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10" r:id="rId1"/>
    <p:sldMasterId id="2147484328" r:id="rId2"/>
    <p:sldMasterId id="2147484341" r:id="rId3"/>
    <p:sldMasterId id="2147484354" r:id="rId4"/>
    <p:sldMasterId id="2147484367" r:id="rId5"/>
    <p:sldMasterId id="2147484380" r:id="rId6"/>
  </p:sldMasterIdLst>
  <p:notesMasterIdLst>
    <p:notesMasterId r:id="rId47"/>
  </p:notesMasterIdLst>
  <p:handoutMasterIdLst>
    <p:handoutMasterId r:id="rId48"/>
  </p:handoutMasterIdLst>
  <p:sldIdLst>
    <p:sldId id="431" r:id="rId7"/>
    <p:sldId id="416" r:id="rId8"/>
    <p:sldId id="425" r:id="rId9"/>
    <p:sldId id="418" r:id="rId10"/>
    <p:sldId id="419" r:id="rId11"/>
    <p:sldId id="413" r:id="rId12"/>
    <p:sldId id="433" r:id="rId13"/>
    <p:sldId id="437" r:id="rId14"/>
    <p:sldId id="438" r:id="rId15"/>
    <p:sldId id="434" r:id="rId16"/>
    <p:sldId id="435" r:id="rId17"/>
    <p:sldId id="436" r:id="rId18"/>
    <p:sldId id="440" r:id="rId19"/>
    <p:sldId id="441" r:id="rId20"/>
    <p:sldId id="442" r:id="rId21"/>
    <p:sldId id="443" r:id="rId22"/>
    <p:sldId id="376" r:id="rId23"/>
    <p:sldId id="424" r:id="rId24"/>
    <p:sldId id="444" r:id="rId25"/>
    <p:sldId id="445" r:id="rId26"/>
    <p:sldId id="406" r:id="rId27"/>
    <p:sldId id="447" r:id="rId28"/>
    <p:sldId id="446" r:id="rId29"/>
    <p:sldId id="452" r:id="rId30"/>
    <p:sldId id="307" r:id="rId31"/>
    <p:sldId id="309" r:id="rId32"/>
    <p:sldId id="454" r:id="rId33"/>
    <p:sldId id="457" r:id="rId34"/>
    <p:sldId id="458" r:id="rId35"/>
    <p:sldId id="459" r:id="rId36"/>
    <p:sldId id="448" r:id="rId37"/>
    <p:sldId id="408" r:id="rId38"/>
    <p:sldId id="304" r:id="rId39"/>
    <p:sldId id="300" r:id="rId40"/>
    <p:sldId id="314" r:id="rId41"/>
    <p:sldId id="449" r:id="rId42"/>
    <p:sldId id="392" r:id="rId43"/>
    <p:sldId id="976" r:id="rId44"/>
    <p:sldId id="460" r:id="rId45"/>
    <p:sldId id="451" r:id="rId46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pos="2562">
          <p15:clr>
            <a:srgbClr val="A4A3A4"/>
          </p15:clr>
        </p15:guide>
        <p15:guide id="3" pos="3417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D47814-8E13-4F19-05F9-9E10BB1A2093}" name="Windows user" initials="WU" userId="Windows 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3333CC"/>
    <a:srgbClr val="66FF33"/>
    <a:srgbClr val="FFFF00"/>
    <a:srgbClr val="FF0000"/>
    <a:srgbClr val="ADC0CB"/>
    <a:srgbClr val="FFCC99"/>
    <a:srgbClr val="006699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5" autoAdjust="0"/>
    <p:restoredTop sz="92313" autoAdjust="0"/>
  </p:normalViewPr>
  <p:slideViewPr>
    <p:cSldViewPr>
      <p:cViewPr varScale="1">
        <p:scale>
          <a:sx n="115" d="100"/>
          <a:sy n="115" d="100"/>
        </p:scale>
        <p:origin x="928" y="208"/>
      </p:cViewPr>
      <p:guideLst>
        <p:guide orient="horz" pos="935"/>
        <p:guide pos="2562"/>
        <p:guide pos="3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microsoft.com/office/2018/10/relationships/authors" Target="author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23156039-4026-4475-99FE-F6848649D86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2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0EAC8D03-A287-448F-87EA-CBAEFC01BE2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31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DE78C1-E20F-4F30-9D70-661D8A9CA214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83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2241DF-2A04-4EF5-A336-905B9893D430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55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4213FA-7BCB-4B91-B1BF-277484D93769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64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B25CA7-C090-4A8D-B66D-CC9086B059D1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03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8DFEB8-2E03-4914-B446-F7FDCC00EBBC}" type="slidenum">
              <a:rPr lang="en-US" altLang="de-DE" sz="1300" smtClean="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54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13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14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774901-8E31-4ED0-8DE9-DBF66695ECFC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41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2F66C0-66B3-4923-9D9A-5FCDDC0B979F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70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2F66C0-66B3-4923-9D9A-5FCDDC0B979F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70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F84207-64F9-4075-A838-B9F1959E97A4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47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9A4CB-24BD-4F35-9612-407CDF0B7520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58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9A4CB-24BD-4F35-9612-407CDF0B7520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58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19A4CB-24BD-4F35-9612-407CDF0B7520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584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0D5B60-C374-48E5-BF62-F6585AFD7072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456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8FE293-C748-45B7-8FD1-1410DF12B2C6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00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F85F9D-C718-450F-A8CB-C15232BBDE5A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004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8649C4-6629-4B66-B022-F158A27DE45F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73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294754-0038-4D1D-A12F-34EC274A177C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401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C5405F-A77E-451F-B70B-067DED6042F5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1083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19B23D-F3FA-48C6-BEC3-10990EC1261E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138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31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21F7B9-BE82-46DA-9102-2E881596B011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776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338F95-BA6C-457C-8B22-2BD7A26C0F5A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2038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73BAD8-6B68-4997-B384-6CEC45DE0176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808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978D15-6392-45B6-A4B5-94B15F9CACD6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00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978D15-6392-45B6-A4B5-94B15F9CACD6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00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345B56-9866-4109-B37A-40509997C937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4260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ім’я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34AADE35-73BF-4B48-B980-9F1D728A285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C7E37B4-B89C-4E51-8EF9-B1BC28B3E59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12AAC3F-3BD8-4578-866E-1D18C4668C4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FDC2F42-B6C0-4AE4-8CF9-E444C693FBD6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80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39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8810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60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8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0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6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32396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6780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39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38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31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7609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5065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b="1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b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b="1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9240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25535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950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612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339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815482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518282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9840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60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1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1486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8190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3596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4848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03362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6693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5102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694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41190133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091738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165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6. </a:t>
            </a:r>
            <a:r>
              <a:rPr lang="ru-RU" dirty="0" err="1">
                <a:solidFill>
                  <a:srgbClr val="333333"/>
                </a:solidFill>
              </a:rPr>
              <a:t>Сприйняття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емоцій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558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2625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1825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1553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71663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84065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72227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85969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93985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3536223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826055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91238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38800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28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6. </a:t>
            </a:r>
            <a:r>
              <a:rPr lang="ru-RU" dirty="0" err="1"/>
              <a:t>Сприйняття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356F55EC-08DB-4BBE-A905-7FCCE870BE4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  <p:sldLayoutId id="214748435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b="1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b="1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b="1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b="1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 b="1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1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0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6.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Сприйняття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емоцій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7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3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54ryvmspZt8IgF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MCT</a:t>
            </a:r>
            <a:r>
              <a:rPr lang="uk-UA" dirty="0"/>
              <a:t> 6 A. Сприйняття емоцій 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6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3656437" y="5661026"/>
            <a:ext cx="3457416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000">
                <a:solidFill>
                  <a:schemeClr val="bg1"/>
                </a:solidFill>
                <a:latin typeface="Calibri Light"/>
              </a:rPr>
              <a:t>Tattoo poser-Lili Vieira de Carvalho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 dirty="0">
                <a:solidFill>
                  <a:srgbClr val="004992"/>
                </a:solidFill>
                <a:ea typeface="+mn-ea"/>
                <a:cs typeface="+mn-cs"/>
              </a:rPr>
              <a:t>На які зовнішні ознаки ви звертаєте увагу під час першого знайомства з людиною? Наскільки вони достовірні?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</a:t>
            </a:fld>
            <a:endParaRPr lang="de-DE">
              <a:latin typeface="Calibri Light"/>
            </a:endParaRPr>
          </a:p>
        </p:txBody>
      </p:sp>
      <p:pic>
        <p:nvPicPr>
          <p:cNvPr id="11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98" y="2205038"/>
            <a:ext cx="282926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98" y="2205038"/>
            <a:ext cx="282926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 dirty="0">
                <a:solidFill>
                  <a:srgbClr val="004992"/>
                </a:solidFill>
                <a:ea typeface="+mn-ea"/>
                <a:cs typeface="+mn-cs"/>
              </a:rPr>
              <a:t>На які зовнішні ознаки ви звертаєте увагу під час першого знайомства з людиною? Наскільки вони достовірні?</a:t>
            </a:r>
            <a:br>
              <a:rPr lang="uk-UA" sz="3600" dirty="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 dirty="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964531" y="4077072"/>
            <a:ext cx="1828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latin typeface="Calibri Light"/>
              </a:rPr>
              <a:t>Мова тіла /</a:t>
            </a:r>
            <a:br>
              <a:rPr lang="uk-UA" sz="2000" dirty="0">
                <a:latin typeface="Calibri Light"/>
              </a:rPr>
            </a:br>
            <a:r>
              <a:rPr lang="uk-UA" sz="2000" dirty="0">
                <a:latin typeface="Calibri Light"/>
              </a:rPr>
              <a:t>поведінка?</a:t>
            </a: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1964531" y="328498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>
                <a:latin typeface="Calibri Light"/>
              </a:rPr>
              <a:t>Очі?</a:t>
            </a:r>
          </a:p>
        </p:txBody>
      </p:sp>
      <p:sp>
        <p:nvSpPr>
          <p:cNvPr id="23557" name="Text Box 11"/>
          <p:cNvSpPr txBox="1">
            <a:spLocks noChangeArrowheads="1"/>
          </p:cNvSpPr>
          <p:nvPr/>
        </p:nvSpPr>
        <p:spPr bwMode="auto">
          <a:xfrm>
            <a:off x="8185819" y="364502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Мова?</a:t>
            </a:r>
          </a:p>
        </p:txBody>
      </p:sp>
      <p:sp>
        <p:nvSpPr>
          <p:cNvPr id="23558" name="Text Box 13"/>
          <p:cNvSpPr txBox="1">
            <a:spLocks noChangeArrowheads="1"/>
          </p:cNvSpPr>
          <p:nvPr/>
        </p:nvSpPr>
        <p:spPr bwMode="auto">
          <a:xfrm>
            <a:off x="8185819" y="4653136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Одяг?</a:t>
            </a:r>
          </a:p>
        </p:txBody>
      </p:sp>
      <p:sp>
        <p:nvSpPr>
          <p:cNvPr id="23559" name="Caption_20"/>
          <p:cNvSpPr txBox="1">
            <a:spLocks noChangeArrowheads="1"/>
          </p:cNvSpPr>
          <p:nvPr/>
        </p:nvSpPr>
        <p:spPr bwMode="auto">
          <a:xfrm>
            <a:off x="4664698" y="6453188"/>
            <a:ext cx="2829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i="1">
                <a:latin typeface="Calibri Light"/>
              </a:rPr>
              <a:t>інше? ...</a:t>
            </a:r>
          </a:p>
        </p:txBody>
      </p:sp>
      <p:sp>
        <p:nvSpPr>
          <p:cNvPr id="23560" name="Line 6"/>
          <p:cNvSpPr>
            <a:spLocks noChangeShapeType="1"/>
          </p:cNvSpPr>
          <p:nvPr/>
        </p:nvSpPr>
        <p:spPr bwMode="auto">
          <a:xfrm>
            <a:off x="1993131" y="3659311"/>
            <a:ext cx="374441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1" name="Line 10"/>
          <p:cNvSpPr>
            <a:spLocks noChangeShapeType="1"/>
          </p:cNvSpPr>
          <p:nvPr/>
        </p:nvSpPr>
        <p:spPr bwMode="auto">
          <a:xfrm flipH="1">
            <a:off x="6097587" y="4076342"/>
            <a:ext cx="345638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2" name="Line 12"/>
          <p:cNvSpPr>
            <a:spLocks noChangeShapeType="1"/>
          </p:cNvSpPr>
          <p:nvPr/>
        </p:nvSpPr>
        <p:spPr bwMode="auto">
          <a:xfrm flipH="1">
            <a:off x="6457627" y="5085184"/>
            <a:ext cx="309634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3" name="Line 8"/>
          <p:cNvSpPr>
            <a:spLocks noChangeShapeType="1"/>
          </p:cNvSpPr>
          <p:nvPr/>
        </p:nvSpPr>
        <p:spPr bwMode="auto">
          <a:xfrm flipH="1">
            <a:off x="7105699" y="3043028"/>
            <a:ext cx="2448272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3564" name="Text Box 9"/>
          <p:cNvSpPr txBox="1">
            <a:spLocks noChangeArrowheads="1"/>
          </p:cNvSpPr>
          <p:nvPr/>
        </p:nvSpPr>
        <p:spPr bwMode="auto">
          <a:xfrm>
            <a:off x="8185819" y="2636912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Руки?</a:t>
            </a:r>
          </a:p>
        </p:txBody>
      </p:sp>
      <p:sp>
        <p:nvSpPr>
          <p:cNvPr id="23565" name="Line 4"/>
          <p:cNvSpPr>
            <a:spLocks noChangeShapeType="1"/>
          </p:cNvSpPr>
          <p:nvPr/>
        </p:nvSpPr>
        <p:spPr bwMode="auto">
          <a:xfrm flipV="1">
            <a:off x="1993131" y="4764683"/>
            <a:ext cx="2937440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656437" y="5661026"/>
            <a:ext cx="3457416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000">
                <a:solidFill>
                  <a:schemeClr val="bg1"/>
                </a:solidFill>
                <a:latin typeface="Calibri Light"/>
              </a:rPr>
              <a:t>Tattoo poser-Lili Vieira de Carvalho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Наскільки вони достовірні?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4</a:t>
            </a:fld>
            <a:endParaRPr lang="de-DE">
              <a:latin typeface="Calibri Light"/>
            </a:endParaRPr>
          </a:p>
        </p:txBody>
      </p:sp>
      <p:pic>
        <p:nvPicPr>
          <p:cNvPr id="10" name="Content Placeholder 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98" y="2205038"/>
            <a:ext cx="282926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Наскільки вони достовірні?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pic>
        <p:nvPicPr>
          <p:cNvPr id="2765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97" y="2203704"/>
            <a:ext cx="2831805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Попередні знання про конкретну людину (що ви чули від когось): наприклад, коментар друга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Попередні знання про схожих людей/групи: наприклад, репери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Інтуїція </a:t>
            </a:r>
          </a:p>
          <a:p>
            <a:pPr marL="34290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Стиль листування: наприклад, електронні листи, інтернет-чати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Сильні та слабкі сторони критеріїв оцінки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Тепер, коли ми обговорили деякі аспекти, за якими можна оцінити людину, обговорімо сильні й слабкі сторони цих аспектів.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ADE35-73BF-4B48-B980-9F1D728A285B}" type="slidenum">
              <a:rPr lang="de-DE" smtClean="0">
                <a:latin typeface="Calibri Light"/>
              </a:rPr>
              <a:pPr>
                <a:defRPr/>
              </a:pPr>
              <a:t>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7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4041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Мова/висловлювання: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що і як хтось говорить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r>
                        <a:rPr lang="uk-UA" sz="1800">
                          <a:latin typeface="Calibri Light"/>
                        </a:rPr>
                        <a:t>Марії Антуанетті приписують (1755–1793 рр.) глузування, наївність, незнання обставин?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865017" y="4437112"/>
            <a:ext cx="2592289" cy="1217389"/>
          </a:xfrm>
          <a:prstGeom prst="wedgeEllipseCallout">
            <a:avLst>
              <a:gd name="adj1" fmla="val -44391"/>
              <a:gd name="adj2" fmla="val 578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uk-UA" sz="1700" b="1" dirty="0">
                <a:solidFill>
                  <a:srgbClr val="333333"/>
                </a:solidFill>
                <a:latin typeface="Calibri Light"/>
              </a:rPr>
              <a:t>Якщо у них немає хліба, нехай їдять тістечка!</a:t>
            </a:r>
          </a:p>
        </p:txBody>
      </p:sp>
      <p:pic>
        <p:nvPicPr>
          <p:cNvPr id="31759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7" y="3071232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837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8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72442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Мовлення/висловлювання: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що і як хтось говорить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 — наш найважливіший безпосередній засіб спілкування. Інтонація (іронія, сарказм) та добирання слів (зарозумілість, об'єктивність тощо) </a:t>
                      </a:r>
                      <a:r>
                        <a:rPr kumimoji="0" lang="uk-UA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можуть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багато що розповісти про людину.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r>
                        <a:rPr lang="uk-UA" sz="1800">
                          <a:latin typeface="Calibri Light"/>
                        </a:rPr>
                        <a:t>Марії Антуанетті приписують (1755–1793 рр.) глузування, наївність, незнання обставин?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865017" y="4437112"/>
            <a:ext cx="2592289" cy="1217389"/>
          </a:xfrm>
          <a:prstGeom prst="wedgeEllipseCallout">
            <a:avLst>
              <a:gd name="adj1" fmla="val -44391"/>
              <a:gd name="adj2" fmla="val 578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uk-UA" sz="1700" b="1" dirty="0">
                <a:solidFill>
                  <a:srgbClr val="333333"/>
                </a:solidFill>
                <a:latin typeface="Calibri Light"/>
              </a:rPr>
              <a:t>Якщо у них немає хліба, нехай їдять тістечка!</a:t>
            </a:r>
          </a:p>
        </p:txBody>
      </p:sp>
      <p:pic>
        <p:nvPicPr>
          <p:cNvPr id="31759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7" y="3071232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97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9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90388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Мовлення/висловлювання: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що і як хтось говорить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мовлення — наш найважливіший безпосередній засіб спілкування. Інтонація (іронія, сарказм) та добирання слів (зарозумілість, об'єктивність тощо) </a:t>
                      </a:r>
                      <a:r>
                        <a:rPr kumimoji="0" lang="uk-UA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можуть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багато що розповісти про людину.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b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</a:br>
                      <a:r>
                        <a:rPr lang="uk-UA" sz="1800" dirty="0">
                          <a:latin typeface="Calibri Light"/>
                        </a:rPr>
                        <a:t>Марії Антуанетті приписують (1755–1793 рр.) глузування, наївність, незнання обставин?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Вміст: сказане часто не збігається зі «справжніми» думками («правила порядності», непорозуміння тощо). Часто слова, сказані поспіхом, відрізняються від того, що спочатку мали на увазі.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Інтонація: деякі люди говорять майже без інтонації, але вони все одно можуть бути емоційними («сухий гумор»; хвороба Паркінсона).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865017" y="4437112"/>
            <a:ext cx="2592289" cy="1217389"/>
          </a:xfrm>
          <a:prstGeom prst="wedgeEllipseCallout">
            <a:avLst>
              <a:gd name="adj1" fmla="val -44391"/>
              <a:gd name="adj2" fmla="val 5782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uk-UA" sz="1700" b="1" dirty="0">
                <a:solidFill>
                  <a:srgbClr val="333333"/>
                </a:solidFill>
                <a:latin typeface="Calibri Light"/>
              </a:rPr>
              <a:t>Якщо у них немає хліба, нехай їдять тістечка!</a:t>
            </a:r>
            <a:endParaRPr lang="de-DE" sz="1700" b="1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31759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57" y="3071232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23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10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21788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Попереднє знання про конкретну людину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409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61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11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77177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Попереднє знання про конкретну людину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людину та її розуміння полегшують оцінювання, особливо, якщо ви вже спостерігали, як людина поводиться в подібній ситуації.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409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354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12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8478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Попереднє знання про конкретну людину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>
                          <a:tab pos="280988" algn="l"/>
                        </a:tabLst>
                        <a:defRPr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людину та її розуміння полегшують оцінювання, особливо, якщо ви вже спостерігали, як людина поводиться в подібній ситуації.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часто поводяться всупереч очікуванням залежно від ситуації, настрою та навіть випадку. Навряд чи хтось завжди й скрізь доброзичливий, чи навпаки злий. Наприклад, хтось може бути товариським у тісному колі друзів, але сором'язливим серед незнайомців, або навпаки! Інколи ви навіть самі собі дивуєтесь!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409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902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13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55764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>
                          <a:tab pos="280988" algn="l"/>
                        </a:tabLst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Calibri Light"/>
                        </a:rPr>
                      </a:b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Кажуть, що собаки добре розуміються на людях!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9" name="Picture 42" descr="storm_gal - flickr - Wolf Dog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11" y="2824336"/>
            <a:ext cx="243432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131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14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607110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«інтуїція» — це узагальнений досвід. Іноді наші інстинкти працюють краще, ніж розум!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2971" y="2780928"/>
            <a:ext cx="3470275" cy="4015076"/>
            <a:chOff x="552971" y="2780928"/>
            <a:chExt cx="3470275" cy="4015076"/>
          </a:xfrm>
        </p:grpSpPr>
        <p:pic>
          <p:nvPicPr>
            <p:cNvPr id="8" name="Picture 33" descr="bricol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197" y="2780928"/>
              <a:ext cx="891540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5" descr="pennywi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71" y="5084064"/>
              <a:ext cx="15924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4" descr="Zirkus - circus - def110 -flickr - cc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423" y="5084064"/>
              <a:ext cx="1733823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Caption_9"/>
            <p:cNvSpPr txBox="1">
              <a:spLocks noChangeArrowheads="1"/>
            </p:cNvSpPr>
            <p:nvPr/>
          </p:nvSpPr>
          <p:spPr bwMode="auto">
            <a:xfrm>
              <a:off x="552971" y="6272784"/>
              <a:ext cx="159243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Напр., фільм жахів </a:t>
              </a:r>
              <a:br>
                <a:rPr lang="uk-UA" sz="1400" dirty="0">
                  <a:latin typeface="Calibri Light"/>
                </a:rPr>
              </a:br>
              <a:r>
                <a:rPr lang="uk-UA" sz="1400" dirty="0">
                  <a:latin typeface="Calibri Light"/>
                </a:rPr>
                <a:t>(«Воно»)</a:t>
              </a:r>
            </a:p>
          </p:txBody>
        </p:sp>
        <p:sp>
          <p:nvSpPr>
            <p:cNvPr id="12" name="Caption_9"/>
            <p:cNvSpPr txBox="1">
              <a:spLocks noChangeArrowheads="1"/>
            </p:cNvSpPr>
            <p:nvPr/>
          </p:nvSpPr>
          <p:spPr bwMode="auto">
            <a:xfrm>
              <a:off x="552971" y="4776287"/>
              <a:ext cx="15924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Страх</a:t>
              </a:r>
            </a:p>
          </p:txBody>
        </p:sp>
        <p:sp>
          <p:nvSpPr>
            <p:cNvPr id="13" name="Caption_10"/>
            <p:cNvSpPr txBox="1">
              <a:spLocks noChangeArrowheads="1"/>
            </p:cNvSpPr>
            <p:nvPr/>
          </p:nvSpPr>
          <p:spPr bwMode="auto">
            <a:xfrm>
              <a:off x="2289423" y="4776287"/>
              <a:ext cx="17338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Радість</a:t>
              </a:r>
            </a:p>
          </p:txBody>
        </p:sp>
        <p:sp>
          <p:nvSpPr>
            <p:cNvPr id="14" name="Caption_10"/>
            <p:cNvSpPr txBox="1">
              <a:spLocks noChangeArrowheads="1"/>
            </p:cNvSpPr>
            <p:nvPr/>
          </p:nvSpPr>
          <p:spPr bwMode="auto">
            <a:xfrm>
              <a:off x="2289423" y="6272784"/>
              <a:ext cx="17338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Спогад про похід до цирку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842367" y="3966637"/>
              <a:ext cx="2743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buNone/>
              </a:pPr>
              <a:r>
                <a:rPr lang="uk-UA" sz="1400" b="1" dirty="0">
                  <a:latin typeface="Calibri Light"/>
                </a:rPr>
                <a:t>Веселий, приємний, страшний?</a:t>
              </a: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 </a:t>
              </a:r>
              <a:br>
                <a:rPr lang="uk-UA" sz="1400" dirty="0">
                  <a:solidFill>
                    <a:srgbClr val="333333"/>
                  </a:solidFill>
                  <a:latin typeface="Calibri Light"/>
                </a:rPr>
              </a:b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Залежно від настрою/стану!</a:t>
              </a: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>
              <a:off x="1909088" y="4442714"/>
              <a:ext cx="609759" cy="548640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E3EF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400">
                <a:latin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613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15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0981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«інтуїція» — це узагальнений досвід. Іноді наші інстинкти працюють краще, ніж розум!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Наші почуття сильно впливають на наше сприйняття/мислення. Приклади: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1. Гнів/роздратування: схильність відчувати нерозуміння іншими, недовіра до людей.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2. Депресія: сприйняття у темних тонах.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8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552971" y="6272784"/>
            <a:ext cx="15924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Напр., фільм жахів </a:t>
            </a:r>
            <a:br>
              <a:rPr lang="uk-UA" sz="1400" dirty="0">
                <a:latin typeface="Calibri Light"/>
              </a:rPr>
            </a:br>
            <a:r>
              <a:rPr lang="uk-UA" sz="1400" dirty="0">
                <a:latin typeface="Calibri Light"/>
              </a:rPr>
              <a:t>(«Воно»)</a:t>
            </a:r>
          </a:p>
        </p:txBody>
      </p:sp>
      <p:sp>
        <p:nvSpPr>
          <p:cNvPr id="12" name="Caption_9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Страх</a:t>
            </a:r>
          </a:p>
        </p:txBody>
      </p:sp>
      <p:sp>
        <p:nvSpPr>
          <p:cNvPr id="13" name="Caption_10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Радість</a:t>
            </a:r>
          </a:p>
        </p:txBody>
      </p:sp>
      <p:sp>
        <p:nvSpPr>
          <p:cNvPr id="14" name="Caption_10"/>
          <p:cNvSpPr txBox="1">
            <a:spLocks noChangeArrowheads="1"/>
          </p:cNvSpPr>
          <p:nvPr/>
        </p:nvSpPr>
        <p:spPr bwMode="auto">
          <a:xfrm>
            <a:off x="2289423" y="6272784"/>
            <a:ext cx="1733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400" dirty="0">
                <a:latin typeface="Calibri Light"/>
              </a:rPr>
              <a:t>Спогад про похід до цирку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ct val="50000"/>
              </a:spcBef>
              <a:buNone/>
            </a:pPr>
            <a:r>
              <a:rPr lang="uk-UA" sz="1400" b="1" dirty="0">
                <a:latin typeface="Calibri Light"/>
              </a:rPr>
              <a:t>Веселий, приємний, страшний?</a:t>
            </a:r>
            <a:r>
              <a:rPr lang="uk-UA" sz="14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1400" dirty="0">
                <a:solidFill>
                  <a:srgbClr val="333333"/>
                </a:solidFill>
                <a:latin typeface="Calibri Light"/>
              </a:rPr>
            </a:br>
            <a:r>
              <a:rPr lang="uk-UA" sz="1400" dirty="0">
                <a:solidFill>
                  <a:srgbClr val="333333"/>
                </a:solidFill>
                <a:latin typeface="Calibri Light"/>
              </a:rPr>
              <a:t>Залежно від настрою/стану!</a:t>
            </a: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13249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16</a:t>
            </a:fld>
            <a:endParaRPr lang="de-DE">
              <a:solidFill>
                <a:srgbClr val="333333"/>
              </a:solidFill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8616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Інтуїція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«інтуїція» — це узагальнений досвід. Іноді наші інстинкти працюють краще, ніж розум!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Наші почуття сильно впливають на наше сприйняття/мислення. Приклади: 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1. Гнів/роздратування: схильність відчувати нерозуміння іншими, недовіра до людей.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2. Депресія: сприйняття у темних тонах.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 повинні прислухатися до своїх інстинктів, але не сліпо довіряти їм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solidFill>
                <a:srgbClr val="333333"/>
              </a:solidFill>
              <a:latin typeface="Calibri Ligh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52971" y="2780928"/>
            <a:ext cx="3470275" cy="4015076"/>
            <a:chOff x="552971" y="2780928"/>
            <a:chExt cx="3470275" cy="4015076"/>
          </a:xfrm>
        </p:grpSpPr>
        <p:pic>
          <p:nvPicPr>
            <p:cNvPr id="8" name="Picture 33" descr="bricol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197" y="2780928"/>
              <a:ext cx="891540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5" descr="pennywi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71" y="5084064"/>
              <a:ext cx="15924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4" descr="Zirkus - circus - def110 -flickr - cc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423" y="5084064"/>
              <a:ext cx="1733823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Caption_9"/>
            <p:cNvSpPr txBox="1">
              <a:spLocks noChangeArrowheads="1"/>
            </p:cNvSpPr>
            <p:nvPr/>
          </p:nvSpPr>
          <p:spPr bwMode="auto">
            <a:xfrm>
              <a:off x="552971" y="6272784"/>
              <a:ext cx="159243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Напр., фільм жахів </a:t>
              </a:r>
              <a:br>
                <a:rPr lang="uk-UA" sz="1400" dirty="0">
                  <a:latin typeface="Calibri Light"/>
                </a:rPr>
              </a:br>
              <a:r>
                <a:rPr lang="uk-UA" sz="1400" dirty="0">
                  <a:latin typeface="Calibri Light"/>
                </a:rPr>
                <a:t>(«Воно»)</a:t>
              </a:r>
            </a:p>
          </p:txBody>
        </p:sp>
        <p:sp>
          <p:nvSpPr>
            <p:cNvPr id="12" name="Caption_9"/>
            <p:cNvSpPr txBox="1">
              <a:spLocks noChangeArrowheads="1"/>
            </p:cNvSpPr>
            <p:nvPr/>
          </p:nvSpPr>
          <p:spPr bwMode="auto">
            <a:xfrm>
              <a:off x="552971" y="4776287"/>
              <a:ext cx="15924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Страх</a:t>
              </a:r>
            </a:p>
          </p:txBody>
        </p:sp>
        <p:sp>
          <p:nvSpPr>
            <p:cNvPr id="13" name="Caption_10"/>
            <p:cNvSpPr txBox="1">
              <a:spLocks noChangeArrowheads="1"/>
            </p:cNvSpPr>
            <p:nvPr/>
          </p:nvSpPr>
          <p:spPr bwMode="auto">
            <a:xfrm>
              <a:off x="2289423" y="4776287"/>
              <a:ext cx="17338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Радість</a:t>
              </a:r>
            </a:p>
          </p:txBody>
        </p:sp>
        <p:sp>
          <p:nvSpPr>
            <p:cNvPr id="14" name="Caption_10"/>
            <p:cNvSpPr txBox="1">
              <a:spLocks noChangeArrowheads="1"/>
            </p:cNvSpPr>
            <p:nvPr/>
          </p:nvSpPr>
          <p:spPr bwMode="auto">
            <a:xfrm>
              <a:off x="2289423" y="6272784"/>
              <a:ext cx="17338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uk-UA" sz="1400" dirty="0">
                  <a:latin typeface="Calibri Light"/>
                </a:rPr>
                <a:t>Спогад про похід до цирку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842367" y="3966637"/>
              <a:ext cx="2743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buNone/>
              </a:pPr>
              <a:r>
                <a:rPr lang="uk-UA" sz="1400" b="1" dirty="0">
                  <a:latin typeface="Calibri Light"/>
                </a:rPr>
                <a:t>Веселий, приємний, страшний?</a:t>
              </a: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 </a:t>
              </a:r>
              <a:br>
                <a:rPr lang="uk-UA" sz="1400" dirty="0">
                  <a:solidFill>
                    <a:srgbClr val="333333"/>
                  </a:solidFill>
                  <a:latin typeface="Calibri Light"/>
                </a:rPr>
              </a:br>
              <a:r>
                <a:rPr lang="uk-UA" sz="1400" dirty="0">
                  <a:solidFill>
                    <a:srgbClr val="333333"/>
                  </a:solidFill>
                  <a:latin typeface="Calibri Light"/>
                </a:rPr>
                <a:t>Залежно від настрою/стану!</a:t>
              </a: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>
              <a:off x="1909088" y="4442714"/>
              <a:ext cx="609759" cy="548640"/>
            </a:xfrm>
            <a:prstGeom prst="downArrow">
              <a:avLst>
                <a:gd name="adj1" fmla="val 50000"/>
                <a:gd name="adj2" fmla="val 33333"/>
              </a:avLst>
            </a:prstGeom>
            <a:solidFill>
              <a:srgbClr val="E3EF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400">
                <a:latin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832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004992"/>
                </a:solidFill>
                <a:latin typeface="Calibri Light"/>
              </a:rPr>
              <a:t>… Жоден з аспектів, які ми щойно обговорили (мовлення, мова тіла, інтуїція тощо), не є надійними самі по собі!</a:t>
            </a:r>
          </a:p>
          <a:p>
            <a:pPr lvl="0" defTabSz="914400" fontAlgn="base"/>
            <a:r>
              <a:rPr lang="uk-UA" sz="2400" i="1" dirty="0">
                <a:solidFill>
                  <a:srgbClr val="333333"/>
                </a:solidFill>
                <a:latin typeface="Calibri Light"/>
              </a:rPr>
              <a:t>Необхідно враховувати всі аспекти!</a:t>
            </a:r>
          </a:p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</a:rPr>
              <a:t>Загальна оцінка допомагає дійти надійного висновку...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Бути чи здаватися?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(але не всі!) люди, які страждають на психічні захворювання (особливо психози):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мають труднощі з оцінкою емоційних проявів інших людей (наприклад, радість, смуток).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ADE35-73BF-4B48-B980-9F1D728A285B}" type="slidenum">
              <a:rPr lang="de-DE" smtClean="0">
                <a:latin typeface="Calibri Light"/>
              </a:rPr>
              <a:pPr>
                <a:defRPr/>
              </a:pPr>
              <a:t>18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(але не всі!) люди, які страждають на психічні захворювання (особливо психози):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мають труднощі з оцінкою емоційних проявів інших людей (наприклад, радість, смуток).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мають труднощі з розумінням мотивів інших людей.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ADE35-73BF-4B48-B980-9F1D728A285B}" type="slidenum">
              <a:rPr lang="de-DE" smtClean="0">
                <a:latin typeface="Calibri Light"/>
              </a:rPr>
              <a:pPr>
                <a:defRPr/>
              </a:pPr>
              <a:t>19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280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 dirty="0"/>
              <a:t>Як труднощі з розпізнаванням емоцій сприяють хибній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20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6083532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907855"/>
              </p:ext>
            </p:extLst>
          </p:nvPr>
        </p:nvGraphicFramePr>
        <p:xfrm>
          <a:off x="408955" y="2420888"/>
          <a:ext cx="11376000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Оцінка у разі психозу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Інші пояснення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вами довго спостерігає людина в метро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Переслідувач нарешті викрив себе 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самі привернули увагу (наприклад, сонцезахисні окуляри)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Керівник вказує на помилки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Переконання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що вас хочуть звільнити з компанії 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Керівник трохи перебільшив, але не планує вас звільняти, він просто висловлює загальну критику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679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Обговоріть, що люди на фото можуть думати про інших людей.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21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Обговоріть, що люди на фото можуть думати про інших людей.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endParaRPr lang="uk-UA" sz="2400">
              <a:solidFill>
                <a:srgbClr val="333333"/>
              </a:solidFill>
              <a:latin typeface="Calibri Light"/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увагу, що у людей на фото немає таких знань, які доступні вам як глядачеві.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22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60585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Обговоріть, що люди на фото можуть думати про інших людей.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Зверніть увагу, що у людей на фото немає таких знань, які доступні вам як глядачеві.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Також подумайте, яка додаткова інформація необхідна для остаточної оцінки!</a:t>
            </a:r>
          </a:p>
          <a:p>
            <a:pPr lvl="0" defTabSz="914400" fontAlgn="base">
              <a:buClr>
                <a:srgbClr val="336699"/>
              </a:buClr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20060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Caption_66564"/>
          <p:cNvSpPr txBox="1">
            <a:spLocks noChangeArrowheads="1"/>
          </p:cNvSpPr>
          <p:nvPr/>
        </p:nvSpPr>
        <p:spPr bwMode="auto">
          <a:xfrm>
            <a:off x="1506023" y="5404104"/>
            <a:ext cx="91831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Що дівчинка, ймовірно, подарує своїй бабусі на наступний день народження?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зрадіє бабуся?</a:t>
            </a:r>
          </a:p>
        </p:txBody>
      </p:sp>
      <p:pic>
        <p:nvPicPr>
          <p:cNvPr id="66564" name="Picture 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1617" y="2206793"/>
            <a:ext cx="9051941" cy="314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24</a:t>
            </a:fld>
            <a:endParaRPr lang="de-DE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25538"/>
            <a:ext cx="11376025" cy="719137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br>
              <a:rPr lang="uk-UA" sz="18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18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CB4F2ABD-F617-CD6F-69A1-B5D7B64C4A68}"/>
              </a:ext>
            </a:extLst>
          </p:cNvPr>
          <p:cNvSpPr/>
          <p:nvPr/>
        </p:nvSpPr>
        <p:spPr bwMode="gray">
          <a:xfrm>
            <a:off x="6342367" y="2312856"/>
            <a:ext cx="1267388" cy="972128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 не люблю шоколадні цукерки…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DAABE9F-BDD1-0EB7-C764-AD2B4A2330F2}"/>
              </a:ext>
            </a:extLst>
          </p:cNvPr>
          <p:cNvSpPr/>
          <p:nvPr/>
        </p:nvSpPr>
        <p:spPr bwMode="gray">
          <a:xfrm flipH="1">
            <a:off x="1993131" y="2312856"/>
            <a:ext cx="2088232" cy="972129"/>
          </a:xfrm>
          <a:prstGeom prst="wedgeEllipse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О, шоколадні цукерки…</a:t>
            </a:r>
          </a:p>
        </p:txBody>
      </p:sp>
    </p:spTree>
    <p:extLst>
      <p:ext uri="{BB962C8B-B14F-4D97-AF65-F5344CB8AC3E}">
        <p14:creationId xmlns:p14="http://schemas.microsoft.com/office/powerpoint/2010/main" val="2425621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День народження бабусі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Що дівчинка подарує своїй бабусі на наступний день народження?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25</a:t>
            </a:fld>
            <a:endParaRPr lang="de-DE">
              <a:latin typeface="Calibri Light"/>
            </a:endParaRPr>
          </a:p>
        </p:txBody>
      </p:sp>
      <p:sp>
        <p:nvSpPr>
          <p:cNvPr id="68611" name="Caption_68612"/>
          <p:cNvSpPr txBox="1">
            <a:spLocks noChangeArrowheads="1"/>
          </p:cNvSpPr>
          <p:nvPr/>
        </p:nvSpPr>
        <p:spPr bwMode="auto">
          <a:xfrm>
            <a:off x="408955" y="5355793"/>
            <a:ext cx="1137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Ймовірно: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ще одну коробку цукерок, адже бабуся вже одного разу зраділа їй.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Малоймовірно: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дівчинка помітила, що бабусі не сподобались цукерки, і вона подарує щось інше на наступний день народження.</a:t>
            </a:r>
          </a:p>
        </p:txBody>
      </p:sp>
      <p:pic>
        <p:nvPicPr>
          <p:cNvPr id="68612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1617" y="2206793"/>
            <a:ext cx="9051941" cy="314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827874ED-29DE-3A02-59A8-0FC3ACA28072}"/>
              </a:ext>
            </a:extLst>
          </p:cNvPr>
          <p:cNvSpPr/>
          <p:nvPr/>
        </p:nvSpPr>
        <p:spPr bwMode="gray">
          <a:xfrm>
            <a:off x="6342367" y="2312856"/>
            <a:ext cx="1267388" cy="972128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 не люблю шоколадні цукерки…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644FA3E9-6007-931B-05DE-AB1F605D70E9}"/>
              </a:ext>
            </a:extLst>
          </p:cNvPr>
          <p:cNvSpPr/>
          <p:nvPr/>
        </p:nvSpPr>
        <p:spPr bwMode="gray">
          <a:xfrm flipH="1">
            <a:off x="1993131" y="2312856"/>
            <a:ext cx="2088232" cy="972129"/>
          </a:xfrm>
          <a:prstGeom prst="wedgeEllipse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О, шоколадні цукерки…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1028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Почнімо!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1778463" y="5867401"/>
            <a:ext cx="8638249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 b="1">
              <a:latin typeface="Calibri Light"/>
            </a:endParaRPr>
          </a:p>
        </p:txBody>
      </p:sp>
      <p:sp>
        <p:nvSpPr>
          <p:cNvPr id="72708" name="Caption_72709"/>
          <p:cNvSpPr txBox="1">
            <a:spLocks noChangeArrowheads="1"/>
          </p:cNvSpPr>
          <p:nvPr/>
        </p:nvSpPr>
        <p:spPr bwMode="auto">
          <a:xfrm>
            <a:off x="2519217" y="5884164"/>
            <a:ext cx="712308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жорстокий керівник? Чи потрібна нам додаткова інформація для остаточної оцінки?</a:t>
            </a:r>
          </a:p>
        </p:txBody>
      </p:sp>
      <p:pic>
        <p:nvPicPr>
          <p:cNvPr id="72709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9217" y="1081822"/>
            <a:ext cx="7123085" cy="479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27</a:t>
            </a:fld>
            <a:endParaRPr lang="de-DE">
              <a:latin typeface="Calibri Light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554BA83-0AE3-5F37-0EA5-EED8CF9B0554}"/>
              </a:ext>
            </a:extLst>
          </p:cNvPr>
          <p:cNvSpPr/>
          <p:nvPr/>
        </p:nvSpPr>
        <p:spPr bwMode="gray">
          <a:xfrm flipH="1">
            <a:off x="8329835" y="3337560"/>
            <a:ext cx="1152128" cy="811520"/>
          </a:xfrm>
          <a:prstGeom prst="wedgeRoundRectCallout">
            <a:avLst>
              <a:gd name="adj1" fmla="val -18403"/>
              <a:gd name="adj2" fmla="val 62500"/>
              <a:gd name="adj3" fmla="val 16667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Ви вже давно мали бути на роботі!!!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2D5DB03-A69E-9A29-694F-B57B00E675B2}"/>
              </a:ext>
            </a:extLst>
          </p:cNvPr>
          <p:cNvSpPr/>
          <p:nvPr/>
        </p:nvSpPr>
        <p:spPr bwMode="gray">
          <a:xfrm>
            <a:off x="3217267" y="1196752"/>
            <a:ext cx="1224136" cy="720080"/>
          </a:xfrm>
          <a:prstGeom prst="wedgeRoundRectCallou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Мені дуже шкода…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7541389-C08E-9233-CF7C-0674A8DFA249}"/>
              </a:ext>
            </a:extLst>
          </p:cNvPr>
          <p:cNvSpPr/>
          <p:nvPr/>
        </p:nvSpPr>
        <p:spPr bwMode="gray">
          <a:xfrm>
            <a:off x="7465739" y="1988841"/>
            <a:ext cx="2088232" cy="1152128"/>
          </a:xfrm>
          <a:prstGeom prst="wedgeRoundRectCallou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Як мені тепер</a:t>
            </a:r>
          </a:p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зосередитися на роботі?</a:t>
            </a:r>
          </a:p>
        </p:txBody>
      </p:sp>
    </p:spTree>
    <p:extLst>
      <p:ext uri="{BB962C8B-B14F-4D97-AF65-F5344CB8AC3E}">
        <p14:creationId xmlns:p14="http://schemas.microsoft.com/office/powerpoint/2010/main" val="2748377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4756"/>
          <p:cNvSpPr txBox="1">
            <a:spLocks noChangeArrowheads="1"/>
          </p:cNvSpPr>
          <p:nvPr/>
        </p:nvSpPr>
        <p:spPr bwMode="auto">
          <a:xfrm>
            <a:off x="2731700" y="5884164"/>
            <a:ext cx="6698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що, найімовірніше, думає поліціянт ...? 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28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5186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Caption_76804"/>
          <p:cNvSpPr txBox="1">
            <a:spLocks noChangeArrowheads="1"/>
          </p:cNvSpPr>
          <p:nvPr/>
        </p:nvSpPr>
        <p:spPr bwMode="auto">
          <a:xfrm>
            <a:off x="3417468" y="5884164"/>
            <a:ext cx="5326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боїться працівниця банку?</a:t>
            </a:r>
          </a:p>
        </p:txBody>
      </p:sp>
      <p:pic>
        <p:nvPicPr>
          <p:cNvPr id="76804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7468" y="1084615"/>
            <a:ext cx="5326584" cy="47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29</a:t>
            </a:fld>
            <a:endParaRPr lang="de-DE">
              <a:latin typeface="Calibri Light"/>
            </a:endParaRPr>
          </a:p>
        </p:txBody>
      </p:sp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50196487-1F20-5ECA-1FAC-3BA10126402C}"/>
              </a:ext>
            </a:extLst>
          </p:cNvPr>
          <p:cNvSpPr/>
          <p:nvPr/>
        </p:nvSpPr>
        <p:spPr bwMode="gray">
          <a:xfrm rot="21301860">
            <a:off x="4366837" y="1137795"/>
            <a:ext cx="1270992" cy="303664"/>
          </a:xfrm>
          <a:prstGeom prst="round1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ІГРАШКИ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0B19E1-ECC2-9816-AB7B-D97ED3E24318}"/>
              </a:ext>
            </a:extLst>
          </p:cNvPr>
          <p:cNvSpPr txBox="1"/>
          <p:nvPr/>
        </p:nvSpPr>
        <p:spPr bwMode="gray">
          <a:xfrm>
            <a:off x="7203695" y="1171599"/>
            <a:ext cx="914400" cy="91440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000" dirty="0">
                <a:latin typeface="+mj-lt"/>
              </a:rPr>
              <a:t>Веселої</a:t>
            </a:r>
          </a:p>
          <a:p>
            <a:pPr>
              <a:lnSpc>
                <a:spcPct val="105000"/>
              </a:lnSpc>
            </a:pPr>
            <a:r>
              <a:rPr lang="uk-UA" sz="900" dirty="0">
                <a:latin typeface="+mj-lt"/>
              </a:rPr>
              <a:t>гри</a:t>
            </a:r>
            <a:r>
              <a:rPr lang="uk-UA" sz="1000" dirty="0">
                <a:latin typeface="+mj-lt"/>
              </a:rPr>
              <a:t>, малий</a:t>
            </a:r>
            <a:r>
              <a:rPr lang="uk-UA" sz="1050" dirty="0">
                <a:latin typeface="+mj-lt"/>
              </a:rPr>
              <a:t>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D5A1E1-D13F-CD97-52AC-23F301333C2E}"/>
              </a:ext>
            </a:extLst>
          </p:cNvPr>
          <p:cNvSpPr txBox="1"/>
          <p:nvPr/>
        </p:nvSpPr>
        <p:spPr bwMode="gray">
          <a:xfrm>
            <a:off x="6673651" y="4077072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200" dirty="0" err="1">
                <a:latin typeface="+mj-lt"/>
              </a:rPr>
              <a:t>Давай</a:t>
            </a:r>
            <a:endParaRPr lang="uk-UA" sz="1200" dirty="0">
              <a:latin typeface="+mj-lt"/>
            </a:endParaRPr>
          </a:p>
          <a:p>
            <a:pPr>
              <a:lnSpc>
                <a:spcPct val="105000"/>
              </a:lnSpc>
            </a:pPr>
            <a:r>
              <a:rPr lang="uk-UA" sz="1200" dirty="0">
                <a:latin typeface="+mj-lt"/>
              </a:rPr>
              <a:t>гроші!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6FA337-42D6-F81D-4E3C-8A5E6B62221A}"/>
              </a:ext>
            </a:extLst>
          </p:cNvPr>
          <p:cNvSpPr txBox="1"/>
          <p:nvPr/>
        </p:nvSpPr>
        <p:spPr bwMode="gray">
          <a:xfrm>
            <a:off x="5694951" y="3654921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Б</a:t>
            </a:r>
          </a:p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А</a:t>
            </a:r>
          </a:p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Н</a:t>
            </a:r>
          </a:p>
          <a:p>
            <a:pPr>
              <a:lnSpc>
                <a:spcPct val="105000"/>
              </a:lnSpc>
            </a:pPr>
            <a:r>
              <a:rPr lang="uk-UA" sz="700" dirty="0">
                <a:latin typeface="+mj-lt"/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993871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8"/>
          <p:cNvSpPr>
            <a:spLocks noChangeArrowheads="1"/>
          </p:cNvSpPr>
          <p:nvPr/>
        </p:nvSpPr>
        <p:spPr bwMode="auto">
          <a:xfrm>
            <a:off x="408955" y="1813842"/>
            <a:ext cx="11376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78851" name="Caption_78852"/>
          <p:cNvSpPr txBox="1">
            <a:spLocks noChangeArrowheads="1"/>
          </p:cNvSpPr>
          <p:nvPr/>
        </p:nvSpPr>
        <p:spPr bwMode="auto">
          <a:xfrm>
            <a:off x="2840983" y="5884164"/>
            <a:ext cx="64795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підуть батько з сином кататися на човні?</a:t>
            </a:r>
            <a:r>
              <a:rPr lang="uk-UA" sz="2000" b="1">
                <a:solidFill>
                  <a:srgbClr val="004992"/>
                </a:solidFill>
                <a:latin typeface="Calibri Light"/>
              </a:rPr>
              <a:t> </a:t>
            </a:r>
          </a:p>
        </p:txBody>
      </p:sp>
      <p:pic>
        <p:nvPicPr>
          <p:cNvPr id="7885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0984" y="1080332"/>
            <a:ext cx="6479552" cy="48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30</a:t>
            </a:fld>
            <a:endParaRPr lang="de-DE">
              <a:latin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9FBE2-4E59-E468-3CC9-72F892BC06BC}"/>
              </a:ext>
            </a:extLst>
          </p:cNvPr>
          <p:cNvSpPr txBox="1"/>
          <p:nvPr/>
        </p:nvSpPr>
        <p:spPr bwMode="gray">
          <a:xfrm>
            <a:off x="4009355" y="5145411"/>
            <a:ext cx="2304256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Увага!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Наближається шторм.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Просимо всіх залишити пляж…</a:t>
            </a:r>
          </a:p>
        </p:txBody>
      </p:sp>
    </p:spTree>
    <p:extLst>
      <p:ext uri="{BB962C8B-B14F-4D97-AF65-F5344CB8AC3E}">
        <p14:creationId xmlns:p14="http://schemas.microsoft.com/office/powerpoint/2010/main" val="2477495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Відео на сьогоднішню тему </a:t>
            </a:r>
            <a:b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можна знайти на </a:t>
            </a:r>
            <a:r>
              <a:rPr lang="uk-UA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вебсайті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:  </a:t>
            </a:r>
            <a:b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</a:t>
            </a:r>
            <a:r>
              <a:rPr lang="en-US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MCT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_</a:t>
            </a:r>
            <a:r>
              <a:rPr lang="uk-UA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videos</a:t>
            </a:r>
            <a:endParaRPr lang="uk-UA" dirty="0">
              <a:solidFill>
                <a:srgbClr val="004992"/>
              </a:solidFill>
              <a:latin typeface="Calibri Light"/>
              <a:ea typeface="ＭＳ Ｐゴシック" panose="020B0600070205080204" pitchFamily="34" charset="-128"/>
              <a:hlinkClick r:id="rId3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цього ви можете обговорити, наскільки відео відповідає сьогоднішній темі.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uk-UA" sz="3600"/>
              <a:t>Додатково: відео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31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/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... багато важливих спогадів також втрачено </a:t>
            </a:r>
            <a:b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</a:br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(зустрічі, спогади про відпустку, шкільні знання ...).</a:t>
            </a:r>
          </a:p>
          <a:p>
            <a:pPr algn="ctr"/>
            <a:endParaRPr lang="de-DE" sz="2400" dirty="0">
              <a:solidFill>
                <a:prstClr val="white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325362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>
              <a:spcBef>
                <a:spcPts val="894"/>
              </a:spcBef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[тренерам:</a:t>
            </a:r>
          </a:p>
          <a:p>
            <a:pPr marL="12700" marR="5080">
              <a:spcBef>
                <a:spcPts val="800"/>
              </a:spcBef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Деякі уривки відео містять вислови/вміст, які можуть підходити не для кожної аудиторії та не для кожної культури. Тому ретельно виберіть відео перед показом]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15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7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8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9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2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4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5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28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aption_82948"/>
          <p:cNvSpPr txBox="1">
            <a:spLocks noChangeArrowheads="1"/>
          </p:cNvSpPr>
          <p:nvPr/>
        </p:nvSpPr>
        <p:spPr bwMode="auto">
          <a:xfrm>
            <a:off x="3171507" y="5889466"/>
            <a:ext cx="585216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Де, на думку Івана, Марія востаннє бачила вантажівку з морозивом? На дитячому майданчику чи біля церкви?</a:t>
            </a:r>
          </a:p>
        </p:txBody>
      </p:sp>
      <p:pic>
        <p:nvPicPr>
          <p:cNvPr id="82948" name="Picture 1029" descr="John&amp;M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32" y="1078992"/>
            <a:ext cx="3418657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32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14" descr="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66" y="1078992"/>
            <a:ext cx="6865989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Caption_84995"/>
          <p:cNvSpPr txBox="1">
            <a:spLocks noChangeArrowheads="1"/>
          </p:cNvSpPr>
          <p:nvPr/>
        </p:nvSpPr>
        <p:spPr bwMode="auto">
          <a:xfrm>
            <a:off x="2647766" y="5884164"/>
            <a:ext cx="68659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Про що думає мати ...? Вона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33</a:t>
            </a:fld>
            <a:endParaRPr lang="de-DE">
              <a:latin typeface="Calibri Light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581400" y="1078992"/>
            <a:ext cx="1868115" cy="914400"/>
          </a:xfrm>
          <a:prstGeom prst="wedgeEllipseCallout">
            <a:avLst>
              <a:gd name="adj1" fmla="val -53316"/>
              <a:gd name="adj2" fmla="val 5954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050" dirty="0">
                <a:latin typeface="+mj-lt"/>
              </a:rPr>
              <a:t>Коли ми вже сядемо їсти, мамо?! Я вмираю з голоду!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Caption_87045"/>
          <p:cNvSpPr txBox="1">
            <a:spLocks noChangeArrowheads="1"/>
          </p:cNvSpPr>
          <p:nvPr/>
        </p:nvSpPr>
        <p:spPr bwMode="auto">
          <a:xfrm>
            <a:off x="2660038" y="5884164"/>
            <a:ext cx="68414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Чому акумулятор було </a:t>
            </a:r>
            <a:r>
              <a:rPr lang="uk-UA" sz="2000" dirty="0" err="1">
                <a:solidFill>
                  <a:srgbClr val="004992"/>
                </a:solidFill>
                <a:latin typeface="Calibri Light"/>
              </a:rPr>
              <a:t>розряджено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 першого та другого разу?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Як власник автомобіля може пояснити ситуацію?</a:t>
            </a:r>
          </a:p>
        </p:txBody>
      </p:sp>
      <p:pic>
        <p:nvPicPr>
          <p:cNvPr id="87045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60038" y="1082630"/>
            <a:ext cx="6841444" cy="479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Textfeld 1"/>
          <p:cNvSpPr txBox="1">
            <a:spLocks noChangeArrowheads="1"/>
          </p:cNvSpPr>
          <p:nvPr/>
        </p:nvSpPr>
        <p:spPr bwMode="auto">
          <a:xfrm>
            <a:off x="2471893" y="1268760"/>
            <a:ext cx="38533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1</a:t>
            </a:r>
          </a:p>
        </p:txBody>
      </p:sp>
      <p:sp>
        <p:nvSpPr>
          <p:cNvPr id="87048" name="Textfeld 19"/>
          <p:cNvSpPr txBox="1">
            <a:spLocks noChangeArrowheads="1"/>
          </p:cNvSpPr>
          <p:nvPr/>
        </p:nvSpPr>
        <p:spPr bwMode="auto">
          <a:xfrm>
            <a:off x="9337947" y="1268760"/>
            <a:ext cx="38533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2</a:t>
            </a:r>
          </a:p>
        </p:txBody>
      </p:sp>
      <p:sp>
        <p:nvSpPr>
          <p:cNvPr id="87049" name="Textfeld 20"/>
          <p:cNvSpPr txBox="1">
            <a:spLocks noChangeArrowheads="1"/>
          </p:cNvSpPr>
          <p:nvPr/>
        </p:nvSpPr>
        <p:spPr bwMode="auto">
          <a:xfrm>
            <a:off x="2472952" y="3780780"/>
            <a:ext cx="38321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3</a:t>
            </a:r>
          </a:p>
        </p:txBody>
      </p:sp>
      <p:sp>
        <p:nvSpPr>
          <p:cNvPr id="87050" name="Textfeld 21"/>
          <p:cNvSpPr txBox="1">
            <a:spLocks noChangeArrowheads="1"/>
          </p:cNvSpPr>
          <p:nvPr/>
        </p:nvSpPr>
        <p:spPr bwMode="auto">
          <a:xfrm>
            <a:off x="9337947" y="3779192"/>
            <a:ext cx="38533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>
                <a:latin typeface="Calibri Light"/>
              </a:rPr>
              <a:t>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34</a:t>
            </a:fld>
            <a:endParaRPr lang="de-DE">
              <a:latin typeface="Calibri Light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6080760" y="3529584"/>
            <a:ext cx="2752344" cy="118872"/>
          </a:xfrm>
          <a:prstGeom prst="rect">
            <a:avLst/>
          </a:prstGeom>
          <a:solidFill>
            <a:schemeClr val="bg1"/>
          </a:solidFill>
          <a:ln w="9144">
            <a:noFill/>
          </a:ln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uk-UA" sz="1000">
                <a:latin typeface="Calibri Light"/>
                <a:cs typeface="Arial"/>
              </a:rPr>
              <a:t> </a:t>
            </a:r>
          </a:p>
        </p:txBody>
      </p:sp>
      <p:sp>
        <p:nvSpPr>
          <p:cNvPr id="12" name="object 5"/>
          <p:cNvSpPr txBox="1"/>
          <p:nvPr/>
        </p:nvSpPr>
        <p:spPr>
          <a:xfrm>
            <a:off x="8800046" y="3511296"/>
            <a:ext cx="223621" cy="146304"/>
          </a:xfrm>
          <a:prstGeom prst="roundRect">
            <a:avLst/>
          </a:prstGeom>
          <a:solidFill>
            <a:schemeClr val="bg1"/>
          </a:solidFill>
          <a:ln w="9144">
            <a:noFill/>
          </a:ln>
          <a:effectLst>
            <a:glow rad="12700">
              <a:schemeClr val="bg1"/>
            </a:glow>
          </a:effectLst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uk-UA" sz="1000">
                <a:latin typeface="Calibri Light"/>
                <a:cs typeface="Arial"/>
              </a:rPr>
              <a:t> </a:t>
            </a:r>
          </a:p>
        </p:txBody>
      </p:sp>
      <p:sp>
        <p:nvSpPr>
          <p:cNvPr id="13" name="object 5"/>
          <p:cNvSpPr txBox="1"/>
          <p:nvPr/>
        </p:nvSpPr>
        <p:spPr>
          <a:xfrm>
            <a:off x="6097587" y="3520440"/>
            <a:ext cx="2926080" cy="182880"/>
          </a:xfrm>
          <a:prstGeom prst="rect">
            <a:avLst/>
          </a:prstGeom>
          <a:noFill/>
          <a:ln w="9144">
            <a:noFill/>
          </a:ln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uk-UA" sz="850">
                <a:latin typeface="Calibri Light"/>
                <a:cs typeface="Arial"/>
              </a:rPr>
              <a:t>Через два тижні після переїзду в іншу квартиру...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F1410F-346D-FE1E-75E4-1C366825E211}"/>
              </a:ext>
            </a:extLst>
          </p:cNvPr>
          <p:cNvSpPr/>
          <p:nvPr/>
        </p:nvSpPr>
        <p:spPr bwMode="gray">
          <a:xfrm rot="18258030">
            <a:off x="6389523" y="1615765"/>
            <a:ext cx="1072312" cy="57600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100" i="1" dirty="0">
                <a:solidFill>
                  <a:schemeClr val="tx1"/>
                </a:solidFill>
                <a:latin typeface="+mj-lt"/>
              </a:rPr>
              <a:t>Домовласнику….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9A7094-C861-E6C5-8AAF-4518F2D00DEE}"/>
              </a:ext>
            </a:extLst>
          </p:cNvPr>
          <p:cNvSpPr txBox="1"/>
          <p:nvPr/>
        </p:nvSpPr>
        <p:spPr bwMode="gray">
          <a:xfrm rot="20960045">
            <a:off x="7342113" y="178485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i="1" u="sng" dirty="0">
                <a:latin typeface="+mj-lt"/>
              </a:rPr>
              <a:t>Скарга…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D7C412-672B-8ACD-1488-33A168A1F74A}"/>
              </a:ext>
            </a:extLst>
          </p:cNvPr>
          <p:cNvSpPr txBox="1"/>
          <p:nvPr/>
        </p:nvSpPr>
        <p:spPr bwMode="gray">
          <a:xfrm>
            <a:off x="4972571" y="4365104"/>
            <a:ext cx="914400" cy="21602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АКУМУЛЯТОР</a:t>
            </a:r>
            <a:endParaRPr lang="uk-UA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380671-2B3C-2323-71F7-E6E852618C55}"/>
              </a:ext>
            </a:extLst>
          </p:cNvPr>
          <p:cNvSpPr txBox="1"/>
          <p:nvPr/>
        </p:nvSpPr>
        <p:spPr bwMode="gray">
          <a:xfrm>
            <a:off x="6385619" y="4246438"/>
            <a:ext cx="914400" cy="21602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АКУМУЛЯТОР</a:t>
            </a:r>
            <a:endParaRPr lang="uk-UA" dirty="0"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Багато непорозумінь та навіть конфліктів виникають через те, що не всі мають однакові знання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Багато непорозумінь та навіть конфліктів виникають через те, що не всі мають однакові знання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Для правильного оцінювання складних ситуацій важливо розглядати різні точки зору і, по можливості, враховувати всю наявну інформацію.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36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73121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Люди, які страждають на психоз (але не всі!), часто неправильно або надмірно інтерпретують вирази обличчя та поведінку інших людей.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Матвій відчуває, що над ним сміються багато людей!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Матвій заходить до приймальної зони аеропорту після проходження митного контролю. 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Очікувачі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дивляться у його бік, і двоє з них гучно сміються.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звичайно, всі </a:t>
            </a:r>
            <a:r>
              <a:rPr lang="uk-UA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очікувачі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дивляться на тих, хто заходить, оскільки вони чекають на друзів або клієнтів. Можливо, двоє людей, які сміються, довго не бачилися й обмінюються першими спогадами про відпустку. </a:t>
            </a:r>
          </a:p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«Людині притаманно помилятися» — враховуйте також інші точки зору.  </a:t>
            </a: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dirty="0" err="1">
                <a:latin typeface="Calibri Light"/>
              </a:rPr>
              <a:t>Метакогнітивний</a:t>
            </a:r>
            <a:r>
              <a:rPr lang="uk-UA" dirty="0">
                <a:latin typeface="Calibri Light"/>
              </a:rPr>
              <a:t>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37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https://qeurope.eu.qualtrics.com/jfe/form/SV_54ryvmspZt8IgFo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6. Сприйняття емоцій II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39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5" name="Rechteck 5">
            <a:extLst>
              <a:ext uri="{FF2B5EF4-FFF2-40B4-BE49-F238E27FC236}">
                <a16:creationId xmlns:a16="http://schemas.microsoft.com/office/drawing/2014/main" id="{DF009997-F62A-A509-8DD5-ADC9530D25EF}"/>
              </a:ext>
            </a:extLst>
          </p:cNvPr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9BEBD48E-56F4-4687-9E63-E1F851FE3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18E7242-DBF8-2A97-1DF5-1F2B2767C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007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 err="1">
                <a:solidFill>
                  <a:srgbClr val="333333"/>
                </a:solidFill>
                <a:latin typeface="+mj-lt"/>
              </a:rPr>
              <a:t>Pictures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used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this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module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are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reproduced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with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indirect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(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creative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commons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license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)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direct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permission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of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artists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listed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below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for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which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would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like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to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express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our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gratitude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! A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full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list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can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be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obtained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via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If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have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involuntarily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breached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copyright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please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accept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our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apologies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In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this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case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kindly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ask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creators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for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their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permission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to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their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work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under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the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"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fair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use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"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policy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</a:t>
            </a:r>
            <a:br>
              <a:rPr lang="uk-UA" sz="1200" dirty="0">
                <a:solidFill>
                  <a:srgbClr val="333333"/>
                </a:solidFill>
                <a:latin typeface="+mj-lt"/>
              </a:rPr>
            </a:br>
            <a:r>
              <a:rPr lang="uk-UA" sz="1200" dirty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Creative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Commons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) або безпосереднього дозволу перелічених нижче митців, за що ми їм щиро дякуємо! Повний перелік доступний на </a:t>
            </a:r>
            <a:r>
              <a:rPr lang="uk-UA" sz="1200" dirty="0" err="1">
                <a:solidFill>
                  <a:srgbClr val="333333"/>
                </a:solidFill>
                <a:latin typeface="+mj-lt"/>
              </a:rPr>
              <a:t>вебсайті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: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</a:t>
            </a:r>
            <a:r>
              <a:rPr lang="en-US" sz="1200" u="sng" dirty="0" err="1">
                <a:solidFill>
                  <a:srgbClr val="333333"/>
                </a:solidFill>
                <a:latin typeface="+mj-lt"/>
              </a:rPr>
              <a:t>MCT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570484"/>
              </p:ext>
            </p:extLst>
          </p:nvPr>
        </p:nvGraphicFramePr>
        <p:xfrm>
          <a:off x="408954" y="2011680"/>
          <a:ext cx="11375999" cy="45415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Llima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Psalmz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Rapper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Thomas Hawk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Lips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Red lips/Червоні губи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Volker Henkel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fotomoment.de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emotionen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Different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facial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expressions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of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3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men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/Різні вирази обличчя трьох чоловіків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storm_gal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Wolf Dog 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Intuition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dog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/собака)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bricolage.108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 ring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Funny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clown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/Кумедний клоун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MisterSquirrel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Pennywise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Evil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clown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/Злий клоун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def110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Zirkus - circus 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/Цирк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Marina Ruiz-Villarreal 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strips: grandmother, accident, bad news, neighbour/Історії у картинках: бабуся, аварія, погані новини, сусід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has been taken from the following book chapter/Зображення було взято з розділу книги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Moritz, S. (2005), Kognitive Dysfunktionen schizophrener Patienten. In D.F. Braus (Ed.), Schizophrenie (pp. 15-27). Stuttgart: Schattauer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strip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John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&amp;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Mary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 Історія в картинках Іван і Марія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M.A./ Christin Hoche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strips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bank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boating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sausage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/Історії в картинках: банк, катання на човні, сосиска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491227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3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6.xml><?xml version="1.0" encoding="utf-8"?>
<a:theme xmlns:a="http://schemas.openxmlformats.org/drawingml/2006/main" name="5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2748</Words>
  <Application>Microsoft Macintosh PowerPoint</Application>
  <PresentationFormat>Benutzerdefiniert</PresentationFormat>
  <Paragraphs>384</Paragraphs>
  <Slides>40</Slides>
  <Notes>39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40</vt:i4>
      </vt:variant>
    </vt:vector>
  </HeadingPairs>
  <TitlesOfParts>
    <vt:vector size="53" baseType="lpstr">
      <vt:lpstr>ＭＳ Ｐゴシック</vt:lpstr>
      <vt:lpstr>Arial</vt:lpstr>
      <vt:lpstr>Calibri</vt:lpstr>
      <vt:lpstr>Calibri Light</vt:lpstr>
      <vt:lpstr>Symbol</vt:lpstr>
      <vt:lpstr>Verdana</vt:lpstr>
      <vt:lpstr>WingDings</vt:lpstr>
      <vt:lpstr>UKE_PPT-Vorlage_16zu9</vt:lpstr>
      <vt:lpstr>1_UKE_PPT-Vorlage_16zu9</vt:lpstr>
      <vt:lpstr>2_UKE_PPT-Vorlage_16zu9</vt:lpstr>
      <vt:lpstr>3_UKE_PPT-Vorlage_16zu9</vt:lpstr>
      <vt:lpstr>4_UKE_PPT-Vorlage_16zu9</vt:lpstr>
      <vt:lpstr>5_UKE_PPT-Vorlage_16zu9</vt:lpstr>
      <vt:lpstr>MCT 6 A. Сприйняття емоцій II</vt:lpstr>
      <vt:lpstr>На які зовнішні ознаки ви звертаєте увагу під час першого знайомства з людиною? Наскільки вони достовірні?</vt:lpstr>
      <vt:lpstr>На які зовнішні ознаки ви звертаєте увагу під час першого знайомства з людиною? Наскільки вони достовірні? </vt:lpstr>
      <vt:lpstr>Які ще є джерела інформації?  Наскільки вони достовірні?</vt:lpstr>
      <vt:lpstr>Які ще є джерела інформації?  Наскільки вони достовірні? </vt:lpstr>
      <vt:lpstr>Сильні та слабкі сторони критеріїв оцінки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</vt:lpstr>
      <vt:lpstr>Обговоріть сильні та слабкі сторони наведеної нижче особливості/поведінки під час оцінювання людини</vt:lpstr>
      <vt:lpstr>Обговоріть сильні та слабкі сторони наведеної нижче особливості/поведінки під час оцінювання людини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Бути чи здаватися?</vt:lpstr>
      <vt:lpstr>Що це все означає?</vt:lpstr>
      <vt:lpstr>Що це все означає?</vt:lpstr>
      <vt:lpstr>Як труднощі з розпізнаванням емоцій сприяють хибній оцінці у разі психозу (приклади)</vt:lpstr>
      <vt:lpstr>Завдання</vt:lpstr>
      <vt:lpstr>Завдання</vt:lpstr>
      <vt:lpstr>Завдання</vt:lpstr>
      <vt:lpstr> </vt:lpstr>
      <vt:lpstr>День народження бабусі Що дівчинка подарує своїй бабусі на наступний день народження?</vt:lpstr>
      <vt:lpstr>Почнімо!</vt:lpstr>
      <vt:lpstr>PowerPoint-Präsentation</vt:lpstr>
      <vt:lpstr>PowerPoint-Präsentation</vt:lpstr>
      <vt:lpstr>PowerPoint-Präsentation</vt:lpstr>
      <vt:lpstr>PowerPoint-Präsentation</vt:lpstr>
      <vt:lpstr>Додатково: відео</vt:lpstr>
      <vt:lpstr>PowerPoint-Präsentation</vt:lpstr>
      <vt:lpstr>PowerPoint-Präsentation</vt:lpstr>
      <vt:lpstr>PowerPoint-Präsentation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306</cp:revision>
  <dcterms:created xsi:type="dcterms:W3CDTF">2004-06-30T16:15:23Z</dcterms:created>
  <dcterms:modified xsi:type="dcterms:W3CDTF">2025-10-07T14:51:34Z</dcterms:modified>
</cp:coreProperties>
</file>