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2" r:id="rId2"/>
    <p:sldMasterId id="2147483695" r:id="rId3"/>
  </p:sldMasterIdLst>
  <p:notesMasterIdLst>
    <p:notesMasterId r:id="rId52"/>
  </p:notesMasterIdLst>
  <p:sldIdLst>
    <p:sldId id="397" r:id="rId4"/>
    <p:sldId id="261" r:id="rId5"/>
    <p:sldId id="399" r:id="rId6"/>
    <p:sldId id="400" r:id="rId7"/>
    <p:sldId id="398" r:id="rId8"/>
    <p:sldId id="288" r:id="rId9"/>
    <p:sldId id="262" r:id="rId10"/>
    <p:sldId id="263" r:id="rId11"/>
    <p:sldId id="377" r:id="rId12"/>
    <p:sldId id="401" r:id="rId13"/>
    <p:sldId id="335" r:id="rId14"/>
    <p:sldId id="403" r:id="rId15"/>
    <p:sldId id="404" r:id="rId16"/>
    <p:sldId id="402" r:id="rId17"/>
    <p:sldId id="363" r:id="rId18"/>
    <p:sldId id="405" r:id="rId19"/>
    <p:sldId id="406" r:id="rId20"/>
    <p:sldId id="396" r:id="rId21"/>
    <p:sldId id="407" r:id="rId22"/>
    <p:sldId id="342" r:id="rId23"/>
    <p:sldId id="272" r:id="rId24"/>
    <p:sldId id="343" r:id="rId25"/>
    <p:sldId id="344" r:id="rId26"/>
    <p:sldId id="408" r:id="rId27"/>
    <p:sldId id="409" r:id="rId28"/>
    <p:sldId id="382" r:id="rId29"/>
    <p:sldId id="410" r:id="rId30"/>
    <p:sldId id="411" r:id="rId31"/>
    <p:sldId id="385" r:id="rId32"/>
    <p:sldId id="298" r:id="rId33"/>
    <p:sldId id="349" r:id="rId34"/>
    <p:sldId id="350" r:id="rId35"/>
    <p:sldId id="351" r:id="rId36"/>
    <p:sldId id="365" r:id="rId37"/>
    <p:sldId id="321" r:id="rId38"/>
    <p:sldId id="412" r:id="rId39"/>
    <p:sldId id="413" r:id="rId40"/>
    <p:sldId id="414" r:id="rId41"/>
    <p:sldId id="415" r:id="rId42"/>
    <p:sldId id="416" r:id="rId43"/>
    <p:sldId id="390" r:id="rId44"/>
    <p:sldId id="417" r:id="rId45"/>
    <p:sldId id="391" r:id="rId46"/>
    <p:sldId id="277" r:id="rId47"/>
    <p:sldId id="378" r:id="rId48"/>
    <p:sldId id="379" r:id="rId49"/>
    <p:sldId id="395" r:id="rId50"/>
    <p:sldId id="392" r:id="rId51"/>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orient="horz" pos="1003">
          <p15:clr>
            <a:srgbClr val="A4A3A4"/>
          </p15:clr>
        </p15:guide>
        <p15:guide id="4" pos="294">
          <p15:clr>
            <a:srgbClr val="A4A3A4"/>
          </p15:clr>
        </p15:guide>
        <p15:guide id="5" pos="39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5915" autoAdjust="0"/>
  </p:normalViewPr>
  <p:slideViewPr>
    <p:cSldViewPr snapToGrid="0">
      <p:cViewPr varScale="1">
        <p:scale>
          <a:sx n="96" d="100"/>
          <a:sy n="96" d="100"/>
        </p:scale>
        <p:origin x="138" y="222"/>
      </p:cViewPr>
      <p:guideLst>
        <p:guide orient="horz" pos="4319"/>
        <p:guide/>
        <p:guide orient="horz" pos="1003"/>
        <p:guide pos="294"/>
        <p:guide pos="392"/>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Hoyer" userId="738e79af8854c0ac" providerId="LiveId" clId="{F51F4664-E99B-4308-89D9-90F1D77245F1}"/>
    <pc:docChg chg="custSel modSld">
      <pc:chgData name="Luca Hoyer" userId="738e79af8854c0ac" providerId="LiveId" clId="{F51F4664-E99B-4308-89D9-90F1D77245F1}" dt="2023-05-30T12:43:06.452" v="4"/>
      <pc:docMkLst>
        <pc:docMk/>
      </pc:docMkLst>
      <pc:sldChg chg="addSp delSp modSp mod">
        <pc:chgData name="Luca Hoyer" userId="738e79af8854c0ac" providerId="LiveId" clId="{F51F4664-E99B-4308-89D9-90F1D77245F1}" dt="2023-05-30T12:43:06.452" v="4"/>
        <pc:sldMkLst>
          <pc:docMk/>
          <pc:sldMk cId="0" sldId="349"/>
        </pc:sldMkLst>
        <pc:picChg chg="add mod">
          <ac:chgData name="Luca Hoyer" userId="738e79af8854c0ac" providerId="LiveId" clId="{F51F4664-E99B-4308-89D9-90F1D77245F1}" dt="2023-05-30T12:43:06.452" v="4"/>
          <ac:picMkLst>
            <pc:docMk/>
            <pc:sldMk cId="0" sldId="349"/>
            <ac:picMk id="2" creationId="{DF3DA969-5EEC-219F-7EDF-894048949E5B}"/>
          </ac:picMkLst>
        </pc:picChg>
        <pc:picChg chg="del">
          <ac:chgData name="Luca Hoyer" userId="738e79af8854c0ac" providerId="LiveId" clId="{F51F4664-E99B-4308-89D9-90F1D77245F1}" dt="2023-05-30T12:43:05.667" v="3" actId="478"/>
          <ac:picMkLst>
            <pc:docMk/>
            <pc:sldMk cId="0" sldId="349"/>
            <ac:picMk id="9" creationId="{00000000-0000-0000-0000-000000000000}"/>
          </ac:picMkLst>
        </pc:picChg>
      </pc:sldChg>
      <pc:sldChg chg="modSp mod">
        <pc:chgData name="Luca Hoyer" userId="738e79af8854c0ac" providerId="LiveId" clId="{F51F4664-E99B-4308-89D9-90F1D77245F1}" dt="2023-05-30T12:43:02.763" v="2" actId="1076"/>
        <pc:sldMkLst>
          <pc:docMk/>
          <pc:sldMk cId="0" sldId="350"/>
        </pc:sldMkLst>
        <pc:picChg chg="mod">
          <ac:chgData name="Luca Hoyer" userId="738e79af8854c0ac" providerId="LiveId" clId="{F51F4664-E99B-4308-89D9-90F1D77245F1}" dt="2023-05-30T12:43:02.763" v="2" actId="1076"/>
          <ac:picMkLst>
            <pc:docMk/>
            <pc:sldMk cId="0" sldId="350"/>
            <ac:picMk id="9" creationId="{00000000-0000-0000-0000-000000000000}"/>
          </ac:picMkLst>
        </pc:picChg>
      </pc:sldChg>
      <pc:sldChg chg="modSp mod">
        <pc:chgData name="Luca Hoyer" userId="738e79af8854c0ac" providerId="LiveId" clId="{F51F4664-E99B-4308-89D9-90F1D77245F1}" dt="2023-05-30T12:41:21.209" v="1" actId="20577"/>
        <pc:sldMkLst>
          <pc:docMk/>
          <pc:sldMk cId="2263392507" sldId="397"/>
        </pc:sldMkLst>
        <pc:spChg chg="mod">
          <ac:chgData name="Luca Hoyer" userId="738e79af8854c0ac" providerId="LiveId" clId="{F51F4664-E99B-4308-89D9-90F1D77245F1}" dt="2023-05-30T12:41:21.209" v="1" actId="20577"/>
          <ac:spMkLst>
            <pc:docMk/>
            <pc:sldMk cId="2263392507" sldId="397"/>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30.05.2023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342461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2715594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2698283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1070829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303300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9</a:t>
            </a:fld>
            <a:endParaRPr lang="de-DE">
              <a:solidFill>
                <a:prstClr val="black"/>
              </a:solidFill>
            </a:endParaRPr>
          </a:p>
        </p:txBody>
      </p:sp>
    </p:spTree>
    <p:extLst>
      <p:ext uri="{BB962C8B-B14F-4D97-AF65-F5344CB8AC3E}">
        <p14:creationId xmlns:p14="http://schemas.microsoft.com/office/powerpoint/2010/main" val="3927575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404271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63747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1554998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451646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750847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982319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981222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883929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None/>
            </a:pPr>
            <a:endParaRPr lang="en-US" dirty="0"/>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45</a:t>
            </a:fld>
            <a:endParaRPr lang="de-DE">
              <a:solidFill>
                <a:prstClr val="black"/>
              </a:solidFill>
            </a:endParaRPr>
          </a:p>
        </p:txBody>
      </p:sp>
    </p:spTree>
    <p:extLst>
      <p:ext uri="{BB962C8B-B14F-4D97-AF65-F5344CB8AC3E}">
        <p14:creationId xmlns:p14="http://schemas.microsoft.com/office/powerpoint/2010/main" val="103188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46</a:t>
            </a:fld>
            <a:endParaRPr lang="de-DE">
              <a:solidFill>
                <a:prstClr val="black"/>
              </a:solidFill>
            </a:endParaRPr>
          </a:p>
        </p:txBody>
      </p:sp>
    </p:spTree>
    <p:extLst>
      <p:ext uri="{BB962C8B-B14F-4D97-AF65-F5344CB8AC3E}">
        <p14:creationId xmlns:p14="http://schemas.microsoft.com/office/powerpoint/2010/main" val="28905363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dirty="0"/>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9 - Self-Esteem</a:t>
            </a:r>
          </a:p>
        </p:txBody>
      </p:sp>
      <p:sp>
        <p:nvSpPr>
          <p:cNvPr id="5" name="Slide Number Placeholder 4"/>
          <p:cNvSpPr>
            <a:spLocks noGrp="1"/>
          </p:cNvSpPr>
          <p:nvPr>
            <p:ph type="sldNum" sz="quarter" idx="12"/>
          </p:nvPr>
        </p:nvSpPr>
        <p:spPr bwMode="gray"/>
        <p:txBody>
          <a:body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9 - Self-Esteem</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9 - Self-Esteem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9 - Self-Esteem</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9 - Self-Esteem</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Microsoft Uighur" panose="02000000000000000000" pitchFamily="2" charset="-78"/>
              </a:rPr>
              <a:t>خود اعتمادی</a:t>
            </a:r>
            <a:r>
              <a:rPr lang="en-US" b="1" dirty="0">
                <a:cs typeface="Microsoft Uighur" panose="02000000000000000000" pitchFamily="2" charset="-78"/>
              </a:rPr>
              <a:t>MCT 9</a:t>
            </a:r>
            <a:endParaRPr lang="en-US" sz="6000" b="1" dirty="0">
              <a:cs typeface="Microsoft Uighur" panose="02000000000000000000" pitchFamily="2" charset="-78"/>
            </a:endParaRP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5|23</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192539"/>
            <a:ext cx="390781" cy="260648"/>
          </a:xfrm>
          <a:prstGeom prst="rect">
            <a:avLst/>
          </a:prstGeom>
        </p:spPr>
      </p:pic>
    </p:spTree>
    <p:extLst>
      <p:ext uri="{BB962C8B-B14F-4D97-AF65-F5344CB8AC3E}">
        <p14:creationId xmlns:p14="http://schemas.microsoft.com/office/powerpoint/2010/main" val="2263392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یہ کیا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dirty="0">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a:t>
            </a:fld>
            <a:endParaRPr lang="de-DE">
              <a:latin typeface="Urdu Typesetting" panose="03020402040406030203" pitchFamily="66" charset="-78"/>
              <a:cs typeface="Urdu Typesetting" panose="03020402040406030203" pitchFamily="66" charset="-78"/>
            </a:endParaRPr>
          </a:p>
        </p:txBody>
      </p:sp>
      <p:sp>
        <p:nvSpPr>
          <p:cNvPr id="11" name="Caption_9"/>
          <p:cNvSpPr txBox="1">
            <a:spLocks noChangeArrowheads="1"/>
          </p:cNvSpPr>
          <p:nvPr/>
        </p:nvSpPr>
        <p:spPr bwMode="auto">
          <a:xfrm>
            <a:off x="8319129" y="2220354"/>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hangingPunct="1"/>
            <a:r>
              <a:rPr lang="de-DE" sz="1000" b="0" dirty="0">
                <a:solidFill>
                  <a:srgbClr val="333333"/>
                </a:solidFill>
                <a:latin typeface="Urdu Typesetting" panose="03020402040406030203" pitchFamily="66" charset="-78"/>
                <a:ea typeface="ＭＳ Ｐゴシック" charset="0"/>
                <a:cs typeface="Urdu Typesetting" panose="03020402040406030203" pitchFamily="66" charset="-78"/>
              </a:rPr>
              <a:t>(after Potreck-Rose, 2006)</a:t>
            </a:r>
          </a:p>
        </p:txBody>
      </p:sp>
      <p:sp>
        <p:nvSpPr>
          <p:cNvPr id="12" name="Rectangle 3"/>
          <p:cNvSpPr txBox="1">
            <a:spLocks noChangeArrowheads="1"/>
          </p:cNvSpPr>
          <p:nvPr/>
        </p:nvSpPr>
        <p:spPr bwMode="gray">
          <a:xfrm>
            <a:off x="408955" y="228854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a:t>
            </a:r>
            <a:endParaRPr lang="de-DE" sz="2400" dirty="0">
              <a:solidFill>
                <a:srgbClr val="333333"/>
              </a:solidFill>
              <a:latin typeface="Urdu Typesetting" panose="03020402040406030203" pitchFamily="66" charset="-78"/>
              <a:ea typeface="Verdana" pitchFamily="34" charset="0"/>
              <a:cs typeface="Urdu Typesetting" panose="03020402040406030203" pitchFamily="66" charset="-78"/>
            </a:endParaRPr>
          </a:p>
          <a:p>
            <a:pPr fontAlgn="auto"/>
            <a:endParaRPr lang="de-DE" sz="2400" dirty="0">
              <a:solidFill>
                <a:srgbClr val="333333"/>
              </a:solidFill>
              <a:latin typeface="Urdu Typesetting" panose="03020402040406030203" pitchFamily="66" charset="-78"/>
              <a:cs typeface="Urdu Typesetting" panose="03020402040406030203" pitchFamily="66" charset="-78"/>
            </a:endParaRP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616" y="2550175"/>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یہ کیا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dirty="0">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a:t>
            </a:fld>
            <a:endParaRPr lang="de-DE">
              <a:latin typeface="Urdu Typesetting" panose="03020402040406030203" pitchFamily="66" charset="-78"/>
              <a:cs typeface="Urdu Typesetting" panose="03020402040406030203" pitchFamily="66" charset="-78"/>
            </a:endParaRPr>
          </a:p>
        </p:txBody>
      </p:sp>
      <p:sp>
        <p:nvSpPr>
          <p:cNvPr id="11" name="Caption_9"/>
          <p:cNvSpPr txBox="1">
            <a:spLocks noChangeArrowheads="1"/>
          </p:cNvSpPr>
          <p:nvPr/>
        </p:nvSpPr>
        <p:spPr bwMode="auto">
          <a:xfrm>
            <a:off x="8319129" y="2220354"/>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hangingPunct="1"/>
            <a:r>
              <a:rPr lang="de-DE" sz="1000" b="0" dirty="0">
                <a:solidFill>
                  <a:srgbClr val="333333"/>
                </a:solidFill>
                <a:latin typeface="Urdu Typesetting" panose="03020402040406030203" pitchFamily="66" charset="-78"/>
                <a:ea typeface="ＭＳ Ｐゴシック" charset="0"/>
                <a:cs typeface="Urdu Typesetting" panose="03020402040406030203" pitchFamily="66" charset="-78"/>
              </a:rPr>
              <a:t>(after Potreck-Rose, 2006)</a:t>
            </a:r>
          </a:p>
        </p:txBody>
      </p:sp>
      <p:sp>
        <p:nvSpPr>
          <p:cNvPr id="12" name="Rectangle 3"/>
          <p:cNvSpPr txBox="1">
            <a:spLocks noChangeArrowheads="1"/>
          </p:cNvSpPr>
          <p:nvPr/>
        </p:nvSpPr>
        <p:spPr bwMode="gray">
          <a:xfrm>
            <a:off x="408955" y="228854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وہ قیمت جو ہم اپنی خود لگاتے ہیں۔</a:t>
            </a: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616" y="2550175"/>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599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یہ کیا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dirty="0">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a:t>
            </a:fld>
            <a:endParaRPr lang="de-DE">
              <a:latin typeface="Urdu Typesetting" panose="03020402040406030203" pitchFamily="66" charset="-78"/>
              <a:cs typeface="Urdu Typesetting" panose="03020402040406030203" pitchFamily="66" charset="-78"/>
            </a:endParaRPr>
          </a:p>
        </p:txBody>
      </p:sp>
      <p:sp>
        <p:nvSpPr>
          <p:cNvPr id="11" name="Caption_9"/>
          <p:cNvSpPr txBox="1">
            <a:spLocks noChangeArrowheads="1"/>
          </p:cNvSpPr>
          <p:nvPr/>
        </p:nvSpPr>
        <p:spPr bwMode="auto">
          <a:xfrm>
            <a:off x="8319129" y="2220354"/>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hangingPunct="1"/>
            <a:r>
              <a:rPr lang="de-DE" sz="1000" b="0" dirty="0">
                <a:solidFill>
                  <a:srgbClr val="333333"/>
                </a:solidFill>
                <a:latin typeface="Urdu Typesetting" panose="03020402040406030203" pitchFamily="66" charset="-78"/>
                <a:ea typeface="ＭＳ Ｐゴシック" charset="0"/>
                <a:cs typeface="Urdu Typesetting" panose="03020402040406030203" pitchFamily="66" charset="-78"/>
              </a:rPr>
              <a:t>(after Potreck-Rose, 2006)</a:t>
            </a:r>
          </a:p>
        </p:txBody>
      </p:sp>
      <p:sp>
        <p:nvSpPr>
          <p:cNvPr id="12" name="Rectangle 3"/>
          <p:cNvSpPr txBox="1">
            <a:spLocks noChangeArrowheads="1"/>
          </p:cNvSpPr>
          <p:nvPr/>
        </p:nvSpPr>
        <p:spPr bwMode="gray">
          <a:xfrm>
            <a:off x="408955" y="228854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وہ قیمت جو ہم اپنی خود لگاتے ہیں۔</a:t>
            </a:r>
          </a:p>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اپنے نفس کا موضوعی جائزہ۔</a:t>
            </a: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616" y="2550175"/>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540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یہ کیا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dirty="0">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5</a:t>
            </a:fld>
            <a:endParaRPr lang="de-DE">
              <a:latin typeface="Urdu Typesetting" panose="03020402040406030203" pitchFamily="66" charset="-78"/>
              <a:cs typeface="Urdu Typesetting" panose="03020402040406030203" pitchFamily="66" charset="-78"/>
            </a:endParaRPr>
          </a:p>
        </p:txBody>
      </p:sp>
      <p:sp>
        <p:nvSpPr>
          <p:cNvPr id="11" name="Caption_9"/>
          <p:cNvSpPr txBox="1">
            <a:spLocks noChangeArrowheads="1"/>
          </p:cNvSpPr>
          <p:nvPr/>
        </p:nvSpPr>
        <p:spPr bwMode="auto">
          <a:xfrm>
            <a:off x="8319129" y="2220354"/>
            <a:ext cx="154721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algn="ctr" eaLnBrk="1" hangingPunct="1"/>
            <a:r>
              <a:rPr lang="de-DE" sz="1000" b="0" dirty="0">
                <a:solidFill>
                  <a:srgbClr val="333333"/>
                </a:solidFill>
                <a:latin typeface="Urdu Typesetting" panose="03020402040406030203" pitchFamily="66" charset="-78"/>
                <a:ea typeface="ＭＳ Ｐゴシック" charset="0"/>
                <a:cs typeface="Urdu Typesetting" panose="03020402040406030203" pitchFamily="66" charset="-78"/>
              </a:rPr>
              <a:t>(after Potreck-Rose, 2006)</a:t>
            </a:r>
          </a:p>
        </p:txBody>
      </p:sp>
      <p:sp>
        <p:nvSpPr>
          <p:cNvPr id="12" name="Rectangle 3"/>
          <p:cNvSpPr txBox="1">
            <a:spLocks noChangeArrowheads="1"/>
          </p:cNvSpPr>
          <p:nvPr/>
        </p:nvSpPr>
        <p:spPr bwMode="gray">
          <a:xfrm>
            <a:off x="408955" y="2288544"/>
            <a:ext cx="566928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وہ قیمت جو ہم اپنی خود لگاتے ہیں۔</a:t>
            </a:r>
          </a:p>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اپنے نفس کا موضوعی جائزہ۔</a:t>
            </a:r>
          </a:p>
          <a:p>
            <a:pPr algn="r" fontAlgn="auto">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اس کا لازماً اس سے کوئی تعلق نہیں کہ دوسرے آپ کو کیسا سمجھتے ہیں۔</a:t>
            </a:r>
            <a:endParaRPr lang="de-DE" sz="2400" dirty="0">
              <a:solidFill>
                <a:srgbClr val="333333"/>
              </a:solidFill>
              <a:latin typeface="Urdu Typesetting" panose="03020402040406030203" pitchFamily="66" charset="-78"/>
              <a:cs typeface="Urdu Typesetting" panose="03020402040406030203" pitchFamily="66" charset="-78"/>
            </a:endParaRPr>
          </a:p>
        </p:txBody>
      </p:sp>
      <p:pic>
        <p:nvPicPr>
          <p:cNvPr id="14"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616" y="2550175"/>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069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میں کمی ہماری ذہنی صحت کو متاثر کر سکتی ہے۔</a:t>
            </a:r>
            <a:endParaRPr lang="de-DE" sz="3600" dirty="0">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ذہنی بیماری میں مبتلا افراد اکثر خود اعتمادی میں کمی کا شکار ہوتے ہیں۔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خود اعتمادی میں کمی نفسیاتی مسائل کی وجہ بن سکتی ہے جیسے:</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خود پہ شک کرنا؛</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خوف؛</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ڈپریشن کی علامات؛</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تنہائی۔</a:t>
            </a:r>
            <a:endParaRPr lang="en-US"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6</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مبالغہ آمیز خود اعتمادی اور صحت مند خود اعتمادی کے درمیان فرق</a:t>
            </a:r>
            <a:endParaRPr lang="de-DE"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779991"/>
            <a:ext cx="11340000" cy="4248000"/>
          </a:xfrm>
        </p:spPr>
        <p:txBody>
          <a:bodyPr/>
          <a:lstStyle/>
          <a:p>
            <a:pPr lvl="0" algn="r" defTabSz="914400">
              <a:spcBef>
                <a:spcPts val="0"/>
              </a:spcBef>
              <a:spcAft>
                <a:spcPct val="0"/>
              </a:spcAft>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سائیکوسس کے دوران، متاثر ہونے والوں میں سے بہت سے لوگ (لیکن سب نہیں) ستائے ہوئے یا دباؤ کا شکار محسوس کرتے ہیں۔ یہ احساس خود اعتمادی کو کم کرنے کا باعث بن سکتا ہے۔ دوسری طرف، کچھ لوگ خود اعتمادی میں اضافہ محسوس کرتے ہیں اگر وہ محسوس کریں کہ وہ کسی خاص کام کے لیے مقدر ہیں یا انہیں کسی بڑے مشن کے لیے منتخب کیا گیا ہے۔</a:t>
            </a:r>
          </a:p>
          <a:p>
            <a:pPr lvl="0" algn="r" defTabSz="914400">
              <a:spcBef>
                <a:spcPts val="0"/>
              </a:spcBef>
              <a:spcAft>
                <a:spcPct val="0"/>
              </a:spcAft>
            </a:pPr>
            <a:endPar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a:p>
            <a:pPr lvl="0" algn="r" defTabSz="914400">
              <a:spcBef>
                <a:spcPts val="0"/>
              </a:spcBef>
              <a:spcAft>
                <a:spcPct val="0"/>
              </a:spcAft>
            </a:pPr>
            <a:endPar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a:p>
            <a:pPr lvl="0" algn="r" defTabSz="914400">
              <a:spcBef>
                <a:spcPts val="1800"/>
              </a:spcBef>
              <a:spcAft>
                <a:spcPct val="0"/>
              </a:spcAft>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احتیاط: میگالومینیا کے خیالات (جیسے یہ عقیدہ کہ ہم دوسروں سے زیادہ طاقتور یا زیادہ اہم ہیں) عارضی طور پر ہماری خود اعتمادی کے احساس کو بڑھا سکتے ہیں لیکن ان کا "صحت مند" خود اعتمادی سے کوئی تعلق نہیں ہے!</a:t>
            </a:r>
          </a:p>
          <a:p>
            <a:pPr lvl="0" algn="r" defTabSz="914400">
              <a:spcBef>
                <a:spcPts val="1800"/>
              </a:spcBef>
              <a:spcAft>
                <a:spcPct val="0"/>
              </a:spcAft>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یہ احساس زیادہ دیر نہیں چلے گا۔</a:t>
            </a:r>
          </a:p>
          <a:p>
            <a:pPr lvl="0" algn="r" defTabSz="914400">
              <a:spcBef>
                <a:spcPts val="1800"/>
              </a:spcBef>
              <a:spcAft>
                <a:spcPct val="0"/>
              </a:spcAft>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  ... اور یہ حقیقت اور حقیقی طاقتوں پر مبنی نہیں ہے۔</a:t>
            </a:r>
            <a:endParaRPr lang="en-US" sz="2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7</a:t>
            </a:fld>
            <a:endParaRPr lang="de-DE">
              <a:latin typeface="Urdu Typesetting" panose="03020402040406030203" pitchFamily="66" charset="-78"/>
              <a:cs typeface="Urdu Typesetting" panose="03020402040406030203" pitchFamily="66" charset="-78"/>
            </a:endParaRPr>
          </a:p>
        </p:txBody>
      </p:sp>
      <p:pic>
        <p:nvPicPr>
          <p:cNvPr id="11"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0943" y="292298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لیکن۔۔۔</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8</a:t>
            </a:fld>
            <a:endParaRPr lang="de-DE">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تمام لوگوں میں حقیقی صلاحیتیں ہوتی ہے، جنہیں اکثر صرف دریافت ہونے کا انتظار ہوتا ہے۔</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آپ ان صلاحیتوں پر فخر کر بھی سکتے ہیں اور کرنا بھی چاہیے!</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ان صلاحیتوں سے آگاہی آپ کی خود اعتمادی کی بنیاد ہے۔</a:t>
            </a:r>
            <a:endParaRPr lang="en-US" sz="24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رہے ہیں؟</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9</a:t>
            </a:fld>
            <a:endParaRPr lang="de-DE">
              <a:latin typeface="Urdu Typesetting" panose="03020402040406030203" pitchFamily="66" charset="-78"/>
              <a:cs typeface="Urdu Typesetting" panose="03020402040406030203" pitchFamily="66" charset="-78"/>
            </a:endParaRPr>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126251" y="2102104"/>
            <a:ext cx="5303520" cy="2620869"/>
          </a:xfrm>
          <a:prstGeom prst="rect">
            <a:avLst/>
          </a:prstGeom>
        </p:spPr>
      </p:pic>
      <p:sp>
        <p:nvSpPr>
          <p:cNvPr id="10" name="Content Placeholder 9"/>
          <p:cNvSpPr>
            <a:spLocks noGrp="1"/>
          </p:cNvSpPr>
          <p:nvPr>
            <p:ph idx="1"/>
          </p:nvPr>
        </p:nvSpPr>
        <p:spPr>
          <a:xfrm>
            <a:off x="5934825" y="2102104"/>
            <a:ext cx="5669280" cy="4248000"/>
          </a:xfrm>
        </p:spPr>
        <p:txBody>
          <a:bodyPr/>
          <a:lstStyle/>
          <a:p>
            <a:pPr lvl="0" algn="r" defTabSz="914400"/>
            <a:r>
              <a:rPr lang="ur-PK" sz="2000" dirty="0">
                <a:solidFill>
                  <a:srgbClr val="333333"/>
                </a:solidFill>
                <a:latin typeface="Urdu Typesetting" panose="03020402040406030203" pitchFamily="66" charset="-78"/>
                <a:ea typeface="Verdana" pitchFamily="34" charset="0"/>
                <a:cs typeface="Urdu Typesetting" panose="03020402040406030203" pitchFamily="66" charset="-78"/>
              </a:rPr>
              <a:t>سائیکوسس میں مبتلا بہت سے لوگ (لیکن سب نہیں!) خود اعتمادی میں کمی کا شکار ہوتے ہیں، اکثر منفی باہمی تجربات کی وجہ سے۔ خود اعتمادی اور دیگر ڈپریشن کی علامات کو بہتر بنانے سے ذہنی استحکام میں اضافہ ہوتا ہے۔ اس سے سائیکوسس کی علامات کو کم کرنے میں بھی مدد مل سکتی ہے۔</a:t>
            </a:r>
            <a:endParaRPr lang="en-US" sz="20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872209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24" y="1155162"/>
            <a:ext cx="3534070" cy="5303520"/>
          </a:xfrm>
          <a:prstGeom prst="rect">
            <a:avLst/>
          </a:prstGeom>
        </p:spPr>
      </p:pic>
      <p:sp>
        <p:nvSpPr>
          <p:cNvPr id="4" name="Content Placeholder 3"/>
          <p:cNvSpPr>
            <a:spLocks noGrp="1"/>
          </p:cNvSpPr>
          <p:nvPr>
            <p:ph idx="1"/>
          </p:nvPr>
        </p:nvSpPr>
        <p:spPr>
          <a:xfrm>
            <a:off x="5685444" y="224880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خود اعتمادی ایک مستقل نہیں ہے، لیکن آپ کی زندگی کے مختلف شعبوں اور مختلف شکلوں میں (دائیں جانب ایک شیلف کے طور پر) واقع ہو سکتی ہے۔</a:t>
            </a:r>
          </a:p>
        </p:txBody>
      </p:sp>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کے ذرائع</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10</a:t>
            </a:fld>
            <a:endParaRPr lang="de-DE">
              <a:latin typeface="Urdu Typesetting" panose="03020402040406030203" pitchFamily="66" charset="-78"/>
              <a:cs typeface="Urdu Typesetting" panose="03020402040406030203" pitchFamily="66" charset="-78"/>
            </a:endParaRPr>
          </a:p>
        </p:txBody>
      </p:sp>
      <p:sp>
        <p:nvSpPr>
          <p:cNvPr id="19" name="Textfeld 1"/>
          <p:cNvSpPr txBox="1">
            <a:spLocks noChangeArrowheads="1"/>
          </p:cNvSpPr>
          <p:nvPr/>
        </p:nvSpPr>
        <p:spPr bwMode="auto">
          <a:xfrm>
            <a:off x="1159319" y="2438464"/>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3"/>
          <p:cNvSpPr txBox="1">
            <a:spLocks noChangeArrowheads="1"/>
          </p:cNvSpPr>
          <p:nvPr/>
        </p:nvSpPr>
        <p:spPr bwMode="auto">
          <a:xfrm>
            <a:off x="1349998" y="3461084"/>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1" name="Textfeld 7"/>
          <p:cNvSpPr txBox="1">
            <a:spLocks noChangeArrowheads="1"/>
          </p:cNvSpPr>
          <p:nvPr/>
        </p:nvSpPr>
        <p:spPr bwMode="auto">
          <a:xfrm>
            <a:off x="1159862" y="4231990"/>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25"/>
          <p:cNvSpPr txBox="1">
            <a:spLocks noChangeArrowheads="1"/>
          </p:cNvSpPr>
          <p:nvPr/>
        </p:nvSpPr>
        <p:spPr bwMode="auto">
          <a:xfrm>
            <a:off x="3395472" y="3002871"/>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Textfeld 10"/>
          <p:cNvSpPr txBox="1">
            <a:spLocks noChangeArrowheads="1"/>
          </p:cNvSpPr>
          <p:nvPr/>
        </p:nvSpPr>
        <p:spPr bwMode="auto">
          <a:xfrm>
            <a:off x="3015259" y="4483704"/>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67470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24" y="1155162"/>
            <a:ext cx="3534070" cy="5303520"/>
          </a:xfrm>
          <a:prstGeom prst="rect">
            <a:avLst/>
          </a:prstGeom>
        </p:spPr>
      </p:pic>
      <p:sp>
        <p:nvSpPr>
          <p:cNvPr id="4" name="Content Placeholder 3"/>
          <p:cNvSpPr>
            <a:spLocks noGrp="1"/>
          </p:cNvSpPr>
          <p:nvPr>
            <p:ph idx="1"/>
          </p:nvPr>
        </p:nvSpPr>
        <p:spPr>
          <a:xfrm>
            <a:off x="5685444" y="224880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خود اعتمادی ایک مستقل نہیں ہے، لیکن آپ کی زندگی کے مختلف شعبوں اور مختلف شکلوں میں (دائیں جانب ایک شیلف کے طور پر) واقع ہو سکتی ہے۔</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اہم بات یہ ہے کہ کیا ہم اپنی صلاحیتوں اور طاقتوں (= شیلف پر مکمل ٹرے) پر غور کرنے کے بجائے صرف اپنی کمزوریوں (= شیلف پر خالی ٹرے) پر توجہ مرکوز کرتے ہیں۔</a:t>
            </a:r>
            <a:endParaRPr lang="en-US" sz="2400" dirty="0">
              <a:latin typeface="Urdu Typesetting" panose="03020402040406030203" pitchFamily="66" charset="-78"/>
              <a:cs typeface="Urdu Typesetting" panose="03020402040406030203" pitchFamily="66" charset="-78"/>
            </a:endParaRPr>
          </a:p>
        </p:txBody>
      </p:sp>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خود اعتمادی کے ذرائع</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11</a:t>
            </a:fld>
            <a:endParaRPr lang="de-DE">
              <a:latin typeface="Urdu Typesetting" panose="03020402040406030203" pitchFamily="66" charset="-78"/>
              <a:cs typeface="Urdu Typesetting" panose="03020402040406030203" pitchFamily="66" charset="-78"/>
            </a:endParaRPr>
          </a:p>
        </p:txBody>
      </p:sp>
      <p:sp>
        <p:nvSpPr>
          <p:cNvPr id="19" name="Textfeld 1"/>
          <p:cNvSpPr txBox="1">
            <a:spLocks noChangeArrowheads="1"/>
          </p:cNvSpPr>
          <p:nvPr/>
        </p:nvSpPr>
        <p:spPr bwMode="auto">
          <a:xfrm>
            <a:off x="1159319" y="2438464"/>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3"/>
          <p:cNvSpPr txBox="1">
            <a:spLocks noChangeArrowheads="1"/>
          </p:cNvSpPr>
          <p:nvPr/>
        </p:nvSpPr>
        <p:spPr bwMode="auto">
          <a:xfrm>
            <a:off x="1349998" y="3461084"/>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1" name="Textfeld 7"/>
          <p:cNvSpPr txBox="1">
            <a:spLocks noChangeArrowheads="1"/>
          </p:cNvSpPr>
          <p:nvPr/>
        </p:nvSpPr>
        <p:spPr bwMode="auto">
          <a:xfrm>
            <a:off x="1159862" y="4231990"/>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25"/>
          <p:cNvSpPr txBox="1">
            <a:spLocks noChangeArrowheads="1"/>
          </p:cNvSpPr>
          <p:nvPr/>
        </p:nvSpPr>
        <p:spPr bwMode="auto">
          <a:xfrm>
            <a:off x="3395472" y="3002871"/>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Textfeld 10"/>
          <p:cNvSpPr txBox="1">
            <a:spLocks noChangeArrowheads="1"/>
          </p:cNvSpPr>
          <p:nvPr/>
        </p:nvSpPr>
        <p:spPr bwMode="auto">
          <a:xfrm>
            <a:off x="3015259" y="4483704"/>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24" y="1155162"/>
            <a:ext cx="3534070" cy="5303520"/>
          </a:xfrm>
          <a:prstGeom prst="rect">
            <a:avLst/>
          </a:prstGeom>
        </p:spPr>
      </p:pic>
      <p:sp>
        <p:nvSpPr>
          <p:cNvPr id="4" name="Content Placeholder 3"/>
          <p:cNvSpPr>
            <a:spLocks noGrp="1"/>
          </p:cNvSpPr>
          <p:nvPr>
            <p:ph idx="1"/>
          </p:nvPr>
        </p:nvSpPr>
        <p:spPr>
          <a:xfrm>
            <a:off x="5685444" y="224880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 دوسروں کی مکمل ٹرے کے ساتھ ساتھ اپنی ہی خالی ٹرے پر توجہ مرکوز کرتے ہیں،۔</a:t>
            </a:r>
          </a:p>
        </p:txBody>
      </p:sp>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وہ لوگ جن میں خود اعتمادی کی کمی ہوتی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12</a:t>
            </a:fld>
            <a:endParaRPr lang="de-DE">
              <a:latin typeface="Urdu Typesetting" panose="03020402040406030203" pitchFamily="66" charset="-78"/>
              <a:cs typeface="Urdu Typesetting" panose="03020402040406030203" pitchFamily="66" charset="-78"/>
            </a:endParaRPr>
          </a:p>
        </p:txBody>
      </p:sp>
      <p:sp>
        <p:nvSpPr>
          <p:cNvPr id="19" name="Textfeld 1"/>
          <p:cNvSpPr txBox="1">
            <a:spLocks noChangeArrowheads="1"/>
          </p:cNvSpPr>
          <p:nvPr/>
        </p:nvSpPr>
        <p:spPr bwMode="auto">
          <a:xfrm>
            <a:off x="1159319" y="2438464"/>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3"/>
          <p:cNvSpPr txBox="1">
            <a:spLocks noChangeArrowheads="1"/>
          </p:cNvSpPr>
          <p:nvPr/>
        </p:nvSpPr>
        <p:spPr bwMode="auto">
          <a:xfrm>
            <a:off x="1349998" y="3461084"/>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1" name="Textfeld 7"/>
          <p:cNvSpPr txBox="1">
            <a:spLocks noChangeArrowheads="1"/>
          </p:cNvSpPr>
          <p:nvPr/>
        </p:nvSpPr>
        <p:spPr bwMode="auto">
          <a:xfrm>
            <a:off x="1159862" y="4231990"/>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25"/>
          <p:cNvSpPr txBox="1">
            <a:spLocks noChangeArrowheads="1"/>
          </p:cNvSpPr>
          <p:nvPr/>
        </p:nvSpPr>
        <p:spPr bwMode="auto">
          <a:xfrm>
            <a:off x="3395472" y="3002871"/>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Textfeld 10"/>
          <p:cNvSpPr txBox="1">
            <a:spLocks noChangeArrowheads="1"/>
          </p:cNvSpPr>
          <p:nvPr/>
        </p:nvSpPr>
        <p:spPr bwMode="auto">
          <a:xfrm>
            <a:off x="3015259" y="4483704"/>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160501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24" y="1155162"/>
            <a:ext cx="3534070" cy="5303520"/>
          </a:xfrm>
          <a:prstGeom prst="rect">
            <a:avLst/>
          </a:prstGeom>
        </p:spPr>
      </p:pic>
      <p:sp>
        <p:nvSpPr>
          <p:cNvPr id="4" name="Content Placeholder 3"/>
          <p:cNvSpPr>
            <a:spLocks noGrp="1"/>
          </p:cNvSpPr>
          <p:nvPr>
            <p:ph idx="1"/>
          </p:nvPr>
        </p:nvSpPr>
        <p:spPr>
          <a:xfrm>
            <a:off x="5685444" y="224880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 دوسروں کی مکمل ٹرے کے ساتھ ساتھ اپنی ہی خالی ٹرے پر توجہ مرکوز کرتے ہیں،۔</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 عمومی طور پر منفی خود فیصلے کرنے کا رجحان رکھتے ہیں (مثال کے طور پر، "میں بیکار ہوں")۔</a:t>
            </a:r>
          </a:p>
        </p:txBody>
      </p:sp>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وہ لوگ جن میں خود اعتمادی کی کمی ہوتی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13</a:t>
            </a:fld>
            <a:endParaRPr lang="de-DE">
              <a:latin typeface="Urdu Typesetting" panose="03020402040406030203" pitchFamily="66" charset="-78"/>
              <a:cs typeface="Urdu Typesetting" panose="03020402040406030203" pitchFamily="66" charset="-78"/>
            </a:endParaRPr>
          </a:p>
        </p:txBody>
      </p:sp>
      <p:sp>
        <p:nvSpPr>
          <p:cNvPr id="19" name="Textfeld 1"/>
          <p:cNvSpPr txBox="1">
            <a:spLocks noChangeArrowheads="1"/>
          </p:cNvSpPr>
          <p:nvPr/>
        </p:nvSpPr>
        <p:spPr bwMode="auto">
          <a:xfrm>
            <a:off x="1159319" y="2438464"/>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3"/>
          <p:cNvSpPr txBox="1">
            <a:spLocks noChangeArrowheads="1"/>
          </p:cNvSpPr>
          <p:nvPr/>
        </p:nvSpPr>
        <p:spPr bwMode="auto">
          <a:xfrm>
            <a:off x="1349998" y="3461084"/>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1" name="Textfeld 7"/>
          <p:cNvSpPr txBox="1">
            <a:spLocks noChangeArrowheads="1"/>
          </p:cNvSpPr>
          <p:nvPr/>
        </p:nvSpPr>
        <p:spPr bwMode="auto">
          <a:xfrm>
            <a:off x="1159862" y="4231990"/>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25"/>
          <p:cNvSpPr txBox="1">
            <a:spLocks noChangeArrowheads="1"/>
          </p:cNvSpPr>
          <p:nvPr/>
        </p:nvSpPr>
        <p:spPr bwMode="auto">
          <a:xfrm>
            <a:off x="3395472" y="3002871"/>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Textfeld 10"/>
          <p:cNvSpPr txBox="1">
            <a:spLocks noChangeArrowheads="1"/>
          </p:cNvSpPr>
          <p:nvPr/>
        </p:nvSpPr>
        <p:spPr bwMode="auto">
          <a:xfrm>
            <a:off x="3015259" y="4483704"/>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38117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324" y="1155162"/>
            <a:ext cx="3534070" cy="5303520"/>
          </a:xfrm>
          <a:prstGeom prst="rect">
            <a:avLst/>
          </a:prstGeom>
        </p:spPr>
      </p:pic>
      <p:sp>
        <p:nvSpPr>
          <p:cNvPr id="4" name="Content Placeholder 3"/>
          <p:cNvSpPr>
            <a:spLocks noGrp="1"/>
          </p:cNvSpPr>
          <p:nvPr>
            <p:ph idx="1"/>
          </p:nvPr>
        </p:nvSpPr>
        <p:spPr>
          <a:xfrm>
            <a:off x="5685444" y="224880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 دوسروں کی مکمل ٹرے کے ساتھ ساتھ اپنی ہی خالی ٹرے پر توجہ مرکوز کرتے ہیں،۔</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 عمومی طور پر منفی خود فیصلے کرنے کا رجحان رکھتے ہیں (مثال کے طور پر، "میں بیکار ہوں")۔</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 مجموعی طور پر فرد اور رویے کے درمیان فرق نہیں کرتے (مثال کے طور پر، "اگر میں ایک چیز میں ناکام ہوں، تو اس کا مطلب ہے کہ بس میں ناکام ہوں")۔</a:t>
            </a:r>
            <a:endParaRPr lang="en-US" sz="2400" dirty="0">
              <a:latin typeface="Urdu Typesetting" panose="03020402040406030203" pitchFamily="66" charset="-78"/>
              <a:cs typeface="Urdu Typesetting" panose="03020402040406030203" pitchFamily="66" charset="-78"/>
            </a:endParaRPr>
          </a:p>
        </p:txBody>
      </p:sp>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وہ لوگ جن میں خود اعتمادی کی کمی ہوتی ہے۔۔۔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14</a:t>
            </a:fld>
            <a:endParaRPr lang="de-DE">
              <a:latin typeface="Urdu Typesetting" panose="03020402040406030203" pitchFamily="66" charset="-78"/>
              <a:cs typeface="Urdu Typesetting" panose="03020402040406030203" pitchFamily="66" charset="-78"/>
            </a:endParaRPr>
          </a:p>
        </p:txBody>
      </p:sp>
      <p:sp>
        <p:nvSpPr>
          <p:cNvPr id="19" name="Textfeld 1"/>
          <p:cNvSpPr txBox="1">
            <a:spLocks noChangeArrowheads="1"/>
          </p:cNvSpPr>
          <p:nvPr/>
        </p:nvSpPr>
        <p:spPr bwMode="auto">
          <a:xfrm>
            <a:off x="1159319" y="2438464"/>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3"/>
          <p:cNvSpPr txBox="1">
            <a:spLocks noChangeArrowheads="1"/>
          </p:cNvSpPr>
          <p:nvPr/>
        </p:nvSpPr>
        <p:spPr bwMode="auto">
          <a:xfrm>
            <a:off x="1349998" y="3461084"/>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1" name="Textfeld 7"/>
          <p:cNvSpPr txBox="1">
            <a:spLocks noChangeArrowheads="1"/>
          </p:cNvSpPr>
          <p:nvPr/>
        </p:nvSpPr>
        <p:spPr bwMode="auto">
          <a:xfrm>
            <a:off x="1159862" y="4231990"/>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25"/>
          <p:cNvSpPr txBox="1">
            <a:spLocks noChangeArrowheads="1"/>
          </p:cNvSpPr>
          <p:nvPr/>
        </p:nvSpPr>
        <p:spPr bwMode="auto">
          <a:xfrm>
            <a:off x="3395472" y="3002871"/>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Textfeld 10"/>
          <p:cNvSpPr txBox="1">
            <a:spLocks noChangeArrowheads="1"/>
          </p:cNvSpPr>
          <p:nvPr/>
        </p:nvSpPr>
        <p:spPr bwMode="auto">
          <a:xfrm>
            <a:off x="3015259" y="4483704"/>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91678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6"/>
          <p:cNvSpPr>
            <a:spLocks noChangeArrowheads="1"/>
          </p:cNvSpPr>
          <p:nvPr/>
        </p:nvSpPr>
        <p:spPr bwMode="auto">
          <a:xfrm>
            <a:off x="8259099" y="1813842"/>
            <a:ext cx="3539611" cy="1723685"/>
          </a:xfrm>
          <a:prstGeom prst="wedgeRoundRectCallout">
            <a:avLst>
              <a:gd name="adj1" fmla="val -60401"/>
              <a:gd name="adj2" fmla="val 29585"/>
              <a:gd name="adj3" fmla="val 16667"/>
            </a:avLst>
          </a:prstGeom>
          <a:solidFill>
            <a:schemeClr val="bg1"/>
          </a:solidFill>
          <a:ln w="9525">
            <a:solidFill>
              <a:srgbClr val="3366FF"/>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مجھے اسکول میں اپنی کھیلوں کی ٹیموں کے لیے سب سے آخر میں منتخب کیا گیا تھا۔ میں گیند پھینکنے میں برا ہوں لیکن ناچ گانے میں اچھا ہوں...</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38" name="AutoShape 9"/>
          <p:cNvSpPr>
            <a:spLocks noChangeArrowheads="1"/>
          </p:cNvSpPr>
          <p:nvPr/>
        </p:nvSpPr>
        <p:spPr bwMode="auto">
          <a:xfrm>
            <a:off x="408954" y="3357769"/>
            <a:ext cx="3351884" cy="84380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میں اس وقت بے روزگار ہوں؛ آخری امتحان میں ناکام ہو گیا تھا۔۔۔</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39"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میں اپنے بالوں سے مطمئن ہوں اور مجھے اپنی آنکھیں پسند ہیں، لیکن میں لمبا ہونا چاہوں گا...</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40" name="AutoShape 7"/>
          <p:cNvSpPr>
            <a:spLocks noChangeArrowheads="1"/>
          </p:cNvSpPr>
          <p:nvPr/>
        </p:nvSpPr>
        <p:spPr bwMode="auto">
          <a:xfrm>
            <a:off x="8348519" y="4201572"/>
            <a:ext cx="3539611" cy="1333375"/>
          </a:xfrm>
          <a:prstGeom prst="wedgeRoundRectCallout">
            <a:avLst>
              <a:gd name="adj1" fmla="val -62250"/>
              <a:gd name="adj2" fmla="val -14725"/>
              <a:gd name="adj3" fmla="val 16667"/>
            </a:avLst>
          </a:prstGeom>
          <a:solidFill>
            <a:schemeClr val="bg1"/>
          </a:solidFill>
          <a:ln w="9525">
            <a:solidFill>
              <a:srgbClr val="00FF00"/>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مجھے کھانا پکانا پسند ہے اور میں موسیقی اور سیاست کے بارے میں کافی جانتا ہوں۔ مجھے ادب اور فلموں میں دلچسپی ہے…</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41"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میں ایک اچھا سامع ہوں، بہت قابل اعتماد، اپنی دوستی برقرار رکھنے اور دوسروں کو ہنسانے کے قابل ہوں…</a:t>
            </a:r>
            <a:endParaRPr lang="de-DE" sz="2400"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مت بھولئیے۔۔۔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15</a:t>
            </a:fld>
            <a:endParaRPr lang="de-DE">
              <a:latin typeface="Urdu Typesetting" panose="03020402040406030203" pitchFamily="66" charset="-78"/>
              <a:cs typeface="Urdu Typesetting" panose="03020402040406030203" pitchFamily="66" charset="-78"/>
            </a:endParaRPr>
          </a:p>
        </p:txBody>
      </p:sp>
      <p:pic>
        <p:nvPicPr>
          <p:cNvPr id="1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0652" y="1124744"/>
            <a:ext cx="3534070" cy="5303520"/>
          </a:xfrm>
          <a:prstGeom prst="rect">
            <a:avLst/>
          </a:prstGeom>
        </p:spPr>
      </p:pic>
      <p:sp>
        <p:nvSpPr>
          <p:cNvPr id="17" name="Textfeld 1"/>
          <p:cNvSpPr txBox="1">
            <a:spLocks noChangeArrowheads="1"/>
          </p:cNvSpPr>
          <p:nvPr/>
        </p:nvSpPr>
        <p:spPr bwMode="auto">
          <a:xfrm>
            <a:off x="4493647" y="2408046"/>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18" name="Textfeld 23"/>
          <p:cNvSpPr txBox="1">
            <a:spLocks noChangeArrowheads="1"/>
          </p:cNvSpPr>
          <p:nvPr/>
        </p:nvSpPr>
        <p:spPr bwMode="auto">
          <a:xfrm>
            <a:off x="4684326" y="3430666"/>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19" name="Textfeld 7"/>
          <p:cNvSpPr txBox="1">
            <a:spLocks noChangeArrowheads="1"/>
          </p:cNvSpPr>
          <p:nvPr/>
        </p:nvSpPr>
        <p:spPr bwMode="auto">
          <a:xfrm>
            <a:off x="4494190" y="4201572"/>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5"/>
          <p:cNvSpPr txBox="1">
            <a:spLocks noChangeArrowheads="1"/>
          </p:cNvSpPr>
          <p:nvPr/>
        </p:nvSpPr>
        <p:spPr bwMode="auto">
          <a:xfrm>
            <a:off x="6729800" y="2972453"/>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10"/>
          <p:cNvSpPr txBox="1">
            <a:spLocks noChangeArrowheads="1"/>
          </p:cNvSpPr>
          <p:nvPr/>
        </p:nvSpPr>
        <p:spPr bwMode="auto">
          <a:xfrm>
            <a:off x="6349587" y="4453286"/>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6"/>
          <p:cNvSpPr>
            <a:spLocks noChangeArrowheads="1"/>
          </p:cNvSpPr>
          <p:nvPr/>
        </p:nvSpPr>
        <p:spPr bwMode="auto">
          <a:xfrm>
            <a:off x="8259099" y="1813842"/>
            <a:ext cx="3539611" cy="1723685"/>
          </a:xfrm>
          <a:prstGeom prst="wedgeRoundRectCallout">
            <a:avLst>
              <a:gd name="adj1" fmla="val -60401"/>
              <a:gd name="adj2" fmla="val 29585"/>
              <a:gd name="adj3" fmla="val 16667"/>
            </a:avLst>
          </a:prstGeom>
          <a:solidFill>
            <a:schemeClr val="bg1"/>
          </a:solidFill>
          <a:ln w="9525">
            <a:solidFill>
              <a:srgbClr val="3366FF"/>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مجھے اسکول میں اپنی کھیلوں کی ٹیموں کے لیے سب سے آخر میں منتخب کیا گیا تھا۔ میں گیند پھینکنے میں برا ہوں لیکن ناچ گانے میں اچھا ہوں...</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38" name="AutoShape 9"/>
          <p:cNvSpPr>
            <a:spLocks noChangeArrowheads="1"/>
          </p:cNvSpPr>
          <p:nvPr/>
        </p:nvSpPr>
        <p:spPr bwMode="auto">
          <a:xfrm>
            <a:off x="408954" y="3357769"/>
            <a:ext cx="3351884" cy="84380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میں اس وقت بے روزگار ہوں؛ آخری امتحان میں ناکام ہو گیا تھا۔۔۔</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39"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میں اپنے بالوں سے مطمئن ہوں اور مجھے اپنی آنکھیں پسند ہیں، لیکن میں لمبا ہونا چاہوں گا...</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40" name="AutoShape 7"/>
          <p:cNvSpPr>
            <a:spLocks noChangeArrowheads="1"/>
          </p:cNvSpPr>
          <p:nvPr/>
        </p:nvSpPr>
        <p:spPr bwMode="auto">
          <a:xfrm>
            <a:off x="8348519" y="4201572"/>
            <a:ext cx="3539611" cy="1333375"/>
          </a:xfrm>
          <a:prstGeom prst="wedgeRoundRectCallout">
            <a:avLst>
              <a:gd name="adj1" fmla="val -62250"/>
              <a:gd name="adj2" fmla="val -14725"/>
              <a:gd name="adj3" fmla="val 16667"/>
            </a:avLst>
          </a:prstGeom>
          <a:solidFill>
            <a:schemeClr val="bg1"/>
          </a:solidFill>
          <a:ln w="9525">
            <a:solidFill>
              <a:srgbClr val="00FF00"/>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مجھے کھانا پکانا پسند ہے اور میں موسیقی اور سیاست کے بارے میں کافی جانتا ہوں۔ مجھے ادب اور فلموں میں دلچسپی ہے…</a:t>
            </a:r>
            <a:endParaRPr lang="de-DE" sz="2400" i="1"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41"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algn="r">
              <a:lnSpc>
                <a:spcPct val="105000"/>
              </a:lnSpc>
              <a:spcBef>
                <a:spcPts val="1999"/>
              </a:spcBef>
            </a:pPr>
            <a:r>
              <a:rPr lang="ur-PK" sz="2400" i="1" dirty="0">
                <a:solidFill>
                  <a:srgbClr val="333333"/>
                </a:solidFill>
                <a:latin typeface="Urdu Typesetting" panose="03020402040406030203" pitchFamily="66" charset="-78"/>
                <a:ea typeface="ＭＳ Ｐゴシック" charset="0"/>
                <a:cs typeface="Urdu Typesetting" panose="03020402040406030203" pitchFamily="66" charset="-78"/>
              </a:rPr>
              <a:t>میں ایک اچھا سامع ہوں، بہت قابل اعتماد، اپنی دوستی برقرار رکھنے اور دوسروں کو ہنسانے کے قابل ہوں…</a:t>
            </a:r>
            <a:endParaRPr lang="de-DE" sz="2400" dirty="0">
              <a:solidFill>
                <a:srgbClr val="333333"/>
              </a:solidFill>
              <a:latin typeface="Urdu Typesetting" panose="03020402040406030203" pitchFamily="66" charset="-78"/>
              <a:ea typeface="ＭＳ Ｐゴシック" charset="0"/>
              <a:cs typeface="Urdu Typesetting" panose="03020402040406030203" pitchFamily="66" charset="-78"/>
            </a:endParaRPr>
          </a:p>
        </p:txBody>
      </p:sp>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مت بھولئیے۔۔۔</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16</a:t>
            </a:fld>
            <a:endParaRPr lang="de-DE">
              <a:latin typeface="Urdu Typesetting" panose="03020402040406030203" pitchFamily="66" charset="-78"/>
              <a:cs typeface="Urdu Typesetting" panose="03020402040406030203" pitchFamily="66" charset="-78"/>
            </a:endParaRPr>
          </a:p>
        </p:txBody>
      </p:sp>
      <p:pic>
        <p:nvPicPr>
          <p:cNvPr id="16"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0652" y="1124744"/>
            <a:ext cx="3534070" cy="5303520"/>
          </a:xfrm>
          <a:prstGeom prst="rect">
            <a:avLst/>
          </a:prstGeom>
        </p:spPr>
      </p:pic>
      <p:sp>
        <p:nvSpPr>
          <p:cNvPr id="17" name="Textfeld 1"/>
          <p:cNvSpPr txBox="1">
            <a:spLocks noChangeArrowheads="1"/>
          </p:cNvSpPr>
          <p:nvPr/>
        </p:nvSpPr>
        <p:spPr bwMode="auto">
          <a:xfrm>
            <a:off x="4493647" y="2408046"/>
            <a:ext cx="155448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رشتہ داریاں</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18" name="Textfeld 23"/>
          <p:cNvSpPr txBox="1">
            <a:spLocks noChangeArrowheads="1"/>
          </p:cNvSpPr>
          <p:nvPr/>
        </p:nvSpPr>
        <p:spPr bwMode="auto">
          <a:xfrm>
            <a:off x="4684326" y="3430666"/>
            <a:ext cx="1188720" cy="400110"/>
          </a:xfrm>
          <a:prstGeom prst="rect">
            <a:avLst/>
          </a:prstGeom>
          <a:solidFill>
            <a:schemeClr val="bg1"/>
          </a:solidFill>
          <a:ln w="9525">
            <a:noFill/>
            <a:miter lim="800000"/>
            <a:headEnd/>
            <a:tailEnd/>
          </a:ln>
        </p:spPr>
        <p:txBody>
          <a:bodyPr>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کام</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19" name="Textfeld 7"/>
          <p:cNvSpPr txBox="1">
            <a:spLocks noChangeArrowheads="1"/>
          </p:cNvSpPr>
          <p:nvPr/>
        </p:nvSpPr>
        <p:spPr bwMode="auto">
          <a:xfrm>
            <a:off x="4494190" y="4201572"/>
            <a:ext cx="137160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ظاہری شکل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0" name="Textfeld 25"/>
          <p:cNvSpPr txBox="1">
            <a:spLocks noChangeArrowheads="1"/>
          </p:cNvSpPr>
          <p:nvPr/>
        </p:nvSpPr>
        <p:spPr bwMode="auto">
          <a:xfrm>
            <a:off x="6729800" y="2972453"/>
            <a:ext cx="100584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کھیل</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2" name="Textfeld 10"/>
          <p:cNvSpPr txBox="1">
            <a:spLocks noChangeArrowheads="1"/>
          </p:cNvSpPr>
          <p:nvPr/>
        </p:nvSpPr>
        <p:spPr bwMode="auto">
          <a:xfrm>
            <a:off x="6349587" y="4453286"/>
            <a:ext cx="1188720" cy="400110"/>
          </a:xfrm>
          <a:prstGeom prst="rect">
            <a:avLst/>
          </a:prstGeom>
          <a:solidFill>
            <a:schemeClr val="bg1"/>
          </a:solidFill>
          <a:ln w="9525">
            <a:noFill/>
            <a:miter lim="800000"/>
            <a:headEnd/>
            <a:tailEnd/>
          </a:ln>
        </p:spPr>
        <p:txBody>
          <a:bodyPr wrap="square">
            <a:spAutoFit/>
          </a:bodyPr>
          <a:lstStyle/>
          <a:p>
            <a:pPr algn="ctr"/>
            <a:r>
              <a:rPr lang="ur-PK" sz="2000" dirty="0">
                <a:solidFill>
                  <a:srgbClr val="333333"/>
                </a:solidFill>
                <a:latin typeface="Urdu Typesetting" panose="03020402040406030203" pitchFamily="66" charset="-78"/>
                <a:cs typeface="Urdu Typesetting" panose="03020402040406030203" pitchFamily="66" charset="-78"/>
              </a:rPr>
              <a:t>مشغلے</a:t>
            </a:r>
            <a:endParaRPr lang="de-DE" sz="2000" dirty="0">
              <a:solidFill>
                <a:srgbClr val="333333"/>
              </a:solidFill>
              <a:latin typeface="Urdu Typesetting" panose="03020402040406030203" pitchFamily="66" charset="-78"/>
              <a:cs typeface="Urdu Typesetting" panose="03020402040406030203" pitchFamily="66" charset="-78"/>
            </a:endParaRPr>
          </a:p>
        </p:txBody>
      </p:sp>
      <p:sp>
        <p:nvSpPr>
          <p:cNvPr id="23" name="Rechteck 20"/>
          <p:cNvSpPr/>
          <p:nvPr/>
        </p:nvSpPr>
        <p:spPr>
          <a:xfrm>
            <a:off x="408955" y="6460786"/>
            <a:ext cx="11376000" cy="461665"/>
          </a:xfrm>
          <a:prstGeom prst="rect">
            <a:avLst/>
          </a:prstGeom>
        </p:spPr>
        <p:txBody>
          <a:bodyPr wrap="square">
            <a:spAutoFit/>
          </a:bodyPr>
          <a:lstStyle/>
          <a:p>
            <a:pPr algn="ctr"/>
            <a:r>
              <a:rPr lang="ur-PK" sz="2400" dirty="0">
                <a:solidFill>
                  <a:schemeClr val="accent1"/>
                </a:solidFill>
                <a:latin typeface="Urdu Typesetting" panose="03020402040406030203" pitchFamily="66" charset="-78"/>
                <a:ea typeface="Verdana" panose="020B0604030504040204" pitchFamily="34" charset="0"/>
                <a:cs typeface="Urdu Typesetting" panose="03020402040406030203" pitchFamily="66" charset="-78"/>
              </a:rPr>
              <a:t>کونسی ٹرے میں آپ کافی دنوں سے نہیں دیکھ رہے ہیں؟ وہاں کون سے پوشیدہ خزانے ہو سکتے ہیں؟</a:t>
            </a:r>
            <a:endParaRPr lang="de-DE" sz="2400" dirty="0">
              <a:solidFill>
                <a:schemeClr val="accent1"/>
              </a:solidFill>
              <a:latin typeface="Urdu Typesetting" panose="03020402040406030203" pitchFamily="66" charset="-78"/>
              <a:ea typeface="Verdana" panose="020B0604030504040204" pitchFamily="34" charset="0"/>
              <a:cs typeface="Urdu Typesetting" panose="03020402040406030203" pitchFamily="66" charset="-78"/>
            </a:endParaRPr>
          </a:p>
        </p:txBody>
      </p:sp>
    </p:spTree>
    <p:extLst>
      <p:ext uri="{BB962C8B-B14F-4D97-AF65-F5344CB8AC3E}">
        <p14:creationId xmlns:p14="http://schemas.microsoft.com/office/powerpoint/2010/main" val="1327721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اعلیٰ خود اعتمادی والے لوگوں کی کیا شناخت ہوتی ہے؟</a:t>
            </a:r>
            <a:endParaRPr lang="de-DE"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17</a:t>
            </a:fld>
            <a:endParaRPr lang="de-DE">
              <a:latin typeface="Urdu Typesetting" panose="03020402040406030203" pitchFamily="66" charset="-78"/>
              <a:cs typeface="Urdu Typesetting" panose="03020402040406030203" pitchFamily="66" charset="-78"/>
            </a:endParaRPr>
          </a:p>
        </p:txBody>
      </p:sp>
      <p:pic>
        <p:nvPicPr>
          <p:cNvPr id="10" name="Grafik4"/>
          <p:cNvPicPr>
            <a:picLocks noChangeAspect="1"/>
          </p:cNvPicPr>
          <p:nvPr/>
        </p:nvPicPr>
        <p:blipFill>
          <a:blip r:embed="rId2">
            <a:lum/>
            <a:alphaModFix/>
          </a:blip>
          <a:srcRect/>
          <a:stretch>
            <a:fillRect/>
          </a:stretch>
        </p:blipFill>
        <p:spPr>
          <a:xfrm>
            <a:off x="1459498" y="1806541"/>
            <a:ext cx="3573243" cy="4251960"/>
          </a:xfrm>
          <a:prstGeom prst="rect">
            <a:avLst/>
          </a:prstGeom>
        </p:spPr>
      </p:pic>
      <p:sp>
        <p:nvSpPr>
          <p:cNvPr id="11" name="Content Placeholder 10"/>
          <p:cNvSpPr>
            <a:spLocks noGrp="1"/>
          </p:cNvSpPr>
          <p:nvPr>
            <p:ph idx="1"/>
          </p:nvPr>
        </p:nvSpPr>
        <p:spPr>
          <a:xfrm>
            <a:off x="5685444" y="202821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آواز: ؟؟؟</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چہرے کا تاثر/اشارے: ؟؟؟</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انداز: ؟؟؟</a:t>
            </a:r>
            <a:endParaRPr lang="en-US" sz="24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5306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اعلیٰ خود اعتمادی والے لوگوں کی کیا شناخت ہوتی ہے؟</a:t>
            </a:r>
            <a:endParaRPr lang="de-DE"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18</a:t>
            </a:fld>
            <a:endParaRPr lang="de-DE">
              <a:latin typeface="Urdu Typesetting" panose="03020402040406030203" pitchFamily="66" charset="-78"/>
              <a:cs typeface="Urdu Typesetting" panose="03020402040406030203" pitchFamily="66" charset="-78"/>
            </a:endParaRPr>
          </a:p>
        </p:txBody>
      </p:sp>
      <p:pic>
        <p:nvPicPr>
          <p:cNvPr id="10" name="Grafik4"/>
          <p:cNvPicPr>
            <a:picLocks noChangeAspect="1"/>
          </p:cNvPicPr>
          <p:nvPr/>
        </p:nvPicPr>
        <p:blipFill>
          <a:blip r:embed="rId2">
            <a:lum/>
            <a:alphaModFix/>
          </a:blip>
          <a:srcRect/>
          <a:stretch>
            <a:fillRect/>
          </a:stretch>
        </p:blipFill>
        <p:spPr>
          <a:xfrm>
            <a:off x="1459498" y="1806541"/>
            <a:ext cx="3573243" cy="4251960"/>
          </a:xfrm>
          <a:prstGeom prst="rect">
            <a:avLst/>
          </a:prstGeom>
        </p:spPr>
      </p:pic>
      <p:sp>
        <p:nvSpPr>
          <p:cNvPr id="11" name="Content Placeholder 10"/>
          <p:cNvSpPr>
            <a:spLocks noGrp="1"/>
          </p:cNvSpPr>
          <p:nvPr>
            <p:ph idx="1"/>
          </p:nvPr>
        </p:nvSpPr>
        <p:spPr>
          <a:xfrm>
            <a:off x="5685444" y="2028213"/>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آواز: واضح، اچھی طرح سے بیان کردہ، مناسب آواز</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چہرے کا تاثر/اشارے: آنکھ سے رابطہ؛ پر اعتماد نظر آنا</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انداز: سیدھا</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جیسا کہ کسی بھی چیز کے ساتھ ہے: اسے حد سے زیادہ نہ کریں (مثال کے طور پر، دوسرے لوگوں کو دیکھتے رہنا، انہیں مسلسل روکنا، اپنے ارد گرد دوسروں کے باس نہ بنیں)۔</a:t>
            </a:r>
            <a:endParaRPr lang="en-US" sz="24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992838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اعلی خود اعتمادی کی خصوصیات جو براہ راست نظر نہیں آتیں۔</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19</a:t>
            </a:fld>
            <a:endParaRPr lang="de-DE">
              <a:latin typeface="Urdu Typesetting" panose="03020402040406030203" pitchFamily="66" charset="-78"/>
              <a:cs typeface="Urdu Typesetting" panose="03020402040406030203" pitchFamily="66" charset="-78"/>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597" y="2083632"/>
            <a:ext cx="5303520" cy="3535680"/>
          </a:xfrm>
          <a:prstGeom prst="rect">
            <a:avLst/>
          </a:prstGeom>
        </p:spPr>
      </p:pic>
      <p:sp>
        <p:nvSpPr>
          <p:cNvPr id="6" name="Content Placeholder 5"/>
          <p:cNvSpPr>
            <a:spLocks noGrp="1"/>
          </p:cNvSpPr>
          <p:nvPr>
            <p:ph idx="1"/>
          </p:nvPr>
        </p:nvSpPr>
        <p:spPr>
          <a:xfrm>
            <a:off x="5907117" y="2199430"/>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a:t>
            </a:r>
            <a:endParaRPr lang="en-US" sz="24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164119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اعلی خود اعتمادی کی خصوصیات جو براہ راست نظر نہیں آتیں۔</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20</a:t>
            </a:fld>
            <a:endParaRPr lang="de-DE">
              <a:latin typeface="Urdu Typesetting" panose="03020402040406030203" pitchFamily="66" charset="-78"/>
              <a:cs typeface="Urdu Typesetting" panose="03020402040406030203" pitchFamily="66" charset="-78"/>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597" y="2083632"/>
            <a:ext cx="5303520" cy="3535680"/>
          </a:xfrm>
          <a:prstGeom prst="rect">
            <a:avLst/>
          </a:prstGeom>
        </p:spPr>
      </p:pic>
      <p:sp>
        <p:nvSpPr>
          <p:cNvPr id="6" name="Content Placeholder 5"/>
          <p:cNvSpPr>
            <a:spLocks noGrp="1"/>
          </p:cNvSpPr>
          <p:nvPr>
            <p:ph idx="1"/>
          </p:nvPr>
        </p:nvSpPr>
        <p:spPr>
          <a:xfrm>
            <a:off x="5907117" y="2199430"/>
            <a:ext cx="566928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اپنی صلاحیت پر اعتماد ہونا۔</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اپنی غلطیوں یا ناکامیوں کو قبول کرنا (خود کی قدر کم کیے بغیر)۔</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خود شناسی اور سیکھنے کی خواہش (اپنی ہی غلطیوں/ناکامیوں سے)۔</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اپنے آپ کے بارے میں مثبت رویہ، مثال کے طور پر، کامیابی کے اوپر اپنی تعریف کرنا۔</a:t>
            </a:r>
            <a:endParaRPr lang="en-US" sz="24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صلاحیتوں کا احساس کرنا</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21</a:t>
            </a:fld>
            <a:endParaRPr lang="de-DE">
              <a:latin typeface="Urdu Typesetting" panose="03020402040406030203" pitchFamily="66" charset="-78"/>
              <a:cs typeface="Urdu Typesetting" panose="03020402040406030203" pitchFamily="66" charset="-78"/>
            </a:endParaRPr>
          </a:p>
        </p:txBody>
      </p:sp>
      <p:sp>
        <p:nvSpPr>
          <p:cNvPr id="7" name="Inhaltsplatzhalter 2"/>
          <p:cNvSpPr>
            <a:spLocks noGrp="1"/>
          </p:cNvSpPr>
          <p:nvPr>
            <p:ph idx="1"/>
          </p:nvPr>
        </p:nvSpPr>
        <p:spPr>
          <a:xfrm>
            <a:off x="408955" y="2204864"/>
            <a:ext cx="11340000" cy="4248000"/>
          </a:xfrm>
        </p:spPr>
        <p:txBody>
          <a:bodyPr/>
          <a:lstStyle/>
          <a:p>
            <a:pPr algn="r"/>
            <a:r>
              <a:rPr lang="ur-PK" sz="24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کبھی کبھار ہماری اپنی صلاحیتوں کو پہچاننا اتنا مشکل کیوں ہوتا ہے؟</a:t>
            </a:r>
          </a:p>
          <a:p>
            <a:pPr algn="r"/>
            <a:r>
              <a:rPr lang="ur-PK" sz="24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عام مفروضہ: "اگر میں اپنی تعریف کروں گا، تو میں مغرور ہو جاؤں گا"۔</a:t>
            </a:r>
          </a:p>
          <a:p>
            <a:pPr algn="r"/>
            <a:r>
              <a:rPr lang="ur-PK" sz="24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شدید بیماری کے دوران، اپنی صلاحیتوں کو دیکھنا یا دکھانا مشکل ہو سکتا ہے۔</a:t>
            </a:r>
            <a:endParaRPr lang="de-DE" sz="2400" dirty="0">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صلاحیتوں کا احساس کرنا</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22</a:t>
            </a:fld>
            <a:endParaRPr lang="de-DE">
              <a:latin typeface="Urdu Typesetting" panose="03020402040406030203" pitchFamily="66" charset="-78"/>
              <a:cs typeface="Urdu Typesetting" panose="03020402040406030203" pitchFamily="66" charset="-78"/>
            </a:endParaRPr>
          </a:p>
        </p:txBody>
      </p:sp>
      <p:pic>
        <p:nvPicPr>
          <p:cNvPr id="10" name="Grafik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935" y="942109"/>
            <a:ext cx="1920240" cy="1565413"/>
          </a:xfrm>
          <a:prstGeom prst="rect">
            <a:avLst/>
          </a:prstGeom>
          <a:noFill/>
        </p:spPr>
      </p:pic>
      <p:sp>
        <p:nvSpPr>
          <p:cNvPr id="7" name="Content Placeholder 6"/>
          <p:cNvSpPr>
            <a:spLocks noGrp="1"/>
          </p:cNvSpPr>
          <p:nvPr>
            <p:ph idx="1"/>
          </p:nvPr>
        </p:nvSpPr>
        <p:spPr/>
        <p:txBody>
          <a:bodyPr/>
          <a:lstStyle/>
          <a:p>
            <a:pPr lvl="0" algn="r" defTabSz="914400">
              <a:buClr>
                <a:srgbClr val="333333"/>
              </a:buClr>
            </a:pPr>
            <a:r>
              <a:rPr lang="ur-PK" sz="2400" dirty="0">
                <a:solidFill>
                  <a:srgbClr val="004992"/>
                </a:solidFill>
                <a:latin typeface="Urdu Typesetting" panose="03020402040406030203" pitchFamily="66" charset="-78"/>
                <a:ea typeface="Verdana" panose="020B0604030504040204" pitchFamily="34" charset="0"/>
                <a:cs typeface="Urdu Typesetting" panose="03020402040406030203" pitchFamily="66" charset="-78"/>
              </a:rPr>
              <a:t>"کھوئے ہوئے خزانوں" کو دوبارہ حاصل کرنا:</a:t>
            </a:r>
          </a:p>
          <a:p>
            <a:pPr lvl="0" algn="r" defTabSz="914400">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اپنے دوستوں یا خاندان والوں سے پوچھیں کہ وہ آپ کی کن صلاحیتوں کی قدر کرتے ہیں۔</a:t>
            </a:r>
          </a:p>
          <a:p>
            <a:pPr lvl="0" algn="r" defTabSz="914400">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ان حالات کے بارے میں سوچیں جس میں آپ نے کسی چیز کو اچھی طرح سے سنبھالا ہو اور ہوسکتا ہے کہ آپ کی تعریف بھی کی گئی ہو (یہاں تک کہ چھوٹی چیزیں بھی شمار ہوں)۔</a:t>
            </a:r>
          </a:p>
          <a:p>
            <a:pPr lvl="0" algn="r" defTabSz="914400">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اور ان تجربات کو "خوشی کی ڈائری"* میں لکھیں، تاکہ آپ انہیں برے وقت میں یاد رکھیں۔</a:t>
            </a:r>
            <a:endParaRPr 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a:p>
            <a:pPr algn="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12" name="Textfeld 4"/>
          <p:cNvSpPr txBox="1"/>
          <p:nvPr/>
        </p:nvSpPr>
        <p:spPr>
          <a:xfrm>
            <a:off x="408955" y="6145087"/>
            <a:ext cx="11376000" cy="369332"/>
          </a:xfrm>
          <a:prstGeom prst="rect">
            <a:avLst/>
          </a:prstGeom>
          <a:noFill/>
        </p:spPr>
        <p:txBody>
          <a:bodyPr wrap="square" rtlCol="0">
            <a:spAutoFit/>
          </a:bodyPr>
          <a:lstStyle/>
          <a:p>
            <a:pPr algn="r"/>
            <a:r>
              <a:rPr lang="ur-PK" dirty="0">
                <a:latin typeface="Urdu Typesetting" panose="03020402040406030203" pitchFamily="66" charset="-78"/>
                <a:ea typeface="Verdana" pitchFamily="34" charset="0"/>
                <a:cs typeface="Urdu Typesetting" panose="03020402040406030203" pitchFamily="66" charset="-78"/>
              </a:rPr>
              <a:t>* آپ کی "خوشی کی ڈائری" میں دن کے صرف مثبت پہلو ہی لکھے جائیں۔</a:t>
            </a:r>
            <a:endParaRPr lang="de-DE" dirty="0">
              <a:latin typeface="Urdu Typesetting" panose="03020402040406030203" pitchFamily="66" charset="-78"/>
              <a:ea typeface="Verdana" pitchFamily="34" charset="0"/>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پہلی مشق</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23</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ctr" defTabSz="914400"/>
            <a:r>
              <a:rPr lang="ur-PK" sz="24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آپ کو اپنے بارے میں کیا اچھا لگتا ہے؟</a:t>
            </a:r>
          </a:p>
          <a:p>
            <a:pPr lvl="0" algn="ctr" defTabSz="914400"/>
            <a:r>
              <a:rPr lang="ur-PK" sz="24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آپ کس کام میں اچھے ہیں؟</a:t>
            </a:r>
          </a:p>
          <a:p>
            <a:pPr lvl="0" algn="ctr" defTabSz="914400"/>
            <a:r>
              <a:rPr lang="ur-PK" sz="2400" dirty="0">
                <a:solidFill>
                  <a:schemeClr val="tx1"/>
                </a:solidFill>
                <a:latin typeface="Urdu Typesetting" panose="03020402040406030203" pitchFamily="66" charset="-78"/>
                <a:ea typeface="Verdana" panose="020B0604030504040204" pitchFamily="34" charset="0"/>
                <a:cs typeface="Urdu Typesetting" panose="03020402040406030203" pitchFamily="66" charset="-78"/>
              </a:rPr>
              <a:t>دونوں میں ایک ایک صلاحیت کے بارے میں سوچیں!</a:t>
            </a:r>
            <a:endParaRPr lang="en-US" sz="2400" dirty="0">
              <a:solidFill>
                <a:schemeClr val="tx1"/>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مشق</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24</a:t>
            </a:fld>
            <a:endParaRPr lang="de-DE">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اٹھیں اور اپنا سر نیچے کی طرف لٹکا دیں۔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نیچے دیکھیں، اپنے کندھوں اور بازوؤں کو لٹکنے دیں، اپنی پیٹھ کو تھوڑا سا اکڑا لیں۔</a:t>
            </a:r>
          </a:p>
        </p:txBody>
      </p:sp>
    </p:spTree>
    <p:extLst>
      <p:ext uri="{BB962C8B-B14F-4D97-AF65-F5344CB8AC3E}">
        <p14:creationId xmlns:p14="http://schemas.microsoft.com/office/powerpoint/2010/main" val="414343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مشق</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25</a:t>
            </a:fld>
            <a:endParaRPr lang="de-DE">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اٹھیں اور اپنا سر نیچے کی طرف لٹکا دیں۔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نیچے دیکھیں، اپنے کندھوں اور بازوؤں کو لٹکنے دیں، اپنی پیٹھ کو تھوڑا سا اکڑا لیں۔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اسی حالت میں کمرے میں چلیں!</a:t>
            </a:r>
          </a:p>
        </p:txBody>
      </p:sp>
    </p:spTree>
    <p:extLst>
      <p:ext uri="{BB962C8B-B14F-4D97-AF65-F5344CB8AC3E}">
        <p14:creationId xmlns:p14="http://schemas.microsoft.com/office/powerpoint/2010/main" val="2957589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مشق</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26</a:t>
            </a:fld>
            <a:endParaRPr lang="de-DE">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اٹھیں اور اپنا سر نیچے کی طرف لٹکا دیں۔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نیچے دیکھیں، اپنے کندھوں اور بازوؤں کو لٹکنے دیں، اپنی پیٹھ کو تھوڑا سا اکڑا لیں۔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اسی حالت میں کمرے میں چلیں!</a:t>
            </a:r>
          </a:p>
          <a:p>
            <a:pPr lvl="0" algn="ct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کیسا محسوس ہوتا ہے؟</a:t>
            </a:r>
            <a:endParaRPr lang="en-US" sz="2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70375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مشق</a:t>
            </a:r>
            <a:endParaRPr lang="de-DE" sz="3600" dirty="0">
              <a:latin typeface="Urdu Typesetting" panose="03020402040406030203" pitchFamily="66" charset="-78"/>
              <a:cs typeface="Urdu Typesetting" panose="03020402040406030203" pitchFamily="66" charset="-78"/>
            </a:endParaRPr>
          </a:p>
        </p:txBody>
      </p:sp>
      <p:sp>
        <p:nvSpPr>
          <p:cNvPr id="59394" name="Inhaltsplatzhalter 2"/>
          <p:cNvSpPr>
            <a:spLocks noGrp="1"/>
          </p:cNvSpPr>
          <p:nvPr>
            <p:ph idx="1"/>
          </p:nvPr>
        </p:nvSpPr>
        <p:spPr/>
        <p:txBody>
          <a:bodyPr/>
          <a:lstStyle/>
          <a:p>
            <a:pPr algn="r">
              <a:buClr>
                <a:srgbClr val="333333"/>
              </a:buClr>
            </a:pPr>
            <a:r>
              <a:rPr lang="ur-PK" sz="2400" dirty="0">
                <a:solidFill>
                  <a:srgbClr val="333333"/>
                </a:solidFill>
                <a:latin typeface="Urdu Typesetting" panose="03020402040406030203" pitchFamily="66" charset="-78"/>
                <a:ea typeface="ＭＳ Ｐゴシック"/>
                <a:cs typeface="Urdu Typesetting" panose="03020402040406030203" pitchFamily="66" charset="-78"/>
              </a:rPr>
              <a:t>اب براہ کرم اپنے پورے اوپر کے جسم کو آرام سے نیچے لٹکنے دیں اور پھر بہت آہستہ آہستہ اپنے آپ کو سیدھا کریں، ایک ایک جوڑ کر کے۔ تصور کریں کہ کوئی آپ کو آپ کے بالوں کے سروں سے کھینچ رہا ہے۔</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27</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4071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Calibri Light"/>
              </a:rPr>
              <a:t>دوسری مشق</a:t>
            </a:r>
            <a:endParaRPr lang="de-DE" sz="3600" dirty="0">
              <a:latin typeface="Calibri Light"/>
            </a:endParaRPr>
          </a:p>
        </p:txBody>
      </p:sp>
      <p:sp>
        <p:nvSpPr>
          <p:cNvPr id="59394" name="Inhaltsplatzhalter 2"/>
          <p:cNvSpPr>
            <a:spLocks noGrp="1"/>
          </p:cNvSpPr>
          <p:nvPr>
            <p:ph idx="1"/>
          </p:nvPr>
        </p:nvSpPr>
        <p:spPr/>
        <p:txBody>
          <a:bodyPr/>
          <a:lstStyle/>
          <a:p>
            <a:pPr algn="r">
              <a:buClr>
                <a:srgbClr val="333333"/>
              </a:buClr>
            </a:pPr>
            <a:r>
              <a:rPr lang="ur-PK" sz="2400" dirty="0">
                <a:solidFill>
                  <a:srgbClr val="333333"/>
                </a:solidFill>
                <a:latin typeface="Urdu Typesetting" panose="03020402040406030203" pitchFamily="66" charset="-78"/>
                <a:ea typeface="ＭＳ Ｐゴシック"/>
                <a:cs typeface="Urdu Typesetting" panose="03020402040406030203" pitchFamily="66" charset="-78"/>
              </a:rPr>
              <a:t>اب براہ کرم اپنے پورے اوپر کے جسم کو آرام سے نیچے لٹکنے دیں اور پھر بہت آہستہ آہستہ اپنے آپ کو سیدھا کریں، ایک ایک جوڑ کر کے۔ تصور کریں کہ کوئی آپ کو آپ کے بالوں کے سروں سے کھینچ رہا ہے۔</a:t>
            </a:r>
          </a:p>
          <a:p>
            <a:pPr algn="r">
              <a:buClr>
                <a:srgbClr val="333333"/>
              </a:buClr>
            </a:pPr>
            <a:r>
              <a:rPr lang="ur-PK" sz="2400" dirty="0">
                <a:solidFill>
                  <a:srgbClr val="333333"/>
                </a:solidFill>
                <a:latin typeface="Urdu Typesetting" panose="03020402040406030203" pitchFamily="66" charset="-78"/>
                <a:ea typeface="ＭＳ Ｐゴシック"/>
                <a:cs typeface="Urdu Typesetting" panose="03020402040406030203" pitchFamily="66" charset="-78"/>
              </a:rPr>
              <a:t>اسی حالت میں کمرے میں چلیں!</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28</a:t>
            </a:fld>
            <a:endParaRPr lang="de-DE">
              <a:latin typeface="Calibri Light"/>
            </a:endParaRPr>
          </a:p>
        </p:txBody>
      </p:sp>
    </p:spTree>
    <p:extLst>
      <p:ext uri="{BB962C8B-B14F-4D97-AF65-F5344CB8AC3E}">
        <p14:creationId xmlns:p14="http://schemas.microsoft.com/office/powerpoint/2010/main" val="155952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مشق</a:t>
            </a:r>
            <a:endParaRPr lang="de-DE" sz="3600" dirty="0">
              <a:latin typeface="Urdu Typesetting" panose="03020402040406030203" pitchFamily="66" charset="-78"/>
              <a:cs typeface="Urdu Typesetting" panose="03020402040406030203" pitchFamily="66" charset="-78"/>
            </a:endParaRPr>
          </a:p>
        </p:txBody>
      </p:sp>
      <p:sp>
        <p:nvSpPr>
          <p:cNvPr id="59394" name="Inhaltsplatzhalter 2"/>
          <p:cNvSpPr>
            <a:spLocks noGrp="1"/>
          </p:cNvSpPr>
          <p:nvPr>
            <p:ph idx="1"/>
          </p:nvPr>
        </p:nvSpPr>
        <p:spPr/>
        <p:txBody>
          <a:bodyPr/>
          <a:lstStyle/>
          <a:p>
            <a:pPr algn="r">
              <a:buClr>
                <a:srgbClr val="333333"/>
              </a:buClr>
            </a:pPr>
            <a:r>
              <a:rPr lang="ur-PK" sz="2400" dirty="0">
                <a:solidFill>
                  <a:srgbClr val="333333"/>
                </a:solidFill>
                <a:latin typeface="Urdu Typesetting" panose="03020402040406030203" pitchFamily="66" charset="-78"/>
                <a:ea typeface="ＭＳ Ｐゴシック"/>
                <a:cs typeface="Urdu Typesetting" panose="03020402040406030203" pitchFamily="66" charset="-78"/>
              </a:rPr>
              <a:t>اب براہ کرم اپنے پورے اوپر کے جسم کو آرام سے نیچے لٹکنے دیں اور پھر بہت آہستہ آہستہ اپنے آپ کو سیدھا کریں، ایک ایک جوڑ کر کے۔ تصور کریں کہ کوئی آپ کو آپ کے بالوں کے سروں سے کھینچ رہا ہے۔</a:t>
            </a:r>
          </a:p>
          <a:p>
            <a:pPr algn="r">
              <a:buClr>
                <a:srgbClr val="333333"/>
              </a:buClr>
            </a:pPr>
            <a:r>
              <a:rPr lang="ur-PK" sz="2400" dirty="0">
                <a:solidFill>
                  <a:srgbClr val="333333"/>
                </a:solidFill>
                <a:latin typeface="Urdu Typesetting" panose="03020402040406030203" pitchFamily="66" charset="-78"/>
                <a:ea typeface="ＭＳ Ｐゴシック"/>
                <a:cs typeface="Urdu Typesetting" panose="03020402040406030203" pitchFamily="66" charset="-78"/>
              </a:rPr>
              <a:t>اسی حالت میں کمرے میں چلیں!</a:t>
            </a:r>
          </a:p>
          <a:p>
            <a:pPr algn="ctr">
              <a:buClr>
                <a:srgbClr val="333333"/>
              </a:buClr>
            </a:pPr>
            <a:r>
              <a:rPr lang="ur-PK" sz="2400" dirty="0">
                <a:solidFill>
                  <a:srgbClr val="333333"/>
                </a:solidFill>
                <a:latin typeface="Urdu Typesetting" panose="03020402040406030203" pitchFamily="66" charset="-78"/>
                <a:ea typeface="ＭＳ Ｐゴシック"/>
                <a:cs typeface="Urdu Typesetting" panose="03020402040406030203" pitchFamily="66" charset="-78"/>
              </a:rPr>
              <a:t>کیسا محسوس ہوتا ہے؟</a:t>
            </a:r>
            <a:endParaRPr lang="de-DE" sz="2400" dirty="0">
              <a:solidFill>
                <a:srgbClr val="333333"/>
              </a:solidFill>
              <a:latin typeface="Urdu Typesetting" panose="03020402040406030203" pitchFamily="66" charset="-78"/>
              <a:ea typeface="ＭＳ Ｐゴシック"/>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29</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90024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دوسری مشق</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30</a:t>
            </a:fld>
            <a:endParaRPr lang="de-DE">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آپ نے دیکھا ہو گا کہ آپ بہت زیادہ سیدھے اور محفوظ تھے۔</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ایک مضبوط انداز اور ایک سیدھی انداز نہ صرف دوسرے لوگوں کو زیادہ پراعتماد نظر آتا ہے بلکہ اس کا خود اعتمادی پر بھی مثبت اثر پڑتا ہے۔</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صحیح جسمانی انداز کے ساتھ ایک نیا اندرونی رویہ اختیار کرنا: ایک ایسا جسمانی انداز جو کہتا ہو "میں پراعتماد ہوں" (سیدھا انداز، آنکھ سے آنکھ ملانا، صاف آواز) آپ کے اندر حقیقی طاقت اور حقیقی خود اعتمادی کو فروغ دیتا ہے۔</a:t>
            </a:r>
            <a:endParaRPr lang="en-US" sz="2400" dirty="0">
              <a:latin typeface="Urdu Typesetting" panose="03020402040406030203" pitchFamily="66" charset="-78"/>
              <a:cs typeface="Urdu Typesetting" panose="03020402040406030203" pitchFamily="66" charset="-78"/>
            </a:endParaRPr>
          </a:p>
        </p:txBody>
      </p:sp>
      <p:sp>
        <p:nvSpPr>
          <p:cNvPr id="6" name="Rectangle 5"/>
          <p:cNvSpPr/>
          <p:nvPr/>
        </p:nvSpPr>
        <p:spPr>
          <a:xfrm>
            <a:off x="3332415" y="5991199"/>
            <a:ext cx="5529078" cy="461665"/>
          </a:xfrm>
          <a:prstGeom prst="rect">
            <a:avLst/>
          </a:prstGeom>
        </p:spPr>
        <p:txBody>
          <a:bodyPr wrap="none">
            <a:spAutoFit/>
          </a:bodyPr>
          <a:lstStyle/>
          <a:p>
            <a:pPr algn="ctr">
              <a:buClr>
                <a:srgbClr val="333333"/>
              </a:buClr>
            </a:pPr>
            <a:r>
              <a:rPr lang="ur-PK" sz="2400" dirty="0">
                <a:solidFill>
                  <a:srgbClr val="004992"/>
                </a:solidFill>
                <a:latin typeface="Urdu Typesetting" panose="03020402040406030203" pitchFamily="66" charset="-78"/>
                <a:ea typeface="Verdana" pitchFamily="34" charset="0"/>
                <a:cs typeface="Urdu Typesetting" panose="03020402040406030203" pitchFamily="66" charset="-78"/>
              </a:rPr>
              <a:t>جو چیز "انداز" سے شروع ہوتی ہے وہ ایک حقیقی رویہ میں بدل جاتی ہے!</a:t>
            </a:r>
            <a:endParaRPr lang="en-US" sz="2400" dirty="0">
              <a:solidFill>
                <a:srgbClr val="004992"/>
              </a:solidFill>
              <a:latin typeface="Urdu Typesetting" panose="03020402040406030203" pitchFamily="66" charset="-78"/>
              <a:ea typeface="Verdana" pitchFamily="34" charset="0"/>
              <a:cs typeface="Urdu Typesetting" panose="03020402040406030203" pitchFamily="66"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افراتفریح والی سوچیں: دائروں میں گھومنا، لیکن آگے نہیں بڑھنا</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31</a:t>
            </a:fld>
            <a:endParaRPr lang="de-DE">
              <a:latin typeface="Urdu Typesetting" panose="03020402040406030203" pitchFamily="66" charset="-78"/>
              <a:cs typeface="Urdu Typesetting" panose="03020402040406030203" pitchFamily="66" charset="-78"/>
            </a:endParaRPr>
          </a:p>
        </p:txBody>
      </p:sp>
      <p:sp>
        <p:nvSpPr>
          <p:cNvPr id="10" name="Content Placeholder 9"/>
          <p:cNvSpPr>
            <a:spLocks noGrp="1"/>
          </p:cNvSpPr>
          <p:nvPr>
            <p:ph idx="1"/>
          </p:nvPr>
        </p:nvSpPr>
        <p:spPr>
          <a:xfrm>
            <a:off x="3738235" y="2172896"/>
            <a:ext cx="804672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نفسیاتی علامات والے بہت سے لوگ لامتناہی طور پر "گہری یا افراتفریح والی سوچوں" کا شکار ہوتے ہیں۔</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کیا آپ نے خود کو بہت گہرا سوچتے ہوئے دیکھا ہے؟</a:t>
            </a:r>
            <a:endParaRPr lang="en-US" sz="2400" dirty="0">
              <a:solidFill>
                <a:srgbClr val="333333"/>
              </a:solidFill>
              <a:latin typeface="Urdu Typesetting" panose="03020402040406030203" pitchFamily="66" charset="-78"/>
              <a:cs typeface="Urdu Typesetting" panose="03020402040406030203" pitchFamily="66" charset="-78"/>
            </a:endParaRPr>
          </a:p>
          <a:p>
            <a:pPr algn="r"/>
            <a:br>
              <a:rPr lang="ur-PK" sz="2400" dirty="0">
                <a:latin typeface="Urdu Typesetting" panose="03020402040406030203" pitchFamily="66" charset="-78"/>
                <a:cs typeface="Urdu Typesetting" panose="03020402040406030203" pitchFamily="66" charset="-78"/>
              </a:rPr>
            </a:br>
            <a:endParaRPr lang="en-US" sz="2400" dirty="0">
              <a:latin typeface="Urdu Typesetting" panose="03020402040406030203" pitchFamily="66" charset="-78"/>
              <a:cs typeface="Urdu Typesetting" panose="03020402040406030203" pitchFamily="66" charset="-78"/>
            </a:endParaRPr>
          </a:p>
        </p:txBody>
      </p:sp>
      <p:pic>
        <p:nvPicPr>
          <p:cNvPr id="2" name="Grafik 3">
            <a:extLst>
              <a:ext uri="{FF2B5EF4-FFF2-40B4-BE49-F238E27FC236}">
                <a16:creationId xmlns:a16="http://schemas.microsoft.com/office/drawing/2014/main" id="{DF3DA969-5EEC-219F-7EDF-894048949E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010" y="1992442"/>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مسائل</a:t>
            </a:r>
            <a:endParaRPr lang="de-DE" sz="36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32</a:t>
            </a:fld>
            <a:endParaRPr lang="de-DE">
              <a:latin typeface="Urdu Typesetting" panose="03020402040406030203" pitchFamily="66" charset="-78"/>
              <a:cs typeface="Urdu Typesetting" panose="03020402040406030203" pitchFamily="66" charset="-78"/>
            </a:endParaRPr>
          </a:p>
        </p:txBody>
      </p:sp>
      <p:pic>
        <p:nvPicPr>
          <p:cNvPr id="9"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010" y="1992442"/>
            <a:ext cx="2808272" cy="4251960"/>
          </a:xfrm>
          <a:prstGeom prst="rect">
            <a:avLst/>
          </a:prstGeom>
        </p:spPr>
      </p:pic>
      <p:sp>
        <p:nvSpPr>
          <p:cNvPr id="10" name="Content Placeholder 9"/>
          <p:cNvSpPr>
            <a:spLocks noGrp="1"/>
          </p:cNvSpPr>
          <p:nvPr>
            <p:ph idx="1"/>
          </p:nvPr>
        </p:nvSpPr>
        <p:spPr>
          <a:xfrm>
            <a:off x="3487189" y="1996402"/>
            <a:ext cx="8046720" cy="4248000"/>
          </a:xfrm>
        </p:spPr>
        <p:txBody>
          <a:bodyPr/>
          <a:lstStyle/>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افراتفریح والی سوچیں کئی وجوہات کی بنا پر پریشانی کا باعث ہیں:</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خیالات دائروں میں چل رہے ہیں: مسائل کسی حل کیے بغیر موجود ہیں۔</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خود اعتمادی کو مزید مجروح کیا جاتا ہے کیونکہ مفید اور خوبصورت خیالات یا اعمال پر توجہ نہیں دی جاتی۔</a:t>
            </a:r>
          </a:p>
          <a:p>
            <a:pPr lvl="0" algn="r" defTabSz="914400">
              <a:buClr>
                <a:srgbClr val="000000"/>
              </a:buClr>
            </a:pPr>
            <a:r>
              <a:rPr lang="ur-PK" sz="2400" dirty="0">
                <a:solidFill>
                  <a:srgbClr val="333333"/>
                </a:solidFill>
                <a:latin typeface="Urdu Typesetting" panose="03020402040406030203" pitchFamily="66" charset="-78"/>
                <a:cs typeface="Urdu Typesetting" panose="03020402040406030203" pitchFamily="66" charset="-78"/>
              </a:rPr>
              <a:t>مقصد پر مبنی سوچ کے برعکس، افراتفریح والی سوچیں، ناکام خیالات اور بار بار خود پر الزامات کی خصوصیت رکھتی ہیں۔</a:t>
            </a:r>
            <a:endParaRPr lang="en-US" sz="24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کیا کرنا چاہئیے؟؟؟</a:t>
            </a:r>
            <a:endParaRPr lang="de-DE" sz="3600" dirty="0">
              <a:latin typeface="Urdu Typesetting" panose="03020402040406030203" pitchFamily="66" charset="-78"/>
              <a:cs typeface="Urdu Typesetting" panose="03020402040406030203" pitchFamily="66" charset="-78"/>
            </a:endParaRPr>
          </a:p>
        </p:txBody>
      </p:sp>
      <p:sp>
        <p:nvSpPr>
          <p:cNvPr id="8" name="Content Placeholder 7"/>
          <p:cNvSpPr>
            <a:spLocks noGrp="1"/>
          </p:cNvSpPr>
          <p:nvPr>
            <p:ph idx="1"/>
          </p:nvPr>
        </p:nvSpPr>
        <p:spPr/>
        <p:txBody>
          <a:bodyPr/>
          <a:lstStyle/>
          <a:p>
            <a:pPr lvl="0" algn="r" defTabSz="914400">
              <a:defRPr/>
            </a:pPr>
            <a:r>
              <a:rPr lang="ur-PK" sz="2400" dirty="0">
                <a:solidFill>
                  <a:srgbClr val="333333"/>
                </a:solidFill>
                <a:latin typeface="Urdu Typesetting" panose="03020402040406030203" pitchFamily="66" charset="-78"/>
                <a:cs typeface="Urdu Typesetting" panose="03020402040406030203" pitchFamily="66" charset="-78"/>
              </a:rPr>
              <a:t>پہلا اور سب سے اہم قدم یہ ہے کہ افراتفریح والی سوچوں کو ایک مددگار حکمت عملی کے بجائے ایک مسئلہ کے طور پر تسلیم کیا جائے۔ یہ مسائل کو حل کرنے کے بجائے مزید مسائل کی طرف لے جاتی ہیں۔</a:t>
            </a:r>
          </a:p>
          <a:p>
            <a:pPr lvl="0" algn="r" defTabSz="914400">
              <a:defRPr/>
            </a:pPr>
            <a:r>
              <a:rPr lang="ur-PK" sz="2400" dirty="0">
                <a:solidFill>
                  <a:srgbClr val="333333"/>
                </a:solidFill>
                <a:latin typeface="Urdu Typesetting" panose="03020402040406030203" pitchFamily="66" charset="-78"/>
                <a:cs typeface="Urdu Typesetting" panose="03020402040406030203" pitchFamily="66" charset="-78"/>
              </a:rPr>
              <a:t>افراتفریح والی سوچیں محض خیالات ہیں ... حقیقت نہیں ہیں!</a:t>
            </a:r>
          </a:p>
          <a:p>
            <a:pPr lvl="0" algn="r" defTabSz="914400">
              <a:defRPr/>
            </a:pPr>
            <a:r>
              <a:rPr lang="ur-PK" sz="2400" dirty="0">
                <a:solidFill>
                  <a:srgbClr val="333333"/>
                </a:solidFill>
                <a:latin typeface="Urdu Typesetting" panose="03020402040406030203" pitchFamily="66" charset="-78"/>
                <a:cs typeface="Urdu Typesetting" panose="03020402040406030203" pitchFamily="66" charset="-78"/>
              </a:rPr>
              <a:t>ان پر توجہ دیں، لیکن ان خیالات کو زیادہ اہمیت نہ دیں۔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33</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افراتفریح والے خیالات کے خلاف پہلی مشق:</a:t>
            </a:r>
            <a:br>
              <a:rPr lang="ur-PK" sz="36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اندرونی علیحدگی کی تلاش۔۔۔</a:t>
            </a:r>
            <a:endParaRPr lang="de-DE" sz="3600" dirty="0">
              <a:latin typeface="Urdu Typesetting" panose="03020402040406030203" pitchFamily="66" charset="-78"/>
              <a:cs typeface="Urdu Typesetting" panose="03020402040406030203" pitchFamily="66" charset="-78"/>
            </a:endParaRPr>
          </a:p>
        </p:txBody>
      </p:sp>
      <p:sp>
        <p:nvSpPr>
          <p:cNvPr id="4" name="Content Placeholder 3"/>
          <p:cNvSpPr>
            <a:spLocks noGrp="1"/>
          </p:cNvSpPr>
          <p:nvPr>
            <p:ph idx="1"/>
          </p:nvPr>
        </p:nvSpPr>
        <p:spPr>
          <a:xfrm>
            <a:off x="6079437" y="2203704"/>
            <a:ext cx="5669280" cy="4248000"/>
          </a:xfrm>
        </p:spPr>
        <p:txBody>
          <a:bodyPr/>
          <a:lstStyle/>
          <a:p>
            <a:pPr lvl="0" algn="r" defTabSz="914400">
              <a:buClr>
                <a:srgbClr val="000000"/>
              </a:buClr>
              <a:defRPr/>
            </a:pPr>
            <a:r>
              <a:rPr lang="ur-PK" sz="2400" dirty="0">
                <a:solidFill>
                  <a:srgbClr val="333333"/>
                </a:solidFill>
                <a:latin typeface="Urdu Typesetting" panose="03020402040406030203" pitchFamily="66" charset="-78"/>
                <a:cs typeface="Urdu Typesetting" panose="03020402040406030203" pitchFamily="66" charset="-78"/>
              </a:rPr>
              <a:t>بغیر کسی مداخلت یا بےقدری کے غور کریں کہ آپ کے اندر کیا ہوتا ہے ("میں ایک بیوقوف ہوں، میں افراتفریح والی سوچیں نہیں روک سکتا!"؛ "مجھے یہ مسئلہ کیوں ہے؟")</a:t>
            </a:r>
          </a:p>
          <a:p>
            <a:pPr lvl="0" algn="r" defTabSz="914400">
              <a:buClr>
                <a:srgbClr val="000000"/>
              </a:buClr>
              <a:defRPr/>
            </a:pPr>
            <a:r>
              <a:rPr lang="ur-PK" sz="2400" dirty="0">
                <a:solidFill>
                  <a:srgbClr val="333333"/>
                </a:solidFill>
                <a:latin typeface="Urdu Typesetting" panose="03020402040406030203" pitchFamily="66" charset="-78"/>
                <a:cs typeface="Urdu Typesetting" panose="03020402040406030203" pitchFamily="66" charset="-78"/>
              </a:rPr>
              <a:t> ان خیالات کو ایسے دیکھیں جیسے اسٹیشن پر ٹرینوں کی روانگی، آسمان میں اُڑتے بادل، یا ہوا کے ذریعے اٹھائے جانے والے پتے۔</a:t>
            </a:r>
          </a:p>
          <a:p>
            <a:pPr lvl="0" algn="r" defTabSz="914400">
              <a:buClr>
                <a:srgbClr val="000000"/>
              </a:buClr>
              <a:defRPr/>
            </a:pPr>
            <a:r>
              <a:rPr lang="ur-PK" sz="2400" dirty="0">
                <a:solidFill>
                  <a:srgbClr val="333333"/>
                </a:solidFill>
                <a:latin typeface="Urdu Typesetting" panose="03020402040406030203" pitchFamily="66" charset="-78"/>
                <a:cs typeface="Urdu Typesetting" panose="03020402040406030203" pitchFamily="66" charset="-78"/>
              </a:rPr>
              <a:t>یہ پریشان کن خیالات اس لئے مستقل نہیں کیونکہ وہ سچ ہیں، بلکہ اس لیے کہ وہ آپ کو ڈراتے ہیں۔ اور اسی لیے آپ ان کے بارے میں بار بار سوچتے ہیں۔</a:t>
            </a:r>
            <a:endParaRPr 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Urdu Typesetting" panose="03020402040406030203" pitchFamily="66" charset="-78"/>
                <a:cs typeface="Urdu Typesetting" panose="03020402040406030203" pitchFamily="66" charset="-78"/>
              </a:rPr>
              <a:pPr>
                <a:defRPr/>
              </a:pPr>
              <a:t>34</a:t>
            </a:fld>
            <a:endParaRPr lang="de-DE">
              <a:latin typeface="Urdu Typesetting" panose="03020402040406030203" pitchFamily="66" charset="-78"/>
              <a:cs typeface="Urdu Typesetting" panose="03020402040406030203" pitchFamily="66" charset="-78"/>
            </a:endParaRPr>
          </a:p>
        </p:txBody>
      </p:sp>
      <p:pic>
        <p:nvPicPr>
          <p:cNvPr id="13"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افراتفریح والے خیالات کے خلاف دوسری مشق:</a:t>
            </a:r>
            <a:br>
              <a:rPr lang="ur-PK" sz="36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جسمانی خلفشار</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35</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جسمانی ورزش</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1۔ اُٹھیں!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2۔ اپنے بائیں ہاتھ کو اپنے دائیں کندھے پر رکھیں۔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3۔ اپنے دائیں ہاتھ کو اپنے بائیں کندھے پر رکھیں۔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4۔ ایک ٹانگ اٹھائیں...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5۔ ... اور اسے گھمائیں۔</a:t>
            </a:r>
            <a:endParaRPr lang="en-US" sz="2400" dirty="0">
              <a:solidFill>
                <a:srgbClr val="333333"/>
              </a:solidFill>
              <a:latin typeface="Urdu Typesetting" panose="03020402040406030203" pitchFamily="66" charset="-78"/>
              <a:cs typeface="Urdu Typesetting" panose="03020402040406030203" pitchFamily="66"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افراتفریح والے خیالات کے خلاف دوسری مشق:</a:t>
            </a:r>
            <a:br>
              <a:rPr lang="ur-PK" sz="36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جسمانی خلفشار</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36</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جسمانی ورزش</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1۔ اُٹھیں!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2۔ اپنے بائیں ہاتھ کو اپنے دائیں کندھے پر رکھیں۔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3۔ اپنے دائیں ہاتھ کو اپنے بائیں کندھے پر رکھیں۔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4۔ ایک ٹانگ اٹھائیں...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5۔ ... اور اسے گھمائیں۔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6" name="Rectangle 5"/>
          <p:cNvSpPr/>
          <p:nvPr/>
        </p:nvSpPr>
        <p:spPr>
          <a:xfrm>
            <a:off x="5101331" y="5991199"/>
            <a:ext cx="1991250" cy="461665"/>
          </a:xfrm>
          <a:prstGeom prst="rect">
            <a:avLst/>
          </a:prstGeom>
        </p:spPr>
        <p:txBody>
          <a:bodyPr wrap="none">
            <a:spAutoFit/>
          </a:bodyPr>
          <a:lstStyle/>
          <a:p>
            <a:pPr algn="ctr"/>
            <a:r>
              <a:rPr lang="ur-PK" sz="2400" dirty="0">
                <a:solidFill>
                  <a:srgbClr val="004992"/>
                </a:solidFill>
                <a:latin typeface="Urdu Typesetting" panose="03020402040406030203" pitchFamily="66" charset="-78"/>
                <a:cs typeface="Urdu Typesetting" panose="03020402040406030203" pitchFamily="66" charset="-78"/>
              </a:rPr>
              <a:t>آپ کیا سوچ رہے ہیں؟</a:t>
            </a:r>
            <a:endParaRPr lang="en-US" sz="24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4859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افراتفریح والے خیالات کے خلاف دوسری مشق:</a:t>
            </a:r>
            <a:br>
              <a:rPr lang="ur-PK" sz="3600" dirty="0">
                <a:latin typeface="Urdu Typesetting" panose="03020402040406030203" pitchFamily="66" charset="-78"/>
                <a:cs typeface="Urdu Typesetting" panose="03020402040406030203" pitchFamily="66" charset="-78"/>
              </a:rPr>
            </a:br>
            <a:r>
              <a:rPr lang="ur-PK" sz="3600" dirty="0">
                <a:latin typeface="Urdu Typesetting" panose="03020402040406030203" pitchFamily="66" charset="-78"/>
                <a:cs typeface="Urdu Typesetting" panose="03020402040406030203" pitchFamily="66" charset="-78"/>
              </a:rPr>
              <a:t>جسمانی خلفشار</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37</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جسمانی ورزش</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1۔ اُٹھیں!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2۔ اپنے بائیں ہاتھ کو اپنے دائیں کندھے پر رکھیں۔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3۔ اپنے دائیں ہاتھ کو اپنے بائیں کندھے پر رکھیں۔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4۔ ایک ٹانگ اٹھائیں...</a:t>
            </a:r>
          </a:p>
          <a:p>
            <a:pPr lvl="0" algn="r" defTabSz="914400">
              <a:spcAft>
                <a:spcPct val="0"/>
              </a:spcAft>
            </a:pPr>
            <a:r>
              <a:rPr lang="ur-PK" sz="2400" dirty="0">
                <a:solidFill>
                  <a:srgbClr val="333333"/>
                </a:solidFill>
                <a:latin typeface="Urdu Typesetting" panose="03020402040406030203" pitchFamily="66" charset="-78"/>
                <a:cs typeface="Urdu Typesetting" panose="03020402040406030203" pitchFamily="66" charset="-78"/>
              </a:rPr>
              <a:t>5۔ ... اور اسے گھمائیں۔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6" name="Rectangle 5"/>
          <p:cNvSpPr/>
          <p:nvPr/>
        </p:nvSpPr>
        <p:spPr>
          <a:xfrm>
            <a:off x="1367936" y="6274178"/>
            <a:ext cx="9458038" cy="461665"/>
          </a:xfrm>
          <a:prstGeom prst="rect">
            <a:avLst/>
          </a:prstGeom>
        </p:spPr>
        <p:txBody>
          <a:bodyPr wrap="none">
            <a:spAutoFit/>
          </a:bodyPr>
          <a:lstStyle/>
          <a:p>
            <a:pPr algn="ctr"/>
            <a:r>
              <a:rPr lang="ur-PK" sz="2400" dirty="0">
                <a:solidFill>
                  <a:srgbClr val="004992"/>
                </a:solidFill>
                <a:latin typeface="Urdu Typesetting" panose="03020402040406030203" pitchFamily="66" charset="-78"/>
                <a:cs typeface="Urdu Typesetting" panose="03020402040406030203" pitchFamily="66" charset="-78"/>
              </a:rPr>
              <a:t>چونکہ آپ کو اس مشق پر توجہ مرکوز کرنی پڑتی ہے، اس لیے یہ لامتناہی افراتفریح والی سوچوں کے لوپ کو توڑنے میں مدد کرتا ہے۔</a:t>
            </a:r>
            <a:endParaRPr lang="de-DE" sz="2400" dirty="0">
              <a:solidFill>
                <a:srgbClr val="004992"/>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7334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اپنی خود اعتمادی کو بڑھانے میں مدد کرنے کے لئے کچھ نکات</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38</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دوسروں کے سامنے اپنی خواہشات کا اظہار کریں۔</a:t>
            </a:r>
          </a:p>
        </p:txBody>
      </p:sp>
    </p:spTree>
    <p:extLst>
      <p:ext uri="{BB962C8B-B14F-4D97-AF65-F5344CB8AC3E}">
        <p14:creationId xmlns:p14="http://schemas.microsoft.com/office/powerpoint/2010/main" val="2478654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اپنی خود اعتمادی کو بڑھانے میں مدد کرنے کے لئے کچھ نکات</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39</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دوسروں کے سامنے اپنی خواہشات کا اظہار کریں۔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اونچی اور صاف آواز میں بولنے کی کوشش کریں۔</a:t>
            </a:r>
          </a:p>
        </p:txBody>
      </p:sp>
    </p:spTree>
    <p:extLst>
      <p:ext uri="{BB962C8B-B14F-4D97-AF65-F5344CB8AC3E}">
        <p14:creationId xmlns:p14="http://schemas.microsoft.com/office/powerpoint/2010/main" val="2083278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اپنی خود اعتمادی کو بڑھانے میں مدد کرنے کے لئے کچھ نکات</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40</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دوسروں کے سامنے اپنی خواہشات کا اظہار کریں۔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اونچی اور صاف آواز میں بولنے کی کوشش کریں۔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آنکھ سے آنکھ میلائیں (ان لوگوں سے شروع کرنے کی کوشش کریں جنہیں آپ جانتے ہیں، پھر اجنبیوں کے ساتھ آگے بڑھیں)۔</a:t>
            </a:r>
          </a:p>
        </p:txBody>
      </p:sp>
    </p:spTree>
    <p:extLst>
      <p:ext uri="{BB962C8B-B14F-4D97-AF65-F5344CB8AC3E}">
        <p14:creationId xmlns:p14="http://schemas.microsoft.com/office/powerpoint/2010/main" val="1746252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اپنی خود اعتمادی کو بڑھانے میں مدد کرنے کے لئے کچھ نکات</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41</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p:txBody>
          <a:bodyPr/>
          <a:lstStyle/>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دوسروں کے سامنے اپنی خواہشات کا اظہار کریں۔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اونچی اور صاف آواز میں بولنے کی کوشش کریں۔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آنکھ سے آنکھ میلائیں (ان لوگوں سے شروع کرنے کی کوشش کریں جنہیں آپ جانتے ہیں، پھر اجنبیوں کے ساتھ آگے بڑھیں)۔</a:t>
            </a:r>
          </a:p>
          <a:p>
            <a:pPr lvl="0" algn="r" defTabSz="914400">
              <a:spcAft>
                <a:spcPct val="0"/>
              </a:spcAft>
              <a:buClr>
                <a:srgbClr val="333333"/>
              </a:buClr>
            </a:pP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سیدھے/اونچے کھڑے رہیں: اپنی خود اعتمادی اور اپنے آس پاس کے لوگوں پر سیدھے انداز سے کھڑے ہونے کے اثرات کو یاد رکھیں!</a:t>
            </a:r>
            <a:endParaRPr lang="de-DE" sz="2400" dirty="0">
              <a:solidFill>
                <a:srgbClr val="333333"/>
              </a:solidFill>
              <a:latin typeface="Urdu Typesetting" panose="03020402040406030203" pitchFamily="66" charset="-78"/>
              <a:ea typeface="Verdana" pitchFamily="34" charset="0"/>
              <a:cs typeface="Urdu Typesetting" panose="03020402040406030203" pitchFamily="66" charset="-78"/>
            </a:endParaRPr>
          </a:p>
        </p:txBody>
      </p:sp>
    </p:spTree>
    <p:extLst>
      <p:ext uri="{BB962C8B-B14F-4D97-AF65-F5344CB8AC3E}">
        <p14:creationId xmlns:p14="http://schemas.microsoft.com/office/powerpoint/2010/main" val="3649244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گھر کا کام</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42</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a:xfrm>
            <a:off x="444955" y="1937010"/>
            <a:ext cx="11340000" cy="4248000"/>
          </a:xfrm>
        </p:spPr>
        <p:txBody>
          <a:bodyPr/>
          <a:lstStyle/>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دن میں ہونے والی مثبت چیزوں کا شکر ادا کرنے کے طریقے:</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جب آپ گھر سے نکلیں تو اپنی کپڑوں کی دائیں جیب میں مٹھی بھر چھوٹے چھوٹے گولے (چنیں، ماربل وغیرہ) لے لیں۔</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جب بھی کچھ مثبت ہوتا ہے (مثال کے طور پر، کسی دوست سے مسکراہٹ حاصل کرنا، اچھی گفتگو کرنا، لذیذ کھانا کھانا، وغیرہ...)، ایک گولی اپنے دائیں جیب سے بائیں جیب میں منتقل کریں۔</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جب آپ رات کو گھر واپس آئیں تو بائیں جیب سے گولیاں نکالیں اور دن کے دوران آپ نے جو بھی خوبصورت چیزیں محسوس کی ہیں ان کو یاد کریں۔</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ایسا کرنے سے آپ تمام مثبت، خوبصورت یادوں سے باخبر رہتے ہیں اور اس لمحے سے لطف اندوز ہوتے ہیں۔ افسوس کی بات یہ ہے کہ اکثر ہم خوشگوار چیزوں کا کوئی دھیان نہیں رکھتے اور انہیں بہت جلد گزرنے دیتے ہیں۔</a:t>
            </a:r>
          </a:p>
        </p:txBody>
      </p:sp>
    </p:spTree>
    <p:extLst>
      <p:ext uri="{BB962C8B-B14F-4D97-AF65-F5344CB8AC3E}">
        <p14:creationId xmlns:p14="http://schemas.microsoft.com/office/powerpoint/2010/main" val="1084417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گھر کا کام</a:t>
            </a:r>
            <a:endParaRPr lang="de-DE" sz="3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43</a:t>
            </a:fld>
            <a:endParaRPr lang="de-DE">
              <a:latin typeface="Urdu Typesetting" panose="03020402040406030203" pitchFamily="66" charset="-78"/>
              <a:cs typeface="Urdu Typesetting" panose="03020402040406030203" pitchFamily="66" charset="-78"/>
            </a:endParaRPr>
          </a:p>
        </p:txBody>
      </p:sp>
      <p:sp>
        <p:nvSpPr>
          <p:cNvPr id="7" name="Content Placeholder 6"/>
          <p:cNvSpPr>
            <a:spLocks noGrp="1"/>
          </p:cNvSpPr>
          <p:nvPr>
            <p:ph idx="1"/>
          </p:nvPr>
        </p:nvSpPr>
        <p:spPr>
          <a:xfrm>
            <a:off x="444955" y="1937010"/>
            <a:ext cx="11340000" cy="4248000"/>
          </a:xfrm>
        </p:spPr>
        <p:txBody>
          <a:bodyPr/>
          <a:lstStyle/>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دن میں ہونے والی مثبت چیزوں کا شکر ادا کرنے کے طریقے:</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جب آپ گھر سے نکلیں تو اپنی کپڑوں کی دائیں جیب میں مٹھی بھر چھوٹے چھوٹے گولے (چنیں، ماربل وغیرہ) لے لیں۔</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جب بھی کچھ مثبت ہوتا ہے (مثال کے طور پر، کسی دوست سے مسکراہٹ حاصل کرنا، اچھی گفتگو کرنا، لذیذ کھانا کھانا، وغیرہ...)، ایک گولی اپنے دائیں جیب سے بائیں جیب میں منتقل کریں۔</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جب آپ رات کو گھر واپس آئیں تو بائیں جیب سے گولیاں نکالیں اور دن کے دوران آپ نے جو بھی خوبصورت چیزیں محسوس کی ہیں ان کو یاد کریں۔</a:t>
            </a:r>
          </a:p>
          <a:p>
            <a:pPr lvl="0" algn="r" defTabSz="914400">
              <a:lnSpc>
                <a:spcPct val="100000"/>
              </a:lnSpc>
              <a:spcBef>
                <a:spcPts val="1200"/>
              </a:spcBef>
              <a:buClr>
                <a:srgbClr val="333333"/>
              </a:buCl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ایسا کرنے سے آپ تمام مثبت، خوبصورت یادوں سے باخبر رہتے ہیں اور اس لمحے سے لطف اندوز ہوتے ہیں۔ افسوس کی بات یہ ہے کہ اکثر ہم خوشگوار چیزوں کا کوئی دھیان نہیں رکھتے اور انہیں بہت جلد گزرنے دیتے ہیں۔</a:t>
            </a:r>
          </a:p>
          <a:p>
            <a:pPr lvl="0" algn="ctr" defTabSz="914400">
              <a:lnSpc>
                <a:spcPct val="100000"/>
              </a:lnSpc>
              <a:spcBef>
                <a:spcPts val="1200"/>
              </a:spcBef>
              <a:buClr>
                <a:srgbClr val="333333"/>
              </a:buClr>
            </a:pPr>
            <a:r>
              <a:rPr lang="ur-PK" sz="2400" dirty="0">
                <a:solidFill>
                  <a:srgbClr val="004992"/>
                </a:solidFill>
                <a:latin typeface="Urdu Typesetting" panose="03020402040406030203" pitchFamily="66" charset="-78"/>
                <a:cs typeface="Urdu Typesetting" panose="03020402040406030203" pitchFamily="66" charset="-78"/>
              </a:rPr>
              <a:t>کیا آپ دن میں اچھی چیزوں سے لطف اندوز ہونے اور یاد رکھنے کے دوسرے طریقے جانتے ہیں؟</a:t>
            </a:r>
            <a:endParaRPr lang="en-US" sz="2400" dirty="0">
              <a:solidFill>
                <a:srgbClr val="333333"/>
              </a:solidFill>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8666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روزمرہ کی زندگی میں منتقل کریں</a:t>
            </a:r>
            <a:endParaRPr lang="de-DE" sz="36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algn="r">
              <a:defRPr/>
            </a:pPr>
            <a:r>
              <a:rPr lang="ur-PK" sz="2400" b="1"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سیکھنے کے مقاصد:</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خود اعتمادی وہ قدر ہے جو ایک شخص اپنے آپ کی کرتا ہے۔</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اپنی زندگی کے مختلف شعبوں میں اپنی صلاحیتوں سے آگاہ ہوں اور زیر بحث حکمت عملی کا استعمال کرتے ہوئے اپنی خود اعتمادی کو بہتر بنانے کی کوشش کریں۔</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اپنے دوستوں سے پوچھ کر بھولی ہوئی صلاحیتوں ("چھپے ہوئے خزانے") کو تلاش کریں یا روزانہ خوشی کی ڈائری لکھیں۔</a:t>
            </a:r>
          </a:p>
          <a:p>
            <a:pPr algn="r">
              <a:defRPr/>
            </a:pPr>
            <a:r>
              <a:rPr lang="ur-PK"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rPr>
              <a:t>اپنے دن میں ہونے والے مثبت لمحات کو ذہن میں رکھیں!</a:t>
            </a:r>
            <a:endParaRPr lang="de-DE" sz="2400" dirty="0">
              <a:solidFill>
                <a:srgbClr val="333333"/>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44</a:t>
            </a:fld>
            <a:endParaRPr 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سایئکوسس سے کیا تعلق ہے؟</a:t>
            </a:r>
            <a:endParaRPr lang="de-DE" sz="36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p:txBody>
          <a:bodyPr/>
          <a:lstStyle/>
          <a:p>
            <a:pPr lvl="0" algn="r"/>
            <a:r>
              <a:rPr lang="ur-PK" sz="2400" dirty="0">
                <a:solidFill>
                  <a:srgbClr val="000000"/>
                </a:solidFill>
                <a:latin typeface="Urdu Typesetting" panose="03020402040406030203" pitchFamily="66" charset="-78"/>
                <a:ea typeface="Verdana" pitchFamily="34" charset="0"/>
                <a:cs typeface="Urdu Typesetting" panose="03020402040406030203" pitchFamily="66" charset="-78"/>
              </a:rPr>
              <a:t>سائیکوسس میں مبتلا بہت سے لوگ (لیکن سبھی نہیں!) خود اعتمادی میں کمی کا شکار ہوتے ہیں اور ان میں منفی سوچ کے پیٹرن ہوتے ہیں (مثال کے طور پر کسی چیز کے بارے میں بہت گہرا سوچنا)، جو ان کی خود اعتمادی کو مزید کم کر سکتا ہے۔</a:t>
            </a:r>
            <a:endParaRPr lang="de-DE" sz="2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45</a:t>
            </a:fld>
            <a:endParaRPr 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269028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سایئکوسس سے کیا تعلق ہے؟</a:t>
            </a:r>
            <a:endParaRPr lang="de-DE" sz="3600" dirty="0">
              <a:latin typeface="Urdu Typesetting" panose="03020402040406030203" pitchFamily="66" charset="-78"/>
              <a:cs typeface="Urdu Typesetting" panose="03020402040406030203" pitchFamily="66" charset="-78"/>
            </a:endParaRPr>
          </a:p>
        </p:txBody>
      </p:sp>
      <p:sp>
        <p:nvSpPr>
          <p:cNvPr id="3" name="Inhaltsplatzhalter 2"/>
          <p:cNvSpPr>
            <a:spLocks noGrp="1"/>
          </p:cNvSpPr>
          <p:nvPr>
            <p:ph idx="1"/>
          </p:nvPr>
        </p:nvSpPr>
        <p:spPr>
          <a:xfrm>
            <a:off x="408955" y="1673019"/>
            <a:ext cx="11340000" cy="4248000"/>
          </a:xfrm>
        </p:spPr>
        <p:txBody>
          <a:bodyPr/>
          <a:lstStyle/>
          <a:p>
            <a:pPr lvl="0" algn="r"/>
            <a:r>
              <a:rPr lang="ur-PK" sz="2400" dirty="0">
                <a:solidFill>
                  <a:srgbClr val="000000"/>
                </a:solidFill>
                <a:latin typeface="Urdu Typesetting" panose="03020402040406030203" pitchFamily="66" charset="-78"/>
                <a:ea typeface="Verdana" pitchFamily="34" charset="0"/>
                <a:cs typeface="Urdu Typesetting" panose="03020402040406030203" pitchFamily="66" charset="-78"/>
              </a:rPr>
              <a:t>سائیکوسس میں مبتلا بہت سے لوگ (لیکن سبھی نہیں!) خود اعتمادی میں کمی کا شکار ہوتے ہیں اور ان میں منفی سوچ کے پیٹرن ہوتے ہیں (مثال کے طور پر کسی چیز کے بارے میں بہت گہرا سوچنا)، جو ان کی خود اعتمادی کو مزید کم کر سکتا ہے۔</a:t>
            </a:r>
            <a:endParaRPr lang="de-DE" sz="2400" dirty="0">
              <a:latin typeface="Urdu Typesetting" panose="03020402040406030203" pitchFamily="66" charset="-78"/>
              <a:cs typeface="Urdu Typesetting" panose="03020402040406030203" pitchFamily="66" charset="-78"/>
            </a:endParaRPr>
          </a:p>
          <a:p>
            <a:pPr lvl="0" algn="r"/>
            <a:r>
              <a:rPr lang="de-DE" sz="2400" dirty="0">
                <a:solidFill>
                  <a:srgbClr val="004992"/>
                </a:solidFill>
                <a:latin typeface="Urdu Typesetting" panose="03020402040406030203" pitchFamily="66" charset="-78"/>
                <a:ea typeface="Verdana" pitchFamily="34" charset="0"/>
                <a:cs typeface="Urdu Typesetting" panose="03020402040406030203" pitchFamily="66" charset="-78"/>
              </a:rPr>
              <a:t> </a:t>
            </a:r>
            <a:r>
              <a:rPr lang="ur-PK" sz="2400" dirty="0">
                <a:latin typeface="Urdu Typesetting" panose="03020402040406030203" pitchFamily="66" charset="-78"/>
                <a:ea typeface="Verdana" pitchFamily="34" charset="0"/>
                <a:cs typeface="Urdu Typesetting" panose="03020402040406030203" pitchFamily="66" charset="-78"/>
              </a:rPr>
              <a:t>مثال</a:t>
            </a:r>
            <a:r>
              <a:rPr lang="ur-PK" sz="2400" dirty="0">
                <a:solidFill>
                  <a:srgbClr val="333333"/>
                </a:solidFill>
                <a:latin typeface="Urdu Typesetting" panose="03020402040406030203" pitchFamily="66" charset="-78"/>
                <a:ea typeface="Verdana" pitchFamily="34" charset="0"/>
                <a:cs typeface="Urdu Typesetting" panose="03020402040406030203" pitchFamily="66" charset="-78"/>
              </a:rPr>
              <a:t>: حماد کو اپنی تربیت کے اختتام پر آخری امتحان میں برا نتیجہ ملتا ہے۔</a:t>
            </a:r>
            <a:endParaRPr lang="de-DE" sz="2400" dirty="0">
              <a:solidFill>
                <a:srgbClr val="333333"/>
              </a:solidFill>
              <a:latin typeface="Urdu Typesetting" panose="03020402040406030203" pitchFamily="66" charset="-78"/>
              <a:ea typeface="Verdana" pitchFamily="34" charset="0"/>
              <a:cs typeface="Urdu Typesetting" panose="03020402040406030203" pitchFamily="66" charset="-78"/>
            </a:endParaRPr>
          </a:p>
          <a:p>
            <a:pPr lvl="0" algn="r"/>
            <a:r>
              <a:rPr lang="ur-PK" sz="2400" dirty="0">
                <a:solidFill>
                  <a:srgbClr val="004992"/>
                </a:solidFill>
                <a:latin typeface="Urdu Typesetting" panose="03020402040406030203" pitchFamily="66" charset="-78"/>
                <a:ea typeface="Verdana" pitchFamily="34" charset="0"/>
                <a:cs typeface="Urdu Typesetting" panose="03020402040406030203" pitchFamily="66" charset="-78"/>
              </a:rPr>
              <a:t>تشخیص: </a:t>
            </a:r>
            <a:r>
              <a:rPr lang="ur-PK" sz="2400" dirty="0">
                <a:solidFill>
                  <a:schemeClr val="tx1"/>
                </a:solidFill>
                <a:latin typeface="Urdu Typesetting" panose="03020402040406030203" pitchFamily="66" charset="-78"/>
                <a:ea typeface="Verdana" pitchFamily="34" charset="0"/>
                <a:cs typeface="Urdu Typesetting" panose="03020402040406030203" pitchFamily="66" charset="-78"/>
              </a:rPr>
              <a:t>سب سے پہلے، وہ خود سے ایک ملازم کے طور پر سوال کرتا ہے، لیکن بہت جلد وہ خود کو ایک شخص کے طور پر بھی نیچا کرتا ہے۔ وہ اداس محسوس کرتا ہے اور اپنے آپ پر شک کرتا ہے۔ </a:t>
            </a:r>
          </a:p>
          <a:p>
            <a:pPr algn="r"/>
            <a:r>
              <a:rPr lang="ur-PK" sz="2400" dirty="0">
                <a:latin typeface="Urdu Typesetting" panose="03020402040406030203" pitchFamily="66" charset="-78"/>
                <a:cs typeface="Urdu Typesetting" panose="03020402040406030203" pitchFamily="66" charset="-78"/>
              </a:rPr>
              <a:t>لیکن</a:t>
            </a:r>
            <a:r>
              <a:rPr lang="ur-PK" sz="2400" dirty="0">
                <a:solidFill>
                  <a:srgbClr val="333333"/>
                </a:solidFill>
                <a:latin typeface="Urdu Typesetting" panose="03020402040406030203" pitchFamily="66" charset="-78"/>
                <a:cs typeface="Urdu Typesetting" panose="03020402040406030203" pitchFamily="66" charset="-78"/>
              </a:rPr>
              <a:t>: اگلے دنوں میں حماد کے دوست اس پر یہ واضح کر کے مدد کرتے ہیں کہ یہ امتحان اس کا ایک شخص کے طور پر جائزہ نہیں لیتا بلکہ بہت سے شعبوں میں سے صرف ایک میں اس کی کارکردگی کی ایک تصویر کھینچتا ہے۔ اسے نتائج کو ہلکے سے نہیں لینا چاہیے، لیکن یہ بھی ضروری ہے کہ وہ اپنی طاقت (کام کے ساتھ ساتھ دوسرے شعبوں میں بھی) کو بھی ذہن میں رکھے اور خود پر زیادہ سختی نہ کرے۔</a:t>
            </a:r>
            <a:endParaRPr lang="en-US" sz="2400" dirty="0">
              <a:solidFill>
                <a:srgbClr val="333333"/>
              </a:solidFill>
              <a:latin typeface="Urdu Typesetting" panose="03020402040406030203" pitchFamily="66" charset="-78"/>
              <a:cs typeface="Urdu Typesetting" panose="03020402040406030203" pitchFamily="66" charset="-78"/>
            </a:endParaRPr>
          </a:p>
          <a:p>
            <a:pPr algn="r"/>
            <a:r>
              <a:rPr lang="ur-PK" sz="2400" dirty="0">
                <a:latin typeface="Urdu Typesetting" panose="03020402040406030203" pitchFamily="66" charset="-78"/>
                <a:cs typeface="Urdu Typesetting" panose="03020402040406030203" pitchFamily="66" charset="-78"/>
              </a:rPr>
              <a:t>اہم: اگر آپ کو ناکامی کا بھی سامنا کرنا پڑتا ہے، تو آپ کو ان چیزوں کو کبھی نظر انداز نہیں کرنا چاہئے جو آپ کی زندگی میں اچھی گزرتی ہیں!</a:t>
            </a:r>
            <a:endParaRPr lang="de-DE" sz="24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Urdu Typesetting" panose="03020402040406030203" pitchFamily="66" charset="-78"/>
                <a:cs typeface="Urdu Typesetting" panose="03020402040406030203" pitchFamily="66" charset="-78"/>
              </a:rPr>
              <a:pPr>
                <a:defRPr/>
              </a:pPr>
              <a:t>46</a:t>
            </a:fld>
            <a:endParaRPr lang="de-DE">
              <a:latin typeface="Urdu Typesetting" panose="03020402040406030203" pitchFamily="66" charset="-78"/>
              <a:cs typeface="Urdu Typesetting" panose="03020402040406030203" pitchFamily="66" charset="-78"/>
            </a:endParaRPr>
          </a:p>
        </p:txBody>
      </p:sp>
      <p:sp>
        <p:nvSpPr>
          <p:cNvPr id="6" name="Inhaltsplatzhalter 2" hidden="1"/>
          <p:cNvSpPr txBox="1">
            <a:spLocks/>
          </p:cNvSpPr>
          <p:nvPr/>
        </p:nvSpPr>
        <p:spPr bwMode="gray">
          <a:xfrm>
            <a:off x="408955" y="2204864"/>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r>
              <a:rPr lang="de-DE" sz="2000" dirty="0">
                <a:solidFill>
                  <a:srgbClr val="333333"/>
                </a:solidFill>
                <a:latin typeface="Calibri Light"/>
                <a:ea typeface="Verdana" pitchFamily="34" charset="0"/>
                <a:cs typeface="Verdana" pitchFamily="34" charset="0"/>
              </a:rPr>
              <a:t>Viele (aber nicht alle!) Menschen mit Psychose haben ein geringes Selbstwertgefühl und weisen negative Denkmuster auf (z.B. Neigung zum Grübeln), die das niedrige Selbstwertgefühl weiter sinken lassen können.</a:t>
            </a:r>
          </a:p>
          <a:p>
            <a:pPr fontAlgn="auto"/>
            <a:r>
              <a:rPr lang="de-DE" dirty="0">
                <a:solidFill>
                  <a:srgbClr val="004992"/>
                </a:solidFill>
                <a:latin typeface="Calibri Light"/>
                <a:ea typeface="Verdana" pitchFamily="34" charset="0"/>
                <a:cs typeface="Verdana" pitchFamily="34" charset="0"/>
              </a:rPr>
              <a:t>Beispiel: </a:t>
            </a:r>
            <a:r>
              <a:rPr lang="de-DE" dirty="0">
                <a:solidFill>
                  <a:srgbClr val="333333"/>
                </a:solidFill>
                <a:latin typeface="Calibri Light"/>
                <a:ea typeface="Verdana" pitchFamily="34" charset="0"/>
                <a:cs typeface="Verdana" pitchFamily="34" charset="0"/>
              </a:rPr>
              <a:t>Bernd hat in einem Test am Ende seiner Fortbildung eine schlechte Beurteilung bekommen.</a:t>
            </a:r>
          </a:p>
          <a:p>
            <a:pPr fontAlgn="auto"/>
            <a:r>
              <a:rPr lang="de-DE" dirty="0">
                <a:solidFill>
                  <a:srgbClr val="004992"/>
                </a:solidFill>
                <a:latin typeface="Calibri Light"/>
                <a:ea typeface="Verdana" pitchFamily="34" charset="0"/>
                <a:cs typeface="Verdana" pitchFamily="34" charset="0"/>
              </a:rPr>
              <a:t>Bewertung: </a:t>
            </a:r>
            <a:r>
              <a:rPr lang="de-DE" dirty="0">
                <a:solidFill>
                  <a:srgbClr val="333333"/>
                </a:solidFill>
                <a:latin typeface="Calibri Light"/>
                <a:ea typeface="Verdana" pitchFamily="34" charset="0"/>
                <a:cs typeface="Verdana" pitchFamily="34" charset="0"/>
              </a:rPr>
              <a:t>Zunächst stellt er sich in seiner Funktion als Mitarbeiter in Frage, aber zunehmend wertet er auch sich als Person ab. Er ist niedergeschlagen und zweifelt an sich.</a:t>
            </a:r>
          </a:p>
          <a:p>
            <a:pPr fontAlgn="auto"/>
            <a:r>
              <a:rPr lang="de-DE" dirty="0">
                <a:solidFill>
                  <a:srgbClr val="004992"/>
                </a:solidFill>
                <a:latin typeface="Calibri Light"/>
                <a:ea typeface="Verdana" pitchFamily="34" charset="0"/>
                <a:cs typeface="Verdana" pitchFamily="34" charset="0"/>
              </a:rPr>
              <a:t>Aber: </a:t>
            </a:r>
            <a:r>
              <a:rPr lang="de-DE" dirty="0">
                <a:solidFill>
                  <a:srgbClr val="333333"/>
                </a:solidFill>
                <a:latin typeface="Calibri Light"/>
                <a:ea typeface="Verdana" pitchFamily="34" charset="0"/>
                <a:cs typeface="Verdana" pitchFamily="34" charset="0"/>
              </a:rPr>
              <a:t>Freunde können Bernd in den folgenden Tagen wieder aufbauen, indem sie ihm klar machen, dass dieser Test nicht ihn als Mensch bewertet, sondern eine Momentaufnahme seiner Leistung in einem von vielen Bereichen ist. Er solle die Beurteilung zwar einerseits nicht auf die leichte Schulter nehmen; andererseits sei es aber auch wichtig, dass er sich seine Stärken (im Beruf sowie in anderen Bereichen) vor Augen hält und sich nicht selbst ”fertig macht”.</a:t>
            </a:r>
          </a:p>
          <a:p>
            <a:pPr fontAlgn="auto"/>
            <a:r>
              <a:rPr lang="de-DE" sz="2000" dirty="0">
                <a:solidFill>
                  <a:srgbClr val="004992"/>
                </a:solidFill>
                <a:latin typeface="Calibri Light"/>
                <a:ea typeface="Verdana" pitchFamily="34" charset="0"/>
                <a:cs typeface="Verdana" pitchFamily="34" charset="0"/>
              </a:rPr>
              <a:t>Wichtig: Auch wenn man mal einen Fehlschlag erlebt, sollte man niemals die Dinge, die gut im Leben laufen, außer Acht lassen.</a:t>
            </a:r>
          </a:p>
          <a:p>
            <a:pPr fontAlgn="auto"/>
            <a:r>
              <a:rPr lang="de-DE" sz="2000" dirty="0">
                <a:solidFill>
                  <a:srgbClr val="333333"/>
                </a:solidFill>
                <a:latin typeface="Calibri Light"/>
                <a:ea typeface="Verdana" pitchFamily="34" charset="0"/>
                <a:cs typeface="Verdana" pitchFamily="34" charset="0"/>
              </a:rPr>
              <a:t> </a:t>
            </a:r>
          </a:p>
          <a:p>
            <a:pPr fontAlgn="auto"/>
            <a:endParaRPr lang="de-DE" sz="2000" dirty="0">
              <a:solidFill>
                <a:srgbClr val="333333"/>
              </a:solidFill>
              <a:latin typeface="Calibri Light"/>
            </a:endParaRPr>
          </a:p>
        </p:txBody>
      </p:sp>
    </p:spTree>
    <p:extLst>
      <p:ext uri="{BB962C8B-B14F-4D97-AF65-F5344CB8AC3E}">
        <p14:creationId xmlns:p14="http://schemas.microsoft.com/office/powerpoint/2010/main" val="11468718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9 - Self-Esteem</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1055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481191308"/>
              </p:ext>
            </p:extLst>
          </p:nvPr>
        </p:nvGraphicFramePr>
        <p:xfrm>
          <a:off x="408954" y="2011680"/>
          <a:ext cx="11375999" cy="42762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banknotes/</a:t>
                      </a:r>
                      <a:r>
                        <a:rPr kumimoji="0" lang="en-GB" sz="1000" b="0" i="0" u="none" strike="noStrike" cap="none" normalizeH="0" baseline="0" dirty="0" err="1">
                          <a:ln>
                            <a:noFill/>
                          </a:ln>
                          <a:solidFill>
                            <a:srgbClr val="333333"/>
                          </a:solidFill>
                          <a:effectLst/>
                          <a:latin typeface="Calibri Light"/>
                        </a:rPr>
                        <a:t>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r>
                        <a:rPr kumimoji="0" lang="en-US" sz="1000" b="0" i="0" u="none" strike="noStrike" cap="none" normalizeH="0" baseline="0" dirty="0">
                          <a:ln>
                            <a:noFill/>
                          </a:ln>
                          <a:solidFill>
                            <a:srgbClr val="333333"/>
                          </a:solidFill>
                          <a:effectLst/>
                          <a:latin typeface="Calibri Light"/>
                        </a:rPr>
                        <a:t>Alter </a:t>
                      </a:r>
                      <a:r>
                        <a:rPr kumimoji="0" lang="en-US" sz="1000" b="0" i="0" u="none" strike="noStrike" cap="none" normalizeH="0" baseline="0" dirty="0" err="1">
                          <a:ln>
                            <a:noFill/>
                          </a:ln>
                          <a:solidFill>
                            <a:srgbClr val="333333"/>
                          </a:solidFill>
                          <a:effectLst/>
                          <a:latin typeface="Calibri Light"/>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El</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Ancona</a:t>
                      </a:r>
                      <a:r>
                        <a:rPr lang="en-US" sz="1000" kern="1200" dirty="0">
                          <a:solidFill>
                            <a:srgbClr val="333333"/>
                          </a:solidFill>
                          <a:effectLst/>
                          <a:latin typeface="Calibri Light"/>
                          <a:ea typeface="Verdana" panose="020B0604030504040204" pitchFamily="34" charset="0"/>
                          <a:cs typeface="Verdana" panose="020B0604030504040204" pitchFamily="34" charset="0"/>
                        </a:rPr>
                        <a:t>,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a:t>Metacognitive Training 9 - Self-Esteem</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26449952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2">
      <a:majorFont>
        <a:latin typeface="Calibri Light"/>
        <a:ea typeface=""/>
        <a:cs typeface="Urdu Typesetting"/>
      </a:majorFont>
      <a:minorFont>
        <a:latin typeface="Calibri"/>
        <a:ea typeface=""/>
        <a:cs typeface="Urdu Typesetting"/>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4083</Words>
  <Application>Microsoft Office PowerPoint</Application>
  <PresentationFormat>Benutzerdefiniert</PresentationFormat>
  <Paragraphs>422</Paragraphs>
  <Slides>48</Slides>
  <Notes>27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48</vt:i4>
      </vt:variant>
    </vt:vector>
  </HeadingPairs>
  <TitlesOfParts>
    <vt:vector size="59" baseType="lpstr">
      <vt:lpstr>Arial</vt:lpstr>
      <vt:lpstr>Calibri</vt:lpstr>
      <vt:lpstr>Calibri Light</vt:lpstr>
      <vt:lpstr>Microsoft Uighur</vt:lpstr>
      <vt:lpstr>Symbol</vt:lpstr>
      <vt:lpstr>Urdu Typesetting</vt:lpstr>
      <vt:lpstr>Verdana</vt:lpstr>
      <vt:lpstr>Wingdings</vt:lpstr>
      <vt:lpstr>UKE_PPT-Vorlage_16zu9</vt:lpstr>
      <vt:lpstr>2_UKE_PPT-Vorlage_16zu9</vt:lpstr>
      <vt:lpstr>4_UKE_PPT-Vorlage_16zu9</vt:lpstr>
      <vt:lpstr> - خود اعتمادیMCT 9</vt:lpstr>
      <vt:lpstr>خود اعتمادی: یہ کیا ہے؟</vt:lpstr>
      <vt:lpstr>خود اعتمادی: یہ کیا ہے؟</vt:lpstr>
      <vt:lpstr>خود اعتمادی: یہ کیا ہے؟</vt:lpstr>
      <vt:lpstr>خود اعتمادی: یہ کیا ہے؟</vt:lpstr>
      <vt:lpstr>خود اعتمادی میں کمی ہماری ذہنی صحت کو متاثر کر سکتی ہے۔</vt:lpstr>
      <vt:lpstr>مبالغہ آمیز خود اعتمادی اور صحت مند خود اعتمادی کے درمیان فرق</vt:lpstr>
      <vt:lpstr>لیکن۔۔۔</vt:lpstr>
      <vt:lpstr>ہم یہ سب کیوں کر رہے ہیں؟</vt:lpstr>
      <vt:lpstr>خود اعتمادی کے ذرائع</vt:lpstr>
      <vt:lpstr>خود اعتمادی کے ذرائع</vt:lpstr>
      <vt:lpstr>وہ لوگ جن میں خود اعتمادی کی کمی ہوتی ہے۔۔۔</vt:lpstr>
      <vt:lpstr>وہ لوگ جن میں خود اعتمادی کی کمی ہوتی ہے۔۔۔</vt:lpstr>
      <vt:lpstr>وہ لوگ جن میں خود اعتمادی کی کمی ہوتی ہے۔۔۔</vt:lpstr>
      <vt:lpstr>مت بھولئیے۔۔۔</vt:lpstr>
      <vt:lpstr>مت بھولئیے۔۔۔</vt:lpstr>
      <vt:lpstr>اعلیٰ خود اعتمادی والے لوگوں کی کیا شناخت ہوتی ہے؟</vt:lpstr>
      <vt:lpstr>اعلیٰ خود اعتمادی والے لوگوں کی کیا شناخت ہوتی ہے؟</vt:lpstr>
      <vt:lpstr>اعلی خود اعتمادی کی خصوصیات جو براہ راست نظر نہیں آتیں۔</vt:lpstr>
      <vt:lpstr>اعلی خود اعتمادی کی خصوصیات جو براہ راست نظر نہیں آتیں۔</vt:lpstr>
      <vt:lpstr>صلاحیتوں کا احساس کرنا</vt:lpstr>
      <vt:lpstr>صلاحیتوں کا احساس کرنا</vt:lpstr>
      <vt:lpstr>پہلی مشق</vt:lpstr>
      <vt:lpstr>دوسری مشق</vt:lpstr>
      <vt:lpstr>دوسری مشق</vt:lpstr>
      <vt:lpstr>دوسری مشق</vt:lpstr>
      <vt:lpstr>دوسری مشق</vt:lpstr>
      <vt:lpstr>دوسری مشق</vt:lpstr>
      <vt:lpstr>دوسری مشق</vt:lpstr>
      <vt:lpstr>دوسری مشق</vt:lpstr>
      <vt:lpstr>افراتفریح والی سوچیں: دائروں میں گھومنا، لیکن آگے نہیں بڑھنا</vt:lpstr>
      <vt:lpstr>مسائل</vt:lpstr>
      <vt:lpstr>کیا کرنا چاہئیے؟؟؟</vt:lpstr>
      <vt:lpstr>افراتفریح والے خیالات کے خلاف پہلی مشق: اندرونی علیحدگی کی تلاش۔۔۔</vt:lpstr>
      <vt:lpstr>افراتفریح والے خیالات کے خلاف دوسری مشق: جسمانی خلفشار</vt:lpstr>
      <vt:lpstr>افراتفریح والے خیالات کے خلاف دوسری مشق: جسمانی خلفشار</vt:lpstr>
      <vt:lpstr>افراتفریح والے خیالات کے خلاف دوسری مشق: جسمانی خلفشار</vt:lpstr>
      <vt:lpstr>اپنی خود اعتمادی کو بڑھانے میں مدد کرنے کے لئے کچھ نکات</vt:lpstr>
      <vt:lpstr>اپنی خود اعتمادی کو بڑھانے میں مدد کرنے کے لئے کچھ نکات</vt:lpstr>
      <vt:lpstr>اپنی خود اعتمادی کو بڑھانے میں مدد کرنے کے لئے کچھ نکات</vt:lpstr>
      <vt:lpstr>اپنی خود اعتمادی کو بڑھانے میں مدد کرنے کے لئے کچھ نکات</vt:lpstr>
      <vt:lpstr>گھر کا کام</vt:lpstr>
      <vt:lpstr>گھر کا کام</vt:lpstr>
      <vt:lpstr>روزمرہ کی زندگی میں منتقل کریں</vt:lpstr>
      <vt:lpstr>اس سب کا سایئکوسس سے کیا تعلق ہے؟</vt:lpstr>
      <vt:lpstr>اس سب کا سایئکوسس سے کیا تعلق ہے؟</vt:lpstr>
      <vt:lpstr>Thank you for your attention!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Luca Hoyer</cp:lastModifiedBy>
  <cp:revision>334</cp:revision>
  <dcterms:created xsi:type="dcterms:W3CDTF">2015-06-01T16:15:11Z</dcterms:created>
  <dcterms:modified xsi:type="dcterms:W3CDTF">2023-05-30T12:43:11Z</dcterms:modified>
</cp:coreProperties>
</file>