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 id="2147483884" r:id="rId2"/>
    <p:sldMasterId id="2147483897" r:id="rId3"/>
  </p:sldMasterIdLst>
  <p:notesMasterIdLst>
    <p:notesMasterId r:id="rId159"/>
  </p:notesMasterIdLst>
  <p:sldIdLst>
    <p:sldId id="520" r:id="rId4"/>
    <p:sldId id="521" r:id="rId5"/>
    <p:sldId id="522" r:id="rId6"/>
    <p:sldId id="523" r:id="rId7"/>
    <p:sldId id="524" r:id="rId8"/>
    <p:sldId id="420" r:id="rId9"/>
    <p:sldId id="525" r:id="rId10"/>
    <p:sldId id="526" r:id="rId11"/>
    <p:sldId id="264" r:id="rId12"/>
    <p:sldId id="527" r:id="rId13"/>
    <p:sldId id="528" r:id="rId14"/>
    <p:sldId id="518" r:id="rId15"/>
    <p:sldId id="406" r:id="rId16"/>
    <p:sldId id="504" r:id="rId17"/>
    <p:sldId id="529" r:id="rId18"/>
    <p:sldId id="530" r:id="rId19"/>
    <p:sldId id="531" r:id="rId20"/>
    <p:sldId id="532" r:id="rId21"/>
    <p:sldId id="412" r:id="rId22"/>
    <p:sldId id="533" r:id="rId23"/>
    <p:sldId id="401" r:id="rId24"/>
    <p:sldId id="274" r:id="rId25"/>
    <p:sldId id="534" r:id="rId26"/>
    <p:sldId id="276" r:id="rId27"/>
    <p:sldId id="277" r:id="rId28"/>
    <p:sldId id="536" r:id="rId29"/>
    <p:sldId id="535" r:id="rId30"/>
    <p:sldId id="425" r:id="rId31"/>
    <p:sldId id="281" r:id="rId32"/>
    <p:sldId id="282" r:id="rId33"/>
    <p:sldId id="426" r:id="rId34"/>
    <p:sldId id="427" r:id="rId35"/>
    <p:sldId id="428" r:id="rId36"/>
    <p:sldId id="429" r:id="rId37"/>
    <p:sldId id="430" r:id="rId38"/>
    <p:sldId id="431" r:id="rId39"/>
    <p:sldId id="432" r:id="rId40"/>
    <p:sldId id="537" r:id="rId41"/>
    <p:sldId id="290" r:id="rId42"/>
    <p:sldId id="292" r:id="rId43"/>
    <p:sldId id="510" r:id="rId44"/>
    <p:sldId id="511" r:id="rId45"/>
    <p:sldId id="512" r:id="rId46"/>
    <p:sldId id="513" r:id="rId47"/>
    <p:sldId id="514" r:id="rId48"/>
    <p:sldId id="515" r:id="rId49"/>
    <p:sldId id="516" r:id="rId50"/>
    <p:sldId id="517" r:id="rId51"/>
    <p:sldId id="538" r:id="rId52"/>
    <p:sldId id="539" r:id="rId53"/>
    <p:sldId id="540" r:id="rId54"/>
    <p:sldId id="541" r:id="rId55"/>
    <p:sldId id="542" r:id="rId56"/>
    <p:sldId id="543" r:id="rId57"/>
    <p:sldId id="544" r:id="rId58"/>
    <p:sldId id="545" r:id="rId59"/>
    <p:sldId id="547" r:id="rId60"/>
    <p:sldId id="546" r:id="rId61"/>
    <p:sldId id="509" r:id="rId62"/>
    <p:sldId id="433" r:id="rId63"/>
    <p:sldId id="434" r:id="rId64"/>
    <p:sldId id="435" r:id="rId65"/>
    <p:sldId id="436" r:id="rId66"/>
    <p:sldId id="437" r:id="rId67"/>
    <p:sldId id="438" r:id="rId68"/>
    <p:sldId id="439" r:id="rId69"/>
    <p:sldId id="548" r:id="rId70"/>
    <p:sldId id="299" r:id="rId71"/>
    <p:sldId id="300" r:id="rId72"/>
    <p:sldId id="461" r:id="rId73"/>
    <p:sldId id="462" r:id="rId74"/>
    <p:sldId id="463" r:id="rId75"/>
    <p:sldId id="464" r:id="rId76"/>
    <p:sldId id="465" r:id="rId77"/>
    <p:sldId id="466" r:id="rId78"/>
    <p:sldId id="467" r:id="rId79"/>
    <p:sldId id="558" r:id="rId80"/>
    <p:sldId id="308" r:id="rId81"/>
    <p:sldId id="549" r:id="rId82"/>
    <p:sldId id="550" r:id="rId83"/>
    <p:sldId id="551" r:id="rId84"/>
    <p:sldId id="552" r:id="rId85"/>
    <p:sldId id="553" r:id="rId86"/>
    <p:sldId id="554" r:id="rId87"/>
    <p:sldId id="555" r:id="rId88"/>
    <p:sldId id="557" r:id="rId89"/>
    <p:sldId id="319" r:id="rId90"/>
    <p:sldId id="455" r:id="rId91"/>
    <p:sldId id="456" r:id="rId92"/>
    <p:sldId id="458" r:id="rId93"/>
    <p:sldId id="459" r:id="rId94"/>
    <p:sldId id="460" r:id="rId95"/>
    <p:sldId id="457" r:id="rId96"/>
    <p:sldId id="559" r:id="rId97"/>
    <p:sldId id="326" r:id="rId98"/>
    <p:sldId id="327" r:id="rId99"/>
    <p:sldId id="468" r:id="rId100"/>
    <p:sldId id="469" r:id="rId101"/>
    <p:sldId id="470" r:id="rId102"/>
    <p:sldId id="471" r:id="rId103"/>
    <p:sldId id="472" r:id="rId104"/>
    <p:sldId id="473" r:id="rId105"/>
    <p:sldId id="474" r:id="rId106"/>
    <p:sldId id="560" r:id="rId107"/>
    <p:sldId id="335" r:id="rId108"/>
    <p:sldId id="336" r:id="rId109"/>
    <p:sldId id="475" r:id="rId110"/>
    <p:sldId id="476" r:id="rId111"/>
    <p:sldId id="477" r:id="rId112"/>
    <p:sldId id="478" r:id="rId113"/>
    <p:sldId id="479" r:id="rId114"/>
    <p:sldId id="480" r:id="rId115"/>
    <p:sldId id="481" r:id="rId116"/>
    <p:sldId id="561" r:id="rId117"/>
    <p:sldId id="353" r:id="rId118"/>
    <p:sldId id="354" r:id="rId119"/>
    <p:sldId id="489" r:id="rId120"/>
    <p:sldId id="490" r:id="rId121"/>
    <p:sldId id="491" r:id="rId122"/>
    <p:sldId id="492" r:id="rId123"/>
    <p:sldId id="493" r:id="rId124"/>
    <p:sldId id="494" r:id="rId125"/>
    <p:sldId id="495" r:id="rId126"/>
    <p:sldId id="562" r:id="rId127"/>
    <p:sldId id="362" r:id="rId128"/>
    <p:sldId id="363" r:id="rId129"/>
    <p:sldId id="364" r:id="rId130"/>
    <p:sldId id="365" r:id="rId131"/>
    <p:sldId id="366" r:id="rId132"/>
    <p:sldId id="367" r:id="rId133"/>
    <p:sldId id="496" r:id="rId134"/>
    <p:sldId id="369" r:id="rId135"/>
    <p:sldId id="370" r:id="rId136"/>
    <p:sldId id="371" r:id="rId137"/>
    <p:sldId id="372" r:id="rId138"/>
    <p:sldId id="373" r:id="rId139"/>
    <p:sldId id="374" r:id="rId140"/>
    <p:sldId id="375" r:id="rId141"/>
    <p:sldId id="376" r:id="rId142"/>
    <p:sldId id="377" r:id="rId143"/>
    <p:sldId id="378" r:id="rId144"/>
    <p:sldId id="379" r:id="rId145"/>
    <p:sldId id="380" r:id="rId146"/>
    <p:sldId id="381" r:id="rId147"/>
    <p:sldId id="382" r:id="rId148"/>
    <p:sldId id="387" r:id="rId149"/>
    <p:sldId id="497" r:id="rId150"/>
    <p:sldId id="498" r:id="rId151"/>
    <p:sldId id="499" r:id="rId152"/>
    <p:sldId id="500" r:id="rId153"/>
    <p:sldId id="388" r:id="rId154"/>
    <p:sldId id="501" r:id="rId155"/>
    <p:sldId id="502" r:id="rId156"/>
    <p:sldId id="503" r:id="rId157"/>
    <p:sldId id="392" r:id="rId158"/>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43" autoAdjust="0"/>
    <p:restoredTop sz="94660"/>
  </p:normalViewPr>
  <p:slideViewPr>
    <p:cSldViewPr snapToGrid="0">
      <p:cViewPr varScale="1">
        <p:scale>
          <a:sx n="101" d="100"/>
          <a:sy n="101" d="100"/>
        </p:scale>
        <p:origin x="1056" y="180"/>
      </p:cViewPr>
      <p:guideLst>
        <p:guide orient="horz" pos="2880"/>
        <p:guide pos="2160"/>
        <p:guide pos="2881"/>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notesMaster" Target="notesMasters/notesMaster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presProps" Target="presProps.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B8BE248-4F7D-4A8D-8E75-1F494BF9E278}" type="datetimeFigureOut">
              <a:rPr lang="en-US" smtClean="0"/>
              <a:t>3/1/2025</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BA15430-253C-49CF-96B3-A8247160E6F8}" type="slidenum">
              <a:rPr lang="en-US" smtClean="0"/>
              <a:t>‹#›</a:t>
            </a:fld>
            <a:endParaRPr lang="en-US"/>
          </a:p>
        </p:txBody>
      </p:sp>
    </p:spTree>
    <p:extLst>
      <p:ext uri="{BB962C8B-B14F-4D97-AF65-F5344CB8AC3E}">
        <p14:creationId xmlns:p14="http://schemas.microsoft.com/office/powerpoint/2010/main" val="269383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16518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10</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33410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11</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50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12</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4115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3631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3434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17</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0148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18</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0900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19</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2514600" y="857250"/>
            <a:ext cx="4114800" cy="2314575"/>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2 - Jumping to Conclusions I</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2 - Jumping to Conclusions 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fld id="{1651D8F4-FEBA-467B-A78E-50CBC02B5F5A}"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fld id="{653FE125-D880-4D15-ABEB-795916EE1B91}"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fld id="{E0F17398-395A-41BE-9AA8-D348D3D2DAC9}"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fld id="{5CBE7A1A-1CF8-4EC4-B78C-1889E4957930}"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a:t>Metacognitive Training 2 - Jumping to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2.xml"/></Relationships>
</file>

<file path=ppt/slides/_rels/slide9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2.xml"/></Relationships>
</file>

<file path=ppt/slides/_rels/slide9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6.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2.xml"/></Relationships>
</file>

<file path=ppt/slides/_rels/slide12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2.xml"/></Relationships>
</file>

<file path=ppt/slides/_rels/slide12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3.xml"/></Relationships>
</file>

<file path=ppt/slides/_rels/slide13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3.xml"/></Relationships>
</file>

<file path=ppt/slides/_rels/slide13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3.xml"/></Relationships>
</file>

<file path=ppt/slides/_rels/slide13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3.xml"/></Relationships>
</file>

<file path=ppt/slides/_rels/slide13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3.xml"/></Relationships>
</file>

<file path=ppt/slides/_rels/slide13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3.xml"/></Relationships>
</file>

<file path=ppt/slides/_rels/slide13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3.xml"/></Relationships>
</file>

<file path=ppt/slides/_rels/slide14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3.xml"/></Relationships>
</file>

<file path=ppt/slides/_rels/slide14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3.xml"/></Relationships>
</file>

<file path=ppt/slides/_rels/slide14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3.xml"/></Relationships>
</file>

<file path=ppt/slides/_rels/slide14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9.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جلدی نتائج اخذ کر لینا (پہلا حصہ)</a:t>
            </a:r>
            <a:r>
              <a:rPr lang="en-US" b="1" dirty="0"/>
              <a:t>MCT 2 A</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a:t>
            </a:r>
            <a:r>
              <a:rPr lang="de-DE">
                <a:latin typeface="+mj-lt"/>
              </a:rPr>
              <a:t>, 5|23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1587" y="6192539"/>
            <a:ext cx="390781" cy="260648"/>
          </a:xfrm>
          <a:prstGeom prst="rect">
            <a:avLst/>
          </a:prstGeom>
        </p:spPr>
      </p:pic>
    </p:spTree>
    <p:extLst>
      <p:ext uri="{BB962C8B-B14F-4D97-AF65-F5344CB8AC3E}">
        <p14:creationId xmlns:p14="http://schemas.microsoft.com/office/powerpoint/2010/main" val="2601072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14173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50615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21086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جلد بازی میں فیصلہ کرنا (خطرہ: ناقص فیصلہ) اور</a:t>
            </a:r>
            <a:r>
              <a:rPr lang="ur-PK" sz="2400" dirty="0">
                <a:solidFill>
                  <a:srgbClr val="333333"/>
                </a:solidFill>
                <a:latin typeface="Urdu Typesetting" panose="03020402040406030203" pitchFamily="66" charset="-78"/>
                <a:cs typeface="Urdu Typesetting" panose="03020402040406030203" pitchFamily="66" charset="-78"/>
              </a:rPr>
              <a:t> </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19822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51244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ہم اکثر اپنے ماحول میں بہت پیچیدہ معلومات کی بنیاد پر فیصلے کرتے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بعض اوقات، ہم 100% ثبوت کے بغیر کسی نتیجے پر پہنچتے ہیں۔</a:t>
            </a:r>
          </a:p>
          <a:p>
            <a:pPr marR="525780" lvl="0" algn="r" defTabSz="914400">
              <a:buClr>
                <a:srgbClr val="333333"/>
              </a:buClr>
              <a:tabLst>
                <a:tab pos="393065" algn="l"/>
                <a:tab pos="393700" algn="l"/>
              </a:tabLst>
            </a:pPr>
            <a:r>
              <a:rPr lang="ar-AE" sz="2400" dirty="0">
                <a:solidFill>
                  <a:srgbClr val="333333"/>
                </a:solidFill>
                <a:latin typeface="Urdu Typesetting" panose="03020402040406030203" pitchFamily="66" charset="-78"/>
                <a:cs typeface="Urdu Typesetting" panose="03020402040406030203" pitchFamily="66" charset="-78"/>
              </a:rPr>
              <a:t>ان کے درمیان ایک خوش کن ذریعہ تلاش کیا جانا چاہئے:</a:t>
            </a: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جلد بازی میں فیصلہ کرنا (خطرہ: ناقص فیصلہ) اور</a:t>
            </a:r>
            <a:r>
              <a:rPr lang="ur-PK" sz="2400" dirty="0">
                <a:solidFill>
                  <a:srgbClr val="333333"/>
                </a:solidFill>
                <a:latin typeface="Urdu Typesetting" panose="03020402040406030203" pitchFamily="66" charset="-78"/>
                <a:cs typeface="Urdu Typesetting" panose="03020402040406030203" pitchFamily="66" charset="-78"/>
              </a:rPr>
              <a:t> </a:t>
            </a:r>
            <a:endParaRPr lang="ar-AE" sz="2400" dirty="0">
              <a:solidFill>
                <a:srgbClr val="333333"/>
              </a:solidFill>
              <a:latin typeface="Urdu Typesetting" panose="03020402040406030203" pitchFamily="66" charset="-78"/>
              <a:cs typeface="Urdu Typesetting" panose="03020402040406030203" pitchFamily="66" charset="-78"/>
            </a:endParaRPr>
          </a:p>
          <a:p>
            <a:pPr marR="525780" lvl="0" algn="r" defTabSz="914400">
              <a:buClr>
                <a:srgbClr val="333333"/>
              </a:buClr>
              <a:tabLst>
                <a:tab pos="393065" algn="l"/>
                <a:tab pos="393700" algn="l"/>
              </a:tabLst>
            </a:pPr>
            <a:r>
              <a:rPr lang="ur-PK" sz="2400" dirty="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حد سے زیادہ درست ہونا (نقصان: بہت زیادہ وقت لگتا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5521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3290972411"/>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کیا کریں کے؟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1590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3879389063"/>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کہہ رہے ہیں: "آگ کے بغیرکوئی دھواں نہیں!"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فائر ڈیپارٹمنٹ کو کال کریں: لاپرواہی جھوٹے الارم سے بھی بدتر ہو سکتی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22955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100% ثبوت کے بغیر قیاس آرائیاں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5"/>
          <p:cNvGraphicFramePr>
            <a:graphicFrameLocks noGrp="1"/>
          </p:cNvGraphicFramePr>
          <p:nvPr>
            <p:extLst>
              <p:ext uri="{D42A27DB-BD31-4B8C-83A1-F6EECF244321}">
                <p14:modId xmlns:p14="http://schemas.microsoft.com/office/powerpoint/2010/main" val="2830111239"/>
              </p:ext>
            </p:extLst>
          </p:nvPr>
        </p:nvGraphicFramePr>
        <p:xfrm>
          <a:off x="408955" y="2033264"/>
          <a:ext cx="11175032" cy="4480560"/>
        </p:xfrm>
        <a:graphic>
          <a:graphicData uri="http://schemas.openxmlformats.org/drawingml/2006/table">
            <a:tbl>
              <a:tblPr>
                <a:tableStyleId>{21E4AEA4-8DFA-4A89-87EB-49C32662AFE0}</a:tableStyleId>
              </a:tblPr>
              <a:tblGrid>
                <a:gridCol w="5460032">
                  <a:extLst>
                    <a:ext uri="{9D8B030D-6E8A-4147-A177-3AD203B41FA5}">
                      <a16:colId xmlns:a16="http://schemas.microsoft.com/office/drawing/2014/main" val="2228160578"/>
                    </a:ext>
                  </a:extLst>
                </a:gridCol>
                <a:gridCol w="1981200">
                  <a:extLst>
                    <a:ext uri="{9D8B030D-6E8A-4147-A177-3AD203B41FA5}">
                      <a16:colId xmlns:a16="http://schemas.microsoft.com/office/drawing/2014/main" val="20001"/>
                    </a:ext>
                  </a:extLst>
                </a:gridCol>
                <a:gridCol w="3733800">
                  <a:extLst>
                    <a:ext uri="{9D8B030D-6E8A-4147-A177-3AD203B41FA5}">
                      <a16:colId xmlns:a16="http://schemas.microsoft.com/office/drawing/2014/main" val="10150935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درست؟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1"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شاید - </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کہہ رہے ہیں: "آگ کے بغیرکوئی دھواں نہیں!"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فائر ڈیپارٹمنٹ کو کال کریں: لاپرواہی جھوٹے الارم سے بھی بدتر ہو سکتی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آگ؟</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کھڑکی سے دھواں نکل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ہو سکتا ہے - لیکن اس کی بہت سی دوسری وضاحتیں ہیں (مثلاً ڈیمنشیا، فالج)۔ اگر آپ دیگر وضاحتوں پر غور نہیں کرتے ہیں، تو آپ اس کی توہین کر سکتے ہیں (مثلاً نفرت ظاہر کرنا)۔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نشہ؟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ایک آدمی بڑبڑا رہا ہے</a:t>
                      </a:r>
                      <a:r>
                        <a:rPr kumimoji="0" lang="ur-PK"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 اوٹ پٹانگ بول رہا ہے</a:t>
                      </a: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3561395268"/>
              </p:ext>
            </p:extLst>
          </p:nvPr>
        </p:nvGraphicFramePr>
        <p:xfrm>
          <a:off x="408955" y="1844744"/>
          <a:ext cx="11376000" cy="4159808"/>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7277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3075008554"/>
              </p:ext>
            </p:extLst>
          </p:nvPr>
        </p:nvGraphicFramePr>
        <p:xfrm>
          <a:off x="408955" y="1844744"/>
          <a:ext cx="11376000" cy="4159816"/>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لوگ اکثر کسی نتیجے پر پہنچتے ہیں جب وہ میڈیا میں کسی جرم کے بارے میں سنتے ہیں۔ اپنے سیاسی موقف پر منحصر ہے، وہ حملہ آور سے کچھ محرکات منسوب کرنے میں جلدی کر سکتے ہیں۔</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مثال:</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مجرم اور شکار ایک مختلف نسل یا مذہب سے تعلق رکھتے ہیں۔ بہت سے لوگوں کا خیال ہے کہ اس جرم کے پیچھے اصل مقصد نسل پرستی یا انتہا پسندی ہے۔</a:t>
                      </a:r>
                    </a:p>
                    <a:p>
                      <a:pPr algn="r"/>
                      <a:endPar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بعض اوقات، یہ الزامات سچ ثابت ہوتے ہیں۔ تاہم، عوامی بحث میں، اس طرح کے مفروضے اکثر بہت جلد کیے جاتے ہیں اور متبادل خیالات پر شاذ و نادر ہی غور کیا جاتا ہے۔</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6940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3"/>
          <p:cNvGraphicFramePr>
            <a:graphicFrameLocks noGrp="1"/>
          </p:cNvGraphicFramePr>
          <p:nvPr>
            <p:extLst>
              <p:ext uri="{D42A27DB-BD31-4B8C-83A1-F6EECF244321}">
                <p14:modId xmlns:p14="http://schemas.microsoft.com/office/powerpoint/2010/main" val="1970224920"/>
              </p:ext>
            </p:extLst>
          </p:nvPr>
        </p:nvGraphicFramePr>
        <p:xfrm>
          <a:off x="408955" y="1844744"/>
          <a:ext cx="11376000" cy="4159816"/>
        </p:xfrm>
        <a:graphic>
          <a:graphicData uri="http://schemas.openxmlformats.org/drawingml/2006/table">
            <a:tbl>
              <a:tblPr>
                <a:tableStyleId>{21E4AEA4-8DFA-4A89-87EB-49C32662AFE0}</a:tableStyleId>
              </a:tblPr>
              <a:tblGrid>
                <a:gridCol w="9574832">
                  <a:extLst>
                    <a:ext uri="{9D8B030D-6E8A-4147-A177-3AD203B41FA5}">
                      <a16:colId xmlns:a16="http://schemas.microsoft.com/office/drawing/2014/main" val="20001"/>
                    </a:ext>
                  </a:extLst>
                </a:gridCol>
                <a:gridCol w="1801168">
                  <a:extLst>
                    <a:ext uri="{9D8B030D-6E8A-4147-A177-3AD203B41FA5}">
                      <a16:colId xmlns:a16="http://schemas.microsoft.com/office/drawing/2014/main" val="60323306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مثال</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ڈومین</a:t>
                      </a:r>
                      <a:endParaRPr kumimoji="0" lang="de-DE" sz="20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لوگ اکثر کسی نتیجے پر پہنچتے ہیں جب وہ میڈیا میں کسی جرم کے بارے میں سنتے ہیں۔ اپنے سیاسی موقف پر منحصر ہے، وہ حملہ آور سے کچھ محرکات منسوب کرنے میں جلدی کر سکتے ہیں۔</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مثال:</a:t>
                      </a: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مجرم اور شکار ایک مختلف نسل یا مذہب سے تعلق رکھتے ہیں۔ بہت سے لوگوں کا خیال ہے کہ اس جرم کے پیچھے اصل مقصد نسل پرستی یا انتہا پسندی ہے۔</a:t>
                      </a:r>
                    </a:p>
                    <a:p>
                      <a:pPr algn="r"/>
                      <a:endPar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p>
                      <a:pPr algn="r"/>
                      <a:r>
                        <a:rPr kumimoji="0" lang="ar-A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بعض اوقات، یہ الزامات سچ ثابت ہوتے ہیں۔ تاہم، عوامی بحث میں، اس طرح کے مفروضے اکثر بہت جلد کیے جاتے ہیں اور متبادل خیالات پر شاذ و نادر ہی غور کیا جاتا ہے۔</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r>
                        <a:rPr kumimoji="0" lang="ur-PK"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rPr>
                        <a:t>سیاست</a:t>
                      </a:r>
                      <a:endParaRPr kumimoji="0" lang="de-DE" sz="1800" b="0" i="0" u="none" strike="noStrike" kern="1200" cap="none" normalizeH="0" baseline="0" dirty="0">
                        <a:ln>
                          <a:noFill/>
                        </a:ln>
                        <a:solidFill>
                          <a:schemeClr val="tx1"/>
                        </a:solidFill>
                        <a:effectLst/>
                        <a:latin typeface="Urdu Typesetting" panose="03020402040406030203" pitchFamily="66" charset="-78"/>
                        <a:ea typeface="+mn-ea"/>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واحد علامت → تشخیص؟</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ایک ہی دورے کو بعض اوقات مرگی سمجھ لیا جاتا ہے (شراب چھوڑنے اور تیز بخار کے بعد بھی دورے پڑ سکتے ہیں)۔</a:t>
                      </a:r>
                    </a:p>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دوسری طرف، کچھ تشخیص کو نظر انداز کر دیا جاتا ہے کیونکہ گہرائی سے تشخیصی تشخیص نہیں کی جاتی ہے (مثلاً کینسر)۔</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ct val="0"/>
                        </a:spcAft>
                        <a:buClr>
                          <a:srgbClr val="006699"/>
                        </a:buClr>
                        <a:buSzTx/>
                        <a:buFontTx/>
                        <a:buNone/>
                        <a:tabLst/>
                      </a:pPr>
                      <a:r>
                        <a:rPr kumimoji="0" lang="ur-PK"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دوائی</a:t>
                      </a:r>
                      <a:endParaRPr kumimoji="0" lang="de-DE" sz="18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9019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3789952730"/>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سازشی نظریہ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59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9" name="Group 45"/>
          <p:cNvGraphicFramePr>
            <a:graphicFrameLocks noGrp="1"/>
          </p:cNvGraphicFramePr>
          <p:nvPr>
            <p:extLst>
              <p:ext uri="{D42A27DB-BD31-4B8C-83A1-F6EECF244321}">
                <p14:modId xmlns:p14="http://schemas.microsoft.com/office/powerpoint/2010/main" val="2455020111"/>
              </p:ext>
            </p:extLst>
          </p:nvPr>
        </p:nvGraphicFramePr>
        <p:xfrm>
          <a:off x="408955" y="219456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سازشی نظریہ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امریکہ کے مبینہ مقاصد:</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سووی</a:t>
                      </a:r>
                      <a:r>
                        <a:rPr lang="ur-PK" sz="2000" dirty="0">
                          <a:solidFill>
                            <a:srgbClr val="333333"/>
                          </a:solidFill>
                          <a:latin typeface="Urdu Typesetting" panose="03020402040406030203" pitchFamily="66" charset="-78"/>
                          <a:cs typeface="Urdu Typesetting" panose="03020402040406030203" pitchFamily="66" charset="-78"/>
                        </a:rPr>
                        <a:t>ٹ</a:t>
                      </a:r>
                      <a:r>
                        <a:rPr lang="ar-AE" sz="2000" dirty="0">
                          <a:solidFill>
                            <a:srgbClr val="333333"/>
                          </a:solidFill>
                          <a:latin typeface="Urdu Typesetting" panose="03020402040406030203" pitchFamily="66" charset="-78"/>
                          <a:cs typeface="Urdu Typesetting" panose="03020402040406030203" pitchFamily="66" charset="-78"/>
                        </a:rPr>
                        <a:t> یونین کے ساتھ خلائی سفر کے مقابلے میں "تکنیکی فتح"، جس نے پہلے کامیابی کے ساتھ ایک سیٹلائٹ خلا میں چھوڑا تھا۔</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ویتنام جنگ سے خلفشار</a:t>
                      </a:r>
                    </a:p>
                    <a:p>
                      <a:pPr algn="r">
                        <a:lnSpc>
                          <a:spcPct val="100000"/>
                        </a:lnSpc>
                        <a:spcBef>
                          <a:spcPts val="1200"/>
                        </a:spcBef>
                      </a:pPr>
                      <a:r>
                        <a:rPr lang="ar-AE" sz="2000" dirty="0">
                          <a:solidFill>
                            <a:srgbClr val="333333"/>
                          </a:solidFill>
                          <a:latin typeface="Urdu Typesetting" panose="03020402040406030203" pitchFamily="66" charset="-78"/>
                          <a:cs typeface="Urdu Typesetting" panose="03020402040406030203" pitchFamily="66" charset="-78"/>
                        </a:rPr>
                        <a:t>حکومتی بجٹ میں کٹوتی کے خوف سے ناسا نے خود چاند پر لینڈنگ کا جھوٹ بولا۔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91703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a:extLst>
              <a:ext uri="{FF2B5EF4-FFF2-40B4-BE49-F238E27FC236}">
                <a16:creationId xmlns:a16="http://schemas.microsoft.com/office/drawing/2014/main" id="{4BC8E658-1F2A-8711-DB3A-5ACAF2842794}"/>
              </a:ext>
            </a:extLst>
          </p:cNvPr>
          <p:cNvSpPr txBox="1">
            <a:spLocks/>
          </p:cNvSpPr>
          <p:nvPr/>
        </p:nvSpPr>
        <p:spPr bwMode="gray">
          <a:xfrm>
            <a:off x="408955" y="1124744"/>
            <a:ext cx="11376000" cy="886397"/>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algn="r" defTabSz="914377">
              <a:spcBef>
                <a:spcPts val="0"/>
              </a:spcBef>
            </a:pPr>
            <a:r>
              <a:rPr lang="ur-PK" sz="3600">
                <a:latin typeface="Urdu Typesetting" panose="03020402040406030203" pitchFamily="66" charset="-78"/>
                <a:cs typeface="Urdu Typesetting" panose="03020402040406030203" pitchFamily="66" charset="-78"/>
              </a:rPr>
              <a:t>جلدی نتائج اخذ کر لینا "عمل میں"</a:t>
            </a:r>
            <a:br>
              <a:rPr lang="en-US" sz="3600">
                <a:latin typeface="Urdu Typesetting" panose="03020402040406030203" pitchFamily="66" charset="-78"/>
                <a:cs typeface="Urdu Typesetting" panose="03020402040406030203" pitchFamily="66" charset="-78"/>
              </a:rPr>
            </a:br>
            <a:r>
              <a:rPr lang="en-US">
                <a:latin typeface="Urdu Typesetting" panose="03020402040406030203" pitchFamily="66" charset="-78"/>
                <a:cs typeface="Urdu Typesetting" panose="03020402040406030203" pitchFamily="66" charset="-78"/>
              </a:rPr>
              <a:t>– </a:t>
            </a:r>
            <a:r>
              <a:rPr lang="ur-PK">
                <a:latin typeface="Urdu Typesetting" panose="03020402040406030203" pitchFamily="66" charset="-78"/>
                <a:cs typeface="Urdu Typesetting" panose="03020402040406030203" pitchFamily="66" charset="-78"/>
              </a:rPr>
              <a:t>پرانی کہانیاں</a:t>
            </a:r>
            <a:r>
              <a:rPr lang="en-US">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35641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2513165777"/>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اس کے حق میں؟؟؟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a:extLst>
              <a:ext uri="{FF2B5EF4-FFF2-40B4-BE49-F238E27FC236}">
                <a16:creationId xmlns:a16="http://schemas.microsoft.com/office/drawing/2014/main" id="{21EBF11E-6A8D-804D-A701-36E55C2789BE}"/>
              </a:ext>
            </a:extLst>
          </p:cNvPr>
          <p:cNvSpPr txBox="1">
            <a:spLocks/>
          </p:cNvSpPr>
          <p:nvPr/>
        </p:nvSpPr>
        <p:spPr bwMode="gray">
          <a:xfrm>
            <a:off x="408955" y="1124744"/>
            <a:ext cx="11376000" cy="886397"/>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algn="r" defTabSz="914377">
              <a:spcBef>
                <a:spcPts val="0"/>
              </a:spcBef>
            </a:pPr>
            <a:r>
              <a:rPr lang="ur-PK" sz="3600">
                <a:latin typeface="Urdu Typesetting" panose="03020402040406030203" pitchFamily="66" charset="-78"/>
                <a:cs typeface="Urdu Typesetting" panose="03020402040406030203" pitchFamily="66" charset="-78"/>
              </a:rPr>
              <a:t>جلدی نتائج اخذ کر لینا "عمل میں"</a:t>
            </a:r>
            <a:br>
              <a:rPr lang="en-US" sz="3600">
                <a:latin typeface="Urdu Typesetting" panose="03020402040406030203" pitchFamily="66" charset="-78"/>
                <a:cs typeface="Urdu Typesetting" panose="03020402040406030203" pitchFamily="66" charset="-78"/>
              </a:rPr>
            </a:br>
            <a:r>
              <a:rPr lang="en-US">
                <a:latin typeface="Urdu Typesetting" panose="03020402040406030203" pitchFamily="66" charset="-78"/>
                <a:cs typeface="Urdu Typesetting" panose="03020402040406030203" pitchFamily="66" charset="-78"/>
              </a:rPr>
              <a:t>– </a:t>
            </a:r>
            <a:r>
              <a:rPr lang="ur-PK">
                <a:latin typeface="Urdu Typesetting" panose="03020402040406030203" pitchFamily="66" charset="-78"/>
                <a:cs typeface="Urdu Typesetting" panose="03020402040406030203" pitchFamily="66" charset="-78"/>
              </a:rPr>
              <a:t>پرانی کہانیاں</a:t>
            </a:r>
            <a:r>
              <a:rPr lang="en-US">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82417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16</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712575053"/>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اس کے حق میں:</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"جھنڈا لہرانا": ناممکن ہے کیونکہ چاند پر کوئی ماحول/موسم نہیں ہے۔</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ستاروں کے بغیر آسمان اور مختلف سائے کی تصاویر فلم سٹوڈیو کی تیاری کی نشاندہی کرتی ہیں۔</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خلاباز آرمسٹرانگ کا ریڈیو پیغام: وہ صدر نکسن کے آخری جملے کا بہت تیزی سے جواب دیتا ہے۔ ریڈیو سگنلز کو زمین پر منتقل ہونے میں اس سے زیادہ وقت درکار ہوتا ہے جتنا کہ آرمسٹرانگ کو جواب دینے میں لگا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5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17</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1566454710"/>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خلاف؟؟؟</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3705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dirty="0">
                <a:latin typeface="Urdu Typesetting" panose="03020402040406030203" pitchFamily="66" charset="-78"/>
                <a:cs typeface="Urdu Typesetting" panose="03020402040406030203" pitchFamily="66" charset="-78"/>
              </a:rPr>
              <a:t>– </a:t>
            </a:r>
            <a:r>
              <a:rPr lang="ur-PK" dirty="0">
                <a:latin typeface="Urdu Typesetting" panose="03020402040406030203" pitchFamily="66" charset="-78"/>
                <a:cs typeface="Urdu Typesetting" panose="03020402040406030203" pitchFamily="66" charset="-78"/>
              </a:rPr>
              <a:t>پرانی کہانیاں</a:t>
            </a:r>
            <a:r>
              <a:rPr lang="en-US" dirty="0">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18</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7" name="Group 45"/>
          <p:cNvGraphicFramePr>
            <a:graphicFrameLocks noGrp="1"/>
          </p:cNvGraphicFramePr>
          <p:nvPr>
            <p:extLst>
              <p:ext uri="{D42A27DB-BD31-4B8C-83A1-F6EECF244321}">
                <p14:modId xmlns:p14="http://schemas.microsoft.com/office/powerpoint/2010/main" val="2964439638"/>
              </p:ext>
            </p:extLst>
          </p:nvPr>
        </p:nvGraphicFramePr>
        <p:xfrm>
          <a:off x="429015" y="2133600"/>
          <a:ext cx="11376001" cy="4297680"/>
        </p:xfrm>
        <a:graphic>
          <a:graphicData uri="http://schemas.openxmlformats.org/drawingml/2006/table">
            <a:tbl>
              <a:tblPr>
                <a:tableStyleId>{21E4AEA4-8DFA-4A89-87EB-49C32662AFE0}</a:tableStyleId>
              </a:tblPr>
              <a:tblGrid>
                <a:gridCol w="3250232">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gridCol w="2486969">
                  <a:extLst>
                    <a:ext uri="{9D8B030D-6E8A-4147-A177-3AD203B41FA5}">
                      <a16:colId xmlns:a16="http://schemas.microsoft.com/office/drawing/2014/main" val="20002"/>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"ثبوت"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ساتھ اور خلاف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کہانی</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lnSpc>
                          <a:spcPct val="100000"/>
                        </a:lnSpc>
                        <a:spcBef>
                          <a:spcPts val="1200"/>
                        </a:spcBef>
                      </a:pPr>
                      <a:r>
                        <a:rPr lang="ur-PK" sz="2000" dirty="0">
                          <a:solidFill>
                            <a:srgbClr val="333333"/>
                          </a:solidFill>
                          <a:latin typeface="Urdu Typesetting" panose="03020402040406030203" pitchFamily="66" charset="-78"/>
                          <a:cs typeface="Urdu Typesetting" panose="03020402040406030203" pitchFamily="66" charset="-78"/>
                        </a:rPr>
                        <a:t>خلاف:</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پرچم کو لہرانے کی وجہ چاند کی سطح پر کھمبے کو ٹکرانے اور ایک معاون نصب کراس بار کی وجہ سے ہوا</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نائٹ فوٹوگرافی نمائش کے اوقات → ستارے نہ ہونے کی وجہ سے روشنی کے کمزور ذرائع کو نہیں پکڑ سکتی</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مختلف سائے چاند کی ناہموار سطح کی وجہ سے تھے۔</a:t>
                      </a:r>
                    </a:p>
                    <a:p>
                      <a:pPr algn="r">
                        <a:lnSpc>
                          <a:spcPct val="100000"/>
                        </a:lnSpc>
                        <a:spcBef>
                          <a:spcPts val="1200"/>
                        </a:spcBef>
                      </a:pPr>
                      <a:r>
                        <a:rPr kumimoji="0" lang="ar-A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نکسن اور آرمسٹرانگ کے ڈائیلاگ کے درمیان اصل وقت کی تاخیر کو پورا کرنے کے لیے انٹرویو میں ترمیم کی گئی تھی۔</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مبینہ طور پر 1969 میں چاند پر اترنا کبھی نہیں ہوا اور یہ محض جعلی تھا۔</a:t>
                      </a:r>
                      <a:endParaRPr kumimoji="0" lang="en-US"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7" y="2856071"/>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855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algn="r" fontAlgn="base">
              <a:spcBef>
                <a:spcPct val="0"/>
              </a:spcBef>
              <a:spcAft>
                <a:spcPct val="0"/>
              </a:spcAft>
              <a:defRPr/>
            </a:pPr>
            <a:r>
              <a:rPr lang="ar-AE" sz="2200" dirty="0">
                <a:solidFill>
                  <a:srgbClr val="000000"/>
                </a:solidFill>
                <a:latin typeface="Urdu Typesetting" panose="03020402040406030203" pitchFamily="66" charset="-78"/>
                <a:ea typeface="ＭＳ Ｐゴシック" panose="020B0600070205080204" pitchFamily="34" charset="-128"/>
                <a:cs typeface="Urdu Typesetting" panose="03020402040406030203" pitchFamily="66" charset="-78"/>
              </a:rPr>
              <a:t>کیا چاند پر اترنا امریکی حکومت نے جعلی تھا؟</a:t>
            </a:r>
            <a:endParaRPr lang="de-DE" sz="2200" dirty="0">
              <a:solidFill>
                <a:srgbClr val="000000"/>
              </a:solidFill>
              <a:latin typeface="Urdu Typesetting" panose="03020402040406030203" pitchFamily="66" charset="-78"/>
              <a:ea typeface="ＭＳ Ｐゴシック" panose="020B0600070205080204" pitchFamily="34" charset="-12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جلدی نتائج اخذ کر لینا "عمل میں"</a:t>
            </a:r>
            <a:br>
              <a:rPr lang="en-US" sz="3600" dirty="0">
                <a:latin typeface="Urdu Typesetting" panose="03020402040406030203" pitchFamily="66" charset="-78"/>
                <a:cs typeface="Urdu Typesetting" panose="03020402040406030203" pitchFamily="66" charset="-78"/>
              </a:rPr>
            </a:br>
            <a:r>
              <a:rPr lang="en-US" sz="3600" dirty="0">
                <a:latin typeface="Urdu Typesetting" panose="03020402040406030203" pitchFamily="66" charset="-78"/>
                <a:cs typeface="Urdu Typesetting" panose="03020402040406030203" pitchFamily="66" charset="-78"/>
              </a:rPr>
              <a:t>– </a:t>
            </a:r>
            <a:r>
              <a:rPr lang="ur-PK" sz="3600" dirty="0">
                <a:latin typeface="Urdu Typesetting" panose="03020402040406030203" pitchFamily="66" charset="-78"/>
                <a:cs typeface="Urdu Typesetting" panose="03020402040406030203" pitchFamily="66" charset="-78"/>
              </a:rPr>
              <a:t>پرانی کہانیاں</a:t>
            </a:r>
            <a:r>
              <a:rPr lang="en-US" sz="3600" dirty="0">
                <a:latin typeface="Urdu Typesetting" panose="03020402040406030203" pitchFamily="66" charset="-78"/>
                <a:cs typeface="Urdu Typesetting" panose="03020402040406030203" pitchFamily="66" charset="-78"/>
              </a:rPr>
              <a:t>–</a:t>
            </a:r>
            <a:endParaRPr lang="en-US"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ur-PK" altLang="de-DE" sz="4000" dirty="0">
                <a:solidFill>
                  <a:srgbClr val="FF0000"/>
                </a:solidFill>
                <a:latin typeface="Urdu Typesetting" panose="03020402040406030203" pitchFamily="66" charset="-78"/>
                <a:cs typeface="Urdu Typesetting" panose="03020402040406030203" pitchFamily="66" charset="-78"/>
              </a:rPr>
              <a:t>نہیں!</a:t>
            </a:r>
            <a:endParaRPr lang="de-DE" altLang="de-DE" sz="4000" dirty="0">
              <a:latin typeface="Urdu Typesetting" panose="03020402040406030203" pitchFamily="66" charset="-78"/>
              <a:cs typeface="Urdu Typesetting" panose="03020402040406030203" pitchFamily="66" charset="-78"/>
            </a:endParaRPr>
          </a:p>
        </p:txBody>
      </p:sp>
      <p:sp>
        <p:nvSpPr>
          <p:cNvPr id="13" name="Caption_14"/>
          <p:cNvSpPr txBox="1">
            <a:spLocks noChangeArrowheads="1"/>
          </p:cNvSpPr>
          <p:nvPr/>
        </p:nvSpPr>
        <p:spPr bwMode="auto">
          <a:xfrm>
            <a:off x="534987" y="646902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Urdu Typesetting" panose="03020402040406030203" pitchFamily="66" charset="-78"/>
                <a:cs typeface="Urdu Typesetting" panose="03020402040406030203" pitchFamily="66" charset="-78"/>
              </a:rPr>
              <a:t>Source: German television station ZDF: „Vorsicht Verschwörung“ (Beware conspiracy) </a:t>
            </a:r>
          </a:p>
        </p:txBody>
      </p:sp>
      <p:sp>
        <p:nvSpPr>
          <p:cNvPr id="14" name="Text Box 8"/>
          <p:cNvSpPr txBox="1">
            <a:spLocks noChangeArrowheads="1"/>
          </p:cNvSpPr>
          <p:nvPr/>
        </p:nvSpPr>
        <p:spPr bwMode="auto">
          <a:xfrm>
            <a:off x="4138971" y="3496940"/>
            <a:ext cx="760998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a:lnSpc>
                <a:spcPct val="105000"/>
              </a:lnSpc>
              <a:spcBef>
                <a:spcPts val="1999"/>
              </a:spcBef>
              <a:buClrTx/>
              <a:buNone/>
            </a:pPr>
            <a:r>
              <a:rPr lang="ar-AE" altLang="de-DE" sz="2400" dirty="0">
                <a:latin typeface="Urdu Typesetting" panose="03020402040406030203" pitchFamily="66" charset="-78"/>
                <a:cs typeface="Urdu Typesetting" panose="03020402040406030203" pitchFamily="66" charset="-78"/>
              </a:rPr>
              <a:t>ڈائریکٹر رولینڈ ایمریچ (یوم آزادی): "چاند پر اترنا (…) بہت اچھا تھا۔ 1960 کی دہائی میں اس طرح کا اسٹیج کرنا ناممکن تھا۔ یہاں تک کہ آج کے آلات کے ساتھ بھی یہ مسائل پیدا کرے گا۔</a:t>
            </a:r>
            <a:endParaRPr lang="de-DE" altLang="de-DE" sz="2400" i="1" dirty="0">
              <a:latin typeface="Urdu Typesetting" panose="03020402040406030203" pitchFamily="66" charset="-78"/>
              <a:cs typeface="Urdu Typesetting" panose="03020402040406030203" pitchFamily="66" charset="-78"/>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206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r" defTabSz="914400">
              <a:buClr>
                <a:srgbClr val="333333"/>
              </a:buClr>
              <a:tabLst>
                <a:tab pos="375285" algn="l"/>
                <a:tab pos="375920" algn="l"/>
              </a:tabLst>
            </a:pPr>
            <a:r>
              <a:rPr lang="ur-PK" sz="2400" spc="-5"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24921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اکثر حقیقت سے زیادہ </a:t>
            </a:r>
            <a:r>
              <a:rPr lang="ur-PK" sz="2400" spc="-5" dirty="0">
                <a:solidFill>
                  <a:srgbClr val="333333"/>
                </a:solidFill>
                <a:latin typeface="Urdu Typesetting" panose="03020402040406030203" pitchFamily="66" charset="-78"/>
                <a:cs typeface="Urdu Typesetting" panose="03020402040406030203" pitchFamily="66" charset="-78"/>
              </a:rPr>
              <a:t>پرزور</a:t>
            </a:r>
            <a:r>
              <a:rPr lang="ar-AE" sz="2400" spc="-5" dirty="0">
                <a:solidFill>
                  <a:srgbClr val="333333"/>
                </a:solidFill>
                <a:latin typeface="Urdu Typesetting" panose="03020402040406030203" pitchFamily="66" charset="-78"/>
                <a:cs typeface="Urdu Typesetting" panose="03020402040406030203" pitchFamily="66" charset="-78"/>
              </a:rPr>
              <a:t> ہوتے ہیں۔</a:t>
            </a:r>
          </a:p>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حقائق پر مبنی ہیں جن کی جانچ کرنا مشکل ہے اور لوگ ان پر آسانی سے یقین کر لیتے ہیں (مثال کے طور پر، جھنڈا لہرانے سے پتہ چلتا ہے کہ تصاویر زمین پر لی گئی تھیں)۔</a:t>
            </a:r>
          </a:p>
          <a:p>
            <a:pPr lvl="0" algn="r" defTabSz="914400">
              <a:buClr>
                <a:srgbClr val="333333"/>
              </a:buClr>
              <a:tabLst>
                <a:tab pos="375285" algn="l"/>
                <a:tab pos="375920" algn="l"/>
              </a:tabLst>
            </a:pPr>
            <a:r>
              <a:rPr lang="ar-AE" sz="2400" spc="-5" dirty="0">
                <a:solidFill>
                  <a:srgbClr val="333333"/>
                </a:solidFill>
                <a:latin typeface="Urdu Typesetting" panose="03020402040406030203" pitchFamily="66" charset="-78"/>
                <a:cs typeface="Urdu Typesetting" panose="03020402040406030203" pitchFamily="66" charset="-78"/>
              </a:rPr>
              <a:t>وہ متبادل وضاحتیں چھپاتے ہیں (مثال کے طور پر، ستارے کے بغیر آسمان کی وضاحت رات کی فوٹو گرافی کی تکنیکی حدود سے کی جا سکتی ہے)۔</a:t>
            </a:r>
          </a:p>
          <a:p>
            <a:pPr lvl="0" algn="r" defTabSz="914400">
              <a:buClr>
                <a:srgbClr val="333333"/>
              </a:buClr>
              <a:tabLst>
                <a:tab pos="375285" algn="l"/>
                <a:tab pos="375920" algn="l"/>
              </a:tabLst>
            </a:pPr>
            <a:r>
              <a:rPr lang="ur-PK" sz="2400" spc="-5" dirty="0">
                <a:solidFill>
                  <a:srgbClr val="333333"/>
                </a:solidFill>
                <a:latin typeface="Urdu Typesetting" panose="03020402040406030203" pitchFamily="66" charset="-78"/>
                <a:cs typeface="Urdu Typesetting" panose="03020402040406030203" pitchFamily="66" charset="-78"/>
              </a:rPr>
              <a:t>پرانی کہانیاں</a:t>
            </a:r>
            <a:r>
              <a:rPr lang="ar-AE" sz="2400" spc="-5" dirty="0">
                <a:solidFill>
                  <a:srgbClr val="333333"/>
                </a:solidFill>
                <a:latin typeface="Urdu Typesetting" panose="03020402040406030203" pitchFamily="66" charset="-78"/>
                <a:cs typeface="Urdu Typesetting" panose="03020402040406030203" pitchFamily="66" charset="-78"/>
              </a:rPr>
              <a:t> حقائق کو سیاق و سباق سے باہر لے جاتے ہیں اور انہیں حد تک دھکیل دیتے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R="5080" lvl="0" algn="r" defTabSz="914400">
              <a:buClr>
                <a:srgbClr val="333333"/>
              </a:buClr>
              <a:tabLst>
                <a:tab pos="354965" algn="l"/>
                <a:tab pos="355600" algn="l"/>
              </a:tabLst>
            </a:pPr>
            <a:r>
              <a:rPr lang="ar-AE" sz="2400" spc="-5" dirty="0">
                <a:solidFill>
                  <a:srgbClr val="333333"/>
                </a:solidFill>
                <a:latin typeface="Urdu Typesetting" panose="03020402040406030203" pitchFamily="66" charset="-78"/>
                <a:cs typeface="Urdu Typesetting" panose="03020402040406030203" pitchFamily="66" charset="-78"/>
              </a:rPr>
              <a:t>تاریخ میں ایسی بے شمار مثالیں موجود ہیں جہاں بے قابو، تباہ کن واقعات کے لیے اقلیتوں اور خارجی افراد کو جھوٹا الزام لگایا گیا۔ مثال کے طور پر، قرون وسطی کے زمانے میں خراب فصل کا الزام اکثر جادو ٹونے یا مذہبی اقلیتوں پر لگایا جاتا تھا۔</a:t>
            </a:r>
          </a:p>
          <a:p>
            <a:pPr marR="5080" lvl="0" algn="r" defTabSz="914400">
              <a:buClr>
                <a:srgbClr val="333333"/>
              </a:buClr>
              <a:tabLst>
                <a:tab pos="354965" algn="l"/>
                <a:tab pos="355600" algn="l"/>
              </a:tabLst>
            </a:pPr>
            <a:r>
              <a:rPr lang="ar-AE" sz="2400" spc="-5" dirty="0">
                <a:solidFill>
                  <a:srgbClr val="333333"/>
                </a:solidFill>
                <a:latin typeface="Urdu Typesetting" panose="03020402040406030203" pitchFamily="66" charset="-78"/>
                <a:cs typeface="Urdu Typesetting" panose="03020402040406030203" pitchFamily="66" charset="-78"/>
              </a:rPr>
              <a:t>ان سادہ وضاحتوں نے تناؤ اور خوف کو کم کیا اور </a:t>
            </a:r>
            <a:r>
              <a:rPr lang="ur-PK" sz="2400" spc="-5" dirty="0">
                <a:solidFill>
                  <a:srgbClr val="333333"/>
                </a:solidFill>
                <a:latin typeface="Urdu Typesetting" panose="03020402040406030203" pitchFamily="66" charset="-78"/>
                <a:cs typeface="Urdu Typesetting" panose="03020402040406030203" pitchFamily="66" charset="-78"/>
              </a:rPr>
              <a:t>طاقت</a:t>
            </a:r>
            <a:r>
              <a:rPr lang="ar-AE" sz="2400" spc="-5" dirty="0">
                <a:solidFill>
                  <a:srgbClr val="333333"/>
                </a:solidFill>
                <a:latin typeface="Urdu Typesetting" panose="03020402040406030203" pitchFamily="66" charset="-78"/>
                <a:cs typeface="Urdu Typesetting" panose="03020402040406030203" pitchFamily="66" charset="-78"/>
              </a:rPr>
              <a:t> کا وہم فراہم کیا۔</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یہ </a:t>
            </a:r>
            <a:r>
              <a:rPr lang="ur-PK" sz="3600" dirty="0">
                <a:latin typeface="Urdu Typesetting" panose="03020402040406030203" pitchFamily="66" charset="-78"/>
                <a:cs typeface="Urdu Typesetting" panose="03020402040406030203" pitchFamily="66" charset="-78"/>
              </a:rPr>
              <a:t>پرانی کہانی</a:t>
            </a:r>
            <a:r>
              <a:rPr lang="ar-AE" sz="3600" dirty="0">
                <a:latin typeface="Urdu Typesetting" panose="03020402040406030203" pitchFamily="66" charset="-78"/>
                <a:cs typeface="Urdu Typesetting" panose="03020402040406030203" pitchFamily="66" charset="-78"/>
              </a:rPr>
              <a:t> اور دیگر سازشی نظریات کیسے پیدا ہوئے؟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Urdu Typesetting" panose="03020402040406030203" pitchFamily="66" charset="-78"/>
              <a:cs typeface="Urdu Typesetting" panose="03020402040406030203" pitchFamily="66" charset="-78"/>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Urdu Typesetting" panose="03020402040406030203" pitchFamily="66" charset="-78"/>
              <a:cs typeface="Urdu Typesetting" panose="03020402040406030203" pitchFamily="66" charset="-78"/>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ریے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مبتلا ہیں (لیکن سبھی نہیں!) تھوڑی معلومات کی بنیاد پر فیصلے کرتے ہیں۔</a:t>
            </a: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6231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ریے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400" dirty="0">
                <a:solidFill>
                  <a:srgbClr val="333333"/>
                </a:solidFill>
                <a:latin typeface="Urdu Typesetting" panose="03020402040406030203" pitchFamily="66" charset="-78"/>
                <a:cs typeface="Urdu Typesetting" panose="03020402040406030203" pitchFamily="66" charset="-78"/>
              </a:rPr>
              <a:t>جو 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مبتلا ہیں (لیکن سبھی نہیں!) تھوڑی معلومات کی بنیاد پر فیصلے کرتے ہیں۔</a:t>
            </a:r>
          </a:p>
          <a:p>
            <a:pPr lvl="0" algn="r" defTabSz="914400">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فیصلہ سازی کا یہ انداز آسانی سے غلطیوں کا باعث بن سکتا ہے۔ اس لیے بہتر ہے کہ فیصلہ سازی کا </a:t>
            </a:r>
            <a:r>
              <a:rPr lang="ur-PK" altLang="de-DE" sz="2400" dirty="0">
                <a:solidFill>
                  <a:srgbClr val="333333"/>
                </a:solidFill>
                <a:latin typeface="Urdu Typesetting" panose="03020402040406030203" pitchFamily="66" charset="-78"/>
                <a:cs typeface="Urdu Typesetting" panose="03020402040406030203" pitchFamily="66" charset="-78"/>
              </a:rPr>
              <a:t>وہ </a:t>
            </a:r>
            <a:r>
              <a:rPr lang="ar-AE" altLang="de-DE" sz="2400" dirty="0">
                <a:solidFill>
                  <a:srgbClr val="333333"/>
                </a:solidFill>
                <a:latin typeface="Urdu Typesetting" panose="03020402040406030203" pitchFamily="66" charset="-78"/>
                <a:cs typeface="Urdu Typesetting" panose="03020402040406030203" pitchFamily="66" charset="-78"/>
              </a:rPr>
              <a:t>انداز استعمال کیا جائے جو تمام دستیاب معلومات کو مدنظر رکھے۔</a:t>
            </a:r>
            <a:endParaRPr lang="en-US" altLang="de-DE" sz="2400" dirty="0">
              <a:solidFill>
                <a:srgbClr val="004992"/>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dirty="0">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dirty="0">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76382" y="1093716"/>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a:t>
            </a:r>
            <a:r>
              <a:rPr lang="ur-PK" sz="3600" dirty="0">
                <a:latin typeface="Urdu Typesetting" panose="03020402040406030203" pitchFamily="66" charset="-78"/>
                <a:cs typeface="Urdu Typesetting" panose="03020402040406030203" pitchFamily="66" charset="-78"/>
              </a:rPr>
              <a:t> جلدی</a:t>
            </a:r>
            <a:r>
              <a:rPr lang="ar-AE" sz="3600" dirty="0">
                <a:latin typeface="Urdu Typesetting" panose="03020402040406030203" pitchFamily="66" charset="-78"/>
                <a:cs typeface="Urdu Typesetting" panose="03020402040406030203" pitchFamily="66" charset="-78"/>
              </a:rPr>
              <a:t> نتیجہ پر پہنچنا </a:t>
            </a:r>
            <a:r>
              <a:rPr lang="ur-PK" sz="3600" dirty="0">
                <a:latin typeface="Urdu Typesetting" panose="03020402040406030203" pitchFamily="66" charset="-78"/>
                <a:cs typeface="Urdu Typesetting" panose="03020402040406030203" pitchFamily="66" charset="-78"/>
              </a:rPr>
              <a:t>سائیکوسس</a:t>
            </a:r>
            <a:r>
              <a:rPr lang="ar-AE" sz="3600" dirty="0">
                <a:latin typeface="Urdu Typesetting" panose="03020402040406030203" pitchFamily="66" charset="-78"/>
                <a:cs typeface="Urdu Typesetting" panose="03020402040406030203" pitchFamily="66" charset="-78"/>
              </a:rPr>
              <a:t> کے دوران غلط تشریحات کو فروغ دیتا ہے - مثالیں۔</a:t>
            </a:r>
            <a:endParaRPr lang="en-US" sz="3600" dirty="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a:xfrm>
            <a:off x="5397815" y="340373"/>
            <a:ext cx="5184000" cy="216000"/>
          </a:xfrm>
        </p:spPr>
        <p:txBody>
          <a:bodyPr/>
          <a:lstStyle/>
          <a:p>
            <a:pPr>
              <a:defRPr/>
            </a:pPr>
            <a:r>
              <a:rPr lang="en-US" dirty="0">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dirty="0">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a:xfrm>
            <a:off x="10581815" y="334221"/>
            <a:ext cx="360000" cy="216000"/>
          </a:xfrm>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25</a:t>
            </a:fld>
            <a:endParaRPr lang="de-DE" altLang="de-DE" dirty="0">
              <a:solidFill>
                <a:srgbClr val="000000"/>
              </a:solidFill>
              <a:latin typeface="Urdu Typesetting" panose="03020402040406030203" pitchFamily="66" charset="-78"/>
              <a:cs typeface="Urdu Typesetting" panose="03020402040406030203" pitchFamily="66" charset="-78"/>
            </a:endParaRPr>
          </a:p>
        </p:txBody>
      </p:sp>
      <p:graphicFrame>
        <p:nvGraphicFramePr>
          <p:cNvPr id="11" name="Table 10"/>
          <p:cNvGraphicFramePr>
            <a:graphicFrameLocks noGrp="1"/>
          </p:cNvGraphicFramePr>
          <p:nvPr>
            <p:extLst>
              <p:ext uri="{D42A27DB-BD31-4B8C-83A1-F6EECF244321}">
                <p14:modId xmlns:p14="http://schemas.microsoft.com/office/powerpoint/2010/main" val="3197119260"/>
              </p:ext>
            </p:extLst>
          </p:nvPr>
        </p:nvGraphicFramePr>
        <p:xfrm>
          <a:off x="382587" y="2667000"/>
          <a:ext cx="11376000" cy="23825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31191768"/>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602891852"/>
                    </a:ext>
                  </a:extLst>
                </a:gridCol>
              </a:tblGrid>
              <a:tr h="3708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دوسری وضاحتیں</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سائیکوسس کے دوران وضاحت</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ur-PK"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18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تار کا نقصان؛ دور کی کال کی مخصوص آوازیں؛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موبائل</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فون کال کے دوران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خراب سگنل</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سی آئی اے آپ کو سن رہی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فون لائن پر ایک کرخت آواز سنائی دیتی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کوئی ابھی</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کچھ</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پکا رہا ہے؛ کسی نے تھوڑی دیر کے لیے دھول نہیں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صاف کی</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آپ کو اینتھراکس سے زہر دینے کی کوشش کی گئی ہے۔ پولیس نے آپ </a:t>
                      </a:r>
                      <a:r>
                        <a:rPr kumimoji="0" lang="ur-PK"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پر الزام لگانے </a:t>
                      </a: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کے لیے منشیات لگائی۔</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کچن کی میز پر سفید دھول، پہلے وہاں نہیں تھی۔</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663" marB="4566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2" name="Rechteck 1"/>
          <p:cNvSpPr>
            <a:spLocks noChangeArrowheads="1"/>
          </p:cNvSpPr>
          <p:nvPr/>
        </p:nvSpPr>
        <p:spPr bwMode="auto">
          <a:xfrm>
            <a:off x="376382" y="592051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ar-AE" altLang="de-DE" sz="1800" dirty="0">
                <a:solidFill>
                  <a:srgbClr val="004992"/>
                </a:solidFill>
                <a:latin typeface="Urdu Typesetting" panose="03020402040406030203" pitchFamily="66" charset="-78"/>
                <a:cs typeface="Urdu Typesetting" panose="03020402040406030203" pitchFamily="66" charset="-78"/>
              </a:rPr>
              <a:t>کیا کوئی</a:t>
            </a:r>
            <a:r>
              <a:rPr lang="ur-PK" altLang="de-DE" sz="1800" dirty="0">
                <a:solidFill>
                  <a:srgbClr val="004992"/>
                </a:solidFill>
                <a:latin typeface="Urdu Typesetting" panose="03020402040406030203" pitchFamily="66" charset="-78"/>
                <a:cs typeface="Urdu Typesetting" panose="03020402040406030203" pitchFamily="66" charset="-78"/>
              </a:rPr>
              <a:t> اپنا</a:t>
            </a:r>
            <a:r>
              <a:rPr lang="ar-AE" altLang="de-DE" sz="1800" dirty="0">
                <a:solidFill>
                  <a:srgbClr val="004992"/>
                </a:solidFill>
                <a:latin typeface="Urdu Typesetting" panose="03020402040406030203" pitchFamily="66" charset="-78"/>
                <a:cs typeface="Urdu Typesetting" panose="03020402040406030203" pitchFamily="66" charset="-78"/>
              </a:rPr>
              <a:t> مختصر ذاتی تجربہ </a:t>
            </a:r>
            <a:r>
              <a:rPr lang="ur-PK" altLang="de-DE" sz="1800" dirty="0">
                <a:solidFill>
                  <a:srgbClr val="004992"/>
                </a:solidFill>
                <a:latin typeface="Urdu Typesetting" panose="03020402040406030203" pitchFamily="66" charset="-78"/>
                <a:cs typeface="Urdu Typesetting" panose="03020402040406030203" pitchFamily="66" charset="-78"/>
              </a:rPr>
              <a:t>پیش </a:t>
            </a:r>
            <a:r>
              <a:rPr lang="ar-AE" altLang="de-DE" sz="1800" dirty="0">
                <a:solidFill>
                  <a:srgbClr val="004992"/>
                </a:solidFill>
                <a:latin typeface="Urdu Typesetting" panose="03020402040406030203" pitchFamily="66" charset="-78"/>
                <a:cs typeface="Urdu Typesetting" panose="03020402040406030203" pitchFamily="66" charset="-78"/>
              </a:rPr>
              <a:t>کر سکتا ہے؟</a:t>
            </a:r>
            <a:endParaRPr lang="de-DE" altLang="de-DE" sz="18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8290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جلد بازی کے ساتھ ساتھ طویل فیصلہ کرنے سے بچنے کی کوشش کریں۔</a:t>
            </a: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33066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پہلا کام</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مندرجہ ذیل میں آپ کو تصاویر کا ایک سلسلہ نظر آئے گا۔ یہ تصویر کی صرف ایک تفصیل سے شروع ہوتا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پھر، ایک اور تفصیل شامل کی جاتی ہے۔ یہ اس وقت تک جاری رہتا ہے جب تک پوری تصویر سامنے نہیں آتی۔</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آپ کا کام </a:t>
            </a:r>
            <a:r>
              <a:rPr lang="ur-PK" sz="2400" dirty="0">
                <a:solidFill>
                  <a:srgbClr val="333333"/>
                </a:solidFill>
                <a:latin typeface="Urdu Typesetting" panose="03020402040406030203" pitchFamily="66" charset="-78"/>
                <a:cs typeface="Urdu Typesetting" panose="03020402040406030203" pitchFamily="66" charset="-78"/>
              </a:rPr>
              <a:t>چیز</a:t>
            </a:r>
            <a:r>
              <a:rPr lang="ar-AE" sz="2400" dirty="0">
                <a:solidFill>
                  <a:srgbClr val="333333"/>
                </a:solidFill>
                <a:latin typeface="Urdu Typesetting" panose="03020402040406030203" pitchFamily="66" charset="-78"/>
                <a:cs typeface="Urdu Typesetting" panose="03020402040406030203" pitchFamily="66" charset="-78"/>
              </a:rPr>
              <a:t> کی شناخت کرنا ہے۔</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جلد بازی کے ساتھ ساتھ طویل فیصلہ کرنے سے بچنے کی کوشش کریں۔</a:t>
            </a:r>
          </a:p>
          <a:p>
            <a:pPr marR="5080" lvl="0" algn="r" defTabSz="914400"/>
            <a:r>
              <a:rPr lang="ar-AE" sz="2400" dirty="0">
                <a:solidFill>
                  <a:srgbClr val="333333"/>
                </a:solidFill>
                <a:latin typeface="Urdu Typesetting" panose="03020402040406030203" pitchFamily="66" charset="-78"/>
                <a:cs typeface="Urdu Typesetting" panose="03020402040406030203" pitchFamily="66" charset="-78"/>
              </a:rPr>
              <a:t>ہر </a:t>
            </a:r>
            <a:r>
              <a:rPr lang="ur-PK" sz="2400" dirty="0">
                <a:solidFill>
                  <a:srgbClr val="333333"/>
                </a:solidFill>
                <a:latin typeface="Urdu Typesetting" panose="03020402040406030203" pitchFamily="66" charset="-78"/>
                <a:cs typeface="Urdu Typesetting" panose="03020402040406030203" pitchFamily="66" charset="-78"/>
              </a:rPr>
              <a:t>جواب</a:t>
            </a:r>
            <a:r>
              <a:rPr lang="ar-AE" sz="2400" dirty="0">
                <a:solidFill>
                  <a:srgbClr val="333333"/>
                </a:solidFill>
                <a:latin typeface="Urdu Typesetting" panose="03020402040406030203" pitchFamily="66" charset="-78"/>
                <a:cs typeface="Urdu Typesetting" panose="03020402040406030203" pitchFamily="66" charset="-78"/>
              </a:rPr>
              <a:t> کے حق میں اور خلاف شواہد پر بحث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98526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پہلی تصویر</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a:r>
              <a:rPr lang="ar-AE" sz="2400" spc="-10" dirty="0">
                <a:solidFill>
                  <a:srgbClr val="333333"/>
                </a:solidFill>
                <a:latin typeface="Urdu Typesetting" panose="03020402040406030203" pitchFamily="66" charset="-78"/>
                <a:cs typeface="Urdu Typesetting" panose="03020402040406030203" pitchFamily="66" charset="-78"/>
              </a:rPr>
              <a:t>کئی متبادل تشریحات فراہم کی گئی ہیں۔</a:t>
            </a:r>
          </a:p>
          <a:p>
            <a:pPr lvl="0" algn="r" defTabSz="914400"/>
            <a:r>
              <a:rPr lang="ar-AE" sz="2400" spc="-10" dirty="0">
                <a:solidFill>
                  <a:srgbClr val="333333"/>
                </a:solidFill>
                <a:latin typeface="Urdu Typesetting" panose="03020402040406030203" pitchFamily="66" charset="-78"/>
                <a:cs typeface="Urdu Typesetting" panose="03020402040406030203" pitchFamily="66" charset="-78"/>
              </a:rPr>
              <a:t>براہ </a:t>
            </a:r>
            <a:r>
              <a:rPr lang="ur-PK" sz="2400" spc="-10" dirty="0">
                <a:solidFill>
                  <a:srgbClr val="333333"/>
                </a:solidFill>
                <a:latin typeface="Urdu Typesetting" panose="03020402040406030203" pitchFamily="66" charset="-78"/>
                <a:cs typeface="Urdu Typesetting" panose="03020402040406030203" pitchFamily="66" charset="-78"/>
              </a:rPr>
              <a:t>مہربانی</a:t>
            </a:r>
            <a:r>
              <a:rPr lang="ar-AE" sz="2400" spc="-10" dirty="0">
                <a:solidFill>
                  <a:srgbClr val="333333"/>
                </a:solidFill>
                <a:latin typeface="Urdu Typesetting" panose="03020402040406030203" pitchFamily="66" charset="-78"/>
                <a:cs typeface="Urdu Typesetting" panose="03020402040406030203" pitchFamily="66" charset="-78"/>
              </a:rPr>
              <a:t> گروپ کے ساتھ بات چیت کریں کہ آپ کو ہر آپشن کا کتنا امکان ہے اور کیا آپ فیصلہ کرنے کے لیے کافی پر اعتماد محسوس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29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89F73025-E04D-6BE5-AF8A-C36DCDA92ED4}"/>
              </a:ext>
            </a:extLst>
          </p:cNvPr>
          <p:cNvSpPr>
            <a:spLocks/>
          </p:cNvSpPr>
          <p:nvPr/>
        </p:nvSpPr>
        <p:spPr>
          <a:xfrm>
            <a:off x="4202659" y="2172337"/>
            <a:ext cx="375854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0661D6ED-13E0-7616-60FC-2DBF9B99A8FF}"/>
              </a:ext>
            </a:extLst>
          </p:cNvPr>
          <p:cNvSpPr>
            <a:spLocks/>
          </p:cNvSpPr>
          <p:nvPr/>
        </p:nvSpPr>
        <p:spPr>
          <a:xfrm>
            <a:off x="4202464" y="2176306"/>
            <a:ext cx="3758549"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04883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F2F4277B-3580-0255-AF7B-F33DA284EDBF}"/>
              </a:ext>
            </a:extLst>
          </p:cNvPr>
          <p:cNvSpPr>
            <a:spLocks/>
          </p:cNvSpPr>
          <p:nvPr/>
        </p:nvSpPr>
        <p:spPr>
          <a:xfrm>
            <a:off x="4208995" y="2175512"/>
            <a:ext cx="375854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5612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106625F0-703E-7863-2336-D5EF350E44EA}"/>
              </a:ext>
            </a:extLst>
          </p:cNvPr>
          <p:cNvSpPr>
            <a:spLocks/>
          </p:cNvSpPr>
          <p:nvPr/>
        </p:nvSpPr>
        <p:spPr>
          <a:xfrm>
            <a:off x="4208201" y="2173131"/>
            <a:ext cx="3758548"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74249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CD0F5C2E-5309-A90F-4A3C-C14C59DD9F86}"/>
              </a:ext>
            </a:extLst>
          </p:cNvPr>
          <p:cNvSpPr>
            <a:spLocks/>
          </p:cNvSpPr>
          <p:nvPr/>
        </p:nvSpPr>
        <p:spPr>
          <a:xfrm>
            <a:off x="4208201" y="2172337"/>
            <a:ext cx="3758548"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25463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91999CE2-DC1B-F10C-BB74-8562C8AFFDC0}"/>
              </a:ext>
            </a:extLst>
          </p:cNvPr>
          <p:cNvSpPr>
            <a:spLocks/>
          </p:cNvSpPr>
          <p:nvPr/>
        </p:nvSpPr>
        <p:spPr>
          <a:xfrm>
            <a:off x="4210676" y="2178687"/>
            <a:ext cx="3750532"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82673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8DF8163E-66FC-DDF6-5E3A-4FD2AE2F9F37}"/>
              </a:ext>
            </a:extLst>
          </p:cNvPr>
          <p:cNvSpPr>
            <a:spLocks/>
          </p:cNvSpPr>
          <p:nvPr/>
        </p:nvSpPr>
        <p:spPr>
          <a:xfrm>
            <a:off x="4213851" y="2178687"/>
            <a:ext cx="3750532"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94476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413E4C42-8F2B-6ED9-B17F-7D1E1EA3050B}"/>
              </a:ext>
            </a:extLst>
          </p:cNvPr>
          <p:cNvSpPr>
            <a:spLocks/>
          </p:cNvSpPr>
          <p:nvPr/>
        </p:nvSpPr>
        <p:spPr>
          <a:xfrm>
            <a:off x="4213851" y="2177781"/>
            <a:ext cx="3750532"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18199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05FEDF0A-E9A5-1904-C012-8DE2969CC400}"/>
              </a:ext>
            </a:extLst>
          </p:cNvPr>
          <p:cNvSpPr>
            <a:spLocks/>
          </p:cNvSpPr>
          <p:nvPr/>
        </p:nvSpPr>
        <p:spPr>
          <a:xfrm>
            <a:off x="4027275" y="1844744"/>
            <a:ext cx="4118400" cy="3708924"/>
          </a:xfrm>
          <a:prstGeom prst="rect">
            <a:avLst/>
          </a:prstGeom>
          <a:blipFill dpi="0" rotWithShape="1">
            <a:blip r:embed="rId2">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مسکراتا چہرہ</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کٹورا</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کشتی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جھول</a:t>
            </a:r>
            <a:r>
              <a:rPr lang="ur-PK" sz="2000" dirty="0">
                <a:solidFill>
                  <a:srgbClr val="333333"/>
                </a:solidFill>
                <a:latin typeface="Urdu Typesetting" panose="03020402040406030203" pitchFamily="66" charset="-78"/>
                <a:cs typeface="Urdu Typesetting" panose="03020402040406030203" pitchFamily="66" charset="-78"/>
              </a:rPr>
              <a:t>نے والی</a:t>
            </a:r>
            <a:r>
              <a:rPr lang="ar-AE" sz="2000" dirty="0">
                <a:solidFill>
                  <a:srgbClr val="333333"/>
                </a:solidFill>
                <a:latin typeface="Urdu Typesetting" panose="03020402040406030203" pitchFamily="66" charset="-78"/>
                <a:cs typeface="Urdu Typesetting" panose="03020402040406030203" pitchFamily="66" charset="-78"/>
              </a:rPr>
              <a:t> کرسی</a:t>
            </a:r>
          </a:p>
          <a:p>
            <a:pPr marL="12700" lvl="0" algn="r" defTabSz="914400">
              <a:lnSpc>
                <a:spcPct val="100000"/>
              </a:lnSpc>
              <a:spcBef>
                <a:spcPts val="1200"/>
              </a:spcBef>
              <a:buClr>
                <a:srgbClr val="000000"/>
              </a:buClr>
              <a:tabLst>
                <a:tab pos="308610" algn="l"/>
              </a:tabLst>
            </a:pPr>
            <a:r>
              <a:rPr lang="ar-AE" sz="2000" dirty="0">
                <a:solidFill>
                  <a:srgbClr val="333333"/>
                </a:solidFill>
                <a:latin typeface="Urdu Typesetting" panose="03020402040406030203" pitchFamily="66" charset="-78"/>
                <a:cs typeface="Urdu Typesetting" panose="03020402040406030203" pitchFamily="66" charset="-78"/>
              </a:rPr>
              <a:t>ہاتھی کا سر</a:t>
            </a:r>
            <a:endParaRPr lang="en-US" sz="20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52075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دوسری تصویر</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marR="5080" lvl="0" algn="r" defTabSz="914400"/>
            <a:r>
              <a:rPr lang="ar-AE" sz="2400" spc="-5" dirty="0">
                <a:solidFill>
                  <a:srgbClr val="333333"/>
                </a:solidFill>
                <a:latin typeface="Urdu Typesetting" panose="03020402040406030203" pitchFamily="66" charset="-78"/>
                <a:cs typeface="Urdu Typesetting" panose="03020402040406030203" pitchFamily="66" charset="-78"/>
              </a:rPr>
              <a:t>یہاں، کوئی متبادل</a:t>
            </a:r>
            <a:r>
              <a:rPr lang="ur-PK" sz="2400" spc="-5" dirty="0">
                <a:solidFill>
                  <a:srgbClr val="333333"/>
                </a:solidFill>
                <a:latin typeface="Urdu Typesetting" panose="03020402040406030203" pitchFamily="66" charset="-78"/>
                <a:cs typeface="Urdu Typesetting" panose="03020402040406030203" pitchFamily="66" charset="-78"/>
              </a:rPr>
              <a:t> جواب</a:t>
            </a:r>
            <a:r>
              <a:rPr lang="ar-AE" sz="2400" spc="-5" dirty="0">
                <a:solidFill>
                  <a:srgbClr val="333333"/>
                </a:solidFill>
                <a:latin typeface="Urdu Typesetting" panose="03020402040406030203" pitchFamily="66" charset="-78"/>
                <a:cs typeface="Urdu Typesetting" panose="03020402040406030203" pitchFamily="66" charset="-78"/>
              </a:rPr>
              <a:t> فراہم نہیں کیا گیا ہے۔ آپ کو تصویر کے بارے میں اپنے خیالات کے ساتھ آنا ہوگا۔ کئی متبادل</a:t>
            </a:r>
            <a:r>
              <a:rPr lang="ur-PK" sz="2400" spc="-5" dirty="0">
                <a:solidFill>
                  <a:srgbClr val="333333"/>
                </a:solidFill>
                <a:latin typeface="Urdu Typesetting" panose="03020402040406030203" pitchFamily="66" charset="-78"/>
                <a:cs typeface="Urdu Typesetting" panose="03020402040406030203" pitchFamily="66" charset="-78"/>
              </a:rPr>
              <a:t> جواب</a:t>
            </a:r>
            <a:r>
              <a:rPr lang="ar-AE" sz="2400" spc="-5" dirty="0">
                <a:solidFill>
                  <a:srgbClr val="333333"/>
                </a:solidFill>
                <a:latin typeface="Urdu Typesetting" panose="03020402040406030203" pitchFamily="66" charset="-78"/>
                <a:cs typeface="Urdu Typesetting" panose="03020402040406030203" pitchFamily="66" charset="-78"/>
              </a:rPr>
              <a:t> پیش کرنے کے لیے آزاد محسوس کریں۔ براہ </a:t>
            </a:r>
            <a:r>
              <a:rPr lang="ur-PK" sz="2400" spc="-5" dirty="0">
                <a:solidFill>
                  <a:srgbClr val="333333"/>
                </a:solidFill>
                <a:latin typeface="Urdu Typesetting" panose="03020402040406030203" pitchFamily="66" charset="-78"/>
                <a:cs typeface="Urdu Typesetting" panose="03020402040406030203" pitchFamily="66" charset="-78"/>
              </a:rPr>
              <a:t>مہربانی</a:t>
            </a:r>
            <a:r>
              <a:rPr lang="ar-AE" sz="2400" spc="-5" dirty="0">
                <a:solidFill>
                  <a:srgbClr val="333333"/>
                </a:solidFill>
                <a:latin typeface="Urdu Typesetting" panose="03020402040406030203" pitchFamily="66" charset="-78"/>
                <a:cs typeface="Urdu Typesetting" panose="03020402040406030203" pitchFamily="66" charset="-78"/>
              </a:rPr>
              <a:t> گروپ کے ساتھ اپنے جائزوں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39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EC62501C-289F-5E73-46A1-2A55933DDA14}"/>
              </a:ext>
            </a:extLst>
          </p:cNvPr>
          <p:cNvSpPr>
            <a:spLocks/>
          </p:cNvSpPr>
          <p:nvPr/>
        </p:nvSpPr>
        <p:spPr>
          <a:xfrm>
            <a:off x="4905715" y="2013827"/>
            <a:ext cx="237682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97A8CC98-36CA-3576-4A6D-A490450C7C15}"/>
              </a:ext>
            </a:extLst>
          </p:cNvPr>
          <p:cNvSpPr>
            <a:spLocks/>
          </p:cNvSpPr>
          <p:nvPr/>
        </p:nvSpPr>
        <p:spPr>
          <a:xfrm>
            <a:off x="4899786" y="2008048"/>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53165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8B5077CD-D8A6-3F95-B227-B889292D43A4}"/>
              </a:ext>
            </a:extLst>
          </p:cNvPr>
          <p:cNvSpPr>
            <a:spLocks/>
          </p:cNvSpPr>
          <p:nvPr/>
        </p:nvSpPr>
        <p:spPr>
          <a:xfrm>
            <a:off x="4900123" y="2007840"/>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61253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2E981122-554D-802A-2744-EAA0E7A32EFD}"/>
              </a:ext>
            </a:extLst>
          </p:cNvPr>
          <p:cNvSpPr>
            <a:spLocks/>
          </p:cNvSpPr>
          <p:nvPr/>
        </p:nvSpPr>
        <p:spPr>
          <a:xfrm>
            <a:off x="4900299" y="2008422"/>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08427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A48E8F2B-35B6-AE87-C0FE-2A116CB3EC80}"/>
              </a:ext>
            </a:extLst>
          </p:cNvPr>
          <p:cNvSpPr>
            <a:spLocks/>
          </p:cNvSpPr>
          <p:nvPr/>
        </p:nvSpPr>
        <p:spPr>
          <a:xfrm>
            <a:off x="4905403" y="2000750"/>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3825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7C27C8EF-3CBD-15C5-E1AD-4B6AC5E49A0B}"/>
              </a:ext>
            </a:extLst>
          </p:cNvPr>
          <p:cNvSpPr>
            <a:spLocks/>
          </p:cNvSpPr>
          <p:nvPr/>
        </p:nvSpPr>
        <p:spPr>
          <a:xfrm>
            <a:off x="4905965" y="2001094"/>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44876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AFBBA2CA-6025-B39C-7359-C29C081542A7}"/>
              </a:ext>
            </a:extLst>
          </p:cNvPr>
          <p:cNvSpPr>
            <a:spLocks/>
          </p:cNvSpPr>
          <p:nvPr/>
        </p:nvSpPr>
        <p:spPr>
          <a:xfrm>
            <a:off x="4905820" y="2002770"/>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5840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9E51EE58-37BE-0288-6A1D-9DCC020C7AD5}"/>
              </a:ext>
            </a:extLst>
          </p:cNvPr>
          <p:cNvSpPr>
            <a:spLocks/>
          </p:cNvSpPr>
          <p:nvPr/>
        </p:nvSpPr>
        <p:spPr>
          <a:xfrm>
            <a:off x="4901856" y="2003328"/>
            <a:ext cx="2385725" cy="3392486"/>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31029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تیسری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Urdu Typesetting" panose="03020402040406030203" pitchFamily="66" charset="-78"/>
                <a:cs typeface="Urdu Typesetting" panose="03020402040406030203" pitchFamily="66" charset="-78"/>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e-DE" alt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61681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D80BE-3B4C-11A8-8DE7-FC3FE815408D}"/>
            </a:ext>
          </a:extLst>
        </p:cNvPr>
        <p:cNvGrpSpPr/>
        <p:nvPr/>
      </p:nvGrpSpPr>
      <p:grpSpPr>
        <a:xfrm>
          <a:off x="0" y="0"/>
          <a:ext cx="0" cy="0"/>
          <a:chOff x="0" y="0"/>
          <a:chExt cx="0" cy="0"/>
        </a:xfrm>
      </p:grpSpPr>
      <p:sp>
        <p:nvSpPr>
          <p:cNvPr id="2" name="19">
            <a:extLst>
              <a:ext uri="{FF2B5EF4-FFF2-40B4-BE49-F238E27FC236}">
                <a16:creationId xmlns:a16="http://schemas.microsoft.com/office/drawing/2014/main" id="{E8917C50-9E84-06B0-9369-4D3CBA09F444}"/>
              </a:ext>
            </a:extLst>
          </p:cNvPr>
          <p:cNvSpPr>
            <a:spLocks/>
          </p:cNvSpPr>
          <p:nvPr/>
        </p:nvSpPr>
        <p:spPr>
          <a:xfrm>
            <a:off x="3467154" y="2089134"/>
            <a:ext cx="5140800" cy="32266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E136D60D-3281-73B5-7276-5D60210EBDD7}"/>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83A24C81-D11E-504C-36F4-22BA5F016DC0}"/>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E06044F8-B06A-474F-7546-A743CF3F06CB}"/>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E027F642-CE1F-AC4D-953D-E36D816CED6C}"/>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49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93450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26971-5B4F-3351-801B-3ABD40D1869C}"/>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DC13FC3B-B70B-59D0-8F45-F7B6F19876B1}"/>
              </a:ext>
            </a:extLst>
          </p:cNvPr>
          <p:cNvSpPr>
            <a:spLocks/>
          </p:cNvSpPr>
          <p:nvPr/>
        </p:nvSpPr>
        <p:spPr>
          <a:xfrm>
            <a:off x="3467719" y="2094780"/>
            <a:ext cx="5140801"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63A8BC5A-217F-DD94-14CE-E6527241B9DC}"/>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9E3F86B7-AECB-1769-1196-0A0ACBBC90E1}"/>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3A63D282-CAA8-15ED-74D4-A1ECC0CB6D7C}"/>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F5C7413E-3FBE-76E4-3349-2FB7DE175779}"/>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61881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C1D24-7BDC-C41A-4422-3D1B15E3B32C}"/>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2ECE8844-E3DD-F1DC-BD57-01FD1707C062}"/>
              </a:ext>
            </a:extLst>
          </p:cNvPr>
          <p:cNvSpPr>
            <a:spLocks/>
          </p:cNvSpPr>
          <p:nvPr/>
        </p:nvSpPr>
        <p:spPr>
          <a:xfrm>
            <a:off x="3470933" y="2097680"/>
            <a:ext cx="513144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21C673E4-42C8-5590-FAA7-F62B813762EA}"/>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F964B7D5-213F-4D9E-2DC1-2F4ECDAB4B2D}"/>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C78D4665-82A3-5767-DACF-6CA32052FF20}"/>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EBC2CD89-4841-456D-AE7F-AA47EE9CE73E}"/>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82357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19C15-9718-CAA2-3D70-0FCC6C9B3540}"/>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4A7F3D69-F44A-9DFA-210C-44FD63F67E6F}"/>
              </a:ext>
            </a:extLst>
          </p:cNvPr>
          <p:cNvSpPr>
            <a:spLocks/>
          </p:cNvSpPr>
          <p:nvPr/>
        </p:nvSpPr>
        <p:spPr>
          <a:xfrm>
            <a:off x="3477831" y="2093557"/>
            <a:ext cx="5140801"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F596AA71-2221-7243-A7F1-1E1F826CD838}"/>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1BD4FB99-FD57-29D9-1A85-D5879578436E}"/>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A65F20D2-F8ED-C7ED-6E15-57621F30CF4F}"/>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7F6237B9-EEB5-C3CB-5518-F684AC85905D}"/>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25883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83EFB-8E4C-8693-90B1-15DABF4FD3E8}"/>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D77F548C-36D3-C6DF-93AC-5E106D17473D}"/>
              </a:ext>
            </a:extLst>
          </p:cNvPr>
          <p:cNvSpPr>
            <a:spLocks/>
          </p:cNvSpPr>
          <p:nvPr/>
        </p:nvSpPr>
        <p:spPr>
          <a:xfrm>
            <a:off x="3476934" y="2097503"/>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0394D57B-5ED6-EA4E-C3C0-191D4DF10EAB}"/>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B6E6D667-F4D2-580A-E98F-F31892782463}"/>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BC2CDB9D-D53B-DFE5-0B43-66A15D13CB73}"/>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AE2A7EB3-C4F9-2BEB-5694-C82C6730A174}"/>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73945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61F37-5AC1-AC67-E8B8-6B712C793B31}"/>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4D3BA3ED-33B1-A3DB-1AA9-3AAE022E4CA9}"/>
              </a:ext>
            </a:extLst>
          </p:cNvPr>
          <p:cNvSpPr>
            <a:spLocks/>
          </p:cNvSpPr>
          <p:nvPr/>
        </p:nvSpPr>
        <p:spPr>
          <a:xfrm>
            <a:off x="3476934" y="2097326"/>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B9750FCC-0623-02CA-A1D4-81FB5A181FF2}"/>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FDCF1674-B42B-777B-E3A5-7874B23E094F}"/>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22A4A2F6-02B6-53C2-1C21-F02E986F3EEC}"/>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94D4E71B-62B0-1979-EC43-A55917AEB2C2}"/>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31223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02ED-A893-EC7E-69E3-1E3FC67C2C38}"/>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11DC8A4B-79A0-CFA0-49C1-C8D892DB2953}"/>
              </a:ext>
            </a:extLst>
          </p:cNvPr>
          <p:cNvSpPr>
            <a:spLocks/>
          </p:cNvSpPr>
          <p:nvPr/>
        </p:nvSpPr>
        <p:spPr>
          <a:xfrm>
            <a:off x="3476934" y="2097503"/>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6D06F14E-D406-246C-A54E-BEE182FE21FB}"/>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89ED95B7-2DEE-2D84-E8E8-1D76E1EE290A}"/>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30C5807F-59C9-F9BB-D00D-6C1DB65028A6}"/>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B34C1494-2E0E-22D9-1315-B0E0EDF5B8BB}"/>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144295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25A96-E53E-045C-AB62-D6AF5BDD22D2}"/>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29B708ED-F240-B8A4-E68A-E595138945C7}"/>
              </a:ext>
            </a:extLst>
          </p:cNvPr>
          <p:cNvSpPr>
            <a:spLocks/>
          </p:cNvSpPr>
          <p:nvPr/>
        </p:nvSpPr>
        <p:spPr>
          <a:xfrm>
            <a:off x="3478522" y="2097326"/>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3C4FA255-80CB-5BFC-AD58-00D0228DFC4D}"/>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E3ED0EA4-6B4E-6F7A-7C8C-74921F7C59C4}"/>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04B7D040-F846-9E10-C62C-F9199869EBF7}"/>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9D5CBD85-E6D3-3314-1D49-6D1DF6CD29D1}"/>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45615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25A96-E53E-045C-AB62-D6AF5BDD22D2}"/>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A311543E-634B-90BC-6F40-D68A9C1B1F77}"/>
              </a:ext>
            </a:extLst>
          </p:cNvPr>
          <p:cNvSpPr>
            <a:spLocks/>
          </p:cNvSpPr>
          <p:nvPr/>
        </p:nvSpPr>
        <p:spPr>
          <a:xfrm>
            <a:off x="2925120" y="1837141"/>
            <a:ext cx="6341760" cy="3752460"/>
          </a:xfrm>
          <a:prstGeom prst="rect">
            <a:avLst/>
          </a:prstGeom>
          <a:blipFill dpi="0" rotWithShape="1">
            <a:blip r:embed="rId2">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3C4FA255-80CB-5BFC-AD58-00D0228DFC4D}"/>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a:extLst>
              <a:ext uri="{FF2B5EF4-FFF2-40B4-BE49-F238E27FC236}">
                <a16:creationId xmlns:a16="http://schemas.microsoft.com/office/drawing/2014/main" id="{E3ED0EA4-6B4E-6F7A-7C8C-74921F7C59C4}"/>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04B7D040-F846-9E10-C62C-F9199869EBF7}"/>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9D5CBD85-E6D3-3314-1D49-6D1DF6CD29D1}"/>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37107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67733-CFCA-A033-62A8-EFE64FFD2EB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806EEBF-1D9F-B36E-A5A6-A15C3535D616}"/>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چوتھی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a:extLst>
              <a:ext uri="{FF2B5EF4-FFF2-40B4-BE49-F238E27FC236}">
                <a16:creationId xmlns:a16="http://schemas.microsoft.com/office/drawing/2014/main" id="{E526B729-02C7-7C7E-F013-A58394351EC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
        <p:nvSpPr>
          <p:cNvPr id="4" name="Slide Number Placeholder 3">
            <a:extLst>
              <a:ext uri="{FF2B5EF4-FFF2-40B4-BE49-F238E27FC236}">
                <a16:creationId xmlns:a16="http://schemas.microsoft.com/office/drawing/2014/main" id="{C7180DA0-3766-9AEE-7F9C-AA920A395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Urdu Typesetting" panose="03020402040406030203" pitchFamily="66" charset="-78"/>
                <a:cs typeface="Urdu Typesetting" panose="03020402040406030203" pitchFamily="66" charset="-78"/>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de-DE" altLang="de-DE" sz="1000" b="0" i="0" u="none" strike="noStrike" kern="1200" cap="none" spc="0" normalizeH="0" baseline="0" noProof="0">
              <a:ln>
                <a:noFill/>
              </a:ln>
              <a:solidFill>
                <a:srgbClr val="000000"/>
              </a:solidFill>
              <a:effectLst/>
              <a:uLnTx/>
              <a:uFillTx/>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03048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08190146-C6DA-46CA-30DD-B010A263F444}"/>
              </a:ext>
            </a:extLst>
          </p:cNvPr>
          <p:cNvSpPr>
            <a:spLocks/>
          </p:cNvSpPr>
          <p:nvPr/>
        </p:nvSpPr>
        <p:spPr>
          <a:xfrm>
            <a:off x="4913550" y="2074510"/>
            <a:ext cx="234642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59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104661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F0DA8024-EA79-97FD-8557-FDDF564EF825}"/>
              </a:ext>
            </a:extLst>
          </p:cNvPr>
          <p:cNvSpPr>
            <a:spLocks/>
          </p:cNvSpPr>
          <p:nvPr/>
        </p:nvSpPr>
        <p:spPr>
          <a:xfrm>
            <a:off x="4913550"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493083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E45162C1-5B01-4B5B-6CD9-5410AFBA6C87}"/>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617510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1D2FA608-A628-64BE-DFAE-510A60522935}"/>
              </a:ext>
            </a:extLst>
          </p:cNvPr>
          <p:cNvSpPr>
            <a:spLocks/>
          </p:cNvSpPr>
          <p:nvPr/>
        </p:nvSpPr>
        <p:spPr>
          <a:xfrm>
            <a:off x="4911962"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779935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7B8F3E57-5B26-7552-F24A-011FCE710FA2}"/>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16189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5009929B-91BF-7BD0-17ED-F89C8D042AC1}"/>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7812187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9BA61704-AB3C-908E-C1B8-581A3E56768E}"/>
              </a:ext>
            </a:extLst>
          </p:cNvPr>
          <p:cNvSpPr>
            <a:spLocks/>
          </p:cNvSpPr>
          <p:nvPr/>
        </p:nvSpPr>
        <p:spPr>
          <a:xfrm>
            <a:off x="4909212" y="2073136"/>
            <a:ext cx="234642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168577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20DD74B3-800E-EEB0-036A-714A54FC4917}"/>
              </a:ext>
            </a:extLst>
          </p:cNvPr>
          <p:cNvSpPr>
            <a:spLocks/>
          </p:cNvSpPr>
          <p:nvPr/>
        </p:nvSpPr>
        <p:spPr>
          <a:xfrm>
            <a:off x="4909317"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54126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85B2D6AF-BC7D-2F2F-D617-8C23348018F2}"/>
              </a:ext>
            </a:extLst>
          </p:cNvPr>
          <p:cNvSpPr>
            <a:spLocks/>
          </p:cNvSpPr>
          <p:nvPr/>
        </p:nvSpPr>
        <p:spPr>
          <a:xfrm>
            <a:off x="4726084" y="1861684"/>
            <a:ext cx="2739833" cy="3727918"/>
          </a:xfrm>
          <a:prstGeom prst="rect">
            <a:avLst/>
          </a:prstGeom>
          <a:blipFill dpi="0" rotWithShape="1">
            <a:blip r:embed="rId2">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212882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پانچویں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CF8B4BF9-EFD2-C23C-102E-134357FC9A69}"/>
              </a:ext>
            </a:extLst>
          </p:cNvPr>
          <p:cNvSpPr>
            <a:spLocks/>
          </p:cNvSpPr>
          <p:nvPr/>
        </p:nvSpPr>
        <p:spPr>
          <a:xfrm>
            <a:off x="3639650" y="2175572"/>
            <a:ext cx="551840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69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297FCE0D-CC25-7747-08EA-4E397882C0CA}"/>
              </a:ext>
            </a:extLst>
          </p:cNvPr>
          <p:cNvSpPr>
            <a:spLocks/>
          </p:cNvSpPr>
          <p:nvPr/>
        </p:nvSpPr>
        <p:spPr>
          <a:xfrm>
            <a:off x="3639650" y="2180121"/>
            <a:ext cx="551840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7940109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8B73C9BD-4A4A-7EBD-8D12-0067487FF405}"/>
              </a:ext>
            </a:extLst>
          </p:cNvPr>
          <p:cNvSpPr>
            <a:spLocks/>
          </p:cNvSpPr>
          <p:nvPr/>
        </p:nvSpPr>
        <p:spPr>
          <a:xfrm>
            <a:off x="3646817" y="2169873"/>
            <a:ext cx="5508805" cy="33928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142730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ECCB9C5D-2AF7-42E4-3B21-1BB9B7BCF280}"/>
              </a:ext>
            </a:extLst>
          </p:cNvPr>
          <p:cNvSpPr>
            <a:spLocks/>
          </p:cNvSpPr>
          <p:nvPr/>
        </p:nvSpPr>
        <p:spPr>
          <a:xfrm>
            <a:off x="3642451" y="2175348"/>
            <a:ext cx="5508804" cy="33928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514473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584A826D-41AF-0B84-2128-218BA41D146B}"/>
              </a:ext>
            </a:extLst>
          </p:cNvPr>
          <p:cNvSpPr>
            <a:spLocks/>
          </p:cNvSpPr>
          <p:nvPr/>
        </p:nvSpPr>
        <p:spPr>
          <a:xfrm>
            <a:off x="3642450" y="2182370"/>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097813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98612ED5-D653-F1D0-691A-4B07AB46267C}"/>
              </a:ext>
            </a:extLst>
          </p:cNvPr>
          <p:cNvSpPr>
            <a:spLocks/>
          </p:cNvSpPr>
          <p:nvPr/>
        </p:nvSpPr>
        <p:spPr>
          <a:xfrm>
            <a:off x="3645849" y="2182370"/>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42275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A3B76F27-BC68-BF87-160F-FAE966156078}"/>
              </a:ext>
            </a:extLst>
          </p:cNvPr>
          <p:cNvSpPr>
            <a:spLocks/>
          </p:cNvSpPr>
          <p:nvPr/>
        </p:nvSpPr>
        <p:spPr>
          <a:xfrm>
            <a:off x="3643050" y="2181734"/>
            <a:ext cx="551840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27627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21ABEEE4-0A51-16F7-1021-BC5144404198}"/>
              </a:ext>
            </a:extLst>
          </p:cNvPr>
          <p:cNvSpPr>
            <a:spLocks/>
          </p:cNvSpPr>
          <p:nvPr/>
        </p:nvSpPr>
        <p:spPr>
          <a:xfrm>
            <a:off x="3649248" y="2178335"/>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30957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BB79F5F8-486E-6FEB-3A95-4C4A074F1842}"/>
              </a:ext>
            </a:extLst>
          </p:cNvPr>
          <p:cNvSpPr>
            <a:spLocks/>
          </p:cNvSpPr>
          <p:nvPr/>
        </p:nvSpPr>
        <p:spPr>
          <a:xfrm>
            <a:off x="3040744" y="1844744"/>
            <a:ext cx="6064806" cy="3744857"/>
          </a:xfrm>
          <a:prstGeom prst="rect">
            <a:avLst/>
          </a:prstGeom>
          <a:blipFill dpi="0" rotWithShape="1">
            <a:blip r:embed="rId2">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368618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چھٹی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BB21D-1449-113A-D26D-1770D2375AC5}"/>
            </a:ext>
          </a:extLst>
        </p:cNvPr>
        <p:cNvGrpSpPr/>
        <p:nvPr/>
      </p:nvGrpSpPr>
      <p:grpSpPr>
        <a:xfrm>
          <a:off x="0" y="0"/>
          <a:ext cx="0" cy="0"/>
          <a:chOff x="0" y="0"/>
          <a:chExt cx="0" cy="0"/>
        </a:xfrm>
      </p:grpSpPr>
      <p:sp>
        <p:nvSpPr>
          <p:cNvPr id="2" name="46">
            <a:extLst>
              <a:ext uri="{FF2B5EF4-FFF2-40B4-BE49-F238E27FC236}">
                <a16:creationId xmlns:a16="http://schemas.microsoft.com/office/drawing/2014/main" id="{5AAE8387-D100-8D16-4D47-AAF042BAF259}"/>
              </a:ext>
            </a:extLst>
          </p:cNvPr>
          <p:cNvSpPr>
            <a:spLocks/>
          </p:cNvSpPr>
          <p:nvPr/>
        </p:nvSpPr>
        <p:spPr>
          <a:xfrm>
            <a:off x="4847415" y="2113450"/>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BD34326C-0924-869D-FEB0-5375E8E2BF5F}"/>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53B3F760-DFAF-AF5A-487B-80D695B8EBE3}"/>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AF3E3BBF-2141-35DD-1E60-9447DE683B5A}"/>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79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1E49857C-DB76-9760-4ECE-B105E4604116}"/>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653833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5AA82-4B87-58F9-FE73-BC6AB08AF03C}"/>
            </a:ext>
          </a:extLst>
        </p:cNvPr>
        <p:cNvGrpSpPr/>
        <p:nvPr/>
      </p:nvGrpSpPr>
      <p:grpSpPr>
        <a:xfrm>
          <a:off x="0" y="0"/>
          <a:ext cx="0" cy="0"/>
          <a:chOff x="0" y="0"/>
          <a:chExt cx="0" cy="0"/>
        </a:xfrm>
      </p:grpSpPr>
      <p:sp>
        <p:nvSpPr>
          <p:cNvPr id="2" name="47">
            <a:extLst>
              <a:ext uri="{FF2B5EF4-FFF2-40B4-BE49-F238E27FC236}">
                <a16:creationId xmlns:a16="http://schemas.microsoft.com/office/drawing/2014/main" id="{0A700986-4252-E783-BE67-06940C416D2F}"/>
              </a:ext>
            </a:extLst>
          </p:cNvPr>
          <p:cNvSpPr>
            <a:spLocks/>
          </p:cNvSpPr>
          <p:nvPr/>
        </p:nvSpPr>
        <p:spPr>
          <a:xfrm>
            <a:off x="4850391" y="2107205"/>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11BAE1F2-FCC0-5C05-3531-F5CEA7E1B3CD}"/>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92BCA9E3-0A51-B352-3FF8-CAC4E8AE02DA}"/>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4B721122-30C9-E760-F1CE-597A4F8539D6}"/>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A479DAA7-E059-B239-8FDC-7D6D6DBFE39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59967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0206B-8714-899B-12C7-A0315F734EB2}"/>
            </a:ext>
          </a:extLst>
        </p:cNvPr>
        <p:cNvGrpSpPr/>
        <p:nvPr/>
      </p:nvGrpSpPr>
      <p:grpSpPr>
        <a:xfrm>
          <a:off x="0" y="0"/>
          <a:ext cx="0" cy="0"/>
          <a:chOff x="0" y="0"/>
          <a:chExt cx="0" cy="0"/>
        </a:xfrm>
      </p:grpSpPr>
      <p:sp>
        <p:nvSpPr>
          <p:cNvPr id="2" name="48">
            <a:extLst>
              <a:ext uri="{FF2B5EF4-FFF2-40B4-BE49-F238E27FC236}">
                <a16:creationId xmlns:a16="http://schemas.microsoft.com/office/drawing/2014/main" id="{32F996B1-3F70-E758-63E9-BD3C5A8009F1}"/>
              </a:ext>
            </a:extLst>
          </p:cNvPr>
          <p:cNvSpPr>
            <a:spLocks/>
          </p:cNvSpPr>
          <p:nvPr/>
        </p:nvSpPr>
        <p:spPr>
          <a:xfrm>
            <a:off x="4846597" y="2108119"/>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BAF691D5-BD76-1935-12F1-BDE52778381B}"/>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BC839C3C-4A2C-3BE0-5B11-E1CAE955BBC2}"/>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8113CE38-27BA-89E8-793E-096865EA4C27}"/>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820EAC02-9589-9BAB-8BF6-428DAE01998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910669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55B9-3DF9-62C4-8A0A-4ED0A1876A1C}"/>
            </a:ext>
          </a:extLst>
        </p:cNvPr>
        <p:cNvGrpSpPr/>
        <p:nvPr/>
      </p:nvGrpSpPr>
      <p:grpSpPr>
        <a:xfrm>
          <a:off x="0" y="0"/>
          <a:ext cx="0" cy="0"/>
          <a:chOff x="0" y="0"/>
          <a:chExt cx="0" cy="0"/>
        </a:xfrm>
      </p:grpSpPr>
      <p:sp>
        <p:nvSpPr>
          <p:cNvPr id="2" name="49">
            <a:extLst>
              <a:ext uri="{FF2B5EF4-FFF2-40B4-BE49-F238E27FC236}">
                <a16:creationId xmlns:a16="http://schemas.microsoft.com/office/drawing/2014/main" id="{678AF078-D572-85BB-C0B8-FA59630412C7}"/>
              </a:ext>
            </a:extLst>
          </p:cNvPr>
          <p:cNvSpPr>
            <a:spLocks/>
          </p:cNvSpPr>
          <p:nvPr/>
        </p:nvSpPr>
        <p:spPr>
          <a:xfrm>
            <a:off x="4851946" y="2101628"/>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22E24397-7C14-4702-C2B5-3380F3C4117E}"/>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0D6BF33E-A441-0732-4A62-DD9D04374950}"/>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862A1534-554A-8829-2276-10486B115085}"/>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BA4905E5-C7EC-84FD-D423-FE28E8FFC878}"/>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185384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4FBF3-96F5-BDA0-0204-87C4404886B4}"/>
            </a:ext>
          </a:extLst>
        </p:cNvPr>
        <p:cNvGrpSpPr/>
        <p:nvPr/>
      </p:nvGrpSpPr>
      <p:grpSpPr>
        <a:xfrm>
          <a:off x="0" y="0"/>
          <a:ext cx="0" cy="0"/>
          <a:chOff x="0" y="0"/>
          <a:chExt cx="0" cy="0"/>
        </a:xfrm>
      </p:grpSpPr>
      <p:sp>
        <p:nvSpPr>
          <p:cNvPr id="2" name="50">
            <a:extLst>
              <a:ext uri="{FF2B5EF4-FFF2-40B4-BE49-F238E27FC236}">
                <a16:creationId xmlns:a16="http://schemas.microsoft.com/office/drawing/2014/main" id="{0180C508-CE95-EF8D-E70D-A5E3102708DB}"/>
              </a:ext>
            </a:extLst>
          </p:cNvPr>
          <p:cNvSpPr>
            <a:spLocks/>
          </p:cNvSpPr>
          <p:nvPr/>
        </p:nvSpPr>
        <p:spPr>
          <a:xfrm>
            <a:off x="4844586" y="2099576"/>
            <a:ext cx="2487934" cy="339244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872AC714-FB35-5AA0-E587-C4B4A7E39189}"/>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51F75B3D-671A-39BC-9725-F0B27F0FE74B}"/>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5789A163-1707-9DEB-20E2-0B149938A854}"/>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1D04D0B1-EAE5-835E-1F93-EC75B3DB6A9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7429867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9E8A9-F03B-A3FC-5771-A631CEA41378}"/>
            </a:ext>
          </a:extLst>
        </p:cNvPr>
        <p:cNvGrpSpPr/>
        <p:nvPr/>
      </p:nvGrpSpPr>
      <p:grpSpPr>
        <a:xfrm>
          <a:off x="0" y="0"/>
          <a:ext cx="0" cy="0"/>
          <a:chOff x="0" y="0"/>
          <a:chExt cx="0" cy="0"/>
        </a:xfrm>
      </p:grpSpPr>
      <p:sp>
        <p:nvSpPr>
          <p:cNvPr id="2" name="51">
            <a:extLst>
              <a:ext uri="{FF2B5EF4-FFF2-40B4-BE49-F238E27FC236}">
                <a16:creationId xmlns:a16="http://schemas.microsoft.com/office/drawing/2014/main" id="{4AEFC894-8782-927B-D184-87C138C5A544}"/>
              </a:ext>
            </a:extLst>
          </p:cNvPr>
          <p:cNvSpPr>
            <a:spLocks/>
          </p:cNvSpPr>
          <p:nvPr/>
        </p:nvSpPr>
        <p:spPr>
          <a:xfrm>
            <a:off x="4843914" y="2099576"/>
            <a:ext cx="2487934" cy="339244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0359FC4A-A254-E12B-86CC-B86FAD2C35E6}"/>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A59B2ACF-3ECA-1C28-6B67-69FAAF8D6F3C}"/>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561BCFE9-F9AF-4DA3-110D-ACBAB9F8825D}"/>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C6B3D6EA-AB62-92EC-1278-8FBA4AB52AC2}"/>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5803723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7291C-2616-F654-A241-C9DD1D5163C4}"/>
            </a:ext>
          </a:extLst>
        </p:cNvPr>
        <p:cNvGrpSpPr/>
        <p:nvPr/>
      </p:nvGrpSpPr>
      <p:grpSpPr>
        <a:xfrm>
          <a:off x="0" y="0"/>
          <a:ext cx="0" cy="0"/>
          <a:chOff x="0" y="0"/>
          <a:chExt cx="0" cy="0"/>
        </a:xfrm>
      </p:grpSpPr>
      <p:sp>
        <p:nvSpPr>
          <p:cNvPr id="2" name="52">
            <a:extLst>
              <a:ext uri="{FF2B5EF4-FFF2-40B4-BE49-F238E27FC236}">
                <a16:creationId xmlns:a16="http://schemas.microsoft.com/office/drawing/2014/main" id="{5329D7F8-EBFB-C121-A155-FC86AA5DB395}"/>
              </a:ext>
            </a:extLst>
          </p:cNvPr>
          <p:cNvSpPr>
            <a:spLocks/>
          </p:cNvSpPr>
          <p:nvPr/>
        </p:nvSpPr>
        <p:spPr>
          <a:xfrm>
            <a:off x="4532931" y="1844744"/>
            <a:ext cx="3198218" cy="3744858"/>
          </a:xfrm>
          <a:prstGeom prst="rect">
            <a:avLst/>
          </a:prstGeom>
          <a:blipFill dpi="0" rotWithShape="1">
            <a:blip r:embed="rId2">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58EDE428-B933-2AF5-022F-AEFC308ECA74}"/>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a:extLst>
              <a:ext uri="{FF2B5EF4-FFF2-40B4-BE49-F238E27FC236}">
                <a16:creationId xmlns:a16="http://schemas.microsoft.com/office/drawing/2014/main" id="{D5394927-F359-BA44-8B97-38DF620B6495}"/>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a:extLst>
              <a:ext uri="{FF2B5EF4-FFF2-40B4-BE49-F238E27FC236}">
                <a16:creationId xmlns:a16="http://schemas.microsoft.com/office/drawing/2014/main" id="{CCD44BDB-E0C9-10A8-3FF3-54EDB6AED28F}"/>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a:extLst>
              <a:ext uri="{FF2B5EF4-FFF2-40B4-BE49-F238E27FC236}">
                <a16:creationId xmlns:a16="http://schemas.microsoft.com/office/drawing/2014/main" id="{EC3798BF-C0B2-100D-0E20-32BD85DE65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41139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4627C-9AD5-DD45-FB0E-7DD82165169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EE3AD6B-5FCB-490F-F210-28B110EC3C95}"/>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ساتویں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a:extLst>
              <a:ext uri="{FF2B5EF4-FFF2-40B4-BE49-F238E27FC236}">
                <a16:creationId xmlns:a16="http://schemas.microsoft.com/office/drawing/2014/main" id="{A9E93DFC-80B1-745B-4E5F-23CCF30F7998}"/>
              </a:ext>
            </a:extLst>
          </p:cNvPr>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a:extLst>
              <a:ext uri="{FF2B5EF4-FFF2-40B4-BE49-F238E27FC236}">
                <a16:creationId xmlns:a16="http://schemas.microsoft.com/office/drawing/2014/main" id="{61A1EAAE-2E4B-F576-D7AF-BEB99138CAC6}"/>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569493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135B44F2-B98C-F9BE-C4B4-E9ED85EEFEB7}"/>
              </a:ext>
            </a:extLst>
          </p:cNvPr>
          <p:cNvSpPr>
            <a:spLocks/>
          </p:cNvSpPr>
          <p:nvPr/>
        </p:nvSpPr>
        <p:spPr>
          <a:xfrm>
            <a:off x="4419047" y="1979352"/>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9C3275BF-7356-5AAB-45F9-9514026E708F}"/>
              </a:ext>
            </a:extLst>
          </p:cNvPr>
          <p:cNvSpPr>
            <a:spLocks/>
          </p:cNvSpPr>
          <p:nvPr/>
        </p:nvSpPr>
        <p:spPr>
          <a:xfrm>
            <a:off x="4419047" y="1979352"/>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675784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14A80D1C-4C1C-4D9E-773A-C4C8E0749332}"/>
              </a:ext>
            </a:extLst>
          </p:cNvPr>
          <p:cNvSpPr>
            <a:spLocks/>
          </p:cNvSpPr>
          <p:nvPr/>
        </p:nvSpPr>
        <p:spPr>
          <a:xfrm>
            <a:off x="4416009" y="1979352"/>
            <a:ext cx="327926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89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72844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A2FCC5C6-E4ED-0BF0-DF09-C59E294560BB}"/>
              </a:ext>
            </a:extLst>
          </p:cNvPr>
          <p:cNvSpPr>
            <a:spLocks/>
          </p:cNvSpPr>
          <p:nvPr/>
        </p:nvSpPr>
        <p:spPr>
          <a:xfrm>
            <a:off x="4411976" y="1971943"/>
            <a:ext cx="327926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2483899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A41C1865-5DE3-CA44-603C-1FE96B7258CE}"/>
              </a:ext>
            </a:extLst>
          </p:cNvPr>
          <p:cNvSpPr>
            <a:spLocks/>
          </p:cNvSpPr>
          <p:nvPr/>
        </p:nvSpPr>
        <p:spPr>
          <a:xfrm>
            <a:off x="4420835" y="1975119"/>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005899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E0B4466A-952A-1BDC-AD6B-154FE566D8BA}"/>
              </a:ext>
            </a:extLst>
          </p:cNvPr>
          <p:cNvSpPr>
            <a:spLocks/>
          </p:cNvSpPr>
          <p:nvPr/>
        </p:nvSpPr>
        <p:spPr>
          <a:xfrm>
            <a:off x="4419047" y="1975119"/>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016077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E2A12EE8-EC38-0E98-C9A8-60E938CD9201}"/>
              </a:ext>
            </a:extLst>
          </p:cNvPr>
          <p:cNvSpPr>
            <a:spLocks/>
          </p:cNvSpPr>
          <p:nvPr/>
        </p:nvSpPr>
        <p:spPr>
          <a:xfrm>
            <a:off x="4410188" y="1975119"/>
            <a:ext cx="327926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749330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31E02368-D35F-23AE-01F5-B7CB6B63E62C}"/>
              </a:ext>
            </a:extLst>
          </p:cNvPr>
          <p:cNvSpPr>
            <a:spLocks/>
          </p:cNvSpPr>
          <p:nvPr/>
        </p:nvSpPr>
        <p:spPr>
          <a:xfrm>
            <a:off x="4178316" y="1844744"/>
            <a:ext cx="3826902" cy="3744857"/>
          </a:xfrm>
          <a:prstGeom prst="rect">
            <a:avLst/>
          </a:prstGeom>
          <a:blipFill dpi="0" rotWithShape="1">
            <a:blip r:embed="rId2">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پرانا پل</a:t>
            </a:r>
          </a:p>
          <a:p>
            <a:pPr lvl="0" algn="r" defTabSz="914400">
              <a:lnSpc>
                <a:spcPct val="100000"/>
              </a:lnSpc>
              <a:spcBef>
                <a:spcPts val="600"/>
              </a:spcBef>
              <a:buClr>
                <a:srgbClr val="333333"/>
              </a:buClr>
              <a:tabLst>
                <a:tab pos="264160" algn="l"/>
              </a:tabLst>
            </a:pPr>
            <a:r>
              <a:rPr lang="ur-PK" sz="2000" spc="-10" dirty="0">
                <a:solidFill>
                  <a:srgbClr val="333333"/>
                </a:solidFill>
                <a:latin typeface="Urdu Typesetting" panose="03020402040406030203" pitchFamily="66" charset="-78"/>
                <a:cs typeface="Urdu Typesetting" panose="03020402040406030203" pitchFamily="66" charset="-78"/>
              </a:rPr>
              <a:t>خارپشت</a:t>
            </a:r>
            <a:endParaRPr lang="ar-AE" sz="2000" spc="-10" dirty="0">
              <a:solidFill>
                <a:srgbClr val="333333"/>
              </a:solidFill>
              <a:latin typeface="Urdu Typesetting" panose="03020402040406030203" pitchFamily="66" charset="-78"/>
              <a:cs typeface="Urdu Typesetting" panose="03020402040406030203" pitchFamily="66" charset="-78"/>
            </a:endParaRP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گھاس کا ٹکڑا</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ڈریگن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باڑ</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پہاڑی زمین</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ساہی</a:t>
            </a:r>
          </a:p>
          <a:p>
            <a:pPr lvl="0" algn="r" defTabSz="914400">
              <a:lnSpc>
                <a:spcPct val="100000"/>
              </a:lnSpc>
              <a:spcBef>
                <a:spcPts val="600"/>
              </a:spcBef>
              <a:buClr>
                <a:srgbClr val="333333"/>
              </a:buClr>
              <a:tabLst>
                <a:tab pos="264160" algn="l"/>
              </a:tabLst>
            </a:pPr>
            <a:r>
              <a:rPr lang="ar-AE" sz="2000" spc="-10" dirty="0">
                <a:solidFill>
                  <a:srgbClr val="333333"/>
                </a:solidFill>
                <a:latin typeface="Urdu Typesetting" panose="03020402040406030203" pitchFamily="66" charset="-78"/>
                <a:cs typeface="Urdu Typesetting" panose="03020402040406030203" pitchFamily="66" charset="-78"/>
              </a:rPr>
              <a:t>کان</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075781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a:latin typeface="Urdu Typesetting" panose="03020402040406030203" pitchFamily="66" charset="-78"/>
                <a:cs typeface="Urdu Typesetting" panose="03020402040406030203" pitchFamily="66" charset="-78"/>
              </a:rPr>
              <a:t>آٹھویں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0">
            <a:extLst>
              <a:ext uri="{FF2B5EF4-FFF2-40B4-BE49-F238E27FC236}">
                <a16:creationId xmlns:a16="http://schemas.microsoft.com/office/drawing/2014/main" id="{826D5FBF-31ED-DA17-C8F8-ECF0E4CB1609}"/>
              </a:ext>
            </a:extLst>
          </p:cNvPr>
          <p:cNvSpPr>
            <a:spLocks/>
          </p:cNvSpPr>
          <p:nvPr/>
        </p:nvSpPr>
        <p:spPr>
          <a:xfrm>
            <a:off x="5030906" y="1966627"/>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1">
            <a:extLst>
              <a:ext uri="{FF2B5EF4-FFF2-40B4-BE49-F238E27FC236}">
                <a16:creationId xmlns:a16="http://schemas.microsoft.com/office/drawing/2014/main" id="{4FB090BF-CB2B-4ACE-6324-F809A918296D}"/>
              </a:ext>
            </a:extLst>
          </p:cNvPr>
          <p:cNvSpPr>
            <a:spLocks/>
          </p:cNvSpPr>
          <p:nvPr/>
        </p:nvSpPr>
        <p:spPr>
          <a:xfrm>
            <a:off x="5037865" y="198807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589201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2">
            <a:extLst>
              <a:ext uri="{FF2B5EF4-FFF2-40B4-BE49-F238E27FC236}">
                <a16:creationId xmlns:a16="http://schemas.microsoft.com/office/drawing/2014/main" id="{C704E5F6-91C6-BA6E-DA18-75A83EFFA3AE}"/>
              </a:ext>
            </a:extLst>
          </p:cNvPr>
          <p:cNvSpPr>
            <a:spLocks/>
          </p:cNvSpPr>
          <p:nvPr/>
        </p:nvSpPr>
        <p:spPr>
          <a:xfrm>
            <a:off x="5037865" y="198807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553122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3">
            <a:extLst>
              <a:ext uri="{FF2B5EF4-FFF2-40B4-BE49-F238E27FC236}">
                <a16:creationId xmlns:a16="http://schemas.microsoft.com/office/drawing/2014/main" id="{DEE74CF2-F925-D7DF-DBB0-472CBD3EAE20}"/>
              </a:ext>
            </a:extLst>
          </p:cNvPr>
          <p:cNvSpPr>
            <a:spLocks/>
          </p:cNvSpPr>
          <p:nvPr/>
        </p:nvSpPr>
        <p:spPr>
          <a:xfrm>
            <a:off x="5032237" y="1988071"/>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99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942084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4">
            <a:extLst>
              <a:ext uri="{FF2B5EF4-FFF2-40B4-BE49-F238E27FC236}">
                <a16:creationId xmlns:a16="http://schemas.microsoft.com/office/drawing/2014/main" id="{E40E4D18-3D51-1CD8-ED3D-C2CEA7237AAA}"/>
              </a:ext>
            </a:extLst>
          </p:cNvPr>
          <p:cNvSpPr>
            <a:spLocks/>
          </p:cNvSpPr>
          <p:nvPr/>
        </p:nvSpPr>
        <p:spPr>
          <a:xfrm>
            <a:off x="5026416" y="1979605"/>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47332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5">
            <a:extLst>
              <a:ext uri="{FF2B5EF4-FFF2-40B4-BE49-F238E27FC236}">
                <a16:creationId xmlns:a16="http://schemas.microsoft.com/office/drawing/2014/main" id="{B0AB81FF-942F-55D9-296B-D0087104C0CA}"/>
              </a:ext>
            </a:extLst>
          </p:cNvPr>
          <p:cNvSpPr>
            <a:spLocks/>
          </p:cNvSpPr>
          <p:nvPr/>
        </p:nvSpPr>
        <p:spPr>
          <a:xfrm>
            <a:off x="5029592" y="1979862"/>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283178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6">
            <a:extLst>
              <a:ext uri="{FF2B5EF4-FFF2-40B4-BE49-F238E27FC236}">
                <a16:creationId xmlns:a16="http://schemas.microsoft.com/office/drawing/2014/main" id="{3C15F27F-D2D9-B244-C256-5CF7F65432D0}"/>
              </a:ext>
            </a:extLst>
          </p:cNvPr>
          <p:cNvSpPr>
            <a:spLocks/>
          </p:cNvSpPr>
          <p:nvPr/>
        </p:nvSpPr>
        <p:spPr>
          <a:xfrm>
            <a:off x="5029399" y="1985683"/>
            <a:ext cx="2134292"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04533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0A0198F4-EA09-9331-C35F-D4449D43AF8D}"/>
              </a:ext>
            </a:extLst>
          </p:cNvPr>
          <p:cNvSpPr>
            <a:spLocks/>
          </p:cNvSpPr>
          <p:nvPr/>
        </p:nvSpPr>
        <p:spPr>
          <a:xfrm>
            <a:off x="5030199" y="198213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615999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C36F042B-838F-8A48-BD5E-54AE28CDF2CC}"/>
              </a:ext>
            </a:extLst>
          </p:cNvPr>
          <p:cNvSpPr>
            <a:spLocks/>
          </p:cNvSpPr>
          <p:nvPr/>
        </p:nvSpPr>
        <p:spPr>
          <a:xfrm>
            <a:off x="4777524" y="1844744"/>
            <a:ext cx="2630087" cy="3744857"/>
          </a:xfrm>
          <a:prstGeom prst="rect">
            <a:avLst/>
          </a:prstGeom>
          <a:blipFill dpi="0" rotWithShape="1">
            <a:blip r:embed="rId2">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887860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نویں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79">
            <a:extLst>
              <a:ext uri="{FF2B5EF4-FFF2-40B4-BE49-F238E27FC236}">
                <a16:creationId xmlns:a16="http://schemas.microsoft.com/office/drawing/2014/main" id="{50B49FF9-DADB-3743-3CC6-23388EFE4E90}"/>
              </a:ext>
            </a:extLst>
          </p:cNvPr>
          <p:cNvSpPr>
            <a:spLocks/>
          </p:cNvSpPr>
          <p:nvPr/>
        </p:nvSpPr>
        <p:spPr>
          <a:xfrm>
            <a:off x="4974342" y="2012863"/>
            <a:ext cx="225942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0">
            <a:extLst>
              <a:ext uri="{FF2B5EF4-FFF2-40B4-BE49-F238E27FC236}">
                <a16:creationId xmlns:a16="http://schemas.microsoft.com/office/drawing/2014/main" id="{7518A64D-1F43-EA8A-60FD-EBF6D56B3BBF}"/>
              </a:ext>
            </a:extLst>
          </p:cNvPr>
          <p:cNvSpPr>
            <a:spLocks/>
          </p:cNvSpPr>
          <p:nvPr/>
        </p:nvSpPr>
        <p:spPr>
          <a:xfrm>
            <a:off x="4967474" y="201286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237325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1">
            <a:extLst>
              <a:ext uri="{FF2B5EF4-FFF2-40B4-BE49-F238E27FC236}">
                <a16:creationId xmlns:a16="http://schemas.microsoft.com/office/drawing/2014/main" id="{06273EE6-BA93-85A8-A202-5E37960F51C6}"/>
              </a:ext>
            </a:extLst>
          </p:cNvPr>
          <p:cNvSpPr>
            <a:spLocks/>
          </p:cNvSpPr>
          <p:nvPr/>
        </p:nvSpPr>
        <p:spPr>
          <a:xfrm>
            <a:off x="4967474" y="2010641"/>
            <a:ext cx="2266289" cy="339014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99945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2">
            <a:extLst>
              <a:ext uri="{FF2B5EF4-FFF2-40B4-BE49-F238E27FC236}">
                <a16:creationId xmlns:a16="http://schemas.microsoft.com/office/drawing/2014/main" id="{574155CF-0A6C-29C0-BC3B-50939C47D7ED}"/>
              </a:ext>
            </a:extLst>
          </p:cNvPr>
          <p:cNvSpPr>
            <a:spLocks/>
          </p:cNvSpPr>
          <p:nvPr/>
        </p:nvSpPr>
        <p:spPr>
          <a:xfrm>
            <a:off x="4967474" y="201286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109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300740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3">
            <a:extLst>
              <a:ext uri="{FF2B5EF4-FFF2-40B4-BE49-F238E27FC236}">
                <a16:creationId xmlns:a16="http://schemas.microsoft.com/office/drawing/2014/main" id="{57FBB062-FF8D-04D3-B467-BEA988F0EE55}"/>
              </a:ext>
            </a:extLst>
          </p:cNvPr>
          <p:cNvSpPr>
            <a:spLocks/>
          </p:cNvSpPr>
          <p:nvPr/>
        </p:nvSpPr>
        <p:spPr>
          <a:xfrm>
            <a:off x="4970532" y="2007168"/>
            <a:ext cx="2259420"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546918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4">
            <a:extLst>
              <a:ext uri="{FF2B5EF4-FFF2-40B4-BE49-F238E27FC236}">
                <a16:creationId xmlns:a16="http://schemas.microsoft.com/office/drawing/2014/main" id="{7BF0D473-FE0E-0015-42F1-B4FA3C0D2380}"/>
              </a:ext>
            </a:extLst>
          </p:cNvPr>
          <p:cNvSpPr>
            <a:spLocks/>
          </p:cNvSpPr>
          <p:nvPr/>
        </p:nvSpPr>
        <p:spPr>
          <a:xfrm>
            <a:off x="4965886" y="2006831"/>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641107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5">
            <a:extLst>
              <a:ext uri="{FF2B5EF4-FFF2-40B4-BE49-F238E27FC236}">
                <a16:creationId xmlns:a16="http://schemas.microsoft.com/office/drawing/2014/main" id="{54B5ECC2-9579-8EDE-A4CC-E5E27D51772C}"/>
              </a:ext>
            </a:extLst>
          </p:cNvPr>
          <p:cNvSpPr>
            <a:spLocks/>
          </p:cNvSpPr>
          <p:nvPr/>
        </p:nvSpPr>
        <p:spPr>
          <a:xfrm>
            <a:off x="4965134" y="2005243"/>
            <a:ext cx="225942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875775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6">
            <a:extLst>
              <a:ext uri="{FF2B5EF4-FFF2-40B4-BE49-F238E27FC236}">
                <a16:creationId xmlns:a16="http://schemas.microsoft.com/office/drawing/2014/main" id="{B5C21567-0DB0-B34F-C35B-A0BD4499216E}"/>
              </a:ext>
            </a:extLst>
          </p:cNvPr>
          <p:cNvSpPr>
            <a:spLocks/>
          </p:cNvSpPr>
          <p:nvPr/>
        </p:nvSpPr>
        <p:spPr>
          <a:xfrm>
            <a:off x="4963664" y="200524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381929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796BB12C-4FCD-4A40-A3E2-749AC6D223F2}"/>
              </a:ext>
            </a:extLst>
          </p:cNvPr>
          <p:cNvSpPr>
            <a:spLocks/>
          </p:cNvSpPr>
          <p:nvPr/>
        </p:nvSpPr>
        <p:spPr>
          <a:xfrm>
            <a:off x="4796320" y="1844744"/>
            <a:ext cx="2610213" cy="3744857"/>
          </a:xfrm>
          <a:prstGeom prst="rect">
            <a:avLst/>
          </a:prstGeom>
          <a:blipFill dpi="0" rotWithShape="1">
            <a:blip r:embed="rId2">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رسی</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لنگر</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چین والا ہار</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سانپ</a:t>
            </a: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طوطا</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نوڈلز</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پھلی</a:t>
            </a:r>
            <a:r>
              <a:rPr lang="ur-PK" sz="2000" spc="-5" dirty="0">
                <a:solidFill>
                  <a:srgbClr val="333333"/>
                </a:solidFill>
                <a:latin typeface="Urdu Typesetting" panose="03020402040406030203" pitchFamily="66" charset="-78"/>
                <a:cs typeface="Urdu Typesetting" panose="03020402040406030203" pitchFamily="66" charset="-78"/>
              </a:rPr>
              <a:t> دار پودہ کے ڈنڈی</a:t>
            </a:r>
            <a:endParaRPr lang="ar-AE" sz="2000" spc="-5" dirty="0">
              <a:solidFill>
                <a:srgbClr val="333333"/>
              </a:solidFill>
              <a:latin typeface="Urdu Typesetting" panose="03020402040406030203" pitchFamily="66" charset="-78"/>
              <a:cs typeface="Urdu Typesetting" panose="03020402040406030203" pitchFamily="66" charset="-78"/>
            </a:endParaRPr>
          </a:p>
          <a:p>
            <a:pPr marL="12700" lvl="0" algn="r" defTabSz="914400">
              <a:lnSpc>
                <a:spcPct val="100000"/>
              </a:lnSpc>
              <a:spcBef>
                <a:spcPts val="600"/>
              </a:spcBef>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marL="12700" lvl="0" algn="r" defTabSz="914400">
              <a:lnSpc>
                <a:spcPct val="100000"/>
              </a:lnSpc>
              <a:spcBef>
                <a:spcPts val="600"/>
              </a:spcBef>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لمبی سڑک</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152499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دسویں تصویر</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4D879BF0-E6E6-0CE9-14EF-3D49155E5147}"/>
              </a:ext>
            </a:extLst>
          </p:cNvPr>
          <p:cNvSpPr>
            <a:spLocks/>
          </p:cNvSpPr>
          <p:nvPr/>
        </p:nvSpPr>
        <p:spPr>
          <a:xfrm>
            <a:off x="3766331"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1BADA644-1F51-5F92-6809-E5D78CBE0E5C}"/>
              </a:ext>
            </a:extLst>
          </p:cNvPr>
          <p:cNvSpPr>
            <a:spLocks/>
          </p:cNvSpPr>
          <p:nvPr/>
        </p:nvSpPr>
        <p:spPr>
          <a:xfrm>
            <a:off x="3767919"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506232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07C6EAE2-B645-E02E-A275-BC060F660C10}"/>
              </a:ext>
            </a:extLst>
          </p:cNvPr>
          <p:cNvSpPr>
            <a:spLocks/>
          </p:cNvSpPr>
          <p:nvPr/>
        </p:nvSpPr>
        <p:spPr>
          <a:xfrm>
            <a:off x="3766331"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118</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079692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A980ED17-6C59-FF5C-9190-245161E192D1}"/>
              </a:ext>
            </a:extLst>
          </p:cNvPr>
          <p:cNvSpPr>
            <a:spLocks/>
          </p:cNvSpPr>
          <p:nvPr/>
        </p:nvSpPr>
        <p:spPr>
          <a:xfrm>
            <a:off x="3761752" y="2220738"/>
            <a:ext cx="4656170" cy="28210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119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267560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30F528A6-5ED2-2008-B56D-22E7F89619E1}"/>
              </a:ext>
            </a:extLst>
          </p:cNvPr>
          <p:cNvSpPr>
            <a:spLocks/>
          </p:cNvSpPr>
          <p:nvPr/>
        </p:nvSpPr>
        <p:spPr>
          <a:xfrm>
            <a:off x="3765562" y="2223012"/>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226105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1F3F01AF-CEBF-B5AD-B3B6-CC0747FCA0FF}"/>
              </a:ext>
            </a:extLst>
          </p:cNvPr>
          <p:cNvSpPr>
            <a:spLocks/>
          </p:cNvSpPr>
          <p:nvPr/>
        </p:nvSpPr>
        <p:spPr>
          <a:xfrm>
            <a:off x="3765562" y="2223012"/>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908601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56C37156-16A5-BBCA-29A4-B5308E2E080B}"/>
              </a:ext>
            </a:extLst>
          </p:cNvPr>
          <p:cNvSpPr>
            <a:spLocks/>
          </p:cNvSpPr>
          <p:nvPr/>
        </p:nvSpPr>
        <p:spPr>
          <a:xfrm>
            <a:off x="3763974" y="2221428"/>
            <a:ext cx="4656170" cy="28210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333689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E8D7028D-F385-FA09-C9C4-AE412EFA67B0}"/>
              </a:ext>
            </a:extLst>
          </p:cNvPr>
          <p:cNvSpPr>
            <a:spLocks/>
          </p:cNvSpPr>
          <p:nvPr/>
        </p:nvSpPr>
        <p:spPr>
          <a:xfrm>
            <a:off x="3767919" y="2222197"/>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10197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ED196913-B8AE-2087-1B37-D8487A24DFC5}"/>
              </a:ext>
            </a:extLst>
          </p:cNvPr>
          <p:cNvSpPr>
            <a:spLocks/>
          </p:cNvSpPr>
          <p:nvPr/>
        </p:nvSpPr>
        <p:spPr>
          <a:xfrm>
            <a:off x="3571802" y="2003613"/>
            <a:ext cx="5268802" cy="31904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اس تصویر میں کیا پیش کیا جا </a:t>
            </a:r>
            <a:r>
              <a:rPr lang="ur-PK" sz="3600" dirty="0">
                <a:latin typeface="Urdu Typesetting" panose="03020402040406030203" pitchFamily="66" charset="-78"/>
                <a:cs typeface="Urdu Typesetting" panose="03020402040406030203" pitchFamily="66" charset="-78"/>
              </a:rPr>
              <a:t>رہا</a:t>
            </a:r>
            <a:r>
              <a:rPr lang="ar-AE" sz="3600" dirty="0">
                <a:latin typeface="Urdu Typesetting" panose="03020402040406030203" pitchFamily="66" charset="-78"/>
                <a:cs typeface="Urdu Typesetting" panose="03020402040406030203" pitchFamily="66" charset="-78"/>
              </a:rPr>
              <a:t> ہے؟</a:t>
            </a:r>
            <a:endParaRPr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سیل</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موسم سرما کے کپڑے میں آدمی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پھول</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دریا کے مناظر</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جل</a:t>
            </a:r>
            <a:r>
              <a:rPr lang="ur-PK" sz="2000" spc="-5" dirty="0">
                <a:solidFill>
                  <a:srgbClr val="333333"/>
                </a:solidFill>
                <a:latin typeface="Urdu Typesetting" panose="03020402040406030203" pitchFamily="66" charset="-78"/>
                <a:cs typeface="Urdu Typesetting" panose="03020402040406030203" pitchFamily="66" charset="-78"/>
              </a:rPr>
              <a:t> </a:t>
            </a:r>
            <a:r>
              <a:rPr lang="ar-AE" sz="2000" spc="-5" dirty="0">
                <a:solidFill>
                  <a:srgbClr val="333333"/>
                </a:solidFill>
                <a:latin typeface="Urdu Typesetting" panose="03020402040406030203" pitchFamily="66" charset="-78"/>
                <a:cs typeface="Urdu Typesetting" panose="03020402040406030203" pitchFamily="66" charset="-78"/>
              </a:rPr>
              <a:t>پری</a:t>
            </a: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آکٹوپس</a:t>
            </a:r>
          </a:p>
          <a:p>
            <a:pPr algn="r">
              <a:lnSpc>
                <a:spcPct val="100000"/>
              </a:lnSpc>
              <a:spcBef>
                <a:spcPts val="600"/>
              </a:spcBef>
              <a:buClr>
                <a:srgbClr val="333333"/>
              </a:buClr>
              <a:tabLst>
                <a:tab pos="264160" algn="l"/>
              </a:tabLst>
            </a:pPr>
            <a:r>
              <a:rPr lang="ur-PK" sz="2000" spc="-5" dirty="0">
                <a:solidFill>
                  <a:srgbClr val="333333"/>
                </a:solidFill>
                <a:latin typeface="Urdu Typesetting" panose="03020402040406030203" pitchFamily="66" charset="-78"/>
                <a:cs typeface="Urdu Typesetting" panose="03020402040406030203" pitchFamily="66" charset="-78"/>
              </a:rPr>
              <a:t>بین</a:t>
            </a:r>
            <a:endParaRPr lang="ar-AE" sz="2000" spc="-5"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600"/>
              </a:spcBef>
              <a:buClr>
                <a:srgbClr val="333333"/>
              </a:buClr>
              <a:tabLst>
                <a:tab pos="264160" algn="l"/>
              </a:tabLst>
            </a:pPr>
            <a:r>
              <a:rPr lang="ar-AE" sz="2000" spc="-5" dirty="0">
                <a:solidFill>
                  <a:srgbClr val="333333"/>
                </a:solidFill>
                <a:latin typeface="Urdu Typesetting" panose="03020402040406030203" pitchFamily="66" charset="-78"/>
                <a:cs typeface="Urdu Typesetting" panose="03020402040406030203" pitchFamily="66" charset="-78"/>
              </a:rPr>
              <a:t>مچھلی</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آپ کتنے پر اعتماد ہیں؟</a:t>
            </a:r>
          </a:p>
          <a:p>
            <a:pPr algn="ctr">
              <a:lnSpc>
                <a:spcPct val="150000"/>
              </a:lnSpc>
              <a:spcBef>
                <a:spcPts val="0"/>
              </a:spcBef>
              <a:buClrTx/>
              <a:buNone/>
            </a:pPr>
            <a:r>
              <a:rPr lang="ar-AE" altLang="de-DE" sz="2000" dirty="0">
                <a:solidFill>
                  <a:srgbClr val="004992"/>
                </a:solidFill>
                <a:latin typeface="Urdu Typesetting" panose="03020402040406030203" pitchFamily="66" charset="-78"/>
                <a:cs typeface="Urdu Typesetting" panose="03020402040406030203" pitchFamily="66" charset="-78"/>
              </a:rPr>
              <a:t>کیا آپ ابھی کوئی فیصلہ کرنا چاہتے ہیں؟</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984226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دوسرا کام</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Urdu Typesetting" panose="03020402040406030203" pitchFamily="66" charset="-78"/>
              <a:cs typeface="Urdu Typesetting" panose="03020402040406030203" pitchFamily="66" charset="-78"/>
            </a:endParaRPr>
          </a:p>
        </p:txBody>
      </p:sp>
      <p:sp>
        <p:nvSpPr>
          <p:cNvPr id="7"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126</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8" name="Picture 5" descr="foreveralway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7507" y="1813842"/>
            <a:ext cx="8628086" cy="635000"/>
          </a:xfrm>
          <a:prstGeom prst="rect">
            <a:avLst/>
          </a:prstGeom>
        </p:spPr>
        <p:txBody>
          <a:bodyPr vert="horz" wrap="square" lIns="0" tIns="12065" rIns="0" bIns="0" rtlCol="0">
            <a:spAutoFit/>
          </a:bodyPr>
          <a:lstStyle/>
          <a:p>
            <a:pPr marL="12700">
              <a:lnSpc>
                <a:spcPct val="100000"/>
              </a:lnSpc>
              <a:spcBef>
                <a:spcPts val="95"/>
              </a:spcBef>
            </a:pPr>
            <a:r>
              <a:rPr sz="4000" b="1" spc="-5" dirty="0">
                <a:solidFill>
                  <a:srgbClr val="FFFFFF"/>
                </a:solidFill>
                <a:latin typeface="Urdu Typesetting" panose="03020402040406030203" pitchFamily="66" charset="-78"/>
                <a:cs typeface="Urdu Typesetting" panose="03020402040406030203" pitchFamily="66" charset="-78"/>
              </a:rPr>
              <a:t>What do </a:t>
            </a:r>
            <a:r>
              <a:rPr sz="4000" b="1" dirty="0">
                <a:solidFill>
                  <a:srgbClr val="FFFFFF"/>
                </a:solidFill>
                <a:latin typeface="Urdu Typesetting" panose="03020402040406030203" pitchFamily="66" charset="-78"/>
                <a:cs typeface="Urdu Typesetting" panose="03020402040406030203" pitchFamily="66" charset="-78"/>
              </a:rPr>
              <a:t>you </a:t>
            </a:r>
            <a:r>
              <a:rPr sz="4000" b="1" spc="-5" dirty="0">
                <a:solidFill>
                  <a:srgbClr val="FFFFFF"/>
                </a:solidFill>
                <a:latin typeface="Urdu Typesetting" panose="03020402040406030203" pitchFamily="66" charset="-78"/>
                <a:cs typeface="Urdu Typesetting" panose="03020402040406030203" pitchFamily="66" charset="-78"/>
              </a:rPr>
              <a:t>see</a:t>
            </a:r>
            <a:r>
              <a:rPr sz="4000" b="1" spc="-55" dirty="0">
                <a:solidFill>
                  <a:srgbClr val="FFFFFF"/>
                </a:solidFill>
                <a:latin typeface="Urdu Typesetting" panose="03020402040406030203" pitchFamily="66" charset="-78"/>
                <a:cs typeface="Urdu Typesetting" panose="03020402040406030203" pitchFamily="66" charset="-78"/>
              </a:rPr>
              <a:t> </a:t>
            </a:r>
            <a:r>
              <a:rPr sz="4000" b="1" spc="-10" dirty="0">
                <a:solidFill>
                  <a:srgbClr val="FFFFFF"/>
                </a:solidFill>
                <a:latin typeface="Urdu Typesetting" panose="03020402040406030203" pitchFamily="66" charset="-78"/>
                <a:cs typeface="Urdu Typesetting" panose="03020402040406030203" pitchFamily="66" charset="-78"/>
              </a:rPr>
              <a:t>now?</a:t>
            </a:r>
            <a:endParaRPr sz="400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5"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بوڑھا جوڑا، </a:t>
            </a:r>
            <a:r>
              <a:rPr lang="ur-PK" sz="2400" dirty="0">
                <a:solidFill>
                  <a:srgbClr val="333333"/>
                </a:solidFill>
                <a:latin typeface="Urdu Typesetting" panose="03020402040406030203" pitchFamily="66" charset="-78"/>
                <a:ea typeface="+mj-ea"/>
                <a:cs typeface="Urdu Typesetting" panose="03020402040406030203" pitchFamily="66" charset="-78"/>
              </a:rPr>
              <a:t>گلاس</a:t>
            </a:r>
            <a:r>
              <a:rPr lang="ar-AE" sz="2400" dirty="0">
                <a:solidFill>
                  <a:srgbClr val="333333"/>
                </a:solidFill>
                <a:latin typeface="Urdu Typesetting" panose="03020402040406030203" pitchFamily="66" charset="-78"/>
                <a:ea typeface="+mj-ea"/>
                <a:cs typeface="Urdu Typesetting" panose="03020402040406030203" pitchFamily="66" charset="-78"/>
              </a:rPr>
              <a:t> یا...؟</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sp>
        <p:nvSpPr>
          <p:cNvPr id="3" name="Title 2"/>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آپ کو کیا نظر آرہا ہے؟</a:t>
            </a:r>
            <a:endParaRPr lang="en-US" sz="3600" dirty="0">
              <a:latin typeface="Urdu Typesetting" panose="03020402040406030203" pitchFamily="66" charset="-78"/>
              <a:cs typeface="Urdu Typesetting" panose="03020402040406030203" pitchFamily="66" charset="-78"/>
            </a:endParaRPr>
          </a:p>
        </p:txBody>
      </p:sp>
      <p:pic>
        <p:nvPicPr>
          <p:cNvPr id="12" name="Picture 5"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8"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129</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23"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6"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Urdu Typesetting" panose="03020402040406030203" pitchFamily="66" charset="-78"/>
                <a:cs typeface="Urdu Typesetting" panose="03020402040406030203" pitchFamily="66" charset="-78"/>
              </a:rPr>
              <a:t>Try </a:t>
            </a:r>
            <a:r>
              <a:rPr sz="2400" b="1" dirty="0">
                <a:solidFill>
                  <a:srgbClr val="006699"/>
                </a:solidFill>
                <a:latin typeface="Urdu Typesetting" panose="03020402040406030203" pitchFamily="66" charset="-78"/>
                <a:cs typeface="Urdu Typesetting" panose="03020402040406030203" pitchFamily="66" charset="-78"/>
              </a:rPr>
              <a:t>to discover all </a:t>
            </a:r>
            <a:r>
              <a:rPr sz="2400" b="1" spc="-5" dirty="0">
                <a:solidFill>
                  <a:srgbClr val="006699"/>
                </a:solidFill>
                <a:latin typeface="Urdu Typesetting" panose="03020402040406030203" pitchFamily="66" charset="-78"/>
                <a:cs typeface="Urdu Typesetting" panose="03020402040406030203" pitchFamily="66" charset="-78"/>
              </a:rPr>
              <a:t>details/figures </a:t>
            </a:r>
            <a:r>
              <a:rPr sz="2400" b="1" dirty="0">
                <a:solidFill>
                  <a:srgbClr val="006699"/>
                </a:solidFill>
                <a:latin typeface="Urdu Typesetting" panose="03020402040406030203" pitchFamily="66" charset="-78"/>
                <a:cs typeface="Urdu Typesetting" panose="03020402040406030203" pitchFamily="66" charset="-78"/>
              </a:rPr>
              <a:t>in the</a:t>
            </a:r>
            <a:r>
              <a:rPr sz="2400" b="1" spc="10" dirty="0">
                <a:solidFill>
                  <a:srgbClr val="006699"/>
                </a:solidFill>
                <a:latin typeface="Urdu Typesetting" panose="03020402040406030203" pitchFamily="66" charset="-78"/>
                <a:cs typeface="Urdu Typesetting" panose="03020402040406030203" pitchFamily="66" charset="-78"/>
              </a:rPr>
              <a:t> </a:t>
            </a:r>
            <a:r>
              <a:rPr sz="2400" b="1" spc="-10" dirty="0">
                <a:solidFill>
                  <a:srgbClr val="006699"/>
                </a:solidFill>
                <a:latin typeface="Urdu Typesetting" panose="03020402040406030203" pitchFamily="66" charset="-78"/>
                <a:cs typeface="Urdu Typesetting" panose="03020402040406030203" pitchFamily="66" charset="-78"/>
              </a:rPr>
              <a:t>following</a:t>
            </a:r>
            <a:endParaRPr sz="2400">
              <a:latin typeface="Urdu Typesetting" panose="03020402040406030203" pitchFamily="66" charset="-78"/>
              <a:cs typeface="Urdu Typesetting" panose="03020402040406030203" pitchFamily="66" charset="-78"/>
            </a:endParaRPr>
          </a:p>
          <a:p>
            <a:pPr marL="635">
              <a:lnSpc>
                <a:spcPct val="100000"/>
              </a:lnSpc>
              <a:spcBef>
                <a:spcPts val="1440"/>
              </a:spcBef>
            </a:pPr>
            <a:r>
              <a:rPr sz="2400" b="1" spc="-5" dirty="0">
                <a:solidFill>
                  <a:srgbClr val="006699"/>
                </a:solidFill>
                <a:latin typeface="Urdu Typesetting" panose="03020402040406030203" pitchFamily="66" charset="-78"/>
                <a:cs typeface="Urdu Typesetting" panose="03020402040406030203" pitchFamily="66" charset="-78"/>
              </a:rPr>
              <a:t>pictures!</a:t>
            </a:r>
            <a:endParaRPr sz="2400">
              <a:latin typeface="Urdu Typesetting" panose="03020402040406030203" pitchFamily="66" charset="-78"/>
              <a:cs typeface="Urdu Typesetting" panose="03020402040406030203" pitchFamily="66" charset="-78"/>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Urdu Typesetting" panose="03020402040406030203" pitchFamily="66" charset="-78"/>
              <a:cs typeface="Urdu Typesetting" panose="03020402040406030203" pitchFamily="66" charset="-78"/>
            </a:endParaRPr>
          </a:p>
        </p:txBody>
      </p:sp>
      <p:sp>
        <p:nvSpPr>
          <p:cNvPr id="12" name="Content Placeholder 11"/>
          <p:cNvSpPr>
            <a:spLocks noGrp="1"/>
          </p:cNvSpPr>
          <p:nvPr>
            <p:ph idx="1"/>
          </p:nvPr>
        </p:nvSpPr>
        <p:spPr/>
        <p:txBody>
          <a:bodyPr/>
          <a:lstStyle/>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جلد بازی میں کیے گئے فیصلے ہمیشہ غلطیوں کا باعث نہیں بنتے لیکن بعض اوقات صرف آدھی کہانی سنا دیتے ہیں!</a:t>
            </a:r>
          </a:p>
        </p:txBody>
      </p:sp>
      <p:sp>
        <p:nvSpPr>
          <p:cNvPr id="9" name="Footer Placeholder 8"/>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Urdu Typesetting" panose="03020402040406030203" pitchFamily="66" charset="-78"/>
                <a:cs typeface="Urdu Typesetting" panose="03020402040406030203" pitchFamily="66" charset="-78"/>
              </a:rPr>
              <a:t>Try </a:t>
            </a:r>
            <a:r>
              <a:rPr sz="2400" b="1" dirty="0">
                <a:solidFill>
                  <a:srgbClr val="006699"/>
                </a:solidFill>
                <a:latin typeface="Urdu Typesetting" panose="03020402040406030203" pitchFamily="66" charset="-78"/>
                <a:cs typeface="Urdu Typesetting" panose="03020402040406030203" pitchFamily="66" charset="-78"/>
              </a:rPr>
              <a:t>to discover all </a:t>
            </a:r>
            <a:r>
              <a:rPr sz="2400" b="1" spc="-5" dirty="0">
                <a:solidFill>
                  <a:srgbClr val="006699"/>
                </a:solidFill>
                <a:latin typeface="Urdu Typesetting" panose="03020402040406030203" pitchFamily="66" charset="-78"/>
                <a:cs typeface="Urdu Typesetting" panose="03020402040406030203" pitchFamily="66" charset="-78"/>
              </a:rPr>
              <a:t>details/figures </a:t>
            </a:r>
            <a:r>
              <a:rPr sz="2400" b="1" dirty="0">
                <a:solidFill>
                  <a:srgbClr val="006699"/>
                </a:solidFill>
                <a:latin typeface="Urdu Typesetting" panose="03020402040406030203" pitchFamily="66" charset="-78"/>
                <a:cs typeface="Urdu Typesetting" panose="03020402040406030203" pitchFamily="66" charset="-78"/>
              </a:rPr>
              <a:t>in the</a:t>
            </a:r>
            <a:r>
              <a:rPr sz="2400" b="1" spc="10" dirty="0">
                <a:solidFill>
                  <a:srgbClr val="006699"/>
                </a:solidFill>
                <a:latin typeface="Urdu Typesetting" panose="03020402040406030203" pitchFamily="66" charset="-78"/>
                <a:cs typeface="Urdu Typesetting" panose="03020402040406030203" pitchFamily="66" charset="-78"/>
              </a:rPr>
              <a:t> </a:t>
            </a:r>
            <a:r>
              <a:rPr sz="2400" b="1" spc="-10" dirty="0">
                <a:solidFill>
                  <a:srgbClr val="006699"/>
                </a:solidFill>
                <a:latin typeface="Urdu Typesetting" panose="03020402040406030203" pitchFamily="66" charset="-78"/>
                <a:cs typeface="Urdu Typesetting" panose="03020402040406030203" pitchFamily="66" charset="-78"/>
              </a:rPr>
              <a:t>following</a:t>
            </a:r>
            <a:endParaRPr sz="2400">
              <a:latin typeface="Urdu Typesetting" panose="03020402040406030203" pitchFamily="66" charset="-78"/>
              <a:cs typeface="Urdu Typesetting" panose="03020402040406030203" pitchFamily="66" charset="-78"/>
            </a:endParaRPr>
          </a:p>
          <a:p>
            <a:pPr marL="635">
              <a:lnSpc>
                <a:spcPct val="100000"/>
              </a:lnSpc>
              <a:spcBef>
                <a:spcPts val="1440"/>
              </a:spcBef>
            </a:pPr>
            <a:r>
              <a:rPr sz="2400" b="1" spc="-5" dirty="0">
                <a:solidFill>
                  <a:srgbClr val="006699"/>
                </a:solidFill>
                <a:latin typeface="Urdu Typesetting" panose="03020402040406030203" pitchFamily="66" charset="-78"/>
                <a:cs typeface="Urdu Typesetting" panose="03020402040406030203" pitchFamily="66" charset="-78"/>
              </a:rPr>
              <a:t>pictures!</a:t>
            </a:r>
            <a:endParaRPr sz="2400">
              <a:latin typeface="Urdu Typesetting" panose="03020402040406030203" pitchFamily="66" charset="-78"/>
              <a:cs typeface="Urdu Typesetting" panose="03020402040406030203" pitchFamily="66" charset="-78"/>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Urdu Typesetting" panose="03020402040406030203" pitchFamily="66" charset="-78"/>
              <a:cs typeface="Urdu Typesetting" panose="03020402040406030203" pitchFamily="66" charset="-78"/>
            </a:endParaRPr>
          </a:p>
        </p:txBody>
      </p:sp>
      <p:sp>
        <p:nvSpPr>
          <p:cNvPr id="12" name="Content Placeholder 11"/>
          <p:cNvSpPr>
            <a:spLocks noGrp="1"/>
          </p:cNvSpPr>
          <p:nvPr>
            <p:ph idx="1"/>
          </p:nvPr>
        </p:nvSpPr>
        <p:spPr/>
        <p:txBody>
          <a:bodyPr/>
          <a:lstStyle/>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جلد بازی میں کیے گئے فیصلے ہمیشہ غلطیوں کا باعث نہیں بنتے لیکن بعض اوقات صرف آدھی کہانی سنا دیتے ہیں!</a:t>
            </a:r>
          </a:p>
          <a:p>
            <a:pPr lvl="0" algn="ctr" defTabSz="914400"/>
            <a:r>
              <a:rPr lang="ar-AE" sz="2400" spc="-5" dirty="0">
                <a:solidFill>
                  <a:srgbClr val="333333"/>
                </a:solidFill>
                <a:latin typeface="Urdu Typesetting" panose="03020402040406030203" pitchFamily="66" charset="-78"/>
                <a:cs typeface="Urdu Typesetting" panose="03020402040406030203" pitchFamily="66" charset="-78"/>
              </a:rPr>
              <a:t>مندرجہ ذیل تصویروں میں تمام تفصیلات/اعداد و شمار دریافت کرنے کی کوشش کریں!</a:t>
            </a:r>
            <a:endParaRPr lang="en-US" sz="2400" dirty="0">
              <a:solidFill>
                <a:srgbClr val="004992"/>
              </a:solidFill>
              <a:latin typeface="Urdu Typesetting" panose="03020402040406030203" pitchFamily="66" charset="-78"/>
              <a:cs typeface="Urdu Typesetting" panose="03020402040406030203" pitchFamily="66" charset="-78"/>
            </a:endParaRPr>
          </a:p>
        </p:txBody>
      </p:sp>
      <p:sp>
        <p:nvSpPr>
          <p:cNvPr id="9" name="Footer Placeholder 8"/>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257584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132</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بوڑھی عورت، جوان عورت، مونچھوں والا آدمی؟</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4"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بوڑھا آدمی یا </a:t>
            </a:r>
            <a:r>
              <a:rPr lang="ur-PK" sz="2400" dirty="0">
                <a:solidFill>
                  <a:srgbClr val="333333"/>
                </a:solidFill>
                <a:latin typeface="Urdu Typesetting" panose="03020402040406030203" pitchFamily="66" charset="-78"/>
                <a:ea typeface="+mj-ea"/>
                <a:cs typeface="Urdu Typesetting" panose="03020402040406030203" pitchFamily="66" charset="-78"/>
              </a:rPr>
              <a:t>گھڑ </a:t>
            </a:r>
            <a:r>
              <a:rPr lang="ar-AE" sz="2400" dirty="0">
                <a:solidFill>
                  <a:srgbClr val="333333"/>
                </a:solidFill>
                <a:latin typeface="Urdu Typesetting" panose="03020402040406030203" pitchFamily="66" charset="-78"/>
                <a:ea typeface="+mj-ea"/>
                <a:cs typeface="Urdu Typesetting" panose="03020402040406030203" pitchFamily="66" charset="-78"/>
              </a:rPr>
              <a:t>سوار؟</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6" name="Picture 6"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6"/>
          <p:cNvSpPr txBox="1"/>
          <p:nvPr/>
        </p:nvSpPr>
        <p:spPr>
          <a:xfrm>
            <a:off x="4889003" y="5586984"/>
            <a:ext cx="2417169" cy="135935"/>
          </a:xfrm>
          <a:prstGeom prst="rect">
            <a:avLst/>
          </a:prstGeom>
        </p:spPr>
        <p:txBody>
          <a:bodyPr vert="horz" wrap="square" lIns="0" tIns="12700" rIns="0" bIns="0" rtlCol="0">
            <a:spAutoFit/>
          </a:bodyPr>
          <a:lstStyle/>
          <a:p>
            <a:pPr marL="12700" algn="ctr">
              <a:lnSpc>
                <a:spcPct val="100000"/>
              </a:lnSpc>
              <a:spcBef>
                <a:spcPts val="100"/>
              </a:spcBef>
            </a:pPr>
            <a:r>
              <a:rPr sz="800" spc="-5" dirty="0">
                <a:latin typeface="Urdu Typesetting" panose="03020402040406030203" pitchFamily="66" charset="-78"/>
                <a:cs typeface="Urdu Typesetting" panose="03020402040406030203" pitchFamily="66" charset="-78"/>
              </a:rPr>
              <a:t>/</a:t>
            </a:r>
            <a:endParaRPr sz="8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136</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بطخ یا خرگوش؟</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139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اگر آپ تصویر کو الٹا کر دیں تو آپ کیا دیکھیں گے؟</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1"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140</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ur-PK" sz="2400" dirty="0">
                <a:solidFill>
                  <a:srgbClr val="333333"/>
                </a:solidFill>
                <a:latin typeface="Urdu Typesetting" panose="03020402040406030203" pitchFamily="66" charset="-78"/>
                <a:ea typeface="+mj-ea"/>
                <a:cs typeface="Urdu Typesetting" panose="03020402040406030203" pitchFamily="66" charset="-78"/>
              </a:rPr>
              <a:t>گھوڑا یا سوار؟</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3" name="Picture 3" descr="upside d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141</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5" name="Picture 10"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a:lnSpc>
                <a:spcPct val="90000"/>
              </a:lnSpc>
              <a:spcBef>
                <a:spcPts val="0"/>
              </a:spcBef>
              <a:buClrTx/>
              <a:buNone/>
            </a:pPr>
            <a:r>
              <a:rPr lang="ar-AE" sz="2400" dirty="0">
                <a:solidFill>
                  <a:srgbClr val="333333"/>
                </a:solidFill>
                <a:latin typeface="Urdu Typesetting" panose="03020402040406030203" pitchFamily="66" charset="-78"/>
                <a:ea typeface="+mj-ea"/>
                <a:cs typeface="Urdu Typesetting" panose="03020402040406030203" pitchFamily="66" charset="-78"/>
              </a:rPr>
              <a:t>کھوپڑی یا بیکری؟</a:t>
            </a:r>
            <a:endParaRPr lang="en-US" sz="2400" dirty="0">
              <a:solidFill>
                <a:srgbClr val="333333"/>
              </a:solidFill>
              <a:latin typeface="Urdu Typesetting" panose="03020402040406030203" pitchFamily="66" charset="-78"/>
              <a:ea typeface="+mj-ea"/>
              <a:cs typeface="Urdu Typesetting" panose="03020402040406030203" pitchFamily="66" charset="-78"/>
            </a:endParaRPr>
          </a:p>
        </p:txBody>
      </p:sp>
      <p:pic>
        <p:nvPicPr>
          <p:cNvPr id="16" name="Picture 13"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آپ کو کیا نظر آرہا ہے؟</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143</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تمام تفصیلات دریافت کرنے کی کوشش کریں!</a:t>
            </a:r>
            <a:endParaRPr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12" name="Slide Number Placeholder 11"/>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147</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7485264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937119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a:p>
            <a:pPr lvl="0" algn="r" defTabSz="914400">
              <a:lnSpc>
                <a:spcPct val="100000"/>
              </a:lnSpc>
              <a:spcBef>
                <a:spcPts val="0"/>
              </a:spcBef>
            </a:pPr>
            <a:r>
              <a:rPr lang="ur-PK" sz="2400" spc="-10" dirty="0">
                <a:solidFill>
                  <a:srgbClr val="333333"/>
                </a:solidFill>
                <a:latin typeface="Urdu Typesetting" panose="03020402040406030203" pitchFamily="66" charset="-78"/>
                <a:cs typeface="Urdu Typesetting" panose="03020402040406030203" pitchFamily="66" charset="-78"/>
              </a:rPr>
              <a:t>انسان غلطی کا پتلا ہے </a:t>
            </a:r>
            <a:r>
              <a:rPr lang="ar-AE" sz="2400" spc="-10" dirty="0">
                <a:solidFill>
                  <a:srgbClr val="333333"/>
                </a:solidFill>
                <a:latin typeface="Urdu Typesetting" panose="03020402040406030203" pitchFamily="66" charset="-78"/>
                <a:cs typeface="Urdu Typesetting" panose="03020402040406030203" pitchFamily="66" charset="-78"/>
              </a:rPr>
              <a:t>- اس امکان کے لیے تیار رہیں کہ آپ غلط ہیں۔</a:t>
            </a: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149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8979918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lnSpc>
                <a:spcPct val="100000"/>
              </a:lnSpc>
              <a:spcBef>
                <a:spcPts val="0"/>
              </a:spcBef>
            </a:pPr>
            <a:r>
              <a:rPr lang="ar-AE" sz="2400" b="1" spc="-10"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آخری سلائیڈز یہ ظاہر کرتی ہیں کہ فوری فیصلے غلطیوں کا باعث بن سکتے ہیں اور اکثر "آدھا سچ" ہی تسلیم کیا جاتا ہے۔</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اس لیے زیادہ سے زیادہ معلومات تلاش کریں اور دوسروں کے ساتھ خیالات کا تبادلہ کریں، خاص طور پر اگر فیصلے اہم ہوں یا ڈرامائی </a:t>
            </a:r>
            <a:r>
              <a:rPr lang="ur-PK" sz="2400" spc="-10" dirty="0">
                <a:solidFill>
                  <a:srgbClr val="333333"/>
                </a:solidFill>
                <a:latin typeface="Urdu Typesetting" panose="03020402040406030203" pitchFamily="66" charset="-78"/>
                <a:cs typeface="Urdu Typesetting" panose="03020402040406030203" pitchFamily="66" charset="-78"/>
              </a:rPr>
              <a:t>نتائج والے</a:t>
            </a:r>
            <a:r>
              <a:rPr lang="ar-AE" sz="2400" spc="-10" dirty="0">
                <a:solidFill>
                  <a:srgbClr val="333333"/>
                </a:solidFill>
                <a:latin typeface="Urdu Typesetting" panose="03020402040406030203" pitchFamily="66" charset="-78"/>
                <a:cs typeface="Urdu Typesetting" panose="03020402040406030203" pitchFamily="66" charset="-78"/>
              </a:rPr>
              <a:t> ہوں (مثلاً یہ محسوس کریں کہ آپ کا پڑوسی آپ کا پیچھا کر رہا ہے </a:t>
            </a:r>
            <a:r>
              <a:rPr lang="ur-PK" sz="2400" spc="-10" dirty="0">
                <a:solidFill>
                  <a:srgbClr val="333333"/>
                </a:solidFill>
                <a:latin typeface="Urdu Typesetting" panose="03020402040406030203" pitchFamily="66" charset="-78"/>
                <a:cs typeface="Urdu Typesetting" panose="03020402040406030203" pitchFamily="66" charset="-78"/>
              </a:rPr>
              <a:t>-</a:t>
            </a:r>
            <a:r>
              <a:rPr lang="ar-AE" sz="2400" spc="-10" dirty="0">
                <a:solidFill>
                  <a:srgbClr val="333333"/>
                </a:solidFill>
                <a:latin typeface="Urdu Typesetting" panose="03020402040406030203" pitchFamily="66" charset="-78"/>
                <a:cs typeface="Urdu Typesetting" panose="03020402040406030203" pitchFamily="66" charset="-78"/>
              </a:rPr>
              <a:t> فرض</a:t>
            </a:r>
            <a:r>
              <a:rPr lang="ur-PK" sz="2400" spc="-10" dirty="0">
                <a:solidFill>
                  <a:srgbClr val="333333"/>
                </a:solidFill>
                <a:latin typeface="Urdu Typesetting" panose="03020402040406030203" pitchFamily="66" charset="-78"/>
                <a:cs typeface="Urdu Typesetting" panose="03020402040406030203" pitchFamily="66" charset="-78"/>
              </a:rPr>
              <a:t>ی</a:t>
            </a:r>
            <a:r>
              <a:rPr lang="ar-AE" sz="2400" spc="-10" dirty="0">
                <a:solidFill>
                  <a:srgbClr val="333333"/>
                </a:solidFill>
                <a:latin typeface="Urdu Typesetting" panose="03020402040406030203" pitchFamily="66" charset="-78"/>
                <a:cs typeface="Urdu Typesetting" panose="03020402040406030203" pitchFamily="66" charset="-78"/>
              </a:rPr>
              <a:t> دشمنوں پر حملہ نہ کریں!)۔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معمولی اہمیت کے واقعات کے لیے، ہم جلدی سے فیصلہ بھی کر سکتے ہیں (مثلاً دہی کا برانڈ یا کیک کا انتخاب، لاٹری نمبر چننا)۔</a:t>
            </a:r>
          </a:p>
          <a:p>
            <a:pPr lvl="0" algn="r" defTabSz="914400">
              <a:lnSpc>
                <a:spcPct val="100000"/>
              </a:lnSpc>
              <a:spcBef>
                <a:spcPts val="0"/>
              </a:spcBef>
            </a:pPr>
            <a:r>
              <a:rPr lang="ur-PK" sz="2400" spc="-10" dirty="0">
                <a:solidFill>
                  <a:srgbClr val="333333"/>
                </a:solidFill>
                <a:latin typeface="Urdu Typesetting" panose="03020402040406030203" pitchFamily="66" charset="-78"/>
                <a:cs typeface="Urdu Typesetting" panose="03020402040406030203" pitchFamily="66" charset="-78"/>
              </a:rPr>
              <a:t>انسان غلطی کا پتلا ہے </a:t>
            </a:r>
            <a:r>
              <a:rPr lang="ar-AE" sz="2400" spc="-10" dirty="0">
                <a:solidFill>
                  <a:srgbClr val="333333"/>
                </a:solidFill>
                <a:latin typeface="Urdu Typesetting" panose="03020402040406030203" pitchFamily="66" charset="-78"/>
                <a:cs typeface="Urdu Typesetting" panose="03020402040406030203" pitchFamily="66" charset="-78"/>
              </a:rPr>
              <a:t>- اس امکان کے لیے تیار رہیں کہ آپ غلط ہیں۔</a:t>
            </a:r>
          </a:p>
          <a:p>
            <a:pPr lvl="0" algn="r" defTabSz="914400">
              <a:lnSpc>
                <a:spcPct val="100000"/>
              </a:lnSpc>
              <a:spcBef>
                <a:spcPts val="0"/>
              </a:spcBef>
            </a:pPr>
            <a:r>
              <a:rPr lang="ar-AE" sz="2400" spc="-10" dirty="0">
                <a:solidFill>
                  <a:srgbClr val="333333"/>
                </a:solidFill>
                <a:latin typeface="Urdu Typesetting" panose="03020402040406030203" pitchFamily="66" charset="-78"/>
                <a:cs typeface="Urdu Typesetting" panose="03020402040406030203" pitchFamily="66" charset="-78"/>
              </a:rPr>
              <a:t>ٹھوس حقائق کی بنیاد پر اہم فیصلے کریں۔ محض انداز</a:t>
            </a:r>
            <a:r>
              <a:rPr lang="ur-PK" sz="2400" spc="-10" dirty="0">
                <a:solidFill>
                  <a:srgbClr val="333333"/>
                </a:solidFill>
                <a:latin typeface="Urdu Typesetting" panose="03020402040406030203" pitchFamily="66" charset="-78"/>
                <a:cs typeface="Urdu Typesetting" panose="03020402040406030203" pitchFamily="66" charset="-78"/>
              </a:rPr>
              <a:t>ے</a:t>
            </a:r>
            <a:r>
              <a:rPr lang="ar-AE" sz="2400" spc="-10" dirty="0">
                <a:solidFill>
                  <a:srgbClr val="333333"/>
                </a:solidFill>
                <a:latin typeface="Urdu Typesetting" panose="03020402040406030203" pitchFamily="66" charset="-78"/>
                <a:cs typeface="Urdu Typesetting" panose="03020402040406030203" pitchFamily="66" charset="-78"/>
              </a:rPr>
              <a:t> "برے مشیر" ہیں۔ ہمیشہ غلط فیصلے کے نتائج پر غور کریں۔</a:t>
            </a:r>
            <a:endParaRPr lang="en-US" sz="24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902771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151</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dirty="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dirty="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dirty="0">
                <a:solidFill>
                  <a:srgbClr val="333333"/>
                </a:solidFill>
                <a:latin typeface="Urdu Typesetting" panose="03020402040406030203" pitchFamily="66" charset="-78"/>
                <a:cs typeface="Urdu Typesetting" panose="03020402040406030203" pitchFamily="66" charset="-78"/>
              </a:rPr>
              <a:t>والے</a:t>
            </a:r>
            <a:r>
              <a:rPr lang="ar-AE" sz="2400" dirty="0">
                <a:solidFill>
                  <a:srgbClr val="333333"/>
                </a:solidFill>
                <a:latin typeface="Urdu Typesetting" panose="03020402040406030203" pitchFamily="66" charset="-78"/>
                <a:cs typeface="Urdu Typesetting" panose="03020402040406030203" pitchFamily="66" charset="-78"/>
              </a:rPr>
              <a:t> بادشاہ ک</a:t>
            </a:r>
            <a:r>
              <a:rPr lang="ur-PK" sz="2400" dirty="0">
                <a:solidFill>
                  <a:srgbClr val="333333"/>
                </a:solidFill>
                <a:latin typeface="Urdu Typesetting" panose="03020402040406030203" pitchFamily="66" charset="-78"/>
                <a:cs typeface="Urdu Typesetting" panose="03020402040406030203" pitchFamily="66" charset="-78"/>
              </a:rPr>
              <a:t>ا کھلونا</a:t>
            </a:r>
            <a:r>
              <a:rPr lang="ar-AE" sz="2400" dirty="0">
                <a:solidFill>
                  <a:srgbClr val="333333"/>
                </a:solidFill>
                <a:latin typeface="Urdu Typesetting" panose="03020402040406030203" pitchFamily="66" charset="-78"/>
                <a:cs typeface="Urdu Typesetting" panose="03020402040406030203" pitchFamily="66" charset="-78"/>
              </a:rPr>
              <a:t> مل</a:t>
            </a:r>
            <a:r>
              <a:rPr lang="ur-PK" sz="2400" dirty="0">
                <a:solidFill>
                  <a:srgbClr val="333333"/>
                </a:solidFill>
                <a:latin typeface="Urdu Typesetting" panose="03020402040406030203" pitchFamily="66" charset="-78"/>
                <a:cs typeface="Urdu Typesetting" panose="03020402040406030203" pitchFamily="66" charset="-78"/>
              </a:rPr>
              <a:t>ا</a:t>
            </a:r>
            <a:r>
              <a:rPr lang="ar-AE" sz="2400" dirty="0">
                <a:solidFill>
                  <a:srgbClr val="333333"/>
                </a:solidFill>
                <a:latin typeface="Urdu Typesetting" panose="03020402040406030203" pitchFamily="66" charset="-78"/>
                <a:cs typeface="Urdu Typesetting" panose="03020402040406030203" pitchFamily="66" charset="-78"/>
              </a:rPr>
              <a:t>۔</a:t>
            </a:r>
          </a:p>
          <a:p>
            <a:pPr algn="r"/>
            <a:r>
              <a:rPr lang="ar-AE" sz="2400" dirty="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6174005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r"/>
            <a:r>
              <a:rPr lang="ar-AE" sz="2400" dirty="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dirty="0">
                <a:solidFill>
                  <a:srgbClr val="333333"/>
                </a:solidFill>
                <a:latin typeface="Urdu Typesetting" panose="03020402040406030203" pitchFamily="66" charset="-78"/>
                <a:cs typeface="Urdu Typesetting" panose="03020402040406030203" pitchFamily="66" charset="-78"/>
              </a:rPr>
              <a:t>جو </a:t>
            </a:r>
            <a:r>
              <a:rPr lang="ar-AE" sz="2400" dirty="0">
                <a:solidFill>
                  <a:srgbClr val="333333"/>
                </a:solidFill>
                <a:latin typeface="Urdu Typesetting" panose="03020402040406030203" pitchFamily="66" charset="-78"/>
                <a:cs typeface="Urdu Typesetting" panose="03020402040406030203" pitchFamily="66" charset="-78"/>
              </a:rPr>
              <a:t>سائیکوسس میں مبتلا </a:t>
            </a:r>
            <a:r>
              <a:rPr lang="ur-PK" sz="2400" dirty="0">
                <a:solidFill>
                  <a:srgbClr val="333333"/>
                </a:solidFill>
                <a:latin typeface="Urdu Typesetting" panose="03020402040406030203" pitchFamily="66" charset="-78"/>
                <a:cs typeface="Urdu Typesetting" panose="03020402040406030203" pitchFamily="66" charset="-78"/>
              </a:rPr>
              <a:t>ہوتے ہیں، جلد</a:t>
            </a:r>
            <a:r>
              <a:rPr lang="ar-AE" sz="2400" dirty="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dirty="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dirty="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dirty="0">
                <a:solidFill>
                  <a:srgbClr val="333333"/>
                </a:solidFill>
                <a:latin typeface="Urdu Typesetting" panose="03020402040406030203" pitchFamily="66" charset="-78"/>
                <a:cs typeface="Urdu Typesetting" panose="03020402040406030203" pitchFamily="66" charset="-78"/>
              </a:rPr>
              <a:t>والے</a:t>
            </a:r>
            <a:r>
              <a:rPr lang="ar-AE" sz="2400" dirty="0">
                <a:solidFill>
                  <a:srgbClr val="333333"/>
                </a:solidFill>
                <a:latin typeface="Urdu Typesetting" panose="03020402040406030203" pitchFamily="66" charset="-78"/>
                <a:cs typeface="Urdu Typesetting" panose="03020402040406030203" pitchFamily="66" charset="-78"/>
              </a:rPr>
              <a:t> بادشاہ ک</a:t>
            </a:r>
            <a:r>
              <a:rPr lang="ur-PK" sz="2400" dirty="0">
                <a:solidFill>
                  <a:srgbClr val="333333"/>
                </a:solidFill>
                <a:latin typeface="Urdu Typesetting" panose="03020402040406030203" pitchFamily="66" charset="-78"/>
                <a:cs typeface="Urdu Typesetting" panose="03020402040406030203" pitchFamily="66" charset="-78"/>
              </a:rPr>
              <a:t>ا کھلونا</a:t>
            </a:r>
            <a:r>
              <a:rPr lang="ar-AE" sz="2400" dirty="0">
                <a:solidFill>
                  <a:srgbClr val="333333"/>
                </a:solidFill>
                <a:latin typeface="Urdu Typesetting" panose="03020402040406030203" pitchFamily="66" charset="-78"/>
                <a:cs typeface="Urdu Typesetting" panose="03020402040406030203" pitchFamily="66" charset="-78"/>
              </a:rPr>
              <a:t> مل</a:t>
            </a:r>
            <a:r>
              <a:rPr lang="ur-PK" sz="2400" dirty="0">
                <a:solidFill>
                  <a:srgbClr val="333333"/>
                </a:solidFill>
                <a:latin typeface="Urdu Typesetting" panose="03020402040406030203" pitchFamily="66" charset="-78"/>
                <a:cs typeface="Urdu Typesetting" panose="03020402040406030203" pitchFamily="66" charset="-78"/>
              </a:rPr>
              <a:t>ا</a:t>
            </a:r>
            <a:r>
              <a:rPr lang="ar-AE" sz="2400" dirty="0">
                <a:solidFill>
                  <a:srgbClr val="333333"/>
                </a:solidFill>
                <a:latin typeface="Urdu Typesetting" panose="03020402040406030203" pitchFamily="66" charset="-78"/>
                <a:cs typeface="Urdu Typesetting" panose="03020402040406030203" pitchFamily="66" charset="-78"/>
              </a:rPr>
              <a:t>۔</a:t>
            </a:r>
          </a:p>
          <a:p>
            <a:pPr algn="r"/>
            <a:r>
              <a:rPr lang="ar-AE" sz="2400" dirty="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a:p>
            <a:pPr algn="r"/>
            <a:r>
              <a:rPr lang="ar-AE" sz="2400" dirty="0">
                <a:solidFill>
                  <a:srgbClr val="333333"/>
                </a:solidFill>
                <a:latin typeface="Urdu Typesetting" panose="03020402040406030203" pitchFamily="66" charset="-78"/>
                <a:cs typeface="Urdu Typesetting" panose="03020402040406030203" pitchFamily="66" charset="-78"/>
              </a:rPr>
              <a:t>معلومات کے بہت سے ٹکڑوں پر غور کیا جانا چاہئے۔ جن لوگوں پر آپ بھروسہ کرتے ہیں ان سے مختلف وضاحتوں اور آراء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2 - Jumping to Conclusions 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Urdu Typesetting" panose="03020402040406030203" pitchFamily="66" charset="-78"/>
                <a:cs typeface="Urdu Typesetting" panose="03020402040406030203" pitchFamily="66" charset="-78"/>
              </a:rPr>
              <a:pPr/>
              <a:t>153</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ur-PK" sz="3600" dirty="0">
                <a:latin typeface="Urdu Typesetting" panose="03020402040406030203" pitchFamily="66" charset="-78"/>
                <a:cs typeface="Urdu Typesetting" panose="03020402040406030203" pitchFamily="66" charset="-78"/>
              </a:rPr>
              <a:t>اس سب کا سائیکوسس کے ساتھ کیا تعلق ہے؟</a:t>
            </a:r>
            <a:endParaRPr lang="en-US" sz="3600" dirty="0">
              <a:latin typeface="Urdu Typesetting" panose="03020402040406030203" pitchFamily="66" charset="-78"/>
              <a:cs typeface="Urdu Typesetting" panose="03020402040406030203" pitchFamily="66" charset="-78"/>
            </a:endParaRPr>
          </a:p>
        </p:txBody>
      </p:sp>
      <p:sp>
        <p:nvSpPr>
          <p:cNvPr id="8" name="Content Placeholder 5"/>
          <p:cNvSpPr txBox="1">
            <a:spLocks/>
          </p:cNvSpPr>
          <p:nvPr/>
        </p:nvSpPr>
        <p:spPr bwMode="gray">
          <a:xfrm>
            <a:off x="408955" y="2209800"/>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a:r>
              <a:rPr lang="ar-AE" sz="2400">
                <a:solidFill>
                  <a:srgbClr val="333333"/>
                </a:solidFill>
                <a:latin typeface="Urdu Typesetting" panose="03020402040406030203" pitchFamily="66" charset="-78"/>
                <a:cs typeface="Urdu Typesetting" panose="03020402040406030203" pitchFamily="66" charset="-78"/>
              </a:rPr>
              <a:t>بہت سے لوگ (لیکن سب نہیں!) </a:t>
            </a:r>
            <a:r>
              <a:rPr lang="ur-PK" sz="2400">
                <a:solidFill>
                  <a:srgbClr val="333333"/>
                </a:solidFill>
                <a:latin typeface="Urdu Typesetting" panose="03020402040406030203" pitchFamily="66" charset="-78"/>
                <a:cs typeface="Urdu Typesetting" panose="03020402040406030203" pitchFamily="66" charset="-78"/>
              </a:rPr>
              <a:t>جو </a:t>
            </a:r>
            <a:r>
              <a:rPr lang="ar-AE" sz="2400">
                <a:solidFill>
                  <a:srgbClr val="333333"/>
                </a:solidFill>
                <a:latin typeface="Urdu Typesetting" panose="03020402040406030203" pitchFamily="66" charset="-78"/>
                <a:cs typeface="Urdu Typesetting" panose="03020402040406030203" pitchFamily="66" charset="-78"/>
              </a:rPr>
              <a:t>سائیکوسس میں مبتلا </a:t>
            </a:r>
            <a:r>
              <a:rPr lang="ur-PK" sz="2400">
                <a:solidFill>
                  <a:srgbClr val="333333"/>
                </a:solidFill>
                <a:latin typeface="Urdu Typesetting" panose="03020402040406030203" pitchFamily="66" charset="-78"/>
                <a:cs typeface="Urdu Typesetting" panose="03020402040406030203" pitchFamily="66" charset="-78"/>
              </a:rPr>
              <a:t>ہوتے ہیں، جلد</a:t>
            </a:r>
            <a:r>
              <a:rPr lang="ar-AE" sz="2400">
                <a:solidFill>
                  <a:srgbClr val="333333"/>
                </a:solidFill>
                <a:latin typeface="Urdu Typesetting" panose="03020402040406030203" pitchFamily="66" charset="-78"/>
                <a:cs typeface="Urdu Typesetting" panose="03020402040406030203" pitchFamily="66" charset="-78"/>
              </a:rPr>
              <a:t> نتائج پر پہنچنے اور انتہائی رائے قائم کرنے کا رجحان رکھتے ہیں۔</a:t>
            </a:r>
          </a:p>
          <a:p>
            <a:pPr algn="r"/>
            <a:r>
              <a:rPr lang="ar-AE" sz="2400">
                <a:solidFill>
                  <a:srgbClr val="333333"/>
                </a:solidFill>
                <a:latin typeface="Urdu Typesetting" panose="03020402040406030203" pitchFamily="66" charset="-78"/>
                <a:cs typeface="Urdu Typesetting" panose="03020402040406030203" pitchFamily="66" charset="-78"/>
              </a:rPr>
              <a:t>مثال: ایک عوامی سماجی تقریب میں شرکت کے دوران، کارل جرمنی کا اگلا بادشاہ ہونے کا دعویٰ کرتا ہے۔</a:t>
            </a:r>
          </a:p>
          <a:p>
            <a:pPr algn="r"/>
            <a:r>
              <a:rPr lang="ar-AE" sz="2400">
                <a:solidFill>
                  <a:srgbClr val="333333"/>
                </a:solidFill>
                <a:latin typeface="Urdu Typesetting" panose="03020402040406030203" pitchFamily="66" charset="-78"/>
                <a:cs typeface="Urdu Typesetting" panose="03020402040406030203" pitchFamily="66" charset="-78"/>
              </a:rPr>
              <a:t>پس منظر: کارل کو حیرت انگیز انڈے میں تاج </a:t>
            </a:r>
            <a:r>
              <a:rPr lang="ur-PK" sz="2400">
                <a:solidFill>
                  <a:srgbClr val="333333"/>
                </a:solidFill>
                <a:latin typeface="Urdu Typesetting" panose="03020402040406030203" pitchFamily="66" charset="-78"/>
                <a:cs typeface="Urdu Typesetting" panose="03020402040406030203" pitchFamily="66" charset="-78"/>
              </a:rPr>
              <a:t>والے</a:t>
            </a:r>
            <a:r>
              <a:rPr lang="ar-AE" sz="2400">
                <a:solidFill>
                  <a:srgbClr val="333333"/>
                </a:solidFill>
                <a:latin typeface="Urdu Typesetting" panose="03020402040406030203" pitchFamily="66" charset="-78"/>
                <a:cs typeface="Urdu Typesetting" panose="03020402040406030203" pitchFamily="66" charset="-78"/>
              </a:rPr>
              <a:t> بادشاہ ک</a:t>
            </a:r>
            <a:r>
              <a:rPr lang="ur-PK" sz="2400">
                <a:solidFill>
                  <a:srgbClr val="333333"/>
                </a:solidFill>
                <a:latin typeface="Urdu Typesetting" panose="03020402040406030203" pitchFamily="66" charset="-78"/>
                <a:cs typeface="Urdu Typesetting" panose="03020402040406030203" pitchFamily="66" charset="-78"/>
              </a:rPr>
              <a:t>ا کھلونا</a:t>
            </a:r>
            <a:r>
              <a:rPr lang="ar-AE" sz="2400">
                <a:solidFill>
                  <a:srgbClr val="333333"/>
                </a:solidFill>
                <a:latin typeface="Urdu Typesetting" panose="03020402040406030203" pitchFamily="66" charset="-78"/>
                <a:cs typeface="Urdu Typesetting" panose="03020402040406030203" pitchFamily="66" charset="-78"/>
              </a:rPr>
              <a:t> مل</a:t>
            </a:r>
            <a:r>
              <a:rPr lang="ur-PK" sz="2400">
                <a:solidFill>
                  <a:srgbClr val="333333"/>
                </a:solidFill>
                <a:latin typeface="Urdu Typesetting" panose="03020402040406030203" pitchFamily="66" charset="-78"/>
                <a:cs typeface="Urdu Typesetting" panose="03020402040406030203" pitchFamily="66" charset="-78"/>
              </a:rPr>
              <a:t>ا</a:t>
            </a:r>
            <a:r>
              <a:rPr lang="ar-AE" sz="2400">
                <a:solidFill>
                  <a:srgbClr val="333333"/>
                </a:solidFill>
                <a:latin typeface="Urdu Typesetting" panose="03020402040406030203" pitchFamily="66" charset="-78"/>
                <a:cs typeface="Urdu Typesetting" panose="03020402040406030203" pitchFamily="66" charset="-78"/>
              </a:rPr>
              <a:t>۔</a:t>
            </a:r>
          </a:p>
          <a:p>
            <a:pPr algn="r"/>
            <a:r>
              <a:rPr lang="ar-AE" sz="2400">
                <a:solidFill>
                  <a:srgbClr val="333333"/>
                </a:solidFill>
                <a:latin typeface="Urdu Typesetting" panose="03020402040406030203" pitchFamily="66" charset="-78"/>
                <a:cs typeface="Urdu Typesetting" panose="03020402040406030203" pitchFamily="66" charset="-78"/>
              </a:rPr>
              <a:t>لیکن: اس کا کوئی شاہی خون نہیں ہے، جرمنی میں بادشاہت کو بہت پہلے ختم کر دیا گیا تھا۔ لیکن سب سے بڑھ کر: حیرت انگیز انڈے کے مواد کو حتمی ثبوت نہیں سمجھا جا سکتا!</a:t>
            </a:r>
          </a:p>
          <a:p>
            <a:pPr algn="r"/>
            <a:r>
              <a:rPr lang="ar-AE" sz="2400">
                <a:solidFill>
                  <a:srgbClr val="333333"/>
                </a:solidFill>
                <a:latin typeface="Urdu Typesetting" panose="03020402040406030203" pitchFamily="66" charset="-78"/>
                <a:cs typeface="Urdu Typesetting" panose="03020402040406030203" pitchFamily="66" charset="-78"/>
              </a:rPr>
              <a:t>معلومات کے بہت سے ٹکڑوں پر غور کیا جانا چاہئے۔ جن لوگوں پر آپ بھروسہ کرتے ہیں ان سے مختلف وضاحتوں اور آراء پر تبادلہ خیال کریں۔</a:t>
            </a:r>
            <a:endParaRPr lang="en-US" sz="2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9795848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154</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9464919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155</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58541158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24</TotalTime>
  <Words>7720</Words>
  <Application>Microsoft Office PowerPoint</Application>
  <PresentationFormat>Custom</PresentationFormat>
  <Paragraphs>1149</Paragraphs>
  <Slides>155</Slides>
  <Notes>12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155</vt:i4>
      </vt:variant>
    </vt:vector>
  </HeadingPairs>
  <TitlesOfParts>
    <vt:vector size="165" baseType="lpstr">
      <vt:lpstr>ＭＳ Ｐゴシック</vt:lpstr>
      <vt:lpstr>Arial</vt:lpstr>
      <vt:lpstr>Calibri</vt:lpstr>
      <vt:lpstr>Calibri Light</vt:lpstr>
      <vt:lpstr>Microsoft Uighur</vt:lpstr>
      <vt:lpstr>Symbol</vt:lpstr>
      <vt:lpstr>Urdu Typesetting</vt:lpstr>
      <vt:lpstr>UKE_PPT-Vorlage_16zu9</vt:lpstr>
      <vt:lpstr>2_UKE_PPT-Vorlage_16zu9</vt:lpstr>
      <vt:lpstr>4_UKE_PPT-Vorlage_16zu9</vt:lpstr>
      <vt:lpstr> - جلدی نتائج اخذ کر لینا (پہلا حصہ)MCT 2 A</vt:lpstr>
      <vt:lpstr>جلدی نتائج اخذ کر لینا</vt:lpstr>
      <vt:lpstr>جلدی نتائج اخذ کر لینا</vt:lpstr>
      <vt:lpstr>جلدی نتائج اخذ کر لینا</vt:lpstr>
      <vt:lpstr>جلدی نتائج اخذ کر لینا</vt:lpstr>
      <vt:lpstr>جلدی نتائج اخذ کر لینا</vt:lpstr>
      <vt:lpstr>100% ثبوت کے بغیر قیاس آرائیاں</vt:lpstr>
      <vt:lpstr>100% ثبوت کے بغیر قیاس آرائیاں</vt:lpstr>
      <vt:lpstr>100% ثبوت کے بغیر قیاس آرائیاں</vt:lpstr>
      <vt:lpstr>جلدی نتائج اخذ کر لینا "عمل میں"</vt:lpstr>
      <vt:lpstr>جلدی نتائج اخذ کر لینا "عمل میں"</vt:lpstr>
      <vt:lpstr>جلدی نتائج اخذ کر لینا "عمل میں"</vt:lpstr>
      <vt:lpstr>جلدی نتائج اخذ کر لینا "عمل میں" – پرانی کہانیاں–</vt:lpstr>
      <vt:lpstr>PowerPoint Presentation</vt:lpstr>
      <vt:lpstr>PowerPoint Presentation</vt:lpstr>
      <vt:lpstr>جلدی نتائج اخذ کر لینا "عمل میں" – پرانی کہانیاں–</vt:lpstr>
      <vt:lpstr>جلدی نتائج اخذ کر لینا "عمل میں" – پرانی کہانیاں–</vt:lpstr>
      <vt:lpstr>جلدی نتائج اخذ کر لینا "عمل میں" – پرانی کہانیاں–</vt:lpstr>
      <vt:lpstr>جلدی نتائج اخذ کر لینا "عمل میں" – پرانی کہانیاں–</vt:lpstr>
      <vt:lpstr>یہ پرانی کہانی اور دیگر سازشی نظریات کیسے پیدا ہوئے؟</vt:lpstr>
      <vt:lpstr>یہ پرانی کہانی اور دیگر سازشی نظریات کیسے پیدا ہوئے؟</vt:lpstr>
      <vt:lpstr>یہ پرانی کہانی اور دیگر سازشی نظریات کیسے پیدا ہوئے؟</vt:lpstr>
      <vt:lpstr>ہم یہ سب کیوں کر ریے ہیں؟</vt:lpstr>
      <vt:lpstr>ہم یہ سب کیوں کر ریے ہیں؟</vt:lpstr>
      <vt:lpstr>کس طرح جلدی نتیجہ پر پہنچنا سائیکوسس کے دوران غلط تشریحات کو فروغ دیتا ہے - مثالیں۔</vt:lpstr>
      <vt:lpstr>پہلا کام</vt:lpstr>
      <vt:lpstr>پہلا کام</vt:lpstr>
      <vt:lpstr>پہلا کام</vt:lpstr>
      <vt:lpstr>پہلی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دوسری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تیسری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چوتھی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پانچویں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چھٹی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ساتویں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آٹھویں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نویں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دسویں تصویر</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اس تصویر میں کیا پیش کیا جا رہا ہے؟</vt:lpstr>
      <vt:lpstr>دوسرا کام</vt:lpstr>
      <vt:lpstr>آپ کو کیا نظر آرہا ہے؟</vt:lpstr>
      <vt:lpstr>آپ کو کیا نظر آرہا ہے؟</vt:lpstr>
      <vt:lpstr>آپ کو کیا نظر آرہا ہے؟</vt:lpstr>
      <vt:lpstr>آپ کو کیا نظر آرہا ہے؟</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آپ کو کیا نظر آرہا ہے؟</vt:lpstr>
      <vt:lpstr>تمام تفصیلات دریافت کرنے کی کوشش کریں!</vt:lpstr>
      <vt:lpstr>PowerPoint Presentation</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اس سب کا سائیکوسس کے ساتھ کیا تعلق ہے؟</vt:lpstr>
      <vt:lpstr>اس سب کا سائیکوسس کے ساتھ کیا تعلق ہے؟</vt:lpstr>
      <vt:lpstr>Thank you for your attention!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103</cp:revision>
  <dcterms:created xsi:type="dcterms:W3CDTF">2019-08-27T10:44:16Z</dcterms:created>
  <dcterms:modified xsi:type="dcterms:W3CDTF">2025-03-01T09:53:03Z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2014-02-10T00:00:00Z</vt:filetime>
  </property>
  <property fmtid="{D5CDD505-2E9C-101B-9397-08002B2CF9AE}" pid="3" name="Creator">
    <vt:lpwstr>Microsoft® PowerPoint® 2010</vt:lpwstr>
  </property>
  <property fmtid="{D5CDD505-2E9C-101B-9397-08002B2CF9AE}" pid="4" name="LastSaved">
    <vt:filetime>2019-08-27T00:00:00Z</vt:filetime>
  </property>
</Properties>
</file>