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2" r:id="rId2"/>
    <p:sldMasterId id="2147483695" r:id="rId3"/>
  </p:sldMasterIdLst>
  <p:notesMasterIdLst>
    <p:notesMasterId r:id="rId68"/>
  </p:notesMasterIdLst>
  <p:handoutMasterIdLst>
    <p:handoutMasterId r:id="rId69"/>
  </p:handoutMasterIdLst>
  <p:sldIdLst>
    <p:sldId id="537" r:id="rId4"/>
    <p:sldId id="538" r:id="rId5"/>
    <p:sldId id="507" r:id="rId6"/>
    <p:sldId id="539" r:id="rId7"/>
    <p:sldId id="540" r:id="rId8"/>
    <p:sldId id="541" r:id="rId9"/>
    <p:sldId id="542" r:id="rId10"/>
    <p:sldId id="511" r:id="rId11"/>
    <p:sldId id="467" r:id="rId12"/>
    <p:sldId id="376" r:id="rId13"/>
    <p:sldId id="375" r:id="rId14"/>
    <p:sldId id="374" r:id="rId15"/>
    <p:sldId id="338" r:id="rId16"/>
    <p:sldId id="357" r:id="rId17"/>
    <p:sldId id="339" r:id="rId18"/>
    <p:sldId id="361" r:id="rId19"/>
    <p:sldId id="358" r:id="rId20"/>
    <p:sldId id="543" r:id="rId21"/>
    <p:sldId id="544" r:id="rId22"/>
    <p:sldId id="513" r:id="rId23"/>
    <p:sldId id="437" r:id="rId24"/>
    <p:sldId id="438" r:id="rId25"/>
    <p:sldId id="534" r:id="rId26"/>
    <p:sldId id="309" r:id="rId27"/>
    <p:sldId id="545" r:id="rId28"/>
    <p:sldId id="546" r:id="rId29"/>
    <p:sldId id="547" r:id="rId30"/>
    <p:sldId id="548" r:id="rId31"/>
    <p:sldId id="549" r:id="rId32"/>
    <p:sldId id="550" r:id="rId33"/>
    <p:sldId id="516" r:id="rId34"/>
    <p:sldId id="316" r:id="rId35"/>
    <p:sldId id="551" r:id="rId36"/>
    <p:sldId id="552" r:id="rId37"/>
    <p:sldId id="553" r:id="rId38"/>
    <p:sldId id="535" r:id="rId39"/>
    <p:sldId id="522" r:id="rId40"/>
    <p:sldId id="523" r:id="rId41"/>
    <p:sldId id="554" r:id="rId42"/>
    <p:sldId id="480" r:id="rId43"/>
    <p:sldId id="555" r:id="rId44"/>
    <p:sldId id="556" r:id="rId45"/>
    <p:sldId id="525" r:id="rId46"/>
    <p:sldId id="557" r:id="rId47"/>
    <p:sldId id="526" r:id="rId48"/>
    <p:sldId id="313" r:id="rId49"/>
    <p:sldId id="495" r:id="rId50"/>
    <p:sldId id="558" r:id="rId51"/>
    <p:sldId id="559" r:id="rId52"/>
    <p:sldId id="560" r:id="rId53"/>
    <p:sldId id="497" r:id="rId54"/>
    <p:sldId id="561" r:id="rId55"/>
    <p:sldId id="528" r:id="rId56"/>
    <p:sldId id="562" r:id="rId57"/>
    <p:sldId id="529" r:id="rId58"/>
    <p:sldId id="563" r:id="rId59"/>
    <p:sldId id="530" r:id="rId60"/>
    <p:sldId id="564" r:id="rId61"/>
    <p:sldId id="531" r:id="rId62"/>
    <p:sldId id="317" r:id="rId63"/>
    <p:sldId id="435" r:id="rId64"/>
    <p:sldId id="436" r:id="rId65"/>
    <p:sldId id="532" r:id="rId66"/>
    <p:sldId id="533" r:id="rId67"/>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73" userDrawn="1">
          <p15:clr>
            <a:srgbClr val="A4A3A4"/>
          </p15:clr>
        </p15:guide>
        <p15:guide id="3" pos="258" userDrawn="1">
          <p15:clr>
            <a:srgbClr val="A4A3A4"/>
          </p15:clr>
        </p15:guide>
        <p15:guide id="5" pos="484" userDrawn="1">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06" autoAdjust="0"/>
    <p:restoredTop sz="91810" autoAdjust="0"/>
  </p:normalViewPr>
  <p:slideViewPr>
    <p:cSldViewPr>
      <p:cViewPr varScale="1">
        <p:scale>
          <a:sx n="93" d="100"/>
          <a:sy n="93" d="100"/>
        </p:scale>
        <p:origin x="150" y="114"/>
      </p:cViewPr>
      <p:guideLst>
        <p:guide orient="horz" pos="73"/>
        <p:guide pos="258"/>
        <p:guide pos="484"/>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commentAuthors" Target="commentAuthors.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 Hoyer" userId="738e79af8854c0ac" providerId="LiveId" clId="{6D8AD73C-E5CA-454D-A7D2-3A450A407DAD}"/>
    <pc:docChg chg="undo redo custSel modSld">
      <pc:chgData name="Luca Hoyer" userId="738e79af8854c0ac" providerId="LiveId" clId="{6D8AD73C-E5CA-454D-A7D2-3A450A407DAD}" dt="2023-06-16T16:29:30.786" v="29"/>
      <pc:docMkLst>
        <pc:docMk/>
      </pc:docMkLst>
      <pc:sldChg chg="addSp delSp modSp mod">
        <pc:chgData name="Luca Hoyer" userId="738e79af8854c0ac" providerId="LiveId" clId="{6D8AD73C-E5CA-454D-A7D2-3A450A407DAD}" dt="2023-06-16T16:29:30.786" v="29"/>
        <pc:sldMkLst>
          <pc:docMk/>
          <pc:sldMk cId="3237686214" sldId="516"/>
        </pc:sldMkLst>
        <pc:spChg chg="add mod">
          <ac:chgData name="Luca Hoyer" userId="738e79af8854c0ac" providerId="LiveId" clId="{6D8AD73C-E5CA-454D-A7D2-3A450A407DAD}" dt="2023-06-16T16:29:30.786" v="29"/>
          <ac:spMkLst>
            <pc:docMk/>
            <pc:sldMk cId="3237686214" sldId="516"/>
            <ac:spMk id="4" creationId="{BD864181-8E7D-E6CD-2028-B0D79ED9232B}"/>
          </ac:spMkLst>
        </pc:spChg>
        <pc:spChg chg="del">
          <ac:chgData name="Luca Hoyer" userId="738e79af8854c0ac" providerId="LiveId" clId="{6D8AD73C-E5CA-454D-A7D2-3A450A407DAD}" dt="2023-06-16T16:29:30.174" v="28" actId="478"/>
          <ac:spMkLst>
            <pc:docMk/>
            <pc:sldMk cId="3237686214" sldId="516"/>
            <ac:spMk id="10" creationId="{00000000-0000-0000-0000-000000000000}"/>
          </ac:spMkLst>
        </pc:spChg>
      </pc:sldChg>
      <pc:sldChg chg="modSp mod">
        <pc:chgData name="Luca Hoyer" userId="738e79af8854c0ac" providerId="LiveId" clId="{6D8AD73C-E5CA-454D-A7D2-3A450A407DAD}" dt="2023-06-16T16:28:55.726" v="13" actId="20577"/>
        <pc:sldMkLst>
          <pc:docMk/>
          <pc:sldMk cId="707338544" sldId="545"/>
        </pc:sldMkLst>
        <pc:spChg chg="mod">
          <ac:chgData name="Luca Hoyer" userId="738e79af8854c0ac" providerId="LiveId" clId="{6D8AD73C-E5CA-454D-A7D2-3A450A407DAD}" dt="2023-06-16T16:28:55.726" v="13" actId="20577"/>
          <ac:spMkLst>
            <pc:docMk/>
            <pc:sldMk cId="707338544" sldId="545"/>
            <ac:spMk id="10" creationId="{00000000-0000-0000-0000-000000000000}"/>
          </ac:spMkLst>
        </pc:spChg>
      </pc:sldChg>
      <pc:sldChg chg="addSp delSp modSp mod">
        <pc:chgData name="Luca Hoyer" userId="738e79af8854c0ac" providerId="LiveId" clId="{6D8AD73C-E5CA-454D-A7D2-3A450A407DAD}" dt="2023-06-16T16:29:04.773" v="15"/>
        <pc:sldMkLst>
          <pc:docMk/>
          <pc:sldMk cId="2854185818" sldId="546"/>
        </pc:sldMkLst>
        <pc:spChg chg="add mod">
          <ac:chgData name="Luca Hoyer" userId="738e79af8854c0ac" providerId="LiveId" clId="{6D8AD73C-E5CA-454D-A7D2-3A450A407DAD}" dt="2023-06-16T16:29:04.773" v="15"/>
          <ac:spMkLst>
            <pc:docMk/>
            <pc:sldMk cId="2854185818" sldId="546"/>
            <ac:spMk id="4" creationId="{A510CADE-6540-18BE-0283-9039014D13B9}"/>
          </ac:spMkLst>
        </pc:spChg>
        <pc:spChg chg="del">
          <ac:chgData name="Luca Hoyer" userId="738e79af8854c0ac" providerId="LiveId" clId="{6D8AD73C-E5CA-454D-A7D2-3A450A407DAD}" dt="2023-06-16T16:29:03.924" v="14" actId="478"/>
          <ac:spMkLst>
            <pc:docMk/>
            <pc:sldMk cId="2854185818" sldId="546"/>
            <ac:spMk id="10" creationId="{00000000-0000-0000-0000-000000000000}"/>
          </ac:spMkLst>
        </pc:spChg>
      </pc:sldChg>
      <pc:sldChg chg="addSp delSp modSp mod">
        <pc:chgData name="Luca Hoyer" userId="738e79af8854c0ac" providerId="LiveId" clId="{6D8AD73C-E5CA-454D-A7D2-3A450A407DAD}" dt="2023-06-16T16:29:09.295" v="18"/>
        <pc:sldMkLst>
          <pc:docMk/>
          <pc:sldMk cId="2129022025" sldId="547"/>
        </pc:sldMkLst>
        <pc:spChg chg="add mod">
          <ac:chgData name="Luca Hoyer" userId="738e79af8854c0ac" providerId="LiveId" clId="{6D8AD73C-E5CA-454D-A7D2-3A450A407DAD}" dt="2023-06-16T16:29:09.295" v="18"/>
          <ac:spMkLst>
            <pc:docMk/>
            <pc:sldMk cId="2129022025" sldId="547"/>
            <ac:spMk id="4" creationId="{394DFFF7-AB2C-42DD-A94F-4D212928531A}"/>
          </ac:spMkLst>
        </pc:spChg>
        <pc:spChg chg="del mod">
          <ac:chgData name="Luca Hoyer" userId="738e79af8854c0ac" providerId="LiveId" clId="{6D8AD73C-E5CA-454D-A7D2-3A450A407DAD}" dt="2023-06-16T16:29:08.495" v="17" actId="478"/>
          <ac:spMkLst>
            <pc:docMk/>
            <pc:sldMk cId="2129022025" sldId="547"/>
            <ac:spMk id="10" creationId="{00000000-0000-0000-0000-000000000000}"/>
          </ac:spMkLst>
        </pc:spChg>
      </pc:sldChg>
      <pc:sldChg chg="addSp delSp modSp mod">
        <pc:chgData name="Luca Hoyer" userId="738e79af8854c0ac" providerId="LiveId" clId="{6D8AD73C-E5CA-454D-A7D2-3A450A407DAD}" dt="2023-06-16T16:29:14.144" v="21"/>
        <pc:sldMkLst>
          <pc:docMk/>
          <pc:sldMk cId="440307817" sldId="548"/>
        </pc:sldMkLst>
        <pc:spChg chg="add mod">
          <ac:chgData name="Luca Hoyer" userId="738e79af8854c0ac" providerId="LiveId" clId="{6D8AD73C-E5CA-454D-A7D2-3A450A407DAD}" dt="2023-06-16T16:29:14.144" v="21"/>
          <ac:spMkLst>
            <pc:docMk/>
            <pc:sldMk cId="440307817" sldId="548"/>
            <ac:spMk id="4" creationId="{20253ABE-294A-2173-835F-93623145155F}"/>
          </ac:spMkLst>
        </pc:spChg>
        <pc:spChg chg="del mod">
          <ac:chgData name="Luca Hoyer" userId="738e79af8854c0ac" providerId="LiveId" clId="{6D8AD73C-E5CA-454D-A7D2-3A450A407DAD}" dt="2023-06-16T16:29:13.437" v="20" actId="478"/>
          <ac:spMkLst>
            <pc:docMk/>
            <pc:sldMk cId="440307817" sldId="548"/>
            <ac:spMk id="10" creationId="{00000000-0000-0000-0000-000000000000}"/>
          </ac:spMkLst>
        </pc:spChg>
      </pc:sldChg>
      <pc:sldChg chg="addSp delSp modSp mod">
        <pc:chgData name="Luca Hoyer" userId="738e79af8854c0ac" providerId="LiveId" clId="{6D8AD73C-E5CA-454D-A7D2-3A450A407DAD}" dt="2023-06-16T16:29:18.792" v="23"/>
        <pc:sldMkLst>
          <pc:docMk/>
          <pc:sldMk cId="1570679120" sldId="549"/>
        </pc:sldMkLst>
        <pc:spChg chg="add mod">
          <ac:chgData name="Luca Hoyer" userId="738e79af8854c0ac" providerId="LiveId" clId="{6D8AD73C-E5CA-454D-A7D2-3A450A407DAD}" dt="2023-06-16T16:29:18.792" v="23"/>
          <ac:spMkLst>
            <pc:docMk/>
            <pc:sldMk cId="1570679120" sldId="549"/>
            <ac:spMk id="4" creationId="{2E221ECE-8C24-061D-E4A9-D584513DB923}"/>
          </ac:spMkLst>
        </pc:spChg>
        <pc:spChg chg="del">
          <ac:chgData name="Luca Hoyer" userId="738e79af8854c0ac" providerId="LiveId" clId="{6D8AD73C-E5CA-454D-A7D2-3A450A407DAD}" dt="2023-06-16T16:29:18.023" v="22" actId="478"/>
          <ac:spMkLst>
            <pc:docMk/>
            <pc:sldMk cId="1570679120" sldId="549"/>
            <ac:spMk id="10" creationId="{00000000-0000-0000-0000-000000000000}"/>
          </ac:spMkLst>
        </pc:spChg>
      </pc:sldChg>
      <pc:sldChg chg="addSp delSp modSp mod">
        <pc:chgData name="Luca Hoyer" userId="738e79af8854c0ac" providerId="LiveId" clId="{6D8AD73C-E5CA-454D-A7D2-3A450A407DAD}" dt="2023-06-16T16:29:25.765" v="27"/>
        <pc:sldMkLst>
          <pc:docMk/>
          <pc:sldMk cId="2186437344" sldId="550"/>
        </pc:sldMkLst>
        <pc:spChg chg="add mod">
          <ac:chgData name="Luca Hoyer" userId="738e79af8854c0ac" providerId="LiveId" clId="{6D8AD73C-E5CA-454D-A7D2-3A450A407DAD}" dt="2023-06-16T16:29:25.765" v="27"/>
          <ac:spMkLst>
            <pc:docMk/>
            <pc:sldMk cId="2186437344" sldId="550"/>
            <ac:spMk id="4" creationId="{A0E5C7A0-C132-0052-439E-18942A543A6B}"/>
          </ac:spMkLst>
        </pc:spChg>
        <pc:spChg chg="del mod">
          <ac:chgData name="Luca Hoyer" userId="738e79af8854c0ac" providerId="LiveId" clId="{6D8AD73C-E5CA-454D-A7D2-3A450A407DAD}" dt="2023-06-16T16:29:24.869" v="26" actId="478"/>
          <ac:spMkLst>
            <pc:docMk/>
            <pc:sldMk cId="2186437344" sldId="550"/>
            <ac:spMk id="10"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ur-PK" sz="3200" dirty="0">
              <a:latin typeface="+mj-lt"/>
              <a:ea typeface="Verdana" pitchFamily="34" charset="0"/>
              <a:cs typeface="+mn-cs"/>
            </a:rPr>
            <a:t>بیماری</a:t>
          </a:r>
          <a:endParaRPr lang="de-DE" sz="3200" dirty="0">
            <a:latin typeface="+mj-lt"/>
            <a:ea typeface="Verdana" pitchFamily="34" charset="0"/>
            <a:cs typeface="+mn-cs"/>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ur-PK" sz="3200" dirty="0">
              <a:latin typeface="+mj-lt"/>
              <a:ea typeface="Verdana" pitchFamily="34" charset="0"/>
            </a:rPr>
            <a:t>تعصبات</a:t>
          </a:r>
          <a:endParaRPr lang="de-DE" sz="32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ur-PK" sz="2800" dirty="0">
              <a:latin typeface="+mj-lt"/>
              <a:ea typeface="Verdana" pitchFamily="34" charset="0"/>
            </a:rPr>
            <a:t>خود اعتمادی میں کمی</a:t>
          </a:r>
          <a:endParaRPr lang="en-US" sz="28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BF94301F-79D3-4EEE-AD42-041DF162843B}" type="presOf" srcId="{11E49AD0-DCE6-49A3-A921-184F5EB9A5C6}" destId="{79E1ED89-3D58-4688-A48D-428AB1CD95FE}" srcOrd="0" destOrd="0" presId="urn:microsoft.com/office/officeart/2005/8/layout/cycle1"/>
    <dgm:cxn modelId="{080C7039-1735-4EB3-8C00-DBF5842A07D9}" type="presOf" srcId="{90182C8E-0A3D-411B-A654-821F546FC078}" destId="{AC268F96-0D5D-4B9A-A307-62DE90494B18}"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DCBEE094-1729-47B4-A6DC-3E66FA732140}" type="presOf" srcId="{CB5245DE-ECC5-49E9-94DC-262E3BD83AA5}" destId="{D559A818-7D53-4BBD-8633-917FB032314D}" srcOrd="0" destOrd="0" presId="urn:microsoft.com/office/officeart/2005/8/layout/cycle1"/>
    <dgm:cxn modelId="{C9507C97-276F-4B3B-8EA9-00E081CC61DD}" type="presOf" srcId="{EFA2980D-718B-4FC8-9FF6-15C1C35CF177}" destId="{8816A1BD-E3E1-4456-9298-4B3407C622F7}" srcOrd="0" destOrd="0" presId="urn:microsoft.com/office/officeart/2005/8/layout/cycle1"/>
    <dgm:cxn modelId="{ABF328C8-E727-4025-804F-FBD25D179A93}" type="presOf" srcId="{6459B721-636D-4D51-9601-6B4E5788A266}" destId="{818239DA-8F7F-4917-8EB0-77B4EE5EAA94}" srcOrd="0" destOrd="0" presId="urn:microsoft.com/office/officeart/2005/8/layout/cycle1"/>
    <dgm:cxn modelId="{6BFEB0D1-5C32-430F-A4B1-3C7AA928A35D}" type="presOf" srcId="{3F4E915D-4700-4542-A7C1-CEF728AB432D}" destId="{0332A1E0-1C13-4723-960F-9019466D281A}" srcOrd="0" destOrd="0" presId="urn:microsoft.com/office/officeart/2005/8/layout/cycle1"/>
    <dgm:cxn modelId="{290C58F0-4B2F-40BA-A1E1-C6A4BD5B6924}" type="presOf" srcId="{B390256F-280B-40CB-BD31-09509749AC6C}" destId="{95978D0C-A8C9-4FB8-8DFC-2906FAA59983}"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DC4E007C-CACF-48B2-9898-14614E38ED02}" type="presParOf" srcId="{8816A1BD-E3E1-4456-9298-4B3407C622F7}" destId="{682C883B-3E72-41CB-97EB-93B061717596}" srcOrd="0" destOrd="0" presId="urn:microsoft.com/office/officeart/2005/8/layout/cycle1"/>
    <dgm:cxn modelId="{A0F49BA2-43CF-45DA-B39A-5A365404D6DE}" type="presParOf" srcId="{8816A1BD-E3E1-4456-9298-4B3407C622F7}" destId="{79E1ED89-3D58-4688-A48D-428AB1CD95FE}" srcOrd="1" destOrd="0" presId="urn:microsoft.com/office/officeart/2005/8/layout/cycle1"/>
    <dgm:cxn modelId="{45A5A70B-F7EA-42EF-AFE1-0B4E793C6D14}" type="presParOf" srcId="{8816A1BD-E3E1-4456-9298-4B3407C622F7}" destId="{0332A1E0-1C13-4723-960F-9019466D281A}" srcOrd="2" destOrd="0" presId="urn:microsoft.com/office/officeart/2005/8/layout/cycle1"/>
    <dgm:cxn modelId="{EBE381DF-1CC6-409E-A372-BD8BD5B8B5B5}" type="presParOf" srcId="{8816A1BD-E3E1-4456-9298-4B3407C622F7}" destId="{788C7A12-E6C7-4DB4-9A7F-209CA41AE316}" srcOrd="3" destOrd="0" presId="urn:microsoft.com/office/officeart/2005/8/layout/cycle1"/>
    <dgm:cxn modelId="{984348CE-CF48-468D-9A1F-6B6D530DDF15}" type="presParOf" srcId="{8816A1BD-E3E1-4456-9298-4B3407C622F7}" destId="{95978D0C-A8C9-4FB8-8DFC-2906FAA59983}" srcOrd="4" destOrd="0" presId="urn:microsoft.com/office/officeart/2005/8/layout/cycle1"/>
    <dgm:cxn modelId="{3468C4CD-BB45-43DE-A2A4-D770BA1C92D5}" type="presParOf" srcId="{8816A1BD-E3E1-4456-9298-4B3407C622F7}" destId="{818239DA-8F7F-4917-8EB0-77B4EE5EAA94}" srcOrd="5" destOrd="0" presId="urn:microsoft.com/office/officeart/2005/8/layout/cycle1"/>
    <dgm:cxn modelId="{05B9EA3B-224E-4203-B1C1-6B1F2A4ED550}" type="presParOf" srcId="{8816A1BD-E3E1-4456-9298-4B3407C622F7}" destId="{F48D0065-C1C5-41DE-80DC-9649E256CF0F}" srcOrd="6" destOrd="0" presId="urn:microsoft.com/office/officeart/2005/8/layout/cycle1"/>
    <dgm:cxn modelId="{C3B1CAD3-D1ED-43F9-B6E1-748BB33B8D51}" type="presParOf" srcId="{8816A1BD-E3E1-4456-9298-4B3407C622F7}" destId="{D559A818-7D53-4BBD-8633-917FB032314D}" srcOrd="7" destOrd="0" presId="urn:microsoft.com/office/officeart/2005/8/layout/cycle1"/>
    <dgm:cxn modelId="{C8F09EA7-99D1-429E-95A8-BA7035098048}"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537549" y="973955"/>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ur-PK" sz="3200" kern="1200" dirty="0">
              <a:latin typeface="+mj-lt"/>
              <a:ea typeface="Verdana" pitchFamily="34" charset="0"/>
              <a:cs typeface="+mn-cs"/>
            </a:rPr>
            <a:t>بیماری</a:t>
          </a:r>
          <a:endParaRPr lang="de-DE" sz="3200" kern="1200" dirty="0">
            <a:latin typeface="+mj-lt"/>
            <a:ea typeface="Verdana" pitchFamily="34" charset="0"/>
            <a:cs typeface="+mn-cs"/>
          </a:endParaRPr>
        </a:p>
      </dsp:txBody>
      <dsp:txXfrm>
        <a:off x="4537549" y="973955"/>
        <a:ext cx="1532336" cy="1097275"/>
      </dsp:txXfrm>
    </dsp:sp>
    <dsp:sp modelId="{0332A1E0-1C13-4723-960F-9019466D281A}">
      <dsp:nvSpPr>
        <dsp:cNvPr id="0" name=""/>
        <dsp:cNvSpPr/>
      </dsp:nvSpPr>
      <dsp:spPr>
        <a:xfrm>
          <a:off x="2061644"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98890"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ur-PK" sz="3200" kern="1200" dirty="0">
              <a:latin typeface="+mj-lt"/>
              <a:ea typeface="Verdana" pitchFamily="34" charset="0"/>
            </a:rPr>
            <a:t>تعصبات</a:t>
          </a:r>
          <a:endParaRPr lang="de-DE" sz="3200" kern="1200" dirty="0">
            <a:latin typeface="+mj-lt"/>
            <a:ea typeface="Verdana" pitchFamily="34" charset="0"/>
            <a:cs typeface="Verdana" pitchFamily="34" charset="0"/>
          </a:endParaRPr>
        </a:p>
      </dsp:txBody>
      <dsp:txXfrm>
        <a:off x="3298890" y="2795841"/>
        <a:ext cx="1532336" cy="1097275"/>
      </dsp:txXfrm>
    </dsp:sp>
    <dsp:sp modelId="{818239DA-8F7F-4917-8EB0-77B4EE5EAA94}">
      <dsp:nvSpPr>
        <dsp:cNvPr id="0" name=""/>
        <dsp:cNvSpPr/>
      </dsp:nvSpPr>
      <dsp:spPr>
        <a:xfrm>
          <a:off x="2346667"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962336" y="973952"/>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ur-PK" sz="2800" kern="1200" dirty="0">
              <a:latin typeface="+mj-lt"/>
              <a:ea typeface="Verdana" pitchFamily="34" charset="0"/>
            </a:rPr>
            <a:t>خود اعتمادی میں کمی</a:t>
          </a:r>
          <a:endParaRPr lang="en-US" sz="2800" kern="1200" dirty="0">
            <a:latin typeface="+mj-lt"/>
            <a:ea typeface="Verdana" pitchFamily="34" charset="0"/>
            <a:cs typeface="Verdana" pitchFamily="34" charset="0"/>
          </a:endParaRPr>
        </a:p>
      </dsp:txBody>
      <dsp:txXfrm>
        <a:off x="1962336" y="973952"/>
        <a:ext cx="1532336" cy="1097275"/>
      </dsp:txXfrm>
    </dsp:sp>
    <dsp:sp modelId="{AC268F96-0D5D-4B9A-A307-62DE90494B18}">
      <dsp:nvSpPr>
        <dsp:cNvPr id="0" name=""/>
        <dsp:cNvSpPr/>
      </dsp:nvSpPr>
      <dsp:spPr>
        <a:xfrm>
          <a:off x="2188844"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73485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717684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529118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4102566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3411082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3333371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2741878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3182513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996687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900936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1005742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4221133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1004890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33</a:t>
            </a:fld>
            <a:endParaRPr lang="de-DE">
              <a:ea typeface="ＭＳ Ｐゴシック"/>
              <a:cs typeface="ＭＳ Ｐゴシック"/>
            </a:endParaRPr>
          </a:p>
        </p:txBody>
      </p:sp>
    </p:spTree>
    <p:extLst>
      <p:ext uri="{BB962C8B-B14F-4D97-AF65-F5344CB8AC3E}">
        <p14:creationId xmlns:p14="http://schemas.microsoft.com/office/powerpoint/2010/main" val="2016676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1476130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35647085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5476091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4028980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39484721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8050682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3602705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4480006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25512726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31318763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42528464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9421701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64</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10 - Dealing with Prejudices (Stigma)</a:t>
            </a:r>
            <a:endParaRPr lang="de-DE"/>
          </a:p>
        </p:txBody>
      </p:sp>
      <p:sp>
        <p:nvSpPr>
          <p:cNvPr id="6" name="Slide Number Placeholder 5"/>
          <p:cNvSpPr>
            <a:spLocks noGrp="1"/>
          </p:cNvSpPr>
          <p:nvPr>
            <p:ph type="sldNum" sz="quarter" idx="12"/>
          </p:nvPr>
        </p:nvSpPr>
        <p:spPr bwMode="gray"/>
        <p:txBody>
          <a:bodyPr>
            <a:noAutofit/>
          </a:body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7" name="Slide Number Placeholder 6"/>
          <p:cNvSpPr>
            <a:spLocks noGrp="1"/>
          </p:cNvSpPr>
          <p:nvPr>
            <p:ph type="sldNum" sz="quarter" idx="12"/>
          </p:nvPr>
        </p:nvSpPr>
        <p:spPr bwMode="gray"/>
        <p:txBody>
          <a:body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5" name="Slide Number Placeholder 4"/>
          <p:cNvSpPr>
            <a:spLocks noGrp="1"/>
          </p:cNvSpPr>
          <p:nvPr>
            <p:ph type="sldNum" sz="quarter" idx="12"/>
          </p:nvPr>
        </p:nvSpPr>
        <p:spPr bwMode="gray"/>
        <p:txBody>
          <a:body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10 - Dealing with Prejudices (Stigma)</a:t>
            </a:r>
            <a:endParaRPr lang="de-DE"/>
          </a:p>
        </p:txBody>
      </p:sp>
      <p:sp>
        <p:nvSpPr>
          <p:cNvPr id="4" name="Slide Number Placeholder 3"/>
          <p:cNvSpPr>
            <a:spLocks noGrp="1"/>
          </p:cNvSpPr>
          <p:nvPr>
            <p:ph type="sldNum" sz="quarter" idx="12"/>
          </p:nvPr>
        </p:nvSpPr>
        <p:spPr bwMode="gray"/>
        <p:txBody>
          <a:body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10 - Dealing with Prejudices (Stigma)</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10 - Dealing with Prejudices (Stigma)</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10 - Dealing with Prejudices (Stigma)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10 - Dealing with Prejudices (Stigma)</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10 - Dealing with Prejudices (Stigma)</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a:latin typeface="Urdu Typesetting" panose="03020402040406030203" pitchFamily="66" charset="-78"/>
                <a:cs typeface="Urdu Typesetting" panose="03020402040406030203" pitchFamily="66" charset="-78"/>
              </a:rPr>
              <a:t>تعصبات سے نمٹنا (بدنامی)</a:t>
            </a:r>
            <a:r>
              <a:rPr lang="en-US" b="1" dirty="0">
                <a:cs typeface="Microsoft Uighur" panose="02000000000000000000" pitchFamily="2" charset="-78"/>
              </a:rPr>
              <a:t>MCT 10</a:t>
            </a:r>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 </a:t>
            </a:r>
            <a:r>
              <a:rPr lang="en-US" dirty="0">
                <a:latin typeface="+mj-lt"/>
              </a:rPr>
              <a:t>3</a:t>
            </a:r>
            <a:r>
              <a:rPr lang="de-DE" dirty="0">
                <a:latin typeface="+mj-lt"/>
              </a:rPr>
              <a:t>|23</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6179" y="6211589"/>
            <a:ext cx="390781" cy="260648"/>
          </a:xfrm>
          <a:prstGeom prst="rect">
            <a:avLst/>
          </a:prstGeom>
        </p:spPr>
      </p:pic>
    </p:spTree>
    <p:extLst>
      <p:ext uri="{BB962C8B-B14F-4D97-AF65-F5344CB8AC3E}">
        <p14:creationId xmlns:p14="http://schemas.microsoft.com/office/powerpoint/2010/main" val="3325412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درج ذیل لوگوں میں کیا چیز مشترک ہے؟</a:t>
            </a:r>
            <a:endParaRPr lang="en-US" sz="44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a:xfrm>
            <a:off x="408955" y="2205336"/>
            <a:ext cx="11340000" cy="4248000"/>
          </a:xfrm>
        </p:spPr>
        <p:txBody>
          <a:bodyPr/>
          <a:lstStyle/>
          <a:p>
            <a:pPr lvl="0" algn="r" defTabSz="914400" fontAlgn="base">
              <a:lnSpc>
                <a:spcPct val="100000"/>
              </a:lnSpc>
              <a:spcBef>
                <a:spcPts val="1200"/>
              </a:spcBef>
              <a:buClr>
                <a:srgbClr val="333333"/>
              </a:buClr>
              <a:defRPr/>
            </a:pPr>
            <a:r>
              <a:rPr lang="ur-PK" sz="3600" dirty="0">
                <a:solidFill>
                  <a:srgbClr val="333333"/>
                </a:solidFill>
                <a:latin typeface="Urdu Typesetting" panose="03020402040406030203" pitchFamily="66" charset="-78"/>
                <a:ea typeface="ＭＳ Ｐゴシック" charset="0"/>
                <a:cs typeface="Urdu Typesetting" panose="03020402040406030203" pitchFamily="66" charset="-78"/>
              </a:rPr>
              <a:t>وین گریٹزکی (پیدائش 26 جنوری 1961)</a:t>
            </a:r>
          </a:p>
          <a:p>
            <a:pPr lvl="0" algn="r" defTabSz="914400" fontAlgn="base">
              <a:lnSpc>
                <a:spcPct val="100000"/>
              </a:lnSpc>
              <a:spcBef>
                <a:spcPts val="1200"/>
              </a:spcBef>
              <a:buClr>
                <a:srgbClr val="333333"/>
              </a:buClr>
              <a:defRPr/>
            </a:pPr>
            <a:r>
              <a:rPr lang="ur-PK" sz="3600" dirty="0">
                <a:solidFill>
                  <a:srgbClr val="333333"/>
                </a:solidFill>
                <a:latin typeface="Urdu Typesetting" panose="03020402040406030203" pitchFamily="66" charset="-78"/>
                <a:ea typeface="ＭＳ Ｐゴシック" charset="0"/>
                <a:cs typeface="Urdu Typesetting" panose="03020402040406030203" pitchFamily="66" charset="-78"/>
              </a:rPr>
              <a:t>مائیکل جارڈن (پیدائش 17 فروری 1963)</a:t>
            </a:r>
          </a:p>
          <a:p>
            <a:pPr lvl="0" algn="r" defTabSz="914400" fontAlgn="base">
              <a:lnSpc>
                <a:spcPct val="100000"/>
              </a:lnSpc>
              <a:spcBef>
                <a:spcPts val="1200"/>
              </a:spcBef>
              <a:buClr>
                <a:srgbClr val="333333"/>
              </a:buClr>
              <a:defRPr/>
            </a:pPr>
            <a:r>
              <a:rPr lang="ur-PK" sz="3600" dirty="0">
                <a:solidFill>
                  <a:srgbClr val="333333"/>
                </a:solidFill>
                <a:latin typeface="Urdu Typesetting" panose="03020402040406030203" pitchFamily="66" charset="-78"/>
                <a:ea typeface="ＭＳ Ｐゴシック" charset="0"/>
                <a:cs typeface="Urdu Typesetting" panose="03020402040406030203" pitchFamily="66" charset="-78"/>
              </a:rPr>
              <a:t>ٹائیگر ووڈس (پیدائش 30 دسمبر 1975)</a:t>
            </a:r>
          </a:p>
          <a:p>
            <a:pPr lvl="0" algn="r" defTabSz="914400" fontAlgn="base">
              <a:lnSpc>
                <a:spcPct val="100000"/>
              </a:lnSpc>
              <a:spcBef>
                <a:spcPts val="1200"/>
              </a:spcBef>
              <a:buClr>
                <a:srgbClr val="333333"/>
              </a:buClr>
              <a:defRPr/>
            </a:pPr>
            <a:r>
              <a:rPr lang="ur-PK" sz="3600" dirty="0">
                <a:solidFill>
                  <a:srgbClr val="333333"/>
                </a:solidFill>
                <a:latin typeface="Urdu Typesetting" panose="03020402040406030203" pitchFamily="66" charset="-78"/>
                <a:ea typeface="ＭＳ Ｐゴシック" charset="0"/>
                <a:cs typeface="Urdu Typesetting" panose="03020402040406030203" pitchFamily="66" charset="-78"/>
              </a:rPr>
              <a:t>مائیک ٹائسن (پیدائش 30 جون 1966)</a:t>
            </a:r>
          </a:p>
          <a:p>
            <a:pPr lvl="0" algn="r" defTabSz="914400" fontAlgn="base">
              <a:lnSpc>
                <a:spcPct val="100000"/>
              </a:lnSpc>
              <a:spcBef>
                <a:spcPts val="1200"/>
              </a:spcBef>
              <a:buClr>
                <a:srgbClr val="333333"/>
              </a:buClr>
              <a:defRPr/>
            </a:pPr>
            <a:r>
              <a:rPr lang="ur-PK" sz="3600" dirty="0">
                <a:solidFill>
                  <a:srgbClr val="333333"/>
                </a:solidFill>
                <a:latin typeface="Urdu Typesetting" panose="03020402040406030203" pitchFamily="66" charset="-78"/>
                <a:ea typeface="ＭＳ Ｐゴシック" charset="0"/>
                <a:cs typeface="Urdu Typesetting" panose="03020402040406030203" pitchFamily="66" charset="-78"/>
              </a:rPr>
              <a:t>		                                </a:t>
            </a:r>
            <a:r>
              <a:rPr lang="ur-PK" sz="3600" dirty="0">
                <a:latin typeface="Urdu Typesetting" panose="03020402040406030203" pitchFamily="66" charset="-78"/>
                <a:ea typeface="ＭＳ Ｐゴシック" charset="0"/>
                <a:cs typeface="Urdu Typesetting" panose="03020402040406030203" pitchFamily="66" charset="-78"/>
              </a:rPr>
              <a:t>؟؟؟</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Urdu Typesetting" panose="03020402040406030203" pitchFamily="66" charset="-78"/>
                <a:cs typeface="Urdu Typesetting" panose="03020402040406030203" pitchFamily="66" charset="-78"/>
              </a:rPr>
              <a:pPr>
                <a:defRPr/>
              </a:pPr>
              <a:t>2</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14081085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610632" y="1163489"/>
            <a:ext cx="2853136" cy="2481609"/>
          </a:xfrm>
          <a:prstGeom prst="rect">
            <a:avLst/>
          </a:prstGeom>
        </p:spPr>
      </p:pic>
      <p:sp>
        <p:nvSpPr>
          <p:cNvPr id="20482"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درج ذیل لوگوں میں کیا چیز مشترک ہے؟</a:t>
            </a:r>
            <a:endParaRPr lang="en-US" sz="44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a:xfrm>
            <a:off x="408955" y="2205336"/>
            <a:ext cx="11340000" cy="4248000"/>
          </a:xfrm>
        </p:spPr>
        <p:txBody>
          <a:bodyPr/>
          <a:lstStyle/>
          <a:p>
            <a:pPr lvl="0" algn="r" defTabSz="914400" fontAlgn="base">
              <a:lnSpc>
                <a:spcPct val="100000"/>
              </a:lnSpc>
              <a:spcBef>
                <a:spcPts val="1200"/>
              </a:spcBef>
              <a:buClr>
                <a:srgbClr val="333333"/>
              </a:buClr>
              <a:defRPr/>
            </a:pPr>
            <a:r>
              <a:rPr lang="ur-PK" sz="3600" dirty="0">
                <a:solidFill>
                  <a:srgbClr val="333333"/>
                </a:solidFill>
                <a:latin typeface="Urdu Typesetting" panose="03020402040406030203" pitchFamily="66" charset="-78"/>
                <a:ea typeface="ＭＳ Ｐゴシック" charset="0"/>
                <a:cs typeface="Urdu Typesetting" panose="03020402040406030203" pitchFamily="66" charset="-78"/>
              </a:rPr>
              <a:t>وین گریٹزکی (پیدائش 26 جنوری 1961)</a:t>
            </a:r>
          </a:p>
          <a:p>
            <a:pPr lvl="0" algn="r" defTabSz="914400" fontAlgn="base">
              <a:lnSpc>
                <a:spcPct val="100000"/>
              </a:lnSpc>
              <a:spcBef>
                <a:spcPts val="1200"/>
              </a:spcBef>
              <a:buClr>
                <a:srgbClr val="333333"/>
              </a:buClr>
              <a:defRPr/>
            </a:pPr>
            <a:r>
              <a:rPr lang="ur-PK" sz="3600" dirty="0">
                <a:solidFill>
                  <a:srgbClr val="333333"/>
                </a:solidFill>
                <a:latin typeface="Urdu Typesetting" panose="03020402040406030203" pitchFamily="66" charset="-78"/>
                <a:ea typeface="ＭＳ Ｐゴシック" charset="0"/>
                <a:cs typeface="Urdu Typesetting" panose="03020402040406030203" pitchFamily="66" charset="-78"/>
              </a:rPr>
              <a:t>مائیکل جارڈن (پیدائش 17 فروری 1963)</a:t>
            </a:r>
          </a:p>
          <a:p>
            <a:pPr lvl="0" algn="r" defTabSz="914400" fontAlgn="base">
              <a:lnSpc>
                <a:spcPct val="100000"/>
              </a:lnSpc>
              <a:spcBef>
                <a:spcPts val="1200"/>
              </a:spcBef>
              <a:buClr>
                <a:srgbClr val="333333"/>
              </a:buClr>
              <a:defRPr/>
            </a:pPr>
            <a:r>
              <a:rPr lang="ur-PK" sz="3600" dirty="0">
                <a:solidFill>
                  <a:srgbClr val="333333"/>
                </a:solidFill>
                <a:latin typeface="Urdu Typesetting" panose="03020402040406030203" pitchFamily="66" charset="-78"/>
                <a:ea typeface="ＭＳ Ｐゴシック" charset="0"/>
                <a:cs typeface="Urdu Typesetting" panose="03020402040406030203" pitchFamily="66" charset="-78"/>
              </a:rPr>
              <a:t>ٹائیگر ووڈس (پیدائش 30 دسمبر 1975)</a:t>
            </a:r>
          </a:p>
          <a:p>
            <a:pPr lvl="0" algn="r" defTabSz="914400" fontAlgn="base">
              <a:lnSpc>
                <a:spcPct val="100000"/>
              </a:lnSpc>
              <a:spcBef>
                <a:spcPts val="1200"/>
              </a:spcBef>
              <a:buClr>
                <a:srgbClr val="333333"/>
              </a:buClr>
              <a:defRPr/>
            </a:pPr>
            <a:r>
              <a:rPr lang="ur-PK" sz="3600" dirty="0">
                <a:solidFill>
                  <a:srgbClr val="333333"/>
                </a:solidFill>
                <a:latin typeface="Urdu Typesetting" panose="03020402040406030203" pitchFamily="66" charset="-78"/>
                <a:ea typeface="ＭＳ Ｐゴシック" charset="0"/>
                <a:cs typeface="Urdu Typesetting" panose="03020402040406030203" pitchFamily="66" charset="-78"/>
              </a:rPr>
              <a:t>مائیک ٹائسن (پیدائش 30 جون 1966)</a:t>
            </a:r>
          </a:p>
          <a:p>
            <a:pPr lvl="0" algn="r" defTabSz="914400" fontAlgn="base">
              <a:lnSpc>
                <a:spcPct val="100000"/>
              </a:lnSpc>
              <a:spcBef>
                <a:spcPts val="1200"/>
              </a:spcBef>
              <a:buClr>
                <a:srgbClr val="333333"/>
              </a:buClr>
              <a:defRPr/>
            </a:pPr>
            <a:r>
              <a:rPr lang="ur-PK" sz="3600" dirty="0">
                <a:latin typeface="Urdu Typesetting" panose="03020402040406030203" pitchFamily="66" charset="-78"/>
                <a:ea typeface="ＭＳ Ｐゴシック" charset="0"/>
                <a:cs typeface="Urdu Typesetting" panose="03020402040406030203" pitchFamily="66" charset="-78"/>
              </a:rPr>
              <a:t>مرد، امریکی، مشہور کھلاڑی،</a:t>
            </a:r>
          </a:p>
          <a:p>
            <a:pPr lvl="0" algn="r" defTabSz="914400" fontAlgn="base">
              <a:lnSpc>
                <a:spcPct val="100000"/>
              </a:lnSpc>
              <a:spcBef>
                <a:spcPts val="1200"/>
              </a:spcBef>
              <a:buClr>
                <a:srgbClr val="333333"/>
              </a:buClr>
              <a:defRPr/>
            </a:pPr>
            <a:r>
              <a:rPr lang="ur-PK" sz="3600" dirty="0">
                <a:latin typeface="Urdu Typesetting" panose="03020402040406030203" pitchFamily="66" charset="-78"/>
                <a:ea typeface="ＭＳ Ｐゴシック" charset="0"/>
                <a:cs typeface="Urdu Typesetting" panose="03020402040406030203" pitchFamily="66" charset="-78"/>
              </a:rPr>
              <a:t>اب بھی زندہ ...</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Urdu Typesetting" panose="03020402040406030203" pitchFamily="66" charset="-78"/>
                <a:cs typeface="Urdu Typesetting" panose="03020402040406030203" pitchFamily="66" charset="-78"/>
              </a:rPr>
              <a:pPr>
                <a:defRPr/>
              </a:pPr>
              <a:t>3</a:t>
            </a:fld>
            <a:endParaRPr lang="de-DE">
              <a:latin typeface="Urdu Typesetting" panose="03020402040406030203" pitchFamily="66" charset="-78"/>
              <a:cs typeface="Urdu Typesetting" panose="03020402040406030203" pitchFamily="66" charset="-78"/>
            </a:endParaRPr>
          </a:p>
        </p:txBody>
      </p:sp>
      <p:pic>
        <p:nvPicPr>
          <p:cNvPr id="8" name="Grafik 6"/>
          <p:cNvPicPr>
            <a:picLocks noChangeAspect="1"/>
          </p:cNvPicPr>
          <p:nvPr/>
        </p:nvPicPr>
        <p:blipFill>
          <a:blip r:embed="rId5">
            <a:lum/>
            <a:alphaModFix/>
          </a:blip>
          <a:srcRect/>
          <a:stretch>
            <a:fillRect/>
          </a:stretch>
        </p:blipFill>
        <p:spPr>
          <a:xfrm>
            <a:off x="1595586" y="3284984"/>
            <a:ext cx="2996565" cy="2855119"/>
          </a:xfrm>
          <a:prstGeom prst="rect">
            <a:avLst/>
          </a:prstGeom>
          <a:noFill/>
          <a:ln>
            <a:noFill/>
          </a:ln>
        </p:spPr>
      </p:pic>
    </p:spTree>
    <p:extLst>
      <p:ext uri="{BB962C8B-B14F-4D97-AF65-F5344CB8AC3E}">
        <p14:creationId xmlns:p14="http://schemas.microsoft.com/office/powerpoint/2010/main" val="53440552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31912" y="876882"/>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درج ذیل لوگوں میں کیا چیز مشترک ہے؟</a:t>
            </a:r>
            <a:endParaRPr lang="en-US" sz="44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a:xfrm>
            <a:off x="467912" y="1734142"/>
            <a:ext cx="11340000" cy="4248000"/>
          </a:xfrm>
        </p:spPr>
        <p:txBody>
          <a:bodyPr/>
          <a:lstStyle/>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فیوڈور دوستوفسکی (1821-1881)</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ارنسٹ ہیمنگوے (1899-1961)</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فریڈرک ہولڈرلن (1770-1843)</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چارلس ڈکنز (1812-1870)</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                                              ؟؟؟</a:t>
            </a:r>
            <a:endParaRPr lang="en-US" sz="32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Urdu Typesetting" panose="03020402040406030203" pitchFamily="66" charset="-78"/>
                <a:cs typeface="Urdu Typesetting" panose="03020402040406030203" pitchFamily="66" charset="-78"/>
              </a:rPr>
              <a:pPr>
                <a:defRPr/>
              </a:pPr>
              <a:t>4</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8592956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31912" y="876882"/>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درج ذیل لوگوں میں کیا چیز مشترک ہے؟</a:t>
            </a:r>
            <a:endParaRPr lang="en-US" sz="44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a:xfrm>
            <a:off x="467912" y="1734142"/>
            <a:ext cx="11340000" cy="4248000"/>
          </a:xfrm>
        </p:spPr>
        <p:txBody>
          <a:bodyPr/>
          <a:lstStyle/>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فیوڈور دوستوفسکی (1821-1881)</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ارنسٹ ہیمنگوے (1899-1961)</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فریڈرک ہولڈرلن (1770-1843)</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چارلس ڈکنز (1812-1870)</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مرد، پہلے سے ہی مردہ، اور سب سے بڑھ کر…</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Urdu Typesetting" panose="03020402040406030203" pitchFamily="66" charset="-78"/>
                <a:cs typeface="Urdu Typesetting" panose="03020402040406030203" pitchFamily="66" charset="-78"/>
              </a:rPr>
              <a:pPr>
                <a:defRPr/>
              </a:pPr>
              <a:t>5</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5748620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31912" y="876882"/>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درج ذیل لوگوں میں کیا چیز مشترک ہے؟</a:t>
            </a:r>
            <a:endParaRPr lang="en-US" sz="44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a:xfrm>
            <a:off x="467912" y="1734142"/>
            <a:ext cx="11340000" cy="4248000"/>
          </a:xfrm>
        </p:spPr>
        <p:txBody>
          <a:bodyPr/>
          <a:lstStyle/>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فیوڈور دوستوفسکی (1821-1881)</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ارنسٹ ہیمنگوے (1899-1961)</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فریڈرک ہولڈرلن (1770-1843)</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چارلس ڈکنز (1812-1870)</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مرد، پہلے سے ہی مردہ، اور سب سے بڑھ کر…</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مشہور مصنفین!</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Urdu Typesetting" panose="03020402040406030203" pitchFamily="66" charset="-78"/>
                <a:cs typeface="Urdu Typesetting" panose="03020402040406030203" pitchFamily="66" charset="-78"/>
              </a:rPr>
              <a:pPr>
                <a:defRPr/>
              </a:pPr>
              <a:t>6</a:t>
            </a:fld>
            <a:endParaRPr lang="de-DE">
              <a:latin typeface="Urdu Typesetting" panose="03020402040406030203" pitchFamily="66" charset="-78"/>
              <a:cs typeface="Urdu Typesetting" panose="03020402040406030203" pitchFamily="66" charset="-78"/>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955" y="1736796"/>
            <a:ext cx="5303520" cy="3977640"/>
          </a:xfrm>
          <a:prstGeom prst="rect">
            <a:avLst/>
          </a:prstGeom>
          <a:noFill/>
          <a:ln>
            <a:noFill/>
          </a:ln>
        </p:spPr>
      </p:pic>
    </p:spTree>
    <p:extLst>
      <p:ext uri="{BB962C8B-B14F-4D97-AF65-F5344CB8AC3E}">
        <p14:creationId xmlns:p14="http://schemas.microsoft.com/office/powerpoint/2010/main" val="394176443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31912" y="876882"/>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درج ذیل لوگوں میں کیا چیز مشترک ہے؟</a:t>
            </a:r>
            <a:endParaRPr lang="en-US" sz="44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a:xfrm>
            <a:off x="467912" y="1734142"/>
            <a:ext cx="11340000" cy="4248000"/>
          </a:xfrm>
        </p:spPr>
        <p:txBody>
          <a:bodyPr/>
          <a:lstStyle/>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فیوڈور دوستوفسکی (1821-1881)</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ارنسٹ ہیمنگوے (1899-1961)</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فریڈرک ہولڈرلن (1770-1843)</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چارلس ڈکنز (1812-1870)</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مرد، پہلے سے ہی مردہ، اور سب سے بڑھ کر…</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مشہور مصنفین!</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اور کچھ؟</a:t>
            </a: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Urdu Typesetting" panose="03020402040406030203" pitchFamily="66" charset="-78"/>
                <a:cs typeface="Urdu Typesetting" panose="03020402040406030203" pitchFamily="66" charset="-78"/>
              </a:rPr>
              <a:pPr>
                <a:defRPr/>
              </a:pPr>
              <a:t>7</a:t>
            </a:fld>
            <a:endParaRPr lang="de-DE">
              <a:latin typeface="Urdu Typesetting" panose="03020402040406030203" pitchFamily="66" charset="-78"/>
              <a:cs typeface="Urdu Typesetting" panose="03020402040406030203" pitchFamily="66" charset="-78"/>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955" y="1736796"/>
            <a:ext cx="5303520" cy="3977640"/>
          </a:xfrm>
          <a:prstGeom prst="rect">
            <a:avLst/>
          </a:prstGeom>
          <a:noFill/>
          <a:ln>
            <a:noFill/>
          </a:ln>
        </p:spPr>
      </p:pic>
    </p:spTree>
    <p:extLst>
      <p:ext uri="{BB962C8B-B14F-4D97-AF65-F5344CB8AC3E}">
        <p14:creationId xmlns:p14="http://schemas.microsoft.com/office/powerpoint/2010/main" val="18578808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431912" y="1916113"/>
            <a:ext cx="6063712" cy="4525962"/>
          </a:xfrm>
          <a:prstGeom prst="rect">
            <a:avLst/>
          </a:prstGeom>
          <a:noFill/>
          <a:ln w="9525">
            <a:noFill/>
            <a:miter lim="800000"/>
            <a:headEnd/>
            <a:tailEnd/>
          </a:ln>
        </p:spPr>
        <p:txBody>
          <a:bodyPr/>
          <a:lstStyle/>
          <a:p>
            <a:pPr>
              <a:spcBef>
                <a:spcPct val="20000"/>
              </a:spcBef>
              <a:buClr>
                <a:srgbClr val="006699"/>
              </a:buClr>
              <a:buFont typeface="Wingdings" pitchFamily="2" charset="2"/>
              <a:buChar char="Ø"/>
            </a:pPr>
            <a:endParaRPr lang="en-US" sz="3200">
              <a:solidFill>
                <a:schemeClr val="tx1"/>
              </a:solidFill>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31912" y="876882"/>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درج ذیل لوگوں میں کیا چیز مشترک ہے؟</a:t>
            </a:r>
            <a:endParaRPr lang="en-US" sz="44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a:xfrm>
            <a:off x="467912" y="1734142"/>
            <a:ext cx="11340000" cy="4248000"/>
          </a:xfrm>
        </p:spPr>
        <p:txBody>
          <a:bodyPr/>
          <a:lstStyle/>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فیوڈور دوستوفسکی (1821-1881)</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ارنسٹ ہیمنگوے (1899-1961)</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فریڈرک ہولڈرلن (1770-1843)</a:t>
            </a:r>
          </a:p>
          <a:p>
            <a:pPr lvl="0" algn="r" defTabSz="914400" fontAlgn="base">
              <a:lnSpc>
                <a:spcPct val="100000"/>
              </a:lnSpc>
              <a:spcBef>
                <a:spcPts val="1200"/>
              </a:spcBef>
              <a:buClr>
                <a:srgbClr val="333333"/>
              </a:buClr>
              <a:defRPr/>
            </a:pPr>
            <a:r>
              <a:rPr lang="ur-PK" sz="3200" dirty="0">
                <a:solidFill>
                  <a:srgbClr val="333333"/>
                </a:solidFill>
                <a:latin typeface="Urdu Typesetting" panose="03020402040406030203" pitchFamily="66" charset="-78"/>
                <a:ea typeface="ＭＳ Ｐゴシック" charset="0"/>
                <a:cs typeface="Urdu Typesetting" panose="03020402040406030203" pitchFamily="66" charset="-78"/>
              </a:rPr>
              <a:t>چارلس ڈکنز (1812-1870)</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مرد، پہلے سے ہی مردہ، اور سب سے بڑھ کر…</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مشہور مصنفین!</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اور کچھ؟</a:t>
            </a:r>
          </a:p>
          <a:p>
            <a:pPr lvl="0" algn="r" defTabSz="914400" fontAlgn="base">
              <a:lnSpc>
                <a:spcPct val="100000"/>
              </a:lnSpc>
              <a:spcBef>
                <a:spcPts val="1200"/>
              </a:spcBef>
              <a:buClr>
                <a:srgbClr val="333333"/>
              </a:buClr>
              <a:defRPr/>
            </a:pPr>
            <a:r>
              <a:rPr lang="ur-PK" sz="3200" dirty="0">
                <a:latin typeface="Urdu Typesetting" panose="03020402040406030203" pitchFamily="66" charset="-78"/>
                <a:ea typeface="ＭＳ Ｐゴシック" charset="0"/>
                <a:cs typeface="Urdu Typesetting" panose="03020402040406030203" pitchFamily="66" charset="-78"/>
              </a:rPr>
              <a:t>یہ تمام مصنفین دماغی عارضے میں مبتلا تھے، ان میں سے دو میں سایئکوسس کی علامات تھیں۔</a:t>
            </a:r>
            <a:endParaRPr lang="en-US" sz="32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Urdu Typesetting" panose="03020402040406030203" pitchFamily="66" charset="-78"/>
                <a:cs typeface="Urdu Typesetting" panose="03020402040406030203" pitchFamily="66" charset="-78"/>
              </a:rPr>
              <a:pPr>
                <a:defRPr/>
              </a:pPr>
              <a:t>8</a:t>
            </a:fld>
            <a:endParaRPr lang="de-DE">
              <a:latin typeface="Urdu Typesetting" panose="03020402040406030203" pitchFamily="66" charset="-78"/>
              <a:cs typeface="Urdu Typesetting" panose="03020402040406030203" pitchFamily="66" charset="-78"/>
            </a:endParaRPr>
          </a:p>
        </p:txBody>
      </p:sp>
      <p:pic>
        <p:nvPicPr>
          <p:cNvPr id="11"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955" y="1736796"/>
            <a:ext cx="5303520" cy="3977640"/>
          </a:xfrm>
          <a:prstGeom prst="rect">
            <a:avLst/>
          </a:prstGeom>
          <a:noFill/>
          <a:ln>
            <a:noFill/>
          </a:ln>
        </p:spPr>
      </p:pic>
    </p:spTree>
    <p:extLst>
      <p:ext uri="{BB962C8B-B14F-4D97-AF65-F5344CB8AC3E}">
        <p14:creationId xmlns:p14="http://schemas.microsoft.com/office/powerpoint/2010/main" val="115789976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41"/>
          <p:cNvGraphicFramePr>
            <a:graphicFrameLocks/>
          </p:cNvGraphicFramePr>
          <p:nvPr>
            <p:extLst>
              <p:ext uri="{D42A27DB-BD31-4B8C-83A1-F6EECF244321}">
                <p14:modId xmlns:p14="http://schemas.microsoft.com/office/powerpoint/2010/main" val="3982284101"/>
              </p:ext>
            </p:extLst>
          </p:nvPr>
        </p:nvGraphicFramePr>
        <p:xfrm>
          <a:off x="513408" y="1556792"/>
          <a:ext cx="11233248" cy="5099386"/>
        </p:xfrm>
        <a:graphic>
          <a:graphicData uri="http://schemas.openxmlformats.org/drawingml/2006/table">
            <a:tbl>
              <a:tblPr>
                <a:tableStyleId>{21E4AEA4-8DFA-4A89-87EB-49C32662AFE0}</a:tableStyleId>
              </a:tblPr>
              <a:tblGrid>
                <a:gridCol w="9309966">
                  <a:extLst>
                    <a:ext uri="{9D8B030D-6E8A-4147-A177-3AD203B41FA5}">
                      <a16:colId xmlns:a16="http://schemas.microsoft.com/office/drawing/2014/main" val="20001"/>
                    </a:ext>
                  </a:extLst>
                </a:gridCol>
                <a:gridCol w="1923282">
                  <a:extLst>
                    <a:ext uri="{9D8B030D-6E8A-4147-A177-3AD203B41FA5}">
                      <a16:colId xmlns:a16="http://schemas.microsoft.com/office/drawing/2014/main" val="425732411"/>
                    </a:ext>
                  </a:extLst>
                </a:gridCol>
              </a:tblGrid>
              <a:tr h="1152128">
                <a:tc>
                  <a:txBody>
                    <a:bodyPr/>
                    <a:lstStyle/>
                    <a:p>
                      <a:pPr algn="r">
                        <a:buFontTx/>
                        <a:buNone/>
                      </a:pPr>
                      <a:r>
                        <a:rPr lang="ur-PK" sz="2600" b="0" baseline="0" dirty="0">
                          <a:solidFill>
                            <a:srgbClr val="333333"/>
                          </a:solidFill>
                          <a:latin typeface="Calibri Light"/>
                          <a:ea typeface="Verdana" pitchFamily="34" charset="0"/>
                          <a:cs typeface="+mn-cs"/>
                        </a:rPr>
                        <a:t>فیوڈور دوستوفسکی کا شمار روسی ادیبوں میں ہوتا ہے اور عالمی ادب کے سب سے نمایاں ماہر نفسیات میں شمار ہوتے ہیں۔ دوستوفسکی کو مرگی کا مرض لاحق تھا اور وہ عارضی طور پر جوئے کا عادی تھا۔ اپنی زندگی کے اختتام تک دوستوفسکی مالی طور پر محفوظ تھا اور اس نے اپنی زندگی میں جو کچھ کیا اس کے لیے پہچانا جاتا تھا۔</a:t>
                      </a:r>
                      <a:endParaRPr lang="de-DE" sz="2600" b="0" dirty="0">
                        <a:solidFill>
                          <a:srgbClr val="333333"/>
                        </a:solidFill>
                        <a:latin typeface="Calibri Light"/>
                        <a:ea typeface="Verdana" pitchFamily="34" charset="0"/>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a:buFontTx/>
                        <a:buNone/>
                      </a:pPr>
                      <a:r>
                        <a:rPr lang="ur-PK" sz="2600" b="0" dirty="0">
                          <a:solidFill>
                            <a:srgbClr val="333333"/>
                          </a:solidFill>
                          <a:latin typeface="Calibri Light"/>
                          <a:ea typeface="Verdana" pitchFamily="34" charset="0"/>
                          <a:cs typeface="+mn-cs"/>
                        </a:rPr>
                        <a:t>فیوڈور</a:t>
                      </a:r>
                      <a:r>
                        <a:rPr lang="ur-PK" sz="2600" b="0" baseline="0" dirty="0">
                          <a:solidFill>
                            <a:srgbClr val="333333"/>
                          </a:solidFill>
                          <a:latin typeface="Calibri Light"/>
                          <a:ea typeface="Verdana" pitchFamily="34" charset="0"/>
                          <a:cs typeface="+mn-cs"/>
                        </a:rPr>
                        <a:t> </a:t>
                      </a:r>
                      <a:r>
                        <a:rPr lang="ur-PK" sz="2600" b="0" dirty="0">
                          <a:solidFill>
                            <a:srgbClr val="333333"/>
                          </a:solidFill>
                          <a:latin typeface="Calibri Light"/>
                          <a:ea typeface="Verdana" pitchFamily="34" charset="0"/>
                          <a:cs typeface="+mn-cs"/>
                        </a:rPr>
                        <a:t>دوستوفسکی </a:t>
                      </a:r>
                    </a:p>
                    <a:p>
                      <a:pPr algn="r">
                        <a:buFontTx/>
                        <a:buNone/>
                      </a:pPr>
                      <a:r>
                        <a:rPr lang="ur-PK" sz="2600" b="0" dirty="0">
                          <a:solidFill>
                            <a:srgbClr val="333333"/>
                          </a:solidFill>
                          <a:latin typeface="Calibri Light"/>
                          <a:ea typeface="Verdana" pitchFamily="34" charset="0"/>
                          <a:cs typeface="+mn-cs"/>
                        </a:rPr>
                        <a:t>(1821-1881)</a:t>
                      </a:r>
                      <a:endParaRPr lang="de-DE" sz="2600" b="0" dirty="0">
                        <a:solidFill>
                          <a:srgbClr val="333333"/>
                        </a:solidFill>
                        <a:latin typeface="Calibri Light"/>
                        <a:ea typeface="Verdana" pitchFamily="34" charset="0"/>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971520">
                <a:tc>
                  <a:txBody>
                    <a:bodyPr/>
                    <a:lstStyle/>
                    <a:p>
                      <a:pPr marL="0" marR="0" lvl="0" indent="0" algn="r" defTabSz="914400" rtl="0" eaLnBrk="1" fontAlgn="base" latinLnBrk="0" hangingPunct="1">
                        <a:lnSpc>
                          <a:spcPct val="100000"/>
                        </a:lnSpc>
                        <a:spcBef>
                          <a:spcPct val="50000"/>
                        </a:spcBef>
                        <a:spcAft>
                          <a:spcPct val="0"/>
                        </a:spcAft>
                        <a:buClrTx/>
                        <a:buSzTx/>
                        <a:buFontTx/>
                        <a:buNone/>
                        <a:tabLst/>
                      </a:pPr>
                      <a:r>
                        <a:rPr lang="ur-PK" sz="2600" dirty="0">
                          <a:solidFill>
                            <a:srgbClr val="333333"/>
                          </a:solidFill>
                          <a:latin typeface="Calibri Light"/>
                          <a:ea typeface="Verdana" pitchFamily="34" charset="0"/>
                          <a:cs typeface="+mn-cs"/>
                        </a:rPr>
                        <a:t>ہیمنگوے کا شمار</a:t>
                      </a:r>
                      <a:r>
                        <a:rPr lang="ur-PK" sz="2600" baseline="0" dirty="0">
                          <a:solidFill>
                            <a:srgbClr val="333333"/>
                          </a:solidFill>
                          <a:latin typeface="Calibri Light"/>
                          <a:ea typeface="Verdana" pitchFamily="34" charset="0"/>
                          <a:cs typeface="+mn-cs"/>
                        </a:rPr>
                        <a:t> بیس</a:t>
                      </a:r>
                      <a:r>
                        <a:rPr lang="ur-PK" sz="2600" dirty="0">
                          <a:solidFill>
                            <a:srgbClr val="333333"/>
                          </a:solidFill>
                          <a:latin typeface="Calibri Light"/>
                          <a:ea typeface="Verdana" pitchFamily="34" charset="0"/>
                          <a:cs typeface="+mn-cs"/>
                        </a:rPr>
                        <a:t>ویں صدی کے کامیاب ترین امریکی مصنفین میں ہوتا ہے۔ 1954 میں انہیں ادب کے نوبل انعام سے نوازا گیا۔ اپنی زندگی کے دوران وہ</a:t>
                      </a:r>
                      <a:r>
                        <a:rPr lang="ur-PK" sz="2600" baseline="0" dirty="0">
                          <a:solidFill>
                            <a:srgbClr val="333333"/>
                          </a:solidFill>
                          <a:latin typeface="Calibri Light"/>
                          <a:ea typeface="Verdana" pitchFamily="34" charset="0"/>
                          <a:cs typeface="+mn-cs"/>
                        </a:rPr>
                        <a:t> </a:t>
                      </a:r>
                      <a:r>
                        <a:rPr lang="ur-PK" sz="2600" dirty="0">
                          <a:solidFill>
                            <a:srgbClr val="333333"/>
                          </a:solidFill>
                          <a:latin typeface="Calibri Light"/>
                          <a:ea typeface="Verdana" pitchFamily="34" charset="0"/>
                          <a:cs typeface="+mn-cs"/>
                        </a:rPr>
                        <a:t>شدید ڈپریشن اور شراب نوشی کا شکار</a:t>
                      </a:r>
                      <a:r>
                        <a:rPr lang="ur-PK" sz="2600" baseline="0" dirty="0">
                          <a:solidFill>
                            <a:srgbClr val="333333"/>
                          </a:solidFill>
                          <a:latin typeface="Calibri Light"/>
                          <a:ea typeface="Verdana" pitchFamily="34" charset="0"/>
                          <a:cs typeface="+mn-cs"/>
                        </a:rPr>
                        <a:t> ہوا</a:t>
                      </a:r>
                      <a:r>
                        <a:rPr lang="ur-PK" sz="2600" dirty="0">
                          <a:solidFill>
                            <a:srgbClr val="333333"/>
                          </a:solidFill>
                          <a:latin typeface="Calibri Light"/>
                          <a:ea typeface="Verdana" pitchFamily="34" charset="0"/>
                          <a:cs typeface="+mn-cs"/>
                        </a:rPr>
                        <a:t>۔ اسے بایئپولرکی</a:t>
                      </a:r>
                      <a:r>
                        <a:rPr lang="ur-PK" sz="2600" baseline="0" dirty="0">
                          <a:solidFill>
                            <a:srgbClr val="333333"/>
                          </a:solidFill>
                          <a:latin typeface="Calibri Light"/>
                          <a:ea typeface="Verdana" pitchFamily="34" charset="0"/>
                          <a:cs typeface="+mn-cs"/>
                        </a:rPr>
                        <a:t> بیماری ہونے</a:t>
                      </a:r>
                      <a:r>
                        <a:rPr lang="ur-PK" sz="2600" dirty="0">
                          <a:solidFill>
                            <a:srgbClr val="333333"/>
                          </a:solidFill>
                          <a:latin typeface="Calibri Light"/>
                          <a:ea typeface="Verdana" pitchFamily="34" charset="0"/>
                          <a:cs typeface="+mn-cs"/>
                        </a:rPr>
                        <a:t> کا بھی شبہ تھا۔</a:t>
                      </a:r>
                      <a:endParaRPr kumimoji="0" lang="de-DE" sz="2600" b="0" i="0" u="none" strike="noStrike" cap="none" normalizeH="0" baseline="0" dirty="0">
                        <a:ln>
                          <a:noFill/>
                        </a:ln>
                        <a:solidFill>
                          <a:srgbClr val="333333"/>
                        </a:solidFill>
                        <a:effectLst/>
                        <a:latin typeface="Calibri Light"/>
                        <a:ea typeface="Verdana" pitchFamily="34" charset="0"/>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50000"/>
                        </a:spcBef>
                        <a:spcAft>
                          <a:spcPct val="0"/>
                        </a:spcAft>
                        <a:buClrTx/>
                        <a:buSzTx/>
                        <a:buFontTx/>
                        <a:buNone/>
                        <a:tabLst/>
                      </a:pPr>
                      <a:r>
                        <a:rPr kumimoji="0" lang="ur-PK" sz="2600" b="0" i="0" u="none" strike="noStrike" cap="none" normalizeH="0" baseline="0" dirty="0">
                          <a:ln>
                            <a:noFill/>
                          </a:ln>
                          <a:solidFill>
                            <a:srgbClr val="333333"/>
                          </a:solidFill>
                          <a:effectLst/>
                          <a:latin typeface="Calibri Light"/>
                          <a:ea typeface="Verdana" pitchFamily="34" charset="0"/>
                          <a:cs typeface="+mn-cs"/>
                        </a:rPr>
                        <a:t>ارنسٹ ہیمنگوے </a:t>
                      </a:r>
                    </a:p>
                    <a:p>
                      <a:pPr marL="0" marR="0" lvl="0" indent="0" algn="r" defTabSz="914400" rtl="0" eaLnBrk="1" fontAlgn="base" latinLnBrk="0" hangingPunct="1">
                        <a:lnSpc>
                          <a:spcPct val="100000"/>
                        </a:lnSpc>
                        <a:spcBef>
                          <a:spcPct val="50000"/>
                        </a:spcBef>
                        <a:spcAft>
                          <a:spcPct val="0"/>
                        </a:spcAft>
                        <a:buClrTx/>
                        <a:buSzTx/>
                        <a:buFontTx/>
                        <a:buNone/>
                        <a:tabLst/>
                      </a:pPr>
                      <a:r>
                        <a:rPr kumimoji="0" lang="ur-PK" sz="2600" b="0" i="0" u="none" strike="noStrike" cap="none" normalizeH="0" baseline="0" dirty="0">
                          <a:ln>
                            <a:noFill/>
                          </a:ln>
                          <a:solidFill>
                            <a:srgbClr val="333333"/>
                          </a:solidFill>
                          <a:effectLst/>
                          <a:latin typeface="Calibri Light"/>
                          <a:ea typeface="Verdana" pitchFamily="34" charset="0"/>
                          <a:cs typeface="+mn-cs"/>
                        </a:rPr>
                        <a:t>(1899-1961)</a:t>
                      </a:r>
                      <a:endParaRPr kumimoji="0" lang="de-DE" sz="2600" b="0" i="0" u="none" strike="noStrike" cap="none" normalizeH="0" baseline="0" dirty="0">
                        <a:ln>
                          <a:noFill/>
                        </a:ln>
                        <a:solidFill>
                          <a:srgbClr val="333333"/>
                        </a:solidFill>
                        <a:effectLst/>
                        <a:latin typeface="Calibri Light"/>
                        <a:ea typeface="Verdana" pitchFamily="34" charset="0"/>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646896">
                <a:tc>
                  <a:txBody>
                    <a:bodyPr/>
                    <a:lstStyle/>
                    <a:p>
                      <a:pPr marL="0" marR="0" lvl="0" indent="0" algn="r" defTabSz="914400" rtl="0" eaLnBrk="1" fontAlgn="base" latinLnBrk="0" hangingPunct="1">
                        <a:lnSpc>
                          <a:spcPct val="100000"/>
                        </a:lnSpc>
                        <a:spcBef>
                          <a:spcPct val="50000"/>
                        </a:spcBef>
                        <a:spcAft>
                          <a:spcPct val="0"/>
                        </a:spcAft>
                        <a:buClrTx/>
                        <a:buSzTx/>
                        <a:buFontTx/>
                        <a:buNone/>
                        <a:tabLst/>
                      </a:pPr>
                      <a:r>
                        <a:rPr kumimoji="0" lang="ur-PK" sz="2600" b="0" i="0" u="none" strike="noStrike" cap="none" normalizeH="0" baseline="0" dirty="0">
                          <a:ln>
                            <a:noFill/>
                          </a:ln>
                          <a:solidFill>
                            <a:srgbClr val="333333"/>
                          </a:solidFill>
                          <a:effectLst/>
                          <a:latin typeface="Calibri Light"/>
                          <a:ea typeface="Verdana" pitchFamily="34" charset="0"/>
                          <a:cs typeface="+mn-cs"/>
                        </a:rPr>
                        <a:t>ہولڈرلن نے "انتہائی ذہانت اور پاگل پن" کی مبالغہ آمیز تصویر بنائی۔ وہ گوئٹے اور شلر کے طور پر عاشقی کے سب سے نمایاں جرمن شاعروں میں سے ایک تھے۔ آج ہولڈرلن کو یقیناً شیزوفرینیا/سائیکوسس کی تشخیص کی جاتی۔</a:t>
                      </a:r>
                      <a:endParaRPr kumimoji="0" lang="de-DE" sz="2600" b="0" i="0" u="none" strike="noStrike" cap="none" normalizeH="0" baseline="0" dirty="0">
                        <a:ln>
                          <a:noFill/>
                        </a:ln>
                        <a:solidFill>
                          <a:srgbClr val="333333"/>
                        </a:solidFill>
                        <a:effectLst/>
                        <a:latin typeface="Calibri Light"/>
                        <a:ea typeface="Verdana" pitchFamily="34" charset="0"/>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50000"/>
                        </a:spcBef>
                        <a:spcAft>
                          <a:spcPct val="0"/>
                        </a:spcAft>
                        <a:buClrTx/>
                        <a:buSzTx/>
                        <a:buFontTx/>
                        <a:buNone/>
                        <a:tabLst/>
                      </a:pPr>
                      <a:r>
                        <a:rPr kumimoji="0" lang="ur-PK" sz="2600" b="0" i="0" u="none" strike="noStrike" cap="none" normalizeH="0" baseline="0" dirty="0">
                          <a:ln>
                            <a:noFill/>
                          </a:ln>
                          <a:solidFill>
                            <a:srgbClr val="333333"/>
                          </a:solidFill>
                          <a:effectLst/>
                          <a:latin typeface="Calibri Light"/>
                          <a:ea typeface="Verdana" pitchFamily="34" charset="0"/>
                          <a:cs typeface="+mn-cs"/>
                        </a:rPr>
                        <a:t>فریڈرک ہولڈرلن</a:t>
                      </a:r>
                    </a:p>
                    <a:p>
                      <a:pPr marL="0" marR="0" lvl="0" indent="0" algn="r" defTabSz="914400" rtl="0" eaLnBrk="1" fontAlgn="base" latinLnBrk="0" hangingPunct="1">
                        <a:lnSpc>
                          <a:spcPct val="100000"/>
                        </a:lnSpc>
                        <a:spcBef>
                          <a:spcPct val="50000"/>
                        </a:spcBef>
                        <a:spcAft>
                          <a:spcPct val="0"/>
                        </a:spcAft>
                        <a:buClrTx/>
                        <a:buSzTx/>
                        <a:buFontTx/>
                        <a:buNone/>
                        <a:tabLst/>
                      </a:pPr>
                      <a:r>
                        <a:rPr kumimoji="0" lang="ur-PK" sz="2600" b="0" i="0" u="none" strike="noStrike" cap="none" normalizeH="0" baseline="0" dirty="0">
                          <a:ln>
                            <a:noFill/>
                          </a:ln>
                          <a:solidFill>
                            <a:srgbClr val="333333"/>
                          </a:solidFill>
                          <a:effectLst/>
                          <a:latin typeface="Calibri Light"/>
                          <a:ea typeface="Verdana" pitchFamily="34" charset="0"/>
                          <a:cs typeface="+mn-cs"/>
                        </a:rPr>
                        <a:t>(1770-1843)</a:t>
                      </a:r>
                      <a:endParaRPr kumimoji="0" lang="de-DE" sz="2600" b="0" i="0" u="none" strike="noStrike" cap="none" normalizeH="0" baseline="0" dirty="0">
                        <a:ln>
                          <a:noFill/>
                        </a:ln>
                        <a:solidFill>
                          <a:srgbClr val="333333"/>
                        </a:solidFill>
                        <a:effectLst/>
                        <a:latin typeface="Calibri Light"/>
                        <a:ea typeface="Verdana" pitchFamily="34" charset="0"/>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457026">
                <a:tc>
                  <a:txBody>
                    <a:bodyPr/>
                    <a:lstStyle/>
                    <a:p>
                      <a:pPr marL="0" marR="0" lvl="0" indent="0" algn="r" defTabSz="914400" rtl="0" eaLnBrk="1" fontAlgn="base" latinLnBrk="0" hangingPunct="1">
                        <a:lnSpc>
                          <a:spcPct val="100000"/>
                        </a:lnSpc>
                        <a:spcBef>
                          <a:spcPct val="50000"/>
                        </a:spcBef>
                        <a:spcAft>
                          <a:spcPct val="0"/>
                        </a:spcAft>
                        <a:buClrTx/>
                        <a:buSzTx/>
                        <a:buFontTx/>
                        <a:buNone/>
                        <a:tabLst/>
                      </a:pPr>
                      <a:r>
                        <a:rPr kumimoji="0" lang="ur-PK" sz="2600" b="0" i="0" u="none" strike="noStrike" cap="none" normalizeH="0" baseline="0" dirty="0">
                          <a:ln>
                            <a:noFill/>
                          </a:ln>
                          <a:solidFill>
                            <a:srgbClr val="333333"/>
                          </a:solidFill>
                          <a:effectLst/>
                          <a:latin typeface="Calibri Light"/>
                          <a:ea typeface="Verdana" pitchFamily="34" charset="0"/>
                          <a:cs typeface="+mn-cs"/>
                        </a:rPr>
                        <a:t>ڈکنز سب سے زیادہ پڑھے جانے والے انگریزی مصنفین میں سے ایک ہیں۔ ان کے سب سے مشہور کاموں میں "اولیور ٹوئسٹ" اور "اے کرسمس کیرول" شامل ہیں۔ اسے دیوانگی اور افسردگی کے دورے پڑتے تھے، آج اسے شاید بائی پولر ڈس آرڈر کی تشخیص کی جاتی۔</a:t>
                      </a:r>
                      <a:endParaRPr kumimoji="0" lang="de-DE" sz="2600" b="0" i="0" u="none" strike="noStrike" cap="none" normalizeH="0" baseline="0" dirty="0">
                        <a:ln>
                          <a:noFill/>
                        </a:ln>
                        <a:solidFill>
                          <a:srgbClr val="333333"/>
                        </a:solidFill>
                        <a:effectLst/>
                        <a:latin typeface="Calibri Light"/>
                        <a:ea typeface="Verdana" pitchFamily="34" charset="0"/>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50000"/>
                        </a:spcBef>
                        <a:spcAft>
                          <a:spcPct val="0"/>
                        </a:spcAft>
                        <a:buClrTx/>
                        <a:buSzTx/>
                        <a:buFontTx/>
                        <a:buNone/>
                        <a:tabLst/>
                      </a:pPr>
                      <a:r>
                        <a:rPr kumimoji="0" lang="ur-PK" sz="2600" b="0" i="0" u="none" strike="noStrike" cap="none" normalizeH="0" baseline="0" dirty="0">
                          <a:ln>
                            <a:noFill/>
                          </a:ln>
                          <a:solidFill>
                            <a:srgbClr val="333333"/>
                          </a:solidFill>
                          <a:effectLst/>
                          <a:latin typeface="Calibri Light"/>
                          <a:ea typeface="Verdana" pitchFamily="34" charset="0"/>
                          <a:cs typeface="+mn-cs"/>
                        </a:rPr>
                        <a:t>چارلس ڈکنز </a:t>
                      </a:r>
                    </a:p>
                    <a:p>
                      <a:pPr marL="0" marR="0" lvl="0" indent="0" algn="r" defTabSz="914400" rtl="0" eaLnBrk="1" fontAlgn="base" latinLnBrk="0" hangingPunct="1">
                        <a:lnSpc>
                          <a:spcPct val="100000"/>
                        </a:lnSpc>
                        <a:spcBef>
                          <a:spcPct val="50000"/>
                        </a:spcBef>
                        <a:spcAft>
                          <a:spcPct val="0"/>
                        </a:spcAft>
                        <a:buClrTx/>
                        <a:buSzTx/>
                        <a:buFontTx/>
                        <a:buNone/>
                        <a:tabLst/>
                      </a:pPr>
                      <a:r>
                        <a:rPr kumimoji="0" lang="ur-PK" sz="2600" b="0" i="0" u="none" strike="noStrike" cap="none" normalizeH="0" baseline="0" dirty="0">
                          <a:ln>
                            <a:noFill/>
                          </a:ln>
                          <a:solidFill>
                            <a:srgbClr val="333333"/>
                          </a:solidFill>
                          <a:effectLst/>
                          <a:latin typeface="Calibri Light"/>
                          <a:ea typeface="Verdana" pitchFamily="34" charset="0"/>
                          <a:cs typeface="+mn-cs"/>
                        </a:rPr>
                        <a:t>(1812-1870)</a:t>
                      </a:r>
                      <a:endParaRPr kumimoji="0" lang="de-DE" sz="2600" b="0" i="0" u="none" strike="noStrike" cap="none" normalizeH="0" baseline="0" dirty="0">
                        <a:ln>
                          <a:noFill/>
                        </a:ln>
                        <a:solidFill>
                          <a:srgbClr val="333333"/>
                        </a:solidFill>
                        <a:effectLst/>
                        <a:latin typeface="Calibri Light"/>
                        <a:ea typeface="Verdana" pitchFamily="34" charset="0"/>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30721" name="Titel 1"/>
          <p:cNvSpPr>
            <a:spLocks noGrp="1"/>
          </p:cNvSpPr>
          <p:nvPr>
            <p:ph type="title"/>
          </p:nvPr>
        </p:nvSpPr>
        <p:spPr>
          <a:xfrm>
            <a:off x="389285" y="836711"/>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مشہور = خوش؟</a:t>
            </a:r>
            <a:endParaRPr lang="de-DE" sz="44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a:xfrm>
            <a:off x="5410101" y="332655"/>
            <a:ext cx="5184000" cy="216000"/>
          </a:xfrm>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a:xfrm>
            <a:off x="10594718" y="332655"/>
            <a:ext cx="360000" cy="216000"/>
          </a:xfrm>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9</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ان میں سے کون سی پینٹنگز سائیکوسس کی علامات والے لوگوں نے پینٹ کی تھیں؟</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10</a:t>
            </a:fld>
            <a:endParaRPr lang="de-DE">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4294967295"/>
          </p:nvPr>
        </p:nvSpPr>
        <p:spPr>
          <a:xfrm>
            <a:off x="0" y="2249488"/>
            <a:ext cx="11339513" cy="4248150"/>
          </a:xfrm>
        </p:spPr>
        <p:txBody>
          <a:bodyPr/>
          <a:lstStyle/>
          <a:p>
            <a:pPr>
              <a:buFont typeface="Wingdings" charset="0"/>
              <a:buChar char="Ø"/>
              <a:defRPr/>
            </a:pPr>
            <a:endParaRPr lang="de-DE" dirty="0">
              <a:latin typeface="Urdu Typesetting" panose="03020402040406030203" pitchFamily="66" charset="-78"/>
              <a:cs typeface="Urdu Typesetting" panose="03020402040406030203" pitchFamily="66" charset="-78"/>
            </a:endParaRPr>
          </a:p>
          <a:p>
            <a:pPr marL="0" indent="0">
              <a:buFont typeface="Wingdings" charset="0"/>
              <a:buNone/>
              <a:defRPr/>
            </a:pPr>
            <a:endParaRPr lang="de-DE" dirty="0">
              <a:latin typeface="Urdu Typesetting" panose="03020402040406030203" pitchFamily="66" charset="-78"/>
              <a:cs typeface="Urdu Typesetting" panose="03020402040406030203" pitchFamily="66" charset="-78"/>
            </a:endParaRPr>
          </a:p>
        </p:txBody>
      </p:sp>
      <p:pic>
        <p:nvPicPr>
          <p:cNvPr id="10"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1"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2"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3"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نیلام میں ان میں سے کس پینٹنگ کی قیمت سب سے زیادہ تھی؟</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11</a:t>
            </a:fld>
            <a:endParaRPr lang="de-DE">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4294967295"/>
          </p:nvPr>
        </p:nvSpPr>
        <p:spPr>
          <a:xfrm>
            <a:off x="0" y="2205038"/>
            <a:ext cx="11339513" cy="4248150"/>
          </a:xfrm>
        </p:spPr>
        <p:txBody>
          <a:bodyPr/>
          <a:lstStyle/>
          <a:p>
            <a:pPr>
              <a:buFont typeface="Wingdings" charset="0"/>
              <a:buChar char="Ø"/>
              <a:defRPr/>
            </a:pPr>
            <a:endParaRPr lang="de-DE" dirty="0">
              <a:latin typeface="Urdu Typesetting" panose="03020402040406030203" pitchFamily="66" charset="-78"/>
              <a:cs typeface="Urdu Typesetting" panose="03020402040406030203" pitchFamily="66" charset="-78"/>
            </a:endParaRPr>
          </a:p>
          <a:p>
            <a:pPr marL="0" indent="0">
              <a:buFont typeface="Wingdings" charset="0"/>
              <a:buNone/>
              <a:defRPr/>
            </a:pPr>
            <a:endParaRPr lang="de-DE" dirty="0">
              <a:latin typeface="Urdu Typesetting" panose="03020402040406030203" pitchFamily="66" charset="-78"/>
              <a:cs typeface="Urdu Typesetting" panose="03020402040406030203" pitchFamily="66" charset="-78"/>
            </a:endParaRPr>
          </a:p>
        </p:txBody>
      </p:sp>
      <p:pic>
        <p:nvPicPr>
          <p:cNvPr id="10" name="Grafik 6"/>
          <p:cNvPicPr>
            <a:picLocks noChangeAspect="1"/>
          </p:cNvPicPr>
          <p:nvPr/>
        </p:nvPicPr>
        <p:blipFill>
          <a:blip r:embed="rId2" cstate="print"/>
          <a:stretch>
            <a:fillRect/>
          </a:stretch>
        </p:blipFill>
        <p:spPr>
          <a:xfrm>
            <a:off x="8858875" y="2288360"/>
            <a:ext cx="2926080" cy="1998144"/>
          </a:xfrm>
          <a:prstGeom prst="rect">
            <a:avLst/>
          </a:prstGeom>
        </p:spPr>
      </p:pic>
      <p:pic>
        <p:nvPicPr>
          <p:cNvPr id="11" name="Grafik 5" descr="Bild_Steffen.jpg"/>
          <p:cNvPicPr>
            <a:picLocks noChangeAspect="1"/>
          </p:cNvPicPr>
          <p:nvPr/>
        </p:nvPicPr>
        <p:blipFill>
          <a:blip r:embed="rId3" cstate="print"/>
          <a:stretch>
            <a:fillRect/>
          </a:stretch>
        </p:blipFill>
        <p:spPr>
          <a:xfrm>
            <a:off x="6276850" y="2288360"/>
            <a:ext cx="2255381" cy="3401568"/>
          </a:xfrm>
          <a:prstGeom prst="rect">
            <a:avLst/>
          </a:prstGeom>
        </p:spPr>
      </p:pic>
      <p:pic>
        <p:nvPicPr>
          <p:cNvPr id="12"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3" name="Grafik 3" descr="auktion-sothebys-new-york.jpg"/>
          <p:cNvPicPr>
            <a:picLocks noChangeAspect="1"/>
          </p:cNvPicPr>
          <p:nvPr/>
        </p:nvPicPr>
        <p:blipFill>
          <a:blip r:embed="rId5"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نیلام میں ان میں سے کس پینٹنگ کی قیمت سب سے زیادہ تھی؟</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12</a:t>
            </a:fld>
            <a:endParaRPr lang="de-DE">
              <a:latin typeface="Urdu Typesetting" panose="03020402040406030203" pitchFamily="66" charset="-78"/>
              <a:cs typeface="Urdu Typesetting" panose="03020402040406030203" pitchFamily="66" charset="-78"/>
            </a:endParaRPr>
          </a:p>
        </p:txBody>
      </p:sp>
      <p:pic>
        <p:nvPicPr>
          <p:cNvPr id="14" name="Grafik 6"/>
          <p:cNvPicPr>
            <a:picLocks noChangeAspect="1"/>
          </p:cNvPicPr>
          <p:nvPr/>
        </p:nvPicPr>
        <p:blipFill>
          <a:blip r:embed="rId2" cstate="print"/>
          <a:stretch>
            <a:fillRect/>
          </a:stretch>
        </p:blipFill>
        <p:spPr>
          <a:xfrm>
            <a:off x="8858875" y="2288360"/>
            <a:ext cx="2926080" cy="1998144"/>
          </a:xfrm>
          <a:prstGeom prst="rect">
            <a:avLst/>
          </a:prstGeom>
        </p:spPr>
      </p:pic>
      <p:pic>
        <p:nvPicPr>
          <p:cNvPr id="15" name="Grafik 5" descr="Bild_Steffen.jpg"/>
          <p:cNvPicPr>
            <a:picLocks noChangeAspect="1"/>
          </p:cNvPicPr>
          <p:nvPr/>
        </p:nvPicPr>
        <p:blipFill>
          <a:blip r:embed="rId3" cstate="print"/>
          <a:stretch>
            <a:fillRect/>
          </a:stretch>
        </p:blipFill>
        <p:spPr>
          <a:xfrm>
            <a:off x="6276850" y="2288360"/>
            <a:ext cx="2255381" cy="3401568"/>
          </a:xfrm>
          <a:prstGeom prst="rect">
            <a:avLst/>
          </a:prstGeom>
        </p:spPr>
      </p:pic>
      <p:pic>
        <p:nvPicPr>
          <p:cNvPr id="16"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7" name="Grafik 3" descr="auktion-sothebys-new-york.jpg"/>
          <p:cNvPicPr>
            <a:picLocks noChangeAspect="1"/>
          </p:cNvPicPr>
          <p:nvPr/>
        </p:nvPicPr>
        <p:blipFill>
          <a:blip r:embed="rId5" cstate="print"/>
          <a:stretch>
            <a:fillRect/>
          </a:stretch>
        </p:blipFill>
        <p:spPr>
          <a:xfrm>
            <a:off x="502920" y="2288360"/>
            <a:ext cx="2560320" cy="3410176"/>
          </a:xfrm>
          <a:prstGeom prst="rect">
            <a:avLst/>
          </a:prstGeom>
        </p:spPr>
      </p:pic>
      <p:sp>
        <p:nvSpPr>
          <p:cNvPr id="18" name="Caption_16"/>
          <p:cNvSpPr txBox="1"/>
          <p:nvPr/>
        </p:nvSpPr>
        <p:spPr>
          <a:xfrm>
            <a:off x="6276850" y="5689928"/>
            <a:ext cx="2255381" cy="369332"/>
          </a:xfrm>
          <a:prstGeom prst="rect">
            <a:avLst/>
          </a:prstGeom>
          <a:noFill/>
        </p:spPr>
        <p:txBody>
          <a:bodyPr wrap="square" rtlCol="0">
            <a:spAutoFit/>
          </a:bodyPr>
          <a:lstStyle/>
          <a:p>
            <a:pPr algn="ctr"/>
            <a:r>
              <a:rPr lang="ur-PK" sz="1800" dirty="0">
                <a:solidFill>
                  <a:schemeClr val="accent1"/>
                </a:solidFill>
                <a:latin typeface="Urdu Typesetting" panose="03020402040406030203" pitchFamily="66" charset="-78"/>
                <a:cs typeface="Urdu Typesetting" panose="03020402040406030203" pitchFamily="66" charset="-78"/>
              </a:rPr>
              <a:t>0 روپے</a:t>
            </a:r>
            <a:endParaRPr lang="de-DE" sz="1800" dirty="0">
              <a:solidFill>
                <a:schemeClr val="accent1"/>
              </a:solidFill>
              <a:latin typeface="Urdu Typesetting" panose="03020402040406030203" pitchFamily="66" charset="-78"/>
              <a:cs typeface="Urdu Typesetting" panose="03020402040406030203" pitchFamily="66" charset="-78"/>
            </a:endParaRPr>
          </a:p>
        </p:txBody>
      </p:sp>
      <p:sp>
        <p:nvSpPr>
          <p:cNvPr id="19" name="Caption_17"/>
          <p:cNvSpPr txBox="1"/>
          <p:nvPr/>
        </p:nvSpPr>
        <p:spPr>
          <a:xfrm>
            <a:off x="8858875" y="4286504"/>
            <a:ext cx="2926080" cy="369332"/>
          </a:xfrm>
          <a:prstGeom prst="rect">
            <a:avLst/>
          </a:prstGeom>
          <a:noFill/>
        </p:spPr>
        <p:txBody>
          <a:bodyPr wrap="square" rtlCol="0">
            <a:spAutoFit/>
          </a:bodyPr>
          <a:lstStyle/>
          <a:p>
            <a:pPr algn="ctr"/>
            <a:r>
              <a:rPr lang="ur-PK" sz="1800" dirty="0">
                <a:solidFill>
                  <a:schemeClr val="accent1"/>
                </a:solidFill>
                <a:latin typeface="Urdu Typesetting" panose="03020402040406030203" pitchFamily="66" charset="-78"/>
                <a:cs typeface="Urdu Typesetting" panose="03020402040406030203" pitchFamily="66" charset="-78"/>
              </a:rPr>
              <a:t>تقریباً 30 لاکھ روپے</a:t>
            </a:r>
            <a:endParaRPr lang="de-DE" sz="1800" dirty="0">
              <a:solidFill>
                <a:schemeClr val="accent1"/>
              </a:solidFill>
              <a:latin typeface="Urdu Typesetting" panose="03020402040406030203" pitchFamily="66" charset="-78"/>
              <a:cs typeface="Urdu Typesetting" panose="03020402040406030203" pitchFamily="66" charset="-78"/>
            </a:endParaRPr>
          </a:p>
        </p:txBody>
      </p:sp>
      <p:sp>
        <p:nvSpPr>
          <p:cNvPr id="20" name="Caption_15"/>
          <p:cNvSpPr txBox="1"/>
          <p:nvPr/>
        </p:nvSpPr>
        <p:spPr>
          <a:xfrm>
            <a:off x="3389885" y="5685824"/>
            <a:ext cx="2560320" cy="369332"/>
          </a:xfrm>
          <a:prstGeom prst="rect">
            <a:avLst/>
          </a:prstGeom>
          <a:noFill/>
        </p:spPr>
        <p:txBody>
          <a:bodyPr wrap="square" rtlCol="0">
            <a:spAutoFit/>
          </a:bodyPr>
          <a:lstStyle/>
          <a:p>
            <a:pPr algn="ctr"/>
            <a:r>
              <a:rPr lang="ur-PK" sz="1800" dirty="0">
                <a:solidFill>
                  <a:schemeClr val="accent1"/>
                </a:solidFill>
                <a:latin typeface="Urdu Typesetting" panose="03020402040406030203" pitchFamily="66" charset="-78"/>
                <a:cs typeface="Urdu Typesetting" panose="03020402040406030203" pitchFamily="66" charset="-78"/>
              </a:rPr>
              <a:t>تقریباً 2.5 کروڑ روپے</a:t>
            </a:r>
            <a:endParaRPr lang="de-DE" sz="1800" dirty="0">
              <a:solidFill>
                <a:schemeClr val="accent1"/>
              </a:solidFill>
              <a:latin typeface="Urdu Typesetting" panose="03020402040406030203" pitchFamily="66" charset="-78"/>
              <a:cs typeface="Urdu Typesetting" panose="03020402040406030203" pitchFamily="66" charset="-78"/>
            </a:endParaRPr>
          </a:p>
        </p:txBody>
      </p:sp>
      <p:sp>
        <p:nvSpPr>
          <p:cNvPr id="21" name="Caption_14"/>
          <p:cNvSpPr txBox="1"/>
          <p:nvPr/>
        </p:nvSpPr>
        <p:spPr>
          <a:xfrm>
            <a:off x="502919" y="5698536"/>
            <a:ext cx="2560320" cy="369332"/>
          </a:xfrm>
          <a:prstGeom prst="rect">
            <a:avLst/>
          </a:prstGeom>
          <a:noFill/>
        </p:spPr>
        <p:txBody>
          <a:bodyPr wrap="square" rtlCol="0">
            <a:spAutoFit/>
          </a:bodyPr>
          <a:lstStyle/>
          <a:p>
            <a:pPr algn="ctr"/>
            <a:r>
              <a:rPr lang="ur-PK" sz="1800" dirty="0">
                <a:solidFill>
                  <a:schemeClr val="accent1"/>
                </a:solidFill>
                <a:latin typeface="Urdu Typesetting" panose="03020402040406030203" pitchFamily="66" charset="-78"/>
                <a:cs typeface="Urdu Typesetting" panose="03020402040406030203" pitchFamily="66" charset="-78"/>
              </a:rPr>
              <a:t>تقریباً 30 کروڑ روپے</a:t>
            </a:r>
            <a:endParaRPr lang="de-DE" sz="1800" dirty="0">
              <a:solidFill>
                <a:schemeClr val="accent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ایڈورڈ منچ</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5881563" y="1941309"/>
            <a:ext cx="5669280" cy="4491038"/>
          </a:xfrm>
        </p:spPr>
        <p:txBody>
          <a:bodyPr/>
          <a:lstStyle/>
          <a:p>
            <a:pPr algn="r">
              <a:buClr>
                <a:srgbClr val="333333"/>
              </a:buClr>
            </a:pPr>
            <a:r>
              <a:rPr lang="ur-PK" sz="3200" dirty="0">
                <a:solidFill>
                  <a:srgbClr val="333333"/>
                </a:solidFill>
                <a:latin typeface="Urdu Typesetting" panose="03020402040406030203" pitchFamily="66" charset="-78"/>
                <a:ea typeface="ＭＳ Ｐゴシック"/>
                <a:cs typeface="Urdu Typesetting" panose="03020402040406030203" pitchFamily="66" charset="-78"/>
              </a:rPr>
              <a:t>ایک نامعلوم خریدار پینٹنگ "دی سکریم" کے لیے تقریباً 10 کروڑ روپے ادا کرنے کو تیار تھا۔ یہ اسے دنیا کی مہنگی ترین پینٹنگز میں سے ایک بنا دیتا ہے۔</a:t>
            </a:r>
          </a:p>
          <a:p>
            <a:pPr algn="r">
              <a:buClr>
                <a:srgbClr val="333333"/>
              </a:buClr>
            </a:pPr>
            <a:r>
              <a:rPr lang="ur-PK" sz="3200" dirty="0">
                <a:solidFill>
                  <a:srgbClr val="333333"/>
                </a:solidFill>
                <a:latin typeface="Urdu Typesetting" panose="03020402040406030203" pitchFamily="66" charset="-78"/>
                <a:ea typeface="ＭＳ Ｐゴシック"/>
                <a:cs typeface="Urdu Typesetting" panose="03020402040406030203" pitchFamily="66" charset="-78"/>
              </a:rPr>
              <a:t>پینٹر، ایڈورڈ منچ کو شاید بایئپولر کی بیماری تھی:</a:t>
            </a:r>
          </a:p>
          <a:p>
            <a:pPr algn="r">
              <a:buClr>
                <a:srgbClr val="333333"/>
              </a:buClr>
            </a:pPr>
            <a:r>
              <a:rPr lang="ur-PK" sz="3200" dirty="0">
                <a:solidFill>
                  <a:srgbClr val="333333"/>
                </a:solidFill>
                <a:latin typeface="Urdu Typesetting" panose="03020402040406030203" pitchFamily="66" charset="-78"/>
                <a:ea typeface="ＭＳ Ｐゴシック"/>
                <a:cs typeface="Urdu Typesetting" panose="03020402040406030203" pitchFamily="66" charset="-78"/>
              </a:rPr>
              <a:t>اسے دیوانگی، فریب اور ڈپریشن کی علامات تھیں۔</a:t>
            </a:r>
          </a:p>
          <a:p>
            <a:pPr algn="r">
              <a:buClr>
                <a:srgbClr val="333333"/>
              </a:buClr>
            </a:pPr>
            <a:r>
              <a:rPr lang="ur-PK" sz="3200" dirty="0">
                <a:solidFill>
                  <a:srgbClr val="333333"/>
                </a:solidFill>
                <a:latin typeface="Urdu Typesetting" panose="03020402040406030203" pitchFamily="66" charset="-78"/>
                <a:ea typeface="ＭＳ Ｐゴシック"/>
                <a:cs typeface="Urdu Typesetting" panose="03020402040406030203" pitchFamily="66" charset="-78"/>
              </a:rPr>
              <a:t>اپنی علامات کی وجہ سے، منچ 8 ماہ سے زیادہ عرصے سے ایک نفسیاتی مرکز میں مریض رہا تھا۔</a:t>
            </a:r>
            <a:endParaRPr lang="de-DE" sz="32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13</a:t>
            </a:fld>
            <a:endParaRPr lang="de-DE">
              <a:latin typeface="Urdu Typesetting" panose="03020402040406030203" pitchFamily="66" charset="-78"/>
              <a:cs typeface="Urdu Typesetting" panose="03020402040406030203" pitchFamily="66" charset="-78"/>
            </a:endParaRPr>
          </a:p>
        </p:txBody>
      </p:sp>
      <p:pic>
        <p:nvPicPr>
          <p:cNvPr id="7" name="Grafik 16" descr="auktion-sothebys-new-york.jpg"/>
          <p:cNvPicPr>
            <a:picLocks noChangeAspect="1"/>
          </p:cNvPicPr>
          <p:nvPr/>
        </p:nvPicPr>
        <p:blipFill>
          <a:blip r:embed="rId2" cstate="print"/>
          <a:srcRect/>
          <a:stretch>
            <a:fillRect/>
          </a:stretch>
        </p:blipFill>
        <p:spPr bwMode="auto">
          <a:xfrm>
            <a:off x="1129035" y="2060848"/>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سٹیفن مورٹز</a:t>
            </a:r>
            <a:endParaRPr lang="de-DE" sz="4400" dirty="0">
              <a:latin typeface="Urdu Typesetting" panose="03020402040406030203" pitchFamily="66" charset="-78"/>
              <a:cs typeface="Urdu Typesetting" panose="03020402040406030203" pitchFamily="66" charset="-78"/>
            </a:endParaRPr>
          </a:p>
        </p:txBody>
      </p:sp>
      <p:sp>
        <p:nvSpPr>
          <p:cNvPr id="37890" name="Inhaltsplatzhalter 2"/>
          <p:cNvSpPr>
            <a:spLocks noGrp="1"/>
          </p:cNvSpPr>
          <p:nvPr>
            <p:ph idx="1"/>
          </p:nvPr>
        </p:nvSpPr>
        <p:spPr>
          <a:xfrm>
            <a:off x="6025579" y="1772816"/>
            <a:ext cx="5669280" cy="4491038"/>
          </a:xfrm>
        </p:spPr>
        <p:txBody>
          <a:bodyPr/>
          <a:lstStyle/>
          <a:p>
            <a:pPr algn="r">
              <a:buClr>
                <a:srgbClr val="333333"/>
              </a:buClr>
            </a:pPr>
            <a:r>
              <a:rPr lang="ur-PK" sz="3200" dirty="0">
                <a:solidFill>
                  <a:srgbClr val="333333"/>
                </a:solidFill>
                <a:latin typeface="Urdu Typesetting" panose="03020402040406030203" pitchFamily="66" charset="-78"/>
                <a:ea typeface="Verdana" pitchFamily="34" charset="0"/>
                <a:cs typeface="Urdu Typesetting" panose="03020402040406030203" pitchFamily="66" charset="-78"/>
              </a:rPr>
              <a:t>یہ پینٹنگ پینٹر کے لیے صرف جذباتی قدر رکھتی ہے۔</a:t>
            </a:r>
          </a:p>
          <a:p>
            <a:pPr algn="r">
              <a:buClr>
                <a:srgbClr val="333333"/>
              </a:buClr>
            </a:pPr>
            <a:r>
              <a:rPr lang="ur-PK" sz="3200" dirty="0">
                <a:solidFill>
                  <a:srgbClr val="333333"/>
                </a:solidFill>
                <a:latin typeface="Urdu Typesetting" panose="03020402040406030203" pitchFamily="66" charset="-78"/>
                <a:ea typeface="Verdana" pitchFamily="34" charset="0"/>
                <a:cs typeface="Urdu Typesetting" panose="03020402040406030203" pitchFamily="66" charset="-78"/>
              </a:rPr>
              <a:t>اسے 16 سال کی عمر میں پروفیسر ڈاکٹر سٹیفن مورٹز نے پینٹ کیا تھا:</a:t>
            </a:r>
          </a:p>
          <a:p>
            <a:pPr algn="r">
              <a:buClr>
                <a:srgbClr val="333333"/>
              </a:buClr>
            </a:pPr>
            <a:r>
              <a:rPr lang="ur-PK" sz="3200" dirty="0">
                <a:solidFill>
                  <a:srgbClr val="333333"/>
                </a:solidFill>
                <a:latin typeface="Urdu Typesetting" panose="03020402040406030203" pitchFamily="66" charset="-78"/>
                <a:ea typeface="Verdana" pitchFamily="34" charset="0"/>
                <a:cs typeface="Urdu Typesetting" panose="03020402040406030203" pitchFamily="66" charset="-78"/>
              </a:rPr>
              <a:t>وہ ایک ماہر نفسیات ہیں اور یونیورسٹی ہسپتال ہیمبرگ ایپنڈورف، جرمنی کے شعبہ نفسیات میں تحقیقی گروپ "کلینیکل نیورو سائیکالوجی" کے سربراہ ہیں۔</a:t>
            </a:r>
          </a:p>
          <a:p>
            <a:pPr algn="r">
              <a:buClr>
                <a:srgbClr val="333333"/>
              </a:buClr>
            </a:pPr>
            <a:r>
              <a:rPr lang="ur-PK" sz="3200" dirty="0">
                <a:solidFill>
                  <a:srgbClr val="333333"/>
                </a:solidFill>
                <a:latin typeface="Urdu Typesetting" panose="03020402040406030203" pitchFamily="66" charset="-78"/>
                <a:ea typeface="Verdana" pitchFamily="34" charset="0"/>
                <a:cs typeface="Urdu Typesetting" panose="03020402040406030203" pitchFamily="66" charset="-78"/>
              </a:rPr>
              <a:t>سٹیفن مورٹز کو کبھی نفسیاتی علاج کروانے کی ضرورت نہیں پڑی۔</a:t>
            </a:r>
            <a:endParaRPr lang="de-DE" sz="32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14</a:t>
            </a:fld>
            <a:endParaRPr lang="de-DE">
              <a:latin typeface="Urdu Typesetting" panose="03020402040406030203" pitchFamily="66" charset="-78"/>
              <a:cs typeface="Urdu Typesetting" panose="03020402040406030203" pitchFamily="66" charset="-78"/>
            </a:endParaRPr>
          </a:p>
        </p:txBody>
      </p:sp>
      <p:pic>
        <p:nvPicPr>
          <p:cNvPr id="7" name="Grafik 3" descr="Bild_Steffen.jpg"/>
          <p:cNvPicPr>
            <a:picLocks noChangeAspect="1"/>
          </p:cNvPicPr>
          <p:nvPr/>
        </p:nvPicPr>
        <p:blipFill>
          <a:blip r:embed="rId2" cstate="print"/>
          <a:srcRect/>
          <a:stretch>
            <a:fillRect/>
          </a:stretch>
        </p:blipFill>
        <p:spPr bwMode="auto">
          <a:xfrm>
            <a:off x="1777107" y="1772816"/>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ونسنٹ وین گو</a:t>
            </a:r>
            <a:endParaRPr lang="de-DE" sz="4400" dirty="0">
              <a:latin typeface="Urdu Typesetting" panose="03020402040406030203" pitchFamily="66" charset="-78"/>
              <a:cs typeface="Urdu Typesetting" panose="03020402040406030203" pitchFamily="66" charset="-78"/>
            </a:endParaRPr>
          </a:p>
        </p:txBody>
      </p:sp>
      <p:sp>
        <p:nvSpPr>
          <p:cNvPr id="38914" name="Inhaltsplatzhalter 2"/>
          <p:cNvSpPr>
            <a:spLocks noGrp="1"/>
          </p:cNvSpPr>
          <p:nvPr>
            <p:ph idx="1"/>
          </p:nvPr>
        </p:nvSpPr>
        <p:spPr>
          <a:xfrm>
            <a:off x="5809555" y="1916832"/>
            <a:ext cx="5669280" cy="4491038"/>
          </a:xfrm>
        </p:spPr>
        <p:txBody>
          <a:bodyPr/>
          <a:lstStyle/>
          <a:p>
            <a:pPr algn="r">
              <a:buClr>
                <a:srgbClr val="333333"/>
              </a:buClr>
            </a:pPr>
            <a:r>
              <a:rPr lang="ur-PK" sz="2800" dirty="0">
                <a:solidFill>
                  <a:srgbClr val="333333"/>
                </a:solidFill>
                <a:latin typeface="Urdu Typesetting" panose="03020402040406030203" pitchFamily="66" charset="-78"/>
                <a:ea typeface="ＭＳ Ｐゴシック"/>
                <a:cs typeface="Urdu Typesetting" panose="03020402040406030203" pitchFamily="66" charset="-78"/>
              </a:rPr>
              <a:t>پینٹنگ "پارک آف سینٹ پال ہسپتال" کی قیمت تقریباً 2.5 کروڑ روپے ہے۔</a:t>
            </a:r>
          </a:p>
          <a:p>
            <a:pPr algn="r">
              <a:buClr>
                <a:srgbClr val="333333"/>
              </a:buClr>
            </a:pPr>
            <a:r>
              <a:rPr lang="ur-PK" sz="2800" dirty="0">
                <a:solidFill>
                  <a:srgbClr val="333333"/>
                </a:solidFill>
                <a:latin typeface="Urdu Typesetting" panose="03020402040406030203" pitchFamily="66" charset="-78"/>
                <a:ea typeface="ＭＳ Ｐゴシック"/>
                <a:cs typeface="Urdu Typesetting" panose="03020402040406030203" pitchFamily="66" charset="-78"/>
              </a:rPr>
              <a:t>وین گو نے اسے 1889 میں فرانس کے سینٹ پال نفسیاتی ہسپتال میں ہسپتال میں داخل ہونے کے دوران پینٹ کیا تھا:</a:t>
            </a:r>
          </a:p>
          <a:p>
            <a:pPr algn="r">
              <a:buClr>
                <a:srgbClr val="333333"/>
              </a:buClr>
            </a:pPr>
            <a:r>
              <a:rPr lang="ur-PK" sz="2800" dirty="0">
                <a:solidFill>
                  <a:srgbClr val="333333"/>
                </a:solidFill>
                <a:latin typeface="Urdu Typesetting" panose="03020402040406030203" pitchFamily="66" charset="-78"/>
                <a:ea typeface="ＭＳ Ｐゴシック"/>
                <a:cs typeface="Urdu Typesetting" panose="03020402040406030203" pitchFamily="66" charset="-78"/>
              </a:rPr>
              <a:t>وان گو کے مزاج میں بہت زیادہ تبدیلیاں، خود کو نقصان پہنچانے والے رجحانات، اضطراب، اور فریب تھا۔</a:t>
            </a:r>
          </a:p>
          <a:p>
            <a:pPr algn="r">
              <a:buClr>
                <a:srgbClr val="333333"/>
              </a:buClr>
            </a:pPr>
            <a:r>
              <a:rPr lang="ur-PK" sz="2800" dirty="0">
                <a:solidFill>
                  <a:srgbClr val="333333"/>
                </a:solidFill>
                <a:latin typeface="Urdu Typesetting" panose="03020402040406030203" pitchFamily="66" charset="-78"/>
                <a:ea typeface="ＭＳ Ｐゴシック"/>
                <a:cs typeface="Urdu Typesetting" panose="03020402040406030203" pitchFamily="66" charset="-78"/>
              </a:rPr>
              <a:t>آج کے نقطہ نظر سے شاید وہ سائیکوسس یا بائی پولر ڈس آرڈر میں مبتلا ہو گا۔</a:t>
            </a:r>
            <a:endParaRPr lang="de-DE" sz="28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15</a:t>
            </a:fld>
            <a:endParaRPr lang="de-DE">
              <a:latin typeface="Urdu Typesetting" panose="03020402040406030203" pitchFamily="66" charset="-78"/>
              <a:cs typeface="Urdu Typesetting" panose="03020402040406030203" pitchFamily="66" charset="-78"/>
            </a:endParaRPr>
          </a:p>
        </p:txBody>
      </p:sp>
      <p:pic>
        <p:nvPicPr>
          <p:cNvPr id="7" name="Grafik 23" descr="img136112.jpg"/>
          <p:cNvPicPr>
            <a:picLocks noChangeAspect="1"/>
          </p:cNvPicPr>
          <p:nvPr/>
        </p:nvPicPr>
        <p:blipFill>
          <a:blip r:embed="rId2" cstate="print"/>
          <a:srcRect/>
          <a:stretch>
            <a:fillRect/>
          </a:stretch>
        </p:blipFill>
        <p:spPr bwMode="auto">
          <a:xfrm>
            <a:off x="1345059" y="1916832"/>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رنگو سٹار</a:t>
            </a:r>
            <a:endParaRPr lang="de-DE" sz="4400" dirty="0">
              <a:latin typeface="Urdu Typesetting" panose="03020402040406030203" pitchFamily="66" charset="-78"/>
              <a:cs typeface="Urdu Typesetting" panose="03020402040406030203" pitchFamily="66" charset="-78"/>
            </a:endParaRPr>
          </a:p>
        </p:txBody>
      </p:sp>
      <p:sp>
        <p:nvSpPr>
          <p:cNvPr id="39938" name="Inhaltsplatzhalter 2"/>
          <p:cNvSpPr>
            <a:spLocks noGrp="1"/>
          </p:cNvSpPr>
          <p:nvPr>
            <p:ph idx="1"/>
          </p:nvPr>
        </p:nvSpPr>
        <p:spPr>
          <a:xfrm>
            <a:off x="6025579" y="1988840"/>
            <a:ext cx="5669280" cy="4491038"/>
          </a:xfrm>
        </p:spPr>
        <p:txBody>
          <a:bodyPr/>
          <a:lstStyle/>
          <a:p>
            <a:pPr algn="r">
              <a:buClr>
                <a:srgbClr val="333333"/>
              </a:buClr>
            </a:pPr>
            <a:r>
              <a:rPr lang="ur-PK" sz="3600" dirty="0">
                <a:solidFill>
                  <a:srgbClr val="333333"/>
                </a:solidFill>
                <a:latin typeface="Urdu Typesetting" panose="03020402040406030203" pitchFamily="66" charset="-78"/>
                <a:ea typeface="ＭＳ Ｐゴシック"/>
                <a:cs typeface="Urdu Typesetting" panose="03020402040406030203" pitchFamily="66" charset="-78"/>
              </a:rPr>
              <a:t>رنگو اسٹار، جو بیٹلز کے ڈرمر کے طور پر مشہور ہوئے، 2005 سے پینٹنگ بھی کر رہے ہیں:</a:t>
            </a:r>
          </a:p>
          <a:p>
            <a:pPr algn="r">
              <a:buClr>
                <a:srgbClr val="333333"/>
              </a:buClr>
            </a:pPr>
            <a:r>
              <a:rPr lang="ur-PK" sz="3600" dirty="0">
                <a:solidFill>
                  <a:srgbClr val="333333"/>
                </a:solidFill>
                <a:latin typeface="Urdu Typesetting" panose="03020402040406030203" pitchFamily="66" charset="-78"/>
                <a:ea typeface="ＭＳ Ｐゴシック"/>
                <a:cs typeface="Urdu Typesetting" panose="03020402040406030203" pitchFamily="66" charset="-78"/>
              </a:rPr>
              <a:t>پینٹنگ "ٹمبرلینڈ" 2013 میں مکمل ہوئی تھی۔</a:t>
            </a:r>
          </a:p>
          <a:p>
            <a:pPr algn="r">
              <a:buClr>
                <a:srgbClr val="333333"/>
              </a:buClr>
            </a:pPr>
            <a:r>
              <a:rPr lang="ur-PK" sz="3600" dirty="0">
                <a:solidFill>
                  <a:srgbClr val="333333"/>
                </a:solidFill>
                <a:latin typeface="Urdu Typesetting" panose="03020402040406030203" pitchFamily="66" charset="-78"/>
                <a:ea typeface="ＭＳ Ｐゴシック"/>
                <a:cs typeface="Urdu Typesetting" panose="03020402040406030203" pitchFamily="66" charset="-78"/>
              </a:rPr>
              <a:t>ان کی پینٹنگز لاکھوں روپے میں بکتی ہیں۔</a:t>
            </a:r>
          </a:p>
          <a:p>
            <a:pPr algn="r">
              <a:buClr>
                <a:srgbClr val="333333"/>
              </a:buClr>
            </a:pPr>
            <a:r>
              <a:rPr lang="ur-PK" sz="3600" dirty="0">
                <a:solidFill>
                  <a:srgbClr val="333333"/>
                </a:solidFill>
                <a:latin typeface="Urdu Typesetting" panose="03020402040406030203" pitchFamily="66" charset="-78"/>
                <a:ea typeface="ＭＳ Ｐゴシック"/>
                <a:cs typeface="Urdu Typesetting" panose="03020402040406030203" pitchFamily="66" charset="-78"/>
              </a:rPr>
              <a:t>جہاں تک ہم جانتے ہیں، رنگو اسٹار کو کبھی بھی نفسیاتی عارضہ نہیں تھا۔</a:t>
            </a:r>
            <a:endParaRPr lang="en-US" sz="36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16</a:t>
            </a:fld>
            <a:endParaRPr lang="de-DE">
              <a:latin typeface="Urdu Typesetting" panose="03020402040406030203" pitchFamily="66" charset="-78"/>
              <a:cs typeface="Urdu Typesetting" panose="03020402040406030203" pitchFamily="66" charset="-78"/>
            </a:endParaRPr>
          </a:p>
        </p:txBody>
      </p:sp>
      <p:pic>
        <p:nvPicPr>
          <p:cNvPr id="7" name="Grafik 3"/>
          <p:cNvPicPr>
            <a:picLocks noChangeAspect="1"/>
          </p:cNvPicPr>
          <p:nvPr/>
        </p:nvPicPr>
        <p:blipFill>
          <a:blip r:embed="rId2" cstate="print"/>
          <a:srcRect/>
          <a:stretch>
            <a:fillRect/>
          </a:stretch>
        </p:blipFill>
        <p:spPr bwMode="auto">
          <a:xfrm>
            <a:off x="594360" y="2348880"/>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a:xfrm>
            <a:off x="408955" y="1124744"/>
            <a:ext cx="11376000" cy="664797"/>
          </a:xfrm>
        </p:spPr>
        <p:txBody>
          <a:bodyPr vert="horz" lIns="0" tIns="0" rIns="0" bIns="0" rtlCol="0" anchor="t">
            <a:spAutoFit/>
          </a:bodyPr>
          <a:lstStyle/>
          <a:p>
            <a:pPr algn="r" defTabSz="914377">
              <a:spcBef>
                <a:spcPts val="0"/>
              </a:spcBef>
            </a:pPr>
            <a:r>
              <a:rPr lang="ur-PK" sz="4800" dirty="0">
                <a:latin typeface="Urdu Typesetting" panose="03020402040406030203" pitchFamily="66" charset="-78"/>
                <a:cs typeface="Urdu Typesetting" panose="03020402040406030203" pitchFamily="66" charset="-78"/>
              </a:rPr>
              <a:t>پہلا نتیجہ</a:t>
            </a:r>
            <a:endParaRPr lang="de-DE" sz="4800" dirty="0">
              <a:latin typeface="Urdu Typesetting" panose="03020402040406030203" pitchFamily="66" charset="-78"/>
              <a:cs typeface="Urdu Typesetting" panose="03020402040406030203" pitchFamily="66" charset="-78"/>
            </a:endParaRPr>
          </a:p>
        </p:txBody>
      </p:sp>
      <p:sp>
        <p:nvSpPr>
          <p:cNvPr id="40962" name="Inhaltsplatzhalter 2"/>
          <p:cNvSpPr>
            <a:spLocks noGrp="1"/>
          </p:cNvSpPr>
          <p:nvPr>
            <p:ph idx="1"/>
          </p:nvPr>
        </p:nvSpPr>
        <p:spPr/>
        <p:txBody>
          <a:bodyPr/>
          <a:lstStyle/>
          <a:p>
            <a:pPr algn="r">
              <a:buClr>
                <a:srgbClr val="333333"/>
              </a:buClr>
            </a:pPr>
            <a:r>
              <a:rPr lang="ur-PK" sz="3600" dirty="0">
                <a:solidFill>
                  <a:srgbClr val="333333"/>
                </a:solidFill>
                <a:latin typeface="Urdu Typesetting" panose="03020402040406030203" pitchFamily="66" charset="-78"/>
                <a:ea typeface="ＭＳ Ｐゴシック"/>
                <a:cs typeface="Urdu Typesetting" panose="03020402040406030203" pitchFamily="66" charset="-78"/>
              </a:rPr>
              <a:t>ذہنی طور پر بیمار ہونے کا مطلب یہ نہیں ہے کہ آپ بامعنی کام کرنے سے قاصر ہیں۔</a:t>
            </a:r>
          </a:p>
          <a:p>
            <a:pPr algn="r">
              <a:buClr>
                <a:srgbClr val="333333"/>
              </a:buClr>
            </a:pPr>
            <a:r>
              <a:rPr lang="ur-PK" sz="3600" dirty="0">
                <a:solidFill>
                  <a:srgbClr val="333333"/>
                </a:solidFill>
                <a:latin typeface="Urdu Typesetting" panose="03020402040406030203" pitchFamily="66" charset="-78"/>
                <a:ea typeface="ＭＳ Ｐゴシック"/>
                <a:cs typeface="Urdu Typesetting" panose="03020402040406030203" pitchFamily="66" charset="-78"/>
              </a:rPr>
              <a:t>دماغی بیماری تخلیقی صلاحیتوں کو متاثر کرنے کے ساتھ ساتھ روک بھی سکتی ہے۔</a:t>
            </a:r>
          </a:p>
          <a:p>
            <a:pPr algn="r">
              <a:buClr>
                <a:srgbClr val="333333"/>
              </a:buClr>
            </a:pPr>
            <a:r>
              <a:rPr lang="ur-PK" sz="3600" dirty="0">
                <a:solidFill>
                  <a:srgbClr val="333333"/>
                </a:solidFill>
                <a:latin typeface="Urdu Typesetting" panose="03020402040406030203" pitchFamily="66" charset="-78"/>
                <a:ea typeface="ＭＳ Ｐゴシック"/>
                <a:cs typeface="Urdu Typesetting" panose="03020402040406030203" pitchFamily="66" charset="-78"/>
              </a:rPr>
              <a:t>وین گو جیسے ذہین لوگ، جن کی تخلیقی صلاحیتوں کو ان کی زندگی میں کبھی تسلیم نہیں کیا گیا تھا، ہو سکتا ہے کہ وہ دماغی عارضے میں مبتلا ہوں۔</a:t>
            </a:r>
          </a:p>
          <a:p>
            <a:pPr algn="r">
              <a:buClr>
                <a:srgbClr val="333333"/>
              </a:buClr>
            </a:pPr>
            <a:r>
              <a:rPr lang="ur-PK" sz="3600" dirty="0">
                <a:solidFill>
                  <a:srgbClr val="333333"/>
                </a:solidFill>
                <a:latin typeface="Urdu Typesetting" panose="03020402040406030203" pitchFamily="66" charset="-78"/>
                <a:ea typeface="ＭＳ Ｐゴシック"/>
                <a:cs typeface="Urdu Typesetting" panose="03020402040406030203" pitchFamily="66" charset="-78"/>
              </a:rPr>
              <a:t>کچھ ذہنی طور پر بیمار فنکار اپنے فن کے ذریعے بھی زندہ رہ سکتے ہیں (جیسے ایڈورڈ منچ)۔</a:t>
            </a:r>
            <a:endParaRPr lang="de-DE" sz="36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17</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664797"/>
          </a:xfrm>
        </p:spPr>
        <p:txBody>
          <a:bodyPr vert="horz" lIns="0" tIns="0" rIns="0" bIns="0" rtlCol="0" anchor="t">
            <a:spAutoFit/>
          </a:bodyPr>
          <a:lstStyle/>
          <a:p>
            <a:pPr algn="r" defTabSz="914377">
              <a:spcBef>
                <a:spcPts val="0"/>
              </a:spcBef>
            </a:pPr>
            <a:r>
              <a:rPr lang="ur-PK" sz="4800" dirty="0">
                <a:latin typeface="Urdu Typesetting" panose="03020402040406030203" pitchFamily="66" charset="-78"/>
                <a:cs typeface="Urdu Typesetting" panose="03020402040406030203" pitchFamily="66" charset="-78"/>
              </a:rPr>
              <a:t>پہلا نتیجہ</a:t>
            </a:r>
            <a:endParaRPr lang="de-DE" sz="48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412212" y="1836007"/>
            <a:ext cx="11340000" cy="4248000"/>
          </a:xfrm>
          <a:extLst>
            <a:ext uri="{FAA26D3D-D897-4be2-8F04-BA451C77F1D7}"/>
          </a:extLst>
        </p:spPr>
        <p:txBody>
          <a:bodyPr/>
          <a:lstStyle/>
          <a:p>
            <a:pPr lvl="1" algn="r">
              <a:spcBef>
                <a:spcPts val="1999"/>
              </a:spcBef>
              <a:spcAft>
                <a:spcPts val="0"/>
              </a:spcAft>
              <a:buClr>
                <a:srgbClr val="333333"/>
              </a:buClr>
              <a:tabLst>
                <a:tab pos="84138" algn="l"/>
              </a:tabLst>
              <a:defRPr/>
            </a:pPr>
            <a:r>
              <a:rPr lang="ur-PK" sz="4000" dirty="0">
                <a:solidFill>
                  <a:srgbClr val="333333"/>
                </a:solidFill>
                <a:latin typeface="Urdu Typesetting" panose="03020402040406030203" pitchFamily="66" charset="-78"/>
                <a:ea typeface="Verdana" pitchFamily="34" charset="0"/>
                <a:cs typeface="Urdu Typesetting" panose="03020402040406030203" pitchFamily="66" charset="-78"/>
              </a:rPr>
              <a:t>کسی بھی پینٹنگ سے یہ بتانا ممکن نہیں کہ پینٹر ذہنی مریض ہے یا نہیں۔</a:t>
            </a:r>
          </a:p>
          <a:p>
            <a:pPr lvl="1" algn="r">
              <a:spcBef>
                <a:spcPts val="1999"/>
              </a:spcBef>
              <a:spcAft>
                <a:spcPts val="0"/>
              </a:spcAft>
              <a:buClr>
                <a:srgbClr val="333333"/>
              </a:buClr>
              <a:tabLst>
                <a:tab pos="84138" algn="l"/>
              </a:tabLst>
              <a:defRPr/>
            </a:pPr>
            <a:r>
              <a:rPr lang="ur-PK" sz="4000" dirty="0">
                <a:solidFill>
                  <a:srgbClr val="333333"/>
                </a:solidFill>
                <a:latin typeface="Urdu Typesetting" panose="03020402040406030203" pitchFamily="66" charset="-78"/>
                <a:ea typeface="Verdana" pitchFamily="34" charset="0"/>
                <a:cs typeface="Urdu Typesetting" panose="03020402040406030203" pitchFamily="66" charset="-78"/>
              </a:rPr>
              <a:t>ظاہری شکلوں کے بارے میں بھی ایسا ہی ہے: آپ کسی کی ظاہری شکل کی بنیاد پر نہیں بتا سکتے کہ کسی کو ذہنی مسئلہ ہے یا نہیں۔</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18</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947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664797"/>
          </a:xfrm>
        </p:spPr>
        <p:txBody>
          <a:bodyPr vert="horz" lIns="0" tIns="0" rIns="0" bIns="0" rtlCol="0" anchor="t">
            <a:spAutoFit/>
          </a:bodyPr>
          <a:lstStyle/>
          <a:p>
            <a:pPr algn="r" defTabSz="914377">
              <a:spcBef>
                <a:spcPts val="0"/>
              </a:spcBef>
            </a:pPr>
            <a:r>
              <a:rPr lang="ur-PK" sz="4800" dirty="0">
                <a:latin typeface="Urdu Typesetting" panose="03020402040406030203" pitchFamily="66" charset="-78"/>
                <a:cs typeface="Urdu Typesetting" panose="03020402040406030203" pitchFamily="66" charset="-78"/>
              </a:rPr>
              <a:t>پہلا نتیجہ</a:t>
            </a:r>
            <a:endParaRPr lang="de-DE" sz="48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412212" y="1836007"/>
            <a:ext cx="11340000" cy="4248000"/>
          </a:xfrm>
          <a:extLst>
            <a:ext uri="{FAA26D3D-D897-4be2-8F04-BA451C77F1D7}"/>
          </a:extLst>
        </p:spPr>
        <p:txBody>
          <a:bodyPr/>
          <a:lstStyle/>
          <a:p>
            <a:pPr lvl="1" algn="r">
              <a:spcBef>
                <a:spcPts val="1999"/>
              </a:spcBef>
              <a:spcAft>
                <a:spcPts val="0"/>
              </a:spcAft>
              <a:buClr>
                <a:srgbClr val="333333"/>
              </a:buClr>
              <a:tabLst>
                <a:tab pos="84138" algn="l"/>
              </a:tabLst>
              <a:defRPr/>
            </a:pPr>
            <a:r>
              <a:rPr lang="ur-PK" sz="4000" dirty="0">
                <a:solidFill>
                  <a:srgbClr val="333333"/>
                </a:solidFill>
                <a:latin typeface="Urdu Typesetting" panose="03020402040406030203" pitchFamily="66" charset="-78"/>
                <a:ea typeface="Verdana" pitchFamily="34" charset="0"/>
                <a:cs typeface="Urdu Typesetting" panose="03020402040406030203" pitchFamily="66" charset="-78"/>
              </a:rPr>
              <a:t>کسی بھی پینٹنگ سے یہ بتانا ممکن نہیں کہ پینٹر ذہنی مریض ہے یا نہیں۔</a:t>
            </a:r>
          </a:p>
          <a:p>
            <a:pPr lvl="1" algn="r">
              <a:spcBef>
                <a:spcPts val="1999"/>
              </a:spcBef>
              <a:spcAft>
                <a:spcPts val="0"/>
              </a:spcAft>
              <a:buClr>
                <a:srgbClr val="333333"/>
              </a:buClr>
              <a:tabLst>
                <a:tab pos="84138" algn="l"/>
              </a:tabLst>
              <a:defRPr/>
            </a:pPr>
            <a:r>
              <a:rPr lang="ur-PK" sz="4000" dirty="0">
                <a:solidFill>
                  <a:srgbClr val="333333"/>
                </a:solidFill>
                <a:latin typeface="Urdu Typesetting" panose="03020402040406030203" pitchFamily="66" charset="-78"/>
                <a:ea typeface="Verdana" pitchFamily="34" charset="0"/>
                <a:cs typeface="Urdu Typesetting" panose="03020402040406030203" pitchFamily="66" charset="-78"/>
              </a:rPr>
              <a:t>ظاہری شکلوں کے بارے میں بھی ایسا ہی ہے: آپ کسی کی ظاہری شکل کی بنیاد پر نہیں بتا سکتے کہ کسی کو ذہنی مسئلہ ہے یا نہیں۔</a:t>
            </a:r>
          </a:p>
          <a:p>
            <a:pPr lvl="1" algn="r">
              <a:spcBef>
                <a:spcPts val="1999"/>
              </a:spcBef>
              <a:spcAft>
                <a:spcPts val="0"/>
              </a:spcAft>
              <a:buClr>
                <a:srgbClr val="333333"/>
              </a:buClr>
              <a:tabLst>
                <a:tab pos="84138" algn="l"/>
              </a:tabLst>
              <a:defRPr/>
            </a:pPr>
            <a:r>
              <a:rPr lang="ur-PK" sz="4000" dirty="0">
                <a:solidFill>
                  <a:srgbClr val="333333"/>
                </a:solidFill>
                <a:latin typeface="Urdu Typesetting" panose="03020402040406030203" pitchFamily="66" charset="-78"/>
                <a:ea typeface="Verdana" pitchFamily="34" charset="0"/>
                <a:cs typeface="Urdu Typesetting" panose="03020402040406030203" pitchFamily="66" charset="-78"/>
              </a:rPr>
              <a:t>غور کرنے کے لیے نکات: آرٹ کے بہت سے عظیم کام ایسے لوگوں نے تخلیق کیے ہیں جو ذہنی بیماری میں مبتلا ہیں۔ کیا اس سے ان کے فن کی قدر کم ہوتی ہے؟</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19</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22899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08955" y="1124744"/>
            <a:ext cx="11376000" cy="664797"/>
          </a:xfrm>
        </p:spPr>
        <p:txBody>
          <a:bodyPr vert="horz" lIns="0" tIns="0" rIns="0" bIns="0" rtlCol="0" anchor="t">
            <a:spAutoFit/>
          </a:bodyPr>
          <a:lstStyle/>
          <a:p>
            <a:pPr algn="r" defTabSz="914377">
              <a:spcBef>
                <a:spcPts val="0"/>
              </a:spcBef>
            </a:pPr>
            <a:r>
              <a:rPr lang="ur-PK" sz="4800" dirty="0">
                <a:latin typeface="Urdu Typesetting" panose="03020402040406030203" pitchFamily="66" charset="-78"/>
                <a:cs typeface="Urdu Typesetting" panose="03020402040406030203" pitchFamily="66" charset="-78"/>
              </a:rPr>
              <a:t>پہلا نتیجہ</a:t>
            </a:r>
            <a:endParaRPr lang="de-DE" sz="48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412212" y="1836007"/>
            <a:ext cx="11340000" cy="4248000"/>
          </a:xfrm>
          <a:extLst>
            <a:ext uri="{FAA26D3D-D897-4be2-8F04-BA451C77F1D7}"/>
          </a:extLst>
        </p:spPr>
        <p:txBody>
          <a:bodyPr/>
          <a:lstStyle/>
          <a:p>
            <a:pPr lvl="1" algn="r">
              <a:spcBef>
                <a:spcPts val="1999"/>
              </a:spcBef>
              <a:spcAft>
                <a:spcPts val="0"/>
              </a:spcAft>
              <a:buClr>
                <a:srgbClr val="333333"/>
              </a:buClr>
              <a:tabLst>
                <a:tab pos="84138" algn="l"/>
              </a:tabLst>
              <a:defRPr/>
            </a:pPr>
            <a:r>
              <a:rPr lang="ur-PK" sz="4000" dirty="0">
                <a:solidFill>
                  <a:srgbClr val="333333"/>
                </a:solidFill>
                <a:latin typeface="Urdu Typesetting" panose="03020402040406030203" pitchFamily="66" charset="-78"/>
                <a:ea typeface="Verdana" pitchFamily="34" charset="0"/>
                <a:cs typeface="Urdu Typesetting" panose="03020402040406030203" pitchFamily="66" charset="-78"/>
              </a:rPr>
              <a:t>کسی بھی پینٹنگ سے یہ بتانا ممکن نہیں کہ پینٹر ذہنی مریض ہے یا نہیں۔</a:t>
            </a:r>
          </a:p>
          <a:p>
            <a:pPr lvl="1" algn="r">
              <a:spcBef>
                <a:spcPts val="1999"/>
              </a:spcBef>
              <a:spcAft>
                <a:spcPts val="0"/>
              </a:spcAft>
              <a:buClr>
                <a:srgbClr val="333333"/>
              </a:buClr>
              <a:tabLst>
                <a:tab pos="84138" algn="l"/>
              </a:tabLst>
              <a:defRPr/>
            </a:pPr>
            <a:r>
              <a:rPr lang="ur-PK" sz="4000" dirty="0">
                <a:solidFill>
                  <a:srgbClr val="333333"/>
                </a:solidFill>
                <a:latin typeface="Urdu Typesetting" panose="03020402040406030203" pitchFamily="66" charset="-78"/>
                <a:ea typeface="Verdana" pitchFamily="34" charset="0"/>
                <a:cs typeface="Urdu Typesetting" panose="03020402040406030203" pitchFamily="66" charset="-78"/>
              </a:rPr>
              <a:t>ظاہری شکلوں کے بارے میں بھی ایسا ہی ہے: آپ کسی کی ظاہری شکل کی بنیاد پر نہیں بتا سکتے کہ کسی کو ذہنی مسئلہ ہے یا نہیں۔</a:t>
            </a:r>
          </a:p>
          <a:p>
            <a:pPr lvl="1" algn="r">
              <a:spcBef>
                <a:spcPts val="1999"/>
              </a:spcBef>
              <a:spcAft>
                <a:spcPts val="0"/>
              </a:spcAft>
              <a:buClr>
                <a:srgbClr val="333333"/>
              </a:buClr>
              <a:tabLst>
                <a:tab pos="84138" algn="l"/>
              </a:tabLst>
              <a:defRPr/>
            </a:pPr>
            <a:r>
              <a:rPr lang="ur-PK" sz="4000" dirty="0">
                <a:solidFill>
                  <a:srgbClr val="333333"/>
                </a:solidFill>
                <a:latin typeface="Urdu Typesetting" panose="03020402040406030203" pitchFamily="66" charset="-78"/>
                <a:ea typeface="Verdana" pitchFamily="34" charset="0"/>
                <a:cs typeface="Urdu Typesetting" panose="03020402040406030203" pitchFamily="66" charset="-78"/>
              </a:rPr>
              <a:t>غور کرنے کے لیے نکات: آرٹ کے بہت سے عظیم کام ایسے لوگوں نے تخلیق کیے ہیں جو ذہنی بیماری میں مبتلا ہیں۔ کیا اس سے ان کے فن کی قدر کم ہوتی ہے؟</a:t>
            </a:r>
          </a:p>
          <a:p>
            <a:pPr lvl="1" algn="ctr">
              <a:spcBef>
                <a:spcPts val="1999"/>
              </a:spcBef>
              <a:spcAft>
                <a:spcPts val="0"/>
              </a:spcAft>
              <a:buClr>
                <a:srgbClr val="333333"/>
              </a:buClr>
              <a:tabLst>
                <a:tab pos="84138" algn="l"/>
              </a:tabLst>
              <a:defRPr/>
            </a:pPr>
            <a:r>
              <a:rPr lang="ur-PK" sz="4000" u="sng" dirty="0">
                <a:solidFill>
                  <a:schemeClr val="accent1"/>
                </a:solidFill>
                <a:latin typeface="Urdu Typesetting" panose="03020402040406030203" pitchFamily="66" charset="-78"/>
                <a:ea typeface="Verdana" pitchFamily="34" charset="0"/>
                <a:cs typeface="Urdu Typesetting" panose="03020402040406030203" pitchFamily="66" charset="-78"/>
              </a:rPr>
              <a:t>بالکل نہیں!</a:t>
            </a:r>
            <a:endParaRPr lang="de-DE" sz="4000" u="sng" dirty="0">
              <a:solidFill>
                <a:schemeClr val="accent1"/>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20</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378162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کیا ذہنی مسائل کا ہونا "عام" ہے؟</a:t>
            </a:r>
            <a:endParaRPr lang="de-DE" sz="44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ctr" defTabSz="914400" eaLnBrk="0" fontAlgn="base" hangingPunct="0">
              <a:buClr>
                <a:srgbClr val="006699"/>
              </a:buClr>
              <a:tabLst>
                <a:tab pos="84138" algn="l"/>
              </a:tabLst>
              <a:defRPr/>
            </a:pPr>
            <a:r>
              <a:rPr lang="ur-PK" sz="3600" dirty="0">
                <a:solidFill>
                  <a:srgbClr val="004992"/>
                </a:solidFill>
                <a:latin typeface="Urdu Typesetting" panose="03020402040406030203" pitchFamily="66" charset="-78"/>
                <a:ea typeface="ＭＳ Ｐゴシック" charset="0"/>
                <a:cs typeface="Urdu Typesetting" panose="03020402040406030203" pitchFamily="66" charset="-78"/>
              </a:rPr>
              <a:t>کتنے لوگ ذہنی مریض ہیں؟</a:t>
            </a:r>
          </a:p>
          <a:p>
            <a:pPr lvl="0" algn="ctr" defTabSz="914400" eaLnBrk="0" fontAlgn="base" hangingPunct="0">
              <a:buClr>
                <a:srgbClr val="006699"/>
              </a:buClr>
              <a:tabLst>
                <a:tab pos="84138" algn="l"/>
              </a:tabLst>
              <a:defRPr/>
            </a:pPr>
            <a:endParaRPr lang="de-DE" sz="3600" kern="0" dirty="0">
              <a:solidFill>
                <a:srgbClr val="004992"/>
              </a:solidFill>
              <a:latin typeface="Urdu Typesetting" panose="03020402040406030203" pitchFamily="66" charset="-78"/>
              <a:ea typeface="Verdana" pitchFamily="34" charset="0"/>
              <a:cs typeface="Urdu Typesetting" panose="03020402040406030203" pitchFamily="66" charset="-78"/>
            </a:endParaRPr>
          </a:p>
          <a:p>
            <a:pPr lvl="0" algn="ctr" defTabSz="914400" eaLnBrk="0" fontAlgn="base" hangingPunct="0">
              <a:buClr>
                <a:srgbClr val="006699"/>
              </a:buClr>
              <a:tabLst>
                <a:tab pos="84138" algn="l"/>
              </a:tabLst>
              <a:defRPr/>
            </a:pPr>
            <a:r>
              <a:rPr lang="ur-PK" sz="3600" dirty="0">
                <a:solidFill>
                  <a:srgbClr val="333333"/>
                </a:solidFill>
                <a:latin typeface="Urdu Typesetting" panose="03020402040406030203" pitchFamily="66" charset="-78"/>
                <a:ea typeface="ＭＳ Ｐゴシック" charset="0"/>
                <a:cs typeface="Urdu Typesetting" panose="03020402040406030203" pitchFamily="66" charset="-78"/>
              </a:rPr>
              <a:t>آپ کا کیا خیال ہے؟</a:t>
            </a:r>
            <a:endParaRPr lang="de-DE" sz="3600" kern="0" dirty="0">
              <a:solidFill>
                <a:srgbClr val="333333"/>
              </a:solidFill>
              <a:latin typeface="Urdu Typesetting" panose="03020402040406030203" pitchFamily="66" charset="-78"/>
              <a:ea typeface="ＭＳ Ｐゴシック" charset="0"/>
              <a:cs typeface="Urdu Typesetting" panose="03020402040406030203" pitchFamily="66" charset="-78"/>
            </a:endParaRPr>
          </a:p>
          <a:p>
            <a:pPr algn="ctr"/>
            <a:endParaRPr lang="en-US" sz="36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21</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کیا ذہنی مسائل کا ہونا "عام" ہے؟</a:t>
            </a:r>
            <a:endParaRPr lang="de-DE" sz="44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08955" y="2204864"/>
            <a:ext cx="11340000" cy="4248000"/>
          </a:xfrm>
        </p:spPr>
        <p:txBody>
          <a:bodyPr/>
          <a:lstStyle/>
          <a:p>
            <a:pPr lvl="0" algn="r" defTabSz="914400" eaLnBrk="0" fontAlgn="base" hangingPunct="0">
              <a:buClr>
                <a:srgbClr val="006699"/>
              </a:buClr>
              <a:tabLst>
                <a:tab pos="84138" algn="l"/>
              </a:tabLst>
            </a:pPr>
            <a:r>
              <a:rPr lang="ur-PK" sz="3200" dirty="0">
                <a:solidFill>
                  <a:srgbClr val="004992"/>
                </a:solidFill>
                <a:latin typeface="Urdu Typesetting" panose="03020402040406030203" pitchFamily="66" charset="-78"/>
                <a:ea typeface="ＭＳ Ｐゴシック"/>
                <a:cs typeface="Urdu Typesetting" panose="03020402040406030203" pitchFamily="66" charset="-78"/>
              </a:rPr>
              <a:t>کتنے لوگ ذہنی طور پر بیمار ہیں (جرمنی میں)؟</a:t>
            </a:r>
            <a:endParaRPr lang="en-US" sz="32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22</a:t>
            </a:fld>
            <a:endParaRPr lang="de-DE">
              <a:latin typeface="Urdu Typesetting" panose="03020402040406030203" pitchFamily="66" charset="-78"/>
              <a:cs typeface="Urdu Typesetting" panose="03020402040406030203" pitchFamily="66" charset="-78"/>
            </a:endParaRPr>
          </a:p>
        </p:txBody>
      </p:sp>
      <p:cxnSp>
        <p:nvCxnSpPr>
          <p:cNvPr id="3" name="Gerade Verbindung 2"/>
          <p:cNvCxnSpPr/>
          <p:nvPr/>
        </p:nvCxnSpPr>
        <p:spPr bwMode="auto">
          <a:xfrm flipV="1">
            <a:off x="408955" y="2060848"/>
            <a:ext cx="10660721" cy="72008"/>
          </a:xfrm>
          <a:prstGeom prst="line">
            <a:avLst/>
          </a:prstGeom>
          <a:noFill/>
          <a:ln w="9525" cap="flat" cmpd="sng" algn="ctr">
            <a:noFill/>
            <a:prstDash val="solid"/>
            <a:round/>
            <a:headEnd type="none" w="med" len="med"/>
            <a:tailEnd type="none" w="med" len="med"/>
          </a:ln>
          <a:effectLst/>
        </p:spPr>
      </p:cxnSp>
      <p:graphicFrame>
        <p:nvGraphicFramePr>
          <p:cNvPr id="10" name="Inhaltsplatzhalter 3"/>
          <p:cNvGraphicFramePr>
            <a:graphicFrameLocks/>
          </p:cNvGraphicFramePr>
          <p:nvPr>
            <p:extLst>
              <p:ext uri="{D42A27DB-BD31-4B8C-83A1-F6EECF244321}">
                <p14:modId xmlns:p14="http://schemas.microsoft.com/office/powerpoint/2010/main" val="1314300580"/>
              </p:ext>
            </p:extLst>
          </p:nvPr>
        </p:nvGraphicFramePr>
        <p:xfrm>
          <a:off x="408955" y="2852936"/>
          <a:ext cx="11340000" cy="2590800"/>
        </p:xfrm>
        <a:graphic>
          <a:graphicData uri="http://schemas.openxmlformats.org/drawingml/2006/table">
            <a:tbl>
              <a:tblPr firstRow="1" bandRow="1">
                <a:tableStyleId>{21E4AEA4-8DFA-4A89-87EB-49C32662AFE0}</a:tableStyleId>
              </a:tblPr>
              <a:tblGrid>
                <a:gridCol w="1313708">
                  <a:extLst>
                    <a:ext uri="{9D8B030D-6E8A-4147-A177-3AD203B41FA5}">
                      <a16:colId xmlns:a16="http://schemas.microsoft.com/office/drawing/2014/main" val="1285674280"/>
                    </a:ext>
                  </a:extLst>
                </a:gridCol>
                <a:gridCol w="10026292">
                  <a:extLst>
                    <a:ext uri="{9D8B030D-6E8A-4147-A177-3AD203B41FA5}">
                      <a16:colId xmlns:a16="http://schemas.microsoft.com/office/drawing/2014/main" val="20000"/>
                    </a:ext>
                  </a:extLst>
                </a:gridCol>
              </a:tblGrid>
              <a:tr h="402336">
                <a:tc>
                  <a:txBody>
                    <a:bodyPr/>
                    <a:lstStyle/>
                    <a:p>
                      <a:pPr algn="r"/>
                      <a:r>
                        <a:rPr lang="ur-PK" sz="2800" b="0" dirty="0">
                          <a:solidFill>
                            <a:srgbClr val="333333"/>
                          </a:solidFill>
                          <a:latin typeface="Calibri Light"/>
                          <a:ea typeface="Verdana" pitchFamily="34" charset="0"/>
                          <a:cs typeface="+mn-cs"/>
                        </a:rPr>
                        <a:t>27.7٪</a:t>
                      </a:r>
                      <a:endParaRPr lang="de-DE" sz="2800" b="0" dirty="0">
                        <a:solidFill>
                          <a:srgbClr val="333333"/>
                        </a:solidFill>
                        <a:latin typeface="Calibri Light"/>
                        <a:ea typeface="Verdana" pitchFamily="34" charset="0"/>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a:r>
                        <a:rPr lang="ur-PK" sz="2800" b="0" dirty="0">
                          <a:solidFill>
                            <a:srgbClr val="333333"/>
                          </a:solidFill>
                          <a:latin typeface="Calibri Light"/>
                          <a:ea typeface="Verdana" pitchFamily="34" charset="0"/>
                          <a:cs typeface="+mn-cs"/>
                        </a:rPr>
                        <a:t>ان لوگوں کا تناسب، جو پچھلے سال کے اندر ذہنی طور پر بیمار تھے۔</a:t>
                      </a:r>
                      <a:endParaRPr lang="de-DE" sz="2800" b="0" dirty="0">
                        <a:solidFill>
                          <a:srgbClr val="333333"/>
                        </a:solidFill>
                        <a:latin typeface="Calibri Light"/>
                        <a:ea typeface="Verdana" pitchFamily="34" charset="0"/>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pPr algn="r"/>
                      <a:r>
                        <a:rPr lang="ur-PK" sz="2800" b="0" dirty="0">
                          <a:solidFill>
                            <a:srgbClr val="333333"/>
                          </a:solidFill>
                          <a:latin typeface="Calibri Light"/>
                          <a:ea typeface="Verdana" pitchFamily="34" charset="0"/>
                          <a:cs typeface="+mn-cs"/>
                        </a:rPr>
                        <a:t>15.3٪</a:t>
                      </a:r>
                      <a:endParaRPr lang="de-DE" sz="2800" b="0" dirty="0">
                        <a:solidFill>
                          <a:srgbClr val="333333"/>
                        </a:solidFill>
                        <a:latin typeface="Calibri Light"/>
                        <a:ea typeface="Verdana" pitchFamily="34" charset="0"/>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r"/>
                      <a:r>
                        <a:rPr lang="ur-PK" sz="2800" b="0" dirty="0">
                          <a:solidFill>
                            <a:srgbClr val="333333"/>
                          </a:solidFill>
                          <a:latin typeface="Calibri Light"/>
                          <a:ea typeface="Verdana" pitchFamily="34" charset="0"/>
                          <a:cs typeface="+mn-cs"/>
                        </a:rPr>
                        <a:t>پریشان</a:t>
                      </a:r>
                      <a:r>
                        <a:rPr lang="ur-PK" sz="2800" b="0" baseline="0" dirty="0">
                          <a:solidFill>
                            <a:srgbClr val="333333"/>
                          </a:solidFill>
                          <a:latin typeface="Calibri Light"/>
                          <a:ea typeface="Verdana" pitchFamily="34" charset="0"/>
                          <a:cs typeface="+mn-cs"/>
                        </a:rPr>
                        <a:t> ہونے کی بیماریاں</a:t>
                      </a:r>
                      <a:r>
                        <a:rPr lang="ur-PK" sz="2800" b="0" dirty="0">
                          <a:solidFill>
                            <a:srgbClr val="333333"/>
                          </a:solidFill>
                          <a:latin typeface="Calibri Light"/>
                          <a:ea typeface="Verdana" pitchFamily="34" charset="0"/>
                          <a:cs typeface="+mn-cs"/>
                        </a:rPr>
                        <a:t> (سب سے زیادہ عام ذہنی بیماری، جیسے سماجی فوبیا)</a:t>
                      </a:r>
                      <a:endParaRPr lang="de-DE" sz="2800" b="0" dirty="0">
                        <a:solidFill>
                          <a:srgbClr val="333333"/>
                        </a:solidFill>
                        <a:latin typeface="Calibri Light"/>
                        <a:ea typeface="Verdana" pitchFamily="34" charset="0"/>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pPr algn="r"/>
                      <a:r>
                        <a:rPr lang="ur-PK" sz="2800" b="0" dirty="0">
                          <a:solidFill>
                            <a:srgbClr val="333333"/>
                          </a:solidFill>
                          <a:latin typeface="Calibri Light"/>
                          <a:ea typeface="Verdana" pitchFamily="34" charset="0"/>
                          <a:cs typeface="+mn-cs"/>
                        </a:rPr>
                        <a:t>9.3٪</a:t>
                      </a:r>
                      <a:endParaRPr lang="de-DE" sz="2800" b="0" dirty="0">
                        <a:solidFill>
                          <a:srgbClr val="333333"/>
                        </a:solidFill>
                        <a:latin typeface="Calibri Light"/>
                        <a:ea typeface="Verdana" pitchFamily="34" charset="0"/>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a:r>
                        <a:rPr lang="ur-PK" sz="2800" b="0" dirty="0">
                          <a:solidFill>
                            <a:srgbClr val="333333"/>
                          </a:solidFill>
                          <a:latin typeface="Calibri Light"/>
                          <a:ea typeface="Verdana" pitchFamily="34" charset="0"/>
                          <a:cs typeface="+mn-cs"/>
                        </a:rPr>
                        <a:t>مزاج</a:t>
                      </a:r>
                      <a:r>
                        <a:rPr lang="ur-PK" sz="2800" b="0" baseline="0" dirty="0">
                          <a:solidFill>
                            <a:srgbClr val="333333"/>
                          </a:solidFill>
                          <a:latin typeface="Calibri Light"/>
                          <a:ea typeface="Verdana" pitchFamily="34" charset="0"/>
                          <a:cs typeface="+mn-cs"/>
                        </a:rPr>
                        <a:t> کی بیماریاں</a:t>
                      </a:r>
                      <a:r>
                        <a:rPr lang="ur-PK" sz="2800" b="0" dirty="0">
                          <a:solidFill>
                            <a:srgbClr val="333333"/>
                          </a:solidFill>
                          <a:latin typeface="Calibri Light"/>
                          <a:ea typeface="Verdana" pitchFamily="34" charset="0"/>
                          <a:cs typeface="+mn-cs"/>
                        </a:rPr>
                        <a:t> (مثلاً ڈپریشن)</a:t>
                      </a:r>
                      <a:endParaRPr lang="de-DE" sz="2800" b="0" dirty="0">
                        <a:solidFill>
                          <a:srgbClr val="333333"/>
                        </a:solidFill>
                        <a:latin typeface="Calibri Light"/>
                        <a:ea typeface="Verdana" pitchFamily="34" charset="0"/>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pPr algn="r"/>
                      <a:r>
                        <a:rPr lang="ur-PK" sz="2800" b="0" dirty="0">
                          <a:solidFill>
                            <a:srgbClr val="333333"/>
                          </a:solidFill>
                          <a:latin typeface="Calibri Light"/>
                          <a:ea typeface="Verdana" pitchFamily="34" charset="0"/>
                          <a:cs typeface="+mn-cs"/>
                        </a:rPr>
                        <a:t>2.6٪</a:t>
                      </a:r>
                      <a:endParaRPr lang="de-DE" sz="2800" b="0" dirty="0">
                        <a:solidFill>
                          <a:srgbClr val="333333"/>
                        </a:solidFill>
                        <a:latin typeface="Calibri Light"/>
                        <a:ea typeface="Verdana" pitchFamily="34" charset="0"/>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r"/>
                      <a:r>
                        <a:rPr lang="ur-PK" sz="2800" b="0" dirty="0">
                          <a:solidFill>
                            <a:srgbClr val="333333"/>
                          </a:solidFill>
                          <a:latin typeface="Calibri Light"/>
                          <a:ea typeface="Verdana" pitchFamily="34" charset="0"/>
                          <a:cs typeface="+mn-cs"/>
                        </a:rPr>
                        <a:t>سائیکوسس (سائیکوسس کی تمام شکلیں، جیسے شیزوفرینیا)</a:t>
                      </a:r>
                      <a:endParaRPr lang="de-DE" sz="2800" b="0" dirty="0">
                        <a:solidFill>
                          <a:srgbClr val="333333"/>
                        </a:solidFill>
                        <a:latin typeface="Calibri Light"/>
                        <a:ea typeface="Verdana" pitchFamily="34" charset="0"/>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pPr algn="r"/>
                      <a:r>
                        <a:rPr lang="ur-PK" sz="2800" b="0" dirty="0">
                          <a:solidFill>
                            <a:srgbClr val="333333"/>
                          </a:solidFill>
                          <a:latin typeface="Calibri Light"/>
                          <a:ea typeface="Verdana" pitchFamily="34" charset="0"/>
                          <a:cs typeface="+mn-cs"/>
                        </a:rPr>
                        <a:t>44٪</a:t>
                      </a:r>
                      <a:endParaRPr lang="de-DE" sz="2800" b="0" dirty="0">
                        <a:solidFill>
                          <a:srgbClr val="333333"/>
                        </a:solidFill>
                        <a:latin typeface="Calibri Light"/>
                        <a:ea typeface="Verdana" pitchFamily="34" charset="0"/>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a:r>
                        <a:rPr lang="ur-PK" sz="2800" b="0" dirty="0">
                          <a:solidFill>
                            <a:srgbClr val="333333"/>
                          </a:solidFill>
                          <a:latin typeface="Calibri Light"/>
                          <a:ea typeface="Verdana" pitchFamily="34" charset="0"/>
                          <a:cs typeface="+mn-cs"/>
                        </a:rPr>
                        <a:t>چھوٹے گروپ کی</a:t>
                      </a:r>
                      <a:r>
                        <a:rPr lang="ur-PK" sz="2800" b="0" baseline="0" dirty="0">
                          <a:solidFill>
                            <a:srgbClr val="333333"/>
                          </a:solidFill>
                          <a:latin typeface="Calibri Light"/>
                          <a:ea typeface="Verdana" pitchFamily="34" charset="0"/>
                          <a:cs typeface="+mn-cs"/>
                        </a:rPr>
                        <a:t> فیصد</a:t>
                      </a:r>
                      <a:r>
                        <a:rPr lang="ur-PK" sz="2800" b="0" dirty="0">
                          <a:solidFill>
                            <a:srgbClr val="333333"/>
                          </a:solidFill>
                          <a:latin typeface="Calibri Light"/>
                          <a:ea typeface="Verdana" pitchFamily="34" charset="0"/>
                          <a:cs typeface="+mn-cs"/>
                        </a:rPr>
                        <a:t>، جو اس ٹائم میں متعدد دماغی عوارض میں مبتلا تھے۔</a:t>
                      </a:r>
                      <a:endParaRPr lang="de-DE" sz="2800" b="0" dirty="0">
                        <a:solidFill>
                          <a:srgbClr val="333333"/>
                        </a:solidFill>
                        <a:latin typeface="Calibri Light"/>
                        <a:ea typeface="Verdana" pitchFamily="34" charset="0"/>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6" name="Rectangle 5"/>
          <p:cNvSpPr/>
          <p:nvPr/>
        </p:nvSpPr>
        <p:spPr>
          <a:xfrm>
            <a:off x="408955" y="5618811"/>
            <a:ext cx="11376000" cy="528606"/>
          </a:xfrm>
          <a:prstGeom prst="rect">
            <a:avLst/>
          </a:prstGeom>
        </p:spPr>
        <p:txBody>
          <a:bodyPr>
            <a:spAutoFit/>
          </a:bodyPr>
          <a:lstStyle/>
          <a:p>
            <a:pPr algn="r">
              <a:lnSpc>
                <a:spcPct val="105000"/>
              </a:lnSpc>
              <a:spcBef>
                <a:spcPts val="1999"/>
              </a:spcBef>
            </a:pPr>
            <a:r>
              <a:rPr lang="ur-PK" sz="2700" dirty="0">
                <a:solidFill>
                  <a:srgbClr val="333333"/>
                </a:solidFill>
                <a:latin typeface="Urdu Typesetting" panose="03020402040406030203" pitchFamily="66" charset="-78"/>
                <a:cs typeface="Urdu Typesetting" panose="03020402040406030203" pitchFamily="66" charset="-78"/>
              </a:rPr>
              <a:t>اگر آپ ان لوگوں پر غور کریں جو پوری تصویر دکھائے بغیر ذہنی عارضے کی انفرادی علامات میں مبتلا ہیں، تو تعداد اس سے کہیں زیادہ ہے۔</a:t>
            </a:r>
            <a:endParaRPr lang="en-US" sz="27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کیا ذہنی مسائل کا ہونا "عام" ہے؟</a:t>
            </a:r>
            <a:endParaRPr lang="de-DE" sz="44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08955" y="2204864"/>
            <a:ext cx="11340000" cy="4248000"/>
          </a:xfrm>
        </p:spPr>
        <p:txBody>
          <a:bodyPr/>
          <a:lstStyle/>
          <a:p>
            <a:pPr lvl="0" algn="r" defTabSz="914400" eaLnBrk="0" fontAlgn="base" hangingPunct="0">
              <a:buClr>
                <a:srgbClr val="006699"/>
              </a:buClr>
              <a:tabLst>
                <a:tab pos="84138" algn="l"/>
              </a:tabLst>
            </a:pPr>
            <a:r>
              <a:rPr lang="ur-PK" sz="3200" dirty="0">
                <a:solidFill>
                  <a:srgbClr val="004992"/>
                </a:solidFill>
                <a:latin typeface="Urdu Typesetting" panose="03020402040406030203" pitchFamily="66" charset="-78"/>
                <a:ea typeface="ＭＳ Ｐゴシック"/>
                <a:cs typeface="Urdu Typesetting" panose="03020402040406030203" pitchFamily="66" charset="-78"/>
              </a:rPr>
              <a:t>کینیڈا میں کتنے لوگ ذہنی طور پر بیمار ہیں؟</a:t>
            </a:r>
            <a:endParaRPr lang="en-US" sz="32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23</a:t>
            </a:fld>
            <a:endParaRPr lang="de-DE">
              <a:latin typeface="Urdu Typesetting" panose="03020402040406030203" pitchFamily="66" charset="-78"/>
              <a:cs typeface="Urdu Typesetting" panose="03020402040406030203" pitchFamily="66" charset="-78"/>
            </a:endParaRPr>
          </a:p>
        </p:txBody>
      </p:sp>
      <p:cxnSp>
        <p:nvCxnSpPr>
          <p:cNvPr id="3" name="Gerade Verbindung 2"/>
          <p:cNvCxnSpPr/>
          <p:nvPr/>
        </p:nvCxnSpPr>
        <p:spPr bwMode="auto">
          <a:xfrm flipV="1">
            <a:off x="408955" y="2060848"/>
            <a:ext cx="10660721" cy="72008"/>
          </a:xfrm>
          <a:prstGeom prst="line">
            <a:avLst/>
          </a:prstGeom>
          <a:noFill/>
          <a:ln w="9525" cap="flat" cmpd="sng" algn="ctr">
            <a:noFill/>
            <a:prstDash val="solid"/>
            <a:round/>
            <a:headEnd type="none" w="med" len="med"/>
            <a:tailEnd type="none" w="med" len="med"/>
          </a:ln>
          <a:effectLst/>
        </p:spPr>
      </p:cxnSp>
      <p:graphicFrame>
        <p:nvGraphicFramePr>
          <p:cNvPr id="10" name="Inhaltsplatzhalter 3"/>
          <p:cNvGraphicFramePr>
            <a:graphicFrameLocks/>
          </p:cNvGraphicFramePr>
          <p:nvPr>
            <p:extLst>
              <p:ext uri="{D42A27DB-BD31-4B8C-83A1-F6EECF244321}">
                <p14:modId xmlns:p14="http://schemas.microsoft.com/office/powerpoint/2010/main" val="608264465"/>
              </p:ext>
            </p:extLst>
          </p:nvPr>
        </p:nvGraphicFramePr>
        <p:xfrm>
          <a:off x="408955" y="2852936"/>
          <a:ext cx="11233248" cy="1554480"/>
        </p:xfrm>
        <a:graphic>
          <a:graphicData uri="http://schemas.openxmlformats.org/drawingml/2006/table">
            <a:tbl>
              <a:tblPr firstRow="1" bandRow="1">
                <a:tableStyleId>{21E4AEA4-8DFA-4A89-87EB-49C32662AFE0}</a:tableStyleId>
              </a:tblPr>
              <a:tblGrid>
                <a:gridCol w="1148242">
                  <a:extLst>
                    <a:ext uri="{9D8B030D-6E8A-4147-A177-3AD203B41FA5}">
                      <a16:colId xmlns:a16="http://schemas.microsoft.com/office/drawing/2014/main" val="1999171695"/>
                    </a:ext>
                  </a:extLst>
                </a:gridCol>
                <a:gridCol w="10085006">
                  <a:extLst>
                    <a:ext uri="{9D8B030D-6E8A-4147-A177-3AD203B41FA5}">
                      <a16:colId xmlns:a16="http://schemas.microsoft.com/office/drawing/2014/main" val="20000"/>
                    </a:ext>
                  </a:extLst>
                </a:gridCol>
              </a:tblGrid>
              <a:tr h="402336">
                <a:tc>
                  <a:txBody>
                    <a:bodyPr/>
                    <a:lstStyle/>
                    <a:p>
                      <a:pPr algn="r"/>
                      <a:r>
                        <a:rPr lang="ur-PK" sz="2800" b="0" dirty="0">
                          <a:solidFill>
                            <a:srgbClr val="333333"/>
                          </a:solidFill>
                          <a:latin typeface="Urdu Typesetting" panose="03020402040406030203" pitchFamily="66" charset="-78"/>
                          <a:ea typeface="Verdana" pitchFamily="34" charset="0"/>
                          <a:cs typeface="Urdu Typesetting" panose="03020402040406030203" pitchFamily="66" charset="-78"/>
                        </a:rPr>
                        <a:t>20٪</a:t>
                      </a:r>
                      <a:endParaRPr lang="de-DE" sz="2800" b="0" dirty="0">
                        <a:solidFill>
                          <a:srgbClr val="333333"/>
                        </a:solidFill>
                        <a:latin typeface="Urdu Typesetting" panose="03020402040406030203" pitchFamily="66" charset="-78"/>
                        <a:ea typeface="Verdana" pitchFamily="34" charset="0"/>
                        <a:cs typeface="Urdu Typesetting" panose="03020402040406030203" pitchFamily="66" charset="-78"/>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a:r>
                        <a:rPr lang="ur-PK" sz="2800" b="0" dirty="0">
                          <a:solidFill>
                            <a:srgbClr val="333333"/>
                          </a:solidFill>
                          <a:latin typeface="Urdu Typesetting" panose="03020402040406030203" pitchFamily="66" charset="-78"/>
                          <a:ea typeface="Verdana" pitchFamily="34" charset="0"/>
                          <a:cs typeface="Urdu Typesetting" panose="03020402040406030203" pitchFamily="66" charset="-78"/>
                        </a:rPr>
                        <a:t>ان لوگوں کا تناسب، جو پچھلے سال کے اندر ذہنی طور پر بیمار تھے۔</a:t>
                      </a:r>
                      <a:endParaRPr lang="de-DE" sz="2800" b="0" dirty="0">
                        <a:solidFill>
                          <a:srgbClr val="333333"/>
                        </a:solidFill>
                        <a:latin typeface="Urdu Typesetting" panose="03020402040406030203" pitchFamily="66" charset="-78"/>
                        <a:ea typeface="Verdana" pitchFamily="34" charset="0"/>
                        <a:cs typeface="Urdu Typesetting" panose="03020402040406030203" pitchFamily="66" charset="-78"/>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pPr algn="r"/>
                      <a:r>
                        <a:rPr lang="ur-PK" sz="2800" b="0" dirty="0">
                          <a:solidFill>
                            <a:srgbClr val="333333"/>
                          </a:solidFill>
                          <a:latin typeface="Urdu Typesetting" panose="03020402040406030203" pitchFamily="66" charset="-78"/>
                          <a:ea typeface="Verdana" pitchFamily="34" charset="0"/>
                          <a:cs typeface="Urdu Typesetting" panose="03020402040406030203" pitchFamily="66" charset="-78"/>
                        </a:rPr>
                        <a:t>8٪</a:t>
                      </a:r>
                      <a:endParaRPr lang="de-DE" sz="2800" b="0" dirty="0">
                        <a:solidFill>
                          <a:srgbClr val="333333"/>
                        </a:solidFill>
                        <a:latin typeface="Urdu Typesetting" panose="03020402040406030203" pitchFamily="66" charset="-78"/>
                        <a:ea typeface="Verdana" pitchFamily="34" charset="0"/>
                        <a:cs typeface="Urdu Typesetting" panose="03020402040406030203" pitchFamily="66" charset="-78"/>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r"/>
                      <a:r>
                        <a:rPr lang="ur-PK" sz="2800" b="0" dirty="0">
                          <a:solidFill>
                            <a:srgbClr val="333333"/>
                          </a:solidFill>
                          <a:latin typeface="Urdu Typesetting" panose="03020402040406030203" pitchFamily="66" charset="-78"/>
                          <a:ea typeface="Verdana" pitchFamily="34" charset="0"/>
                          <a:cs typeface="Urdu Typesetting" panose="03020402040406030203" pitchFamily="66" charset="-78"/>
                        </a:rPr>
                        <a:t>ڈپریشن (سب سے عام ذہنی خرابی)</a:t>
                      </a:r>
                      <a:endParaRPr lang="de-DE" sz="2800" b="0" dirty="0">
                        <a:solidFill>
                          <a:srgbClr val="333333"/>
                        </a:solidFill>
                        <a:latin typeface="Urdu Typesetting" panose="03020402040406030203" pitchFamily="66" charset="-78"/>
                        <a:ea typeface="Verdana" pitchFamily="34" charset="0"/>
                        <a:cs typeface="Urdu Typesetting" panose="03020402040406030203" pitchFamily="66" charset="-78"/>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pPr algn="r"/>
                      <a:r>
                        <a:rPr lang="ur-PK" sz="2800" b="0" dirty="0">
                          <a:solidFill>
                            <a:srgbClr val="333333"/>
                          </a:solidFill>
                          <a:latin typeface="Urdu Typesetting" panose="03020402040406030203" pitchFamily="66" charset="-78"/>
                          <a:ea typeface="Verdana" pitchFamily="34" charset="0"/>
                          <a:cs typeface="Urdu Typesetting" panose="03020402040406030203" pitchFamily="66" charset="-78"/>
                        </a:rPr>
                        <a:t>1-2٪</a:t>
                      </a:r>
                      <a:endParaRPr lang="de-DE" sz="2800" b="0" dirty="0">
                        <a:solidFill>
                          <a:srgbClr val="333333"/>
                        </a:solidFill>
                        <a:latin typeface="Urdu Typesetting" panose="03020402040406030203" pitchFamily="66" charset="-78"/>
                        <a:ea typeface="Verdana" pitchFamily="34" charset="0"/>
                        <a:cs typeface="Urdu Typesetting" panose="03020402040406030203" pitchFamily="66" charset="-78"/>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r"/>
                      <a:r>
                        <a:rPr lang="ur-PK" sz="2800" b="0" dirty="0">
                          <a:solidFill>
                            <a:srgbClr val="333333"/>
                          </a:solidFill>
                          <a:latin typeface="Urdu Typesetting" panose="03020402040406030203" pitchFamily="66" charset="-78"/>
                          <a:ea typeface="Verdana" pitchFamily="34" charset="0"/>
                          <a:cs typeface="Urdu Typesetting" panose="03020402040406030203" pitchFamily="66" charset="-78"/>
                        </a:rPr>
                        <a:t>شیزوفرینیا / سائیکوسس</a:t>
                      </a:r>
                      <a:endParaRPr lang="de-DE" sz="2800" b="0" dirty="0">
                        <a:solidFill>
                          <a:srgbClr val="333333"/>
                        </a:solidFill>
                        <a:latin typeface="Urdu Typesetting" panose="03020402040406030203" pitchFamily="66" charset="-78"/>
                        <a:ea typeface="Verdana" pitchFamily="34" charset="0"/>
                        <a:cs typeface="Urdu Typesetting" panose="03020402040406030203" pitchFamily="66" charset="-78"/>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Rectangle 5"/>
          <p:cNvSpPr/>
          <p:nvPr/>
        </p:nvSpPr>
        <p:spPr>
          <a:xfrm>
            <a:off x="408955" y="5229200"/>
            <a:ext cx="11376000" cy="528606"/>
          </a:xfrm>
          <a:prstGeom prst="rect">
            <a:avLst/>
          </a:prstGeom>
        </p:spPr>
        <p:txBody>
          <a:bodyPr>
            <a:spAutoFit/>
          </a:bodyPr>
          <a:lstStyle/>
          <a:p>
            <a:pPr algn="r">
              <a:lnSpc>
                <a:spcPct val="105000"/>
              </a:lnSpc>
              <a:spcBef>
                <a:spcPts val="1999"/>
              </a:spcBef>
            </a:pPr>
            <a:r>
              <a:rPr lang="ur-PK" sz="2700" dirty="0">
                <a:solidFill>
                  <a:srgbClr val="333333"/>
                </a:solidFill>
                <a:latin typeface="Urdu Typesetting" panose="03020402040406030203" pitchFamily="66" charset="-78"/>
                <a:cs typeface="Urdu Typesetting" panose="03020402040406030203" pitchFamily="66" charset="-78"/>
              </a:rPr>
              <a:t>اگر آپ ان لوگوں پر غور کریں جو پوری تصویر دکھائے بغیر ذہنی عارضے کی انفرادی علامات میں مبتلا ہیں، تو تعداد اس سے کہیں زیادہ ہے۔</a:t>
            </a:r>
            <a:endParaRPr lang="en-US" sz="27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937815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a:xfrm>
            <a:off x="408955" y="1124744"/>
            <a:ext cx="11376000" cy="1107996"/>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خاص عقائد ہونا اتنا غیر معمولی نہیں ہیں...</a:t>
            </a:r>
            <a:br>
              <a:rPr lang="en-US" sz="44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آبادی میں نفسیاتی تجربے کی تعداد</a:t>
            </a:r>
            <a:endParaRPr lang="de-DE"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08955" y="2610000"/>
            <a:ext cx="11340000" cy="4248000"/>
          </a:xfrm>
        </p:spPr>
        <p:txBody>
          <a:bodyPr/>
          <a:lstStyle/>
          <a:p>
            <a:pPr lvl="0" algn="r" defTabSz="914400" eaLnBrk="0" fontAlgn="base" hangingPunct="0">
              <a:buClr>
                <a:srgbClr val="333333"/>
              </a:buClr>
              <a:tabLst>
                <a:tab pos="84138" algn="l"/>
              </a:tabLst>
            </a:pPr>
            <a:r>
              <a:rPr lang="ur-PK" sz="3200" dirty="0">
                <a:solidFill>
                  <a:srgbClr val="333333"/>
                </a:solidFill>
                <a:latin typeface="Urdu Typesetting" panose="03020402040406030203" pitchFamily="66" charset="-78"/>
                <a:ea typeface="ＭＳ Ｐゴシック"/>
                <a:cs typeface="Urdu Typesetting" panose="03020402040406030203" pitchFamily="66" charset="-78"/>
              </a:rPr>
              <a:t>سائیکوسس کی علامات (مثلاً فریب) کو طویل عرصے سے انوکھی اور سنگین ذہنی بیماری کی علامت سمجھا جاتا رہا ہے۔</a:t>
            </a:r>
          </a:p>
          <a:p>
            <a:pPr lvl="0" algn="r" defTabSz="914400" eaLnBrk="0" fontAlgn="base" hangingPunct="0">
              <a:buClr>
                <a:srgbClr val="333333"/>
              </a:buClr>
              <a:tabLst>
                <a:tab pos="84138" algn="l"/>
              </a:tabLst>
            </a:pPr>
            <a:r>
              <a:rPr lang="ur-PK" sz="3200" dirty="0">
                <a:solidFill>
                  <a:srgbClr val="333333"/>
                </a:solidFill>
                <a:latin typeface="Urdu Typesetting" panose="03020402040406030203" pitchFamily="66" charset="-78"/>
                <a:ea typeface="ＭＳ Ｐゴシック"/>
                <a:cs typeface="Urdu Typesetting" panose="03020402040406030203" pitchFamily="66" charset="-78"/>
              </a:rPr>
              <a:t>اب ہم جانتے ہیں کہ آبادی میں سائیکوسس جیسے تجربات بڑے پیمانے پر پائے جاتے ہیں۔ سائیکوسس کی تشخیص والے لوگوں کے برعکس، یہ تجربات عام طور پر روزمرہ کی زندگی میں ایک جیسی مشکلات کا باعث نہیں بنتے۔</a:t>
            </a:r>
            <a:endParaRPr lang="en-US" sz="32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24</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822762"/>
            <a:ext cx="11376000" cy="1107996"/>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خاص عقائد ہونا اتنا غیر معمولی نہیں ہیں...</a:t>
            </a:r>
            <a:br>
              <a:rPr lang="en-US" sz="44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آبادی میں نفسیاتی تجربے کی تعداد</a:t>
            </a:r>
            <a:endParaRPr lang="de-DE" sz="44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ur-PK" sz="2800" dirty="0">
                <a:solidFill>
                  <a:srgbClr val="333333"/>
                </a:solidFill>
                <a:latin typeface="Urdu Typesetting" panose="03020402040406030203" pitchFamily="66" charset="-78"/>
                <a:ea typeface="ＭＳ Ｐゴシック"/>
                <a:cs typeface="Urdu Typesetting" panose="03020402040406030203" pitchFamily="66" charset="-78"/>
              </a:rPr>
              <a:t>آپ کا کیا خیال ہے؟ عام لوگوں کی طرف سے درج ذیل علامات/تجربات کی کتنی بار تائید کی گئی؟</a:t>
            </a:r>
            <a:endParaRPr lang="en-US" sz="28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25</a:t>
            </a:fld>
            <a:endParaRPr lang="de-DE">
              <a:latin typeface="Urdu Typesetting" panose="03020402040406030203" pitchFamily="66" charset="-78"/>
              <a:cs typeface="Urdu Typesetting" panose="03020402040406030203" pitchFamily="66" charset="-78"/>
            </a:endParaRPr>
          </a:p>
        </p:txBody>
      </p:sp>
      <p:graphicFrame>
        <p:nvGraphicFramePr>
          <p:cNvPr id="9" name="Tabelle 3"/>
          <p:cNvGraphicFramePr>
            <a:graphicFrameLocks noGrp="1"/>
          </p:cNvGraphicFramePr>
          <p:nvPr>
            <p:extLst>
              <p:ext uri="{D42A27DB-BD31-4B8C-83A1-F6EECF244321}">
                <p14:modId xmlns:p14="http://schemas.microsoft.com/office/powerpoint/2010/main" val="2705015481"/>
              </p:ext>
            </p:extLst>
          </p:nvPr>
        </p:nvGraphicFramePr>
        <p:xfrm>
          <a:off x="408955" y="3128352"/>
          <a:ext cx="11340000" cy="3200400"/>
        </p:xfrm>
        <a:graphic>
          <a:graphicData uri="http://schemas.openxmlformats.org/drawingml/2006/table">
            <a:tbl>
              <a:tblPr>
                <a:tableStyleId>{21E4AEA4-8DFA-4A89-87EB-49C32662AFE0}</a:tableStyleId>
              </a:tblPr>
              <a:tblGrid>
                <a:gridCol w="1468262">
                  <a:extLst>
                    <a:ext uri="{9D8B030D-6E8A-4147-A177-3AD203B41FA5}">
                      <a16:colId xmlns:a16="http://schemas.microsoft.com/office/drawing/2014/main" val="3632291558"/>
                    </a:ext>
                  </a:extLst>
                </a:gridCol>
                <a:gridCol w="9871738">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منظور شدہ جوابات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سوالات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دوسرے لوگ آپ کی سوچیں پڑھ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کبھی سوچا ہے کہ لوگ ٹیلی پیتھک طریقے سے بات چیت کر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اپنے آس پاس کی چیزوں کو کبھی غیر حقیقی محسوس کیا ہے جیسے ہر چیز کسی تجربے کا حصہ ہو؟</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میگزین یا ٹیلی ویژن پر چیزیں خاص طور پر آپ کے لیے لکھی گئی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آپ کو کسی بھی طرح سے ستایا گیا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کبھی کبھار آوازیں سنتے ہیں جب کوئی نہیں ہوتا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lgn="r" rtl="1">
              <a:spcBef>
                <a:spcPct val="50000"/>
              </a:spcBef>
            </a:pPr>
            <a:r>
              <a:rPr lang="de-DE" altLang="en-US" sz="1000" dirty="0">
                <a:solidFill>
                  <a:schemeClr val="tx1"/>
                </a:solidFill>
                <a:latin typeface="Urdu Typesetting" panose="03020402040406030203" pitchFamily="66" charset="-78"/>
                <a:cs typeface="Urdu Typesetting" panose="03020402040406030203" pitchFamily="66" charset="-78"/>
              </a:rPr>
              <a:t>*</a:t>
            </a:r>
            <a:r>
              <a:rPr lang="ar-SA" altLang="en-US" sz="1000" dirty="0" err="1">
                <a:solidFill>
                  <a:schemeClr val="tx1"/>
                </a:solidFill>
                <a:latin typeface="Urdu Typesetting" panose="03020402040406030203" pitchFamily="66" charset="-78"/>
                <a:cs typeface="Urdu Typesetting" panose="03020402040406030203" pitchFamily="66" charset="-78"/>
              </a:rPr>
              <a:t>ماخذ</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ایمینویل</a:t>
            </a:r>
            <a:r>
              <a:rPr lang="ar-SA" altLang="en-US" sz="1000" dirty="0">
                <a:solidFill>
                  <a:schemeClr val="tx1"/>
                </a:solidFill>
                <a:latin typeface="Urdu Typesetting" panose="03020402040406030203" pitchFamily="66" charset="-78"/>
                <a:cs typeface="Urdu Typesetting" panose="03020402040406030203" pitchFamily="66" charset="-78"/>
              </a:rPr>
              <a:t> ر </a:t>
            </a:r>
            <a:r>
              <a:rPr lang="ar-SA" altLang="en-US" sz="1000" dirty="0" err="1">
                <a:solidFill>
                  <a:schemeClr val="tx1"/>
                </a:solidFill>
                <a:latin typeface="Urdu Typesetting" panose="03020402040406030203" pitchFamily="66" charset="-78"/>
                <a:cs typeface="Urdu Typesetting" panose="03020402040406030203" pitchFamily="66" charset="-78"/>
              </a:rPr>
              <a:t>پیٹرز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پی-ڈی-آئی</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سٹیفن</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مورٹز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کے-ایس-ایف</a:t>
            </a:r>
            <a:r>
              <a:rPr lang="ar-SA" altLang="en-US" sz="1000" dirty="0">
                <a:solidFill>
                  <a:schemeClr val="tx1"/>
                </a:solidFill>
                <a:latin typeface="Urdu Typesetting" panose="03020402040406030203" pitchFamily="66" charset="-78"/>
                <a:cs typeface="Urdu Typesetting" panose="03020402040406030203" pitchFamily="66" charset="-78"/>
              </a:rPr>
              <a:t>)</a:t>
            </a:r>
            <a:endParaRPr lang="de-DE" altLang="en-US" sz="1000" i="1" dirty="0">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07338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822762"/>
            <a:ext cx="11376000" cy="1107996"/>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خاص عقائد ہونا اتنا غیر معمولی نہیں ہیں...</a:t>
            </a:r>
            <a:br>
              <a:rPr lang="en-US" sz="44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آبادی میں نفسیاتی تجربے کی تعداد</a:t>
            </a:r>
            <a:endParaRPr lang="de-DE" sz="44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ur-PK" sz="2800" dirty="0">
                <a:solidFill>
                  <a:srgbClr val="333333"/>
                </a:solidFill>
                <a:latin typeface="Urdu Typesetting" panose="03020402040406030203" pitchFamily="66" charset="-78"/>
                <a:ea typeface="ＭＳ Ｐゴシック"/>
                <a:cs typeface="Urdu Typesetting" panose="03020402040406030203" pitchFamily="66" charset="-78"/>
              </a:rPr>
              <a:t>آپ کا کیا خیال ہے؟ عام لوگوں کی طرف سے درج ذیل علامات/تجربات کی کتنی بار تائید کی گئی؟</a:t>
            </a:r>
            <a:endParaRPr lang="en-US" sz="28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26</a:t>
            </a:fld>
            <a:endParaRPr lang="de-DE">
              <a:latin typeface="Urdu Typesetting" panose="03020402040406030203" pitchFamily="66" charset="-78"/>
              <a:cs typeface="Urdu Typesetting" panose="03020402040406030203" pitchFamily="66" charset="-78"/>
            </a:endParaRPr>
          </a:p>
        </p:txBody>
      </p:sp>
      <p:graphicFrame>
        <p:nvGraphicFramePr>
          <p:cNvPr id="9" name="Tabelle 3"/>
          <p:cNvGraphicFramePr>
            <a:graphicFrameLocks noGrp="1"/>
          </p:cNvGraphicFramePr>
          <p:nvPr>
            <p:extLst>
              <p:ext uri="{D42A27DB-BD31-4B8C-83A1-F6EECF244321}">
                <p14:modId xmlns:p14="http://schemas.microsoft.com/office/powerpoint/2010/main" val="3033595085"/>
              </p:ext>
            </p:extLst>
          </p:nvPr>
        </p:nvGraphicFramePr>
        <p:xfrm>
          <a:off x="408955" y="3128352"/>
          <a:ext cx="11340000" cy="3200400"/>
        </p:xfrm>
        <a:graphic>
          <a:graphicData uri="http://schemas.openxmlformats.org/drawingml/2006/table">
            <a:tbl>
              <a:tblPr>
                <a:tableStyleId>{21E4AEA4-8DFA-4A89-87EB-49C32662AFE0}</a:tableStyleId>
              </a:tblPr>
              <a:tblGrid>
                <a:gridCol w="1468262">
                  <a:extLst>
                    <a:ext uri="{9D8B030D-6E8A-4147-A177-3AD203B41FA5}">
                      <a16:colId xmlns:a16="http://schemas.microsoft.com/office/drawing/2014/main" val="3632291558"/>
                    </a:ext>
                  </a:extLst>
                </a:gridCol>
                <a:gridCol w="9871738">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منظور شدہ جوابات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سوالات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33٪</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دوسرے لوگ آپ کی سوچیں پڑھ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کبھی سوچا ہے کہ لوگ ٹیلی پیتھک طریقے سے بات چیت کر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اپنے آس پاس کی چیزوں کو کبھی غیر حقیقی محسوس کیا ہے جیسے ہر چیز کسی تجربے کا حصہ ہو؟</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میگزین یا ٹیلی ویژن پر چیزیں خاص طور پر آپ کے لیے لکھی گئی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آپ کو کسی بھی طرح سے ستایا گیا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کبھی کبھار آوازیں سنتے ہیں جب کوئی نہیں ہوتا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Caption_9">
            <a:extLst>
              <a:ext uri="{FF2B5EF4-FFF2-40B4-BE49-F238E27FC236}">
                <a16:creationId xmlns:a16="http://schemas.microsoft.com/office/drawing/2014/main" id="{A510CADE-6540-18BE-0283-9039014D13B9}"/>
              </a:ext>
            </a:extLst>
          </p:cNvPr>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lgn="r" rtl="1">
              <a:spcBef>
                <a:spcPct val="50000"/>
              </a:spcBef>
            </a:pPr>
            <a:r>
              <a:rPr lang="de-DE" altLang="en-US" sz="1000" dirty="0">
                <a:solidFill>
                  <a:schemeClr val="tx1"/>
                </a:solidFill>
                <a:latin typeface="Urdu Typesetting" panose="03020402040406030203" pitchFamily="66" charset="-78"/>
                <a:cs typeface="Urdu Typesetting" panose="03020402040406030203" pitchFamily="66" charset="-78"/>
              </a:rPr>
              <a:t>*</a:t>
            </a:r>
            <a:r>
              <a:rPr lang="ar-SA" altLang="en-US" sz="1000" dirty="0" err="1">
                <a:solidFill>
                  <a:schemeClr val="tx1"/>
                </a:solidFill>
                <a:latin typeface="Urdu Typesetting" panose="03020402040406030203" pitchFamily="66" charset="-78"/>
                <a:cs typeface="Urdu Typesetting" panose="03020402040406030203" pitchFamily="66" charset="-78"/>
              </a:rPr>
              <a:t>ماخذ</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ایمینویل</a:t>
            </a:r>
            <a:r>
              <a:rPr lang="ar-SA" altLang="en-US" sz="1000" dirty="0">
                <a:solidFill>
                  <a:schemeClr val="tx1"/>
                </a:solidFill>
                <a:latin typeface="Urdu Typesetting" panose="03020402040406030203" pitchFamily="66" charset="-78"/>
                <a:cs typeface="Urdu Typesetting" panose="03020402040406030203" pitchFamily="66" charset="-78"/>
              </a:rPr>
              <a:t> ر </a:t>
            </a:r>
            <a:r>
              <a:rPr lang="ar-SA" altLang="en-US" sz="1000" dirty="0" err="1">
                <a:solidFill>
                  <a:schemeClr val="tx1"/>
                </a:solidFill>
                <a:latin typeface="Urdu Typesetting" panose="03020402040406030203" pitchFamily="66" charset="-78"/>
                <a:cs typeface="Urdu Typesetting" panose="03020402040406030203" pitchFamily="66" charset="-78"/>
              </a:rPr>
              <a:t>پیٹرز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پی-ڈی-آئی</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سٹیفن</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مورٹز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کے-ایس-ایف</a:t>
            </a:r>
            <a:r>
              <a:rPr lang="ar-SA" altLang="en-US" sz="1000" dirty="0">
                <a:solidFill>
                  <a:schemeClr val="tx1"/>
                </a:solidFill>
                <a:latin typeface="Urdu Typesetting" panose="03020402040406030203" pitchFamily="66" charset="-78"/>
                <a:cs typeface="Urdu Typesetting" panose="03020402040406030203" pitchFamily="66" charset="-78"/>
              </a:rPr>
              <a:t>)</a:t>
            </a:r>
            <a:endParaRPr lang="de-DE" altLang="en-US" sz="1000" i="1" dirty="0">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54185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822762"/>
            <a:ext cx="11376000" cy="1107996"/>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خاص عقائد ہونا اتنا غیر معمولی نہیں ہیں...</a:t>
            </a:r>
            <a:br>
              <a:rPr lang="en-US" sz="44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آبادی میں نفسیاتی تجربے کی تعداد</a:t>
            </a:r>
            <a:endParaRPr lang="de-DE" sz="44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ur-PK" sz="2800" dirty="0">
                <a:solidFill>
                  <a:srgbClr val="333333"/>
                </a:solidFill>
                <a:latin typeface="Urdu Typesetting" panose="03020402040406030203" pitchFamily="66" charset="-78"/>
                <a:ea typeface="ＭＳ Ｐゴシック"/>
                <a:cs typeface="Urdu Typesetting" panose="03020402040406030203" pitchFamily="66" charset="-78"/>
              </a:rPr>
              <a:t>آپ کا کیا خیال ہے؟ عام لوگوں کی طرف سے درج ذیل علامات/تجربات کی کتنی بار تائید کی گئی؟</a:t>
            </a:r>
            <a:endParaRPr lang="en-US" sz="28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27</a:t>
            </a:fld>
            <a:endParaRPr lang="de-DE">
              <a:latin typeface="Urdu Typesetting" panose="03020402040406030203" pitchFamily="66" charset="-78"/>
              <a:cs typeface="Urdu Typesetting" panose="03020402040406030203" pitchFamily="66" charset="-78"/>
            </a:endParaRPr>
          </a:p>
        </p:txBody>
      </p:sp>
      <p:graphicFrame>
        <p:nvGraphicFramePr>
          <p:cNvPr id="9" name="Tabelle 3"/>
          <p:cNvGraphicFramePr>
            <a:graphicFrameLocks noGrp="1"/>
          </p:cNvGraphicFramePr>
          <p:nvPr>
            <p:extLst>
              <p:ext uri="{D42A27DB-BD31-4B8C-83A1-F6EECF244321}">
                <p14:modId xmlns:p14="http://schemas.microsoft.com/office/powerpoint/2010/main" val="467889387"/>
              </p:ext>
            </p:extLst>
          </p:nvPr>
        </p:nvGraphicFramePr>
        <p:xfrm>
          <a:off x="408955" y="3128352"/>
          <a:ext cx="11340000" cy="3200400"/>
        </p:xfrm>
        <a:graphic>
          <a:graphicData uri="http://schemas.openxmlformats.org/drawingml/2006/table">
            <a:tbl>
              <a:tblPr>
                <a:tableStyleId>{21E4AEA4-8DFA-4A89-87EB-49C32662AFE0}</a:tableStyleId>
              </a:tblPr>
              <a:tblGrid>
                <a:gridCol w="1468262">
                  <a:extLst>
                    <a:ext uri="{9D8B030D-6E8A-4147-A177-3AD203B41FA5}">
                      <a16:colId xmlns:a16="http://schemas.microsoft.com/office/drawing/2014/main" val="3632291558"/>
                    </a:ext>
                  </a:extLst>
                </a:gridCol>
                <a:gridCol w="9871738">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منظور شدہ جوابات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سوالات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33٪</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دوسرے لوگ آپ کی سوچیں پڑھ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61٪</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کبھی سوچا ہے کہ لوگ ٹیلی پیتھک طریقے سے بات چیت کر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اپنے آس پاس کی چیزوں کو کبھی غیر حقیقی محسوس کیا ہے جیسے ہر چیز کسی تجربے کا حصہ ہو؟</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میگزین یا ٹیلی ویژن پر چیزیں خاص طور پر آپ کے لیے لکھی گئی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آپ کو کسی بھی طرح سے ستایا گیا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کبھی کبھار آوازیں سنتے ہیں جب کوئی نہیں ہوتا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Caption_9">
            <a:extLst>
              <a:ext uri="{FF2B5EF4-FFF2-40B4-BE49-F238E27FC236}">
                <a16:creationId xmlns:a16="http://schemas.microsoft.com/office/drawing/2014/main" id="{394DFFF7-AB2C-42DD-A94F-4D212928531A}"/>
              </a:ext>
            </a:extLst>
          </p:cNvPr>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lgn="r" rtl="1">
              <a:spcBef>
                <a:spcPct val="50000"/>
              </a:spcBef>
            </a:pPr>
            <a:r>
              <a:rPr lang="de-DE" altLang="en-US" sz="1000" dirty="0">
                <a:solidFill>
                  <a:schemeClr val="tx1"/>
                </a:solidFill>
                <a:latin typeface="Urdu Typesetting" panose="03020402040406030203" pitchFamily="66" charset="-78"/>
                <a:cs typeface="Urdu Typesetting" panose="03020402040406030203" pitchFamily="66" charset="-78"/>
              </a:rPr>
              <a:t>*</a:t>
            </a:r>
            <a:r>
              <a:rPr lang="ar-SA" altLang="en-US" sz="1000" dirty="0" err="1">
                <a:solidFill>
                  <a:schemeClr val="tx1"/>
                </a:solidFill>
                <a:latin typeface="Urdu Typesetting" panose="03020402040406030203" pitchFamily="66" charset="-78"/>
                <a:cs typeface="Urdu Typesetting" panose="03020402040406030203" pitchFamily="66" charset="-78"/>
              </a:rPr>
              <a:t>ماخذ</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ایمینویل</a:t>
            </a:r>
            <a:r>
              <a:rPr lang="ar-SA" altLang="en-US" sz="1000" dirty="0">
                <a:solidFill>
                  <a:schemeClr val="tx1"/>
                </a:solidFill>
                <a:latin typeface="Urdu Typesetting" panose="03020402040406030203" pitchFamily="66" charset="-78"/>
                <a:cs typeface="Urdu Typesetting" panose="03020402040406030203" pitchFamily="66" charset="-78"/>
              </a:rPr>
              <a:t> ر </a:t>
            </a:r>
            <a:r>
              <a:rPr lang="ar-SA" altLang="en-US" sz="1000" dirty="0" err="1">
                <a:solidFill>
                  <a:schemeClr val="tx1"/>
                </a:solidFill>
                <a:latin typeface="Urdu Typesetting" panose="03020402040406030203" pitchFamily="66" charset="-78"/>
                <a:cs typeface="Urdu Typesetting" panose="03020402040406030203" pitchFamily="66" charset="-78"/>
              </a:rPr>
              <a:t>پیٹرز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پی-ڈی-آئی</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سٹیفن</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مورٹز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کے-ایس-ایف</a:t>
            </a:r>
            <a:r>
              <a:rPr lang="ar-SA" altLang="en-US" sz="1000" dirty="0">
                <a:solidFill>
                  <a:schemeClr val="tx1"/>
                </a:solidFill>
                <a:latin typeface="Urdu Typesetting" panose="03020402040406030203" pitchFamily="66" charset="-78"/>
                <a:cs typeface="Urdu Typesetting" panose="03020402040406030203" pitchFamily="66" charset="-78"/>
              </a:rPr>
              <a:t>)</a:t>
            </a:r>
            <a:endParaRPr lang="de-DE" altLang="en-US" sz="1000" i="1" dirty="0">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129022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822762"/>
            <a:ext cx="11376000" cy="1107996"/>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خاص عقائد ہونا اتنا غیر معمولی نہیں ہیں...</a:t>
            </a:r>
            <a:br>
              <a:rPr lang="en-US" sz="44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آبادی میں نفسیاتی تجربے کی تعداد</a:t>
            </a:r>
            <a:endParaRPr lang="de-DE" sz="44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ur-PK" sz="2800" dirty="0">
                <a:solidFill>
                  <a:srgbClr val="333333"/>
                </a:solidFill>
                <a:latin typeface="Urdu Typesetting" panose="03020402040406030203" pitchFamily="66" charset="-78"/>
                <a:ea typeface="ＭＳ Ｐゴシック"/>
                <a:cs typeface="Urdu Typesetting" panose="03020402040406030203" pitchFamily="66" charset="-78"/>
              </a:rPr>
              <a:t>آپ کا کیا خیال ہے؟ عام لوگوں کی طرف سے درج ذیل علامات/تجربات کی کتنی بار تائید کی گئی؟</a:t>
            </a:r>
            <a:endParaRPr lang="en-US" sz="28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28</a:t>
            </a:fld>
            <a:endParaRPr lang="de-DE">
              <a:latin typeface="Urdu Typesetting" panose="03020402040406030203" pitchFamily="66" charset="-78"/>
              <a:cs typeface="Urdu Typesetting" panose="03020402040406030203" pitchFamily="66" charset="-78"/>
            </a:endParaRPr>
          </a:p>
        </p:txBody>
      </p:sp>
      <p:graphicFrame>
        <p:nvGraphicFramePr>
          <p:cNvPr id="9" name="Tabelle 3"/>
          <p:cNvGraphicFramePr>
            <a:graphicFrameLocks noGrp="1"/>
          </p:cNvGraphicFramePr>
          <p:nvPr>
            <p:extLst>
              <p:ext uri="{D42A27DB-BD31-4B8C-83A1-F6EECF244321}">
                <p14:modId xmlns:p14="http://schemas.microsoft.com/office/powerpoint/2010/main" val="1067434124"/>
              </p:ext>
            </p:extLst>
          </p:nvPr>
        </p:nvGraphicFramePr>
        <p:xfrm>
          <a:off x="408955" y="3128352"/>
          <a:ext cx="11340000" cy="3200400"/>
        </p:xfrm>
        <a:graphic>
          <a:graphicData uri="http://schemas.openxmlformats.org/drawingml/2006/table">
            <a:tbl>
              <a:tblPr>
                <a:tableStyleId>{21E4AEA4-8DFA-4A89-87EB-49C32662AFE0}</a:tableStyleId>
              </a:tblPr>
              <a:tblGrid>
                <a:gridCol w="1468262">
                  <a:extLst>
                    <a:ext uri="{9D8B030D-6E8A-4147-A177-3AD203B41FA5}">
                      <a16:colId xmlns:a16="http://schemas.microsoft.com/office/drawing/2014/main" val="3632291558"/>
                    </a:ext>
                  </a:extLst>
                </a:gridCol>
                <a:gridCol w="9871738">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منظور شدہ جوابات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سوالات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33٪</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دوسرے لوگ آپ کی سوچیں پڑھ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61٪</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کبھی سوچا ہے کہ لوگ ٹیلی پیتھک طریقے سے بات چیت کر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26٪</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اپنے آس پاس کی چیزوں کو کبھی غیر حقیقی محسوس کیا ہے جیسے ہر چیز کسی تجربے کا حصہ ہو؟</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میگزین یا ٹیلی ویژن پر چیزیں خاص طور پر آپ کے لیے لکھی گئی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آپ کو کسی بھی طرح سے ستایا گیا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کبھی کبھار آوازیں سنتے ہیں جب کوئی نہیں ہوتا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Caption_9">
            <a:extLst>
              <a:ext uri="{FF2B5EF4-FFF2-40B4-BE49-F238E27FC236}">
                <a16:creationId xmlns:a16="http://schemas.microsoft.com/office/drawing/2014/main" id="{20253ABE-294A-2173-835F-93623145155F}"/>
              </a:ext>
            </a:extLst>
          </p:cNvPr>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lgn="r" rtl="1">
              <a:spcBef>
                <a:spcPct val="50000"/>
              </a:spcBef>
            </a:pPr>
            <a:r>
              <a:rPr lang="de-DE" altLang="en-US" sz="1000" dirty="0">
                <a:solidFill>
                  <a:schemeClr val="tx1"/>
                </a:solidFill>
                <a:latin typeface="Urdu Typesetting" panose="03020402040406030203" pitchFamily="66" charset="-78"/>
                <a:cs typeface="Urdu Typesetting" panose="03020402040406030203" pitchFamily="66" charset="-78"/>
              </a:rPr>
              <a:t>*</a:t>
            </a:r>
            <a:r>
              <a:rPr lang="ar-SA" altLang="en-US" sz="1000" dirty="0" err="1">
                <a:solidFill>
                  <a:schemeClr val="tx1"/>
                </a:solidFill>
                <a:latin typeface="Urdu Typesetting" panose="03020402040406030203" pitchFamily="66" charset="-78"/>
                <a:cs typeface="Urdu Typesetting" panose="03020402040406030203" pitchFamily="66" charset="-78"/>
              </a:rPr>
              <a:t>ماخذ</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ایمینویل</a:t>
            </a:r>
            <a:r>
              <a:rPr lang="ar-SA" altLang="en-US" sz="1000" dirty="0">
                <a:solidFill>
                  <a:schemeClr val="tx1"/>
                </a:solidFill>
                <a:latin typeface="Urdu Typesetting" panose="03020402040406030203" pitchFamily="66" charset="-78"/>
                <a:cs typeface="Urdu Typesetting" panose="03020402040406030203" pitchFamily="66" charset="-78"/>
              </a:rPr>
              <a:t> ر </a:t>
            </a:r>
            <a:r>
              <a:rPr lang="ar-SA" altLang="en-US" sz="1000" dirty="0" err="1">
                <a:solidFill>
                  <a:schemeClr val="tx1"/>
                </a:solidFill>
                <a:latin typeface="Urdu Typesetting" panose="03020402040406030203" pitchFamily="66" charset="-78"/>
                <a:cs typeface="Urdu Typesetting" panose="03020402040406030203" pitchFamily="66" charset="-78"/>
              </a:rPr>
              <a:t>پیٹرز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پی-ڈی-آئی</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سٹیفن</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مورٹز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کے-ایس-ایف</a:t>
            </a:r>
            <a:r>
              <a:rPr lang="ar-SA" altLang="en-US" sz="1000" dirty="0">
                <a:solidFill>
                  <a:schemeClr val="tx1"/>
                </a:solidFill>
                <a:latin typeface="Urdu Typesetting" panose="03020402040406030203" pitchFamily="66" charset="-78"/>
                <a:cs typeface="Urdu Typesetting" panose="03020402040406030203" pitchFamily="66" charset="-78"/>
              </a:rPr>
              <a:t>)</a:t>
            </a:r>
            <a:endParaRPr lang="de-DE" altLang="en-US" sz="1000" i="1" dirty="0">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40307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822762"/>
            <a:ext cx="11376000" cy="1107996"/>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خاص عقائد ہونا اتنا غیر معمولی نہیں ہیں...</a:t>
            </a:r>
            <a:br>
              <a:rPr lang="en-US" sz="44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آبادی میں نفسیاتی تجربے کی تعداد</a:t>
            </a:r>
            <a:endParaRPr lang="de-DE" sz="44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ur-PK" sz="2800" dirty="0">
                <a:solidFill>
                  <a:srgbClr val="333333"/>
                </a:solidFill>
                <a:latin typeface="Urdu Typesetting" panose="03020402040406030203" pitchFamily="66" charset="-78"/>
                <a:ea typeface="ＭＳ Ｐゴシック"/>
                <a:cs typeface="Urdu Typesetting" panose="03020402040406030203" pitchFamily="66" charset="-78"/>
              </a:rPr>
              <a:t>آپ کا کیا خیال ہے؟ عام لوگوں کی طرف سے درج ذیل علامات/تجربات کی کتنی بار تائید کی گئی؟</a:t>
            </a:r>
            <a:endParaRPr lang="en-US" sz="28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29</a:t>
            </a:fld>
            <a:endParaRPr lang="de-DE">
              <a:latin typeface="Urdu Typesetting" panose="03020402040406030203" pitchFamily="66" charset="-78"/>
              <a:cs typeface="Urdu Typesetting" panose="03020402040406030203" pitchFamily="66" charset="-78"/>
            </a:endParaRPr>
          </a:p>
        </p:txBody>
      </p:sp>
      <p:graphicFrame>
        <p:nvGraphicFramePr>
          <p:cNvPr id="9" name="Tabelle 3"/>
          <p:cNvGraphicFramePr>
            <a:graphicFrameLocks noGrp="1"/>
          </p:cNvGraphicFramePr>
          <p:nvPr>
            <p:extLst>
              <p:ext uri="{D42A27DB-BD31-4B8C-83A1-F6EECF244321}">
                <p14:modId xmlns:p14="http://schemas.microsoft.com/office/powerpoint/2010/main" val="1071038983"/>
              </p:ext>
            </p:extLst>
          </p:nvPr>
        </p:nvGraphicFramePr>
        <p:xfrm>
          <a:off x="408955" y="3128352"/>
          <a:ext cx="11340000" cy="3200400"/>
        </p:xfrm>
        <a:graphic>
          <a:graphicData uri="http://schemas.openxmlformats.org/drawingml/2006/table">
            <a:tbl>
              <a:tblPr>
                <a:tableStyleId>{21E4AEA4-8DFA-4A89-87EB-49C32662AFE0}</a:tableStyleId>
              </a:tblPr>
              <a:tblGrid>
                <a:gridCol w="1468262">
                  <a:extLst>
                    <a:ext uri="{9D8B030D-6E8A-4147-A177-3AD203B41FA5}">
                      <a16:colId xmlns:a16="http://schemas.microsoft.com/office/drawing/2014/main" val="3632291558"/>
                    </a:ext>
                  </a:extLst>
                </a:gridCol>
                <a:gridCol w="9871738">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منظور شدہ جوابات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سوالات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33٪</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دوسرے لوگ آپ کی سوچیں پڑھ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61٪</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کبھی سوچا ہے کہ لوگ ٹیلی پیتھک طریقے سے بات چیت کر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26٪</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اپنے آس پاس کی چیزوں کو کبھی غیر حقیقی محسوس کیا ہے جیسے ہر چیز کسی تجربے کا حصہ ہو؟</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16٪</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میگزین یا ٹیلی ویژن پر چیزیں خاص طور پر آپ کے لیے لکھی گئی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آپ کو کسی بھی طرح سے ستایا گیا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کبھی کبھار آوازیں سنتے ہیں جب کوئی نہیں ہوتا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Caption_9">
            <a:extLst>
              <a:ext uri="{FF2B5EF4-FFF2-40B4-BE49-F238E27FC236}">
                <a16:creationId xmlns:a16="http://schemas.microsoft.com/office/drawing/2014/main" id="{2E221ECE-8C24-061D-E4A9-D584513DB923}"/>
              </a:ext>
            </a:extLst>
          </p:cNvPr>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lgn="r" rtl="1">
              <a:spcBef>
                <a:spcPct val="50000"/>
              </a:spcBef>
            </a:pPr>
            <a:r>
              <a:rPr lang="de-DE" altLang="en-US" sz="1000" dirty="0">
                <a:solidFill>
                  <a:schemeClr val="tx1"/>
                </a:solidFill>
                <a:latin typeface="Urdu Typesetting" panose="03020402040406030203" pitchFamily="66" charset="-78"/>
                <a:cs typeface="Urdu Typesetting" panose="03020402040406030203" pitchFamily="66" charset="-78"/>
              </a:rPr>
              <a:t>*</a:t>
            </a:r>
            <a:r>
              <a:rPr lang="ar-SA" altLang="en-US" sz="1000" dirty="0" err="1">
                <a:solidFill>
                  <a:schemeClr val="tx1"/>
                </a:solidFill>
                <a:latin typeface="Urdu Typesetting" panose="03020402040406030203" pitchFamily="66" charset="-78"/>
                <a:cs typeface="Urdu Typesetting" panose="03020402040406030203" pitchFamily="66" charset="-78"/>
              </a:rPr>
              <a:t>ماخذ</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ایمینویل</a:t>
            </a:r>
            <a:r>
              <a:rPr lang="ar-SA" altLang="en-US" sz="1000" dirty="0">
                <a:solidFill>
                  <a:schemeClr val="tx1"/>
                </a:solidFill>
                <a:latin typeface="Urdu Typesetting" panose="03020402040406030203" pitchFamily="66" charset="-78"/>
                <a:cs typeface="Urdu Typesetting" panose="03020402040406030203" pitchFamily="66" charset="-78"/>
              </a:rPr>
              <a:t> ر </a:t>
            </a:r>
            <a:r>
              <a:rPr lang="ar-SA" altLang="en-US" sz="1000" dirty="0" err="1">
                <a:solidFill>
                  <a:schemeClr val="tx1"/>
                </a:solidFill>
                <a:latin typeface="Urdu Typesetting" panose="03020402040406030203" pitchFamily="66" charset="-78"/>
                <a:cs typeface="Urdu Typesetting" panose="03020402040406030203" pitchFamily="66" charset="-78"/>
              </a:rPr>
              <a:t>پیٹرز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پی-ڈی-آئی</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سٹیفن</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مورٹز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کے-ایس-ایف</a:t>
            </a:r>
            <a:r>
              <a:rPr lang="ar-SA" altLang="en-US" sz="1000" dirty="0">
                <a:solidFill>
                  <a:schemeClr val="tx1"/>
                </a:solidFill>
                <a:latin typeface="Urdu Typesetting" panose="03020402040406030203" pitchFamily="66" charset="-78"/>
                <a:cs typeface="Urdu Typesetting" panose="03020402040406030203" pitchFamily="66" charset="-78"/>
              </a:rPr>
              <a:t>)</a:t>
            </a:r>
            <a:endParaRPr lang="de-DE" altLang="en-US" sz="1000" i="1" dirty="0">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570679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822762"/>
            <a:ext cx="11376000" cy="1107996"/>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خاص عقائد ہونا اتنا غیر معمولی نہیں ہیں...</a:t>
            </a:r>
            <a:br>
              <a:rPr lang="en-US" sz="44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آبادی میں نفسیاتی تجربے کی تعداد</a:t>
            </a:r>
            <a:endParaRPr lang="de-DE" sz="44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ur-PK" sz="2800" dirty="0">
                <a:solidFill>
                  <a:srgbClr val="333333"/>
                </a:solidFill>
                <a:latin typeface="Urdu Typesetting" panose="03020402040406030203" pitchFamily="66" charset="-78"/>
                <a:ea typeface="ＭＳ Ｐゴシック"/>
                <a:cs typeface="Urdu Typesetting" panose="03020402040406030203" pitchFamily="66" charset="-78"/>
              </a:rPr>
              <a:t>آپ کا کیا خیال ہے؟ عام لوگوں کی طرف سے درج ذیل علامات/تجربات کی کتنی بار تائید کی گئی؟</a:t>
            </a:r>
            <a:endParaRPr lang="en-US" sz="28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30</a:t>
            </a:fld>
            <a:endParaRPr lang="de-DE">
              <a:latin typeface="Urdu Typesetting" panose="03020402040406030203" pitchFamily="66" charset="-78"/>
              <a:cs typeface="Urdu Typesetting" panose="03020402040406030203" pitchFamily="66" charset="-78"/>
            </a:endParaRPr>
          </a:p>
        </p:txBody>
      </p:sp>
      <p:graphicFrame>
        <p:nvGraphicFramePr>
          <p:cNvPr id="9" name="Tabelle 3"/>
          <p:cNvGraphicFramePr>
            <a:graphicFrameLocks noGrp="1"/>
          </p:cNvGraphicFramePr>
          <p:nvPr>
            <p:extLst>
              <p:ext uri="{D42A27DB-BD31-4B8C-83A1-F6EECF244321}">
                <p14:modId xmlns:p14="http://schemas.microsoft.com/office/powerpoint/2010/main" val="1341441914"/>
              </p:ext>
            </p:extLst>
          </p:nvPr>
        </p:nvGraphicFramePr>
        <p:xfrm>
          <a:off x="408955" y="3128352"/>
          <a:ext cx="11340000" cy="3200400"/>
        </p:xfrm>
        <a:graphic>
          <a:graphicData uri="http://schemas.openxmlformats.org/drawingml/2006/table">
            <a:tbl>
              <a:tblPr>
                <a:tableStyleId>{21E4AEA4-8DFA-4A89-87EB-49C32662AFE0}</a:tableStyleId>
              </a:tblPr>
              <a:tblGrid>
                <a:gridCol w="1468262">
                  <a:extLst>
                    <a:ext uri="{9D8B030D-6E8A-4147-A177-3AD203B41FA5}">
                      <a16:colId xmlns:a16="http://schemas.microsoft.com/office/drawing/2014/main" val="3632291558"/>
                    </a:ext>
                  </a:extLst>
                </a:gridCol>
                <a:gridCol w="9871738">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منظور شدہ جوابات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سوالات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33٪</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دوسرے لوگ آپ کی سوچیں پڑھ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61٪</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کبھی سوچا ہے کہ لوگ ٹیلی پیتھک طریقے سے بات چیت کر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26٪</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اپنے آس پاس کی چیزوں کو کبھی غیر حقیقی محسوس کیا ہے جیسے ہر چیز کسی تجربے کا حصہ ہو؟</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16٪</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میگزین یا ٹیلی ویژن پر چیزیں خاص طور پر آپ کے لیے لکھی گئی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19٪</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آپ کو کسی بھی طرح سے ستایا گیا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کبھی کبھار آوازیں سنتے ہیں جب کوئی نہیں ہوتا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Caption_9">
            <a:extLst>
              <a:ext uri="{FF2B5EF4-FFF2-40B4-BE49-F238E27FC236}">
                <a16:creationId xmlns:a16="http://schemas.microsoft.com/office/drawing/2014/main" id="{A0E5C7A0-C132-0052-439E-18942A543A6B}"/>
              </a:ext>
            </a:extLst>
          </p:cNvPr>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lgn="r" rtl="1">
              <a:spcBef>
                <a:spcPct val="50000"/>
              </a:spcBef>
            </a:pPr>
            <a:r>
              <a:rPr lang="de-DE" altLang="en-US" sz="1000" dirty="0">
                <a:solidFill>
                  <a:schemeClr val="tx1"/>
                </a:solidFill>
                <a:latin typeface="Urdu Typesetting" panose="03020402040406030203" pitchFamily="66" charset="-78"/>
                <a:cs typeface="Urdu Typesetting" panose="03020402040406030203" pitchFamily="66" charset="-78"/>
              </a:rPr>
              <a:t>*</a:t>
            </a:r>
            <a:r>
              <a:rPr lang="ar-SA" altLang="en-US" sz="1000" dirty="0" err="1">
                <a:solidFill>
                  <a:schemeClr val="tx1"/>
                </a:solidFill>
                <a:latin typeface="Urdu Typesetting" panose="03020402040406030203" pitchFamily="66" charset="-78"/>
                <a:cs typeface="Urdu Typesetting" panose="03020402040406030203" pitchFamily="66" charset="-78"/>
              </a:rPr>
              <a:t>ماخذ</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ایمینویل</a:t>
            </a:r>
            <a:r>
              <a:rPr lang="ar-SA" altLang="en-US" sz="1000" dirty="0">
                <a:solidFill>
                  <a:schemeClr val="tx1"/>
                </a:solidFill>
                <a:latin typeface="Urdu Typesetting" panose="03020402040406030203" pitchFamily="66" charset="-78"/>
                <a:cs typeface="Urdu Typesetting" panose="03020402040406030203" pitchFamily="66" charset="-78"/>
              </a:rPr>
              <a:t> ر </a:t>
            </a:r>
            <a:r>
              <a:rPr lang="ar-SA" altLang="en-US" sz="1000" dirty="0" err="1">
                <a:solidFill>
                  <a:schemeClr val="tx1"/>
                </a:solidFill>
                <a:latin typeface="Urdu Typesetting" panose="03020402040406030203" pitchFamily="66" charset="-78"/>
                <a:cs typeface="Urdu Typesetting" panose="03020402040406030203" pitchFamily="66" charset="-78"/>
              </a:rPr>
              <a:t>پیٹرز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پی-ڈی-آئی</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سٹیفن</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مورٹز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کے-ایس-ایف</a:t>
            </a:r>
            <a:r>
              <a:rPr lang="ar-SA" altLang="en-US" sz="1000" dirty="0">
                <a:solidFill>
                  <a:schemeClr val="tx1"/>
                </a:solidFill>
                <a:latin typeface="Urdu Typesetting" panose="03020402040406030203" pitchFamily="66" charset="-78"/>
                <a:cs typeface="Urdu Typesetting" panose="03020402040406030203" pitchFamily="66" charset="-78"/>
              </a:rPr>
              <a:t>)</a:t>
            </a:r>
            <a:endParaRPr lang="de-DE" altLang="en-US" sz="1000" i="1" dirty="0">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186437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822762"/>
            <a:ext cx="11376000" cy="1107996"/>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خاص عقائد ہونا اتنا غیر معمولی نہیں ہیں...</a:t>
            </a:r>
            <a:br>
              <a:rPr lang="en-US" sz="44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آبادی میں نفسیاتی تجربے کی تعداد</a:t>
            </a:r>
            <a:endParaRPr lang="de-DE" sz="44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r>
              <a:rPr lang="ur-PK" sz="2800" dirty="0">
                <a:solidFill>
                  <a:srgbClr val="333333"/>
                </a:solidFill>
                <a:latin typeface="Urdu Typesetting" panose="03020402040406030203" pitchFamily="66" charset="-78"/>
                <a:ea typeface="ＭＳ Ｐゴシック"/>
                <a:cs typeface="Urdu Typesetting" panose="03020402040406030203" pitchFamily="66" charset="-78"/>
              </a:rPr>
              <a:t>آپ کا کیا خیال ہے؟ عام لوگوں کی طرف سے درج ذیل علامات/تجربات کی کتنی بار تائید کی گئی؟</a:t>
            </a:r>
            <a:endParaRPr lang="en-US" sz="28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31</a:t>
            </a:fld>
            <a:endParaRPr lang="de-DE">
              <a:latin typeface="Urdu Typesetting" panose="03020402040406030203" pitchFamily="66" charset="-78"/>
              <a:cs typeface="Urdu Typesetting" panose="03020402040406030203" pitchFamily="66" charset="-78"/>
            </a:endParaRPr>
          </a:p>
        </p:txBody>
      </p:sp>
      <p:graphicFrame>
        <p:nvGraphicFramePr>
          <p:cNvPr id="9" name="Tabelle 3"/>
          <p:cNvGraphicFramePr>
            <a:graphicFrameLocks noGrp="1"/>
          </p:cNvGraphicFramePr>
          <p:nvPr>
            <p:extLst>
              <p:ext uri="{D42A27DB-BD31-4B8C-83A1-F6EECF244321}">
                <p14:modId xmlns:p14="http://schemas.microsoft.com/office/powerpoint/2010/main" val="2380044895"/>
              </p:ext>
            </p:extLst>
          </p:nvPr>
        </p:nvGraphicFramePr>
        <p:xfrm>
          <a:off x="408955" y="3128352"/>
          <a:ext cx="11340000" cy="3200400"/>
        </p:xfrm>
        <a:graphic>
          <a:graphicData uri="http://schemas.openxmlformats.org/drawingml/2006/table">
            <a:tbl>
              <a:tblPr>
                <a:tableStyleId>{21E4AEA4-8DFA-4A89-87EB-49C32662AFE0}</a:tableStyleId>
              </a:tblPr>
              <a:tblGrid>
                <a:gridCol w="1468262">
                  <a:extLst>
                    <a:ext uri="{9D8B030D-6E8A-4147-A177-3AD203B41FA5}">
                      <a16:colId xmlns:a16="http://schemas.microsoft.com/office/drawing/2014/main" val="3632291558"/>
                    </a:ext>
                  </a:extLst>
                </a:gridCol>
                <a:gridCol w="9871738">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منظور شدہ جوابات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000000"/>
                          </a:solidFill>
                          <a:effectLst/>
                          <a:latin typeface="Calibri Light"/>
                          <a:cs typeface="+mn-cs"/>
                        </a:rPr>
                        <a:t>سوالات</a:t>
                      </a:r>
                      <a:endParaRPr kumimoji="0" lang="de-DE" sz="2400" b="0" i="0" u="none" strike="noStrike" cap="none" normalizeH="0" baseline="0" dirty="0">
                        <a:ln>
                          <a:noFill/>
                        </a:ln>
                        <a:solidFill>
                          <a:srgbClr val="000000"/>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33٪</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دوسرے لوگ آپ کی سوچیں پڑھ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61٪</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کبھی سوچا ہے کہ لوگ ٹیلی پیتھک طریقے سے بات چیت کر سکتے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26٪</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نے اپنے آس پاس کی چیزوں کو کبھی غیر حقیقی محسوس کیا ہے جیسے ہر چیز کسی تجربے کا حصہ ہو؟</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16٪</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میگزین یا ٹیلی ویژن پر چیزیں خاص طور پر آپ کے لیے لکھی گئی ہیں؟</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19٪</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ur-PK" sz="2400" b="0" i="0" u="none" strike="noStrike" cap="none" normalizeH="0" baseline="0" dirty="0">
                          <a:ln>
                            <a:noFill/>
                          </a:ln>
                          <a:solidFill>
                            <a:srgbClr val="333333"/>
                          </a:solidFill>
                          <a:effectLst/>
                          <a:latin typeface="Calibri Light"/>
                          <a:cs typeface="+mn-cs"/>
                        </a:rPr>
                        <a:t>کیا آپ کو کبھی یہ احساس ہوا ہے کہ آپ کو کسی بھی طرح سے ستایا گیا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15٪</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ur-PK" sz="2400" b="0" i="0" u="none" strike="noStrike" cap="none" normalizeH="0" baseline="0" dirty="0">
                          <a:ln>
                            <a:noFill/>
                          </a:ln>
                          <a:solidFill>
                            <a:srgbClr val="333333"/>
                          </a:solidFill>
                          <a:effectLst/>
                          <a:latin typeface="Calibri Light"/>
                          <a:cs typeface="+mn-cs"/>
                        </a:rPr>
                        <a:t>کیا آپ کبھی کبھار آوازیں سنتے ہیں جب کوئی نہیں ہوتا ہے؟</a:t>
                      </a:r>
                      <a:endParaRPr kumimoji="0" lang="de-DE" sz="2400" b="0" i="0" u="none" strike="noStrike" cap="none" normalizeH="0" baseline="0" dirty="0">
                        <a:ln>
                          <a:noFill/>
                        </a:ln>
                        <a:solidFill>
                          <a:srgbClr val="333333"/>
                        </a:solidFill>
                        <a:effectLst/>
                        <a:latin typeface="Calibri Light"/>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Caption_9">
            <a:extLst>
              <a:ext uri="{FF2B5EF4-FFF2-40B4-BE49-F238E27FC236}">
                <a16:creationId xmlns:a16="http://schemas.microsoft.com/office/drawing/2014/main" id="{BD864181-8E7D-E6CD-2028-B0D79ED9232B}"/>
              </a:ext>
            </a:extLst>
          </p:cNvPr>
          <p:cNvSpPr txBox="1">
            <a:spLocks noChangeArrowheads="1"/>
          </p:cNvSpPr>
          <p:nvPr/>
        </p:nvSpPr>
        <p:spPr bwMode="auto">
          <a:xfrm>
            <a:off x="408955" y="6525344"/>
            <a:ext cx="11376000" cy="246221"/>
          </a:xfrm>
          <a:prstGeom prst="rect">
            <a:avLst/>
          </a:prstGeom>
          <a:noFill/>
          <a:ln w="9525">
            <a:noFill/>
            <a:miter lim="800000"/>
            <a:headEnd/>
            <a:tailEnd/>
          </a:ln>
        </p:spPr>
        <p:txBody>
          <a:bodyPr>
            <a:spAutoFit/>
          </a:bodyPr>
          <a:lstStyle/>
          <a:p>
            <a:pPr algn="r" rtl="1">
              <a:spcBef>
                <a:spcPct val="50000"/>
              </a:spcBef>
            </a:pPr>
            <a:r>
              <a:rPr lang="de-DE" altLang="en-US" sz="1000" dirty="0">
                <a:solidFill>
                  <a:schemeClr val="tx1"/>
                </a:solidFill>
                <a:latin typeface="Urdu Typesetting" panose="03020402040406030203" pitchFamily="66" charset="-78"/>
                <a:cs typeface="Urdu Typesetting" panose="03020402040406030203" pitchFamily="66" charset="-78"/>
              </a:rPr>
              <a:t>*</a:t>
            </a:r>
            <a:r>
              <a:rPr lang="ar-SA" altLang="en-US" sz="1000" dirty="0" err="1">
                <a:solidFill>
                  <a:schemeClr val="tx1"/>
                </a:solidFill>
                <a:latin typeface="Urdu Typesetting" panose="03020402040406030203" pitchFamily="66" charset="-78"/>
                <a:cs typeface="Urdu Typesetting" panose="03020402040406030203" pitchFamily="66" charset="-78"/>
              </a:rPr>
              <a:t>ماخذ</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ایمینویل</a:t>
            </a:r>
            <a:r>
              <a:rPr lang="ar-SA" altLang="en-US" sz="1000" dirty="0">
                <a:solidFill>
                  <a:schemeClr val="tx1"/>
                </a:solidFill>
                <a:latin typeface="Urdu Typesetting" panose="03020402040406030203" pitchFamily="66" charset="-78"/>
                <a:cs typeface="Urdu Typesetting" panose="03020402040406030203" pitchFamily="66" charset="-78"/>
              </a:rPr>
              <a:t> ر </a:t>
            </a:r>
            <a:r>
              <a:rPr lang="ar-SA" altLang="en-US" sz="1000" dirty="0" err="1">
                <a:solidFill>
                  <a:schemeClr val="tx1"/>
                </a:solidFill>
                <a:latin typeface="Urdu Typesetting" panose="03020402040406030203" pitchFamily="66" charset="-78"/>
                <a:cs typeface="Urdu Typesetting" panose="03020402040406030203" pitchFamily="66" charset="-78"/>
              </a:rPr>
              <a:t>پیٹرز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پی-ڈی-آئی</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سٹیفن</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مورٹز</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آلہ</a:t>
            </a:r>
            <a:r>
              <a:rPr lang="ar-SA" altLang="en-US" sz="1000" dirty="0">
                <a:solidFill>
                  <a:schemeClr val="tx1"/>
                </a:solidFill>
                <a:latin typeface="Urdu Typesetting" panose="03020402040406030203" pitchFamily="66" charset="-78"/>
                <a:cs typeface="Urdu Typesetting" panose="03020402040406030203" pitchFamily="66" charset="-78"/>
              </a:rPr>
              <a:t>: </a:t>
            </a:r>
            <a:r>
              <a:rPr lang="ar-SA" altLang="en-US" sz="1000" dirty="0" err="1">
                <a:solidFill>
                  <a:schemeClr val="tx1"/>
                </a:solidFill>
                <a:latin typeface="Urdu Typesetting" panose="03020402040406030203" pitchFamily="66" charset="-78"/>
                <a:cs typeface="Urdu Typesetting" panose="03020402040406030203" pitchFamily="66" charset="-78"/>
              </a:rPr>
              <a:t>کے-ایس-ایف</a:t>
            </a:r>
            <a:r>
              <a:rPr lang="ar-SA" altLang="en-US" sz="1000" dirty="0">
                <a:solidFill>
                  <a:schemeClr val="tx1"/>
                </a:solidFill>
                <a:latin typeface="Urdu Typesetting" panose="03020402040406030203" pitchFamily="66" charset="-78"/>
                <a:cs typeface="Urdu Typesetting" panose="03020402040406030203" pitchFamily="66" charset="-78"/>
              </a:rPr>
              <a:t>)</a:t>
            </a:r>
            <a:endParaRPr lang="de-DE" altLang="en-US" sz="1000" i="1" dirty="0">
              <a:solidFill>
                <a:schemeClr val="tx1"/>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37686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a:xfrm>
            <a:off x="408955" y="1124744"/>
            <a:ext cx="11376000" cy="747897"/>
          </a:xfrm>
        </p:spPr>
        <p:txBody>
          <a:bodyPr vert="horz" lIns="0" tIns="0" rIns="0" bIns="0" rtlCol="0" anchor="t">
            <a:spAutoFit/>
          </a:bodyPr>
          <a:lstStyle/>
          <a:p>
            <a:pPr algn="r" defTabSz="914377">
              <a:spcBef>
                <a:spcPts val="0"/>
              </a:spcBef>
            </a:pPr>
            <a:r>
              <a:rPr lang="ur-PK" sz="5400" dirty="0">
                <a:latin typeface="Urdu Typesetting" panose="03020402040406030203" pitchFamily="66" charset="-78"/>
                <a:cs typeface="Urdu Typesetting" panose="03020402040406030203" pitchFamily="66" charset="-78"/>
              </a:rPr>
              <a:t>یاد رکھیں…</a:t>
            </a:r>
            <a:endParaRPr lang="de-DE" sz="5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426955" y="2420832"/>
            <a:ext cx="11340000" cy="4248000"/>
          </a:xfrm>
          <a:extLst>
            <a:ext uri="{FAA26D3D-D897-4be2-8F04-BA451C77F1D7}"/>
          </a:extLst>
        </p:spPr>
        <p:txBody>
          <a:bodyPr/>
          <a:lstStyle/>
          <a:p>
            <a:pPr algn="r">
              <a:lnSpc>
                <a:spcPct val="50000"/>
              </a:lnSpc>
              <a:defRPr/>
            </a:pPr>
            <a:r>
              <a:rPr lang="ur-PK" sz="36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کوئی بھی ذہنی بحران سے </a:t>
            </a:r>
            <a:r>
              <a:rPr lang="ur-PK" sz="3600" b="1"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محفوظ</a:t>
            </a:r>
            <a:r>
              <a:rPr lang="ur-PK" sz="36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نہیں ہے! </a:t>
            </a:r>
          </a:p>
          <a:p>
            <a:pPr algn="r">
              <a:lnSpc>
                <a:spcPct val="50000"/>
              </a:lnSpc>
              <a:defRPr/>
            </a:pPr>
            <a:r>
              <a:rPr lang="ur-PK" sz="36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پچھلے سال کے دوران ہر چوتھے سے زیادہ شخص ذہنی بیماری کا شکار ہوا۔</a:t>
            </a:r>
          </a:p>
          <a:p>
            <a:pPr algn="r">
              <a:defRPr/>
            </a:pPr>
            <a:r>
              <a:rPr lang="ur-PK" sz="36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دماغی بیماری کو </a:t>
            </a:r>
            <a:r>
              <a:rPr lang="ur-PK" sz="3600" dirty="0">
                <a:latin typeface="Urdu Typesetting" panose="03020402040406030203" pitchFamily="66" charset="-78"/>
                <a:ea typeface="Verdana" panose="020B0604030504040204" pitchFamily="34" charset="0"/>
                <a:cs typeface="Urdu Typesetting" panose="03020402040406030203" pitchFamily="66" charset="-78"/>
              </a:rPr>
              <a:t>کمزوری</a:t>
            </a:r>
            <a:r>
              <a:rPr lang="ur-PK" sz="36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کے طور پر نہیں، بلکہ ایک خاص </a:t>
            </a:r>
            <a:r>
              <a:rPr lang="ur-PK" sz="3600" dirty="0">
                <a:latin typeface="Urdu Typesetting" panose="03020402040406030203" pitchFamily="66" charset="-78"/>
                <a:ea typeface="Verdana" panose="020B0604030504040204" pitchFamily="34" charset="0"/>
                <a:cs typeface="Urdu Typesetting" panose="03020402040406030203" pitchFamily="66" charset="-78"/>
              </a:rPr>
              <a:t>حساسیت</a:t>
            </a:r>
            <a:r>
              <a:rPr lang="ur-PK" sz="36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کے اظہار کے طور پر سمجھنا چاہیے.</a:t>
            </a:r>
          </a:p>
          <a:p>
            <a:pPr algn="r">
              <a:defRPr/>
            </a:pPr>
            <a:r>
              <a:rPr lang="ur-PK" sz="36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وراثت</a:t>
            </a:r>
            <a:r>
              <a:rPr lang="ur-PK" sz="3600" dirty="0">
                <a:solidFill>
                  <a:schemeClr val="tx1"/>
                </a:solidFill>
                <a:latin typeface="Urdu Typesetting" panose="03020402040406030203" pitchFamily="66" charset="-78"/>
                <a:ea typeface="Verdana" panose="020B0604030504040204" pitchFamily="34" charset="0"/>
                <a:cs typeface="Urdu Typesetting" panose="03020402040406030203" pitchFamily="66" charset="-78"/>
              </a:rPr>
              <a:t>: بہت سی بیماریوں میں جینز کا کردار ہوتا ہے</a:t>
            </a:r>
            <a:r>
              <a:rPr lang="ur-PK" sz="36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a:t>
            </a:r>
          </a:p>
          <a:p>
            <a:pPr algn="r">
              <a:defRPr/>
            </a:pPr>
            <a:r>
              <a:rPr lang="ur-PK" sz="36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ماحولیات: </a:t>
            </a:r>
            <a:r>
              <a:rPr lang="ur-PK" sz="3600" dirty="0">
                <a:solidFill>
                  <a:schemeClr val="tx1"/>
                </a:solidFill>
                <a:latin typeface="Urdu Typesetting" panose="03020402040406030203" pitchFamily="66" charset="-78"/>
                <a:ea typeface="Verdana" panose="020B0604030504040204" pitchFamily="34" charset="0"/>
                <a:cs typeface="Urdu Typesetting" panose="03020402040406030203" pitchFamily="66" charset="-78"/>
              </a:rPr>
              <a:t>تکلیف دہ منفی تجربات ہماری دماغی صحت پر بھی منفی اثر ڈال سکتے ہیں، اور ذہنی بیماری کے شکار یا اس کے بغیر لوگوں میں ذہنی بیماری کے امکانات کو بڑھاتے ہیں۔</a:t>
            </a:r>
            <a:endParaRPr lang="de-DE" sz="3600" strike="sngStrike" dirty="0">
              <a:solidFill>
                <a:schemeClr val="tx1"/>
              </a:solidFill>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32</a:t>
            </a:fld>
            <a:endParaRPr lang="de-DE">
              <a:latin typeface="Urdu Typesetting" panose="03020402040406030203" pitchFamily="66" charset="-78"/>
              <a:cs typeface="Urdu Typesetting" panose="03020402040406030203" pitchFamily="66" charset="-78"/>
            </a:endParaRPr>
          </a:p>
        </p:txBody>
      </p:sp>
      <p:pic>
        <p:nvPicPr>
          <p:cNvPr id="7"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971" y="90872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بدنامی کیا ہے اور خود بدنامی کیا ہے؟</a:t>
            </a:r>
            <a:endParaRPr lang="de-DE" sz="4400" dirty="0">
              <a:latin typeface="Urdu Typesetting" panose="03020402040406030203" pitchFamily="66" charset="-78"/>
              <a:cs typeface="Urdu Typesetting" panose="03020402040406030203" pitchFamily="66" charset="-78"/>
            </a:endParaRPr>
          </a:p>
        </p:txBody>
      </p:sp>
      <p:sp>
        <p:nvSpPr>
          <p:cNvPr id="77826" name="Inhaltsplatzhalter 2"/>
          <p:cNvSpPr>
            <a:spLocks noGrp="1"/>
          </p:cNvSpPr>
          <p:nvPr>
            <p:ph idx="1"/>
          </p:nvPr>
        </p:nvSpPr>
        <p:spPr>
          <a:xfrm>
            <a:off x="412905" y="2250675"/>
            <a:ext cx="11236075" cy="4291560"/>
          </a:xfrm>
        </p:spPr>
        <p:txBody>
          <a:bodyPr/>
          <a:lstStyle/>
          <a:p>
            <a:pPr algn="r">
              <a:lnSpc>
                <a:spcPct val="100000"/>
              </a:lnSpc>
              <a:spcBef>
                <a:spcPts val="1200"/>
              </a:spcBef>
              <a:buClr>
                <a:srgbClr val="333333"/>
              </a:buClr>
            </a:pPr>
            <a:r>
              <a:rPr lang="ur-PK" sz="2400" dirty="0">
                <a:latin typeface="Urdu Typesetting" panose="03020402040406030203" pitchFamily="66" charset="-78"/>
                <a:ea typeface="ＭＳ Ｐゴシック"/>
                <a:cs typeface="Urdu Typesetting" panose="03020402040406030203" pitchFamily="66" charset="-78"/>
              </a:rPr>
              <a:t>؟؟؟</a:t>
            </a:r>
            <a:endParaRPr lang="en-US" sz="2400" dirty="0">
              <a:solidFill>
                <a:schemeClr val="tx1"/>
              </a:solidFill>
              <a:latin typeface="Urdu Typesetting" panose="03020402040406030203" pitchFamily="66" charset="-78"/>
              <a:ea typeface="ＭＳ Ｐゴシック"/>
              <a:cs typeface="Urdu Typesetting" panose="03020402040406030203" pitchFamily="66" charset="-78"/>
            </a:endParaRPr>
          </a:p>
        </p:txBody>
      </p:sp>
      <p:sp>
        <p:nvSpPr>
          <p:cNvPr id="6" name="Textfeld 5"/>
          <p:cNvSpPr txBox="1"/>
          <p:nvPr/>
        </p:nvSpPr>
        <p:spPr>
          <a:xfrm rot="20851647">
            <a:off x="1257905" y="2174619"/>
            <a:ext cx="809837" cy="292388"/>
          </a:xfrm>
          <a:prstGeom prst="rect">
            <a:avLst/>
          </a:prstGeom>
          <a:noFill/>
        </p:spPr>
        <p:txBody>
          <a:bodyPr wrap="none" rtlCol="0">
            <a:spAutoFit/>
          </a:bodyPr>
          <a:lstStyle/>
          <a:p>
            <a:r>
              <a:rPr lang="de-DE" sz="1300" b="1" dirty="0">
                <a:solidFill>
                  <a:schemeClr val="tx1"/>
                </a:solidFill>
                <a:latin typeface="Urdu Typesetting" panose="03020402040406030203" pitchFamily="66" charset="-78"/>
                <a:cs typeface="Urdu Typesetting" panose="03020402040406030203" pitchFamily="66" charset="-78"/>
              </a:rPr>
              <a:t>STIGMA</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33</a:t>
            </a:fld>
            <a:endParaRPr lang="de-DE">
              <a:latin typeface="Urdu Typesetting" panose="03020402040406030203" pitchFamily="66" charset="-78"/>
              <a:cs typeface="Urdu Typesetting" panose="03020402040406030203" pitchFamily="66" charset="-78"/>
            </a:endParaRPr>
          </a:p>
        </p:txBody>
      </p:sp>
      <p:pic>
        <p:nvPicPr>
          <p:cNvPr id="8"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624979" y="847628"/>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0050A82C-BD5C-4431-B37F-C096881DC5F9}"/>
              </a:ext>
            </a:extLst>
          </p:cNvPr>
          <p:cNvSpPr txBox="1"/>
          <p:nvPr/>
        </p:nvSpPr>
        <p:spPr>
          <a:xfrm rot="20851647">
            <a:off x="1250838" y="2085474"/>
            <a:ext cx="809837" cy="292388"/>
          </a:xfrm>
          <a:prstGeom prst="rect">
            <a:avLst/>
          </a:prstGeom>
          <a:noFill/>
        </p:spPr>
        <p:txBody>
          <a:bodyPr wrap="none" rtlCol="0">
            <a:spAutoFit/>
          </a:bodyPr>
          <a:lstStyle/>
          <a:p>
            <a:r>
              <a:rPr lang="de-DE" sz="1300" b="1" dirty="0">
                <a:solidFill>
                  <a:schemeClr val="tx1"/>
                </a:solidFill>
                <a:latin typeface="Urdu Typesetting" panose="03020402040406030203" pitchFamily="66" charset="-78"/>
                <a:cs typeface="Urdu Typesetting" panose="03020402040406030203" pitchFamily="66" charset="-78"/>
              </a:rPr>
              <a:t>STIGMA</a:t>
            </a:r>
          </a:p>
        </p:txBody>
      </p:sp>
    </p:spTree>
    <p:extLst>
      <p:ext uri="{BB962C8B-B14F-4D97-AF65-F5344CB8AC3E}">
        <p14:creationId xmlns:p14="http://schemas.microsoft.com/office/powerpoint/2010/main" val="4223517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بدنامی کیا ہے اور خود بدنامی کیا ہے؟</a:t>
            </a:r>
            <a:endParaRPr lang="de-DE" sz="4400" dirty="0">
              <a:latin typeface="Urdu Typesetting" panose="03020402040406030203" pitchFamily="66" charset="-78"/>
              <a:cs typeface="Urdu Typesetting" panose="03020402040406030203" pitchFamily="66" charset="-78"/>
            </a:endParaRPr>
          </a:p>
        </p:txBody>
      </p:sp>
      <p:sp>
        <p:nvSpPr>
          <p:cNvPr id="77826" name="Inhaltsplatzhalter 2"/>
          <p:cNvSpPr>
            <a:spLocks noGrp="1"/>
          </p:cNvSpPr>
          <p:nvPr>
            <p:ph idx="1"/>
          </p:nvPr>
        </p:nvSpPr>
        <p:spPr>
          <a:xfrm>
            <a:off x="412905" y="2250675"/>
            <a:ext cx="11236075" cy="4291560"/>
          </a:xfrm>
        </p:spPr>
        <p:txBody>
          <a:bodyPr/>
          <a:lstStyle/>
          <a:p>
            <a:pPr algn="r">
              <a:lnSpc>
                <a:spcPct val="100000"/>
              </a:lnSpc>
              <a:spcBef>
                <a:spcPts val="1200"/>
              </a:spcBef>
              <a:buClr>
                <a:srgbClr val="333333"/>
              </a:buClr>
            </a:pPr>
            <a:r>
              <a:rPr lang="ur-PK" sz="2400" dirty="0">
                <a:latin typeface="Urdu Typesetting" panose="03020402040406030203" pitchFamily="66" charset="-78"/>
                <a:ea typeface="ＭＳ Ｐゴシック"/>
                <a:cs typeface="Urdu Typesetting" panose="03020402040406030203" pitchFamily="66" charset="-78"/>
              </a:rPr>
              <a:t>بدنامی</a:t>
            </a:r>
            <a:r>
              <a:rPr lang="ur-PK" sz="2400" dirty="0">
                <a:solidFill>
                  <a:schemeClr val="tx1"/>
                </a:solidFill>
                <a:latin typeface="Urdu Typesetting" panose="03020402040406030203" pitchFamily="66" charset="-78"/>
                <a:ea typeface="ＭＳ Ｐゴシック"/>
                <a:cs typeface="Urdu Typesetting" panose="03020402040406030203" pitchFamily="66" charset="-78"/>
              </a:rPr>
              <a:t> - یونانی لفظ۔ لفظی معنی ہے: نقطہ، زخم یا نشان</a:t>
            </a:r>
          </a:p>
        </p:txBody>
      </p:sp>
      <p:sp>
        <p:nvSpPr>
          <p:cNvPr id="6" name="Textfeld 5"/>
          <p:cNvSpPr txBox="1"/>
          <p:nvPr/>
        </p:nvSpPr>
        <p:spPr>
          <a:xfrm rot="20851647">
            <a:off x="1257905" y="2174619"/>
            <a:ext cx="809837" cy="292388"/>
          </a:xfrm>
          <a:prstGeom prst="rect">
            <a:avLst/>
          </a:prstGeom>
          <a:noFill/>
        </p:spPr>
        <p:txBody>
          <a:bodyPr wrap="none" rtlCol="0">
            <a:spAutoFit/>
          </a:bodyPr>
          <a:lstStyle/>
          <a:p>
            <a:r>
              <a:rPr lang="de-DE" sz="1300" b="1" dirty="0">
                <a:solidFill>
                  <a:schemeClr val="tx1"/>
                </a:solidFill>
                <a:latin typeface="Urdu Typesetting" panose="03020402040406030203" pitchFamily="66" charset="-78"/>
                <a:cs typeface="Urdu Typesetting" panose="03020402040406030203" pitchFamily="66" charset="-78"/>
              </a:rPr>
              <a:t>STIGMA</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34</a:t>
            </a:fld>
            <a:endParaRPr lang="de-DE">
              <a:latin typeface="Urdu Typesetting" panose="03020402040406030203" pitchFamily="66" charset="-78"/>
              <a:cs typeface="Urdu Typesetting" panose="03020402040406030203" pitchFamily="66" charset="-78"/>
            </a:endParaRPr>
          </a:p>
        </p:txBody>
      </p:sp>
      <p:pic>
        <p:nvPicPr>
          <p:cNvPr id="8"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624979" y="847628"/>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0050A82C-BD5C-4431-B37F-C096881DC5F9}"/>
              </a:ext>
            </a:extLst>
          </p:cNvPr>
          <p:cNvSpPr txBox="1"/>
          <p:nvPr/>
        </p:nvSpPr>
        <p:spPr>
          <a:xfrm rot="20851647">
            <a:off x="1250838" y="2085474"/>
            <a:ext cx="809837" cy="292388"/>
          </a:xfrm>
          <a:prstGeom prst="rect">
            <a:avLst/>
          </a:prstGeom>
          <a:noFill/>
        </p:spPr>
        <p:txBody>
          <a:bodyPr wrap="none" rtlCol="0">
            <a:spAutoFit/>
          </a:bodyPr>
          <a:lstStyle/>
          <a:p>
            <a:r>
              <a:rPr lang="de-DE" sz="1300" b="1" dirty="0">
                <a:solidFill>
                  <a:schemeClr val="tx1"/>
                </a:solidFill>
                <a:latin typeface="Urdu Typesetting" panose="03020402040406030203" pitchFamily="66" charset="-78"/>
                <a:cs typeface="Urdu Typesetting" panose="03020402040406030203" pitchFamily="66" charset="-78"/>
              </a:rPr>
              <a:t>STIGMA</a:t>
            </a:r>
          </a:p>
        </p:txBody>
      </p:sp>
    </p:spTree>
    <p:extLst>
      <p:ext uri="{BB962C8B-B14F-4D97-AF65-F5344CB8AC3E}">
        <p14:creationId xmlns:p14="http://schemas.microsoft.com/office/powerpoint/2010/main" val="26133001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بدنامی کیا ہے اور خود بدنامی کیا ہے؟</a:t>
            </a:r>
            <a:endParaRPr lang="de-DE" sz="4400" dirty="0">
              <a:latin typeface="Urdu Typesetting" panose="03020402040406030203" pitchFamily="66" charset="-78"/>
              <a:cs typeface="Urdu Typesetting" panose="03020402040406030203" pitchFamily="66" charset="-78"/>
            </a:endParaRPr>
          </a:p>
        </p:txBody>
      </p:sp>
      <p:sp>
        <p:nvSpPr>
          <p:cNvPr id="77826" name="Inhaltsplatzhalter 2"/>
          <p:cNvSpPr>
            <a:spLocks noGrp="1"/>
          </p:cNvSpPr>
          <p:nvPr>
            <p:ph idx="1"/>
          </p:nvPr>
        </p:nvSpPr>
        <p:spPr>
          <a:xfrm>
            <a:off x="412905" y="2250675"/>
            <a:ext cx="11236075" cy="4291560"/>
          </a:xfrm>
        </p:spPr>
        <p:txBody>
          <a:bodyPr/>
          <a:lstStyle/>
          <a:p>
            <a:pPr algn="r">
              <a:lnSpc>
                <a:spcPct val="100000"/>
              </a:lnSpc>
              <a:spcBef>
                <a:spcPts val="1200"/>
              </a:spcBef>
              <a:buClr>
                <a:srgbClr val="333333"/>
              </a:buClr>
            </a:pPr>
            <a:r>
              <a:rPr lang="ur-PK" sz="2400" dirty="0">
                <a:latin typeface="Urdu Typesetting" panose="03020402040406030203" pitchFamily="66" charset="-78"/>
                <a:ea typeface="ＭＳ Ｐゴシック"/>
                <a:cs typeface="Urdu Typesetting" panose="03020402040406030203" pitchFamily="66" charset="-78"/>
              </a:rPr>
              <a:t>بدنامی</a:t>
            </a:r>
            <a:r>
              <a:rPr lang="ur-PK" sz="2400" dirty="0">
                <a:solidFill>
                  <a:schemeClr val="tx1"/>
                </a:solidFill>
                <a:latin typeface="Urdu Typesetting" panose="03020402040406030203" pitchFamily="66" charset="-78"/>
                <a:ea typeface="ＭＳ Ｐゴシック"/>
                <a:cs typeface="Urdu Typesetting" panose="03020402040406030203" pitchFamily="66" charset="-78"/>
              </a:rPr>
              <a:t> - یونانی لفظ۔ لفظی معنی ہے: نقطہ، زخم یا نشان</a:t>
            </a:r>
          </a:p>
          <a:p>
            <a:pPr algn="r">
              <a:lnSpc>
                <a:spcPct val="100000"/>
              </a:lnSpc>
              <a:spcBef>
                <a:spcPts val="1200"/>
              </a:spcBef>
              <a:buClr>
                <a:srgbClr val="333333"/>
              </a:buClr>
            </a:pPr>
            <a:r>
              <a:rPr lang="ur-PK" sz="2400" dirty="0">
                <a:latin typeface="Urdu Typesetting" panose="03020402040406030203" pitchFamily="66" charset="-78"/>
                <a:ea typeface="ＭＳ Ｐゴシック"/>
                <a:cs typeface="Urdu Typesetting" panose="03020402040406030203" pitchFamily="66" charset="-78"/>
              </a:rPr>
              <a:t>بدنامی</a:t>
            </a:r>
            <a:r>
              <a:rPr lang="ur-PK" sz="2400" dirty="0">
                <a:solidFill>
                  <a:schemeClr val="tx1"/>
                </a:solidFill>
                <a:latin typeface="Urdu Typesetting" panose="03020402040406030203" pitchFamily="66" charset="-78"/>
                <a:ea typeface="ＭＳ Ｐゴシック"/>
                <a:cs typeface="Urdu Typesetting" panose="03020402040406030203" pitchFamily="66" charset="-78"/>
              </a:rPr>
              <a:t> اس وقت ہوتی ہے جب لوگ یا گروہ منفی صفات سے منسلک کیے جاتے ہیں۔</a:t>
            </a:r>
          </a:p>
        </p:txBody>
      </p:sp>
      <p:sp>
        <p:nvSpPr>
          <p:cNvPr id="6" name="Textfeld 5"/>
          <p:cNvSpPr txBox="1"/>
          <p:nvPr/>
        </p:nvSpPr>
        <p:spPr>
          <a:xfrm rot="20851647">
            <a:off x="1257905" y="2174619"/>
            <a:ext cx="809837" cy="292388"/>
          </a:xfrm>
          <a:prstGeom prst="rect">
            <a:avLst/>
          </a:prstGeom>
          <a:noFill/>
        </p:spPr>
        <p:txBody>
          <a:bodyPr wrap="none" rtlCol="0">
            <a:spAutoFit/>
          </a:bodyPr>
          <a:lstStyle/>
          <a:p>
            <a:r>
              <a:rPr lang="de-DE" sz="1300" b="1" dirty="0">
                <a:solidFill>
                  <a:schemeClr val="tx1"/>
                </a:solidFill>
                <a:latin typeface="Urdu Typesetting" panose="03020402040406030203" pitchFamily="66" charset="-78"/>
                <a:cs typeface="Urdu Typesetting" panose="03020402040406030203" pitchFamily="66" charset="-78"/>
              </a:rPr>
              <a:t>STIGMA</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35</a:t>
            </a:fld>
            <a:endParaRPr lang="de-DE">
              <a:latin typeface="Urdu Typesetting" panose="03020402040406030203" pitchFamily="66" charset="-78"/>
              <a:cs typeface="Urdu Typesetting" panose="03020402040406030203" pitchFamily="66" charset="-78"/>
            </a:endParaRPr>
          </a:p>
        </p:txBody>
      </p:sp>
      <p:pic>
        <p:nvPicPr>
          <p:cNvPr id="8"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624979" y="847628"/>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0050A82C-BD5C-4431-B37F-C096881DC5F9}"/>
              </a:ext>
            </a:extLst>
          </p:cNvPr>
          <p:cNvSpPr txBox="1"/>
          <p:nvPr/>
        </p:nvSpPr>
        <p:spPr>
          <a:xfrm rot="20851647">
            <a:off x="1250838" y="2085474"/>
            <a:ext cx="809837" cy="292388"/>
          </a:xfrm>
          <a:prstGeom prst="rect">
            <a:avLst/>
          </a:prstGeom>
          <a:noFill/>
        </p:spPr>
        <p:txBody>
          <a:bodyPr wrap="none" rtlCol="0">
            <a:spAutoFit/>
          </a:bodyPr>
          <a:lstStyle/>
          <a:p>
            <a:r>
              <a:rPr lang="de-DE" sz="1300" b="1" dirty="0">
                <a:solidFill>
                  <a:schemeClr val="tx1"/>
                </a:solidFill>
                <a:latin typeface="Urdu Typesetting" panose="03020402040406030203" pitchFamily="66" charset="-78"/>
                <a:cs typeface="Urdu Typesetting" panose="03020402040406030203" pitchFamily="66" charset="-78"/>
              </a:rPr>
              <a:t>STIGMA</a:t>
            </a:r>
          </a:p>
        </p:txBody>
      </p:sp>
    </p:spTree>
    <p:extLst>
      <p:ext uri="{BB962C8B-B14F-4D97-AF65-F5344CB8AC3E}">
        <p14:creationId xmlns:p14="http://schemas.microsoft.com/office/powerpoint/2010/main" val="17742612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بدنامی کیا ہے اور خود بدنامی کیا ہے؟</a:t>
            </a:r>
            <a:endParaRPr lang="de-DE" sz="4400" dirty="0">
              <a:latin typeface="Urdu Typesetting" panose="03020402040406030203" pitchFamily="66" charset="-78"/>
              <a:cs typeface="Urdu Typesetting" panose="03020402040406030203" pitchFamily="66" charset="-78"/>
            </a:endParaRPr>
          </a:p>
        </p:txBody>
      </p:sp>
      <p:sp>
        <p:nvSpPr>
          <p:cNvPr id="77826" name="Inhaltsplatzhalter 2"/>
          <p:cNvSpPr>
            <a:spLocks noGrp="1"/>
          </p:cNvSpPr>
          <p:nvPr>
            <p:ph idx="1"/>
          </p:nvPr>
        </p:nvSpPr>
        <p:spPr>
          <a:xfrm>
            <a:off x="412905" y="2250675"/>
            <a:ext cx="11236075" cy="4291560"/>
          </a:xfrm>
        </p:spPr>
        <p:txBody>
          <a:bodyPr/>
          <a:lstStyle/>
          <a:p>
            <a:pPr algn="r">
              <a:lnSpc>
                <a:spcPct val="100000"/>
              </a:lnSpc>
              <a:spcBef>
                <a:spcPts val="1200"/>
              </a:spcBef>
              <a:buClr>
                <a:srgbClr val="333333"/>
              </a:buClr>
            </a:pPr>
            <a:r>
              <a:rPr lang="ur-PK" sz="2400" dirty="0">
                <a:latin typeface="Urdu Typesetting" panose="03020402040406030203" pitchFamily="66" charset="-78"/>
                <a:ea typeface="ＭＳ Ｐゴシック"/>
                <a:cs typeface="Urdu Typesetting" panose="03020402040406030203" pitchFamily="66" charset="-78"/>
              </a:rPr>
              <a:t>بدنامی</a:t>
            </a:r>
            <a:r>
              <a:rPr lang="ur-PK" sz="2400" dirty="0">
                <a:solidFill>
                  <a:schemeClr val="tx1"/>
                </a:solidFill>
                <a:latin typeface="Urdu Typesetting" panose="03020402040406030203" pitchFamily="66" charset="-78"/>
                <a:ea typeface="ＭＳ Ｐゴシック"/>
                <a:cs typeface="Urdu Typesetting" panose="03020402040406030203" pitchFamily="66" charset="-78"/>
              </a:rPr>
              <a:t> - یونانی لفظ۔ لفظی معنی ہے: نقطہ، زخم یا نشان</a:t>
            </a:r>
          </a:p>
          <a:p>
            <a:pPr algn="r">
              <a:lnSpc>
                <a:spcPct val="100000"/>
              </a:lnSpc>
              <a:spcBef>
                <a:spcPts val="1200"/>
              </a:spcBef>
              <a:buClr>
                <a:srgbClr val="333333"/>
              </a:buClr>
            </a:pPr>
            <a:r>
              <a:rPr lang="ur-PK" sz="2400" dirty="0">
                <a:latin typeface="Urdu Typesetting" panose="03020402040406030203" pitchFamily="66" charset="-78"/>
                <a:ea typeface="ＭＳ Ｐゴシック"/>
                <a:cs typeface="Urdu Typesetting" panose="03020402040406030203" pitchFamily="66" charset="-78"/>
              </a:rPr>
              <a:t>بدنامی</a:t>
            </a:r>
            <a:r>
              <a:rPr lang="ur-PK" sz="2400" dirty="0">
                <a:solidFill>
                  <a:schemeClr val="tx1"/>
                </a:solidFill>
                <a:latin typeface="Urdu Typesetting" panose="03020402040406030203" pitchFamily="66" charset="-78"/>
                <a:ea typeface="ＭＳ Ｐゴシック"/>
                <a:cs typeface="Urdu Typesetting" panose="03020402040406030203" pitchFamily="66" charset="-78"/>
              </a:rPr>
              <a:t> اس وقت ہوتی ہے جب لوگ یا گروہ منفی صفات سے منسلک کیے جاتے ہیں۔</a:t>
            </a:r>
          </a:p>
          <a:p>
            <a:pPr algn="r">
              <a:lnSpc>
                <a:spcPct val="100000"/>
              </a:lnSpc>
              <a:spcBef>
                <a:spcPts val="1200"/>
              </a:spcBef>
              <a:buClr>
                <a:srgbClr val="333333"/>
              </a:buClr>
            </a:pPr>
            <a:r>
              <a:rPr lang="ur-PK" sz="2400" dirty="0">
                <a:solidFill>
                  <a:schemeClr val="tx1"/>
                </a:solidFill>
                <a:latin typeface="Urdu Typesetting" panose="03020402040406030203" pitchFamily="66" charset="-78"/>
                <a:ea typeface="ＭＳ Ｐゴシック"/>
                <a:cs typeface="Urdu Typesetting" panose="03020402040406030203" pitchFamily="66" charset="-78"/>
              </a:rPr>
              <a:t>یہ تنقیدی حقیقت کی جانچ پڑتال کے بغیر کیا جاتا ہے۔</a:t>
            </a:r>
          </a:p>
          <a:p>
            <a:pPr algn="r">
              <a:lnSpc>
                <a:spcPct val="100000"/>
              </a:lnSpc>
              <a:spcBef>
                <a:spcPts val="1200"/>
              </a:spcBef>
              <a:buClr>
                <a:srgbClr val="333333"/>
              </a:buClr>
            </a:pPr>
            <a:r>
              <a:rPr lang="ur-PK" sz="2400" dirty="0">
                <a:solidFill>
                  <a:schemeClr val="tx1"/>
                </a:solidFill>
                <a:latin typeface="Urdu Typesetting" panose="03020402040406030203" pitchFamily="66" charset="-78"/>
                <a:ea typeface="ＭＳ Ｐゴシック"/>
                <a:cs typeface="Urdu Typesetting" panose="03020402040406030203" pitchFamily="66" charset="-78"/>
              </a:rPr>
              <a:t>بدنما داغ افراد کی قدر کم کرنے اور/یا الگ تھلگ کیے جانے کا باعث بن سکتا ہے۔</a:t>
            </a:r>
          </a:p>
          <a:p>
            <a:pPr algn="r">
              <a:lnSpc>
                <a:spcPct val="100000"/>
              </a:lnSpc>
              <a:spcBef>
                <a:spcPts val="1200"/>
              </a:spcBef>
              <a:buClr>
                <a:srgbClr val="333333"/>
              </a:buClr>
            </a:pPr>
            <a:r>
              <a:rPr lang="ur-PK" sz="2400" dirty="0">
                <a:solidFill>
                  <a:schemeClr val="tx1"/>
                </a:solidFill>
                <a:latin typeface="Urdu Typesetting" panose="03020402040406030203" pitchFamily="66" charset="-78"/>
                <a:ea typeface="ＭＳ Ｐゴシック"/>
                <a:cs typeface="Urdu Typesetting" panose="03020402040406030203" pitchFamily="66" charset="-78"/>
              </a:rPr>
              <a:t>بدنامی بعض بیماریوں (مثلاً ایچ آئی وی)، نظر آنے والی معذوری، یا دماغی بیماریوں جیسے سائیکوسس کی صورت میں ہو سکتا ہے۔</a:t>
            </a:r>
          </a:p>
          <a:p>
            <a:pPr algn="r">
              <a:lnSpc>
                <a:spcPct val="100000"/>
              </a:lnSpc>
              <a:spcBef>
                <a:spcPts val="1200"/>
              </a:spcBef>
              <a:buClr>
                <a:srgbClr val="333333"/>
              </a:buClr>
            </a:pPr>
            <a:r>
              <a:rPr lang="ur-PK" sz="2400" dirty="0">
                <a:solidFill>
                  <a:schemeClr val="tx1"/>
                </a:solidFill>
                <a:latin typeface="Urdu Typesetting" panose="03020402040406030203" pitchFamily="66" charset="-78"/>
                <a:ea typeface="ＭＳ Ｐゴシック"/>
                <a:cs typeface="Urdu Typesetting" panose="03020402040406030203" pitchFamily="66" charset="-78"/>
              </a:rPr>
              <a:t>"خود بدنامی" کا مطلب ہے کہ متاثرہ لوگوں نے اس بدنامی کو اندرونی شکل دے دی ہے، جس کا انھوں نے باہر سے تجربہ کیا ہے، اتنی مضبوطی سے کہ وہ خود کو "کمتر" سمجھتے ہیں۔</a:t>
            </a:r>
            <a:endParaRPr lang="en-US" sz="2400" dirty="0">
              <a:solidFill>
                <a:schemeClr val="tx1"/>
              </a:solidFill>
              <a:latin typeface="Urdu Typesetting" panose="03020402040406030203" pitchFamily="66" charset="-78"/>
              <a:ea typeface="ＭＳ Ｐゴシック"/>
              <a:cs typeface="Urdu Typesetting" panose="03020402040406030203" pitchFamily="66" charset="-78"/>
            </a:endParaRPr>
          </a:p>
        </p:txBody>
      </p:sp>
      <p:sp>
        <p:nvSpPr>
          <p:cNvPr id="6" name="Textfeld 5"/>
          <p:cNvSpPr txBox="1"/>
          <p:nvPr/>
        </p:nvSpPr>
        <p:spPr>
          <a:xfrm rot="20851647">
            <a:off x="1257905" y="2174619"/>
            <a:ext cx="809837" cy="292388"/>
          </a:xfrm>
          <a:prstGeom prst="rect">
            <a:avLst/>
          </a:prstGeom>
          <a:noFill/>
        </p:spPr>
        <p:txBody>
          <a:bodyPr wrap="none" rtlCol="0">
            <a:spAutoFit/>
          </a:bodyPr>
          <a:lstStyle/>
          <a:p>
            <a:r>
              <a:rPr lang="de-DE" sz="1300" b="1" dirty="0">
                <a:solidFill>
                  <a:schemeClr val="tx1"/>
                </a:solidFill>
                <a:latin typeface="Urdu Typesetting" panose="03020402040406030203" pitchFamily="66" charset="-78"/>
                <a:cs typeface="Urdu Typesetting" panose="03020402040406030203" pitchFamily="66" charset="-78"/>
              </a:rPr>
              <a:t>STIGMA</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36</a:t>
            </a:fld>
            <a:endParaRPr lang="de-DE">
              <a:latin typeface="Urdu Typesetting" panose="03020402040406030203" pitchFamily="66" charset="-78"/>
              <a:cs typeface="Urdu Typesetting" panose="03020402040406030203" pitchFamily="66" charset="-78"/>
            </a:endParaRPr>
          </a:p>
        </p:txBody>
      </p:sp>
      <p:pic>
        <p:nvPicPr>
          <p:cNvPr id="8"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624979" y="847628"/>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0050A82C-BD5C-4431-B37F-C096881DC5F9}"/>
              </a:ext>
            </a:extLst>
          </p:cNvPr>
          <p:cNvSpPr txBox="1"/>
          <p:nvPr/>
        </p:nvSpPr>
        <p:spPr>
          <a:xfrm rot="20851647">
            <a:off x="1250838" y="2085474"/>
            <a:ext cx="809837" cy="292388"/>
          </a:xfrm>
          <a:prstGeom prst="rect">
            <a:avLst/>
          </a:prstGeom>
          <a:noFill/>
        </p:spPr>
        <p:txBody>
          <a:bodyPr wrap="none" rtlCol="0">
            <a:spAutoFit/>
          </a:bodyPr>
          <a:lstStyle/>
          <a:p>
            <a:r>
              <a:rPr lang="de-DE" sz="1300" b="1" dirty="0">
                <a:solidFill>
                  <a:schemeClr val="tx1"/>
                </a:solidFill>
                <a:latin typeface="Urdu Typesetting" panose="03020402040406030203" pitchFamily="66" charset="-78"/>
                <a:cs typeface="Urdu Typesetting" panose="03020402040406030203" pitchFamily="66" charset="-78"/>
              </a:rPr>
              <a:t>STIGMA</a:t>
            </a:r>
          </a:p>
        </p:txBody>
      </p:sp>
    </p:spTree>
    <p:extLst>
      <p:ext uri="{BB962C8B-B14F-4D97-AF65-F5344CB8AC3E}">
        <p14:creationId xmlns:p14="http://schemas.microsoft.com/office/powerpoint/2010/main" val="401300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نفسیات کا تجربہ کرنے والوں کی طرف بدنامی</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buClr>
                <a:srgbClr val="333333"/>
              </a:buClr>
            </a:pPr>
            <a:r>
              <a:rPr lang="ur-PK" sz="3100" dirty="0">
                <a:solidFill>
                  <a:srgbClr val="333333"/>
                </a:solidFill>
                <a:latin typeface="Urdu Typesetting" panose="03020402040406030203" pitchFamily="66" charset="-78"/>
                <a:ea typeface="ＭＳ Ｐゴシック"/>
                <a:cs typeface="Urdu Typesetting" panose="03020402040406030203" pitchFamily="66" charset="-78"/>
              </a:rPr>
              <a:t>آپ نے دوسرے لوگوں کو نفسیات کا تجربہ کرنے والے افراد کے بارے میں کن مفروضوں کا اظہار کرتے سنا ہے؟</a:t>
            </a:r>
          </a:p>
          <a:p>
            <a:pPr algn="r">
              <a:buClr>
                <a:srgbClr val="333333"/>
              </a:buClr>
            </a:pPr>
            <a:r>
              <a:rPr lang="ur-PK" sz="3100" dirty="0">
                <a:solidFill>
                  <a:srgbClr val="333333"/>
                </a:solidFill>
                <a:latin typeface="Urdu Typesetting" panose="03020402040406030203" pitchFamily="66" charset="-78"/>
                <a:ea typeface="ＭＳ Ｐゴシック"/>
                <a:cs typeface="Urdu Typesetting" panose="03020402040406030203" pitchFamily="66" charset="-78"/>
              </a:rPr>
              <a:t>نفسیات کا تجربہ کرنے والے افراد کے بارے میں آپ یا آپ کے پاس کیا مفروضے ہیں؟</a:t>
            </a:r>
            <a:endParaRPr lang="en-US" sz="31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6" name="Footer Placeholder 5"/>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Urdu Typesetting" panose="03020402040406030203" pitchFamily="66" charset="-78"/>
                <a:cs typeface="Urdu Typesetting" panose="03020402040406030203" pitchFamily="66" charset="-78"/>
              </a:rPr>
              <a:pPr/>
              <a:t>37</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496484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ur-PK" sz="4400" dirty="0">
                <a:latin typeface="Urdu Typesetting" panose="03020402040406030203" pitchFamily="66" charset="-78"/>
                <a:cs typeface="Urdu Typesetting" panose="03020402040406030203" pitchFamily="66" charset="-78"/>
              </a:rPr>
              <a:t>نفسیات کا تجربہ کرنے والوں کی طرف بدنامی</a:t>
            </a:r>
            <a:endParaRPr lang="en-US" sz="4400" dirty="0">
              <a:latin typeface="Urdu Typesetting" panose="03020402040406030203" pitchFamily="66" charset="-78"/>
              <a:cs typeface="Urdu Typesetting" panose="03020402040406030203" pitchFamily="66" charset="-78"/>
            </a:endParaRPr>
          </a:p>
        </p:txBody>
      </p:sp>
      <p:sp>
        <p:nvSpPr>
          <p:cNvPr id="3" name="Content Placeholder 2"/>
          <p:cNvSpPr>
            <a:spLocks noGrp="1"/>
          </p:cNvSpPr>
          <p:nvPr>
            <p:ph idx="1"/>
          </p:nvPr>
        </p:nvSpPr>
        <p:spPr>
          <a:xfrm>
            <a:off x="408955" y="2204284"/>
            <a:ext cx="11340000" cy="4248000"/>
          </a:xfrm>
        </p:spPr>
        <p:txBody>
          <a:bodyPr/>
          <a:lstStyle/>
          <a:p>
            <a:pPr lvl="0" algn="r" defTabSz="914400" fontAlgn="base"/>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عام لیکن غلط مفروضے جو کچھ لوگ سائیکوسس کے شکار افراد کے بارے میں رکھتے ہیں:</a:t>
            </a:r>
          </a:p>
          <a:p>
            <a:pPr lvl="0" algn="r" defTabSz="914400" fontAlgn="base"/>
            <a:r>
              <a:rPr lang="ur-PK" sz="2800" dirty="0">
                <a:solidFill>
                  <a:srgbClr val="333333"/>
                </a:solidFill>
                <a:latin typeface="Urdu Typesetting" panose="03020402040406030203" pitchFamily="66" charset="-78"/>
                <a:ea typeface="Verdana" pitchFamily="34" charset="0"/>
                <a:cs typeface="Urdu Typesetting" panose="03020402040406030203" pitchFamily="66" charset="-78"/>
              </a:rPr>
              <a:t>وہ ہیں ...</a:t>
            </a:r>
          </a:p>
          <a:p>
            <a:pPr lvl="0" algn="r" defTabSz="914400" fontAlgn="base"/>
            <a:r>
              <a:rPr lang="ur-PK" sz="2800" dirty="0">
                <a:solidFill>
                  <a:srgbClr val="333333"/>
                </a:solidFill>
                <a:latin typeface="Urdu Typesetting" panose="03020402040406030203" pitchFamily="66" charset="-78"/>
                <a:ea typeface="Verdana" pitchFamily="34" charset="0"/>
                <a:cs typeface="Urdu Typesetting" panose="03020402040406030203" pitchFamily="66" charset="-78"/>
              </a:rPr>
              <a:t>- خطرناک اور غیر متوقع</a:t>
            </a:r>
          </a:p>
          <a:p>
            <a:pPr lvl="0" algn="r" defTabSz="914400" fontAlgn="base"/>
            <a:r>
              <a:rPr lang="ur-PK" sz="2800" dirty="0">
                <a:solidFill>
                  <a:srgbClr val="333333"/>
                </a:solidFill>
                <a:latin typeface="Urdu Typesetting" panose="03020402040406030203" pitchFamily="66" charset="-78"/>
                <a:ea typeface="Verdana" pitchFamily="34" charset="0"/>
                <a:cs typeface="Urdu Typesetting" panose="03020402040406030203" pitchFamily="66" charset="-78"/>
              </a:rPr>
              <a:t>- متعدد شخصیات (نفسیات)</a:t>
            </a:r>
          </a:p>
          <a:p>
            <a:pPr lvl="0" algn="r" defTabSz="914400" fontAlgn="base"/>
            <a:r>
              <a:rPr lang="ur-PK" sz="2800" dirty="0">
                <a:solidFill>
                  <a:srgbClr val="333333"/>
                </a:solidFill>
                <a:latin typeface="Urdu Typesetting" panose="03020402040406030203" pitchFamily="66" charset="-78"/>
                <a:ea typeface="Verdana" pitchFamily="34" charset="0"/>
                <a:cs typeface="Urdu Typesetting" panose="03020402040406030203" pitchFamily="66" charset="-78"/>
              </a:rPr>
              <a:t>- ذہین نہیں ہے</a:t>
            </a:r>
          </a:p>
          <a:p>
            <a:pPr lvl="0" algn="r" defTabSz="914400" fontAlgn="base"/>
            <a:r>
              <a:rPr lang="ur-PK" sz="2800" dirty="0">
                <a:solidFill>
                  <a:srgbClr val="333333"/>
                </a:solidFill>
                <a:latin typeface="Urdu Typesetting" panose="03020402040406030203" pitchFamily="66" charset="-78"/>
                <a:ea typeface="Verdana" pitchFamily="34" charset="0"/>
                <a:cs typeface="Urdu Typesetting" panose="03020402040406030203" pitchFamily="66" charset="-78"/>
              </a:rPr>
              <a:t>- مستقل حالت</a:t>
            </a:r>
            <a:endParaRPr lang="de-DE" sz="28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a:p>
            <a:pPr lvl="0" algn="ctr" defTabSz="914400">
              <a:defRPr/>
            </a:pPr>
            <a:r>
              <a:rPr lang="ur-PK" sz="28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جائز؟ نہیں!</a:t>
            </a:r>
            <a:endParaRPr lang="de-DE" sz="28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Urdu Typesetting" panose="03020402040406030203" pitchFamily="66" charset="-78"/>
                <a:cs typeface="Urdu Typesetting" panose="03020402040406030203" pitchFamily="66" charset="-78"/>
              </a:rPr>
              <a:pPr/>
              <a:t>38</a:t>
            </a:fld>
            <a:endParaRPr lang="de-DE">
              <a:latin typeface="Urdu Typesetting" panose="03020402040406030203" pitchFamily="66" charset="-78"/>
              <a:cs typeface="Urdu Typesetting" panose="03020402040406030203" pitchFamily="66" charset="-78"/>
            </a:endParaRPr>
          </a:p>
        </p:txBody>
      </p:sp>
      <p:pic>
        <p:nvPicPr>
          <p:cNvPr id="8" name="Picture 7" descr="C:\Users\Helen\Downloads\6503264653_40dc082989_m.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01069" y="4941168"/>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6251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نفسیات کا تجربہ کرنے والوں کی طرف بدنامی</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444955" y="1844744"/>
            <a:ext cx="11340000" cy="4248000"/>
          </a:xfrm>
          <a:extLst>
            <a:ext uri="{FAA26D3D-D897-4be2-8F04-BA451C77F1D7}"/>
          </a:extLst>
        </p:spPr>
        <p:txBody>
          <a:bodyPr/>
          <a:lstStyle/>
          <a:p>
            <a:pPr algn="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جائز؟ نہیں!</a:t>
            </a:r>
          </a:p>
          <a:p>
            <a:pPr algn="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خطرناک اور غیر متوقع؟</a:t>
            </a:r>
            <a:endParaRPr lang="en-US" sz="2800" dirty="0">
              <a:solidFill>
                <a:srgbClr val="004992"/>
              </a:solidFill>
              <a:latin typeface="Urdu Typesetting" panose="03020402040406030203" pitchFamily="66" charset="-78"/>
              <a:ea typeface="Verdana" pitchFamily="34" charset="0"/>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39</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70253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نفسیات کا تجربہ کرنے والوں کی طرف بدنامی</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444955" y="1844744"/>
            <a:ext cx="11340000" cy="4248000"/>
          </a:xfrm>
          <a:extLst>
            <a:ext uri="{FAA26D3D-D897-4be2-8F04-BA451C77F1D7}"/>
          </a:extLst>
        </p:spPr>
        <p:txBody>
          <a:bodyPr/>
          <a:lstStyle/>
          <a:p>
            <a:pPr algn="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جائز؟ نہیں!</a:t>
            </a:r>
          </a:p>
          <a:p>
            <a:pPr algn="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خطرناک اور غیر متوقع؟</a:t>
            </a:r>
            <a:endParaRPr lang="en-US" sz="2800" dirty="0">
              <a:solidFill>
                <a:srgbClr val="004992"/>
              </a:solidFill>
              <a:latin typeface="Urdu Typesetting" panose="03020402040406030203" pitchFamily="66" charset="-78"/>
              <a:ea typeface="Verdana" pitchFamily="34" charset="0"/>
              <a:cs typeface="Urdu Typesetting" panose="03020402040406030203" pitchFamily="66" charset="-78"/>
            </a:endParaRPr>
          </a:p>
          <a:p>
            <a:pPr algn="r">
              <a:defRPr/>
            </a:pPr>
            <a:r>
              <a:rPr lang="ur-PK" sz="2800" dirty="0">
                <a:solidFill>
                  <a:srgbClr val="333333"/>
                </a:solidFill>
                <a:latin typeface="Urdu Typesetting" panose="03020402040406030203" pitchFamily="66" charset="-78"/>
                <a:ea typeface="Verdana" pitchFamily="34" charset="0"/>
                <a:cs typeface="Urdu Typesetting" panose="03020402040406030203" pitchFamily="66" charset="-78"/>
              </a:rPr>
              <a:t>سائیکوسس والے لوگ مجرم ہونے کی نسبت بدسلوکی اور تشدد کا زیادہ شکار ہوتے ہیں۔</a:t>
            </a:r>
          </a:p>
          <a:p>
            <a:pPr algn="r">
              <a:defRPr/>
            </a:pPr>
            <a:r>
              <a:rPr lang="ur-PK" sz="2800" dirty="0">
                <a:solidFill>
                  <a:srgbClr val="333333"/>
                </a:solidFill>
                <a:latin typeface="Urdu Typesetting" panose="03020402040406030203" pitchFamily="66" charset="-78"/>
                <a:ea typeface="Verdana" pitchFamily="34" charset="0"/>
                <a:cs typeface="Urdu Typesetting" panose="03020402040406030203" pitchFamily="66" charset="-78"/>
              </a:rPr>
              <a:t>تاہم: اگر وہ مجرم ہیں ...</a:t>
            </a:r>
          </a:p>
          <a:p>
            <a:pPr algn="r">
              <a:defRPr/>
            </a:pPr>
            <a:r>
              <a:rPr lang="ur-PK" sz="2800" dirty="0">
                <a:solidFill>
                  <a:srgbClr val="333333"/>
                </a:solidFill>
                <a:latin typeface="Urdu Typesetting" panose="03020402040406030203" pitchFamily="66" charset="-78"/>
                <a:ea typeface="Verdana" pitchFamily="34" charset="0"/>
                <a:cs typeface="Urdu Typesetting" panose="03020402040406030203" pitchFamily="66" charset="-78"/>
              </a:rPr>
              <a:t>... اخبارات میں اس کی اطلاع دینے کا زیادہ امکان ہو سکتا ہے، کیونکہ یہ بہتر سرخیاں بناتا ہے: جرم کو انجام دینے کا طریقہ زیادہ عجیب یا کم سمجھا جاتا ہے (مثال کے طور پر، ذہنی طور پر بیمار شخص نے جرمن سیاستدانوں لافونٹین اور شوبل پر حملہ کیا)۔</a:t>
            </a:r>
          </a:p>
          <a:p>
            <a:pPr algn="r">
              <a:defRPr/>
            </a:pPr>
            <a:r>
              <a:rPr lang="ur-PK" sz="2800" dirty="0">
                <a:solidFill>
                  <a:srgbClr val="333333"/>
                </a:solidFill>
                <a:latin typeface="Urdu Typesetting" panose="03020402040406030203" pitchFamily="66" charset="-78"/>
                <a:ea typeface="Verdana" pitchFamily="34" charset="0"/>
                <a:cs typeface="Urdu Typesetting" panose="03020402040406030203" pitchFamily="66" charset="-78"/>
              </a:rPr>
              <a:t>وکلاء کی ذہنی بیماری کے دعووں کے ساتھ تشدد کی کارروائیوں کا جواز پیش کرنے کی حکمت عملی (خواہ وہ سچ ہو یا جھوٹ) اس تاثر کو کبھی کبھار تقویت دیتی ہے۔</a:t>
            </a:r>
            <a:endParaRPr lang="de-DE" sz="2800" dirty="0">
              <a:solidFill>
                <a:srgbClr val="333333"/>
              </a:solidFill>
              <a:latin typeface="Urdu Typesetting" panose="03020402040406030203" pitchFamily="66" charset="-78"/>
              <a:ea typeface="Verdana" pitchFamily="34" charset="0"/>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40</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نفسیات کا تجربہ کرنے والوں کی طرف بدنامی</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extLst>
            <a:ext uri="{FAA26D3D-D897-4be2-8F04-BA451C77F1D7}"/>
          </a:extLst>
        </p:spPr>
        <p:txBody>
          <a:bodyPr/>
          <a:lstStyle/>
          <a:p>
            <a:pPr algn="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جائز؟ نہیں!</a:t>
            </a:r>
          </a:p>
          <a:p>
            <a:pPr algn="r">
              <a:buClr>
                <a:srgbClr val="333333"/>
              </a:buCl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متعدد شخصیات: </a:t>
            </a:r>
            <a:r>
              <a:rPr lang="ur-PK" sz="2800" dirty="0">
                <a:solidFill>
                  <a:schemeClr val="tx1"/>
                </a:solidFill>
                <a:latin typeface="Urdu Typesetting" panose="03020402040406030203" pitchFamily="66" charset="-78"/>
                <a:ea typeface="Verdana" pitchFamily="34" charset="0"/>
                <a:cs typeface="Urdu Typesetting" panose="03020402040406030203" pitchFamily="66" charset="-78"/>
              </a:rPr>
              <a:t>یہ تصویر غلط اور گمراہ کن ہے۔ سب سے پہلے، یہ متنازعہ ہے کہ آیا متعدد یا منقسم شخصیات بھی موجود ہیں۔ دوسرا، یہ علامت شیزوفرینیا یا سائیکوسس کی نشاندہی نہیں کرتی ہے۔</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41</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5392603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نفسیات کا تجربہ کرنے والوں کی طرف بدنامی</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extLst>
            <a:ext uri="{FAA26D3D-D897-4be2-8F04-BA451C77F1D7}"/>
          </a:extLst>
        </p:spPr>
        <p:txBody>
          <a:bodyPr/>
          <a:lstStyle/>
          <a:p>
            <a:pPr algn="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جائز؟ نہیں!</a:t>
            </a:r>
          </a:p>
          <a:p>
            <a:pPr algn="r">
              <a:buClr>
                <a:srgbClr val="333333"/>
              </a:buCl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متعدد شخصیات: </a:t>
            </a:r>
            <a:r>
              <a:rPr lang="ur-PK" sz="2800" dirty="0">
                <a:solidFill>
                  <a:schemeClr val="tx1"/>
                </a:solidFill>
                <a:latin typeface="Urdu Typesetting" panose="03020402040406030203" pitchFamily="66" charset="-78"/>
                <a:ea typeface="Verdana" pitchFamily="34" charset="0"/>
                <a:cs typeface="Urdu Typesetting" panose="03020402040406030203" pitchFamily="66" charset="-78"/>
              </a:rPr>
              <a:t>یہ تصویر غلط اور گمراہ کن ہے۔ سب سے پہلے، یہ متنازعہ ہے کہ آیا متعدد یا منقسم شخصیات بھی موجود ہیں۔ دوسرا، یہ علامت شیزوفرینیا یا سائیکوسس کی نشاندہی نہیں کرتی ہے۔</a:t>
            </a:r>
          </a:p>
          <a:p>
            <a:pPr algn="r">
              <a:buClr>
                <a:srgbClr val="333333"/>
              </a:buCl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ذہین نہیں: </a:t>
            </a:r>
            <a:r>
              <a:rPr lang="ur-PK" sz="2800" dirty="0">
                <a:solidFill>
                  <a:schemeClr val="tx1"/>
                </a:solidFill>
                <a:latin typeface="Urdu Typesetting" panose="03020402040406030203" pitchFamily="66" charset="-78"/>
                <a:ea typeface="Verdana" pitchFamily="34" charset="0"/>
                <a:cs typeface="Urdu Typesetting" panose="03020402040406030203" pitchFamily="66" charset="-78"/>
              </a:rPr>
              <a:t>دماغی بیماری کی تشکیل کا تعلق ذہانت سے نہیں ہے۔ بالکل اسی طرح جیسے عام آبادی کے ساتھ ہوتا ہے، بہت سے لوگ جو نفسیات کا تجربہ کرتے ہیں وہ اوسط سے زیادہ ذہانت رکھتے ہیں۔</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42</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467275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نفسیات کا تجربہ کرنے والوں کی طرف بدنامی</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extLst>
            <a:ext uri="{FAA26D3D-D897-4be2-8F04-BA451C77F1D7}"/>
          </a:extLst>
        </p:spPr>
        <p:txBody>
          <a:bodyPr/>
          <a:lstStyle/>
          <a:p>
            <a:pPr algn="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جائز؟ نہیں!</a:t>
            </a:r>
          </a:p>
          <a:p>
            <a:pPr algn="r">
              <a:buClr>
                <a:srgbClr val="333333"/>
              </a:buCl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متعدد شخصیات: </a:t>
            </a:r>
            <a:r>
              <a:rPr lang="ur-PK" sz="2800" dirty="0">
                <a:solidFill>
                  <a:schemeClr val="tx1"/>
                </a:solidFill>
                <a:latin typeface="Urdu Typesetting" panose="03020402040406030203" pitchFamily="66" charset="-78"/>
                <a:ea typeface="Verdana" pitchFamily="34" charset="0"/>
                <a:cs typeface="Urdu Typesetting" panose="03020402040406030203" pitchFamily="66" charset="-78"/>
              </a:rPr>
              <a:t>یہ تصویر غلط اور گمراہ کن ہے۔ سب سے پہلے، یہ متنازعہ ہے کہ آیا متعدد یا منقسم شخصیات بھی موجود ہیں۔ دوسرا، یہ علامت شیزوفرینیا یا سائیکوسس کی نشاندہی نہیں کرتی ہے۔</a:t>
            </a:r>
          </a:p>
          <a:p>
            <a:pPr algn="r">
              <a:buClr>
                <a:srgbClr val="333333"/>
              </a:buCl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ذہین نہیں: </a:t>
            </a:r>
            <a:r>
              <a:rPr lang="ur-PK" sz="2800" dirty="0">
                <a:solidFill>
                  <a:schemeClr val="tx1"/>
                </a:solidFill>
                <a:latin typeface="Urdu Typesetting" panose="03020402040406030203" pitchFamily="66" charset="-78"/>
                <a:ea typeface="Verdana" pitchFamily="34" charset="0"/>
                <a:cs typeface="Urdu Typesetting" panose="03020402040406030203" pitchFamily="66" charset="-78"/>
              </a:rPr>
              <a:t>دماغی بیماری کی تشکیل کا تعلق ذہانت سے نہیں ہے۔ بالکل اسی طرح جیسے عام آبادی کے ساتھ ہوتا ہے، بہت سے لوگ جو نفسیات کا تجربہ کرتے ہیں وہ اوسط سے زیادہ ذہانت رکھتے ہیں۔</a:t>
            </a:r>
          </a:p>
          <a:p>
            <a:pPr algn="r">
              <a:buClr>
                <a:srgbClr val="333333"/>
              </a:buClr>
              <a:defRPr/>
            </a:pPr>
            <a:r>
              <a:rPr lang="ur-PK" sz="2800" dirty="0">
                <a:solidFill>
                  <a:srgbClr val="004992"/>
                </a:solidFill>
                <a:latin typeface="Urdu Typesetting" panose="03020402040406030203" pitchFamily="66" charset="-78"/>
                <a:ea typeface="Verdana" pitchFamily="34" charset="0"/>
                <a:cs typeface="Urdu Typesetting" panose="03020402040406030203" pitchFamily="66" charset="-78"/>
              </a:rPr>
              <a:t>مستقل حالت: </a:t>
            </a:r>
            <a:r>
              <a:rPr lang="ur-PK" sz="2800" dirty="0">
                <a:solidFill>
                  <a:schemeClr val="tx1"/>
                </a:solidFill>
                <a:latin typeface="Urdu Typesetting" panose="03020402040406030203" pitchFamily="66" charset="-78"/>
                <a:ea typeface="Verdana" pitchFamily="34" charset="0"/>
                <a:cs typeface="Urdu Typesetting" panose="03020402040406030203" pitchFamily="66" charset="-78"/>
              </a:rPr>
              <a:t>صحیح علاج کے ساتھ، بہت سے مریض نتیجہ خیز اور بھرپور زندگی گزارنے کے قابل ہوتے ہیں۔</a:t>
            </a:r>
            <a:endParaRPr lang="de-DE" sz="2800" dirty="0">
              <a:solidFill>
                <a:schemeClr val="tx1"/>
              </a:solidFill>
              <a:latin typeface="Urdu Typesetting" panose="03020402040406030203" pitchFamily="66" charset="-78"/>
              <a:ea typeface="Verdana" pitchFamily="34" charset="0"/>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43</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6929708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ہم یہ سب کیوں کر رہے ہیں؟</a:t>
            </a:r>
            <a:endParaRPr lang="de-DE" sz="44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fontAlgn="base">
              <a:defRPr/>
            </a:pPr>
            <a:r>
              <a:rPr lang="ur-PK" sz="3000" dirty="0">
                <a:solidFill>
                  <a:srgbClr val="333333"/>
                </a:solidFill>
                <a:latin typeface="Urdu Typesetting" panose="03020402040406030203" pitchFamily="66" charset="-78"/>
                <a:ea typeface="ＭＳ Ｐゴシック" charset="0"/>
                <a:cs typeface="Urdu Typesetting" panose="03020402040406030203" pitchFamily="66" charset="-78"/>
              </a:rPr>
              <a:t>"شیزوفرینیا" یا "سائیکوسس" (لیکن سبھی نہیں!) کے ساتھ تشخیص کرنے والے بہت سے لوگوں کو امتیازی سلوک کا سامنا کرنا پڑ سکتا ہے اگر ان کی تشخیص غلط مفروضوں یا انجمنوں کو جنم دیتی ہے۔</a:t>
            </a:r>
          </a:p>
          <a:p>
            <a:pPr lvl="0" algn="r" defTabSz="914400" fontAlgn="base">
              <a:defRPr/>
            </a:pPr>
            <a:r>
              <a:rPr lang="ur-PK" sz="3000" dirty="0">
                <a:solidFill>
                  <a:srgbClr val="333333"/>
                </a:solidFill>
                <a:latin typeface="Urdu Typesetting" panose="03020402040406030203" pitchFamily="66" charset="-78"/>
                <a:ea typeface="ＭＳ Ｐゴシック" charset="0"/>
                <a:cs typeface="Urdu Typesetting" panose="03020402040406030203" pitchFamily="66" charset="-78"/>
              </a:rPr>
              <a:t>بدنامی کو کم کرنے کے لیے، شیزوفرینیا یا سائیکوسس والے لوگوں کے بارے میں عام دقیانوسی تصورات کی نشاندہی اور ان کو درست/پتہ کرنا ضروری ہے۔</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44</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5269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ہم یہ سب کیوں کر رہے ہیں؟</a:t>
            </a:r>
            <a:endParaRPr lang="de-DE" sz="44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fontAlgn="base">
              <a:defRPr/>
            </a:pPr>
            <a:r>
              <a:rPr lang="ur-PK" sz="3000" dirty="0">
                <a:solidFill>
                  <a:srgbClr val="333333"/>
                </a:solidFill>
                <a:latin typeface="Urdu Typesetting" panose="03020402040406030203" pitchFamily="66" charset="-78"/>
                <a:ea typeface="ＭＳ Ｐゴシック" charset="0"/>
                <a:cs typeface="Urdu Typesetting" panose="03020402040406030203" pitchFamily="66" charset="-78"/>
              </a:rPr>
              <a:t>"شیزوفرینیا" یا "سائیکوسس" (لیکن سبھی نہیں!) کے ساتھ تشخیص کرنے والے بہت سے لوگوں کو امتیازی سلوک کا سامنا کرنا پڑ سکتا ہے اگر ان کی تشخیص غلط مفروضوں یا انجمنوں کو جنم دیتی ہے۔</a:t>
            </a:r>
          </a:p>
          <a:p>
            <a:pPr lvl="0" algn="r" defTabSz="914400" fontAlgn="base">
              <a:defRPr/>
            </a:pPr>
            <a:r>
              <a:rPr lang="ur-PK" sz="3000" dirty="0">
                <a:solidFill>
                  <a:srgbClr val="333333"/>
                </a:solidFill>
                <a:latin typeface="Urdu Typesetting" panose="03020402040406030203" pitchFamily="66" charset="-78"/>
                <a:ea typeface="ＭＳ Ｐゴシック" charset="0"/>
                <a:cs typeface="Urdu Typesetting" panose="03020402040406030203" pitchFamily="66" charset="-78"/>
              </a:rPr>
              <a:t>بدنامی کو کم کرنے کے لیے، شیزوفرینیا یا سائیکوسس والے لوگوں کے بارے میں عام دقیانوسی تصورات کی نشاندہی اور ان کو درست/پتہ کرنا ضروری ہے۔</a:t>
            </a:r>
          </a:p>
          <a:p>
            <a:pPr lvl="0" algn="r" defTabSz="914400" fontAlgn="base">
              <a:defRPr/>
            </a:pPr>
            <a:r>
              <a:rPr lang="ur-PK" sz="3000" dirty="0">
                <a:latin typeface="Urdu Typesetting" panose="03020402040406030203" pitchFamily="66" charset="-78"/>
                <a:ea typeface="ＭＳ Ｐゴシック" charset="0"/>
                <a:cs typeface="Urdu Typesetting" panose="03020402040406030203" pitchFamily="66" charset="-78"/>
              </a:rPr>
              <a:t>متعلقہ</a:t>
            </a:r>
            <a:r>
              <a:rPr lang="ur-PK" sz="3000" dirty="0">
                <a:solidFill>
                  <a:srgbClr val="333333"/>
                </a:solidFill>
                <a:latin typeface="Urdu Typesetting" panose="03020402040406030203" pitchFamily="66" charset="-78"/>
                <a:ea typeface="ＭＳ Ｐゴシック" charset="0"/>
                <a:cs typeface="Urdu Typesetting" panose="03020402040406030203" pitchFamily="66" charset="-78"/>
              </a:rPr>
              <a:t>: اگر آپ قریب سے دیکھیں تو ہر شخص میں ایسی خصوصیات ہوتی ہیں جو اسے منفرد بناتی ہیں۔ بہت سے تعصبات یا دقیانوسی تصورات کسی شخص کی شناخت کے ایک پہلو پر مبنی ہوتے ہیں۔ یہ تعصبات یا دقیانوسی تصورات ہمیں ان لوگوں کے ساتھ بدسلوکی کی طرف لے جا سکتے ہیں جو منفی انداز میں فیصلہ کرنے کے مستحق نہیں ہیں۔ دماغی بیماری کسی شخص کی شناخت کا صرف ایک حصہ ہے۔</a:t>
            </a:r>
            <a:endParaRPr lang="en-US" sz="3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45</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9588418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 3"/>
          <p:cNvGraphicFramePr>
            <a:graphicFrameLocks noChangeAspect="1"/>
          </p:cNvGraphicFramePr>
          <p:nvPr>
            <p:extLst>
              <p:ext uri="{D42A27DB-BD31-4B8C-83A1-F6EECF244321}">
                <p14:modId xmlns:p14="http://schemas.microsoft.com/office/powerpoint/2010/main" val="1370866121"/>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3185"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ہمیں کیا کرنا چاہیئے؟</a:t>
            </a:r>
            <a:endParaRPr lang="de-DE" sz="4400" dirty="0">
              <a:latin typeface="Urdu Typesetting" panose="03020402040406030203" pitchFamily="66" charset="-78"/>
              <a:cs typeface="Urdu Typesetting" panose="03020402040406030203" pitchFamily="66" charset="-78"/>
            </a:endParaRPr>
          </a:p>
        </p:txBody>
      </p:sp>
      <p:sp>
        <p:nvSpPr>
          <p:cNvPr id="93186" name="Inhaltsplatzhalter 2"/>
          <p:cNvSpPr>
            <a:spLocks noGrp="1"/>
          </p:cNvSpPr>
          <p:nvPr>
            <p:ph idx="1"/>
          </p:nvPr>
        </p:nvSpPr>
        <p:spPr>
          <a:xfrm>
            <a:off x="408955" y="5949280"/>
            <a:ext cx="11340000" cy="503584"/>
          </a:xfrm>
        </p:spPr>
        <p:txBody>
          <a:bodyPr/>
          <a:lstStyle/>
          <a:p>
            <a:pPr algn="ctr"/>
            <a:r>
              <a:rPr lang="ur-PK" sz="3200" dirty="0">
                <a:solidFill>
                  <a:srgbClr val="333333"/>
                </a:solidFill>
                <a:latin typeface="Urdu Typesetting" panose="03020402040406030203" pitchFamily="66" charset="-78"/>
                <a:ea typeface="ＭＳ Ｐゴシック"/>
                <a:cs typeface="Urdu Typesetting" panose="03020402040406030203" pitchFamily="66" charset="-78"/>
              </a:rPr>
              <a:t>پڑھیں اور اپنی بیماری کے تجربے کے بارے میں درست طریقے سے بات کریں!</a:t>
            </a:r>
            <a:endParaRPr lang="de-DE" sz="32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46</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کیا مجھے اپنی بیماری کے بارے میں دوسروں کو بتانا چاہیے، اور اگر ہے، تو کیسے؟</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5953571" y="2060848"/>
            <a:ext cx="5669280" cy="4291560"/>
          </a:xfrm>
        </p:spPr>
        <p:txBody>
          <a:bodyPr/>
          <a:lstStyle/>
          <a:p>
            <a:pPr algn="r">
              <a:defRPr/>
            </a:pPr>
            <a:r>
              <a:rPr lang="ur-PK" sz="3200" dirty="0">
                <a:solidFill>
                  <a:srgbClr val="333333"/>
                </a:solidFill>
                <a:latin typeface="Urdu Typesetting" panose="03020402040406030203" pitchFamily="66" charset="-78"/>
                <a:ea typeface="Verdana" pitchFamily="34" charset="0"/>
                <a:cs typeface="Urdu Typesetting" panose="03020402040406030203" pitchFamily="66" charset="-78"/>
              </a:rPr>
              <a:t>کیا آپ کو دوسروں کو بتانے کی ضرورت ہے کہ آپ کو سائیکوسس کی تشخیص ہوئی ہے؟</a:t>
            </a:r>
          </a:p>
          <a:p>
            <a:pPr algn="r">
              <a:defRPr/>
            </a:pPr>
            <a:r>
              <a:rPr lang="ur-PK" sz="3200" dirty="0">
                <a:solidFill>
                  <a:srgbClr val="333333"/>
                </a:solidFill>
                <a:latin typeface="Urdu Typesetting" panose="03020402040406030203" pitchFamily="66" charset="-78"/>
                <a:ea typeface="Verdana" pitchFamily="34" charset="0"/>
                <a:cs typeface="Urdu Typesetting" panose="03020402040406030203" pitchFamily="66" charset="-78"/>
              </a:rPr>
              <a:t>- سائیکوسس یا شیزوفرینیا (کسی دوسری ذہنی بیماری کی طرح) کی تشخیص قابل اطلاع نہیں ہے، یعنی ظاہر کرنے کی ضرورت نہیں ہے۔</a:t>
            </a:r>
          </a:p>
          <a:p>
            <a:pPr algn="r">
              <a:defRPr/>
            </a:pPr>
            <a:r>
              <a:rPr lang="ur-PK" sz="3200" b="1" dirty="0">
                <a:solidFill>
                  <a:srgbClr val="333333"/>
                </a:solidFill>
                <a:latin typeface="Urdu Typesetting" panose="03020402040406030203" pitchFamily="66" charset="-78"/>
                <a:ea typeface="Verdana" pitchFamily="34" charset="0"/>
                <a:cs typeface="Urdu Typesetting" panose="03020402040406030203" pitchFamily="66" charset="-78"/>
              </a:rPr>
              <a:t>یہ آپ پر منحصر ہے کہ آپ دوسروں کو تشخیص کے بارے میں بتاتے ہیں یا نہیں۔</a:t>
            </a:r>
            <a:endParaRPr lang="de-DE" sz="3200" b="1"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47</a:t>
            </a:fld>
            <a:endParaRPr lang="de-DE">
              <a:latin typeface="Urdu Typesetting" panose="03020402040406030203" pitchFamily="66" charset="-78"/>
              <a:cs typeface="Urdu Typesetting" panose="03020402040406030203" pitchFamily="66" charset="-78"/>
            </a:endParaRPr>
          </a:p>
        </p:txBody>
      </p:sp>
      <p:pic>
        <p:nvPicPr>
          <p:cNvPr id="7" name="Grafik3"/>
          <p:cNvPicPr>
            <a:picLocks noChangeAspect="1"/>
          </p:cNvPicPr>
          <p:nvPr/>
        </p:nvPicPr>
        <p:blipFill rotWithShape="1">
          <a:blip r:embed="rId3" cstate="print">
            <a:lum/>
            <a:alphaModFix/>
          </a:blip>
          <a:srcRect l="39290"/>
          <a:stretch/>
        </p:blipFill>
        <p:spPr>
          <a:xfrm>
            <a:off x="1129035" y="173414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کیا مجھے اپنی بیماری کے بارے میں دوسروں کو بتانا چاہیے، اور اگر ہے، تو کیسے؟</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5953571" y="2060848"/>
            <a:ext cx="5669280" cy="4291560"/>
          </a:xfrm>
        </p:spPr>
        <p:txBody>
          <a:bodyPr/>
          <a:lstStyle/>
          <a:p>
            <a:pPr algn="r">
              <a:defRPr/>
            </a:pPr>
            <a:r>
              <a:rPr lang="ur-PK" sz="3200" dirty="0">
                <a:solidFill>
                  <a:srgbClr val="333333"/>
                </a:solidFill>
                <a:latin typeface="Urdu Typesetting" panose="03020402040406030203" pitchFamily="66" charset="-78"/>
                <a:ea typeface="Verdana" pitchFamily="34" charset="0"/>
                <a:cs typeface="Urdu Typesetting" panose="03020402040406030203" pitchFamily="66" charset="-78"/>
              </a:rPr>
              <a:t>کیا آپ کو دوسروں کو بتانے کی ضرورت ہے کہ آپ کو سائیکوسس کی تشخیص ہوئی ہے؟</a:t>
            </a:r>
          </a:p>
          <a:p>
            <a:pPr algn="r">
              <a:defRPr/>
            </a:pPr>
            <a:r>
              <a:rPr lang="ur-PK" sz="3200" dirty="0">
                <a:solidFill>
                  <a:srgbClr val="333333"/>
                </a:solidFill>
                <a:latin typeface="Urdu Typesetting" panose="03020402040406030203" pitchFamily="66" charset="-78"/>
                <a:ea typeface="Verdana" pitchFamily="34" charset="0"/>
                <a:cs typeface="Urdu Typesetting" panose="03020402040406030203" pitchFamily="66" charset="-78"/>
              </a:rPr>
              <a:t>- آپ کے لیے کسی ایسے شخص سے بات کرنا اہم ہو سکتا ہے جس پر آپ کو اپنی بیماری کے بارے میں بھروسہ ہے، کیونکہ اکثر اہم دوسرے لوگ ابھرتے ہوئے نفسیاتی مرحلے کی ابتدائی علامات خود مریضوں سے پہلے دیکھتے ہیں۔</a:t>
            </a:r>
            <a:endParaRPr lang="de-DE" sz="3200" b="1"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48</a:t>
            </a:fld>
            <a:endParaRPr lang="de-DE">
              <a:latin typeface="Urdu Typesetting" panose="03020402040406030203" pitchFamily="66" charset="-78"/>
              <a:cs typeface="Urdu Typesetting" panose="03020402040406030203" pitchFamily="66" charset="-78"/>
            </a:endParaRPr>
          </a:p>
        </p:txBody>
      </p:sp>
      <p:pic>
        <p:nvPicPr>
          <p:cNvPr id="7" name="Grafik3"/>
          <p:cNvPicPr>
            <a:picLocks noChangeAspect="1"/>
          </p:cNvPicPr>
          <p:nvPr/>
        </p:nvPicPr>
        <p:blipFill rotWithShape="1">
          <a:blip r:embed="rId3" cstate="print">
            <a:lum/>
            <a:alphaModFix/>
          </a:blip>
          <a:srcRect l="39290"/>
          <a:stretch/>
        </p:blipFill>
        <p:spPr>
          <a:xfrm>
            <a:off x="1129035" y="1734142"/>
            <a:ext cx="2929849" cy="4251960"/>
          </a:xfrm>
          <a:prstGeom prst="rect">
            <a:avLst/>
          </a:prstGeom>
        </p:spPr>
      </p:pic>
    </p:spTree>
    <p:extLst>
      <p:ext uri="{BB962C8B-B14F-4D97-AF65-F5344CB8AC3E}">
        <p14:creationId xmlns:p14="http://schemas.microsoft.com/office/powerpoint/2010/main" val="42345505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defRPr/>
            </a:pPr>
            <a:r>
              <a:rPr lang="ur-PK" sz="32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تجویز: تشخیص بتانے کے بجائے اپنی علامات کی وضاحت کریں۔</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49</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055184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defRPr/>
            </a:pPr>
            <a:r>
              <a:rPr lang="ur-PK" sz="32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تجویز: تشخیص بتانے کے بجائے اپنی علامات کی وضاحت کریں۔</a:t>
            </a:r>
          </a:p>
          <a:p>
            <a:pPr algn="r">
              <a:defRPr/>
            </a:pPr>
            <a:r>
              <a:rPr lang="ur-PK" sz="32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خاص طور پر، اگر آپ لوگوں کو اچھی طرح سے نہیں جانتے ہیں، تو اکثر مشورہ دیا جاتا ہے کہ آپ (مبہم) نام بتانے کے بجائے اپنی علامات کو بیان کریں (شیزوفرینیا، سائیکوسس)</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50</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575835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defRPr/>
            </a:pPr>
            <a:r>
              <a:rPr lang="ur-PK" sz="32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تجویز: تشخیص بتانے کے بجائے اپنی علامات کی وضاحت کریں۔</a:t>
            </a:r>
          </a:p>
          <a:p>
            <a:pPr algn="r">
              <a:defRPr/>
            </a:pPr>
            <a:r>
              <a:rPr lang="ur-PK" sz="32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خاص طور پر، اگر آپ لوگوں کو اچھی طرح سے نہیں جانتے ہیں، تو اکثر مشورہ دیا جاتا ہے کہ آپ (مبہم) نام بتانے کے بجائے اپنی علامات کو بیان کریں (شیزوفرینیا، سائیکوسس)</a:t>
            </a:r>
          </a:p>
          <a:p>
            <a:pPr algn="r">
              <a:defRPr/>
            </a:pPr>
            <a:r>
              <a:rPr lang="ur-PK" sz="32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دوسروں کو اپنی بیماری کی وضاحت کرنے کے قابل ہونے کے لیے، آپ کو خود اس کا ماہر بننے کی ضرورت ہے!</a:t>
            </a:r>
            <a:endParaRPr lang="de-DE" sz="32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51</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12643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r>
              <a:rPr lang="ur-PK" sz="2800" dirty="0">
                <a:solidFill>
                  <a:srgbClr val="004992"/>
                </a:solidFill>
                <a:latin typeface="Urdu Typesetting" panose="03020402040406030203" pitchFamily="66" charset="-78"/>
                <a:ea typeface="ＭＳ Ｐゴシック"/>
                <a:cs typeface="Urdu Typesetting" panose="03020402040406030203" pitchFamily="66" charset="-78"/>
              </a:rPr>
              <a:t>سائیکوسس اور شیزوفرینیا کی اہم علامات:</a:t>
            </a:r>
          </a:p>
          <a:p>
            <a:pPr algn="r"/>
            <a:r>
              <a:rPr lang="ur-PK" sz="2800" dirty="0">
                <a:solidFill>
                  <a:srgbClr val="333333"/>
                </a:solidFill>
                <a:latin typeface="Urdu Typesetting" panose="03020402040406030203" pitchFamily="66" charset="-78"/>
                <a:ea typeface="ＭＳ Ｐゴシック"/>
                <a:cs typeface="Urdu Typesetting" panose="03020402040406030203" pitchFamily="66" charset="-78"/>
              </a:rPr>
              <a:t>؟؟؟</a:t>
            </a:r>
            <a:endParaRPr lang="en-US" sz="28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52</a:t>
            </a:fld>
            <a:endParaRPr lang="de-DE">
              <a:latin typeface="Urdu Typesetting" panose="03020402040406030203" pitchFamily="66" charset="-78"/>
              <a:cs typeface="Urdu Typesetting" panose="03020402040406030203" pitchFamily="66" charset="-78"/>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465116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r>
              <a:rPr lang="ur-PK" sz="2800" dirty="0">
                <a:solidFill>
                  <a:srgbClr val="004992"/>
                </a:solidFill>
                <a:latin typeface="Urdu Typesetting" panose="03020402040406030203" pitchFamily="66" charset="-78"/>
                <a:ea typeface="ＭＳ Ｐゴシック"/>
                <a:cs typeface="Urdu Typesetting" panose="03020402040406030203" pitchFamily="66" charset="-78"/>
              </a:rPr>
              <a:t>سائیکوسس اور شیزوفرینیا کی اہم علامات:</a:t>
            </a:r>
          </a:p>
          <a:p>
            <a:pPr algn="r"/>
            <a:r>
              <a:rPr lang="ur-PK" sz="2800" dirty="0">
                <a:solidFill>
                  <a:srgbClr val="333333"/>
                </a:solidFill>
                <a:latin typeface="Urdu Typesetting" panose="03020402040406030203" pitchFamily="66" charset="-78"/>
                <a:ea typeface="ＭＳ Ｐゴシック"/>
                <a:cs typeface="Urdu Typesetting" panose="03020402040406030203" pitchFamily="66" charset="-78"/>
              </a:rPr>
              <a:t>- وہم</a:t>
            </a:r>
          </a:p>
          <a:p>
            <a:pPr algn="r"/>
            <a:r>
              <a:rPr lang="ur-PK" sz="2800" dirty="0">
                <a:solidFill>
                  <a:srgbClr val="333333"/>
                </a:solidFill>
                <a:latin typeface="Urdu Typesetting" panose="03020402040406030203" pitchFamily="66" charset="-78"/>
                <a:ea typeface="ＭＳ Ｐゴシック"/>
                <a:cs typeface="Urdu Typesetting" panose="03020402040406030203" pitchFamily="66" charset="-78"/>
              </a:rPr>
              <a:t>- فریب</a:t>
            </a:r>
          </a:p>
          <a:p>
            <a:pPr algn="r"/>
            <a:r>
              <a:rPr lang="ur-PK" sz="2800" dirty="0">
                <a:solidFill>
                  <a:srgbClr val="333333"/>
                </a:solidFill>
                <a:latin typeface="Urdu Typesetting" panose="03020402040406030203" pitchFamily="66" charset="-78"/>
                <a:ea typeface="ＭＳ Ｐゴシック"/>
                <a:cs typeface="Urdu Typesetting" panose="03020402040406030203" pitchFamily="66" charset="-78"/>
              </a:rPr>
              <a:t>- دیگر (غیر مخصوص) علامات جیسے ڈپریشن (یہ دیگر بیماریوں میں بھی ہوسکتا ہے)</a:t>
            </a:r>
            <a:endParaRPr lang="en-US" sz="28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53</a:t>
            </a:fld>
            <a:endParaRPr lang="de-DE">
              <a:latin typeface="Urdu Typesetting" panose="03020402040406030203" pitchFamily="66" charset="-78"/>
              <a:cs typeface="Urdu Typesetting" panose="03020402040406030203" pitchFamily="66" charset="-78"/>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4418256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r>
              <a:rPr lang="ur-PK" sz="2800" dirty="0">
                <a:solidFill>
                  <a:srgbClr val="004992"/>
                </a:solidFill>
                <a:latin typeface="Urdu Typesetting" panose="03020402040406030203" pitchFamily="66" charset="-78"/>
                <a:ea typeface="ＭＳ Ｐゴシック"/>
                <a:cs typeface="Urdu Typesetting" panose="03020402040406030203" pitchFamily="66" charset="-78"/>
              </a:rPr>
              <a:t>سائیکوسس اور شیزوفرینیا کی اہم علامات:</a:t>
            </a:r>
          </a:p>
          <a:p>
            <a:pPr algn="r">
              <a:buClr>
                <a:srgbClr val="333333"/>
              </a:buClr>
            </a:pPr>
            <a:r>
              <a:rPr lang="ur-PK" sz="2800" b="1" dirty="0">
                <a:solidFill>
                  <a:srgbClr val="333333"/>
                </a:solidFill>
                <a:latin typeface="Urdu Typesetting" panose="03020402040406030203" pitchFamily="66" charset="-78"/>
                <a:ea typeface="ＭＳ Ｐゴシック"/>
                <a:cs typeface="Urdu Typesetting" panose="03020402040406030203" pitchFamily="66" charset="-78"/>
              </a:rPr>
              <a:t>وہم</a:t>
            </a:r>
            <a:r>
              <a:rPr lang="ur-PK" sz="2800" dirty="0">
                <a:solidFill>
                  <a:srgbClr val="333333"/>
                </a:solidFill>
                <a:latin typeface="Urdu Typesetting" panose="03020402040406030203" pitchFamily="66" charset="-78"/>
                <a:ea typeface="ＭＳ Ｐゴシック"/>
                <a:cs typeface="Urdu Typesetting" panose="03020402040406030203" pitchFamily="66" charset="-78"/>
              </a:rPr>
              <a:t>: ایسی چیزوں کو سننا، دیکھنا، محسوس کرنا یا چکھنا جو وہاں نہیں ہیں (مثلاً ناگوار آوازیں سننا) جیسے کہ دنیا کو بچانے کے لیے منتخب کیا جانا یا خفیہ سروس کے ذریعے تعاقب کیا جانا۔</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54</a:t>
            </a:fld>
            <a:endParaRPr lang="de-DE">
              <a:latin typeface="Urdu Typesetting" panose="03020402040406030203" pitchFamily="66" charset="-78"/>
              <a:cs typeface="Urdu Typesetting" panose="03020402040406030203" pitchFamily="66" charset="-78"/>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643957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r>
              <a:rPr lang="ur-PK" sz="2800" dirty="0">
                <a:solidFill>
                  <a:srgbClr val="004992"/>
                </a:solidFill>
                <a:latin typeface="Urdu Typesetting" panose="03020402040406030203" pitchFamily="66" charset="-78"/>
                <a:ea typeface="ＭＳ Ｐゴシック"/>
                <a:cs typeface="Urdu Typesetting" panose="03020402040406030203" pitchFamily="66" charset="-78"/>
              </a:rPr>
              <a:t>سائیکوسس اور شیزوفرینیا کی اہم علامات:</a:t>
            </a:r>
          </a:p>
          <a:p>
            <a:pPr algn="r">
              <a:buClr>
                <a:srgbClr val="333333"/>
              </a:buClr>
            </a:pPr>
            <a:r>
              <a:rPr lang="ur-PK" sz="2800" b="1" dirty="0">
                <a:solidFill>
                  <a:srgbClr val="333333"/>
                </a:solidFill>
                <a:latin typeface="Urdu Typesetting" panose="03020402040406030203" pitchFamily="66" charset="-78"/>
                <a:ea typeface="ＭＳ Ｐゴシック"/>
                <a:cs typeface="Urdu Typesetting" panose="03020402040406030203" pitchFamily="66" charset="-78"/>
              </a:rPr>
              <a:t>وہم</a:t>
            </a:r>
            <a:r>
              <a:rPr lang="ur-PK" sz="2800" dirty="0">
                <a:solidFill>
                  <a:srgbClr val="333333"/>
                </a:solidFill>
                <a:latin typeface="Urdu Typesetting" panose="03020402040406030203" pitchFamily="66" charset="-78"/>
                <a:ea typeface="ＭＳ Ｐゴシック"/>
                <a:cs typeface="Urdu Typesetting" panose="03020402040406030203" pitchFamily="66" charset="-78"/>
              </a:rPr>
              <a:t>: ایسی چیزوں کو سننا، دیکھنا، محسوس کرنا یا چکھنا جو وہاں نہیں ہیں (مثلاً ناگوار آوازیں سننا) جیسے کہ دنیا کو بچانے کے لیے منتخب کیا جانا یا خفیہ سروس کے ذریعے تعاقب کیا جانا۔</a:t>
            </a:r>
          </a:p>
          <a:p>
            <a:pPr algn="r">
              <a:buClr>
                <a:srgbClr val="333333"/>
              </a:buClr>
            </a:pPr>
            <a:r>
              <a:rPr lang="ur-PK" sz="2800" dirty="0">
                <a:solidFill>
                  <a:srgbClr val="333333"/>
                </a:solidFill>
                <a:latin typeface="Urdu Typesetting" panose="03020402040406030203" pitchFamily="66" charset="-78"/>
                <a:ea typeface="ＭＳ Ｐゴシック"/>
                <a:cs typeface="Urdu Typesetting" panose="03020402040406030203" pitchFamily="66" charset="-78"/>
              </a:rPr>
              <a:t>مثال:</a:t>
            </a:r>
            <a:r>
              <a:rPr lang="de-DE" sz="2800" dirty="0">
                <a:solidFill>
                  <a:srgbClr val="333333"/>
                </a:solidFill>
                <a:latin typeface="Urdu Typesetting" panose="03020402040406030203" pitchFamily="66" charset="-78"/>
                <a:ea typeface="ＭＳ Ｐゴシック"/>
                <a:cs typeface="Urdu Typesetting" panose="03020402040406030203" pitchFamily="66" charset="-78"/>
              </a:rPr>
              <a:t> </a:t>
            </a:r>
            <a:br>
              <a:rPr lang="de-DE" sz="2800" i="1" dirty="0">
                <a:solidFill>
                  <a:srgbClr val="333333"/>
                </a:solidFill>
                <a:latin typeface="Urdu Typesetting" panose="03020402040406030203" pitchFamily="66" charset="-78"/>
                <a:ea typeface="ＭＳ Ｐゴシック"/>
                <a:cs typeface="Urdu Typesetting" panose="03020402040406030203" pitchFamily="66" charset="-78"/>
              </a:rPr>
            </a:br>
            <a:r>
              <a:rPr lang="ur-PK" sz="2800" i="1" dirty="0">
                <a:solidFill>
                  <a:srgbClr val="333333"/>
                </a:solidFill>
                <a:latin typeface="Urdu Typesetting" panose="03020402040406030203" pitchFamily="66" charset="-78"/>
                <a:ea typeface="ＭＳ Ｐゴシック"/>
                <a:cs typeface="Urdu Typesetting" panose="03020402040406030203" pitchFamily="66" charset="-78"/>
              </a:rPr>
              <a:t>”تقریباً 15% آبادی ذہنی طور پر بیمار ہوئے بغیر وہم کا تجربہ کرتی ہے۔ میں اسے آپ کے سامنے کیسے بیان کروں؟ یہ ایک دلکش دھن کے بارے میں سوچنے کے جیسا ہے لیکن مضبوط، لہذا آپ کو لگتا ہے کہ یہ حقیقی ہے۔ یا دروازے کی گھنٹی سننا جب آپ بے صبری سے کسی کے آنے کا انتظار کر رہے ہوتے ہیں لیکن حقیقت میں وہاں کوئی نہیں ہوتا۔</a:t>
            </a:r>
            <a:endParaRPr lang="de-DE" sz="2800" i="1"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55</a:t>
            </a:fld>
            <a:endParaRPr lang="de-DE">
              <a:latin typeface="Urdu Typesetting" panose="03020402040406030203" pitchFamily="66" charset="-78"/>
              <a:cs typeface="Urdu Typesetting" panose="03020402040406030203" pitchFamily="66" charset="-78"/>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981833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426955" y="1877642"/>
            <a:ext cx="11340000" cy="4248000"/>
          </a:xfrm>
        </p:spPr>
        <p:txBody>
          <a:bodyPr/>
          <a:lstStyle/>
          <a:p>
            <a:pPr algn="r"/>
            <a:r>
              <a:rPr lang="ur-PK" sz="2800" dirty="0">
                <a:solidFill>
                  <a:srgbClr val="004992"/>
                </a:solidFill>
                <a:latin typeface="Urdu Typesetting" panose="03020402040406030203" pitchFamily="66" charset="-78"/>
                <a:ea typeface="ＭＳ Ｐゴシック"/>
                <a:cs typeface="Urdu Typesetting" panose="03020402040406030203" pitchFamily="66" charset="-78"/>
              </a:rPr>
              <a:t>سائیکوسس اور شیزوفرینیا کی اہم علامات:</a:t>
            </a:r>
          </a:p>
          <a:p>
            <a:pPr algn="r">
              <a:buClr>
                <a:srgbClr val="333333"/>
              </a:buClr>
            </a:pPr>
            <a:r>
              <a:rPr lang="ur-PK" sz="2800" b="1" dirty="0">
                <a:solidFill>
                  <a:srgbClr val="333333"/>
                </a:solidFill>
                <a:latin typeface="Urdu Typesetting" panose="03020402040406030203" pitchFamily="66" charset="-78"/>
                <a:ea typeface="ＭＳ Ｐゴシック"/>
                <a:cs typeface="Urdu Typesetting" panose="03020402040406030203" pitchFamily="66" charset="-78"/>
              </a:rPr>
              <a:t>فریب: </a:t>
            </a:r>
            <a:r>
              <a:rPr lang="ur-PK" sz="2800" dirty="0">
                <a:solidFill>
                  <a:srgbClr val="333333"/>
                </a:solidFill>
                <a:latin typeface="Urdu Typesetting" panose="03020402040406030203" pitchFamily="66" charset="-78"/>
                <a:ea typeface="ＭＳ Ｐゴシック"/>
                <a:cs typeface="Urdu Typesetting" panose="03020402040406030203" pitchFamily="66" charset="-78"/>
              </a:rPr>
              <a:t>کسی ایسی چیز کے بارے میں یقین کرنا جو سچ نہیں ہے (مثال کے طور پر، دنیا کو بچانے کے لیے منتخب کیا جانا یا خفیہ سروس کے ذریعے تعاقب کرنا)</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56</a:t>
            </a:fld>
            <a:endParaRPr lang="de-DE">
              <a:latin typeface="Urdu Typesetting" panose="03020402040406030203" pitchFamily="66" charset="-78"/>
              <a:cs typeface="Urdu Typesetting" panose="03020402040406030203" pitchFamily="66" charset="-78"/>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997973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426955" y="1877642"/>
            <a:ext cx="11340000" cy="4248000"/>
          </a:xfrm>
        </p:spPr>
        <p:txBody>
          <a:bodyPr/>
          <a:lstStyle/>
          <a:p>
            <a:pPr algn="r"/>
            <a:r>
              <a:rPr lang="ur-PK" sz="2800" dirty="0">
                <a:solidFill>
                  <a:srgbClr val="004992"/>
                </a:solidFill>
                <a:latin typeface="Urdu Typesetting" panose="03020402040406030203" pitchFamily="66" charset="-78"/>
                <a:ea typeface="ＭＳ Ｐゴシック"/>
                <a:cs typeface="Urdu Typesetting" panose="03020402040406030203" pitchFamily="66" charset="-78"/>
              </a:rPr>
              <a:t>سائیکوسس اور شیزوفرینیا کی اہم علامات:</a:t>
            </a:r>
          </a:p>
          <a:p>
            <a:pPr algn="r">
              <a:buClr>
                <a:srgbClr val="333333"/>
              </a:buClr>
            </a:pPr>
            <a:r>
              <a:rPr lang="ur-PK" sz="2800" b="1" dirty="0">
                <a:solidFill>
                  <a:srgbClr val="333333"/>
                </a:solidFill>
                <a:latin typeface="Urdu Typesetting" panose="03020402040406030203" pitchFamily="66" charset="-78"/>
                <a:ea typeface="ＭＳ Ｐゴシック"/>
                <a:cs typeface="Urdu Typesetting" panose="03020402040406030203" pitchFamily="66" charset="-78"/>
              </a:rPr>
              <a:t>فریب: </a:t>
            </a:r>
            <a:r>
              <a:rPr lang="ur-PK" sz="2800" dirty="0">
                <a:solidFill>
                  <a:srgbClr val="333333"/>
                </a:solidFill>
                <a:latin typeface="Urdu Typesetting" panose="03020402040406030203" pitchFamily="66" charset="-78"/>
                <a:ea typeface="ＭＳ Ｐゴシック"/>
                <a:cs typeface="Urdu Typesetting" panose="03020402040406030203" pitchFamily="66" charset="-78"/>
              </a:rPr>
              <a:t>کسی ایسی چیز کے بارے میں یقین کرنا جو سچ نہیں ہے (مثال کے طور پر، دنیا کو بچانے کے لیے منتخب کیا جانا یا خفیہ سروس کے ذریعے تعاقب کرنا)</a:t>
            </a:r>
          </a:p>
          <a:p>
            <a:pPr algn="r">
              <a:buClr>
                <a:srgbClr val="333333"/>
              </a:buClr>
            </a:pPr>
            <a:r>
              <a:rPr lang="ur-PK" sz="2800" dirty="0">
                <a:solidFill>
                  <a:srgbClr val="333333"/>
                </a:solidFill>
                <a:latin typeface="Urdu Typesetting" panose="03020402040406030203" pitchFamily="66" charset="-78"/>
                <a:ea typeface="ＭＳ Ｐゴシック"/>
                <a:cs typeface="Urdu Typesetting" panose="03020402040406030203" pitchFamily="66" charset="-78"/>
              </a:rPr>
              <a:t>مثال:</a:t>
            </a:r>
            <a:br>
              <a:rPr lang="de-DE" sz="2800" dirty="0">
                <a:solidFill>
                  <a:srgbClr val="333333"/>
                </a:solidFill>
                <a:latin typeface="Urdu Typesetting" panose="03020402040406030203" pitchFamily="66" charset="-78"/>
                <a:ea typeface="ＭＳ Ｐゴシック"/>
                <a:cs typeface="Urdu Typesetting" panose="03020402040406030203" pitchFamily="66" charset="-78"/>
              </a:rPr>
            </a:br>
            <a:r>
              <a:rPr lang="ur-PK" sz="2800" i="1" dirty="0">
                <a:solidFill>
                  <a:srgbClr val="333333"/>
                </a:solidFill>
                <a:latin typeface="Urdu Typesetting" panose="03020402040406030203" pitchFamily="66" charset="-78"/>
                <a:ea typeface="ＭＳ Ｐゴシック"/>
                <a:cs typeface="Urdu Typesetting" panose="03020402040406030203" pitchFamily="66" charset="-78"/>
              </a:rPr>
              <a:t>”تقریباً سبھی جانتے ہیں کہ ان دنوں جب آپ کو شدید احساس ہوتا ہے کہ ساری دنیا آپ کے خلاف ہے۔ یا یہ کہ لوگ آپ کی طرف دیکھ رہے ہیں، خاص طور پر اگر آپ اپنی جلد میں آرام دہ محسوس نہیں کرتے ہیں۔ میرے لیے یہ احساس زیادہ مضبوط تھا۔ میری بیماری کے دوران مجھے 100% یقین تھا کہ کچھ لوگ ہیں جو میرے پڑے ہیں تھے۔ اب، میں اسے مختلف طریقے سے دیکھتا ہوں۔"</a:t>
            </a:r>
          </a:p>
          <a:p>
            <a:pPr algn="r">
              <a:buClr>
                <a:srgbClr val="333333"/>
              </a:buClr>
            </a:pPr>
            <a:r>
              <a:rPr lang="ur-PK" sz="2800" i="1" dirty="0">
                <a:solidFill>
                  <a:srgbClr val="333333"/>
                </a:solidFill>
                <a:latin typeface="Urdu Typesetting" panose="03020402040406030203" pitchFamily="66" charset="-78"/>
                <a:ea typeface="ＭＳ Ｐゴシック"/>
                <a:cs typeface="Urdu Typesetting" panose="03020402040406030203" pitchFamily="66" charset="-78"/>
              </a:rPr>
              <a:t>’’تقریباً ہر ایک کو یہ تجربہ ہوتا ہے کہ وہ کسی بھی چیز کو لینے کے لیے تیار محسوس کرتا ہے، اور یہ کہ کوئی بھی اسے ان سے بہتر نہیں کرتا۔ میرے نزدیک اس قسم کی سوچ زیادہ دیر تک چلی اور کئی مسائل کا باعث بنی، مثال کے طور پر کام پر..."</a:t>
            </a:r>
            <a:endParaRPr lang="de-DE" sz="2800" i="1"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57</a:t>
            </a:fld>
            <a:endParaRPr lang="de-DE">
              <a:latin typeface="Urdu Typesetting" panose="03020402040406030203" pitchFamily="66" charset="-78"/>
              <a:cs typeface="Urdu Typesetting" panose="03020402040406030203" pitchFamily="66" charset="-78"/>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3678999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r>
              <a:rPr lang="ur-PK" sz="2800" dirty="0">
                <a:solidFill>
                  <a:srgbClr val="004992"/>
                </a:solidFill>
                <a:latin typeface="Urdu Typesetting" panose="03020402040406030203" pitchFamily="66" charset="-78"/>
                <a:ea typeface="ＭＳ Ｐゴシック"/>
                <a:cs typeface="Urdu Typesetting" panose="03020402040406030203" pitchFamily="66" charset="-78"/>
              </a:rPr>
              <a:t>سائیکوسس اور شیزوفرینیا کی اہم علامات:</a:t>
            </a:r>
          </a:p>
          <a:p>
            <a:pPr algn="r">
              <a:buClr>
                <a:srgbClr val="333333"/>
              </a:buClr>
            </a:pPr>
            <a:r>
              <a:rPr lang="ur-PK" sz="2800" b="1" dirty="0">
                <a:solidFill>
                  <a:srgbClr val="333333"/>
                </a:solidFill>
                <a:latin typeface="Urdu Typesetting" panose="03020402040406030203" pitchFamily="66" charset="-78"/>
                <a:ea typeface="ＭＳ Ｐゴシック"/>
                <a:cs typeface="Urdu Typesetting" panose="03020402040406030203" pitchFamily="66" charset="-78"/>
              </a:rPr>
              <a:t>دیگر (غیر مخصوص) علامات: </a:t>
            </a:r>
            <a:r>
              <a:rPr lang="ur-PK" sz="2800" dirty="0">
                <a:solidFill>
                  <a:srgbClr val="333333"/>
                </a:solidFill>
                <a:latin typeface="Urdu Typesetting" panose="03020402040406030203" pitchFamily="66" charset="-78"/>
                <a:ea typeface="ＭＳ Ｐゴシック"/>
                <a:cs typeface="Urdu Typesetting" panose="03020402040406030203" pitchFamily="66" charset="-78"/>
              </a:rPr>
              <a:t>مثال کے طور پر ڈپریشن، مواصلات کی خرابی، یا توجہ کی مشکلات</a:t>
            </a: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58</a:t>
            </a:fld>
            <a:endParaRPr lang="de-DE">
              <a:latin typeface="Urdu Typesetting" panose="03020402040406030203" pitchFamily="66" charset="-78"/>
              <a:cs typeface="Urdu Typesetting" panose="03020402040406030203" pitchFamily="66" charset="-78"/>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1848954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r>
              <a:rPr lang="ur-PK" sz="2800" dirty="0">
                <a:solidFill>
                  <a:srgbClr val="004992"/>
                </a:solidFill>
                <a:latin typeface="Urdu Typesetting" panose="03020402040406030203" pitchFamily="66" charset="-78"/>
                <a:ea typeface="ＭＳ Ｐゴシック"/>
                <a:cs typeface="Urdu Typesetting" panose="03020402040406030203" pitchFamily="66" charset="-78"/>
              </a:rPr>
              <a:t>سائیکوسس اور شیزوفرینیا کی اہم علامات:</a:t>
            </a:r>
          </a:p>
          <a:p>
            <a:pPr algn="r">
              <a:buClr>
                <a:srgbClr val="333333"/>
              </a:buClr>
            </a:pPr>
            <a:r>
              <a:rPr lang="ur-PK" sz="2800" b="1" dirty="0">
                <a:solidFill>
                  <a:srgbClr val="333333"/>
                </a:solidFill>
                <a:latin typeface="Urdu Typesetting" panose="03020402040406030203" pitchFamily="66" charset="-78"/>
                <a:ea typeface="ＭＳ Ｐゴシック"/>
                <a:cs typeface="Urdu Typesetting" panose="03020402040406030203" pitchFamily="66" charset="-78"/>
              </a:rPr>
              <a:t>دیگر (غیر مخصوص) علامات: </a:t>
            </a:r>
            <a:r>
              <a:rPr lang="ur-PK" sz="2800" dirty="0">
                <a:solidFill>
                  <a:srgbClr val="333333"/>
                </a:solidFill>
                <a:latin typeface="Urdu Typesetting" panose="03020402040406030203" pitchFamily="66" charset="-78"/>
                <a:ea typeface="ＭＳ Ｐゴシック"/>
                <a:cs typeface="Urdu Typesetting" panose="03020402040406030203" pitchFamily="66" charset="-78"/>
              </a:rPr>
              <a:t>مثال کے طور پر ڈپریشن، مواصلات کی خرابی، یا توجہ کی مشکلات</a:t>
            </a:r>
          </a:p>
          <a:p>
            <a:pPr algn="r">
              <a:buClr>
                <a:srgbClr val="333333"/>
              </a:buClr>
            </a:pPr>
            <a:r>
              <a:rPr lang="ur-PK" sz="2800" dirty="0">
                <a:solidFill>
                  <a:srgbClr val="333333"/>
                </a:solidFill>
                <a:latin typeface="Urdu Typesetting" panose="03020402040406030203" pitchFamily="66" charset="-78"/>
                <a:ea typeface="ＭＳ Ｐゴシック"/>
                <a:cs typeface="Urdu Typesetting" panose="03020402040406030203" pitchFamily="66" charset="-78"/>
              </a:rPr>
              <a:t>مثال:</a:t>
            </a:r>
            <a:br>
              <a:rPr lang="de-DE" sz="2800" dirty="0">
                <a:solidFill>
                  <a:srgbClr val="333333"/>
                </a:solidFill>
                <a:latin typeface="Urdu Typesetting" panose="03020402040406030203" pitchFamily="66" charset="-78"/>
                <a:ea typeface="ＭＳ Ｐゴシック"/>
                <a:cs typeface="Urdu Typesetting" panose="03020402040406030203" pitchFamily="66" charset="-78"/>
              </a:rPr>
            </a:br>
            <a:r>
              <a:rPr lang="ur-PK" sz="2800" i="1" dirty="0">
                <a:solidFill>
                  <a:srgbClr val="333333"/>
                </a:solidFill>
                <a:latin typeface="Urdu Typesetting" panose="03020402040406030203" pitchFamily="66" charset="-78"/>
                <a:ea typeface="ＭＳ Ｐゴシック"/>
                <a:cs typeface="Urdu Typesetting" panose="03020402040406030203" pitchFamily="66" charset="-78"/>
              </a:rPr>
              <a:t>”ہر ایک کے پاس ایسا وقت ہوتا ہے جب وہ بہت غمگین ہوتے ہیں، بغیر کچھ کیے اور پیچھے ہٹتے ہیں۔ میرے ساتھ بھی ایسا ہی تھا – سوائے اس کے کہ یہ اداسی ہفتوں تک جاری رہی اور ایسی کوئی چیز نہیں تھی جو مجھے خوش کر سکے۔ میں صرف اداس نہیں تھا، لیکن مکمل طور پر نا امید اور بیکار محسوس کیا. اس خاص لمحے میں آپ کو لگتا ہے کہ یہ دور نہیں ہوتا اور یہ ہمیشہ سے ایسا ہی رہا ہے۔ لیکن پھر کسی وقت پردہ کھل جاتا ہے...“</a:t>
            </a:r>
            <a:endParaRPr lang="de-DE" sz="2800" i="1"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59</a:t>
            </a:fld>
            <a:endParaRPr lang="de-DE">
              <a:latin typeface="Urdu Typesetting" panose="03020402040406030203" pitchFamily="66" charset="-78"/>
              <a:cs typeface="Urdu Typesetting" panose="03020402040406030203" pitchFamily="66" charset="-78"/>
            </a:endParaRPr>
          </a:p>
        </p:txBody>
      </p:sp>
      <p:sp>
        <p:nvSpPr>
          <p:cNvPr id="107523" name="Ellipse 3"/>
          <p:cNvSpPr>
            <a:spLocks noChangeArrowheads="1"/>
          </p:cNvSpPr>
          <p:nvPr/>
        </p:nvSpPr>
        <p:spPr bwMode="auto">
          <a:xfrm>
            <a:off x="8177023" y="5589588"/>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
        <p:nvSpPr>
          <p:cNvPr id="107524" name="Ellipse 4"/>
          <p:cNvSpPr>
            <a:spLocks noChangeArrowheads="1"/>
          </p:cNvSpPr>
          <p:nvPr/>
        </p:nvSpPr>
        <p:spPr bwMode="auto">
          <a:xfrm>
            <a:off x="6495951" y="2312440"/>
            <a:ext cx="259765" cy="1081980"/>
          </a:xfrm>
          <a:prstGeom prst="ellipse">
            <a:avLst/>
          </a:prstGeom>
          <a:noFill/>
          <a:ln w="9525" algn="ctr">
            <a:noFill/>
            <a:round/>
            <a:headEnd/>
            <a:tailEnd/>
          </a:ln>
        </p:spPr>
        <p:txBody>
          <a:bodyPr wrap="none">
            <a:spAutoFit/>
          </a:bodyPr>
          <a:lstStyle/>
          <a:p>
            <a:endParaRPr lang="en-US">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6984781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میں اپنی بیماری کے بارے میں کیسے بتا سکتا ہوں؟</a:t>
            </a:r>
            <a:endParaRPr lang="de-DE" sz="4400" dirty="0">
              <a:latin typeface="Urdu Typesetting" panose="03020402040406030203" pitchFamily="66" charset="-78"/>
              <a:cs typeface="Urdu Typesetting" panose="03020402040406030203" pitchFamily="66" charset="-78"/>
            </a:endParaRPr>
          </a:p>
        </p:txBody>
      </p:sp>
      <p:sp>
        <p:nvSpPr>
          <p:cNvPr id="117762" name="Inhaltsplatzhalter 2"/>
          <p:cNvSpPr>
            <a:spLocks noGrp="1"/>
          </p:cNvSpPr>
          <p:nvPr>
            <p:ph idx="1"/>
          </p:nvPr>
        </p:nvSpPr>
        <p:spPr/>
        <p:txBody>
          <a:bodyPr/>
          <a:lstStyle/>
          <a:p>
            <a:pPr algn="r"/>
            <a:r>
              <a:rPr lang="ur-PK" sz="3200" dirty="0">
                <a:solidFill>
                  <a:srgbClr val="333333"/>
                </a:solidFill>
                <a:latin typeface="Urdu Typesetting" panose="03020402040406030203" pitchFamily="66" charset="-78"/>
                <a:ea typeface="ＭＳ Ｐゴシック"/>
                <a:cs typeface="Urdu Typesetting" panose="03020402040406030203" pitchFamily="66" charset="-78"/>
              </a:rPr>
              <a:t>سائیکوسس کے موضوع سے آگاہی حاصل کریں۔ دوسرے لوگوں کے غلط خیالات اور غلط فہمیوں کو دور کرنے کا بہترین طریقہ یہ ہے کہ انہیں حقائق سے آگاہ کیا جائے۔</a:t>
            </a:r>
            <a:endParaRPr lang="de-DE" sz="32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60</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تعصبات سے نمٹنا (بدنامی)</a:t>
            </a:r>
            <a:endParaRPr lang="de-DE" sz="44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extLst>
            <a:ext uri="{FAA26D3D-D897-4be2-8F04-BA451C77F1D7}"/>
          </a:extLst>
        </p:spPr>
        <p:txBody>
          <a:bodyPr/>
          <a:lstStyle/>
          <a:p>
            <a:pPr algn="r">
              <a:defRPr/>
            </a:pPr>
            <a:r>
              <a:rPr lang="ur-PK" sz="2800" b="1"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سیکھنے کے مقاصد:</a:t>
            </a:r>
          </a:p>
          <a:p>
            <a:pPr algn="r">
              <a:defRP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تعصب اور بدنامی کو روکنے کے لیے، یہ ضروری ہے کہ آپ اپنی بیماری کے بارے میں مناسب طریقے سے دوسرے لوگوں کو آگاہ کریں۔</a:t>
            </a:r>
          </a:p>
          <a:p>
            <a:pPr algn="r">
              <a:defRP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دماغی بیماری عام ہیں۔</a:t>
            </a:r>
          </a:p>
          <a:p>
            <a:pPr algn="r">
              <a:defRP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اگر آپ اس کے بارے میں بات کرنے میں آسانی محسوس نہیں کرتے ہیں تو آپ کو اپنی طبی حالت کی تفصیلات بتانے کی ضرورت نہیں ہے۔</a:t>
            </a:r>
          </a:p>
          <a:p>
            <a:pPr algn="r">
              <a:defRP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یہ مددگار اور اہم بھی ہو سکتا ہے ان لوگوں کو بتانا جن پر آپ بھروسہ کرتے ہیں اپنی تشخیص کے بارے میں، عمومی مدد کے لیے اور دوبارہ لگنے سے بچاؤ میں مدد کے لیے۔</a:t>
            </a:r>
          </a:p>
          <a:p>
            <a:pPr algn="r">
              <a:defRP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بعض اوقات، دوسروں کو بیماری کے بارے میں غلط عقیدہ ہو سکتا ہے۔ اپنی علامات (سائیکوسس کی) کی وضاحت کرنا ممکنہ طور پر غلط فہمی کی تشخیص کا اشتراک کرنے سے زیادہ مددگار ثابت ہوسکتا ہے۔</a:t>
            </a:r>
            <a:endParaRPr 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61</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1"/>
          <p:cNvSpPr>
            <a:spLocks noGrp="1"/>
          </p:cNvSpPr>
          <p:nvPr>
            <p:ph type="title"/>
          </p:nvPr>
        </p:nvSpPr>
        <p:spPr>
          <a:xfrm>
            <a:off x="408955" y="1124744"/>
            <a:ext cx="11376000" cy="609398"/>
          </a:xfrm>
        </p:spPr>
        <p:txBody>
          <a:bodyPr vert="horz" lIns="0" tIns="0" rIns="0" bIns="0" rtlCol="0" anchor="t">
            <a:spAutoFit/>
          </a:bodyPr>
          <a:lstStyle/>
          <a:p>
            <a:pPr algn="r" defTabSz="914377">
              <a:spcBef>
                <a:spcPts val="0"/>
              </a:spcBef>
            </a:pPr>
            <a:r>
              <a:rPr lang="ur-PK" sz="4400" dirty="0">
                <a:latin typeface="Urdu Typesetting" panose="03020402040406030203" pitchFamily="66" charset="-78"/>
                <a:cs typeface="Urdu Typesetting" panose="03020402040406030203" pitchFamily="66" charset="-78"/>
              </a:rPr>
              <a:t>تعصبات سے نمٹنا (بدنامی)</a:t>
            </a:r>
            <a:endParaRPr lang="de-DE" sz="4400" dirty="0">
              <a:latin typeface="Urdu Typesetting" panose="03020402040406030203" pitchFamily="66" charset="-78"/>
              <a:cs typeface="Urdu Typesetting" panose="03020402040406030203" pitchFamily="66" charset="-78"/>
            </a:endParaRPr>
          </a:p>
        </p:txBody>
      </p:sp>
      <p:sp>
        <p:nvSpPr>
          <p:cNvPr id="119810" name="Inhaltsplatzhalter 2"/>
          <p:cNvSpPr>
            <a:spLocks noGrp="1"/>
          </p:cNvSpPr>
          <p:nvPr>
            <p:ph idx="1"/>
          </p:nvPr>
        </p:nvSpPr>
        <p:spPr>
          <a:xfrm>
            <a:off x="444955" y="1767306"/>
            <a:ext cx="11340000" cy="4248000"/>
          </a:xfrm>
        </p:spPr>
        <p:txBody>
          <a:bodyPr/>
          <a:lstStyle/>
          <a:p>
            <a:pPr algn="r"/>
            <a:r>
              <a:rPr lang="ur-PK" sz="2600" dirty="0">
                <a:solidFill>
                  <a:srgbClr val="333333"/>
                </a:solidFill>
                <a:latin typeface="Urdu Typesetting" panose="03020402040406030203" pitchFamily="66" charset="-78"/>
                <a:ea typeface="ＭＳ Ｐゴシック"/>
                <a:cs typeface="Urdu Typesetting" panose="03020402040406030203" pitchFamily="66" charset="-78"/>
              </a:rPr>
              <a:t>نفسیات میں مبتلا بہت سے لوگوں کو (لیکن سب کو نہیں!) تعصب کے ساتھ جدوجہد کرنا پڑتی ہے۔ تعصبات کو روکنے کے لیے، دوسرے لوگوں کو بیماری کی وضاحت کرنا مددگار ثابت ہو سکتا ہے۔</a:t>
            </a:r>
          </a:p>
          <a:p>
            <a:pPr algn="r"/>
            <a:r>
              <a:rPr lang="ur-PK" sz="2600" dirty="0">
                <a:latin typeface="Urdu Typesetting" panose="03020402040406030203" pitchFamily="66" charset="-78"/>
                <a:ea typeface="ＭＳ Ｐゴシック"/>
                <a:cs typeface="Urdu Typesetting" panose="03020402040406030203" pitchFamily="66" charset="-78"/>
              </a:rPr>
              <a:t>مثال</a:t>
            </a:r>
            <a:r>
              <a:rPr lang="ur-PK" sz="2600" dirty="0">
                <a:solidFill>
                  <a:srgbClr val="333333"/>
                </a:solidFill>
                <a:latin typeface="Urdu Typesetting" panose="03020402040406030203" pitchFamily="66" charset="-78"/>
                <a:ea typeface="ＭＳ Ｐゴシック"/>
                <a:cs typeface="Urdu Typesetting" panose="03020402040406030203" pitchFamily="66" charset="-78"/>
              </a:rPr>
              <a:t>: نفسیاتی مرحلے کی وجہ سے، مارٹن نے گزشتہ چند ہفتے ہسپتال میں گزارے۔ اب تک، اس نے اپنی بیماری کے بارے میں تقریباً کسی کو نہیں بتایا ہے اور اس لیے وہ دوسروں سے زیادہ دور ہو گیا ہے۔</a:t>
            </a:r>
          </a:p>
          <a:p>
            <a:pPr algn="r"/>
            <a:r>
              <a:rPr lang="ur-PK" sz="2600" dirty="0">
                <a:latin typeface="Urdu Typesetting" panose="03020402040406030203" pitchFamily="66" charset="-78"/>
                <a:ea typeface="ＭＳ Ｐゴシック"/>
                <a:cs typeface="Urdu Typesetting" panose="03020402040406030203" pitchFamily="66" charset="-78"/>
              </a:rPr>
              <a:t>پس منظر</a:t>
            </a:r>
            <a:r>
              <a:rPr lang="ur-PK" sz="2600" dirty="0">
                <a:solidFill>
                  <a:srgbClr val="333333"/>
                </a:solidFill>
                <a:latin typeface="Urdu Typesetting" panose="03020402040406030203" pitchFamily="66" charset="-78"/>
                <a:ea typeface="ＭＳ Ｐゴシック"/>
                <a:cs typeface="Urdu Typesetting" panose="03020402040406030203" pitchFamily="66" charset="-78"/>
              </a:rPr>
              <a:t>: ماضی میں، مارٹن کو اپنی نفسیات کے بارے میں کھل کر بات کرنے کے منفی تجربات ہوئے۔ جب اس نے اپنے آخری باس کو اپنی بیماری کے بارے میں بتایا تو اسے جلد ہی ٹرانسفر کر دیا گیا۔ اس لیے وہ ڈرتا ہے کہ اس کے دوست اسے پاگل سمجھیں اور اس سے منہ موڑ لیں۔</a:t>
            </a:r>
          </a:p>
          <a:p>
            <a:pPr algn="r"/>
            <a:r>
              <a:rPr lang="ur-PK" sz="2600" dirty="0">
                <a:latin typeface="Urdu Typesetting" panose="03020402040406030203" pitchFamily="66" charset="-78"/>
                <a:ea typeface="ＭＳ Ｐゴシック"/>
                <a:cs typeface="Urdu Typesetting" panose="03020402040406030203" pitchFamily="66" charset="-78"/>
              </a:rPr>
              <a:t>تاہم</a:t>
            </a:r>
            <a:r>
              <a:rPr lang="ur-PK" sz="2600" dirty="0">
                <a:solidFill>
                  <a:srgbClr val="333333"/>
                </a:solidFill>
                <a:latin typeface="Urdu Typesetting" panose="03020402040406030203" pitchFamily="66" charset="-78"/>
                <a:ea typeface="ＭＳ Ｐゴシック"/>
                <a:cs typeface="Urdu Typesetting" panose="03020402040406030203" pitchFamily="66" charset="-78"/>
              </a:rPr>
              <a:t>: اپنے موجودہ ہسپتال میں داخل ہونے کے دوران، مارٹن نے ایم-سی-ٹی کے ساتھ ساتھ دیگر علاج اور سرگرمیوں میں حصہ لیا، اور اس نے اپنے اچھے دوستوں سے چھپنا بند کرنے کا فیصلہ کیا۔ ان میں سے تقریباً سبھی نے مارٹن کی اپنی علامات کی وضاحت کا معقول جواب دیا۔ ان میں سے ایک نے یہاں تک کہ ظلم اور دھمکی کے احساس کے ساتھ اپنے تجربات کی اطلاع دی۔</a:t>
            </a:r>
            <a:endParaRPr lang="de-DE" sz="26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en-US">
                <a:latin typeface="Urdu Typesetting" panose="03020402040406030203" pitchFamily="66" charset="-78"/>
                <a:cs typeface="Urdu Typesetting" panose="03020402040406030203" pitchFamily="66" charset="-78"/>
              </a:rPr>
              <a:t>Metacognitive Training 10 - Dealing with Prejudices (Stigma)</a:t>
            </a:r>
            <a:endParaRPr lang="de-DE">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Urdu Typesetting" panose="03020402040406030203" pitchFamily="66" charset="-78"/>
                <a:cs typeface="Urdu Typesetting" panose="03020402040406030203" pitchFamily="66" charset="-78"/>
              </a:rPr>
              <a:pPr>
                <a:defRPr/>
              </a:pPr>
              <a:t>62</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10 - Dealing with Prejudices (Stigma)</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63</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2307261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9806613"/>
              </p:ext>
            </p:extLst>
          </p:nvPr>
        </p:nvGraphicFramePr>
        <p:xfrm>
          <a:off x="408954" y="2011680"/>
          <a:ext cx="11375999" cy="30936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Steven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Depolo</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dirty="0">
                          <a:solidFill>
                            <a:srgbClr val="333333"/>
                          </a:solidFill>
                          <a:latin typeface="Calibri Light"/>
                          <a:ea typeface="Verdana" panose="020B0604030504040204" pitchFamily="34" charset="0"/>
                          <a:cs typeface="Verdana" panose="020B0604030504040204" pitchFamily="34" charset="0"/>
                        </a:rPr>
                        <a:t>Soccer Balls Net 7-22-09 1</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Soccer balls/</a:t>
                      </a:r>
                      <a:r>
                        <a:rPr kumimoji="0" lang="en-GB" sz="1000" b="0" i="0" u="none" strike="noStrike" cap="none" normalizeH="0" baseline="0" dirty="0" err="1">
                          <a:ln>
                            <a:noFill/>
                          </a:ln>
                          <a:solidFill>
                            <a:srgbClr val="333333"/>
                          </a:solidFill>
                          <a:effectLst/>
                          <a:latin typeface="Calibri Light"/>
                        </a:rPr>
                        <a:t>Fußbälle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Jeff Nelson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ft_edm_park__0103.jpg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letter/Brief</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Victor </a:t>
                      </a:r>
                      <a:r>
                        <a:rPr kumimoji="0" lang="en-US"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Svensson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DNA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Christian </a:t>
                      </a:r>
                      <a:r>
                        <a:rPr kumimoji="0" lang="en-US" sz="1000" b="0" i="0" u="none" strike="noStrike" cap="none" normalizeH="0" baseline="0" dirty="0" err="1">
                          <a:ln>
                            <a:noFill/>
                          </a:ln>
                          <a:solidFill>
                            <a:srgbClr val="333333"/>
                          </a:solidFill>
                          <a:effectLst/>
                          <a:latin typeface="Calibri Light"/>
                        </a:rPr>
                        <a:t>Schnettelker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rPr>
                        <a:t>Stamp/</a:t>
                      </a:r>
                      <a:r>
                        <a:rPr kumimoji="0" lang="en-US" sz="1000" b="0" i="0" u="none" strike="noStrike" cap="none" normalizeH="0" baseline="0" dirty="0" err="1">
                          <a:ln>
                            <a:noFill/>
                          </a:ln>
                          <a:solidFill>
                            <a:srgbClr val="333333"/>
                          </a:solidFill>
                          <a:effectLst/>
                          <a:latin typeface="Calibri Light"/>
                        </a:rPr>
                        <a:t>Stempel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a:t>
                      </a:r>
                      <a:r>
                        <a:rPr kumimoji="0" lang="de-DE" sz="1000" b="0" i="0" u="none" strike="noStrike" cap="none" normalizeH="0" baseline="0">
                          <a:ln>
                            <a:noFill/>
                          </a:ln>
                          <a:solidFill>
                            <a:srgbClr val="333333"/>
                          </a:solidFill>
                          <a:effectLst/>
                          <a:latin typeface="Calibri Light"/>
                          <a:cs typeface="Times New Roman" pitchFamily="18" charset="0"/>
                        </a:rPr>
                        <a:t>tamp</a:t>
                      </a:r>
                      <a:r>
                        <a:rPr kumimoji="0" lang="de-DE" sz="1000" b="0" i="0" u="none" strike="noStrike" cap="none" normalizeH="0" baseline="0" dirty="0">
                          <a:ln>
                            <a:noFill/>
                          </a:ln>
                          <a:solidFill>
                            <a:srgbClr val="333333"/>
                          </a:solidFill>
                          <a:effectLst/>
                          <a:latin typeface="Calibri Light"/>
                          <a:cs typeface="Times New Roman" pitchFamily="18" charset="0"/>
                        </a:rPr>
                        <a:t>/Stempel</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dirty="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deciding which door to choose/</a:t>
                      </a:r>
                      <a:r>
                        <a:rPr kumimoji="0" lang="en-US" sz="1000" b="0" i="0" u="none" strike="noStrike" cap="none" normalizeH="0" baseline="0" dirty="0" err="1">
                          <a:ln>
                            <a:noFill/>
                          </a:ln>
                          <a:solidFill>
                            <a:srgbClr val="333333"/>
                          </a:solidFill>
                          <a:effectLst/>
                          <a:latin typeface="Calibri Light"/>
                        </a:rPr>
                        <a:t>Entscheidung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zwischen</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zwei</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2" name="Footer Placeholder 1"/>
          <p:cNvSpPr>
            <a:spLocks noGrp="1"/>
          </p:cNvSpPr>
          <p:nvPr>
            <p:ph type="ftr" sz="quarter" idx="11"/>
          </p:nvPr>
        </p:nvSpPr>
        <p:spPr/>
        <p:txBody>
          <a:bodyPr/>
          <a:lstStyle/>
          <a:p>
            <a:r>
              <a:rPr lang="en-US"/>
              <a:t>Metacognitive Training 10 - Dealing with Prejudices (Stigma)</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64</a:t>
            </a:fld>
            <a:endParaRPr lang="de-DE" dirty="0"/>
          </a:p>
        </p:txBody>
      </p:sp>
    </p:spTree>
    <p:extLst>
      <p:ext uri="{BB962C8B-B14F-4D97-AF65-F5344CB8AC3E}">
        <p14:creationId xmlns:p14="http://schemas.microsoft.com/office/powerpoint/2010/main" val="394956871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ustom 1">
      <a:majorFont>
        <a:latin typeface="Calibri Light"/>
        <a:ea typeface=""/>
        <a:cs typeface="Urdu Typesetting"/>
      </a:majorFont>
      <a:minorFont>
        <a:latin typeface="Calibri"/>
        <a:ea typeface=""/>
        <a:cs typeface="Urdu Typesetting"/>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6455</Words>
  <Application>Microsoft Office PowerPoint</Application>
  <PresentationFormat>Benutzerdefiniert</PresentationFormat>
  <Paragraphs>599</Paragraphs>
  <Slides>64</Slides>
  <Notes>40</Notes>
  <HiddenSlides>0</HiddenSlides>
  <MMClips>0</MMClips>
  <ScaleCrop>false</ScaleCrop>
  <HeadingPairs>
    <vt:vector size="6" baseType="variant">
      <vt:variant>
        <vt:lpstr>Verwendete Schriftarten</vt:lpstr>
      </vt:variant>
      <vt:variant>
        <vt:i4>9</vt:i4>
      </vt:variant>
      <vt:variant>
        <vt:lpstr>Design</vt:lpstr>
      </vt:variant>
      <vt:variant>
        <vt:i4>3</vt:i4>
      </vt:variant>
      <vt:variant>
        <vt:lpstr>Folientitel</vt:lpstr>
      </vt:variant>
      <vt:variant>
        <vt:i4>64</vt:i4>
      </vt:variant>
    </vt:vector>
  </HeadingPairs>
  <TitlesOfParts>
    <vt:vector size="76" baseType="lpstr">
      <vt:lpstr>Arial</vt:lpstr>
      <vt:lpstr>Calibri</vt:lpstr>
      <vt:lpstr>Calibri Light</vt:lpstr>
      <vt:lpstr>Microsoft Uighur</vt:lpstr>
      <vt:lpstr>Symbol</vt:lpstr>
      <vt:lpstr>Urdu Typesetting</vt:lpstr>
      <vt:lpstr>Verdana</vt:lpstr>
      <vt:lpstr>Wingdings</vt:lpstr>
      <vt:lpstr>Wingdings 2</vt:lpstr>
      <vt:lpstr>UKE_PPT-Vorlage_16zu9</vt:lpstr>
      <vt:lpstr>2_UKE_PPT-Vorlage_16zu9</vt:lpstr>
      <vt:lpstr>4_UKE_PPT-Vorlage_16zu9</vt:lpstr>
      <vt:lpstr> - تعصبات سے نمٹنا (بدنامی)MCT 10</vt:lpstr>
      <vt:lpstr>درج ذیل لوگوں میں کیا چیز مشترک ہے؟</vt:lpstr>
      <vt:lpstr>درج ذیل لوگوں میں کیا چیز مشترک ہے؟</vt:lpstr>
      <vt:lpstr>درج ذیل لوگوں میں کیا چیز مشترک ہے؟</vt:lpstr>
      <vt:lpstr>درج ذیل لوگوں میں کیا چیز مشترک ہے؟</vt:lpstr>
      <vt:lpstr>درج ذیل لوگوں میں کیا چیز مشترک ہے؟</vt:lpstr>
      <vt:lpstr>درج ذیل لوگوں میں کیا چیز مشترک ہے؟</vt:lpstr>
      <vt:lpstr>درج ذیل لوگوں میں کیا چیز مشترک ہے؟</vt:lpstr>
      <vt:lpstr>مشہور = خوش؟</vt:lpstr>
      <vt:lpstr>ان میں سے کون سی پینٹنگز سائیکوسس کی علامات والے لوگوں نے پینٹ کی تھیں؟</vt:lpstr>
      <vt:lpstr>نیلام میں ان میں سے کس پینٹنگ کی قیمت سب سے زیادہ تھی؟</vt:lpstr>
      <vt:lpstr>نیلام میں ان میں سے کس پینٹنگ کی قیمت سب سے زیادہ تھی؟</vt:lpstr>
      <vt:lpstr>ایڈورڈ منچ</vt:lpstr>
      <vt:lpstr>سٹیفن مورٹز</vt:lpstr>
      <vt:lpstr>ونسنٹ وین گو</vt:lpstr>
      <vt:lpstr>رنگو سٹار</vt:lpstr>
      <vt:lpstr>پہلا نتیجہ</vt:lpstr>
      <vt:lpstr>پہلا نتیجہ</vt:lpstr>
      <vt:lpstr>پہلا نتیجہ</vt:lpstr>
      <vt:lpstr>پہلا نتیجہ</vt:lpstr>
      <vt:lpstr>کیا ذہنی مسائل کا ہونا "عام" ہے؟</vt:lpstr>
      <vt:lpstr>کیا ذہنی مسائل کا ہونا "عام" ہے؟</vt:lpstr>
      <vt:lpstr>کیا ذہنی مسائل کا ہونا "عام" ہے؟</vt:lpstr>
      <vt:lpstr>خاص عقائد ہونا اتنا غیر معمولی نہیں ہیں... آبادی میں نفسیاتی تجربے کی تعداد</vt:lpstr>
      <vt:lpstr>خاص عقائد ہونا اتنا غیر معمولی نہیں ہیں... آبادی میں نفسیاتی تجربے کی تعداد</vt:lpstr>
      <vt:lpstr>خاص عقائد ہونا اتنا غیر معمولی نہیں ہیں... آبادی میں نفسیاتی تجربے کی تعداد</vt:lpstr>
      <vt:lpstr>خاص عقائد ہونا اتنا غیر معمولی نہیں ہیں... آبادی میں نفسیاتی تجربے کی تعداد</vt:lpstr>
      <vt:lpstr>خاص عقائد ہونا اتنا غیر معمولی نہیں ہیں... آبادی میں نفسیاتی تجربے کی تعداد</vt:lpstr>
      <vt:lpstr>خاص عقائد ہونا اتنا غیر معمولی نہیں ہیں... آبادی میں نفسیاتی تجربے کی تعداد</vt:lpstr>
      <vt:lpstr>خاص عقائد ہونا اتنا غیر معمولی نہیں ہیں... آبادی میں نفسیاتی تجربے کی تعداد</vt:lpstr>
      <vt:lpstr>خاص عقائد ہونا اتنا غیر معمولی نہیں ہیں... آبادی میں نفسیاتی تجربے کی تعداد</vt:lpstr>
      <vt:lpstr>یاد رکھیں…</vt:lpstr>
      <vt:lpstr>بدنامی کیا ہے اور خود بدنامی کیا ہے؟</vt:lpstr>
      <vt:lpstr>بدنامی کیا ہے اور خود بدنامی کیا ہے؟</vt:lpstr>
      <vt:lpstr>بدنامی کیا ہے اور خود بدنامی کیا ہے؟</vt:lpstr>
      <vt:lpstr>بدنامی کیا ہے اور خود بدنامی کیا ہے؟</vt:lpstr>
      <vt:lpstr>نفسیات کا تجربہ کرنے والوں کی طرف بدنامی</vt:lpstr>
      <vt:lpstr>نفسیات کا تجربہ کرنے والوں کی طرف بدنامی</vt:lpstr>
      <vt:lpstr>نفسیات کا تجربہ کرنے والوں کی طرف بدنامی</vt:lpstr>
      <vt:lpstr>نفسیات کا تجربہ کرنے والوں کی طرف بدنامی</vt:lpstr>
      <vt:lpstr>نفسیات کا تجربہ کرنے والوں کی طرف بدنامی</vt:lpstr>
      <vt:lpstr>نفسیات کا تجربہ کرنے والوں کی طرف بدنامی</vt:lpstr>
      <vt:lpstr>نفسیات کا تجربہ کرنے والوں کی طرف بدنامی</vt:lpstr>
      <vt:lpstr>ہم یہ سب کیوں کر رہے ہیں؟</vt:lpstr>
      <vt:lpstr>ہم یہ سب کیوں کر رہے ہیں؟</vt:lpstr>
      <vt:lpstr>ہمیں کیا کرنا چاہیئے؟</vt:lpstr>
      <vt:lpstr>کیا مجھے اپنی بیماری کے بارے میں دوسروں کو بتانا چاہیے، اور اگر ہے، تو کیسے؟</vt:lpstr>
      <vt:lpstr>کیا مجھے اپنی بیماری کے بارے میں دوسروں کو بتانا چاہیے، اور اگر ہے، تو کیسے؟</vt:lpstr>
      <vt:lpstr>میں اپنی بیماری کے بارے میں کیسے بتا سکتا ہوں؟</vt:lpstr>
      <vt:lpstr>میں اپنی بیماری کے بارے میں کیسے بتا سکتا ہوں؟</vt:lpstr>
      <vt:lpstr>میں اپنی بیماری کے بارے میں کیسے بتا سکتا ہوں؟</vt:lpstr>
      <vt:lpstr>میں اپنی بیماری کے بارے میں کیسے بتا سکتا ہوں؟</vt:lpstr>
      <vt:lpstr>میں اپنی بیماری کے بارے میں کیسے بتا سکتا ہوں؟</vt:lpstr>
      <vt:lpstr>میں اپنی بیماری کے بارے میں کیسے بتا سکتا ہوں؟</vt:lpstr>
      <vt:lpstr>میں اپنی بیماری کے بارے میں کیسے بتا سکتا ہوں؟</vt:lpstr>
      <vt:lpstr>میں اپنی بیماری کے بارے میں کیسے بتا سکتا ہوں؟</vt:lpstr>
      <vt:lpstr>میں اپنی بیماری کے بارے میں کیسے بتا سکتا ہوں؟</vt:lpstr>
      <vt:lpstr>میں اپنی بیماری کے بارے میں کیسے بتا سکتا ہوں؟</vt:lpstr>
      <vt:lpstr>میں اپنی بیماری کے بارے میں کیسے بتا سکتا ہوں؟</vt:lpstr>
      <vt:lpstr>میں اپنی بیماری کے بارے میں کیسے بتا سکتا ہوں؟</vt:lpstr>
      <vt:lpstr>تعصبات سے نمٹنا (بدنامی)</vt:lpstr>
      <vt:lpstr>تعصبات سے نمٹنا (بدنامی)</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Luca Hoyer</cp:lastModifiedBy>
  <cp:revision>1357</cp:revision>
  <dcterms:created xsi:type="dcterms:W3CDTF">2015-05-22T07:54:23Z</dcterms:created>
  <dcterms:modified xsi:type="dcterms:W3CDTF">2023-06-16T16:29:38Z</dcterms:modified>
</cp:coreProperties>
</file>