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 id="2147483658" r:id="rId9"/>
    <p:sldMasterId id="2147483659" r:id="rId10"/>
  </p:sldMasterIdLst>
  <p:notesMasterIdLst>
    <p:notesMasterId r:id="rId45"/>
  </p:notesMasterIdLst>
  <p:handoutMasterIdLst>
    <p:handoutMasterId r:id="rId46"/>
  </p:handoutMasterIdLst>
  <p:sldIdLst>
    <p:sldId id="745" r:id="rId11"/>
    <p:sldId id="755" r:id="rId12"/>
    <p:sldId id="758" r:id="rId13"/>
    <p:sldId id="759" r:id="rId14"/>
    <p:sldId id="760" r:id="rId15"/>
    <p:sldId id="761" r:id="rId16"/>
    <p:sldId id="762" r:id="rId17"/>
    <p:sldId id="812" r:id="rId18"/>
    <p:sldId id="811" r:id="rId19"/>
    <p:sldId id="792" r:id="rId20"/>
    <p:sldId id="793" r:id="rId21"/>
    <p:sldId id="764" r:id="rId22"/>
    <p:sldId id="767" r:id="rId23"/>
    <p:sldId id="769" r:id="rId24"/>
    <p:sldId id="770" r:id="rId25"/>
    <p:sldId id="771" r:id="rId26"/>
    <p:sldId id="773" r:id="rId27"/>
    <p:sldId id="774" r:id="rId28"/>
    <p:sldId id="804" r:id="rId29"/>
    <p:sldId id="807" r:id="rId30"/>
    <p:sldId id="806" r:id="rId31"/>
    <p:sldId id="813" r:id="rId32"/>
    <p:sldId id="808" r:id="rId33"/>
    <p:sldId id="805" r:id="rId34"/>
    <p:sldId id="772" r:id="rId35"/>
    <p:sldId id="801" r:id="rId36"/>
    <p:sldId id="794" r:id="rId37"/>
    <p:sldId id="795" r:id="rId38"/>
    <p:sldId id="796" r:id="rId39"/>
    <p:sldId id="797" r:id="rId40"/>
    <p:sldId id="778" r:id="rId41"/>
    <p:sldId id="780" r:id="rId42"/>
    <p:sldId id="810" r:id="rId43"/>
    <p:sldId id="802" r:id="rId44"/>
  </p:sldIdLst>
  <p:sldSz cx="9144000" cy="6858000" type="screen4x3"/>
  <p:notesSz cx="6735763" cy="9866313"/>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1162">
          <p15:clr>
            <a:srgbClr val="A4A3A4"/>
          </p15:clr>
        </p15:guide>
        <p15:guide id="2" orient="horz" pos="436">
          <p15:clr>
            <a:srgbClr val="A4A3A4"/>
          </p15:clr>
        </p15:guide>
        <p15:guide id="3" pos="158">
          <p15:clr>
            <a:srgbClr val="A4A3A4"/>
          </p15:clr>
        </p15:guide>
        <p15:guide id="4" pos="5465">
          <p15:clr>
            <a:srgbClr val="A4A3A4"/>
          </p15:clr>
        </p15:guide>
        <p15:guide id="5" orient="horz" pos="844">
          <p15:clr>
            <a:srgbClr val="A4A3A4"/>
          </p15:clr>
        </p15:guide>
        <p15:guide id="6" pos="5601">
          <p15:clr>
            <a:srgbClr val="A4A3A4"/>
          </p15:clr>
        </p15:guide>
        <p15:guide id="7" pos="159">
          <p15:clr>
            <a:srgbClr val="A4A3A4"/>
          </p15:clr>
        </p15:guide>
        <p15:guide id="8" orient="horz" pos="845">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initials="e" lastIdx="1" clrIdx="0">
    <p:extLst/>
  </p:cmAuthor>
  <p:cmAuthor id="2" name="Birgit" initials="BH" lastIdx="16" clrIdx="1">
    <p:extLst/>
  </p:cmAuthor>
  <p:cmAuthor id="3" name="Eva Krieger" initials="EK" lastIdx="2" clrIdx="2"/>
  <p:cmAuthor id="4" name="Janne Hottenrott" initials="JH" lastIdx="35" clrIdx="3">
    <p:extLst/>
  </p:cmAuthor>
  <p:cmAuthor id="5" name="Ryan Balzan" initials="RB" lastIdx="6" clrIdx="4"/>
  <p:cmAuthor id="6" name="Nathalie Werkle" initials="NW" lastIdx="1" clrIdx="5">
    <p:extLst>
      <p:ext uri="{19B8F6BF-5375-455C-9EA6-DF929625EA0E}">
        <p15:presenceInfo xmlns:p15="http://schemas.microsoft.com/office/powerpoint/2012/main" userId="Nathalie Werk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FFFF"/>
    <a:srgbClr val="FF3300"/>
    <a:srgbClr val="66CCFF"/>
    <a:srgbClr val="33CCFF"/>
    <a:srgbClr val="CCFF66"/>
    <a:srgbClr val="FF5050"/>
    <a:srgbClr val="FF6600"/>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3" autoAdjust="0"/>
    <p:restoredTop sz="90481" autoAdjust="0"/>
  </p:normalViewPr>
  <p:slideViewPr>
    <p:cSldViewPr snapToObjects="1" showGuides="1">
      <p:cViewPr varScale="1">
        <p:scale>
          <a:sx n="131" d="100"/>
          <a:sy n="131" d="100"/>
        </p:scale>
        <p:origin x="432" y="96"/>
      </p:cViewPr>
      <p:guideLst>
        <p:guide orient="horz" pos="1162"/>
        <p:guide orient="horz" pos="436"/>
        <p:guide pos="158"/>
        <p:guide pos="5465"/>
        <p:guide orient="horz" pos="844"/>
        <p:guide pos="5601"/>
        <p:guide pos="159"/>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handoutMaster" Target="handoutMasters/handout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EAA168B9-98A2-486E-8CA2-DE7708E38926}" type="slidenum">
              <a:rPr lang="en-GB" altLang="de-DE"/>
              <a:pPr>
                <a:defRPr/>
              </a:pPr>
              <a:t>‹Nr.›</a:t>
            </a:fld>
            <a:endParaRPr lang="en-GB" altLang="de-DE"/>
          </a:p>
        </p:txBody>
      </p:sp>
    </p:spTree>
    <p:extLst>
      <p:ext uri="{BB962C8B-B14F-4D97-AF65-F5344CB8AC3E}">
        <p14:creationId xmlns:p14="http://schemas.microsoft.com/office/powerpoint/2010/main" val="3677260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898525" y="4686300"/>
            <a:ext cx="4938713" cy="4440238"/>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D4387797-398C-43BF-8D44-5AA63FA3909A}" type="slidenum">
              <a:rPr lang="en-US" altLang="de-DE"/>
              <a:pPr>
                <a:defRPr/>
              </a:pPr>
              <a:t>‹Nr.›</a:t>
            </a:fld>
            <a:endParaRPr lang="en-US" altLang="de-DE"/>
          </a:p>
        </p:txBody>
      </p:sp>
    </p:spTree>
    <p:extLst>
      <p:ext uri="{BB962C8B-B14F-4D97-AF65-F5344CB8AC3E}">
        <p14:creationId xmlns:p14="http://schemas.microsoft.com/office/powerpoint/2010/main" val="4194677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2BD0195-DEDE-4E24-9A1D-7F15CEC04B01}" type="slidenum">
              <a:rPr lang="en-US" altLang="de-DE" smtClean="0">
                <a:ea typeface="ＭＳ Ｐゴシック" charset="-128"/>
              </a:rPr>
              <a:pPr/>
              <a:t>1</a:t>
            </a:fld>
            <a:endParaRPr lang="en-US" altLang="de-DE">
              <a:ea typeface="ＭＳ Ｐゴシック" charset="-128"/>
            </a:endParaRPr>
          </a:p>
        </p:txBody>
      </p:sp>
      <p:sp>
        <p:nvSpPr>
          <p:cNvPr id="46083"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200969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9</a:t>
            </a:fld>
            <a:endParaRPr lang="de-DE" altLang="de-DE" dirty="0">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2432288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10</a:t>
            </a:fld>
            <a:endParaRPr lang="de-DE" altLang="de-DE" dirty="0">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1493993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47738"/>
            <a:fld id="{3B15A0DE-1C52-4820-A8C5-90ABFE36B5E0}" type="slidenum">
              <a:rPr lang="de-DE" altLang="de-DE" smtClean="0">
                <a:ea typeface="ＭＳ Ｐゴシック" charset="-128"/>
              </a:rPr>
              <a:pPr defTabSz="947738"/>
              <a:t>11</a:t>
            </a:fld>
            <a:endParaRPr lang="de-DE" altLang="de-DE" dirty="0">
              <a:ea typeface="ＭＳ Ｐゴシック" charset="-128"/>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1903382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xfrm>
            <a:off x="903288" y="741363"/>
            <a:ext cx="4929187" cy="3698875"/>
          </a:xfrm>
          <a:ln/>
        </p:spPr>
      </p:sp>
      <p:sp>
        <p:nvSpPr>
          <p:cNvPr id="49155" name="Notizenplatzhalter 2"/>
          <p:cNvSpPr>
            <a:spLocks noGrp="1"/>
          </p:cNvSpPr>
          <p:nvPr>
            <p:ph type="body" idx="1"/>
          </p:nvPr>
        </p:nvSpPr>
        <p:spPr>
          <a:noFill/>
          <a:ln/>
        </p:spPr>
        <p:txBody>
          <a:bodyPr/>
          <a:lstStyle/>
          <a:p>
            <a:endParaRPr lang="de-DE" altLang="de-DE" b="1" dirty="0"/>
          </a:p>
        </p:txBody>
      </p:sp>
      <p:sp>
        <p:nvSpPr>
          <p:cNvPr id="49156" name="Foliennummernplatzhalter 3"/>
          <p:cNvSpPr>
            <a:spLocks noGrp="1"/>
          </p:cNvSpPr>
          <p:nvPr>
            <p:ph type="sldNum" sz="quarter" idx="5"/>
          </p:nvPr>
        </p:nvSpPr>
        <p:spPr>
          <a:noFill/>
        </p:spPr>
        <p:txBody>
          <a:bodyPr/>
          <a:lstStyle/>
          <a:p>
            <a:fld id="{6338C05A-E8A0-42A0-A0E4-11D4C550F023}" type="slidenum">
              <a:rPr lang="de-DE" altLang="de-DE" smtClean="0">
                <a:solidFill>
                  <a:srgbClr val="000000"/>
                </a:solidFill>
                <a:ea typeface="ＭＳ Ｐゴシック" charset="-128"/>
              </a:rPr>
              <a:pPr/>
              <a:t>14</a:t>
            </a:fld>
            <a:endParaRPr lang="de-DE" altLang="de-DE" dirty="0">
              <a:solidFill>
                <a:srgbClr val="000000"/>
              </a:solidFill>
              <a:ea typeface="ＭＳ Ｐゴシック" charset="-128"/>
            </a:endParaRPr>
          </a:p>
        </p:txBody>
      </p:sp>
    </p:spTree>
    <p:extLst>
      <p:ext uri="{BB962C8B-B14F-4D97-AF65-F5344CB8AC3E}">
        <p14:creationId xmlns:p14="http://schemas.microsoft.com/office/powerpoint/2010/main" val="48844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p:spPr>
        <p:txBody>
          <a:bodyPr/>
          <a:lstStyle/>
          <a:p>
            <a:r>
              <a:rPr lang="de-DE" altLang="de-DE" dirty="0"/>
              <a:t>Ruth: Verweis auf Arbeitsblatt einbauen</a:t>
            </a:r>
          </a:p>
        </p:txBody>
      </p:sp>
      <p:sp>
        <p:nvSpPr>
          <p:cNvPr id="50180" name="Foliennummernplatzhalter 3"/>
          <p:cNvSpPr>
            <a:spLocks noGrp="1"/>
          </p:cNvSpPr>
          <p:nvPr>
            <p:ph type="sldNum" sz="quarter" idx="5"/>
          </p:nvPr>
        </p:nvSpPr>
        <p:spPr>
          <a:noFill/>
        </p:spPr>
        <p:txBody>
          <a:bodyPr/>
          <a:lstStyle/>
          <a:p>
            <a:fld id="{91F40F81-4679-41DD-B4EB-51B5A1102FF1}" type="slidenum">
              <a:rPr lang="en-US" altLang="de-DE" smtClean="0"/>
              <a:pPr/>
              <a:t>16</a:t>
            </a:fld>
            <a:endParaRPr lang="en-US" altLang="de-DE" dirty="0"/>
          </a:p>
        </p:txBody>
      </p:sp>
    </p:spTree>
    <p:extLst>
      <p:ext uri="{BB962C8B-B14F-4D97-AF65-F5344CB8AC3E}">
        <p14:creationId xmlns:p14="http://schemas.microsoft.com/office/powerpoint/2010/main" val="1239128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903288" y="741363"/>
            <a:ext cx="4929187" cy="3698875"/>
          </a:xfrm>
          <a:ln/>
        </p:spPr>
      </p:sp>
      <p:sp>
        <p:nvSpPr>
          <p:cNvPr id="51203" name="Notizenplatzhalter 2"/>
          <p:cNvSpPr>
            <a:spLocks noGrp="1"/>
          </p:cNvSpPr>
          <p:nvPr>
            <p:ph type="body" idx="1"/>
          </p:nvPr>
        </p:nvSpPr>
        <p:spPr>
          <a:noFill/>
          <a:ln/>
        </p:spPr>
        <p:txBody>
          <a:bodyPr/>
          <a:lstStyle/>
          <a:p>
            <a:endParaRPr lang="de-DE" altLang="de-DE" dirty="0"/>
          </a:p>
        </p:txBody>
      </p:sp>
      <p:sp>
        <p:nvSpPr>
          <p:cNvPr id="51204" name="Foliennummernplatzhalter 3"/>
          <p:cNvSpPr>
            <a:spLocks noGrp="1"/>
          </p:cNvSpPr>
          <p:nvPr>
            <p:ph type="sldNum" sz="quarter" idx="5"/>
          </p:nvPr>
        </p:nvSpPr>
        <p:spPr>
          <a:noFill/>
        </p:spPr>
        <p:txBody>
          <a:bodyPr/>
          <a:lstStyle/>
          <a:p>
            <a:fld id="{E54DE86E-97C4-4783-85F2-274DABDF619E}" type="slidenum">
              <a:rPr lang="de-DE" altLang="de-DE" smtClean="0">
                <a:ea typeface="ＭＳ Ｐゴシック" charset="-128"/>
              </a:rPr>
              <a:pPr/>
              <a:t>17</a:t>
            </a:fld>
            <a:endParaRPr lang="de-DE" altLang="de-DE" dirty="0">
              <a:ea typeface="ＭＳ Ｐゴシック" charset="-128"/>
            </a:endParaRPr>
          </a:p>
        </p:txBody>
      </p:sp>
    </p:spTree>
    <p:extLst>
      <p:ext uri="{BB962C8B-B14F-4D97-AF65-F5344CB8AC3E}">
        <p14:creationId xmlns:p14="http://schemas.microsoft.com/office/powerpoint/2010/main" val="2199249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p:spPr>
        <p:txBody>
          <a:bodyPr/>
          <a:lstStyle/>
          <a:p>
            <a:endParaRPr lang="de-DE" altLang="de-DE" dirty="0"/>
          </a:p>
        </p:txBody>
      </p:sp>
      <p:sp>
        <p:nvSpPr>
          <p:cNvPr id="52228" name="Foliennummernplatzhalter 3"/>
          <p:cNvSpPr>
            <a:spLocks noGrp="1"/>
          </p:cNvSpPr>
          <p:nvPr>
            <p:ph type="sldNum" sz="quarter" idx="5"/>
          </p:nvPr>
        </p:nvSpPr>
        <p:spPr>
          <a:noFill/>
        </p:spPr>
        <p:txBody>
          <a:bodyPr/>
          <a:lstStyle/>
          <a:p>
            <a:fld id="{382DF2C8-F150-4CD6-8F7C-5F91210C451A}" type="slidenum">
              <a:rPr lang="en-US" altLang="de-DE" smtClean="0"/>
              <a:pPr/>
              <a:t>18</a:t>
            </a:fld>
            <a:endParaRPr lang="en-US" altLang="de-DE" dirty="0"/>
          </a:p>
        </p:txBody>
      </p:sp>
    </p:spTree>
    <p:extLst>
      <p:ext uri="{BB962C8B-B14F-4D97-AF65-F5344CB8AC3E}">
        <p14:creationId xmlns:p14="http://schemas.microsoft.com/office/powerpoint/2010/main" val="3192383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xfrm>
            <a:off x="903288" y="741363"/>
            <a:ext cx="4929187" cy="3698875"/>
          </a:xfrm>
          <a:ln/>
        </p:spPr>
      </p:sp>
      <p:sp>
        <p:nvSpPr>
          <p:cNvPr id="53251" name="Notizenplatzhalter 2"/>
          <p:cNvSpPr>
            <a:spLocks noGrp="1"/>
          </p:cNvSpPr>
          <p:nvPr>
            <p:ph type="body" idx="1"/>
          </p:nvPr>
        </p:nvSpPr>
        <p:spPr>
          <a:noFill/>
          <a:ln/>
        </p:spPr>
        <p:txBody>
          <a:bodyPr/>
          <a:lstStyle/>
          <a:p>
            <a:endParaRPr lang="de-DE" altLang="de-DE" dirty="0"/>
          </a:p>
        </p:txBody>
      </p:sp>
      <p:sp>
        <p:nvSpPr>
          <p:cNvPr id="53252" name="Foliennummernplatzhalter 3"/>
          <p:cNvSpPr>
            <a:spLocks noGrp="1"/>
          </p:cNvSpPr>
          <p:nvPr>
            <p:ph type="sldNum" sz="quarter" idx="5"/>
          </p:nvPr>
        </p:nvSpPr>
        <p:spPr>
          <a:noFill/>
        </p:spPr>
        <p:txBody>
          <a:bodyPr/>
          <a:lstStyle/>
          <a:p>
            <a:fld id="{B4EEBF9A-4FB2-4FBF-B6E5-701CCC592C35}" type="slidenum">
              <a:rPr lang="de-DE" altLang="de-DE" smtClean="0">
                <a:ea typeface="ＭＳ Ｐゴシック" charset="-128"/>
              </a:rPr>
              <a:pPr/>
              <a:t>19</a:t>
            </a:fld>
            <a:endParaRPr lang="de-DE" altLang="de-DE" dirty="0">
              <a:ea typeface="ＭＳ Ｐゴシック" charset="-128"/>
            </a:endParaRPr>
          </a:p>
        </p:txBody>
      </p:sp>
    </p:spTree>
    <p:extLst>
      <p:ext uri="{BB962C8B-B14F-4D97-AF65-F5344CB8AC3E}">
        <p14:creationId xmlns:p14="http://schemas.microsoft.com/office/powerpoint/2010/main" val="3840482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xfrm>
            <a:off x="903288" y="741363"/>
            <a:ext cx="4929187" cy="3698875"/>
          </a:xfrm>
          <a:ln/>
        </p:spPr>
      </p:sp>
      <p:sp>
        <p:nvSpPr>
          <p:cNvPr id="54275" name="Notizenplatzhalter 2"/>
          <p:cNvSpPr>
            <a:spLocks noGrp="1"/>
          </p:cNvSpPr>
          <p:nvPr>
            <p:ph type="body" idx="1"/>
          </p:nvPr>
        </p:nvSpPr>
        <p:spPr>
          <a:noFill/>
          <a:ln/>
        </p:spPr>
        <p:txBody>
          <a:bodyPr/>
          <a:lstStyle/>
          <a:p>
            <a:endParaRPr lang="de-DE" altLang="de-DE" dirty="0"/>
          </a:p>
        </p:txBody>
      </p:sp>
      <p:sp>
        <p:nvSpPr>
          <p:cNvPr id="54276" name="Foliennummernplatzhalter 3"/>
          <p:cNvSpPr>
            <a:spLocks noGrp="1"/>
          </p:cNvSpPr>
          <p:nvPr>
            <p:ph type="sldNum" sz="quarter" idx="5"/>
          </p:nvPr>
        </p:nvSpPr>
        <p:spPr>
          <a:noFill/>
        </p:spPr>
        <p:txBody>
          <a:bodyPr/>
          <a:lstStyle/>
          <a:p>
            <a:fld id="{11C039A2-B71C-41C1-A8CE-E460561B6E56}" type="slidenum">
              <a:rPr lang="de-DE" altLang="de-DE" smtClean="0">
                <a:ea typeface="ＭＳ Ｐゴシック" charset="-128"/>
              </a:rPr>
              <a:pPr/>
              <a:t>20</a:t>
            </a:fld>
            <a:endParaRPr lang="de-DE" altLang="de-DE" dirty="0">
              <a:ea typeface="ＭＳ Ｐゴシック" charset="-128"/>
            </a:endParaRPr>
          </a:p>
        </p:txBody>
      </p:sp>
    </p:spTree>
    <p:extLst>
      <p:ext uri="{BB962C8B-B14F-4D97-AF65-F5344CB8AC3E}">
        <p14:creationId xmlns:p14="http://schemas.microsoft.com/office/powerpoint/2010/main" val="2534498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pPr defTabSz="947738"/>
            <a:fld id="{3C120078-71D2-4E57-92B0-83677D01B79A}" type="slidenum">
              <a:rPr lang="de-DE" altLang="de-DE" b="1" smtClean="0">
                <a:ea typeface="ＭＳ Ｐゴシック" charset="-128"/>
              </a:rPr>
              <a:pPr defTabSz="947738"/>
              <a:t>24</a:t>
            </a:fld>
            <a:endParaRPr lang="de-DE" altLang="de-DE" b="1" dirty="0">
              <a:ea typeface="ＭＳ Ｐゴシック"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846398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16350" y="9374188"/>
            <a:ext cx="2919413" cy="492125"/>
          </a:xfrm>
          <a:prstGeom prst="rect">
            <a:avLst/>
          </a:prstGeom>
          <a:noFill/>
          <a:ln w="9525">
            <a:noFill/>
            <a:miter lim="800000"/>
            <a:headEnd/>
            <a:tailEnd/>
          </a:ln>
        </p:spPr>
        <p:txBody>
          <a:bodyPr lIns="94849" tIns="47425" rIns="94849" bIns="47425" anchor="b"/>
          <a:lstStyle/>
          <a:p>
            <a:pPr algn="r" defTabSz="990600" eaLnBrk="1" hangingPunct="1"/>
            <a:fld id="{8CEA197C-9908-46AC-87F7-9FF3B688DD49}" type="slidenum">
              <a:rPr lang="de-DE" altLang="de-DE" sz="1200" b="1">
                <a:solidFill>
                  <a:srgbClr val="000000"/>
                </a:solidFill>
                <a:latin typeface="Arial" charset="0"/>
                <a:ea typeface="ＭＳ Ｐゴシック" charset="-128"/>
              </a:rPr>
              <a:pPr algn="r" defTabSz="990600" eaLnBrk="1" hangingPunct="1"/>
              <a:t>25</a:t>
            </a:fld>
            <a:endParaRPr lang="de-DE" altLang="de-DE" sz="1200" b="1" dirty="0">
              <a:solidFill>
                <a:srgbClr val="000000"/>
              </a:solidFill>
              <a:latin typeface="Arial" charset="0"/>
              <a:ea typeface="ＭＳ Ｐゴシック" charset="-128"/>
            </a:endParaRPr>
          </a:p>
        </p:txBody>
      </p:sp>
      <p:sp>
        <p:nvSpPr>
          <p:cNvPr id="56323" name="Rectangle 2"/>
          <p:cNvSpPr>
            <a:spLocks noGrp="1" noRot="1" noChangeAspect="1" noChangeArrowheads="1" noTextEdit="1"/>
          </p:cNvSpPr>
          <p:nvPr>
            <p:ph type="sldImg"/>
          </p:nvPr>
        </p:nvSpPr>
        <p:spPr>
          <a:xfrm>
            <a:off x="903288" y="741363"/>
            <a:ext cx="4929187" cy="3698875"/>
          </a:xfrm>
          <a:ln/>
        </p:spPr>
      </p:sp>
      <p:sp>
        <p:nvSpPr>
          <p:cNvPr id="56324"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1721949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46150"/>
            <a:fld id="{6CA44C68-FACC-44DB-B0F8-63CF4C3582BD}" type="slidenum">
              <a:rPr lang="de-DE" altLang="de-DE" smtClean="0">
                <a:solidFill>
                  <a:srgbClr val="000000"/>
                </a:solidFill>
                <a:ea typeface="ＭＳ Ｐゴシック" charset="-128"/>
              </a:rPr>
              <a:pPr defTabSz="946150"/>
              <a:t>26</a:t>
            </a:fld>
            <a:endParaRPr lang="de-DE" altLang="de-DE" dirty="0">
              <a:solidFill>
                <a:srgbClr val="000000"/>
              </a:solidFill>
              <a:ea typeface="ＭＳ Ｐゴシック" charset="-128"/>
            </a:endParaRPr>
          </a:p>
        </p:txBody>
      </p:sp>
      <p:sp>
        <p:nvSpPr>
          <p:cNvPr id="57347" name="Rectangle 2"/>
          <p:cNvSpPr>
            <a:spLocks noGrp="1" noRot="1" noChangeAspect="1" noChangeArrowheads="1" noTextEdit="1"/>
          </p:cNvSpPr>
          <p:nvPr>
            <p:ph type="sldImg"/>
          </p:nvPr>
        </p:nvSpPr>
        <p:spPr>
          <a:xfrm>
            <a:off x="901700" y="739775"/>
            <a:ext cx="4932363" cy="3700463"/>
          </a:xfrm>
          <a:ln/>
        </p:spPr>
      </p:sp>
      <p:sp>
        <p:nvSpPr>
          <p:cNvPr id="57348"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1607780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76621F9-D784-4E11-A828-4B45F91777B9}" type="slidenum">
              <a:rPr lang="de-DE" altLang="de-DE" smtClean="0">
                <a:ea typeface="ＭＳ Ｐゴシック" charset="-128"/>
              </a:rPr>
              <a:pPr/>
              <a:t>27</a:t>
            </a:fld>
            <a:endParaRPr lang="de-DE" altLang="de-DE" dirty="0">
              <a:ea typeface="ＭＳ Ｐゴシック" charset="-128"/>
            </a:endParaRPr>
          </a:p>
        </p:txBody>
      </p:sp>
      <p:sp>
        <p:nvSpPr>
          <p:cNvPr id="58371" name="Rectangle 2"/>
          <p:cNvSpPr>
            <a:spLocks noGrp="1" noRot="1" noChangeAspect="1" noChangeArrowheads="1" noTextEdit="1"/>
          </p:cNvSpPr>
          <p:nvPr>
            <p:ph type="sldImg"/>
          </p:nvPr>
        </p:nvSpPr>
        <p:spPr>
          <a:xfrm>
            <a:off x="901700" y="739775"/>
            <a:ext cx="4932363" cy="3700463"/>
          </a:xfrm>
          <a:ln/>
        </p:spPr>
      </p:sp>
      <p:sp>
        <p:nvSpPr>
          <p:cNvPr id="58372"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288184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E1116A9-30CF-46E8-AEFD-4DDF63BB2760}" type="slidenum">
              <a:rPr lang="de-DE" altLang="de-DE" smtClean="0">
                <a:ea typeface="ＭＳ Ｐゴシック" charset="-128"/>
              </a:rPr>
              <a:pPr/>
              <a:t>28</a:t>
            </a:fld>
            <a:endParaRPr lang="de-DE" altLang="de-DE" dirty="0">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1892981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7DC68EE-AC06-4B1B-B8C5-6D4BD52E3E49}" type="slidenum">
              <a:rPr lang="de-DE" altLang="de-DE" smtClean="0">
                <a:ea typeface="ＭＳ Ｐゴシック" charset="-128"/>
              </a:rPr>
              <a:pPr/>
              <a:t>29</a:t>
            </a:fld>
            <a:endParaRPr lang="de-DE" altLang="de-DE" dirty="0">
              <a:ea typeface="ＭＳ Ｐゴシック" charset="-128"/>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204706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61B10C6-9AFA-4624-85FC-DB274AC72485}" type="slidenum">
              <a:rPr lang="de-DE" altLang="de-DE" smtClean="0">
                <a:ea typeface="ＭＳ Ｐゴシック" charset="-128"/>
              </a:rPr>
              <a:pPr/>
              <a:t>30</a:t>
            </a:fld>
            <a:endParaRPr lang="de-DE" altLang="de-DE" dirty="0">
              <a:ea typeface="ＭＳ Ｐゴシック" charset="-128"/>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1815157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C9E992FD-A52C-47D4-BA2C-E7D85E690AAD}" type="slidenum">
              <a:rPr lang="de-DE" altLang="de-DE" smtClean="0">
                <a:ea typeface="ＭＳ Ｐゴシック" charset="-128"/>
              </a:rPr>
              <a:pPr/>
              <a:t>34</a:t>
            </a:fld>
            <a:endParaRPr lang="de-DE" altLang="de-DE" dirty="0">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de-DE" dirty="0"/>
          </a:p>
        </p:txBody>
      </p:sp>
    </p:spTree>
    <p:extLst>
      <p:ext uri="{BB962C8B-B14F-4D97-AF65-F5344CB8AC3E}">
        <p14:creationId xmlns:p14="http://schemas.microsoft.com/office/powerpoint/2010/main" val="4059045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AD7B8542-99AE-4B6A-B8CE-B21BF9CB20B2}"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7D48F8D-E640-4F5A-916A-F559A9E184B5}" type="slidenum">
              <a:rPr lang="en-US" altLang="de-DE"/>
              <a:pPr>
                <a:defRPr/>
              </a:pPr>
              <a:t>‹Nr.›</a:t>
            </a:fld>
            <a:endParaRPr lang="en-US"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C06A99A8-F8E1-471C-A0C0-1A012A807D82}"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B8D4674-5CA0-4042-9771-26FF73977A5B}" type="slidenum">
              <a:rPr lang="en-US" altLang="de-DE"/>
              <a:pPr>
                <a:defRPr/>
              </a:pPr>
              <a:t>‹Nr.›</a:t>
            </a:fld>
            <a:endParaRPr lang="en-US"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ED3B8DBC-0079-4069-AB9D-683AC79B093B}"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BEEEA8D-C444-43A2-B585-28CBE20802FB}" type="slidenum">
              <a:rPr lang="en-US" altLang="de-DE"/>
              <a:pPr>
                <a:defRPr/>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385200C7-46DB-4BC0-B330-987DABE6F76D}"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4F26F75-F299-4E65-856B-A74EE8A24125}" type="slidenum">
              <a:rPr lang="en-US" altLang="de-DE"/>
              <a:pPr>
                <a:defRPr/>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85456AE2-F34F-42CA-9DD4-217A7BBD505F}" type="datetime1">
              <a:rPr lang="en-US"/>
              <a:pPr>
                <a:defRPr/>
              </a:pPr>
              <a:t>9/18/2017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EB2BF8ED-8A55-4011-936F-AA53AD7B0026}" type="slidenum">
              <a:rPr lang="en-US" altLang="de-DE"/>
              <a:pPr>
                <a:defRPr/>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338BD804-E404-43B9-8185-980D50DF7E7B}" type="datetime1">
              <a:rPr lang="en-US"/>
              <a:pPr>
                <a:defRPr/>
              </a:pPr>
              <a:t>9/18/2017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90BA029C-209E-4D25-B1AA-9E11566CA696}" type="slidenum">
              <a:rPr lang="en-US" altLang="de-DE"/>
              <a:pPr>
                <a:defRPr/>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629A96A3-B83D-4EBA-A672-0A431376CB26}" type="datetime1">
              <a:rPr lang="en-US"/>
              <a:pPr>
                <a:defRPr/>
              </a:pPr>
              <a:t>9/18/2017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75138D8E-C65E-4AC9-86F5-ED198944AF63}" type="slidenum">
              <a:rPr lang="en-US" altLang="de-DE"/>
              <a:pPr>
                <a:defRPr/>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A2732ED4-4218-4CCD-89A8-5FCFAD74446A}"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2365E77-C4EF-44A3-906E-91F0A8E918C8}" type="slidenum">
              <a:rPr lang="en-US" altLang="de-DE"/>
              <a:pPr>
                <a:defRPr/>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F67421F7-9499-4272-8588-642A0F2C5574}"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976D437-B3D5-489D-BAD3-60B8649DF220}" type="slidenum">
              <a:rPr lang="en-US" altLang="de-DE"/>
              <a:pPr>
                <a:defRPr/>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1DAE8B9-1764-47C4-BB1F-A3644762A3DC}"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7101E09-3D02-4406-BF24-6FB761514877}" type="slidenum">
              <a:rPr lang="en-US" altLang="de-DE"/>
              <a:pPr>
                <a:defRPr/>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58F71095-AA5D-49E2-AA1C-26F06916C639}"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93500B8-9B15-4B10-8DAB-51F4A7050769}" type="slidenum">
              <a:rPr lang="en-US" altLang="de-DE"/>
              <a:pPr>
                <a:defRPr/>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75113201-3D5E-475D-A731-4C7DA1AAFAC9}" type="slidenum">
              <a:rPr lang="en-US" altLang="de-DE"/>
              <a:pPr>
                <a:defRPr/>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A1BBB40-710E-4179-9807-5755E7299459}" type="slidenum">
              <a:rPr lang="en-US" altLang="de-DE"/>
              <a:pPr>
                <a:defRPr/>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F7D439E-3418-47AE-9215-D35041BAA0D4}" type="slidenum">
              <a:rPr lang="en-US" altLang="de-DE"/>
              <a:pPr>
                <a:defRPr/>
              </a:pPr>
              <a:t>‹Nr.›</a:t>
            </a:fld>
            <a:endParaRPr lang="en-US" alt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E6695966-6D75-4897-B3B3-781001677E06}" type="slidenum">
              <a:rPr lang="en-US" altLang="de-DE"/>
              <a:pPr>
                <a:defRPr/>
              </a:pPr>
              <a:t>‹Nr.›</a:t>
            </a:fld>
            <a:endParaRPr lang="en-US"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C5D9CEF1-441A-4E86-B1EB-719DF2E01CF0}" type="slidenum">
              <a:rPr lang="en-US" altLang="de-DE"/>
              <a:pPr>
                <a:defRPr/>
              </a:pPr>
              <a:t>‹Nr.›</a:t>
            </a:fld>
            <a:endParaRPr lang="en-US"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CF978A6B-16E1-4508-828D-383B42476917}" type="slidenum">
              <a:rPr lang="en-US" altLang="de-DE"/>
              <a:pPr>
                <a:defRPr/>
              </a:pPr>
              <a:t>‹Nr.›</a:t>
            </a:fld>
            <a:endParaRPr lang="en-US"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F0F9168-88B7-48F8-945D-4A4FED152113}" type="slidenum">
              <a:rPr lang="en-US" altLang="de-DE"/>
              <a:pPr>
                <a:defRPr/>
              </a:pPr>
              <a:t>‹Nr.›</a:t>
            </a:fld>
            <a:endParaRPr lang="en-US"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6EAEA46-248E-4A00-A240-947C8DE075CB}" type="slidenum">
              <a:rPr lang="en-US" altLang="de-DE"/>
              <a:pPr>
                <a:defRPr/>
              </a:pPr>
              <a:t>‹Nr.›</a:t>
            </a:fld>
            <a:endParaRPr lang="en-US"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0740372C-1E5B-4612-A64E-840CF6DD37F6}" type="slidenum">
              <a:rPr lang="en-US" altLang="de-DE"/>
              <a:pPr>
                <a:defRPr/>
              </a:pPr>
              <a:t>‹Nr.›</a:t>
            </a:fld>
            <a:endParaRPr lang="en-US"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7FEFA3B4-79C7-4E2E-9127-D6B22FDE6D5B}" type="slidenum">
              <a:rPr lang="en-US" altLang="de-DE"/>
              <a:pPr>
                <a:defRPr/>
              </a:pPr>
              <a:t>‹Nr.›</a:t>
            </a:fld>
            <a:endParaRPr lang="en-US"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ED4592C0-236B-4120-88CE-E4909CA2DBEA}" type="slidenum">
              <a:rPr lang="en-US" altLang="de-DE"/>
              <a:pPr>
                <a:defRPr/>
              </a:pPr>
              <a:t>‹Nr.›</a:t>
            </a:fld>
            <a:endParaRPr lang="en-US"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9600" cy="1143000"/>
          </a:xfrm>
        </p:spPr>
        <p:txBody>
          <a:bodyPr/>
          <a:lstStyle/>
          <a:p>
            <a:r>
              <a:rPr lang="de-DE"/>
              <a:t>Titelmasterformat durch Klicken bearbeiten</a:t>
            </a:r>
          </a:p>
        </p:txBody>
      </p:sp>
      <p:sp>
        <p:nvSpPr>
          <p:cNvPr id="3" name="Inhaltsplatzhalter 2"/>
          <p:cNvSpPr>
            <a:spLocks noGrp="1"/>
          </p:cNvSpPr>
          <p:nvPr>
            <p:ph sz="quarter" idx="1"/>
          </p:nvPr>
        </p:nvSpPr>
        <p:spPr>
          <a:xfrm>
            <a:off x="457200" y="1600200"/>
            <a:ext cx="4038600" cy="2185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48200" y="1600200"/>
            <a:ext cx="4038600" cy="2185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457200" y="3938588"/>
            <a:ext cx="4038600" cy="21875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648200" y="3938588"/>
            <a:ext cx="4038600" cy="21875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000000"/>
                </a:solidFill>
              </a:defRPr>
            </a:lvl1pPr>
          </a:lstStyle>
          <a:p>
            <a:pPr>
              <a:defRPr/>
            </a:pPr>
            <a:endParaRPr lang="de-DE"/>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Verdana" pitchFamily="34" charset="0"/>
                <a:cs typeface="Verdana" pitchFamily="34" charset="0"/>
              </a:defRPr>
            </a:lvl1pPr>
          </a:lstStyle>
          <a:p>
            <a:pPr>
              <a:defRPr/>
            </a:pPr>
            <a:endParaRPr lang="de-DE"/>
          </a:p>
        </p:txBody>
      </p:sp>
      <p:sp>
        <p:nvSpPr>
          <p:cNvPr id="9"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pPr>
              <a:defRPr/>
            </a:pPr>
            <a:fld id="{D79E4B46-84F7-4257-A755-11F4D3DD85A4}" type="slidenum">
              <a:rPr lang="de-DE" altLang="de-DE"/>
              <a:pPr>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1472F9A5-8680-4FCA-A034-608D4286DEC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8163E6A-78B9-4297-96E1-42E864ADB062}" type="slidenum">
              <a:rPr lang="de-DE" altLang="de-DE"/>
              <a:pPr>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96C11201-6FFF-46A5-B1F3-ECE5C1EF3D08}"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1E1D2E7B-C6F6-4A4F-9226-460F10F4EC07}" type="slidenum">
              <a:rPr lang="de-DE" altLang="de-DE"/>
              <a:pPr>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4143F434-89D6-4098-A329-E07DD525ACA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6000D1E-D540-459A-B31A-B6ED622AA46D}" type="slidenum">
              <a:rPr lang="de-DE" altLang="de-DE"/>
              <a:pPr>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25E6FD8E-DCB0-4C6B-8572-7812B4B8E2B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A73126C3-AD88-497D-A09A-06EE538A0822}" type="slidenum">
              <a:rPr lang="de-DE" altLang="de-DE"/>
              <a:pPr>
                <a:defRPr/>
              </a:pPr>
              <a:t>‹Nr.›</a:t>
            </a:fld>
            <a:endParaRPr lang="de-DE" altLang="de-D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6E1FD110-81EC-411E-AD5C-C7A16845D436}"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0A7DBAE-4B11-4EEE-A318-B3A3CA722CCB}" type="slidenum">
              <a:rPr lang="de-DE" altLang="de-DE"/>
              <a:pPr>
                <a:defRPr/>
              </a:pPr>
              <a:t>‹Nr.›</a:t>
            </a:fld>
            <a:endParaRPr lang="de-DE" alt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2CC0DCD8-9160-4E2F-9687-4D1802E7155D}"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EAF576F0-DBE3-48BA-B7E6-A526DDD682B5}" type="slidenum">
              <a:rPr lang="de-DE" altLang="de-DE"/>
              <a:pPr>
                <a:defRPr/>
              </a:pPr>
              <a:t>‹Nr.›</a:t>
            </a:fld>
            <a:endParaRPr lang="de-DE" alt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D8702A3-C04B-48E2-83ED-5F5162C9670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41C6238B-6099-495B-AE46-782DF3E9A4FD}" type="slidenum">
              <a:rPr lang="de-DE" altLang="de-DE"/>
              <a:pPr>
                <a:defRPr/>
              </a:pPr>
              <a:t>‹Nr.›</a:t>
            </a:fld>
            <a:endParaRPr lang="de-DE" alt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7F43EC9-C176-49D1-B16F-0E71051223B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B51650D6-7DA9-462F-B6AE-C59136FDEE3B}" type="slidenum">
              <a:rPr lang="de-DE" altLang="de-DE"/>
              <a:pPr>
                <a:defRPr/>
              </a:pPr>
              <a:t>‹Nr.›</a:t>
            </a:fld>
            <a:endParaRPr lang="de-DE" altLang="de-D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A5D00265-EB02-47FB-A036-C0F4CFAADEDA}"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F47622B4-BF8D-48A4-AABB-CA0B8C88F10F}" type="slidenum">
              <a:rPr lang="de-DE" altLang="de-DE"/>
              <a:pPr>
                <a:defRPr/>
              </a:pPr>
              <a:t>‹Nr.›</a:t>
            </a:fld>
            <a:endParaRPr lang="de-DE" altLang="de-D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D495D81-661A-4497-9799-B176ED514590}"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B6835298-3EB5-4411-9E41-0A49D21C2D36}" type="slidenum">
              <a:rPr lang="de-DE" altLang="de-DE"/>
              <a:pPr>
                <a:defRPr/>
              </a:pPr>
              <a:t>‹Nr.›</a:t>
            </a:fld>
            <a:endParaRPr lang="de-DE" altLang="de-D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C5812570-FA6E-427F-B8E5-B3730181A7C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B442760-34D5-40E8-BD3D-C0FDEE7AF86C}" type="slidenum">
              <a:rPr lang="de-DE" altLang="de-DE"/>
              <a:pPr>
                <a:defRPr/>
              </a:pPr>
              <a:t>‹Nr.›</a:t>
            </a:fld>
            <a:endParaRPr lang="de-DE" alt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71DF3E4B-A27C-4FF8-B6FD-603126EA9BA3}"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1833D74-FC5C-4888-8B16-7425D8F79DA9}" type="slidenum">
              <a:rPr lang="en-US" altLang="de-DE"/>
              <a:pPr>
                <a:defRPr/>
              </a:pPr>
              <a:t>‹Nr.›</a:t>
            </a:fld>
            <a:endParaRPr lang="en-US" alt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E20DFE07-EC43-4118-B2A5-F0310FAD101C}"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BCDECC-9EEA-4848-8388-16CAD8943895}" type="slidenum">
              <a:rPr lang="en-US" altLang="de-DE"/>
              <a:pPr>
                <a:defRPr/>
              </a:pPr>
              <a:t>‹Nr.›</a:t>
            </a:fld>
            <a:endParaRPr lang="en-US" alt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3B290BEC-2EE4-4B41-A135-1F4F1C42501F}"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2D8069D-FC63-40F1-8271-64B1C48404CC}" type="slidenum">
              <a:rPr lang="en-US" altLang="de-DE"/>
              <a:pPr>
                <a:defRPr/>
              </a:pPr>
              <a:t>‹Nr.›</a:t>
            </a:fld>
            <a:endParaRPr lang="en-US" altLang="de-D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4E7F9182-D5A3-41B5-BDEB-EB3CB47BCD28}"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BC58E44-B339-4B08-AC80-7F17E593FF10}" type="slidenum">
              <a:rPr lang="en-US" altLang="de-DE"/>
              <a:pPr>
                <a:defRPr/>
              </a:pPr>
              <a:t>‹Nr.›</a:t>
            </a:fld>
            <a:endParaRPr lang="en-US" altLang="de-D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860D20B9-582E-4C5C-82E6-4BDCC9A31D6D}" type="datetime1">
              <a:rPr lang="en-US"/>
              <a:pPr>
                <a:defRPr/>
              </a:pPr>
              <a:t>9/18/2017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296E293B-E24D-4057-9398-436AA9E4093C}" type="slidenum">
              <a:rPr lang="en-US" altLang="de-DE"/>
              <a:pPr>
                <a:defRPr/>
              </a:pPr>
              <a:t>‹Nr.›</a:t>
            </a:fld>
            <a:endParaRPr lang="en-US" altLang="de-D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5FD7F006-95C5-401F-8180-8F8F7E017600}" type="datetime1">
              <a:rPr lang="en-US"/>
              <a:pPr>
                <a:defRPr/>
              </a:pPr>
              <a:t>9/18/2017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29F4F39-9514-4BD0-BFAF-414D0D4E62B4}" type="slidenum">
              <a:rPr lang="en-US" altLang="de-DE"/>
              <a:pPr>
                <a:defRPr/>
              </a:pPr>
              <a:t>‹Nr.›</a:t>
            </a:fld>
            <a:endParaRPr lang="en-US" altLang="de-D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8345E26-057E-4422-8191-DC5E0E46D5EB}" type="datetime1">
              <a:rPr lang="en-US"/>
              <a:pPr>
                <a:defRPr/>
              </a:pPr>
              <a:t>9/18/2017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F87FE789-F889-422C-81EC-6DF1BF00311A}" type="slidenum">
              <a:rPr lang="en-US" altLang="de-DE"/>
              <a:pPr>
                <a:defRPr/>
              </a:pPr>
              <a:t>‹Nr.›</a:t>
            </a:fld>
            <a:endParaRPr lang="en-US" altLang="de-D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63294FA7-4ED6-4A67-AB27-5342EA09F545}"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5C9CA7C-AC7D-45CD-9A35-CC8842AC921C}" type="slidenum">
              <a:rPr lang="en-US" altLang="de-DE"/>
              <a:pPr>
                <a:defRPr/>
              </a:pPr>
              <a:t>‹Nr.›</a:t>
            </a:fld>
            <a:endParaRPr lang="en-US" altLang="de-D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EC3F09BF-A1AB-4762-B8C2-603D4000BD1B}"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52DDFB8-844F-4725-83E5-E1AEA1743C81}" type="slidenum">
              <a:rPr lang="en-US" altLang="de-DE"/>
              <a:pPr>
                <a:defRPr/>
              </a:pPr>
              <a:t>‹Nr.›</a:t>
            </a:fld>
            <a:endParaRPr lang="en-US" altLang="de-D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A03CAA6D-7895-46E9-AFEB-8B0EA5BD1EEC}"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CCF16D57-8EAB-442F-8AFA-F7D25FA077E7}" type="slidenum">
              <a:rPr lang="en-US" altLang="de-DE"/>
              <a:pPr>
                <a:defRPr/>
              </a:pPr>
              <a:t>‹Nr.›</a:t>
            </a:fld>
            <a:endParaRPr lang="en-US" altLang="de-D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0EA0870-81AD-4CDD-BF12-084007C532B8}"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9FA2E7A-9045-404F-AAD5-79AC3BFA0EEF}" type="slidenum">
              <a:rPr lang="en-US" altLang="de-DE"/>
              <a:pPr>
                <a:defRPr/>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684" r:id="rId1"/>
    <p:sldLayoutId id="2147485685" r:id="rId2"/>
    <p:sldLayoutId id="2147485686" r:id="rId3"/>
    <p:sldLayoutId id="2147485687" r:id="rId4"/>
    <p:sldLayoutId id="2147485688" r:id="rId5"/>
    <p:sldLayoutId id="2147485689" r:id="rId6"/>
    <p:sldLayoutId id="2147485690" r:id="rId7"/>
    <p:sldLayoutId id="2147485691" r:id="rId8"/>
    <p:sldLayoutId id="2147485692" r:id="rId9"/>
    <p:sldLayoutId id="2147485693" r:id="rId10"/>
    <p:sldLayoutId id="214748569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dirty="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17" r:id="rId1"/>
    <p:sldLayoutId id="2147485718" r:id="rId2"/>
    <p:sldLayoutId id="2147485719" r:id="rId3"/>
    <p:sldLayoutId id="2147485720" r:id="rId4"/>
    <p:sldLayoutId id="2147485721" r:id="rId5"/>
    <p:sldLayoutId id="2147485722" r:id="rId6"/>
    <p:sldLayoutId id="2147485723" r:id="rId7"/>
    <p:sldLayoutId id="2147485724" r:id="rId8"/>
    <p:sldLayoutId id="2147485725" r:id="rId9"/>
    <p:sldLayoutId id="2147485726" r:id="rId10"/>
    <p:sldLayoutId id="214748572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dirty="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39" r:id="rId1"/>
    <p:sldLayoutId id="2147485740" r:id="rId2"/>
    <p:sldLayoutId id="2147485741" r:id="rId3"/>
    <p:sldLayoutId id="2147485742" r:id="rId4"/>
    <p:sldLayoutId id="2147485743" r:id="rId5"/>
    <p:sldLayoutId id="2147485744" r:id="rId6"/>
    <p:sldLayoutId id="2147485745" r:id="rId7"/>
    <p:sldLayoutId id="2147485746" r:id="rId8"/>
    <p:sldLayoutId id="2147485747" r:id="rId9"/>
    <p:sldLayoutId id="2147485748" r:id="rId10"/>
    <p:sldLayoutId id="214748574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dirty="0">
              <a:latin typeface="Georgia" pitchFamily="18"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dirty="0">
              <a:latin typeface="Georgia" pitchFamily="18"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dirty="0">
              <a:latin typeface="Georgia" pitchFamily="18"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dirty="0">
              <a:latin typeface="Georgia" pitchFamily="18"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179"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7180"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6F0F5B5B-D308-49CC-9905-EFF953EB4BAE}" type="datetime1">
              <a:rPr lang="en-US"/>
              <a:pPr>
                <a:defRPr/>
              </a:pPr>
              <a:t>9/18/2017</a:t>
            </a:fld>
            <a:endParaRPr lang="en-US" dirty="0"/>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dirty="0"/>
              <a:t>‹</a:t>
            </a:r>
            <a:r>
              <a:rPr lang="en-US" dirty="0" err="1"/>
              <a:t>Nr</a:t>
            </a:r>
            <a:r>
              <a:rPr lang="en-US" dirty="0"/>
              <a:t>.›</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Georgia" pitchFamily="18" charset="0"/>
              </a:defRPr>
            </a:lvl1pPr>
          </a:lstStyle>
          <a:p>
            <a:pPr>
              <a:defRPr/>
            </a:pPr>
            <a:fld id="{02D7B623-9862-4619-9001-175C24A28C3D}"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50" r:id="rId1"/>
    <p:sldLayoutId id="2147485751" r:id="rId2"/>
    <p:sldLayoutId id="2147485752" r:id="rId3"/>
    <p:sldLayoutId id="2147485753" r:id="rId4"/>
    <p:sldLayoutId id="2147485754" r:id="rId5"/>
    <p:sldLayoutId id="2147485755" r:id="rId6"/>
    <p:sldLayoutId id="2147485756" r:id="rId7"/>
    <p:sldLayoutId id="2147485757" r:id="rId8"/>
    <p:sldLayoutId id="2147485758" r:id="rId9"/>
    <p:sldLayoutId id="2147485759" r:id="rId10"/>
    <p:sldLayoutId id="2147485760"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95513DEA-C792-45F4-BAA2-A4ABC8AB3BE9}"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61" r:id="rId1"/>
    <p:sldLayoutId id="2147485762" r:id="rId2"/>
    <p:sldLayoutId id="2147485763" r:id="rId3"/>
    <p:sldLayoutId id="2147485764" r:id="rId4"/>
    <p:sldLayoutId id="2147485765" r:id="rId5"/>
    <p:sldLayoutId id="2147485766" r:id="rId6"/>
    <p:sldLayoutId id="2147485767" r:id="rId7"/>
    <p:sldLayoutId id="2147485768" r:id="rId8"/>
    <p:sldLayoutId id="2147485769" r:id="rId9"/>
    <p:sldLayoutId id="2147485770" r:id="rId10"/>
    <p:sldLayoutId id="2147485771" r:id="rId11"/>
    <p:sldLayoutId id="2147485794" r:id="rId12"/>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9220"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9221"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BE6C5505-0B00-47C9-8E0B-D63006DA8BE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a:defRPr/>
            </a:pPr>
            <a:fld id="{8F130D59-4B29-4B1E-8352-414E7B9F0D03}" type="slidenum">
              <a:rPr lang="de-DE" altLang="de-DE"/>
              <a:pPr>
                <a:defRPr/>
              </a:pPr>
              <a:t>‹Nr.›</a:t>
            </a:fld>
            <a:endParaRPr lang="de-DE" alt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72" r:id="rId1"/>
    <p:sldLayoutId id="2147485773" r:id="rId2"/>
    <p:sldLayoutId id="2147485774" r:id="rId3"/>
    <p:sldLayoutId id="2147485775" r:id="rId4"/>
    <p:sldLayoutId id="2147485776" r:id="rId5"/>
    <p:sldLayoutId id="2147485777" r:id="rId6"/>
    <p:sldLayoutId id="2147485778" r:id="rId7"/>
    <p:sldLayoutId id="2147485779" r:id="rId8"/>
    <p:sldLayoutId id="2147485780" r:id="rId9"/>
    <p:sldLayoutId id="2147485781" r:id="rId10"/>
    <p:sldLayoutId id="214748578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51"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10252"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D7B50B0A-93FD-4695-9779-98A872C12433}" type="datetime1">
              <a:rPr lang="en-US"/>
              <a:pPr>
                <a:defRPr/>
              </a:pPr>
              <a:t>9/18/2017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pPr>
              <a:defRPr/>
            </a:pPr>
            <a:fld id="{7275D528-2F96-48D9-96AF-BCD70B7D58B4}"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83" r:id="rId1"/>
    <p:sldLayoutId id="2147485784" r:id="rId2"/>
    <p:sldLayoutId id="2147485785" r:id="rId3"/>
    <p:sldLayoutId id="2147485786" r:id="rId4"/>
    <p:sldLayoutId id="2147485787" r:id="rId5"/>
    <p:sldLayoutId id="2147485788" r:id="rId6"/>
    <p:sldLayoutId id="2147485789" r:id="rId7"/>
    <p:sldLayoutId id="2147485790" r:id="rId8"/>
    <p:sldLayoutId id="2147485791" r:id="rId9"/>
    <p:sldLayoutId id="2147485792" r:id="rId10"/>
    <p:sldLayoutId id="214748579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4.xml"/><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9.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9.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jpeg"/><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8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8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84.xml"/><Relationship Id="rId6" Type="http://schemas.openxmlformats.org/officeDocument/2006/relationships/image" Target="../media/image15.png"/><Relationship Id="rId5" Type="http://schemas.openxmlformats.org/officeDocument/2006/relationships/image" Target="../media/image16.jpeg"/><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idx="4294967295"/>
          </p:nvPr>
        </p:nvSpPr>
        <p:spPr>
          <a:xfrm>
            <a:off x="685800" y="2852738"/>
            <a:ext cx="7772400" cy="1223962"/>
          </a:xfrm>
        </p:spPr>
        <p:txBody>
          <a:bodyPr anchor="ctr"/>
          <a:lstStyle/>
          <a:p>
            <a:pPr eaLnBrk="1" hangingPunct="1">
              <a:lnSpc>
                <a:spcPct val="150000"/>
              </a:lnSpc>
            </a:pPr>
            <a:r>
              <a:rPr lang="de-DE" altLang="de-DE" sz="1800" b="1" dirty="0">
                <a:solidFill>
                  <a:schemeClr val="tx2"/>
                </a:solidFill>
              </a:rPr>
              <a:t>UNIDAD TERAPÉUTICA 10:</a:t>
            </a:r>
            <a:br>
              <a:rPr lang="de-DE" altLang="de-DE" sz="1800" b="1" dirty="0">
                <a:solidFill>
                  <a:schemeClr val="tx2"/>
                </a:solidFill>
              </a:rPr>
            </a:br>
            <a:r>
              <a:rPr lang="de-DE" altLang="de-DE" sz="1800" b="1" dirty="0">
                <a:solidFill>
                  <a:schemeClr val="tx2"/>
                </a:solidFill>
              </a:rPr>
              <a:t>AUTOESTIMA</a:t>
            </a:r>
            <a:endParaRPr lang="en-US" altLang="de-DE" sz="1800" b="1" dirty="0">
              <a:solidFill>
                <a:schemeClr val="tx2"/>
              </a:solidFill>
            </a:endParaRPr>
          </a:p>
        </p:txBody>
      </p:sp>
      <p:sp>
        <p:nvSpPr>
          <p:cNvPr id="12293" name="Titel 2"/>
          <p:cNvSpPr>
            <a:spLocks/>
          </p:cNvSpPr>
          <p:nvPr/>
        </p:nvSpPr>
        <p:spPr bwMode="auto">
          <a:xfrm>
            <a:off x="685800" y="381000"/>
            <a:ext cx="7772400" cy="1752600"/>
          </a:xfrm>
          <a:prstGeom prst="rect">
            <a:avLst/>
          </a:prstGeom>
          <a:noFill/>
          <a:ln w="9525">
            <a:noFill/>
            <a:miter lim="800000"/>
            <a:headEnd/>
            <a:tailEnd/>
          </a:ln>
        </p:spPr>
        <p:txBody>
          <a:bodyPr anchor="b"/>
          <a:lstStyle/>
          <a:p>
            <a:pPr algn="ctr" eaLnBrk="1" hangingPunct="1"/>
            <a:r>
              <a:rPr lang="en-GB" altLang="de-DE" sz="3600" dirty="0" err="1">
                <a:solidFill>
                  <a:schemeClr val="accent1"/>
                </a:solidFill>
              </a:rPr>
              <a:t>Terapia</a:t>
            </a:r>
            <a:r>
              <a:rPr lang="en-GB" altLang="de-DE" sz="3600">
                <a:solidFill>
                  <a:schemeClr val="accent1"/>
                </a:solidFill>
              </a:rPr>
              <a:t> </a:t>
            </a:r>
            <a:r>
              <a:rPr lang="en-GB" altLang="de-DE" sz="3600" err="1">
                <a:solidFill>
                  <a:schemeClr val="accent1"/>
                </a:solidFill>
              </a:rPr>
              <a:t>Metacognitiva</a:t>
            </a:r>
            <a:endParaRPr lang="en-GB" altLang="de-DE" sz="3600">
              <a:solidFill>
                <a:schemeClr val="accent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4521" y="1339850"/>
            <a:ext cx="4821783" cy="2845238"/>
          </a:xfrm>
        </p:spPr>
        <p:txBody>
          <a:bodyPr anchor="ctr"/>
          <a:lstStyle/>
          <a:p>
            <a:pPr marL="0" indent="0" algn="ctr">
              <a:buFont typeface="Wingdings 2" pitchFamily="18" charset="2"/>
              <a:buNone/>
              <a:defRPr/>
            </a:pPr>
            <a:r>
              <a:rPr lang="de-DE" sz="2800" dirty="0">
                <a:latin typeface="Verdana" pitchFamily="34" charset="0"/>
                <a:ea typeface="Verdana" pitchFamily="34" charset="0"/>
                <a:cs typeface="Verdana" pitchFamily="34" charset="0"/>
              </a:rPr>
              <a:t>???</a:t>
            </a: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autoestima</a:t>
            </a:r>
            <a:r>
              <a:rPr lang="en-AU" altLang="de-DE" sz="1200" b="1" kern="0" dirty="0">
                <a:solidFill>
                  <a:srgbClr val="646B86"/>
                </a:solidFill>
                <a:latin typeface="Verdana"/>
              </a:rPr>
              <a:t> </a:t>
            </a:r>
            <a:r>
              <a:rPr kumimoji="0" lang="en-AU" altLang="de-DE" sz="1200" b="1" i="0" u="none" strike="noStrike" kern="0" cap="none" spc="0" normalizeH="0" baseline="0" noProof="0" dirty="0">
                <a:ln>
                  <a:noFill/>
                </a:ln>
                <a:solidFill>
                  <a:srgbClr val="646B86"/>
                </a:solidFill>
                <a:effectLst/>
                <a:uLnTx/>
                <a:uFillTx/>
                <a:latin typeface="Verdana"/>
              </a:rPr>
              <a:t>	   10.2</a:t>
            </a: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s-ES_tradnl" altLang="de-DE" sz="2000" dirty="0">
                <a:solidFill>
                  <a:schemeClr val="accent1"/>
                </a:solidFill>
                <a:latin typeface="Verdana"/>
                <a:ea typeface="+mj-ea"/>
                <a:cs typeface="Verdana"/>
              </a:rPr>
              <a:t>Autoestima</a:t>
            </a:r>
            <a:r>
              <a:rPr lang="es-ES_tradnl" altLang="de-DE" sz="2000" dirty="0">
                <a:solidFill>
                  <a:schemeClr val="accent1"/>
                </a:solidFill>
                <a:latin typeface="Verdana"/>
                <a:cs typeface="Verdana"/>
              </a:rPr>
              <a:t>: ¿En qué consiste?</a:t>
            </a:r>
          </a:p>
        </p:txBody>
      </p:sp>
      <p:sp>
        <p:nvSpPr>
          <p:cNvPr id="9"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
        <p:nvSpPr>
          <p:cNvPr id="11"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a:t>(“Pile of Euro Notes” from Images Money) </a:t>
            </a:r>
          </a:p>
        </p:txBody>
      </p:sp>
      <p:pic>
        <p:nvPicPr>
          <p:cNvPr id="12"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1520" y="1340768"/>
            <a:ext cx="4824536" cy="4159250"/>
          </a:xfrm>
        </p:spPr>
        <p:txBody>
          <a:bodyPr/>
          <a:lstStyle/>
          <a:p>
            <a:pPr marL="720000" indent="-360000" eaLnBrk="1" hangingPunct="1">
              <a:spcBef>
                <a:spcPts val="1200"/>
              </a:spcBef>
              <a:buClr>
                <a:srgbClr val="8CADAE"/>
              </a:buClr>
              <a:buFontTx/>
              <a:buChar char="o"/>
              <a:tabLst>
                <a:tab pos="722313" algn="l"/>
              </a:tabLst>
              <a:defRPr/>
            </a:pPr>
            <a:r>
              <a:rPr lang="es-ES_tradnl" sz="1800" kern="1200" dirty="0">
                <a:latin typeface="Verdana" pitchFamily="34" charset="0"/>
                <a:cs typeface="Times New Roman" pitchFamily="18" charset="0"/>
              </a:rPr>
              <a:t>El </a:t>
            </a:r>
            <a:r>
              <a:rPr lang="es-ES_tradnl" sz="1800" i="1" kern="1200" dirty="0">
                <a:latin typeface="Verdana" pitchFamily="34" charset="0"/>
                <a:cs typeface="Times New Roman" pitchFamily="18" charset="0"/>
              </a:rPr>
              <a:t>valor </a:t>
            </a:r>
            <a:r>
              <a:rPr lang="es-ES_tradnl" sz="1800" kern="1200" dirty="0">
                <a:latin typeface="Verdana" pitchFamily="34" charset="0"/>
                <a:cs typeface="Times New Roman" pitchFamily="18" charset="0"/>
              </a:rPr>
              <a:t>que cada persona se atribuye a </a:t>
            </a:r>
            <a:r>
              <a:rPr lang="es-ES_tradnl" sz="1800" i="1" kern="1200" dirty="0">
                <a:latin typeface="Verdana" pitchFamily="34" charset="0"/>
                <a:cs typeface="Times New Roman" pitchFamily="18" charset="0"/>
              </a:rPr>
              <a:t>sí mismo  </a:t>
            </a:r>
          </a:p>
          <a:p>
            <a:pPr marL="720000" indent="-360000" eaLnBrk="1" hangingPunct="1">
              <a:spcBef>
                <a:spcPts val="1200"/>
              </a:spcBef>
              <a:buClr>
                <a:srgbClr val="8CADAE"/>
              </a:buClr>
              <a:buFontTx/>
              <a:buChar char="o"/>
              <a:tabLst>
                <a:tab pos="722313" algn="l"/>
              </a:tabLst>
              <a:defRPr/>
            </a:pPr>
            <a:r>
              <a:rPr lang="es-ES_tradnl" sz="1800" dirty="0">
                <a:latin typeface="Verdana" pitchFamily="34" charset="0"/>
                <a:ea typeface="Verdana" pitchFamily="34" charset="0"/>
                <a:cs typeface="Verdana" pitchFamily="34" charset="0"/>
              </a:rPr>
              <a:t>Valoración </a:t>
            </a:r>
            <a:r>
              <a:rPr lang="es-ES_tradnl" sz="1800" i="1" dirty="0">
                <a:latin typeface="Verdana" pitchFamily="34" charset="0"/>
                <a:ea typeface="Verdana" pitchFamily="34" charset="0"/>
                <a:cs typeface="Verdana" pitchFamily="34" charset="0"/>
              </a:rPr>
              <a:t>subjetiva </a:t>
            </a:r>
            <a:r>
              <a:rPr lang="es-ES_tradnl" sz="1800" dirty="0">
                <a:latin typeface="Verdana" pitchFamily="34" charset="0"/>
                <a:ea typeface="Verdana" pitchFamily="34" charset="0"/>
                <a:cs typeface="Verdana" pitchFamily="34" charset="0"/>
              </a:rPr>
              <a:t>de uno mismo</a:t>
            </a:r>
          </a:p>
          <a:p>
            <a:pPr marL="720000" indent="-360000" eaLnBrk="1" hangingPunct="1">
              <a:spcBef>
                <a:spcPts val="1200"/>
              </a:spcBef>
              <a:buClr>
                <a:srgbClr val="8CADAE"/>
              </a:buClr>
              <a:buFontTx/>
              <a:buChar char="o"/>
              <a:tabLst>
                <a:tab pos="722313" algn="l"/>
              </a:tabLst>
              <a:defRPr/>
            </a:pPr>
            <a:r>
              <a:rPr lang="es-ES_tradnl" sz="1800" dirty="0">
                <a:latin typeface="Verdana" pitchFamily="34" charset="0"/>
                <a:ea typeface="Verdana" pitchFamily="34" charset="0"/>
                <a:cs typeface="Verdana" pitchFamily="34" charset="0"/>
              </a:rPr>
              <a:t>No tiene relación con la experiencia que los demás tienen de ti.  </a:t>
            </a:r>
            <a:endParaRPr lang="es-ES_tradnl" dirty="0">
              <a:solidFill>
                <a:srgbClr val="FF0000"/>
              </a:solidFill>
              <a:latin typeface="Verdana" pitchFamily="34" charset="0"/>
            </a:endParaRPr>
          </a:p>
        </p:txBody>
      </p:sp>
      <p:sp>
        <p:nvSpPr>
          <p:cNvPr id="14342"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a:t>(“Pile of Euro Notes” from Images Money) </a:t>
            </a:r>
          </a:p>
        </p:txBody>
      </p:sp>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s-ES_tradnl" altLang="de-DE" sz="2000" dirty="0">
                <a:solidFill>
                  <a:schemeClr val="accent1"/>
                </a:solidFill>
                <a:latin typeface="Verdana"/>
                <a:cs typeface="Verdana"/>
              </a:rPr>
              <a:t>Autoestima: ¿En qué consiste?</a:t>
            </a:r>
          </a:p>
        </p:txBody>
      </p:sp>
      <p:sp>
        <p:nvSpPr>
          <p:cNvPr id="11"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10.3</a:t>
            </a:r>
          </a:p>
        </p:txBody>
      </p:sp>
      <p:pic>
        <p:nvPicPr>
          <p:cNvPr id="8"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¿Que distingue a personas con una sana autoestima?</a:t>
            </a:r>
          </a:p>
        </p:txBody>
      </p:sp>
      <p:sp>
        <p:nvSpPr>
          <p:cNvPr id="15365"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a:t>(“Superman” by Linus Bohman) </a:t>
            </a:r>
            <a:endParaRPr lang="de-DE" altLang="de-DE" sz="800" i="1"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10.4</a:t>
            </a:r>
          </a:p>
        </p:txBody>
      </p:sp>
      <p:pic>
        <p:nvPicPr>
          <p:cNvPr id="8" name="Grafik 1"/>
          <p:cNvPicPr>
            <a:picLocks noChangeAspect="1"/>
          </p:cNvPicPr>
          <p:nvPr/>
        </p:nvPicPr>
        <p:blipFill>
          <a:blip r:embed="rId2"/>
          <a:srcRect/>
          <a:stretch>
            <a:fillRect/>
          </a:stretch>
        </p:blipFill>
        <p:spPr bwMode="auto">
          <a:xfrm>
            <a:off x="5112480" y="1340768"/>
            <a:ext cx="3780000" cy="3448453"/>
          </a:xfrm>
          <a:prstGeom prst="rect">
            <a:avLst/>
          </a:prstGeom>
          <a:noFill/>
          <a:ln w="9525">
            <a:noFill/>
            <a:miter lim="800000"/>
            <a:headEnd/>
            <a:tailEnd/>
          </a:ln>
        </p:spPr>
      </p:pic>
      <p:sp>
        <p:nvSpPr>
          <p:cNvPr id="11" name="Rectangle 3"/>
          <p:cNvSpPr>
            <a:spLocks noGrp="1" noChangeArrowheads="1"/>
          </p:cNvSpPr>
          <p:nvPr>
            <p:ph idx="1"/>
          </p:nvPr>
        </p:nvSpPr>
        <p:spPr>
          <a:xfrm>
            <a:off x="251520" y="1340768"/>
            <a:ext cx="4824536" cy="4159250"/>
          </a:xfrm>
        </p:spPr>
        <p:txBody>
          <a:bodyPr/>
          <a:lstStyle/>
          <a:p>
            <a:pPr marL="720000" indent="-360000" eaLnBrk="1" hangingPunct="1">
              <a:spcBef>
                <a:spcPts val="1200"/>
              </a:spcBef>
              <a:buClr>
                <a:srgbClr val="8CADAE"/>
              </a:buClr>
              <a:buFontTx/>
              <a:buChar char="o"/>
              <a:tabLst>
                <a:tab pos="722313" algn="l"/>
              </a:tabLst>
              <a:defRPr/>
            </a:pPr>
            <a:r>
              <a:rPr lang="es-ES_tradnl" sz="1800" kern="1200" dirty="0" smtClean="0">
                <a:latin typeface="Verdana" pitchFamily="34" charset="0"/>
                <a:cs typeface="Times New Roman" pitchFamily="18" charset="0"/>
              </a:rPr>
              <a:t>Voz</a:t>
            </a:r>
            <a:r>
              <a:rPr lang="es-ES_tradnl" sz="1800" kern="1200" dirty="0">
                <a:latin typeface="Verdana" pitchFamily="34" charset="0"/>
                <a:cs typeface="Times New Roman" pitchFamily="18" charset="0"/>
              </a:rPr>
              <a:t>: ??? </a:t>
            </a:r>
            <a:endParaRPr lang="es-ES_tradnl" sz="1800" kern="1200" dirty="0" smtClean="0">
              <a:latin typeface="Verdana" pitchFamily="34" charset="0"/>
              <a:cs typeface="Times New Roman" pitchFamily="18" charset="0"/>
            </a:endParaRPr>
          </a:p>
          <a:p>
            <a:pPr marL="720000" indent="-360000" eaLnBrk="1" hangingPunct="1">
              <a:spcBef>
                <a:spcPts val="1200"/>
              </a:spcBef>
              <a:buClr>
                <a:srgbClr val="8CADAE"/>
              </a:buClr>
              <a:buFontTx/>
              <a:buChar char="o"/>
              <a:tabLst>
                <a:tab pos="722313" algn="l"/>
              </a:tabLst>
              <a:defRPr/>
            </a:pPr>
            <a:r>
              <a:rPr lang="es-ES_tradnl" sz="1800" dirty="0" smtClean="0">
                <a:latin typeface="Verdana" pitchFamily="34" charset="0"/>
                <a:ea typeface="Verdana" pitchFamily="34" charset="0"/>
                <a:cs typeface="Verdana" pitchFamily="34" charset="0"/>
              </a:rPr>
              <a:t>Gestos</a:t>
            </a:r>
            <a:r>
              <a:rPr lang="es-ES_tradnl" sz="1800" dirty="0">
                <a:latin typeface="Verdana" pitchFamily="34" charset="0"/>
                <a:ea typeface="Verdana" pitchFamily="34" charset="0"/>
                <a:cs typeface="Verdana" pitchFamily="34" charset="0"/>
              </a:rPr>
              <a:t>: ??? </a:t>
            </a:r>
            <a:endParaRPr lang="es-ES_tradnl" sz="1800" dirty="0" smtClean="0">
              <a:latin typeface="Verdana" pitchFamily="34" charset="0"/>
              <a:ea typeface="Verdana" pitchFamily="34" charset="0"/>
              <a:cs typeface="Verdana" pitchFamily="34" charset="0"/>
            </a:endParaRPr>
          </a:p>
          <a:p>
            <a:pPr marL="720000" indent="-360000" eaLnBrk="1" hangingPunct="1">
              <a:spcBef>
                <a:spcPts val="1200"/>
              </a:spcBef>
              <a:buClr>
                <a:srgbClr val="8CADAE"/>
              </a:buClr>
              <a:buFontTx/>
              <a:buChar char="o"/>
              <a:tabLst>
                <a:tab pos="722313" algn="l"/>
              </a:tabLst>
              <a:defRPr/>
            </a:pPr>
            <a:r>
              <a:rPr lang="es-ES_tradnl" sz="1800" dirty="0" smtClean="0">
                <a:latin typeface="Verdana" pitchFamily="34" charset="0"/>
                <a:ea typeface="Verdana" pitchFamily="34" charset="0"/>
                <a:cs typeface="Verdana" pitchFamily="34" charset="0"/>
              </a:rPr>
              <a:t>Postura</a:t>
            </a:r>
            <a:r>
              <a:rPr lang="es-ES_tradnl" sz="1800" dirty="0">
                <a:latin typeface="Verdana" pitchFamily="34" charset="0"/>
                <a:ea typeface="Verdana" pitchFamily="34" charset="0"/>
                <a:cs typeface="Verdana" pitchFamily="34" charset="0"/>
              </a:rPr>
              <a:t>: ???</a:t>
            </a:r>
            <a:endParaRPr lang="es-ES_tradnl" dirty="0">
              <a:solidFill>
                <a:srgbClr val="FF0000"/>
              </a:solidFill>
              <a:latin typeface="Verdan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feld 4"/>
          <p:cNvSpPr txBox="1">
            <a:spLocks noChangeArrowheads="1"/>
          </p:cNvSpPr>
          <p:nvPr/>
        </p:nvSpPr>
        <p:spPr bwMode="auto">
          <a:xfrm>
            <a:off x="1706563" y="4293096"/>
            <a:ext cx="5730875" cy="1200329"/>
          </a:xfrm>
          <a:prstGeom prst="rect">
            <a:avLst/>
          </a:prstGeom>
          <a:noFill/>
          <a:ln w="9525">
            <a:noFill/>
            <a:miter lim="800000"/>
            <a:headEnd/>
            <a:tailEnd/>
          </a:ln>
        </p:spPr>
        <p:txBody>
          <a:bodyPr>
            <a:spAutoFit/>
          </a:bodyPr>
          <a:lstStyle/>
          <a:p>
            <a:pPr eaLnBrk="1" hangingPunct="1">
              <a:spcBef>
                <a:spcPts val="1200"/>
              </a:spcBef>
            </a:pPr>
            <a:r>
              <a:rPr lang="en-GB" altLang="de-DE" dirty="0">
                <a:solidFill>
                  <a:srgbClr val="006699"/>
                </a:solidFill>
              </a:rPr>
              <a:t>…</a:t>
            </a:r>
            <a:r>
              <a:rPr lang="es-ES_tradnl" altLang="de-DE" dirty="0">
                <a:solidFill>
                  <a:srgbClr val="006699"/>
                </a:solidFill>
              </a:rPr>
              <a:t>como en todo: no se trata de exagerar (mirar fijamente a las personas, constantemente interrumpir a los demás, siempre intentando demostrar ser “¡el macho alfa”!)</a:t>
            </a:r>
          </a:p>
        </p:txBody>
      </p:sp>
      <p:sp>
        <p:nvSpPr>
          <p:cNvPr id="1638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Características observables de una sana autoestima</a:t>
            </a:r>
          </a:p>
        </p:txBody>
      </p:sp>
      <p:sp>
        <p:nvSpPr>
          <p:cNvPr id="16390"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a:t>(“Goodbye Beach!” from thephotographymuse) </a:t>
            </a:r>
            <a:endParaRPr lang="de-DE" altLang="de-DE" sz="800" i="1" dirty="0"/>
          </a:p>
        </p:txBody>
      </p:sp>
      <p:sp>
        <p:nvSpPr>
          <p:cNvPr id="10" name="Rectangle 3"/>
          <p:cNvSpPr txBox="1">
            <a:spLocks noChangeArrowheads="1"/>
          </p:cNvSpPr>
          <p:nvPr/>
        </p:nvSpPr>
        <p:spPr bwMode="auto">
          <a:xfrm>
            <a:off x="251520" y="1340768"/>
            <a:ext cx="4752528" cy="2736304"/>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s-ES_tradnl" sz="1800" dirty="0">
                <a:ea typeface="+mn-ea"/>
                <a:cs typeface="Times New Roman" pitchFamily="18" charset="0"/>
              </a:rPr>
              <a:t>Voz: </a:t>
            </a:r>
            <a:r>
              <a:rPr lang="es-ES_tradnl" sz="1800" dirty="0">
                <a:solidFill>
                  <a:srgbClr val="006699"/>
                </a:solidFill>
                <a:cs typeface="Verdana" pitchFamily="34" charset="0"/>
              </a:rPr>
              <a:t>clara, palabras bien articuladas, volumen de voz apropiado</a:t>
            </a:r>
            <a:endParaRPr lang="es-ES_tradnl" sz="1800" dirty="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s-ES_tradnl" sz="1800" dirty="0">
                <a:cs typeface="Times New Roman" pitchFamily="18" charset="0"/>
              </a:rPr>
              <a:t>Gestos</a:t>
            </a:r>
            <a:r>
              <a:rPr lang="es-ES_tradnl" sz="1800" dirty="0">
                <a:ea typeface="+mn-ea"/>
                <a:cs typeface="Times New Roman" pitchFamily="18" charset="0"/>
              </a:rPr>
              <a:t>: </a:t>
            </a:r>
            <a:r>
              <a:rPr lang="es-ES_tradnl" sz="1800" dirty="0">
                <a:solidFill>
                  <a:srgbClr val="006699"/>
                </a:solidFill>
                <a:cs typeface="Verdana" pitchFamily="34" charset="0"/>
              </a:rPr>
              <a:t>contacto visual, uso de gestos que empatizan los puntos clave </a:t>
            </a:r>
          </a:p>
          <a:p>
            <a:pPr marL="720000" indent="-360000">
              <a:spcBef>
                <a:spcPts val="1200"/>
              </a:spcBef>
              <a:buClr>
                <a:srgbClr val="8CADAE"/>
              </a:buClr>
              <a:buSzPct val="85000"/>
              <a:buFontTx/>
              <a:buChar char="o"/>
              <a:tabLst>
                <a:tab pos="722313" algn="l"/>
              </a:tabLst>
              <a:defRPr/>
            </a:pPr>
            <a:r>
              <a:rPr lang="es-ES_tradnl" sz="1800" dirty="0">
                <a:ea typeface="+mn-ea"/>
                <a:cs typeface="Times New Roman" pitchFamily="18" charset="0"/>
              </a:rPr>
              <a:t>Postura: </a:t>
            </a:r>
            <a:r>
              <a:rPr lang="es-ES_tradnl" sz="1800" dirty="0">
                <a:solidFill>
                  <a:srgbClr val="006699"/>
                </a:solidFill>
                <a:cs typeface="Verdana" pitchFamily="34" charset="0"/>
              </a:rPr>
              <a:t>recto, derecho</a:t>
            </a:r>
          </a:p>
          <a:p>
            <a:pPr>
              <a:lnSpc>
                <a:spcPct val="80000"/>
              </a:lnSpc>
              <a:buFont typeface="Wingdings" pitchFamily="2" charset="2"/>
              <a:buNone/>
              <a:defRPr/>
            </a:pPr>
            <a:endParaRPr lang="de-DE" sz="1800" kern="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10.5</a:t>
            </a:r>
          </a:p>
        </p:txBody>
      </p:sp>
      <p:pic>
        <p:nvPicPr>
          <p:cNvPr id="8" name="Grafik 1"/>
          <p:cNvPicPr>
            <a:picLocks noChangeAspect="1"/>
          </p:cNvPicPr>
          <p:nvPr/>
        </p:nvPicPr>
        <p:blipFill>
          <a:blip r:embed="rId2"/>
          <a:srcRect/>
          <a:stretch>
            <a:fillRect/>
          </a:stretch>
        </p:blipFill>
        <p:spPr bwMode="auto">
          <a:xfrm>
            <a:off x="5112000" y="1340768"/>
            <a:ext cx="3778963" cy="24808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Características no directamente observables de una sana autoestima</a:t>
            </a:r>
          </a:p>
        </p:txBody>
      </p:sp>
      <p:sp>
        <p:nvSpPr>
          <p:cNvPr id="17413"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a:t>(“Tenzin Gyatso - 14th Dalai Lama” by Chistopher Michel) </a:t>
            </a:r>
            <a:endParaRPr lang="de-DE" altLang="de-DE" sz="800" i="1" dirty="0"/>
          </a:p>
        </p:txBody>
      </p:sp>
      <p:sp>
        <p:nvSpPr>
          <p:cNvPr id="11" name="Rectangle 3"/>
          <p:cNvSpPr>
            <a:spLocks noGrp="1" noChangeArrowheads="1"/>
          </p:cNvSpPr>
          <p:nvPr>
            <p:ph idx="1"/>
          </p:nvPr>
        </p:nvSpPr>
        <p:spPr>
          <a:xfrm>
            <a:off x="254521" y="1339850"/>
            <a:ext cx="4821783" cy="4464000"/>
          </a:xfrm>
        </p:spPr>
        <p:txBody>
          <a:bodyPr anchor="ctr"/>
          <a:lstStyle/>
          <a:p>
            <a:pPr marL="0" indent="0" algn="ctr">
              <a:buFont typeface="Wingdings 2" pitchFamily="18" charset="2"/>
              <a:buNone/>
              <a:defRPr/>
            </a:pPr>
            <a:r>
              <a:rPr lang="de-DE" sz="2800" dirty="0">
                <a:latin typeface="Verdana" pitchFamily="34" charset="0"/>
                <a:ea typeface="Verdana" pitchFamily="34" charset="0"/>
                <a:cs typeface="Verdana" pitchFamily="34" charset="0"/>
              </a:rPr>
              <a:t>???</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10.6</a:t>
            </a: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a:t>(“Tenzin Gyatso - 14th Dalai Lama” by Chistopher Michel) </a:t>
            </a:r>
            <a:endParaRPr lang="de-DE" altLang="de-DE" sz="800" i="1" dirty="0"/>
          </a:p>
        </p:txBody>
      </p:sp>
      <p:sp>
        <p:nvSpPr>
          <p:cNvPr id="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Características no directamente observables de una sana autoestima</a:t>
            </a:r>
          </a:p>
        </p:txBody>
      </p:sp>
      <p:sp>
        <p:nvSpPr>
          <p:cNvPr id="13"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s-ES_tradnl" sz="1800" dirty="0">
                <a:ea typeface="+mn-ea"/>
                <a:cs typeface="Times New Roman" pitchFamily="18" charset="0"/>
              </a:rPr>
              <a:t>Confianza en las propias habilidades, incluso cuando las cosas no van bien</a:t>
            </a:r>
          </a:p>
          <a:p>
            <a:pPr marL="720000" indent="-360000">
              <a:spcBef>
                <a:spcPts val="1200"/>
              </a:spcBef>
              <a:buClr>
                <a:srgbClr val="8CADAE"/>
              </a:buClr>
              <a:buSzPct val="85000"/>
              <a:buFontTx/>
              <a:buChar char="o"/>
              <a:tabLst>
                <a:tab pos="722313" algn="l"/>
              </a:tabLst>
              <a:defRPr/>
            </a:pPr>
            <a:r>
              <a:rPr lang="es-ES_tradnl" sz="1800" dirty="0">
                <a:ea typeface="+mn-ea"/>
                <a:cs typeface="Times New Roman" pitchFamily="18" charset="0"/>
              </a:rPr>
              <a:t>Aceptar los errores o fracasos (sin devaluarse a uno mismo)</a:t>
            </a:r>
          </a:p>
          <a:p>
            <a:pPr marL="720000" indent="-360000">
              <a:spcBef>
                <a:spcPts val="1200"/>
              </a:spcBef>
              <a:buClr>
                <a:srgbClr val="8CADAE"/>
              </a:buClr>
              <a:buSzPct val="85000"/>
              <a:buFontTx/>
              <a:buChar char="o"/>
              <a:tabLst>
                <a:tab pos="722313" algn="l"/>
              </a:tabLst>
              <a:defRPr/>
            </a:pPr>
            <a:r>
              <a:rPr lang="es-ES_tradnl" sz="1800" dirty="0">
                <a:ea typeface="+mn-ea"/>
                <a:cs typeface="Times New Roman" pitchFamily="18" charset="0"/>
              </a:rPr>
              <a:t>Introspectiva; estar preparado para aprender de los errores/fracasos propios</a:t>
            </a:r>
          </a:p>
          <a:p>
            <a:pPr marL="720000" indent="-360000">
              <a:spcBef>
                <a:spcPts val="1200"/>
              </a:spcBef>
              <a:buClr>
                <a:srgbClr val="8CADAE"/>
              </a:buClr>
              <a:buSzPct val="85000"/>
              <a:buFontTx/>
              <a:buChar char="o"/>
              <a:tabLst>
                <a:tab pos="722313" algn="l"/>
              </a:tabLst>
              <a:defRPr/>
            </a:pPr>
            <a:r>
              <a:rPr lang="es-ES_tradnl" sz="1800" dirty="0">
                <a:ea typeface="+mn-ea"/>
                <a:cs typeface="Times New Roman" pitchFamily="18" charset="0"/>
              </a:rPr>
              <a:t>Actitud hacia uno mismo, por ejemplo, alabarte por un éxito.</a:t>
            </a:r>
            <a:endParaRPr lang="es-ES_tradnl" sz="1800" kern="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10.7</a:t>
            </a: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fld id="{DA1BBB40-710E-4179-9807-5755E7299459}" type="slidenum">
              <a:rPr lang="en-US" altLang="de-DE" smtClean="0"/>
              <a:pPr>
                <a:defRPr/>
              </a:pPr>
              <a:t>8</a:t>
            </a:fld>
            <a:endParaRPr lang="en-US" altLang="de-DE" dirty="0"/>
          </a:p>
        </p:txBody>
      </p:sp>
      <p:sp>
        <p:nvSpPr>
          <p:cNvPr id="5"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GB" altLang="de-DE" sz="2000" b="0" dirty="0">
                <a:solidFill>
                  <a:srgbClr val="D16349"/>
                </a:solidFill>
                <a:latin typeface="Verdana" panose="020B0604030504040204" pitchFamily="34" charset="0"/>
              </a:rPr>
              <a:t>¿</a:t>
            </a:r>
            <a:r>
              <a:rPr lang="en-GB" altLang="de-DE" sz="2000" b="0" dirty="0" err="1">
                <a:solidFill>
                  <a:srgbClr val="D16349"/>
                </a:solidFill>
                <a:latin typeface="Verdana" panose="020B0604030504040204" pitchFamily="34" charset="0"/>
              </a:rPr>
              <a:t>Por</a:t>
            </a:r>
            <a:r>
              <a:rPr lang="en-GB" altLang="de-DE" sz="2000" b="0" dirty="0">
                <a:solidFill>
                  <a:srgbClr val="D16349"/>
                </a:solidFill>
                <a:latin typeface="Verdana" panose="020B0604030504040204" pitchFamily="34" charset="0"/>
              </a:rPr>
              <a:t> qué hacemos esto?</a:t>
            </a:r>
          </a:p>
        </p:txBody>
      </p:sp>
      <p:sp>
        <p:nvSpPr>
          <p:cNvPr id="6" name="Text Box 4"/>
          <p:cNvSpPr txBox="1">
            <a:spLocks noChangeArrowheads="1"/>
          </p:cNvSpPr>
          <p:nvPr/>
        </p:nvSpPr>
        <p:spPr bwMode="auto">
          <a:xfrm>
            <a:off x="323528" y="1341438"/>
            <a:ext cx="856806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pPr>
            <a:r>
              <a:rPr lang="es-ES_tradnl" altLang="de-DE" b="0" dirty="0">
                <a:latin typeface="Verdana" panose="020B0604030504040204" pitchFamily="34" charset="0"/>
              </a:rPr>
              <a:t>Estudios muestran que muchas (¡pero no todas!) las personas con psicosis tienen </a:t>
            </a:r>
            <a:r>
              <a:rPr lang="es-ES_tradnl" altLang="de-DE" dirty="0">
                <a:latin typeface="Verdana" panose="020B0604030504040204" pitchFamily="34" charset="0"/>
              </a:rPr>
              <a:t>baja autoestima.</a:t>
            </a:r>
          </a:p>
          <a:p>
            <a:pPr eaLnBrk="1" hangingPunct="1">
              <a:spcBef>
                <a:spcPct val="20000"/>
              </a:spcBef>
            </a:pPr>
            <a:endParaRPr lang="es-ES_tradnl" altLang="de-DE" b="0" dirty="0">
              <a:latin typeface="Verdana" panose="020B0604030504040204" pitchFamily="34" charset="0"/>
            </a:endParaRPr>
          </a:p>
          <a:p>
            <a:pPr eaLnBrk="1" hangingPunct="1">
              <a:spcBef>
                <a:spcPct val="20000"/>
              </a:spcBef>
            </a:pPr>
            <a:r>
              <a:rPr lang="es-ES_tradnl" altLang="de-DE" b="0" dirty="0">
                <a:latin typeface="Verdana" panose="020B0604030504040204" pitchFamily="34" charset="0"/>
              </a:rPr>
              <a:t>Esto en escasas ocasiones se toma en consideración durante la terapia, debido al hecho de que generalmente se centra la atención en otras aflicciones (ej. Oír voces, sentimientos de amenaza). </a:t>
            </a:r>
          </a:p>
          <a:p>
            <a:pPr eaLnBrk="1" hangingPunct="1">
              <a:spcBef>
                <a:spcPct val="20000"/>
              </a:spcBef>
            </a:pPr>
            <a:r>
              <a:rPr lang="es-ES_tradnl" altLang="de-DE" b="0" dirty="0">
                <a:latin typeface="Verdana" panose="020B0604030504040204" pitchFamily="34" charset="0"/>
              </a:rPr>
              <a:t>Sin embargo, muchos pacientes mantienen que sufren más y durante más tiempo de aspectos relacionados con la baja autoestima que de otros síntomas de la psicosis.</a:t>
            </a:r>
          </a:p>
          <a:p>
            <a:pPr eaLnBrk="1" hangingPunct="1">
              <a:spcBef>
                <a:spcPct val="20000"/>
              </a:spcBef>
            </a:pPr>
            <a:endParaRPr lang="es-ES_tradnl" altLang="de-DE" b="0" dirty="0">
              <a:latin typeface="Verdana" panose="020B0604030504040204" pitchFamily="34" charset="0"/>
            </a:endParaRPr>
          </a:p>
          <a:p>
            <a:pPr eaLnBrk="1" hangingPunct="1">
              <a:spcBef>
                <a:spcPct val="20000"/>
              </a:spcBef>
            </a:pPr>
            <a:r>
              <a:rPr lang="es-ES_tradnl" altLang="de-DE" b="0" dirty="0">
                <a:latin typeface="Verdana" panose="020B0604030504040204" pitchFamily="34" charset="0"/>
              </a:rPr>
              <a:t>¡Con la ayuda de estrategias específicas, una baja autoestima puede mejorar!</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10.8</a:t>
            </a:r>
          </a:p>
        </p:txBody>
      </p:sp>
    </p:spTree>
    <p:extLst>
      <p:ext uri="{BB962C8B-B14F-4D97-AF65-F5344CB8AC3E}">
        <p14:creationId xmlns:p14="http://schemas.microsoft.com/office/powerpoint/2010/main" val="560086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2965202915"/>
              </p:ext>
            </p:extLst>
          </p:nvPr>
        </p:nvGraphicFramePr>
        <p:xfrm>
          <a:off x="71438" y="1339200"/>
          <a:ext cx="9001125" cy="1188836"/>
        </p:xfrm>
        <a:graphic>
          <a:graphicData uri="http://schemas.openxmlformats.org/drawingml/2006/table">
            <a:tbl>
              <a:tblPr/>
              <a:tblGrid>
                <a:gridCol w="4340225">
                  <a:extLst>
                    <a:ext uri="{9D8B030D-6E8A-4147-A177-3AD203B41FA5}">
                      <a16:colId xmlns:a16="http://schemas.microsoft.com/office/drawing/2014/main" val="20000"/>
                    </a:ext>
                  </a:extLst>
                </a:gridCol>
                <a:gridCol w="4660900">
                  <a:extLst>
                    <a:ext uri="{9D8B030D-6E8A-4147-A177-3AD203B41FA5}">
                      <a16:colId xmlns:a16="http://schemas.microsoft.com/office/drawing/2014/main" val="20001"/>
                    </a:ext>
                  </a:extLst>
                </a:gridCol>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Efectos negativos de la psicosis en (estado de ánimo) autoestima</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es-ES_tradnl" altLang="de-DE" sz="1800" b="1" i="1" u="sng" strike="noStrike" cap="none" normalizeH="0" baseline="0" noProof="0" dirty="0">
                          <a:ln>
                            <a:noFill/>
                          </a:ln>
                          <a:solidFill>
                            <a:schemeClr val="tx1"/>
                          </a:solidFill>
                          <a:effectLst/>
                          <a:latin typeface="Verdana" panose="020B0604030504040204" pitchFamily="34" charset="0"/>
                        </a:rPr>
                        <a:t>A corto plazo</a:t>
                      </a:r>
                      <a:r>
                        <a:rPr kumimoji="0" lang="es-ES_tradnl" altLang="de-DE" sz="1800" b="1" i="1" u="none" strike="noStrike" cap="none" normalizeH="0" baseline="0" noProof="0" dirty="0">
                          <a:ln>
                            <a:noFill/>
                          </a:ln>
                          <a:solidFill>
                            <a:schemeClr val="tx1"/>
                          </a:solidFill>
                          <a:effectLst/>
                          <a:latin typeface="Verdana" panose="020B0604030504040204" pitchFamily="34" charset="0"/>
                        </a:rPr>
                        <a:t> </a:t>
                      </a:r>
                      <a:r>
                        <a:rPr kumimoji="0" lang="es-ES_tradnl" altLang="de-DE" sz="1800" b="1" i="0" u="none" strike="noStrike" cap="none" normalizeH="0" baseline="0" noProof="0" dirty="0">
                          <a:ln>
                            <a:noFill/>
                          </a:ln>
                          <a:solidFill>
                            <a:schemeClr val="tx1"/>
                          </a:solidFill>
                          <a:effectLst/>
                          <a:latin typeface="Verdana" panose="020B0604030504040204" pitchFamily="34" charset="0"/>
                        </a:rPr>
                        <a:t>efectos positivos de la psicosis en (estado de ánimo) autoestima</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9478"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es-ES_tradnl" altLang="de-DE" sz="2000" dirty="0">
                <a:solidFill>
                  <a:srgbClr val="D16349"/>
                </a:solidFill>
              </a:rPr>
              <a:t>Psicosis y autoestima</a:t>
            </a:r>
          </a:p>
          <a:p>
            <a:pPr algn="ctr" eaLnBrk="1" hangingPunct="1"/>
            <a:r>
              <a:rPr lang="es-ES_tradnl" altLang="de-DE" sz="1700" dirty="0">
                <a:solidFill>
                  <a:srgbClr val="D16349"/>
                </a:solidFill>
              </a:rPr>
              <a:t>La psicosis puede tener efectos diferentes en la constitución de las emociones</a:t>
            </a:r>
          </a:p>
        </p:txBody>
      </p:sp>
      <p:grpSp>
        <p:nvGrpSpPr>
          <p:cNvPr id="2" name="Group 35"/>
          <p:cNvGrpSpPr>
            <a:grpSpLocks/>
          </p:cNvGrpSpPr>
          <p:nvPr/>
        </p:nvGrpSpPr>
        <p:grpSpPr bwMode="auto">
          <a:xfrm>
            <a:off x="0" y="6167432"/>
            <a:ext cx="2843808" cy="561974"/>
            <a:chOff x="0" y="3957"/>
            <a:chExt cx="1427" cy="354"/>
          </a:xfrm>
        </p:grpSpPr>
        <p:sp>
          <p:nvSpPr>
            <p:cNvPr id="1948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dirty="0"/>
            </a:p>
          </p:txBody>
        </p:sp>
        <p:sp>
          <p:nvSpPr>
            <p:cNvPr id="19484"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en-GB" altLang="de-DE" sz="1200" i="1" dirty="0"/>
                <a:t>hoja de trabajo </a:t>
              </a:r>
              <a:r>
                <a:rPr lang="de-DE" altLang="de-DE" sz="1200" i="1" dirty="0"/>
                <a:t>10.1</a:t>
              </a:r>
            </a:p>
            <a:p>
              <a:pPr eaLnBrk="1" hangingPunct="1"/>
              <a:r>
                <a:rPr lang="de-DE" altLang="de-DE" sz="1200" dirty="0"/>
                <a:t>     </a:t>
              </a:r>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10.9</a:t>
            </a:r>
          </a:p>
        </p:txBody>
      </p:sp>
      <p:pic>
        <p:nvPicPr>
          <p:cNvPr id="11"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3"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pic>
        <p:nvPicPr>
          <p:cNvPr id="14" name="Picture 70" descr="Notizen2"/>
          <p:cNvPicPr>
            <a:picLocks noChangeAspect="1" noChangeArrowheads="1"/>
          </p:cNvPicPr>
          <p:nvPr/>
        </p:nvPicPr>
        <p:blipFill>
          <a:blip r:embed="rId5"/>
          <a:srcRect/>
          <a:stretch>
            <a:fillRect/>
          </a:stretch>
        </p:blipFill>
        <p:spPr bwMode="auto">
          <a:xfrm>
            <a:off x="58738" y="6229344"/>
            <a:ext cx="336550" cy="34766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1587992890"/>
              </p:ext>
            </p:extLst>
          </p:nvPr>
        </p:nvGraphicFramePr>
        <p:xfrm>
          <a:off x="71438" y="1339200"/>
          <a:ext cx="9001125" cy="4755232"/>
        </p:xfrm>
        <a:graphic>
          <a:graphicData uri="http://schemas.openxmlformats.org/drawingml/2006/table">
            <a:tbl>
              <a:tblPr/>
              <a:tblGrid>
                <a:gridCol w="4340225">
                  <a:extLst>
                    <a:ext uri="{9D8B030D-6E8A-4147-A177-3AD203B41FA5}">
                      <a16:colId xmlns:a16="http://schemas.microsoft.com/office/drawing/2014/main" val="20000"/>
                    </a:ext>
                  </a:extLst>
                </a:gridCol>
                <a:gridCol w="4660900">
                  <a:extLst>
                    <a:ext uri="{9D8B030D-6E8A-4147-A177-3AD203B41FA5}">
                      <a16:colId xmlns:a16="http://schemas.microsoft.com/office/drawing/2014/main" val="20001"/>
                    </a:ext>
                  </a:extLst>
                </a:gridCol>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Efectos negativos de la psicosis en (estado de ánimo) autoestima</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es-ES_tradnl" altLang="de-DE" sz="1800" b="1" i="1" u="sng" strike="noStrike" cap="none" normalizeH="0" baseline="0" noProof="0" dirty="0">
                          <a:ln>
                            <a:noFill/>
                          </a:ln>
                          <a:solidFill>
                            <a:schemeClr val="tx1"/>
                          </a:solidFill>
                          <a:effectLst/>
                          <a:latin typeface="Verdana" panose="020B0604030504040204" pitchFamily="34" charset="0"/>
                        </a:rPr>
                        <a:t>A corto plazo</a:t>
                      </a:r>
                      <a:r>
                        <a:rPr kumimoji="0" lang="es-ES_tradnl" altLang="de-DE" sz="1800" b="1" i="1" u="none" strike="noStrike" cap="none" normalizeH="0" baseline="0" noProof="0" dirty="0">
                          <a:ln>
                            <a:noFill/>
                          </a:ln>
                          <a:solidFill>
                            <a:schemeClr val="tx1"/>
                          </a:solidFill>
                          <a:effectLst/>
                          <a:latin typeface="Verdana" panose="020B0604030504040204" pitchFamily="34" charset="0"/>
                        </a:rPr>
                        <a:t> </a:t>
                      </a:r>
                      <a:r>
                        <a:rPr kumimoji="0" lang="es-ES_tradnl" altLang="de-DE" sz="1800" b="1" i="0" u="none" strike="noStrike" cap="none" normalizeH="0" baseline="0" noProof="0" dirty="0">
                          <a:ln>
                            <a:noFill/>
                          </a:ln>
                          <a:solidFill>
                            <a:schemeClr val="tx1"/>
                          </a:solidFill>
                          <a:effectLst/>
                          <a:latin typeface="Verdana" panose="020B0604030504040204" pitchFamily="34" charset="0"/>
                        </a:rPr>
                        <a:t>efectos positivos de la psicosis en (estado de ánimo) autoestima</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019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rPr>
                        <a:t>Durante la psicosis: experiencias de amenaza y miedo</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rPr>
                        <a:t>Durante la psicosis: descarga de adrenalina, excitación, “al fin algo sucede”</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rPr>
                        <a:t>Durante la psicosis: oír voces insultantes. Uno se siente desvalorizado y ofendido.</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rPr>
                        <a:t>Durante la psicosis: oír voces halagadoras y reafirmantes. Menor sentimientos e soledad.</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rPr>
                        <a:t>Después de la psicosis: sentimientos de vergüenza, el futuro parece oscuro (ej. Abandonado por familiares y amigos)</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rPr>
                        <a:t>Durante la psicosis: sentimientos de importancia, talento, poder (enemigos importantes) y un destino que cumplir. </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13" name="Group 35"/>
          <p:cNvGrpSpPr>
            <a:grpSpLocks/>
          </p:cNvGrpSpPr>
          <p:nvPr/>
        </p:nvGrpSpPr>
        <p:grpSpPr bwMode="auto">
          <a:xfrm>
            <a:off x="0" y="6167432"/>
            <a:ext cx="2843808" cy="561974"/>
            <a:chOff x="0" y="3957"/>
            <a:chExt cx="1427" cy="354"/>
          </a:xfrm>
        </p:grpSpPr>
        <p:sp>
          <p:nvSpPr>
            <p:cNvPr id="14"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dirty="0"/>
            </a:p>
          </p:txBody>
        </p:sp>
        <p:sp>
          <p:nvSpPr>
            <p:cNvPr id="16"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en-GB" altLang="de-DE" sz="1200" dirty="0"/>
                <a:t> </a:t>
              </a:r>
              <a:r>
                <a:rPr lang="en-GB" altLang="de-DE" sz="1200" i="1" dirty="0"/>
                <a:t>hoja de trabajo </a:t>
              </a:r>
              <a:r>
                <a:rPr lang="de-DE" altLang="de-DE" sz="1200" i="1" dirty="0"/>
                <a:t>10.1</a:t>
              </a:r>
            </a:p>
            <a:p>
              <a:pPr eaLnBrk="1" hangingPunct="1"/>
              <a:r>
                <a:rPr lang="de-DE" altLang="de-DE" sz="1200" dirty="0"/>
                <a:t>     </a:t>
              </a:r>
            </a:p>
          </p:txBody>
        </p:sp>
      </p:grpSp>
      <p:sp>
        <p:nvSpPr>
          <p:cNvPr id="11"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es-ES_tradnl" altLang="de-DE" sz="2000" dirty="0">
                <a:solidFill>
                  <a:srgbClr val="D16349"/>
                </a:solidFill>
              </a:rPr>
              <a:t>Psicosis y autoestima</a:t>
            </a:r>
          </a:p>
          <a:p>
            <a:pPr algn="ctr" eaLnBrk="1" hangingPunct="1"/>
            <a:r>
              <a:rPr lang="es-ES_tradnl" altLang="de-DE" sz="1700" dirty="0">
                <a:solidFill>
                  <a:srgbClr val="D16349"/>
                </a:solidFill>
              </a:rPr>
              <a:t>La psicosis puede tener efectos diferentes en la constitución de las emociones</a:t>
            </a:r>
          </a:p>
        </p:txBody>
      </p:sp>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10.10</a:t>
            </a:r>
          </a:p>
        </p:txBody>
      </p:sp>
      <p:pic>
        <p:nvPicPr>
          <p:cNvPr id="12" name="Picture 70" descr="Notizen2"/>
          <p:cNvPicPr>
            <a:picLocks noChangeAspect="1" noChangeArrowheads="1"/>
          </p:cNvPicPr>
          <p:nvPr/>
        </p:nvPicPr>
        <p:blipFill>
          <a:blip r:embed="rId3"/>
          <a:srcRect/>
          <a:stretch>
            <a:fillRect/>
          </a:stretch>
        </p:blipFill>
        <p:spPr bwMode="auto">
          <a:xfrm>
            <a:off x="58738" y="6229344"/>
            <a:ext cx="336550" cy="347662"/>
          </a:xfrm>
          <a:prstGeom prst="rect">
            <a:avLst/>
          </a:prstGeom>
          <a:noFill/>
          <a:ln w="9525">
            <a:noFill/>
            <a:miter lim="800000"/>
            <a:headEnd/>
            <a:tailEnd/>
          </a:ln>
        </p:spPr>
      </p:pic>
      <p:pic>
        <p:nvPicPr>
          <p:cNvPr id="17" name="Picture 22" descr="nachteil"/>
          <p:cNvPicPr>
            <a:picLocks noChangeAspect="1" noChangeArrowheads="1"/>
          </p:cNvPicPr>
          <p:nvPr/>
        </p:nvPicPr>
        <p:blipFill>
          <a:blip r:embed="rId4"/>
          <a:srcRect/>
          <a:stretch>
            <a:fillRect/>
          </a:stretch>
        </p:blipFill>
        <p:spPr bwMode="auto">
          <a:xfrm>
            <a:off x="249238" y="1628775"/>
            <a:ext cx="409575" cy="503238"/>
          </a:xfrm>
          <a:prstGeom prst="rect">
            <a:avLst/>
          </a:prstGeom>
          <a:noFill/>
          <a:ln w="9525">
            <a:noFill/>
            <a:miter lim="800000"/>
            <a:headEnd/>
            <a:tailEnd/>
          </a:ln>
        </p:spPr>
      </p:pic>
      <p:pic>
        <p:nvPicPr>
          <p:cNvPr id="19" name="Picture 23" descr="daumen"/>
          <p:cNvPicPr>
            <a:picLocks noChangeAspect="1" noChangeArrowheads="1"/>
          </p:cNvPicPr>
          <p:nvPr/>
        </p:nvPicPr>
        <p:blipFill>
          <a:blip r:embed="rId5"/>
          <a:srcRect/>
          <a:stretch>
            <a:fillRect/>
          </a:stretch>
        </p:blipFill>
        <p:spPr bwMode="auto">
          <a:xfrm>
            <a:off x="4505325" y="1557338"/>
            <a:ext cx="546100" cy="5461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ext Box 20"/>
          <p:cNvSpPr txBox="1">
            <a:spLocks noChangeArrowheads="1"/>
          </p:cNvSpPr>
          <p:nvPr/>
        </p:nvSpPr>
        <p:spPr bwMode="auto">
          <a:xfrm>
            <a:off x="914400" y="1339200"/>
            <a:ext cx="7315200" cy="2169825"/>
          </a:xfrm>
          <a:prstGeom prst="rect">
            <a:avLst/>
          </a:prstGeom>
          <a:noFill/>
          <a:ln w="9525">
            <a:noFill/>
            <a:miter lim="800000"/>
            <a:headEnd/>
            <a:tailEnd/>
          </a:ln>
        </p:spPr>
        <p:txBody>
          <a:bodyPr>
            <a:spAutoFit/>
          </a:bodyPr>
          <a:lstStyle/>
          <a:p>
            <a:pPr eaLnBrk="1" hangingPunct="1">
              <a:spcBef>
                <a:spcPct val="50000"/>
              </a:spcBef>
            </a:pPr>
            <a:r>
              <a:rPr lang="es-ES_tradnl" altLang="de-DE" dirty="0"/>
              <a:t>A </a:t>
            </a:r>
            <a:r>
              <a:rPr lang="es-ES_tradnl" altLang="de-DE" b="1" i="1" dirty="0"/>
              <a:t>corto plazo los efectos positivos </a:t>
            </a:r>
            <a:r>
              <a:rPr lang="es-ES_tradnl" altLang="de-DE" dirty="0"/>
              <a:t>de los síntomas psicóticos en la autoestima generalmente desaparecen para dar paso a </a:t>
            </a:r>
            <a:r>
              <a:rPr lang="es-ES_tradnl" altLang="de-DE" b="1" dirty="0"/>
              <a:t>consecuencias negativas a </a:t>
            </a:r>
            <a:r>
              <a:rPr lang="es-ES_tradnl" altLang="de-DE" b="1" i="1" dirty="0"/>
              <a:t>largo plazo </a:t>
            </a:r>
            <a:r>
              <a:rPr lang="es-ES_tradnl" altLang="de-DE" dirty="0"/>
              <a:t>. </a:t>
            </a:r>
          </a:p>
          <a:p>
            <a:pPr eaLnBrk="1" hangingPunct="1">
              <a:spcBef>
                <a:spcPct val="50000"/>
              </a:spcBef>
            </a:pPr>
            <a:r>
              <a:rPr lang="es-ES_tradnl" altLang="de-DE" dirty="0"/>
              <a:t>Interrumpir abruptamente la medicación para revivir en un mundo excitante de psicosis es un juego peligroso – ¡especialmente teniendo en cuenta que el miedo es frecuentemente predominante en la psicosis! </a:t>
            </a:r>
          </a:p>
        </p:txBody>
      </p:sp>
      <p:sp>
        <p:nvSpPr>
          <p:cNvPr id="6"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es-ES_tradnl" altLang="de-DE" sz="2000" dirty="0">
                <a:solidFill>
                  <a:srgbClr val="D16349"/>
                </a:solidFill>
              </a:rPr>
              <a:t>Psicosis y autoestima</a:t>
            </a:r>
          </a:p>
          <a:p>
            <a:pPr algn="ctr" eaLnBrk="1" hangingPunct="1"/>
            <a:r>
              <a:rPr lang="es-ES_tradnl" altLang="de-DE" sz="1700" dirty="0">
                <a:solidFill>
                  <a:srgbClr val="D16349"/>
                </a:solidFill>
              </a:rPr>
              <a:t>La psicosis puede tener efectos diferentes en la constitución de las emociones</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Recursos para la autoestima</a:t>
            </a:r>
          </a:p>
        </p:txBody>
      </p:sp>
      <p:sp>
        <p:nvSpPr>
          <p:cNvPr id="21509"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a:t>(“Neues Regal” by Michael Fielitz)</a:t>
            </a:r>
            <a:endParaRPr lang="de-DE" altLang="de-DE" sz="800" i="1" dirty="0"/>
          </a:p>
        </p:txBody>
      </p:sp>
      <p:sp>
        <p:nvSpPr>
          <p:cNvPr id="17"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s-ES_tradnl" sz="1800" dirty="0">
                <a:ea typeface="+mn-ea"/>
                <a:cs typeface="Times New Roman" pitchFamily="18" charset="0"/>
              </a:rPr>
              <a:t>La autoestima no es constante, puede variar en función de diferentes actividades (simbolizado a la derecha con la estantería de libros)</a:t>
            </a:r>
          </a:p>
          <a:p>
            <a:pPr marL="720000" indent="-360000">
              <a:spcBef>
                <a:spcPts val="1200"/>
              </a:spcBef>
              <a:buClr>
                <a:srgbClr val="8CADAE"/>
              </a:buClr>
              <a:buSzPct val="85000"/>
              <a:buFontTx/>
              <a:buChar char="o"/>
              <a:tabLst>
                <a:tab pos="722313" algn="l"/>
              </a:tabLst>
              <a:defRPr/>
            </a:pPr>
            <a:r>
              <a:rPr lang="es-ES_tradnl" sz="1800" dirty="0">
                <a:ea typeface="+mn-ea"/>
                <a:cs typeface="Times New Roman" pitchFamily="18" charset="0"/>
              </a:rPr>
              <a:t>El punto crucial es si prestamos atención no sólo a nuestras debilidades (= estanterías vacías) o también a nuestras fortalezas y habilidades (= estanterías llenas)</a:t>
            </a: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10.12</a:t>
            </a:r>
          </a:p>
        </p:txBody>
      </p:sp>
      <p:pic>
        <p:nvPicPr>
          <p:cNvPr id="44" name="Grafik 4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9745" y="1340768"/>
            <a:ext cx="3685769" cy="3069911"/>
          </a:xfrm>
          <a:prstGeom prst="rect">
            <a:avLst/>
          </a:prstGeom>
        </p:spPr>
      </p:pic>
      <p:grpSp>
        <p:nvGrpSpPr>
          <p:cNvPr id="45" name="Gruppierung 1"/>
          <p:cNvGrpSpPr>
            <a:grpSpLocks noChangeAspect="1"/>
          </p:cNvGrpSpPr>
          <p:nvPr/>
        </p:nvGrpSpPr>
        <p:grpSpPr>
          <a:xfrm>
            <a:off x="5257748" y="2021946"/>
            <a:ext cx="3634251" cy="2257977"/>
            <a:chOff x="5267672" y="2691861"/>
            <a:chExt cx="2982431" cy="1852998"/>
          </a:xfrm>
        </p:grpSpPr>
        <p:sp>
          <p:nvSpPr>
            <p:cNvPr id="46"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Relaciones</a:t>
              </a:r>
              <a:endParaRPr lang="de-DE" altLang="de-DE" sz="1600" b="1" dirty="0">
                <a:solidFill>
                  <a:srgbClr val="C00000"/>
                </a:solidFill>
              </a:endParaRPr>
            </a:p>
          </p:txBody>
        </p:sp>
        <p:sp>
          <p:nvSpPr>
            <p:cNvPr id="47" name="Textfeld 46"/>
            <p:cNvSpPr txBox="1"/>
            <p:nvPr/>
          </p:nvSpPr>
          <p:spPr>
            <a:xfrm>
              <a:off x="5267672" y="3559681"/>
              <a:ext cx="1799341" cy="303091"/>
            </a:xfrm>
            <a:prstGeom prst="rect">
              <a:avLst/>
            </a:prstGeom>
            <a:noFill/>
          </p:spPr>
          <p:txBody>
            <a:bodyPr wrap="square" rtlCol="0">
              <a:spAutoFit/>
            </a:bodyPr>
            <a:lstStyle/>
            <a:p>
              <a:r>
                <a:rPr lang="de-DE" altLang="de-DE" b="1" dirty="0" err="1">
                  <a:solidFill>
                    <a:srgbClr val="C00000"/>
                  </a:solidFill>
                </a:rPr>
                <a:t>Habilidades</a:t>
              </a:r>
              <a:endParaRPr lang="de-DE" altLang="de-DE" b="1" dirty="0">
                <a:solidFill>
                  <a:srgbClr val="C00000"/>
                </a:solidFill>
              </a:endParaRPr>
            </a:p>
          </p:txBody>
        </p:sp>
        <p:sp>
          <p:nvSpPr>
            <p:cNvPr id="48"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Aspecto</a:t>
              </a:r>
              <a:endParaRPr lang="de-DE" altLang="de-DE" sz="1600" b="1" dirty="0">
                <a:solidFill>
                  <a:srgbClr val="C00000"/>
                </a:solidFill>
              </a:endParaRPr>
            </a:p>
          </p:txBody>
        </p:sp>
        <p:sp>
          <p:nvSpPr>
            <p:cNvPr id="49"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a:solidFill>
                    <a:srgbClr val="C00000"/>
                  </a:solidFill>
                </a:rPr>
                <a:t>Hobbies</a:t>
              </a:r>
              <a:r>
                <a:rPr lang="de-DE" altLang="de-DE" sz="1600">
                  <a:solidFill>
                    <a:schemeClr val="bg1"/>
                  </a:solidFill>
                </a:rPr>
                <a:t> </a:t>
              </a:r>
            </a:p>
          </p:txBody>
        </p:sp>
        <p:sp>
          <p:nvSpPr>
            <p:cNvPr id="50" name="Textfeld 12"/>
            <p:cNvSpPr txBox="1">
              <a:spLocks noChangeArrowheads="1"/>
            </p:cNvSpPr>
            <p:nvPr/>
          </p:nvSpPr>
          <p:spPr bwMode="auto">
            <a:xfrm>
              <a:off x="7009544" y="3485701"/>
              <a:ext cx="989926"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Deporte</a:t>
              </a:r>
              <a:endParaRPr lang="de-DE" altLang="de-DE" sz="1600" b="1" dirty="0">
                <a:solidFill>
                  <a:srgbClr val="C00000"/>
                </a:solidFill>
              </a:endParaRPr>
            </a:p>
          </p:txBody>
        </p:sp>
        <p:sp>
          <p:nvSpPr>
            <p:cNvPr id="51" name="Textfeld 14"/>
            <p:cNvSpPr txBox="1">
              <a:spLocks noChangeArrowheads="1"/>
            </p:cNvSpPr>
            <p:nvPr/>
          </p:nvSpPr>
          <p:spPr bwMode="auto">
            <a:xfrm>
              <a:off x="7009544" y="4267025"/>
              <a:ext cx="1034538" cy="277833"/>
            </a:xfrm>
            <a:prstGeom prst="rect">
              <a:avLst/>
            </a:prstGeom>
            <a:noFill/>
            <a:ln w="9525">
              <a:noFill/>
              <a:miter lim="800000"/>
              <a:headEnd/>
              <a:tailEnd/>
            </a:ln>
          </p:spPr>
          <p:txBody>
            <a:bodyPr wrap="square">
              <a:spAutoFit/>
            </a:bodyPr>
            <a:lstStyle/>
            <a:p>
              <a:r>
                <a:rPr lang="de-DE" altLang="de-DE" sz="1600" b="1" dirty="0">
                  <a:solidFill>
                    <a:srgbClr val="C00000"/>
                  </a:solidFill>
                </a:rPr>
                <a:t>Trabajo</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Grafik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9745" y="1340768"/>
            <a:ext cx="3685769" cy="3069911"/>
          </a:xfrm>
          <a:prstGeom prst="rect">
            <a:avLst/>
          </a:prstGeom>
        </p:spPr>
      </p:pic>
      <p:sp>
        <p:nvSpPr>
          <p:cNvPr id="2253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Las personas con </a:t>
            </a:r>
            <a:r>
              <a:rPr lang="en-GB" altLang="de-DE" sz="2000" dirty="0" err="1">
                <a:solidFill>
                  <a:schemeClr val="accent1"/>
                </a:solidFill>
              </a:rPr>
              <a:t>baja</a:t>
            </a:r>
            <a:r>
              <a:rPr lang="en-GB" altLang="de-DE" sz="2000" dirty="0">
                <a:solidFill>
                  <a:schemeClr val="accent1"/>
                </a:solidFill>
              </a:rPr>
              <a:t> </a:t>
            </a:r>
            <a:r>
              <a:rPr lang="en-GB" altLang="de-DE" sz="2000" dirty="0" err="1">
                <a:solidFill>
                  <a:schemeClr val="accent1"/>
                </a:solidFill>
              </a:rPr>
              <a:t>autoestima</a:t>
            </a:r>
            <a:r>
              <a:rPr lang="en-GB" altLang="de-DE" sz="2000" dirty="0">
                <a:solidFill>
                  <a:schemeClr val="accent1"/>
                </a:solidFill>
              </a:rPr>
              <a:t>…</a:t>
            </a:r>
          </a:p>
        </p:txBody>
      </p:sp>
      <p:sp>
        <p:nvSpPr>
          <p:cNvPr id="14" name="Wolkenförmige Legende 2"/>
          <p:cNvSpPr>
            <a:spLocks noChangeArrowheads="1"/>
          </p:cNvSpPr>
          <p:nvPr/>
        </p:nvSpPr>
        <p:spPr bwMode="auto">
          <a:xfrm>
            <a:off x="5760393" y="5085184"/>
            <a:ext cx="2267991" cy="527075"/>
          </a:xfrm>
          <a:prstGeom prst="cloudCallout">
            <a:avLst>
              <a:gd name="adj1" fmla="val -43296"/>
              <a:gd name="adj2" fmla="val -305403"/>
            </a:avLst>
          </a:prstGeom>
          <a:solidFill>
            <a:schemeClr val="accent3"/>
          </a:solidFill>
          <a:ln w="9525" algn="ctr">
            <a:solidFill>
              <a:schemeClr val="tx1"/>
            </a:solidFill>
            <a:round/>
            <a:headEnd/>
            <a:tailEnd/>
          </a:ln>
        </p:spPr>
        <p:txBody>
          <a:bodyPr wrap="square" lIns="68580" tIns="34290" rIns="68580" bIns="34290">
            <a:spAutoFit/>
          </a:bodyPr>
          <a:lstStyle>
            <a:lvl1pPr>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ctr" eaLnBrk="1" hangingPunct="1">
              <a:spcBef>
                <a:spcPct val="0"/>
              </a:spcBef>
              <a:buClrTx/>
              <a:buSzTx/>
              <a:buFontTx/>
              <a:buNone/>
              <a:defRPr/>
            </a:pPr>
            <a:r>
              <a:rPr lang="de-DE" altLang="de-DE" sz="1800">
                <a:solidFill>
                  <a:srgbClr val="000000"/>
                </a:solidFill>
                <a:latin typeface="Verdana" pitchFamily="34" charset="0"/>
              </a:rPr>
              <a:t>¡</a:t>
            </a:r>
            <a:r>
              <a:rPr lang="de-DE" altLang="de-DE" sz="1800" err="1">
                <a:solidFill>
                  <a:srgbClr val="000000"/>
                </a:solidFill>
                <a:latin typeface="Verdana" pitchFamily="34" charset="0"/>
              </a:rPr>
              <a:t>Fracasado</a:t>
            </a:r>
            <a:r>
              <a:rPr lang="de-DE" altLang="de-DE" sz="1800">
                <a:solidFill>
                  <a:srgbClr val="000000"/>
                </a:solidFill>
                <a:latin typeface="Verdana" pitchFamily="34" charset="0"/>
              </a:rPr>
              <a:t>!</a:t>
            </a:r>
          </a:p>
        </p:txBody>
      </p:sp>
      <p:sp>
        <p:nvSpPr>
          <p:cNvPr id="18"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a:t>(“</a:t>
            </a:r>
            <a:r>
              <a:rPr lang="en-US" altLang="de-DE" sz="800" i="1" err="1"/>
              <a:t>Neues</a:t>
            </a:r>
            <a:r>
              <a:rPr lang="en-US" altLang="de-DE" sz="800" i="1"/>
              <a:t> Regal” by Michael Fielitz)</a:t>
            </a:r>
            <a:endParaRPr lang="de-DE" altLang="de-DE" sz="800" i="1"/>
          </a:p>
        </p:txBody>
      </p:sp>
      <p:sp>
        <p:nvSpPr>
          <p:cNvPr id="35"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s-ES_tradnl" sz="1800">
                <a:ea typeface="+mn-ea"/>
                <a:cs typeface="Times New Roman" pitchFamily="18" charset="0"/>
              </a:rPr>
              <a:t>… tienden a prestar atención to a sus estanterías vacías y las estanterías llenas de los demás</a:t>
            </a:r>
          </a:p>
          <a:p>
            <a:pPr marL="720000" indent="-360000">
              <a:spcBef>
                <a:spcPts val="1200"/>
              </a:spcBef>
              <a:buClr>
                <a:srgbClr val="8CADAE"/>
              </a:buClr>
              <a:buSzPct val="85000"/>
              <a:buFontTx/>
              <a:buChar char="o"/>
              <a:tabLst>
                <a:tab pos="722313" algn="l"/>
              </a:tabLst>
              <a:defRPr/>
            </a:pPr>
            <a:r>
              <a:rPr lang="es-ES_tradnl" sz="1800">
                <a:ea typeface="+mn-ea"/>
                <a:cs typeface="Times New Roman" pitchFamily="18" charset="0"/>
              </a:rPr>
              <a:t>… tienden a realizar valoraciones </a:t>
            </a:r>
            <a:r>
              <a:rPr lang="es-ES_tradnl" sz="1800" u="sng">
                <a:ea typeface="+mn-ea"/>
                <a:cs typeface="Times New Roman" pitchFamily="18" charset="0"/>
              </a:rPr>
              <a:t>globales</a:t>
            </a:r>
            <a:r>
              <a:rPr lang="es-ES_tradnl" sz="1800">
                <a:ea typeface="+mn-ea"/>
                <a:cs typeface="Times New Roman" pitchFamily="18" charset="0"/>
              </a:rPr>
              <a:t> negativas de sí mismos (“no valgo nada”)</a:t>
            </a:r>
          </a:p>
          <a:p>
            <a:pPr marL="720000" indent="-360000">
              <a:spcBef>
                <a:spcPts val="1200"/>
              </a:spcBef>
              <a:buClr>
                <a:srgbClr val="8CADAE"/>
              </a:buClr>
              <a:buSzPct val="85000"/>
              <a:buFontTx/>
              <a:buChar char="o"/>
              <a:tabLst>
                <a:tab pos="722313" algn="l"/>
              </a:tabLst>
              <a:defRPr/>
            </a:pPr>
            <a:r>
              <a:rPr lang="es-ES_tradnl" sz="1800">
                <a:ea typeface="+mn-ea"/>
                <a:cs typeface="Times New Roman" pitchFamily="18" charset="0"/>
              </a:rPr>
              <a:t>… equiparan las conductas a las personas (si algo falla= soy un fracasado</a:t>
            </a:r>
            <a:r>
              <a:rPr lang="en-GB" sz="1800">
                <a:ea typeface="+mn-ea"/>
                <a:cs typeface="Times New Roman" pitchFamily="18" charset="0"/>
              </a:rPr>
              <a:t>) </a:t>
            </a:r>
          </a:p>
        </p:txBody>
      </p:sp>
      <p:grpSp>
        <p:nvGrpSpPr>
          <p:cNvPr id="15" name="Gruppierung 1"/>
          <p:cNvGrpSpPr>
            <a:grpSpLocks noChangeAspect="1"/>
          </p:cNvGrpSpPr>
          <p:nvPr/>
        </p:nvGrpSpPr>
        <p:grpSpPr>
          <a:xfrm>
            <a:off x="5257748" y="2021946"/>
            <a:ext cx="3634251" cy="2257977"/>
            <a:chOff x="5267672" y="2691861"/>
            <a:chExt cx="2982431" cy="1852998"/>
          </a:xfrm>
        </p:grpSpPr>
        <p:sp>
          <p:nvSpPr>
            <p:cNvPr id="17"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Relaciones</a:t>
              </a:r>
              <a:endParaRPr lang="de-DE" altLang="de-DE" sz="1600" b="1" dirty="0">
                <a:solidFill>
                  <a:srgbClr val="C00000"/>
                </a:solidFill>
              </a:endParaRPr>
            </a:p>
          </p:txBody>
        </p:sp>
        <p:sp>
          <p:nvSpPr>
            <p:cNvPr id="20" name="Textfeld 19"/>
            <p:cNvSpPr txBox="1"/>
            <p:nvPr/>
          </p:nvSpPr>
          <p:spPr>
            <a:xfrm>
              <a:off x="5267672" y="3559681"/>
              <a:ext cx="1799341" cy="303091"/>
            </a:xfrm>
            <a:prstGeom prst="rect">
              <a:avLst/>
            </a:prstGeom>
            <a:noFill/>
          </p:spPr>
          <p:txBody>
            <a:bodyPr wrap="square" rtlCol="0">
              <a:spAutoFit/>
            </a:bodyPr>
            <a:lstStyle/>
            <a:p>
              <a:r>
                <a:rPr lang="de-DE" altLang="de-DE" b="1" dirty="0" err="1">
                  <a:solidFill>
                    <a:srgbClr val="C00000"/>
                  </a:solidFill>
                </a:rPr>
                <a:t>Habilidades</a:t>
              </a:r>
              <a:endParaRPr lang="de-DE" altLang="de-DE" b="1" dirty="0">
                <a:solidFill>
                  <a:srgbClr val="C00000"/>
                </a:solidFill>
              </a:endParaRPr>
            </a:p>
          </p:txBody>
        </p:sp>
        <p:sp>
          <p:nvSpPr>
            <p:cNvPr id="24"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Aspecto</a:t>
              </a:r>
              <a:endParaRPr lang="de-DE" altLang="de-DE" sz="1600" b="1" dirty="0">
                <a:solidFill>
                  <a:srgbClr val="C00000"/>
                </a:solidFill>
              </a:endParaRPr>
            </a:p>
          </p:txBody>
        </p:sp>
        <p:sp>
          <p:nvSpPr>
            <p:cNvPr id="25"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a:solidFill>
                    <a:srgbClr val="C00000"/>
                  </a:solidFill>
                </a:rPr>
                <a:t>Hobbies</a:t>
              </a:r>
              <a:r>
                <a:rPr lang="de-DE" altLang="de-DE" sz="1600">
                  <a:solidFill>
                    <a:schemeClr val="bg1"/>
                  </a:solidFill>
                </a:rPr>
                <a:t> </a:t>
              </a:r>
            </a:p>
          </p:txBody>
        </p:sp>
        <p:sp>
          <p:nvSpPr>
            <p:cNvPr id="26" name="Textfeld 12"/>
            <p:cNvSpPr txBox="1">
              <a:spLocks noChangeArrowheads="1"/>
            </p:cNvSpPr>
            <p:nvPr/>
          </p:nvSpPr>
          <p:spPr bwMode="auto">
            <a:xfrm>
              <a:off x="7009544" y="3485701"/>
              <a:ext cx="989926"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Deporte</a:t>
              </a:r>
              <a:endParaRPr lang="de-DE" altLang="de-DE" sz="1600" b="1" dirty="0">
                <a:solidFill>
                  <a:srgbClr val="C00000"/>
                </a:solidFill>
              </a:endParaRPr>
            </a:p>
          </p:txBody>
        </p:sp>
        <p:sp>
          <p:nvSpPr>
            <p:cNvPr id="27" name="Textfeld 14"/>
            <p:cNvSpPr txBox="1">
              <a:spLocks noChangeArrowheads="1"/>
            </p:cNvSpPr>
            <p:nvPr/>
          </p:nvSpPr>
          <p:spPr bwMode="auto">
            <a:xfrm>
              <a:off x="7009544" y="4267025"/>
              <a:ext cx="1034538" cy="277833"/>
            </a:xfrm>
            <a:prstGeom prst="rect">
              <a:avLst/>
            </a:prstGeom>
            <a:noFill/>
            <a:ln w="9525">
              <a:noFill/>
              <a:miter lim="800000"/>
              <a:headEnd/>
              <a:tailEnd/>
            </a:ln>
          </p:spPr>
          <p:txBody>
            <a:bodyPr wrap="square">
              <a:spAutoFit/>
            </a:bodyPr>
            <a:lstStyle/>
            <a:p>
              <a:r>
                <a:rPr lang="de-DE" altLang="de-DE" sz="1600" b="1" dirty="0">
                  <a:solidFill>
                    <a:srgbClr val="C00000"/>
                  </a:solidFill>
                </a:rPr>
                <a:t>Trabajo</a:t>
              </a:r>
            </a:p>
          </p:txBody>
        </p:sp>
      </p:grpSp>
      <p:sp>
        <p:nvSpPr>
          <p:cNvPr id="3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1"/>
          <p:cNvSpPr>
            <a:spLocks noChangeArrowheads="1"/>
          </p:cNvSpPr>
          <p:nvPr/>
        </p:nvSpPr>
        <p:spPr bwMode="auto">
          <a:xfrm>
            <a:off x="1187624" y="4942909"/>
            <a:ext cx="6405389" cy="646331"/>
          </a:xfrm>
          <a:prstGeom prst="rect">
            <a:avLst/>
          </a:prstGeom>
          <a:noFill/>
          <a:ln w="9525">
            <a:noFill/>
            <a:miter lim="800000"/>
            <a:headEnd/>
            <a:tailEnd/>
          </a:ln>
        </p:spPr>
        <p:txBody>
          <a:bodyPr wrap="square" anchor="ctr">
            <a:spAutoFit/>
          </a:bodyPr>
          <a:lstStyle/>
          <a:p>
            <a:pPr algn="ctr" eaLnBrk="1" hangingPunct="1"/>
            <a:r>
              <a:rPr lang="es-ES_tradnl" altLang="de-DE" dirty="0">
                <a:solidFill>
                  <a:srgbClr val="006699"/>
                </a:solidFill>
              </a:rPr>
              <a:t>¿A qué estantería hace tiempo que no le echas un vistazo? ¿Qué tesoros ocultos puedes encontrar allí? </a:t>
            </a:r>
          </a:p>
        </p:txBody>
      </p:sp>
      <p:sp>
        <p:nvSpPr>
          <p:cNvPr id="2355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No te </a:t>
            </a:r>
            <a:r>
              <a:rPr lang="en-GB" altLang="de-DE" sz="2000" dirty="0" err="1">
                <a:solidFill>
                  <a:schemeClr val="accent1"/>
                </a:solidFill>
              </a:rPr>
              <a:t>guardes</a:t>
            </a:r>
            <a:r>
              <a:rPr lang="en-GB" altLang="de-DE" sz="2000" dirty="0">
                <a:solidFill>
                  <a:schemeClr val="accent1"/>
                </a:solidFill>
              </a:rPr>
              <a:t> nada…</a:t>
            </a:r>
          </a:p>
        </p:txBody>
      </p:sp>
      <p:sp>
        <p:nvSpPr>
          <p:cNvPr id="18" name="AutoShape 7"/>
          <p:cNvSpPr>
            <a:spLocks noChangeArrowheads="1"/>
          </p:cNvSpPr>
          <p:nvPr/>
        </p:nvSpPr>
        <p:spPr bwMode="auto">
          <a:xfrm>
            <a:off x="6861373" y="1412775"/>
            <a:ext cx="1743075" cy="1393485"/>
          </a:xfrm>
          <a:prstGeom prst="wedgeRoundRectCallout">
            <a:avLst>
              <a:gd name="adj1" fmla="val -69277"/>
              <a:gd name="adj2" fmla="val 10436"/>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es-ES_tradnl" sz="1000" i="1" dirty="0">
                <a:solidFill>
                  <a:srgbClr val="000000"/>
                </a:solidFill>
              </a:rPr>
              <a:t>Cocino bastante bien; sé bastante de política; bailo fatal pero aun así lo disfruto; me interesa mucho el cine…</a:t>
            </a:r>
          </a:p>
        </p:txBody>
      </p:sp>
      <p:sp>
        <p:nvSpPr>
          <p:cNvPr id="19" name="AutoShape 8"/>
          <p:cNvSpPr>
            <a:spLocks noChangeArrowheads="1"/>
          </p:cNvSpPr>
          <p:nvPr/>
        </p:nvSpPr>
        <p:spPr bwMode="auto">
          <a:xfrm>
            <a:off x="490299" y="1845435"/>
            <a:ext cx="1636712" cy="760985"/>
          </a:xfrm>
          <a:prstGeom prst="wedgeRoundRectCallout">
            <a:avLst>
              <a:gd name="adj1" fmla="val 88048"/>
              <a:gd name="adj2" fmla="val 5584"/>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es-ES_tradnl" sz="1000" i="1" dirty="0">
                <a:solidFill>
                  <a:srgbClr val="000000"/>
                </a:solidFill>
              </a:rPr>
              <a:t>Soy una persona familiar y me gusta hacer reír a la gente </a:t>
            </a:r>
            <a:r>
              <a:rPr lang="en-GB" sz="1000" i="1" dirty="0">
                <a:solidFill>
                  <a:srgbClr val="000000"/>
                </a:solidFill>
              </a:rPr>
              <a:t>…</a:t>
            </a:r>
            <a:endParaRPr lang="en-GB" sz="1000" dirty="0">
              <a:solidFill>
                <a:srgbClr val="000000"/>
              </a:solidFill>
            </a:endParaRPr>
          </a:p>
        </p:txBody>
      </p:sp>
      <p:sp>
        <p:nvSpPr>
          <p:cNvPr id="20" name="AutoShape 9"/>
          <p:cNvSpPr>
            <a:spLocks noChangeArrowheads="1"/>
          </p:cNvSpPr>
          <p:nvPr/>
        </p:nvSpPr>
        <p:spPr bwMode="auto">
          <a:xfrm>
            <a:off x="6882895" y="3580808"/>
            <a:ext cx="1744662" cy="1063823"/>
          </a:xfrm>
          <a:prstGeom prst="wedgeRoundRectCallout">
            <a:avLst>
              <a:gd name="adj1" fmla="val -69516"/>
              <a:gd name="adj2" fmla="val -82353"/>
              <a:gd name="adj3" fmla="val 16667"/>
            </a:avLst>
          </a:prstGeom>
          <a:solidFill>
            <a:schemeClr val="bg1"/>
          </a:solidFill>
          <a:ln w="9525">
            <a:solidFill>
              <a:srgbClr val="FF0000"/>
            </a:solidFill>
            <a:miter lim="800000"/>
            <a:headEnd/>
            <a:tailEnd/>
          </a:ln>
          <a:effectLst/>
          <a:extLst/>
        </p:spPr>
        <p:txBody>
          <a:bodyPr/>
          <a:lstStyle/>
          <a:p>
            <a:pPr algn="ctr" eaLnBrk="1" hangingPunct="1">
              <a:defRPr/>
            </a:pPr>
            <a:r>
              <a:rPr lang="es-ES_tradnl" sz="1000" i="1" dirty="0">
                <a:solidFill>
                  <a:srgbClr val="000000"/>
                </a:solidFill>
              </a:rPr>
              <a:t>Me siento sobrecargado en el trabajo; suspendí un examen; tengo problemas con los compañeros…   </a:t>
            </a:r>
          </a:p>
        </p:txBody>
      </p:sp>
      <p:sp>
        <p:nvSpPr>
          <p:cNvPr id="21" name="AutoShape 10"/>
          <p:cNvSpPr>
            <a:spLocks noChangeArrowheads="1"/>
          </p:cNvSpPr>
          <p:nvPr/>
        </p:nvSpPr>
        <p:spPr bwMode="auto">
          <a:xfrm>
            <a:off x="490299" y="3402377"/>
            <a:ext cx="1636712" cy="877545"/>
          </a:xfrm>
          <a:prstGeom prst="wedgeRoundRectCallout">
            <a:avLst>
              <a:gd name="adj1" fmla="val 91052"/>
              <a:gd name="adj2" fmla="val -3254"/>
              <a:gd name="adj3" fmla="val 16667"/>
            </a:avLst>
          </a:prstGeom>
          <a:solidFill>
            <a:schemeClr val="bg1"/>
          </a:solidFill>
          <a:ln w="9525">
            <a:solidFill>
              <a:srgbClr val="3366FF"/>
            </a:solidFill>
            <a:miter lim="800000"/>
            <a:headEnd/>
            <a:tailEnd/>
          </a:ln>
          <a:effectLst/>
          <a:extLst/>
        </p:spPr>
        <p:txBody>
          <a:bodyPr/>
          <a:lstStyle/>
          <a:p>
            <a:pPr algn="ctr" eaLnBrk="1" hangingPunct="1">
              <a:defRPr/>
            </a:pPr>
            <a:r>
              <a:rPr lang="es-ES_tradnl" sz="1000" i="1" dirty="0">
                <a:solidFill>
                  <a:srgbClr val="000000"/>
                </a:solidFill>
              </a:rPr>
              <a:t>Me gusta mi pelo, estoy contento con mi piel pero creo que  estoy demasiado regordete…</a:t>
            </a:r>
          </a:p>
        </p:txBody>
      </p:sp>
      <p:grpSp>
        <p:nvGrpSpPr>
          <p:cNvPr id="26" name="Group 35"/>
          <p:cNvGrpSpPr>
            <a:grpSpLocks/>
          </p:cNvGrpSpPr>
          <p:nvPr/>
        </p:nvGrpSpPr>
        <p:grpSpPr bwMode="auto">
          <a:xfrm>
            <a:off x="-1" y="6167432"/>
            <a:ext cx="3131841" cy="561974"/>
            <a:chOff x="0" y="3957"/>
            <a:chExt cx="1689" cy="354"/>
          </a:xfrm>
        </p:grpSpPr>
        <p:sp>
          <p:nvSpPr>
            <p:cNvPr id="2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dirty="0"/>
            </a:p>
          </p:txBody>
        </p:sp>
        <p:sp>
          <p:nvSpPr>
            <p:cNvPr id="29" name="Text Box 71"/>
            <p:cNvSpPr txBox="1">
              <a:spLocks noChangeArrowheads="1"/>
            </p:cNvSpPr>
            <p:nvPr/>
          </p:nvSpPr>
          <p:spPr bwMode="auto">
            <a:xfrm>
              <a:off x="113" y="4001"/>
              <a:ext cx="1576" cy="310"/>
            </a:xfrm>
            <a:prstGeom prst="rect">
              <a:avLst/>
            </a:prstGeom>
            <a:noFill/>
            <a:ln w="9525">
              <a:noFill/>
              <a:miter lim="800000"/>
              <a:headEnd/>
              <a:tailEnd/>
            </a:ln>
          </p:spPr>
          <p:txBody>
            <a:bodyPr wrap="square">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a:t>hoja de trabajo 10.2</a:t>
              </a:r>
            </a:p>
            <a:p>
              <a:pPr eaLnBrk="1" hangingPunct="1"/>
              <a:r>
                <a:rPr lang="de-DE" altLang="de-DE" sz="1200" dirty="0"/>
                <a:t>     </a:t>
              </a:r>
            </a:p>
          </p:txBody>
        </p:sp>
      </p:grpSp>
      <p:sp>
        <p:nvSpPr>
          <p:cNvPr id="34"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a:t>(“Neues Regal” by Michael Fielitz)</a:t>
            </a:r>
            <a:endParaRPr lang="de-DE" altLang="de-DE" sz="800" i="1" dirty="0"/>
          </a:p>
        </p:txBody>
      </p:sp>
      <p:sp>
        <p:nvSpPr>
          <p:cNvPr id="4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10.14</a:t>
            </a:r>
          </a:p>
        </p:txBody>
      </p:sp>
      <p:pic>
        <p:nvPicPr>
          <p:cNvPr id="2" name="Grafik 1"/>
          <p:cNvPicPr>
            <a:picLocks noChangeAspect="1"/>
          </p:cNvPicPr>
          <p:nvPr/>
        </p:nvPicPr>
        <p:blipFill>
          <a:blip r:embed="rId3"/>
          <a:stretch>
            <a:fillRect/>
          </a:stretch>
        </p:blipFill>
        <p:spPr>
          <a:xfrm>
            <a:off x="2724752" y="1340768"/>
            <a:ext cx="3694496" cy="3072650"/>
          </a:xfrm>
          <a:prstGeom prst="rect">
            <a:avLst/>
          </a:prstGeom>
        </p:spPr>
      </p:pic>
      <p:pic>
        <p:nvPicPr>
          <p:cNvPr id="35" name="Picture 70" descr="Notizen2"/>
          <p:cNvPicPr>
            <a:picLocks noChangeAspect="1" noChangeArrowheads="1"/>
          </p:cNvPicPr>
          <p:nvPr/>
        </p:nvPicPr>
        <p:blipFill>
          <a:blip r:embed="rId4"/>
          <a:srcRect/>
          <a:stretch>
            <a:fillRect/>
          </a:stretch>
        </p:blipFill>
        <p:spPr bwMode="auto">
          <a:xfrm>
            <a:off x="58738" y="6229344"/>
            <a:ext cx="336550" cy="3476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0824" y="1339200"/>
            <a:ext cx="8640763" cy="4598988"/>
          </a:xfrm>
        </p:spPr>
        <p:txBody>
          <a:bodyPr/>
          <a:lstStyle/>
          <a:p>
            <a:pPr marL="180000" indent="0">
              <a:spcBef>
                <a:spcPts val="1200"/>
              </a:spcBef>
              <a:buFont typeface="Wingdings 2" pitchFamily="18" charset="2"/>
              <a:buNone/>
            </a:pPr>
            <a:r>
              <a:rPr lang="es-ES_tradnl" altLang="de-DE" sz="1800" dirty="0">
                <a:latin typeface="Verdana" pitchFamily="34" charset="0"/>
                <a:ea typeface="Verdana" pitchFamily="34" charset="0"/>
                <a:cs typeface="Verdana" pitchFamily="34" charset="0"/>
              </a:rPr>
              <a:t>¿Porqué es a veces difícil nombrar nuestras fortalezas? </a:t>
            </a:r>
          </a:p>
          <a:p>
            <a:pPr marL="180000" indent="0">
              <a:spcBef>
                <a:spcPts val="1200"/>
              </a:spcBef>
              <a:buFont typeface="Wingdings 2" pitchFamily="18" charset="2"/>
              <a:buNone/>
            </a:pPr>
            <a:endParaRPr lang="es-ES_tradnl" altLang="de-DE" sz="1800" dirty="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Suposición obstructiva: “Uno no debe auto-halagarse.”</a:t>
            </a: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Durante una enfermedad aguda  existen menos posibilidades de mostrar las fortalezas propias y reconocérselas a uno mismo.  </a:t>
            </a:r>
          </a:p>
        </p:txBody>
      </p:sp>
      <p:sp>
        <p:nvSpPr>
          <p:cNvPr id="2458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a:t>(“treasure chest” by burnbless) </a:t>
            </a:r>
            <a:endParaRPr lang="de-DE" altLang="de-DE" sz="800" i="1" dirty="0"/>
          </a:p>
        </p:txBody>
      </p:sp>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Recordando tus fortalezas</a:t>
            </a: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10.15</a:t>
            </a:r>
          </a:p>
        </p:txBody>
      </p:sp>
      <p:pic>
        <p:nvPicPr>
          <p:cNvPr id="8" name="Grafik 5"/>
          <p:cNvPicPr>
            <a:picLocks noChangeAspect="1"/>
          </p:cNvPicPr>
          <p:nvPr/>
        </p:nvPicPr>
        <p:blipFill>
          <a:blip r:embed="rId2"/>
          <a:srcRect/>
          <a:stretch>
            <a:fillRect/>
          </a:stretch>
        </p:blipFill>
        <p:spPr bwMode="auto">
          <a:xfrm>
            <a:off x="7620000" y="5753100"/>
            <a:ext cx="1524000" cy="91757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95805" y="5623272"/>
            <a:ext cx="6650037" cy="261610"/>
          </a:xfrm>
          <a:prstGeom prst="rect">
            <a:avLst/>
          </a:prstGeom>
          <a:noFill/>
        </p:spPr>
        <p:txBody>
          <a:bodyPr>
            <a:spAutoFit/>
          </a:bodyPr>
          <a:lstStyle/>
          <a:p>
            <a:pPr eaLnBrk="1" hangingPunct="1">
              <a:defRPr/>
            </a:pPr>
            <a:r>
              <a:rPr lang="es-ES_tradnl" sz="1100" dirty="0">
                <a:ea typeface="Verdana" pitchFamily="34" charset="0"/>
                <a:cs typeface="Verdana" pitchFamily="34" charset="0"/>
              </a:rPr>
              <a:t>* En el diario de alegrías, sólo debes anotar los acontecimientos positivos</a:t>
            </a:r>
          </a:p>
        </p:txBody>
      </p:sp>
      <p:sp>
        <p:nvSpPr>
          <p:cNvPr id="25606" name="Textfeld 6"/>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a:t>(“treasure chest” by burnbless) </a:t>
            </a:r>
            <a:endParaRPr lang="de-DE" altLang="de-DE" sz="800" i="1" dirty="0"/>
          </a:p>
        </p:txBody>
      </p:sp>
      <p:grpSp>
        <p:nvGrpSpPr>
          <p:cNvPr id="15" name="Group 35"/>
          <p:cNvGrpSpPr>
            <a:grpSpLocks/>
          </p:cNvGrpSpPr>
          <p:nvPr/>
        </p:nvGrpSpPr>
        <p:grpSpPr bwMode="auto">
          <a:xfrm>
            <a:off x="0" y="6167432"/>
            <a:ext cx="2627784" cy="561974"/>
            <a:chOff x="0" y="3957"/>
            <a:chExt cx="1427" cy="354"/>
          </a:xfrm>
        </p:grpSpPr>
        <p:sp>
          <p:nvSpPr>
            <p:cNvPr id="16"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dirty="0"/>
            </a:p>
          </p:txBody>
        </p:sp>
        <p:sp>
          <p:nvSpPr>
            <p:cNvPr id="18"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a:t>hoja de trabajo 10.3</a:t>
              </a:r>
            </a:p>
            <a:p>
              <a:pPr eaLnBrk="1" hangingPunct="1"/>
              <a:r>
                <a:rPr lang="de-DE" altLang="de-DE" sz="1200" dirty="0"/>
                <a:t>     </a:t>
              </a:r>
            </a:p>
          </p:txBody>
        </p:sp>
      </p:grpSp>
      <p:sp>
        <p:nvSpPr>
          <p:cNvPr id="14"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Recordando tus fortalezas</a:t>
            </a:r>
          </a:p>
        </p:txBody>
      </p:sp>
      <p:sp>
        <p:nvSpPr>
          <p:cNvPr id="20" name="Inhaltsplatzhalter 2"/>
          <p:cNvSpPr txBox="1">
            <a:spLocks/>
          </p:cNvSpPr>
          <p:nvPr/>
        </p:nvSpPr>
        <p:spPr bwMode="auto">
          <a:xfrm>
            <a:off x="250824" y="1339200"/>
            <a:ext cx="8640763" cy="34579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a:spcBef>
                <a:spcPts val="1200"/>
              </a:spcBef>
              <a:buNone/>
            </a:pPr>
            <a:r>
              <a:rPr lang="es-ES_tradnl" altLang="de-DE" sz="1800" dirty="0">
                <a:latin typeface="Verdana" pitchFamily="34" charset="0"/>
                <a:ea typeface="Verdana" pitchFamily="34" charset="0"/>
                <a:cs typeface="Verdana" pitchFamily="34" charset="0"/>
              </a:rPr>
              <a:t>Encontrando “tesoros perdidos”:</a:t>
            </a:r>
          </a:p>
          <a:p>
            <a:pPr marL="180000" indent="0">
              <a:spcBef>
                <a:spcPts val="1200"/>
              </a:spcBef>
              <a:buNone/>
            </a:pPr>
            <a:endParaRPr lang="es-ES_tradnl" altLang="de-DE" sz="1800" dirty="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s-ES_tradnl" altLang="de-DE" sz="1800" dirty="0">
                <a:solidFill>
                  <a:schemeClr val="tx1"/>
                </a:solidFill>
                <a:latin typeface="Verdana" pitchFamily="34" charset="0"/>
              </a:rPr>
              <a:t>Pregunta a familiares y amigos cuáles son tus fortlezas y qué valoran de ti. </a:t>
            </a:r>
          </a:p>
          <a:p>
            <a:pPr marL="720000" lvl="1" indent="-360000" eaLnBrk="1" hangingPunct="1">
              <a:spcBef>
                <a:spcPts val="1200"/>
              </a:spcBef>
              <a:buClr>
                <a:srgbClr val="8CADAE"/>
              </a:buClr>
              <a:buSzPct val="85000"/>
              <a:buFontTx/>
              <a:buChar char="o"/>
              <a:tabLst>
                <a:tab pos="722313" algn="l"/>
              </a:tabLst>
              <a:defRPr/>
            </a:pPr>
            <a:r>
              <a:rPr lang="es-ES_tradnl" altLang="de-DE" sz="1800" dirty="0">
                <a:solidFill>
                  <a:schemeClr val="tx1"/>
                </a:solidFill>
                <a:latin typeface="Verdana" pitchFamily="34" charset="0"/>
              </a:rPr>
              <a:t>Piensa en situaciones </a:t>
            </a:r>
            <a:r>
              <a:rPr lang="es-ES_tradnl" altLang="de-DE" sz="1800" u="sng" dirty="0">
                <a:solidFill>
                  <a:schemeClr val="tx1"/>
                </a:solidFill>
                <a:latin typeface="Verdana" pitchFamily="34" charset="0"/>
              </a:rPr>
              <a:t>concretas</a:t>
            </a:r>
            <a:r>
              <a:rPr lang="es-ES_tradnl" altLang="de-DE" sz="1800" dirty="0">
                <a:solidFill>
                  <a:schemeClr val="tx1"/>
                </a:solidFill>
                <a:latin typeface="Verdana" pitchFamily="34" charset="0"/>
              </a:rPr>
              <a:t>, en las que hayas logrado algo y quizás recibieses cumplidos por ellos – puede tratarse de cosas pequeñas.</a:t>
            </a:r>
          </a:p>
          <a:p>
            <a:pPr marL="720000" lvl="1" indent="-360000" eaLnBrk="1" hangingPunct="1">
              <a:spcBef>
                <a:spcPts val="1200"/>
              </a:spcBef>
              <a:buClr>
                <a:srgbClr val="8CADAE"/>
              </a:buClr>
              <a:buSzPct val="85000"/>
              <a:buFontTx/>
              <a:buChar char="o"/>
              <a:tabLst>
                <a:tab pos="722313" algn="l"/>
              </a:tabLst>
              <a:defRPr/>
            </a:pPr>
            <a:r>
              <a:rPr lang="es-ES_tradnl" altLang="de-DE" sz="1800" dirty="0">
                <a:solidFill>
                  <a:schemeClr val="tx1"/>
                </a:solidFill>
                <a:latin typeface="Verdana" pitchFamily="34" charset="0"/>
              </a:rPr>
              <a:t>…anota tus propias experiencias en un “diario de alegrías”* de modo que las puedas repasar en los momentos duros.</a:t>
            </a: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10.16</a:t>
            </a:r>
          </a:p>
        </p:txBody>
      </p:sp>
      <p:pic>
        <p:nvPicPr>
          <p:cNvPr id="12" name="Grafik 5"/>
          <p:cNvPicPr>
            <a:picLocks noChangeAspect="1"/>
          </p:cNvPicPr>
          <p:nvPr/>
        </p:nvPicPr>
        <p:blipFill>
          <a:blip r:embed="rId3"/>
          <a:srcRect/>
          <a:stretch>
            <a:fillRect/>
          </a:stretch>
        </p:blipFill>
        <p:spPr bwMode="auto">
          <a:xfrm>
            <a:off x="7620000" y="5753100"/>
            <a:ext cx="1524000" cy="917575"/>
          </a:xfrm>
          <a:prstGeom prst="rect">
            <a:avLst/>
          </a:prstGeom>
          <a:noFill/>
          <a:ln w="9525">
            <a:noFill/>
            <a:miter lim="800000"/>
            <a:headEnd/>
            <a:tailEnd/>
          </a:ln>
        </p:spPr>
      </p:pic>
      <p:pic>
        <p:nvPicPr>
          <p:cNvPr id="13" name="Picture 70" descr="Notizen2"/>
          <p:cNvPicPr>
            <a:picLocks noChangeAspect="1" noChangeArrowheads="1"/>
          </p:cNvPicPr>
          <p:nvPr/>
        </p:nvPicPr>
        <p:blipFill>
          <a:blip r:embed="rId4"/>
          <a:srcRect/>
          <a:stretch>
            <a:fillRect/>
          </a:stretch>
        </p:blipFill>
        <p:spPr bwMode="auto">
          <a:xfrm>
            <a:off x="58738" y="6229344"/>
            <a:ext cx="336550" cy="347662"/>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uppieren 36"/>
          <p:cNvGrpSpPr>
            <a:grpSpLocks/>
          </p:cNvGrpSpPr>
          <p:nvPr/>
        </p:nvGrpSpPr>
        <p:grpSpPr bwMode="auto">
          <a:xfrm>
            <a:off x="3517900" y="3055838"/>
            <a:ext cx="1655763" cy="2965450"/>
            <a:chOff x="2483768" y="2420888"/>
            <a:chExt cx="1656184" cy="2965418"/>
          </a:xfrm>
        </p:grpSpPr>
        <p:sp>
          <p:nvSpPr>
            <p:cNvPr id="26634"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sp>
          <p:nvSpPr>
            <p:cNvPr id="26635"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dirty="0"/>
            </a:p>
          </p:txBody>
        </p:sp>
        <p:sp>
          <p:nvSpPr>
            <p:cNvPr id="26636"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sp>
          <p:nvSpPr>
            <p:cNvPr id="26637"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cxnSp>
          <p:nvCxnSpPr>
            <p:cNvPr id="26638" name="Gerader Verbinder 41"/>
            <p:cNvCxnSpPr>
              <a:cxnSpLocks noChangeShapeType="1"/>
              <a:stCxn id="26634" idx="4"/>
            </p:cNvCxnSpPr>
            <p:nvPr/>
          </p:nvCxnSpPr>
          <p:spPr bwMode="auto">
            <a:xfrm>
              <a:off x="3239852" y="3140968"/>
              <a:ext cx="0" cy="1296144"/>
            </a:xfrm>
            <a:prstGeom prst="line">
              <a:avLst/>
            </a:prstGeom>
            <a:noFill/>
            <a:ln w="9525" algn="ctr">
              <a:solidFill>
                <a:schemeClr val="tx1"/>
              </a:solidFill>
              <a:round/>
              <a:headEnd/>
              <a:tailEnd/>
            </a:ln>
          </p:spPr>
        </p:cxnSp>
        <p:cxnSp>
          <p:nvCxnSpPr>
            <p:cNvPr id="26639"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6640"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6641"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6642"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6643"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6644"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6645"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6646"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6627" name="Abgerundete rechteckige Legende 50"/>
          <p:cNvSpPr>
            <a:spLocks noChangeArrowheads="1"/>
          </p:cNvSpPr>
          <p:nvPr/>
        </p:nvSpPr>
        <p:spPr bwMode="auto">
          <a:xfrm>
            <a:off x="1295668" y="3142054"/>
            <a:ext cx="2340228" cy="646986"/>
          </a:xfrm>
          <a:prstGeom prst="wedgeRoundRectCallout">
            <a:avLst>
              <a:gd name="adj1" fmla="val 67498"/>
              <a:gd name="adj2" fmla="val -2319"/>
              <a:gd name="adj3" fmla="val 16667"/>
            </a:avLst>
          </a:prstGeom>
          <a:noFill/>
          <a:ln w="9525" algn="ctr">
            <a:solidFill>
              <a:schemeClr val="tx1"/>
            </a:solidFill>
            <a:round/>
            <a:headEnd/>
            <a:tailEnd/>
          </a:ln>
        </p:spPr>
        <p:txBody>
          <a:bodyPr wrap="none">
            <a:spAutoFit/>
          </a:bodyPr>
          <a:lstStyle/>
          <a:p>
            <a:pPr algn="ctr" eaLnBrk="1" hangingPunct="1"/>
            <a:r>
              <a:rPr lang="en-GB" altLang="de-DE" sz="1600" dirty="0">
                <a:solidFill>
                  <a:srgbClr val="006699"/>
                </a:solidFill>
              </a:rPr>
              <a:t>¡Eres malo en todo! </a:t>
            </a:r>
          </a:p>
          <a:p>
            <a:pPr algn="ctr" eaLnBrk="1" hangingPunct="1"/>
            <a:r>
              <a:rPr lang="en-GB" altLang="de-DE" sz="1600" dirty="0">
                <a:solidFill>
                  <a:srgbClr val="006699"/>
                </a:solidFill>
              </a:rPr>
              <a:t>No vales nada.</a:t>
            </a:r>
          </a:p>
        </p:txBody>
      </p:sp>
      <p:sp>
        <p:nvSpPr>
          <p:cNvPr id="26628" name="Textfeld 66"/>
          <p:cNvSpPr txBox="1">
            <a:spLocks noChangeArrowheads="1"/>
          </p:cNvSpPr>
          <p:nvPr/>
        </p:nvSpPr>
        <p:spPr bwMode="auto">
          <a:xfrm>
            <a:off x="899319" y="6165850"/>
            <a:ext cx="7345362" cy="369332"/>
          </a:xfrm>
          <a:prstGeom prst="rect">
            <a:avLst/>
          </a:prstGeom>
          <a:noFill/>
          <a:ln w="9525">
            <a:noFill/>
            <a:miter lim="800000"/>
            <a:headEnd/>
            <a:tailEnd/>
          </a:ln>
        </p:spPr>
        <p:txBody>
          <a:bodyPr>
            <a:spAutoFit/>
          </a:bodyPr>
          <a:lstStyle/>
          <a:p>
            <a:pPr algn="ctr" eaLnBrk="1" hangingPunct="1"/>
            <a:r>
              <a:rPr lang="en-GB" altLang="de-DE" dirty="0">
                <a:solidFill>
                  <a:srgbClr val="006699"/>
                </a:solidFill>
              </a:rPr>
              <a:t>¿Cuál es la función del crítico interno? </a:t>
            </a:r>
          </a:p>
        </p:txBody>
      </p:sp>
      <p:sp>
        <p:nvSpPr>
          <p:cNvPr id="3380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en-GB" altLang="de-DE" sz="2000" dirty="0">
                <a:solidFill>
                  <a:schemeClr val="accent1"/>
                </a:solidFill>
              </a:rPr>
              <a:t>El crítico interno</a:t>
            </a:r>
            <a:endParaRPr lang="en-GB" altLang="de-DE" sz="2000" strike="sngStrike" dirty="0">
              <a:solidFill>
                <a:srgbClr val="FF3300"/>
              </a:solidFill>
            </a:endParaRPr>
          </a:p>
        </p:txBody>
      </p:sp>
      <p:sp>
        <p:nvSpPr>
          <p:cNvPr id="26630" name="Textfeld 35"/>
          <p:cNvSpPr txBox="1">
            <a:spLocks noChangeArrowheads="1"/>
          </p:cNvSpPr>
          <p:nvPr/>
        </p:nvSpPr>
        <p:spPr bwMode="auto">
          <a:xfrm>
            <a:off x="252480" y="1087576"/>
            <a:ext cx="8640000" cy="2031325"/>
          </a:xfrm>
          <a:prstGeom prst="rect">
            <a:avLst/>
          </a:prstGeom>
          <a:noFill/>
          <a:ln w="9525">
            <a:noFill/>
            <a:miter lim="800000"/>
            <a:headEnd/>
            <a:tailEnd/>
          </a:ln>
        </p:spPr>
        <p:txBody>
          <a:bodyPr>
            <a:spAutoFit/>
          </a:bodyPr>
          <a:lstStyle/>
          <a:p>
            <a:pPr marL="180000"/>
            <a:r>
              <a:rPr lang="es-ES_tradnl" altLang="de-DE" dirty="0"/>
              <a:t>La mayoría de las personas poseen una voz interna llamada  el “crítico interno”. A menudo nos dice cosas que anteriormente hemos oído a otras personas (ej. compañeros de clase, profesores estrictos, padres ambiciosos). El crítico interno no es una persona real ni un enemigo externo, pero aparece justo en los momentos en los que uno está profundamente absorbido por el criticismo y las expectativas excesivamente elevadas. </a:t>
            </a:r>
          </a:p>
        </p:txBody>
      </p:sp>
      <p:sp>
        <p:nvSpPr>
          <p:cNvPr id="26631" name="Textfeld 3"/>
          <p:cNvSpPr txBox="1">
            <a:spLocks noChangeArrowheads="1"/>
          </p:cNvSpPr>
          <p:nvPr/>
        </p:nvSpPr>
        <p:spPr bwMode="auto">
          <a:xfrm>
            <a:off x="5435601" y="3685946"/>
            <a:ext cx="1944712" cy="1754326"/>
          </a:xfrm>
          <a:prstGeom prst="rect">
            <a:avLst/>
          </a:prstGeom>
          <a:noFill/>
          <a:ln w="9525">
            <a:noFill/>
            <a:miter lim="800000"/>
            <a:headEnd/>
            <a:tailEnd/>
          </a:ln>
        </p:spPr>
        <p:txBody>
          <a:bodyPr wrap="square">
            <a:spAutoFit/>
          </a:bodyPr>
          <a:lstStyle/>
          <a:p>
            <a:r>
              <a:rPr lang="es-ES_tradnl" altLang="de-DE" dirty="0"/>
              <a:t>El crítico interno: lo sabe todo, criticón, ambicioso, dogmático</a:t>
            </a:r>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10.17</a:t>
            </a:r>
          </a:p>
        </p:txBody>
      </p:sp>
      <p:sp>
        <p:nvSpPr>
          <p:cNvPr id="23"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2"/>
          <p:cNvSpPr>
            <a:spLocks noGrp="1"/>
          </p:cNvSpPr>
          <p:nvPr>
            <p:ph sz="quarter" idx="1"/>
          </p:nvPr>
        </p:nvSpPr>
        <p:spPr>
          <a:xfrm>
            <a:off x="252000" y="1339200"/>
            <a:ext cx="8640000" cy="4637088"/>
          </a:xfrm>
        </p:spPr>
        <p:txBody>
          <a:bodyPr/>
          <a:lstStyle/>
          <a:p>
            <a:pPr marL="180000" indent="0">
              <a:spcBef>
                <a:spcPts val="600"/>
              </a:spcBef>
              <a:spcAft>
                <a:spcPts val="0"/>
              </a:spcAft>
              <a:buFont typeface="Wingdings 2" pitchFamily="18" charset="2"/>
              <a:buNone/>
            </a:pPr>
            <a:r>
              <a:rPr lang="es-ES_tradnl" altLang="de-DE" sz="1800" b="1" dirty="0">
                <a:latin typeface="Verdana"/>
                <a:ea typeface="Verdana" pitchFamily="34" charset="0"/>
                <a:cs typeface="Verdana"/>
              </a:rPr>
              <a:t>Funciones del crítico interno:</a:t>
            </a:r>
          </a:p>
          <a:p>
            <a:pPr marL="180000" indent="0">
              <a:spcBef>
                <a:spcPts val="0"/>
              </a:spcBef>
              <a:spcAft>
                <a:spcPts val="0"/>
              </a:spcAft>
              <a:buFont typeface="Wingdings 2" pitchFamily="18" charset="2"/>
              <a:buNone/>
            </a:pPr>
            <a:r>
              <a:rPr lang="es-ES_tradnl" altLang="de-DE" sz="1800" dirty="0">
                <a:latin typeface="Verdana"/>
                <a:ea typeface="Verdana" pitchFamily="34" charset="0"/>
                <a:cs typeface="Verdana"/>
              </a:rPr>
              <a:t>Nos estimula, nos ayuda a a afrontar y a desempeñar mejor los retos. </a:t>
            </a:r>
          </a:p>
          <a:p>
            <a:pPr marL="180000" indent="0">
              <a:spcBef>
                <a:spcPts val="0"/>
              </a:spcBef>
              <a:spcAft>
                <a:spcPts val="0"/>
              </a:spcAft>
              <a:buFont typeface="Wingdings 2" pitchFamily="18" charset="2"/>
              <a:buNone/>
            </a:pPr>
            <a:endParaRPr lang="es-ES_tradnl" altLang="de-DE" sz="1800" b="1" dirty="0">
              <a:latin typeface="Verdana"/>
              <a:ea typeface="Verdana" pitchFamily="34" charset="0"/>
              <a:cs typeface="Verdana"/>
            </a:endParaRPr>
          </a:p>
          <a:p>
            <a:pPr marL="180000" indent="0">
              <a:spcBef>
                <a:spcPts val="0"/>
              </a:spcBef>
              <a:spcAft>
                <a:spcPts val="0"/>
              </a:spcAft>
              <a:buFont typeface="Wingdings 2" pitchFamily="18" charset="2"/>
              <a:buNone/>
            </a:pPr>
            <a:r>
              <a:rPr lang="es-ES_tradnl" altLang="de-DE" sz="1800" b="1" dirty="0">
                <a:latin typeface="Verdana"/>
                <a:ea typeface="Verdana" pitchFamily="34" charset="0"/>
                <a:cs typeface="Verdana"/>
              </a:rPr>
              <a:t>Riesgo:</a:t>
            </a:r>
          </a:p>
          <a:p>
            <a:pPr marL="180000" indent="0">
              <a:spcBef>
                <a:spcPts val="0"/>
              </a:spcBef>
              <a:spcAft>
                <a:spcPts val="0"/>
              </a:spcAft>
              <a:buFont typeface="Wingdings 2" pitchFamily="18" charset="2"/>
              <a:buNone/>
            </a:pPr>
            <a:r>
              <a:rPr lang="es-ES_tradnl" altLang="de-DE" sz="1800" dirty="0">
                <a:latin typeface="Verdana"/>
                <a:ea typeface="Verdana" pitchFamily="34" charset="0"/>
                <a:cs typeface="Verdana"/>
              </a:rPr>
              <a:t>Personas con baja autoestima a menudo poseen un crítico interno muy dominante y demasiado exigente.</a:t>
            </a:r>
          </a:p>
          <a:p>
            <a:pPr marL="180000" indent="0">
              <a:spcBef>
                <a:spcPts val="1200"/>
              </a:spcBef>
              <a:spcAft>
                <a:spcPts val="0"/>
              </a:spcAft>
              <a:buFont typeface="Wingdings 2" pitchFamily="18" charset="2"/>
              <a:buNone/>
            </a:pPr>
            <a:r>
              <a:rPr lang="es-ES_tradnl" altLang="de-DE" sz="1800" dirty="0">
                <a:latin typeface="Verdana"/>
                <a:ea typeface="Verdana" pitchFamily="34" charset="0"/>
                <a:cs typeface="Verdana"/>
              </a:rPr>
              <a:t>El crítico interno debe tener su lugar, pero no ocupar la vida entera.</a:t>
            </a:r>
          </a:p>
          <a:p>
            <a:pPr marL="0" indent="0">
              <a:spcBef>
                <a:spcPct val="0"/>
              </a:spcBef>
              <a:spcAft>
                <a:spcPts val="1000"/>
              </a:spcAft>
              <a:buFont typeface="Wingdings 2" pitchFamily="18" charset="2"/>
              <a:buNone/>
            </a:pPr>
            <a:endParaRPr lang="en-GB" altLang="de-DE" sz="1800" dirty="0">
              <a:solidFill>
                <a:schemeClr val="tx2"/>
              </a:solidFill>
              <a:latin typeface="Verdana"/>
              <a:cs typeface="Verdana"/>
            </a:endParaRPr>
          </a:p>
          <a:p>
            <a:pPr marL="0" indent="0">
              <a:buFont typeface="Wingdings 2" pitchFamily="18" charset="2"/>
              <a:buNone/>
            </a:pPr>
            <a:r>
              <a:rPr lang="en-GB" altLang="de-DE" sz="1800" dirty="0">
                <a:solidFill>
                  <a:srgbClr val="006699"/>
                </a:solidFill>
                <a:latin typeface="Verdana"/>
                <a:cs typeface="Verdana"/>
              </a:rPr>
              <a:t> </a:t>
            </a: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a:t>(“Innerer Kritiker” by Lisa Schilling)</a:t>
            </a:r>
            <a:endParaRPr lang="de-DE" altLang="de-DE" sz="800" i="1" dirty="0"/>
          </a:p>
        </p:txBody>
      </p:sp>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en-GB" altLang="de-DE" sz="2000" dirty="0">
                <a:solidFill>
                  <a:schemeClr val="accent1"/>
                </a:solidFill>
              </a:rPr>
              <a:t>El crítico interno</a:t>
            </a:r>
            <a:endParaRPr lang="en-GB" altLang="de-DE" sz="2000" strike="sngStrike" dirty="0">
              <a:solidFill>
                <a:srgbClr val="FF3300"/>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10.18</a:t>
            </a:r>
          </a:p>
        </p:txBody>
      </p:sp>
      <p:pic>
        <p:nvPicPr>
          <p:cNvPr id="8"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9"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Inhaltsplatzhalter 5"/>
          <p:cNvSpPr>
            <a:spLocks noGrp="1"/>
          </p:cNvSpPr>
          <p:nvPr>
            <p:ph sz="quarter" idx="4"/>
          </p:nvPr>
        </p:nvSpPr>
        <p:spPr>
          <a:xfrm>
            <a:off x="6732240" y="4149080"/>
            <a:ext cx="1944315" cy="2043013"/>
          </a:xfrm>
        </p:spPr>
        <p:txBody>
          <a:bodyPr/>
          <a:lstStyle/>
          <a:p>
            <a:pPr marL="0" indent="0">
              <a:buFont typeface="Wingdings 2" pitchFamily="18" charset="2"/>
              <a:buNone/>
            </a:pPr>
            <a:r>
              <a:rPr lang="en-GB" altLang="de-DE" sz="1600" dirty="0">
                <a:latin typeface="Verdana" pitchFamily="34" charset="0"/>
                <a:ea typeface="Verdana" pitchFamily="34" charset="0"/>
                <a:cs typeface="Verdana" pitchFamily="34" charset="0"/>
              </a:rPr>
              <a:t>Compañero interno amable: aprecia lo que se ha hecho bien, cuidadoso, juzga de manera indulgente</a:t>
            </a:r>
          </a:p>
        </p:txBody>
      </p:sp>
      <p:sp>
        <p:nvSpPr>
          <p:cNvPr id="28675" name="Inhaltsplatzhalter 34"/>
          <p:cNvSpPr>
            <a:spLocks noGrp="1"/>
          </p:cNvSpPr>
          <p:nvPr>
            <p:ph sz="quarter" idx="3"/>
          </p:nvPr>
        </p:nvSpPr>
        <p:spPr>
          <a:xfrm>
            <a:off x="683568" y="4437112"/>
            <a:ext cx="2010054" cy="1754326"/>
          </a:xfrm>
        </p:spPr>
        <p:txBody>
          <a:bodyPr wrap="square">
            <a:spAutoFit/>
          </a:bodyPr>
          <a:lstStyle/>
          <a:p>
            <a:pPr marL="0" lvl="0" indent="0">
              <a:spcBef>
                <a:spcPct val="0"/>
              </a:spcBef>
              <a:buClrTx/>
              <a:buSzTx/>
              <a:buNone/>
            </a:pPr>
            <a:r>
              <a:rPr lang="es-ES_tradnl" altLang="de-DE" sz="1800" kern="1200" dirty="0">
                <a:solidFill>
                  <a:srgbClr val="000000"/>
                </a:solidFill>
                <a:latin typeface="Verdana" pitchFamily="34" charset="0"/>
                <a:cs typeface="Times New Roman" pitchFamily="18" charset="0"/>
              </a:rPr>
              <a:t>El crítico interno: </a:t>
            </a:r>
          </a:p>
          <a:p>
            <a:pPr marL="0" lvl="0" indent="0">
              <a:spcBef>
                <a:spcPct val="0"/>
              </a:spcBef>
              <a:buClrTx/>
              <a:buSzTx/>
              <a:buNone/>
            </a:pPr>
            <a:r>
              <a:rPr lang="es-ES_tradnl" altLang="de-DE" sz="1800" kern="1200" dirty="0">
                <a:solidFill>
                  <a:srgbClr val="000000"/>
                </a:solidFill>
                <a:latin typeface="Verdana" pitchFamily="34" charset="0"/>
                <a:cs typeface="Times New Roman" pitchFamily="18" charset="0"/>
              </a:rPr>
              <a:t>lo sabe todo, criticón, ambicioso, dogmático</a:t>
            </a:r>
          </a:p>
        </p:txBody>
      </p:sp>
      <p:grpSp>
        <p:nvGrpSpPr>
          <p:cNvPr id="28676" name="Gruppieren 36"/>
          <p:cNvGrpSpPr>
            <a:grpSpLocks/>
          </p:cNvGrpSpPr>
          <p:nvPr/>
        </p:nvGrpSpPr>
        <p:grpSpPr bwMode="auto">
          <a:xfrm>
            <a:off x="2844229" y="3200400"/>
            <a:ext cx="1655763" cy="2965450"/>
            <a:chOff x="2483768" y="2420888"/>
            <a:chExt cx="1656184" cy="2965418"/>
          </a:xfrm>
        </p:grpSpPr>
        <p:sp>
          <p:nvSpPr>
            <p:cNvPr id="28697"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sp>
          <p:nvSpPr>
            <p:cNvPr id="28698"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dirty="0"/>
            </a:p>
          </p:txBody>
        </p:sp>
        <p:sp>
          <p:nvSpPr>
            <p:cNvPr id="28699"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sp>
          <p:nvSpPr>
            <p:cNvPr id="28700"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cxnSp>
          <p:nvCxnSpPr>
            <p:cNvPr id="28701" name="Gerader Verbinder 41"/>
            <p:cNvCxnSpPr>
              <a:cxnSpLocks noChangeShapeType="1"/>
              <a:stCxn id="28697" idx="4"/>
            </p:cNvCxnSpPr>
            <p:nvPr/>
          </p:nvCxnSpPr>
          <p:spPr bwMode="auto">
            <a:xfrm>
              <a:off x="3239852" y="3140968"/>
              <a:ext cx="0" cy="1296144"/>
            </a:xfrm>
            <a:prstGeom prst="line">
              <a:avLst/>
            </a:prstGeom>
            <a:noFill/>
            <a:ln w="9525" algn="ctr">
              <a:solidFill>
                <a:schemeClr val="tx1"/>
              </a:solidFill>
              <a:round/>
              <a:headEnd/>
              <a:tailEnd/>
            </a:ln>
          </p:spPr>
        </p:cxnSp>
        <p:cxnSp>
          <p:nvCxnSpPr>
            <p:cNvPr id="28702"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8703"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8704"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8705"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8706"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8707"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8708"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8709"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8677" name="Abgerundete rechteckige Legende 50"/>
          <p:cNvSpPr>
            <a:spLocks noChangeArrowheads="1"/>
          </p:cNvSpPr>
          <p:nvPr/>
        </p:nvSpPr>
        <p:spPr bwMode="auto">
          <a:xfrm>
            <a:off x="863620" y="2852936"/>
            <a:ext cx="2340228" cy="646986"/>
          </a:xfrm>
          <a:prstGeom prst="wedgeRoundRectCallout">
            <a:avLst>
              <a:gd name="adj1" fmla="val 45708"/>
              <a:gd name="adj2" fmla="val 75056"/>
              <a:gd name="adj3" fmla="val 16667"/>
            </a:avLst>
          </a:prstGeom>
          <a:noFill/>
          <a:ln w="9525" algn="ctr">
            <a:solidFill>
              <a:schemeClr val="tx1"/>
            </a:solidFill>
            <a:round/>
            <a:headEnd/>
            <a:tailEnd/>
          </a:ln>
        </p:spPr>
        <p:txBody>
          <a:bodyPr wrap="none">
            <a:spAutoFit/>
          </a:bodyPr>
          <a:lstStyle/>
          <a:p>
            <a:pPr algn="ctr" eaLnBrk="1" hangingPunct="1"/>
            <a:r>
              <a:rPr lang="en-GB" altLang="de-DE" sz="1600" dirty="0">
                <a:solidFill>
                  <a:srgbClr val="006699"/>
                </a:solidFill>
              </a:rPr>
              <a:t>¡Eres malo en todo! </a:t>
            </a:r>
          </a:p>
          <a:p>
            <a:pPr algn="ctr" eaLnBrk="1" hangingPunct="1"/>
            <a:r>
              <a:rPr lang="en-GB" altLang="de-DE" sz="1600" dirty="0">
                <a:solidFill>
                  <a:srgbClr val="006699"/>
                </a:solidFill>
              </a:rPr>
              <a:t>No vales nada.</a:t>
            </a:r>
          </a:p>
        </p:txBody>
      </p:sp>
      <p:grpSp>
        <p:nvGrpSpPr>
          <p:cNvPr id="28678" name="Gruppieren 51"/>
          <p:cNvGrpSpPr>
            <a:grpSpLocks/>
          </p:cNvGrpSpPr>
          <p:nvPr/>
        </p:nvGrpSpPr>
        <p:grpSpPr bwMode="auto">
          <a:xfrm>
            <a:off x="5364088" y="4330700"/>
            <a:ext cx="1011238" cy="1835150"/>
            <a:chOff x="4932040" y="3732533"/>
            <a:chExt cx="867403" cy="1835632"/>
          </a:xfrm>
        </p:grpSpPr>
        <p:sp>
          <p:nvSpPr>
            <p:cNvPr id="28684"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sp>
          <p:nvSpPr>
            <p:cNvPr id="28685"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dirty="0"/>
            </a:p>
          </p:txBody>
        </p:sp>
        <p:sp>
          <p:nvSpPr>
            <p:cNvPr id="28686"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sp>
          <p:nvSpPr>
            <p:cNvPr id="28687"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cxnSp>
          <p:nvCxnSpPr>
            <p:cNvPr id="28688" name="Gerader Verbinder 56"/>
            <p:cNvCxnSpPr>
              <a:cxnSpLocks noChangeShapeType="1"/>
              <a:stCxn id="28684" idx="4"/>
            </p:cNvCxnSpPr>
            <p:nvPr/>
          </p:nvCxnSpPr>
          <p:spPr bwMode="auto">
            <a:xfrm>
              <a:off x="5328028" y="4178272"/>
              <a:ext cx="0" cy="802330"/>
            </a:xfrm>
            <a:prstGeom prst="line">
              <a:avLst/>
            </a:prstGeom>
            <a:noFill/>
            <a:ln w="9525" algn="ctr">
              <a:solidFill>
                <a:schemeClr val="tx1"/>
              </a:solidFill>
              <a:round/>
              <a:headEnd/>
              <a:tailEnd/>
            </a:ln>
          </p:spPr>
        </p:cxnSp>
        <p:cxnSp>
          <p:nvCxnSpPr>
            <p:cNvPr id="28689"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8690"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8691"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8692"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8693"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8694"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8695"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8696"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8679" name="Abgerundete rechteckige Legende 65"/>
          <p:cNvSpPr>
            <a:spLocks noChangeArrowheads="1"/>
          </p:cNvSpPr>
          <p:nvPr/>
        </p:nvSpPr>
        <p:spPr bwMode="auto">
          <a:xfrm>
            <a:off x="5928696" y="2708920"/>
            <a:ext cx="1595632" cy="1191816"/>
          </a:xfrm>
          <a:prstGeom prst="wedgeRoundRectCallout">
            <a:avLst>
              <a:gd name="adj1" fmla="val -35880"/>
              <a:gd name="adj2" fmla="val 105454"/>
              <a:gd name="adj3" fmla="val 16667"/>
            </a:avLst>
          </a:prstGeom>
          <a:noFill/>
          <a:ln w="9525" algn="ctr">
            <a:solidFill>
              <a:schemeClr val="tx1"/>
            </a:solidFill>
            <a:round/>
            <a:headEnd/>
            <a:tailEnd/>
          </a:ln>
        </p:spPr>
        <p:txBody>
          <a:bodyPr wrap="square">
            <a:spAutoFit/>
          </a:bodyPr>
          <a:lstStyle/>
          <a:p>
            <a:pPr algn="ctr" eaLnBrk="1" hangingPunct="1"/>
            <a:r>
              <a:rPr lang="en-GB" altLang="de-DE" sz="1600" dirty="0">
                <a:solidFill>
                  <a:srgbClr val="006699"/>
                </a:solidFill>
              </a:rPr>
              <a:t>You did well, you can be proud of yourself.</a:t>
            </a:r>
          </a:p>
        </p:txBody>
      </p:sp>
      <p:sp>
        <p:nvSpPr>
          <p:cNvPr id="28680" name="Rectangle 3"/>
          <p:cNvSpPr>
            <a:spLocks noChangeArrowheads="1"/>
          </p:cNvSpPr>
          <p:nvPr/>
        </p:nvSpPr>
        <p:spPr bwMode="auto">
          <a:xfrm>
            <a:off x="3175" y="-7938"/>
            <a:ext cx="9144000" cy="792000"/>
          </a:xfrm>
          <a:prstGeom prst="rect">
            <a:avLst/>
          </a:prstGeom>
          <a:noFill/>
          <a:ln w="9525">
            <a:noFill/>
            <a:miter lim="800000"/>
            <a:headEnd/>
            <a:tailEnd/>
          </a:ln>
        </p:spPr>
        <p:txBody>
          <a:bodyPr anchor="ctr"/>
          <a:lstStyle/>
          <a:p>
            <a:pPr algn="ctr" eaLnBrk="1" hangingPunct="1"/>
            <a:r>
              <a:rPr lang="en-GB" altLang="de-DE" sz="1900" dirty="0">
                <a:solidFill>
                  <a:schemeClr val="accent1"/>
                </a:solidFill>
              </a:rPr>
              <a:t>El crítico interno</a:t>
            </a:r>
            <a:endParaRPr lang="en-GB" altLang="de-DE" sz="1900" strike="sngStrike" dirty="0">
              <a:solidFill>
                <a:srgbClr val="FF3300"/>
              </a:solidFill>
            </a:endParaRPr>
          </a:p>
          <a:p>
            <a:pPr algn="ctr" eaLnBrk="1" hangingPunct="1"/>
            <a:r>
              <a:rPr lang="en-GB" altLang="de-DE" sz="1900" dirty="0">
                <a:solidFill>
                  <a:schemeClr val="accent1"/>
                </a:solidFill>
              </a:rPr>
              <a:t>Y el compañero interno amable</a:t>
            </a:r>
          </a:p>
        </p:txBody>
      </p:sp>
      <p:sp>
        <p:nvSpPr>
          <p:cNvPr id="28681" name="Textfeld 35"/>
          <p:cNvSpPr txBox="1">
            <a:spLocks noChangeArrowheads="1"/>
          </p:cNvSpPr>
          <p:nvPr/>
        </p:nvSpPr>
        <p:spPr bwMode="auto">
          <a:xfrm>
            <a:off x="252000" y="1047220"/>
            <a:ext cx="8640000" cy="1477328"/>
          </a:xfrm>
          <a:prstGeom prst="rect">
            <a:avLst/>
          </a:prstGeom>
          <a:noFill/>
          <a:ln w="9525">
            <a:noFill/>
            <a:miter lim="800000"/>
            <a:headEnd/>
            <a:tailEnd/>
          </a:ln>
        </p:spPr>
        <p:txBody>
          <a:bodyPr anchor="ctr">
            <a:spAutoFit/>
          </a:bodyPr>
          <a:lstStyle/>
          <a:p>
            <a:pPr marL="180000"/>
            <a:r>
              <a:rPr lang="es-ES_tradnl" altLang="de-DE" dirty="0"/>
              <a:t>El oponente del crítico interno es el compañero interno amable. Al igual que el crítico interno, no es una persona real, pero aporta juicios y memorias positivas (alzan la autoestima). Las personas con baja autoestima poseen un compañero interno de amabilidad muy bajo y silencioso comparado con el enorme y ruidoso crítico interno. </a:t>
            </a:r>
          </a:p>
        </p:txBody>
      </p:sp>
      <p:sp>
        <p:nvSpPr>
          <p:cNvPr id="4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10.19</a:t>
            </a:r>
          </a:p>
        </p:txBody>
      </p:sp>
      <p:sp>
        <p:nvSpPr>
          <p:cNvPr id="38"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Textfeld 1"/>
          <p:cNvSpPr txBox="1">
            <a:spLocks noChangeArrowheads="1"/>
          </p:cNvSpPr>
          <p:nvPr/>
        </p:nvSpPr>
        <p:spPr bwMode="auto">
          <a:xfrm>
            <a:off x="251520" y="2985333"/>
            <a:ext cx="8640068" cy="3046988"/>
          </a:xfrm>
          <a:prstGeom prst="rect">
            <a:avLst/>
          </a:prstGeom>
          <a:noFill/>
          <a:ln>
            <a:noFill/>
          </a:ln>
          <a:extLst/>
        </p:spPr>
        <p:txBody>
          <a:bodyPr wrap="square">
            <a:spAutoFit/>
          </a:bodyPr>
          <a:lstStyle>
            <a:lvl1pPr>
              <a:defRPr>
                <a:solidFill>
                  <a:schemeClr val="tx1"/>
                </a:solidFill>
                <a:latin typeface="Verdana" pitchFamily="34" charset="0"/>
                <a:cs typeface="Times New Roman" pitchFamily="18" charset="0"/>
              </a:defRPr>
            </a:lvl1pPr>
            <a:lvl2pPr marL="742950" indent="-285750">
              <a:defRPr>
                <a:solidFill>
                  <a:schemeClr val="tx1"/>
                </a:solidFill>
                <a:latin typeface="Verdana" pitchFamily="34" charset="0"/>
                <a:cs typeface="Times New Roman" pitchFamily="18" charset="0"/>
              </a:defRPr>
            </a:lvl2pPr>
            <a:lvl3pPr marL="1143000" indent="-228600">
              <a:defRPr>
                <a:solidFill>
                  <a:schemeClr val="tx1"/>
                </a:solidFill>
                <a:latin typeface="Verdana" pitchFamily="34" charset="0"/>
                <a:cs typeface="Times New Roman" pitchFamily="18" charset="0"/>
              </a:defRPr>
            </a:lvl3pPr>
            <a:lvl4pPr marL="1600200" indent="-228600">
              <a:defRPr>
                <a:solidFill>
                  <a:schemeClr val="tx1"/>
                </a:solidFill>
                <a:latin typeface="Verdana" pitchFamily="34" charset="0"/>
                <a:cs typeface="Times New Roman" pitchFamily="18" charset="0"/>
              </a:defRPr>
            </a:lvl4pPr>
            <a:lvl5pPr marL="2057400" indent="-22860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marL="720000" lvl="1" indent="-360000" eaLnBrk="1" hangingPunct="1">
              <a:spcBef>
                <a:spcPts val="1200"/>
              </a:spcBef>
              <a:buClr>
                <a:srgbClr val="8CADAE"/>
              </a:buClr>
              <a:buSzPct val="85000"/>
              <a:buFontTx/>
              <a:buChar char="o"/>
              <a:tabLst>
                <a:tab pos="722313" algn="l"/>
              </a:tabLst>
              <a:defRPr/>
            </a:pPr>
            <a:r>
              <a:rPr lang="es-ES_tradnl" dirty="0"/>
              <a:t>Es mejor no escoger a una persona real puesto que nunca pensamos sólo cosas positivas de alguien, sino también negativas. </a:t>
            </a:r>
            <a:endParaRPr lang="es-ES_tradnl" sz="800" dirty="0"/>
          </a:p>
          <a:p>
            <a:pPr marL="180000">
              <a:spcBef>
                <a:spcPts val="1200"/>
              </a:spcBef>
              <a:defRPr/>
            </a:pPr>
            <a:r>
              <a:rPr lang="es-ES_tradnl" altLang="de-DE" b="1" dirty="0"/>
              <a:t>¿Cómo podría ser tu compañero interno amable?</a:t>
            </a:r>
            <a:endParaRPr lang="es-ES_tradnl" altLang="de-DE" dirty="0"/>
          </a:p>
          <a:p>
            <a:pPr marL="180000">
              <a:spcBef>
                <a:spcPts val="1200"/>
              </a:spcBef>
              <a:defRPr/>
            </a:pPr>
            <a:r>
              <a:rPr lang="es-ES_tradnl" dirty="0"/>
              <a:t>Cierra los ojos e imagina Qué debería poseer un compañero así para ti. Mira en ti y encuentra un símbolo para ello. Tómate tu tiempo. Quizás lleguen a tu mente más de una imagen. ¿Hay alguna que sea más potente que las demás? </a:t>
            </a:r>
          </a:p>
          <a:p>
            <a:pPr marL="180000">
              <a:spcBef>
                <a:spcPts val="1200"/>
              </a:spcBef>
              <a:defRPr/>
            </a:pPr>
            <a:r>
              <a:rPr lang="es-ES_tradnl" dirty="0"/>
              <a:t>Comprueba si tu compañero interno amable realmente sólo irradia amabilidad, aliento y apoyo.  </a:t>
            </a:r>
            <a:endParaRPr lang="es-ES_tradnl" altLang="de-DE" dirty="0"/>
          </a:p>
        </p:txBody>
      </p:sp>
      <p:grpSp>
        <p:nvGrpSpPr>
          <p:cNvPr id="29698" name="Gruppieren 51"/>
          <p:cNvGrpSpPr>
            <a:grpSpLocks/>
          </p:cNvGrpSpPr>
          <p:nvPr/>
        </p:nvGrpSpPr>
        <p:grpSpPr bwMode="auto">
          <a:xfrm>
            <a:off x="8139595" y="1490638"/>
            <a:ext cx="676275" cy="1114425"/>
            <a:chOff x="4932040" y="3732533"/>
            <a:chExt cx="867403" cy="1835632"/>
          </a:xfrm>
        </p:grpSpPr>
        <p:sp>
          <p:nvSpPr>
            <p:cNvPr id="29705"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sp>
          <p:nvSpPr>
            <p:cNvPr id="29706"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dirty="0"/>
            </a:p>
          </p:txBody>
        </p:sp>
        <p:sp>
          <p:nvSpPr>
            <p:cNvPr id="29707"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sp>
          <p:nvSpPr>
            <p:cNvPr id="29708"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dirty="0">
                <a:solidFill>
                  <a:schemeClr val="tx2"/>
                </a:solidFill>
              </a:endParaRPr>
            </a:p>
          </p:txBody>
        </p:sp>
        <p:cxnSp>
          <p:nvCxnSpPr>
            <p:cNvPr id="29709" name="Gerader Verbinder 56"/>
            <p:cNvCxnSpPr>
              <a:cxnSpLocks noChangeShapeType="1"/>
            </p:cNvCxnSpPr>
            <p:nvPr/>
          </p:nvCxnSpPr>
          <p:spPr bwMode="auto">
            <a:xfrm>
              <a:off x="5328028" y="4178272"/>
              <a:ext cx="0" cy="802330"/>
            </a:xfrm>
            <a:prstGeom prst="line">
              <a:avLst/>
            </a:prstGeom>
            <a:noFill/>
            <a:ln w="9525" algn="ctr">
              <a:solidFill>
                <a:schemeClr val="tx1"/>
              </a:solidFill>
              <a:round/>
              <a:headEnd/>
              <a:tailEnd/>
            </a:ln>
          </p:spPr>
        </p:cxnSp>
        <p:cxnSp>
          <p:nvCxnSpPr>
            <p:cNvPr id="29710"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9711"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9712"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9713"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9714"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9715"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9716"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9717"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9699" name="Abgerundete rechteckige Legende 65"/>
          <p:cNvSpPr>
            <a:spLocks noChangeArrowheads="1"/>
          </p:cNvSpPr>
          <p:nvPr/>
        </p:nvSpPr>
        <p:spPr bwMode="auto">
          <a:xfrm>
            <a:off x="6764824" y="1282905"/>
            <a:ext cx="1184275" cy="783193"/>
          </a:xfrm>
          <a:prstGeom prst="wedgeRoundRectCallout">
            <a:avLst>
              <a:gd name="adj1" fmla="val 71759"/>
              <a:gd name="adj2" fmla="val 2954"/>
              <a:gd name="adj3" fmla="val 16667"/>
            </a:avLst>
          </a:prstGeom>
          <a:noFill/>
          <a:ln w="9525" algn="ctr">
            <a:solidFill>
              <a:schemeClr val="tx1"/>
            </a:solidFill>
            <a:round/>
            <a:headEnd/>
            <a:tailEnd/>
          </a:ln>
        </p:spPr>
        <p:txBody>
          <a:bodyPr>
            <a:spAutoFit/>
          </a:bodyPr>
          <a:lstStyle/>
          <a:p>
            <a:pPr algn="ctr" eaLnBrk="1" hangingPunct="1"/>
            <a:r>
              <a:rPr lang="en-GB" altLang="de-DE" sz="1000" dirty="0">
                <a:solidFill>
                  <a:srgbClr val="006699"/>
                </a:solidFill>
              </a:rPr>
              <a:t>Lo has hecho bien, puedes estar orgulloso.</a:t>
            </a:r>
          </a:p>
        </p:txBody>
      </p:sp>
      <p:sp>
        <p:nvSpPr>
          <p:cNvPr id="2970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Reforzar al compañero interno amable</a:t>
            </a:r>
          </a:p>
        </p:txBody>
      </p:sp>
      <p:sp>
        <p:nvSpPr>
          <p:cNvPr id="2" name="Textfeld 1"/>
          <p:cNvSpPr txBox="1"/>
          <p:nvPr/>
        </p:nvSpPr>
        <p:spPr>
          <a:xfrm>
            <a:off x="251520" y="908720"/>
            <a:ext cx="6120680" cy="2031325"/>
          </a:xfrm>
          <a:prstGeom prst="rect">
            <a:avLst/>
          </a:prstGeom>
          <a:noFill/>
        </p:spPr>
        <p:txBody>
          <a:bodyPr wrap="square" rtlCol="0">
            <a:spAutoFit/>
          </a:bodyPr>
          <a:lstStyle/>
          <a:p>
            <a:pPr marL="720000" lvl="1" indent="-360000" defTabSz="554038" eaLnBrk="1" hangingPunct="1">
              <a:spcBef>
                <a:spcPts val="1200"/>
              </a:spcBef>
              <a:buClr>
                <a:srgbClr val="8CADAE"/>
              </a:buClr>
              <a:buSzPct val="85000"/>
              <a:buFontTx/>
              <a:buChar char="o"/>
              <a:tabLst>
                <a:tab pos="722313" algn="l"/>
                <a:tab pos="6643688" algn="l"/>
              </a:tabLst>
              <a:defRPr/>
            </a:pPr>
            <a:r>
              <a:rPr lang="es-ES_tradnl" altLang="de-DE" dirty="0"/>
              <a:t>Para que el compañero interno amable tenga más protagonismo, ayuda buscarle un símbolo o una figura y que tan sólo represente aspectos positivos. Podría estar representado por ej. por una hada madrina , un ángel guardián, un héroe de dibujos animados o un peluche.</a:t>
            </a:r>
            <a:endParaRPr lang="es-ES_tradnl" dirty="0"/>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10.20</a:t>
            </a:r>
          </a:p>
        </p:txBody>
      </p:sp>
      <p:sp>
        <p:nvSpPr>
          <p:cNvPr id="22"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5330112"/>
          </a:xfrm>
        </p:spPr>
        <p:txBody>
          <a:bodyPr/>
          <a:lstStyle/>
          <a:p>
            <a:pPr marL="180000" indent="0" algn="just">
              <a:spcBef>
                <a:spcPts val="1200"/>
              </a:spcBef>
              <a:buNone/>
            </a:pPr>
            <a:r>
              <a:rPr lang="es-ES_tradnl" altLang="de-DE" sz="1700" dirty="0">
                <a:latin typeface="Verdana" pitchFamily="34" charset="0"/>
                <a:ea typeface="Verdana" pitchFamily="34" charset="0"/>
                <a:cs typeface="Verdana" pitchFamily="34" charset="0"/>
              </a:rPr>
              <a:t>En la vida diaria a menudo es difícil para las personas con baja autoestima permitir al compañero interno amable que tome la palabra. Por ello, puede ser de ayuda anotar una o varias frases positivas del compañero interno amabilidad, y así tenerlas a mano.</a:t>
            </a:r>
          </a:p>
          <a:p>
            <a:pPr marL="180000" indent="0" algn="just">
              <a:spcBef>
                <a:spcPts val="1200"/>
              </a:spcBef>
              <a:buNone/>
            </a:pPr>
            <a:r>
              <a:rPr lang="es-ES_tradnl" altLang="de-DE" sz="1700" dirty="0">
                <a:latin typeface="Verdana" pitchFamily="34" charset="0"/>
                <a:ea typeface="Verdana" pitchFamily="34" charset="0"/>
                <a:cs typeface="Verdana" pitchFamily="34" charset="0"/>
              </a:rPr>
              <a:t>Ejemplo: A Juan le gustaría dejar de y ya lleva tres días sin hacerlo. Después de una discusión con su novia se enciende un cigarrillo. </a:t>
            </a:r>
          </a:p>
          <a:p>
            <a:pPr marL="180000" indent="0" algn="just">
              <a:spcBef>
                <a:spcPts val="1200"/>
              </a:spcBef>
              <a:buNone/>
            </a:pPr>
            <a:r>
              <a:rPr lang="es-ES_tradnl" altLang="de-DE" sz="1700" dirty="0">
                <a:latin typeface="Verdana" pitchFamily="34" charset="0"/>
                <a:ea typeface="Verdana" pitchFamily="34" charset="0"/>
                <a:cs typeface="Verdana" pitchFamily="34" charset="0"/>
              </a:rPr>
              <a:t>Su crítico interno le dice: “Eres un perdedor. Era evidente que no lo ibas a conseguir. Todo lo que haces lo haces mal”. </a:t>
            </a:r>
          </a:p>
          <a:p>
            <a:pPr marL="180000" indent="0" algn="just">
              <a:spcBef>
                <a:spcPts val="1200"/>
              </a:spcBef>
              <a:buNone/>
            </a:pPr>
            <a:r>
              <a:rPr lang="es-ES_tradnl" altLang="de-DE" sz="1700" dirty="0">
                <a:latin typeface="Verdana" pitchFamily="34" charset="0"/>
                <a:ea typeface="Verdana" pitchFamily="34" charset="0"/>
                <a:cs typeface="Verdana" pitchFamily="34" charset="0"/>
              </a:rPr>
              <a:t>¿Qué podría decir tu compañero interno amable? </a:t>
            </a:r>
          </a:p>
          <a:p>
            <a:pPr marL="0" indent="0">
              <a:buNone/>
            </a:pPr>
            <a:endParaRPr lang="en-GB" altLang="de-DE" sz="1700" dirty="0">
              <a:latin typeface="Verdana" pitchFamily="34" charset="0"/>
              <a:ea typeface="Verdana" pitchFamily="34" charset="0"/>
              <a:cs typeface="Verdana" pitchFamily="34" charset="0"/>
            </a:endParaRPr>
          </a:p>
          <a:p>
            <a:pPr marL="0" indent="0" algn="ctr">
              <a:buNone/>
            </a:pPr>
            <a:r>
              <a:rPr lang="en-GB" altLang="de-DE" sz="1700" dirty="0">
                <a:latin typeface="Verdana" pitchFamily="34" charset="0"/>
                <a:ea typeface="Verdana" pitchFamily="34" charset="0"/>
                <a:cs typeface="Verdana" pitchFamily="34" charset="0"/>
              </a:rPr>
              <a:t>???</a:t>
            </a: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a:t>(“Innerer Kritiker” by Lisa Schilling)</a:t>
            </a:r>
            <a:endParaRPr lang="de-DE" altLang="de-DE" sz="800" i="1" dirty="0"/>
          </a:p>
        </p:txBody>
      </p:sp>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Reforzar al compañero interno amable</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10.21</a:t>
            </a:r>
          </a:p>
        </p:txBody>
      </p:sp>
      <p:pic>
        <p:nvPicPr>
          <p:cNvPr id="8"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9"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5330112"/>
          </a:xfrm>
        </p:spPr>
        <p:txBody>
          <a:bodyPr/>
          <a:lstStyle/>
          <a:p>
            <a:pPr marL="180000" indent="0" algn="just">
              <a:spcBef>
                <a:spcPts val="1200"/>
              </a:spcBef>
              <a:buNone/>
            </a:pPr>
            <a:r>
              <a:rPr lang="es-ES_tradnl" altLang="de-DE" sz="1700" dirty="0">
                <a:latin typeface="Verdana" pitchFamily="34" charset="0"/>
                <a:ea typeface="Verdana" pitchFamily="34" charset="0"/>
                <a:cs typeface="Verdana" pitchFamily="34" charset="0"/>
              </a:rPr>
              <a:t>En la vida diaria a menudo es difícil para las personas con baja autoestima permitir al compañero interno amable que tome la palabra. Por ello, puede ser de ayuda anotar una o varias frases positivas del compañero interno amabilidad, y así tenerlas a mano.</a:t>
            </a:r>
          </a:p>
          <a:p>
            <a:pPr marL="180000" indent="0" algn="just">
              <a:spcBef>
                <a:spcPts val="1200"/>
              </a:spcBef>
              <a:buNone/>
            </a:pPr>
            <a:r>
              <a:rPr lang="es-ES_tradnl" altLang="de-DE" sz="1700" dirty="0">
                <a:latin typeface="Verdana" pitchFamily="34" charset="0"/>
                <a:ea typeface="Verdana" pitchFamily="34" charset="0"/>
                <a:cs typeface="Verdana" pitchFamily="34" charset="0"/>
              </a:rPr>
              <a:t>Ejemplo: A Juan le gustaría dejar de y ya lleva tres días sin hacerlo. Después de una discusión con su novia se enciende un cigarrillo. </a:t>
            </a:r>
          </a:p>
          <a:p>
            <a:pPr marL="180000" indent="0" algn="just">
              <a:spcBef>
                <a:spcPts val="1200"/>
              </a:spcBef>
              <a:buNone/>
            </a:pPr>
            <a:r>
              <a:rPr lang="es-ES_tradnl" altLang="de-DE" sz="1700" dirty="0">
                <a:latin typeface="Verdana" pitchFamily="34" charset="0"/>
                <a:ea typeface="Verdana" pitchFamily="34" charset="0"/>
                <a:cs typeface="Verdana" pitchFamily="34" charset="0"/>
              </a:rPr>
              <a:t>Su crítico interno le dice: “Eres un perdedor. Era evidente que no lo ibas a conseguir. Todo lo que haces lo haces mal”. </a:t>
            </a:r>
          </a:p>
          <a:p>
            <a:pPr marL="180000" indent="0" algn="just">
              <a:spcBef>
                <a:spcPts val="1200"/>
              </a:spcBef>
              <a:buNone/>
            </a:pPr>
            <a:r>
              <a:rPr lang="es-ES_tradnl" altLang="de-DE" sz="1700" dirty="0">
                <a:latin typeface="Verdana" pitchFamily="34" charset="0"/>
                <a:ea typeface="Verdana" pitchFamily="34" charset="0"/>
                <a:cs typeface="Verdana" pitchFamily="34" charset="0"/>
              </a:rPr>
              <a:t>¿Qué podría decir tu compañero interno amable? </a:t>
            </a:r>
          </a:p>
          <a:p>
            <a:pPr marL="180000" indent="0">
              <a:spcBef>
                <a:spcPts val="1200"/>
              </a:spcBef>
              <a:buNone/>
            </a:pPr>
            <a:r>
              <a:rPr lang="es-ES_tradnl" altLang="de-DE" sz="1700" dirty="0">
                <a:latin typeface="Verdana" pitchFamily="34" charset="0"/>
                <a:ea typeface="Verdana" pitchFamily="34" charset="0"/>
                <a:cs typeface="Verdana" pitchFamily="34" charset="0"/>
              </a:rPr>
              <a:t>Compañero interno amable: “No seas tan estricto contigo mismo. Realmente no es fácil dejar de fumar y aún así has aguantado tres días. En situaciones de estrés es incluso más difícil. Sólo porque hayas fumado un cigarrillo no significa que recaigas. Otros ex-fumadores también    necesitan varios intentos hasta que son completamente                          no-fumadores.”</a:t>
            </a:r>
            <a:endParaRPr lang="es-ES_tradnl" altLang="de-DE" sz="1700" dirty="0">
              <a:solidFill>
                <a:srgbClr val="FF3300"/>
              </a:solidFill>
              <a:latin typeface="Verdana" pitchFamily="34" charset="0"/>
              <a:ea typeface="Verdana" pitchFamily="34" charset="0"/>
              <a:cs typeface="Verdana" pitchFamily="34" charset="0"/>
            </a:endParaRP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a:t>(“Innerer Kritiker” by Lisa Schilling)</a:t>
            </a:r>
            <a:endParaRPr lang="de-DE" altLang="de-DE" sz="800" i="1" dirty="0"/>
          </a:p>
        </p:txBody>
      </p:sp>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Reforzar al compañero interno amable</a:t>
            </a: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10.22</a:t>
            </a:r>
          </a:p>
        </p:txBody>
      </p:sp>
      <p:pic>
        <p:nvPicPr>
          <p:cNvPr id="8"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9"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Tree>
    <p:extLst>
      <p:ext uri="{BB962C8B-B14F-4D97-AF65-F5344CB8AC3E}">
        <p14:creationId xmlns:p14="http://schemas.microsoft.com/office/powerpoint/2010/main" val="4052638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
          </p:nvPr>
        </p:nvSpPr>
        <p:spPr>
          <a:xfrm>
            <a:off x="252000" y="907200"/>
            <a:ext cx="8640000" cy="4751164"/>
          </a:xfrm>
        </p:spPr>
        <p:txBody>
          <a:bodyPr/>
          <a:lstStyle/>
          <a:p>
            <a:pPr marL="180000" indent="0">
              <a:spcBef>
                <a:spcPts val="1200"/>
              </a:spcBef>
              <a:buFont typeface="Wingdings 2" pitchFamily="18" charset="2"/>
              <a:buNone/>
              <a:defRPr/>
            </a:pPr>
            <a:r>
              <a:rPr lang="es-ES_tradnl" altLang="de-DE" sz="1800" dirty="0">
                <a:latin typeface="Verdana" pitchFamily="34" charset="0"/>
                <a:ea typeface="Verdana" pitchFamily="34" charset="0"/>
                <a:cs typeface="Verdana" pitchFamily="34" charset="0"/>
              </a:rPr>
              <a:t>¿Cuáles son las situaciones típicas en las que tu crítico interno está muy presente y te auto-atacas? ¿Qué podría tu compañeros interno amable decir al respecto? Anótalo.</a:t>
            </a:r>
          </a:p>
          <a:p>
            <a:pPr marL="180000" indent="0">
              <a:spcBef>
                <a:spcPts val="1200"/>
              </a:spcBef>
              <a:buFont typeface="Wingdings 2" pitchFamily="18" charset="2"/>
              <a:buNone/>
              <a:defRPr/>
            </a:pPr>
            <a:r>
              <a:rPr lang="es-ES_tradnl" sz="1800" dirty="0">
                <a:latin typeface="Verdana" pitchFamily="34" charset="0"/>
                <a:ea typeface="Verdana" pitchFamily="34" charset="0"/>
                <a:cs typeface="Verdana" pitchFamily="34" charset="0"/>
              </a:rPr>
              <a:t>Haz pausas a lo largo del día y pregúntate qué diría tu compañero interno amable en cada situación. Búscalo de manera activa, ya que en un inicio puede resultar poco familiar prestar atención a lo positivo en lugar de lo negativo.</a:t>
            </a:r>
          </a:p>
          <a:p>
            <a:pPr marL="180000" indent="0">
              <a:spcBef>
                <a:spcPts val="1200"/>
              </a:spcBef>
              <a:buFont typeface="Wingdings 2" pitchFamily="18" charset="2"/>
              <a:buNone/>
              <a:defRPr/>
            </a:pPr>
            <a:r>
              <a:rPr lang="es-ES_tradnl" sz="1800" dirty="0">
                <a:latin typeface="Verdana" pitchFamily="34" charset="0"/>
                <a:ea typeface="Verdana" pitchFamily="34" charset="0"/>
                <a:cs typeface="Verdana" pitchFamily="34" charset="0"/>
              </a:rPr>
              <a:t>Anota las respuestas de tu compañero interno amable. En tiempos de desánimo, leerlo puede ayudarte a darte ánimos.</a:t>
            </a:r>
            <a:endParaRPr lang="es-ES_tradnl" altLang="de-DE" sz="1800" dirty="0">
              <a:latin typeface="Verdana" pitchFamily="34" charset="0"/>
              <a:ea typeface="Verdana" pitchFamily="34" charset="0"/>
              <a:cs typeface="Verdana" pitchFamily="34" charset="0"/>
            </a:endParaRPr>
          </a:p>
        </p:txBody>
      </p:sp>
      <p:grpSp>
        <p:nvGrpSpPr>
          <p:cNvPr id="14" name="Group 35"/>
          <p:cNvGrpSpPr>
            <a:grpSpLocks/>
          </p:cNvGrpSpPr>
          <p:nvPr/>
        </p:nvGrpSpPr>
        <p:grpSpPr bwMode="auto">
          <a:xfrm>
            <a:off x="0" y="6167432"/>
            <a:ext cx="2771800" cy="561974"/>
            <a:chOff x="0" y="3957"/>
            <a:chExt cx="1427" cy="354"/>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dirty="0"/>
            </a:p>
          </p:txBody>
        </p:sp>
        <p:sp>
          <p:nvSpPr>
            <p:cNvPr id="17"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a:t>hoja de trabajo 10.4</a:t>
              </a:r>
            </a:p>
            <a:p>
              <a:pPr eaLnBrk="1" hangingPunct="1"/>
              <a:r>
                <a:rPr lang="de-DE" altLang="de-DE" sz="1200" dirty="0"/>
                <a:t>     </a:t>
              </a:r>
            </a:p>
          </p:txBody>
        </p:sp>
      </p:grpSp>
      <p:sp>
        <p:nvSpPr>
          <p:cNvPr id="1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a:t>(“Innerer Kritiker” by Lisa Schilling)</a:t>
            </a:r>
            <a:endParaRPr lang="de-DE" altLang="de-DE" sz="800" i="1" dirty="0"/>
          </a:p>
        </p:txBody>
      </p:sp>
      <p:sp>
        <p:nvSpPr>
          <p:cNvPr id="2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Reforzar al compañero interno amable</a:t>
            </a: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10.23</a:t>
            </a:r>
          </a:p>
        </p:txBody>
      </p:sp>
      <p:pic>
        <p:nvPicPr>
          <p:cNvPr id="12"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pic>
        <p:nvPicPr>
          <p:cNvPr id="13" name="Picture 70" descr="Notizen2"/>
          <p:cNvPicPr>
            <a:picLocks noChangeAspect="1" noChangeArrowheads="1"/>
          </p:cNvPicPr>
          <p:nvPr/>
        </p:nvPicPr>
        <p:blipFill>
          <a:blip r:embed="rId3"/>
          <a:srcRect/>
          <a:stretch>
            <a:fillRect/>
          </a:stretch>
        </p:blipFill>
        <p:spPr bwMode="auto">
          <a:xfrm>
            <a:off x="58738" y="6229344"/>
            <a:ext cx="336550" cy="347662"/>
          </a:xfrm>
          <a:prstGeom prst="rect">
            <a:avLst/>
          </a:prstGeom>
          <a:noFill/>
          <a:ln w="9525">
            <a:noFill/>
            <a:miter lim="800000"/>
            <a:headEnd/>
            <a:tailEnd/>
          </a:ln>
        </p:spPr>
      </p:pic>
      <p:sp>
        <p:nvSpPr>
          <p:cNvPr id="16" name="Text Box 6"/>
          <p:cNvSpPr txBox="1">
            <a:spLocks noChangeArrowheads="1"/>
          </p:cNvSpPr>
          <p:nvPr/>
        </p:nvSpPr>
        <p:spPr bwMode="auto">
          <a:xfrm>
            <a:off x="6688520" y="481013"/>
            <a:ext cx="2539093"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basado en Potreck-Rose, 2006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ext Box 4"/>
          <p:cNvSpPr txBox="1">
            <a:spLocks noChangeArrowheads="1"/>
          </p:cNvSpPr>
          <p:nvPr/>
        </p:nvSpPr>
        <p:spPr bwMode="auto">
          <a:xfrm>
            <a:off x="0" y="211334"/>
            <a:ext cx="9144000" cy="369332"/>
          </a:xfrm>
          <a:prstGeom prst="rect">
            <a:avLst/>
          </a:prstGeom>
          <a:noFill/>
          <a:ln w="9525">
            <a:noFill/>
            <a:miter lim="800000"/>
            <a:headEnd/>
            <a:tailEnd/>
          </a:ln>
        </p:spPr>
        <p:txBody>
          <a:bodyPr anchor="ctr">
            <a:spAutoFit/>
          </a:bodyPr>
          <a:lstStyle/>
          <a:p>
            <a:pPr algn="ctr" eaLnBrk="1" hangingPunct="1">
              <a:lnSpc>
                <a:spcPct val="90000"/>
              </a:lnSpc>
              <a:spcBef>
                <a:spcPct val="20000"/>
              </a:spcBef>
            </a:pPr>
            <a:r>
              <a:rPr lang="en-GB" altLang="de-DE" sz="2000" dirty="0">
                <a:solidFill>
                  <a:schemeClr val="accent1"/>
                </a:solidFill>
              </a:rPr>
              <a:t>Aplica tus propios estándares </a:t>
            </a:r>
            <a:r>
              <a:rPr lang="en-GB" altLang="de-DE" sz="2000" dirty="0" err="1">
                <a:solidFill>
                  <a:schemeClr val="accent1"/>
                </a:solidFill>
              </a:rPr>
              <a:t>como</a:t>
            </a:r>
            <a:r>
              <a:rPr lang="en-GB" altLang="de-DE" sz="2000" dirty="0">
                <a:solidFill>
                  <a:schemeClr val="accent1"/>
                </a:solidFill>
              </a:rPr>
              <a:t> </a:t>
            </a:r>
            <a:r>
              <a:rPr lang="en-GB" altLang="de-DE" sz="2000" dirty="0" err="1">
                <a:solidFill>
                  <a:schemeClr val="accent1"/>
                </a:solidFill>
              </a:rPr>
              <a:t>última</a:t>
            </a:r>
            <a:r>
              <a:rPr lang="en-GB" altLang="de-DE" sz="2000" dirty="0">
                <a:solidFill>
                  <a:schemeClr val="accent1"/>
                </a:solidFill>
              </a:rPr>
              <a:t> medida</a:t>
            </a:r>
            <a:endParaRPr lang="en-GB" altLang="de-DE" sz="2000" b="1" dirty="0">
              <a:solidFill>
                <a:schemeClr val="accent1"/>
              </a:solidFill>
              <a:latin typeface="Arial" charset="0"/>
            </a:endParaRPr>
          </a:p>
        </p:txBody>
      </p:sp>
      <p:sp>
        <p:nvSpPr>
          <p:cNvPr id="33796" name="Rectangle 11"/>
          <p:cNvSpPr>
            <a:spLocks noChangeArrowheads="1"/>
          </p:cNvSpPr>
          <p:nvPr/>
        </p:nvSpPr>
        <p:spPr bwMode="auto">
          <a:xfrm>
            <a:off x="-61913" y="6670675"/>
            <a:ext cx="1560042"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a:t>(“Mirror Love” by Katie@!)</a:t>
            </a:r>
          </a:p>
        </p:txBody>
      </p:sp>
      <p:sp>
        <p:nvSpPr>
          <p:cNvPr id="33798" name="Text Box 11"/>
          <p:cNvSpPr txBox="1">
            <a:spLocks noChangeArrowheads="1"/>
          </p:cNvSpPr>
          <p:nvPr/>
        </p:nvSpPr>
        <p:spPr bwMode="auto">
          <a:xfrm>
            <a:off x="252000" y="1339200"/>
            <a:ext cx="8640000" cy="2893100"/>
          </a:xfrm>
          <a:prstGeom prst="rect">
            <a:avLst/>
          </a:prstGeom>
          <a:noFill/>
          <a:ln w="9525">
            <a:noFill/>
            <a:miter lim="800000"/>
            <a:headEnd/>
            <a:tailEnd/>
          </a:ln>
        </p:spPr>
        <p:txBody>
          <a:bodyPr>
            <a:spAutoFit/>
          </a:bodyPr>
          <a:lstStyle/>
          <a:p>
            <a:pPr marL="180000" eaLnBrk="1" hangingPunct="1">
              <a:tabLst>
                <a:tab pos="361950" algn="l"/>
              </a:tabLst>
            </a:pPr>
            <a:r>
              <a:rPr lang="es-ES_tradnl" altLang="de-DE" b="1" dirty="0"/>
              <a:t>¡Hay una diferencia entre como me juzgo yo y cómo me juzgan los demás! </a:t>
            </a:r>
          </a:p>
          <a:p>
            <a:pPr marL="363538" indent="-363538" eaLnBrk="1" hangingPunct="1">
              <a:tabLst>
                <a:tab pos="361950" algn="l"/>
              </a:tabLst>
            </a:pPr>
            <a:endParaRPr lang="es-ES_tradnl" altLang="de-DE" dirty="0"/>
          </a:p>
          <a:p>
            <a:pPr marL="720000" lvl="1" indent="-360000" eaLnBrk="1" hangingPunct="1">
              <a:spcBef>
                <a:spcPts val="1200"/>
              </a:spcBef>
              <a:buClr>
                <a:srgbClr val="8CADAE"/>
              </a:buClr>
              <a:buSzPct val="85000"/>
              <a:buFontTx/>
              <a:buChar char="o"/>
              <a:tabLst>
                <a:tab pos="722313" algn="l"/>
              </a:tabLst>
              <a:defRPr/>
            </a:pPr>
            <a:r>
              <a:rPr lang="es-ES_tradnl" altLang="de-DE" dirty="0"/>
              <a:t>¡Si yo me considero feo, aburrido, etc., otros no tienen porque compartir este punto de vista. ¡Hay múltiples opiniones, juicios y preferencias!</a:t>
            </a:r>
          </a:p>
          <a:p>
            <a:pPr marL="720000" lvl="1" indent="-360000" eaLnBrk="1" hangingPunct="1">
              <a:spcBef>
                <a:spcPts val="1200"/>
              </a:spcBef>
              <a:buClr>
                <a:srgbClr val="8CADAE"/>
              </a:buClr>
              <a:buSzPct val="85000"/>
              <a:buFontTx/>
              <a:buChar char="o"/>
              <a:tabLst>
                <a:tab pos="722313" algn="l"/>
              </a:tabLst>
              <a:defRPr/>
            </a:pPr>
            <a:r>
              <a:rPr lang="es-ES_tradnl" altLang="de-DE" dirty="0"/>
              <a:t>¡Muchas personas son sus peores enemigos y son hipercríticos consigo mismo! Su crítico interno es, como hemos visto, ruidoso y escandaloso.</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10.24</a:t>
            </a:r>
          </a:p>
        </p:txBody>
      </p:sp>
      <p:pic>
        <p:nvPicPr>
          <p:cNvPr id="7" name="Picture 10"/>
          <p:cNvPicPr>
            <a:picLocks noChangeAspect="1" noChangeArrowheads="1"/>
          </p:cNvPicPr>
          <p:nvPr/>
        </p:nvPicPr>
        <p:blipFill>
          <a:blip r:embed="rId3"/>
          <a:srcRect/>
          <a:stretch>
            <a:fillRect/>
          </a:stretch>
        </p:blipFill>
        <p:spPr bwMode="auto">
          <a:xfrm>
            <a:off x="7123112" y="5153298"/>
            <a:ext cx="2020888" cy="1516062"/>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234000" y="1339200"/>
            <a:ext cx="8676000" cy="3817992"/>
          </a:xfrm>
          <a:prstGeom prst="rect">
            <a:avLst/>
          </a:prstGeom>
          <a:noFill/>
          <a:ln w="9525">
            <a:noFill/>
            <a:miter lim="800000"/>
            <a:headEnd/>
            <a:tailEnd/>
          </a:ln>
        </p:spPr>
        <p:txBody>
          <a:bodyPr anchor="ctr"/>
          <a:lstStyle/>
          <a:p>
            <a:pPr marL="0" lvl="1" algn="ctr" eaLnBrk="1" hangingPunct="1">
              <a:spcBef>
                <a:spcPts val="1200"/>
              </a:spcBef>
              <a:buClr>
                <a:srgbClr val="006699"/>
              </a:buClr>
              <a:buFont typeface="Wingdings" pitchFamily="2" charset="2"/>
              <a:buNone/>
            </a:pPr>
            <a:r>
              <a:rPr lang="es-ES_tradnl" altLang="de-DE" dirty="0"/>
              <a:t>¿A menudo e comparas con otros? </a:t>
            </a:r>
          </a:p>
          <a:p>
            <a:pPr marL="0" lvl="1" algn="ctr" eaLnBrk="1" hangingPunct="1">
              <a:spcBef>
                <a:spcPts val="1200"/>
              </a:spcBef>
              <a:buClr>
                <a:srgbClr val="006699"/>
              </a:buClr>
              <a:buFont typeface="Wingdings" pitchFamily="2" charset="2"/>
              <a:buNone/>
            </a:pPr>
            <a:endParaRPr lang="es-ES_tradnl" altLang="de-DE" dirty="0"/>
          </a:p>
          <a:p>
            <a:pPr marL="0" lvl="1" algn="ctr" eaLnBrk="1" hangingPunct="1">
              <a:spcBef>
                <a:spcPts val="1200"/>
              </a:spcBef>
              <a:buClr>
                <a:srgbClr val="006699"/>
              </a:buClr>
              <a:buFont typeface="Wingdings" pitchFamily="2" charset="2"/>
              <a:buNone/>
            </a:pPr>
            <a:r>
              <a:rPr lang="es-ES_tradnl" altLang="de-DE" dirty="0"/>
              <a:t>Si es así, ¿con quién? </a:t>
            </a:r>
          </a:p>
          <a:p>
            <a:pPr marL="0" lvl="1" algn="ctr" eaLnBrk="1" hangingPunct="1">
              <a:spcBef>
                <a:spcPts val="1200"/>
              </a:spcBef>
              <a:buClr>
                <a:srgbClr val="006699"/>
              </a:buClr>
              <a:buFont typeface="Wingdings" pitchFamily="2" charset="2"/>
              <a:buNone/>
            </a:pPr>
            <a:endParaRPr lang="es-ES_tradnl" altLang="de-DE" dirty="0"/>
          </a:p>
          <a:p>
            <a:pPr marL="0" lvl="1" algn="ctr" eaLnBrk="1" hangingPunct="1">
              <a:spcBef>
                <a:spcPts val="1200"/>
              </a:spcBef>
              <a:buClr>
                <a:srgbClr val="006699"/>
              </a:buClr>
              <a:buFont typeface="Wingdings" pitchFamily="2" charset="2"/>
              <a:buNone/>
            </a:pPr>
            <a:r>
              <a:rPr lang="es-ES_tradnl" altLang="de-DE" dirty="0"/>
              <a:t>¿Como de justas son estas comparaciones? </a:t>
            </a:r>
          </a:p>
        </p:txBody>
      </p:sp>
      <p:sp>
        <p:nvSpPr>
          <p:cNvPr id="3481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Compararse con otros</a:t>
            </a: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257968" y="1339850"/>
            <a:ext cx="5538167" cy="3817342"/>
          </a:xfrm>
        </p:spPr>
        <p:txBody>
          <a:bodyPr/>
          <a:lstStyle/>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Es normal compararse de manera casi automática con los demás sin ser conscientes de ello. </a:t>
            </a: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Con quién y en qué áreas nos comparamos influye en nuestra autoestima. Personas con problemas de autoestima a menudo escogen comparaciones injustas (ej. comparar el salario propio con el del director general)</a:t>
            </a:r>
            <a:endParaRPr lang="es-ES_tradnl" altLang="de-DE" sz="1800" dirty="0"/>
          </a:p>
        </p:txBody>
      </p:sp>
      <p:sp>
        <p:nvSpPr>
          <p:cNvPr id="35843" name="Rectangle 1033"/>
          <p:cNvSpPr>
            <a:spLocks noChangeArrowheads="1"/>
          </p:cNvSpPr>
          <p:nvPr/>
        </p:nvSpPr>
        <p:spPr bwMode="auto">
          <a:xfrm>
            <a:off x="-180975" y="3068638"/>
            <a:ext cx="6048375" cy="4525962"/>
          </a:xfrm>
          <a:prstGeom prst="rect">
            <a:avLst/>
          </a:prstGeom>
          <a:noFill/>
          <a:ln w="9525">
            <a:noFill/>
            <a:miter lim="800000"/>
            <a:headEnd/>
            <a:tailEnd/>
          </a:ln>
        </p:spPr>
        <p:txBody>
          <a:bodyPr/>
          <a:lstStyle/>
          <a:p>
            <a:pPr marL="742950" lvl="1" indent="-285750">
              <a:lnSpc>
                <a:spcPct val="80000"/>
              </a:lnSpc>
              <a:spcBef>
                <a:spcPct val="20000"/>
              </a:spcBef>
              <a:buClr>
                <a:srgbClr val="006699"/>
              </a:buClr>
              <a:buFont typeface="Wingdings" pitchFamily="2" charset="2"/>
              <a:buChar char="Ø"/>
            </a:pPr>
            <a:endParaRPr lang="de-DE" altLang="de-DE" sz="4400" dirty="0">
              <a:solidFill>
                <a:srgbClr val="000000"/>
              </a:solidFill>
            </a:endParaRPr>
          </a:p>
        </p:txBody>
      </p:sp>
      <p:sp>
        <p:nvSpPr>
          <p:cNvPr id="10" name="Rectangle 11"/>
          <p:cNvSpPr>
            <a:spLocks noChangeArrowheads="1"/>
          </p:cNvSpPr>
          <p:nvPr/>
        </p:nvSpPr>
        <p:spPr bwMode="auto">
          <a:xfrm>
            <a:off x="-61913" y="6670675"/>
            <a:ext cx="2669320"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a:t>(“Barbie close-up. Grace” from BarbieFantasies)</a:t>
            </a: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Compararse con otros</a:t>
            </a: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10.26</a:t>
            </a: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340768"/>
            <a:ext cx="3024336" cy="356999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9234" name="Rectangle 2"/>
          <p:cNvSpPr>
            <a:spLocks noGrp="1" noChangeArrowheads="1"/>
          </p:cNvSpPr>
          <p:nvPr>
            <p:ph type="body" idx="1"/>
          </p:nvPr>
        </p:nvSpPr>
        <p:spPr>
          <a:xfrm>
            <a:off x="252000" y="1340768"/>
            <a:ext cx="8640000" cy="5040312"/>
          </a:xfrm>
        </p:spPr>
        <p:txBody>
          <a:bodyPr/>
          <a:lstStyle/>
          <a:p>
            <a:pPr marL="180000" indent="0">
              <a:spcBef>
                <a:spcPts val="1200"/>
              </a:spcBef>
              <a:buNone/>
              <a:defRPr/>
            </a:pPr>
            <a:r>
              <a:rPr lang="es-ES_tradnl" altLang="de-DE" sz="1800" kern="1200" dirty="0">
                <a:latin typeface="Verdana" pitchFamily="34" charset="0"/>
                <a:ea typeface="Verdana" pitchFamily="34" charset="0"/>
                <a:cs typeface="Verdana" pitchFamily="34" charset="0"/>
              </a:rPr>
              <a:t>Otro ejemplo para comparaciones injustas </a:t>
            </a:r>
          </a:p>
          <a:p>
            <a:pPr marL="720000" lvl="1" indent="-360000" eaLnBrk="1" hangingPunct="1">
              <a:spcBef>
                <a:spcPts val="1200"/>
              </a:spcBef>
              <a:buClr>
                <a:srgbClr val="8CADAE"/>
              </a:buClr>
              <a:buSzPct val="85000"/>
              <a:buFontTx/>
              <a:buChar char="o"/>
              <a:tabLst>
                <a:tab pos="722313" algn="l"/>
              </a:tabLst>
              <a:defRPr/>
            </a:pPr>
            <a:r>
              <a:rPr lang="es-ES_tradnl" sz="1800" kern="1200" dirty="0">
                <a:solidFill>
                  <a:schemeClr val="tx1"/>
                </a:solidFill>
                <a:latin typeface="Verdana" pitchFamily="34" charset="0"/>
                <a:ea typeface="+mn-ea"/>
                <a:cs typeface="Times New Roman" pitchFamily="18" charset="0"/>
              </a:rPr>
              <a:t>Chica que compara su aspecto con el de modelos en fotos de una revista de moda (maquillaje y la edición digital de las imágenes  hacen que la comparación sea aún más injusta)</a:t>
            </a:r>
          </a:p>
          <a:p>
            <a:pPr marL="360000" lvl="1" indent="0" eaLnBrk="1" hangingPunct="1">
              <a:spcBef>
                <a:spcPts val="1200"/>
              </a:spcBef>
              <a:buClr>
                <a:srgbClr val="8CADAE"/>
              </a:buClr>
              <a:buSzPct val="85000"/>
              <a:buNone/>
              <a:tabLst>
                <a:tab pos="722313" algn="l"/>
              </a:tabLst>
              <a:defRPr/>
            </a:pPr>
            <a:endParaRPr lang="es-ES_tradnl" altLang="de-DE" sz="1800" kern="1200" dirty="0">
              <a:solidFill>
                <a:schemeClr val="tx1"/>
              </a:solidFill>
              <a:latin typeface="Verdana" pitchFamily="34" charset="0"/>
              <a:ea typeface="+mn-ea"/>
              <a:cs typeface="Times New Roman" pitchFamily="18" charset="0"/>
            </a:endParaRPr>
          </a:p>
          <a:p>
            <a:pPr marL="185738" lvl="1" indent="0" eaLnBrk="1" hangingPunct="1">
              <a:spcBef>
                <a:spcPts val="1200"/>
              </a:spcBef>
              <a:buClr>
                <a:srgbClr val="8CADAE"/>
              </a:buClr>
              <a:buSzPct val="85000"/>
              <a:buNone/>
              <a:tabLst>
                <a:tab pos="722313" algn="l"/>
              </a:tabLst>
              <a:defRPr/>
            </a:pPr>
            <a:r>
              <a:rPr lang="es-ES_tradnl" altLang="de-DE" sz="1800" kern="1200" dirty="0">
                <a:solidFill>
                  <a:schemeClr val="tx1"/>
                </a:solidFill>
                <a:latin typeface="Verdana" pitchFamily="34" charset="0"/>
                <a:ea typeface="Verdana" pitchFamily="34" charset="0"/>
                <a:cs typeface="Verdana" pitchFamily="34" charset="0"/>
              </a:rPr>
              <a:t>¡No te compares demasiado con otras personas! Siempre hay personas que serán más guapas, más exitosas y más populares.  </a:t>
            </a:r>
            <a:endParaRPr lang="es-ES_tradnl" sz="1800" kern="1200" dirty="0">
              <a:solidFill>
                <a:schemeClr val="tx1"/>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s-ES_tradnl" sz="1800" kern="1200" dirty="0">
                <a:solidFill>
                  <a:schemeClr val="tx1"/>
                </a:solidFill>
                <a:latin typeface="Verdana" pitchFamily="34" charset="0"/>
                <a:ea typeface="+mn-ea"/>
                <a:cs typeface="Times New Roman" pitchFamily="18" charset="0"/>
              </a:rPr>
              <a:t>Incluye todas las áreas de la vida cuando valores una supuesta “vida perfecta”…</a:t>
            </a:r>
          </a:p>
        </p:txBody>
      </p:sp>
      <p:sp>
        <p:nvSpPr>
          <p:cNvPr id="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Compararse con otros</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6"/>
          <p:cNvSpPr>
            <a:spLocks noChangeArrowheads="1"/>
          </p:cNvSpPr>
          <p:nvPr/>
        </p:nvSpPr>
        <p:spPr bwMode="auto">
          <a:xfrm>
            <a:off x="2853432" y="1340768"/>
            <a:ext cx="3437159" cy="369332"/>
          </a:xfrm>
          <a:prstGeom prst="rect">
            <a:avLst/>
          </a:prstGeom>
          <a:noFill/>
          <a:ln w="9525">
            <a:noFill/>
            <a:miter lim="800000"/>
            <a:headEnd/>
            <a:tailEnd/>
          </a:ln>
        </p:spPr>
        <p:txBody>
          <a:bodyPr wrap="none">
            <a:spAutoFit/>
          </a:bodyPr>
          <a:lstStyle/>
          <a:p>
            <a:pPr algn="ctr" eaLnBrk="1" hangingPunct="1"/>
            <a:r>
              <a:rPr lang="en-GB" altLang="de-DE" dirty="0"/>
              <a:t>¿Conoces a </a:t>
            </a:r>
            <a:r>
              <a:rPr lang="en-GB" altLang="de-DE" dirty="0" err="1"/>
              <a:t>estas</a:t>
            </a:r>
            <a:r>
              <a:rPr lang="en-GB" altLang="de-DE" dirty="0"/>
              <a:t> personas?</a:t>
            </a:r>
          </a:p>
        </p:txBody>
      </p:sp>
      <p:sp>
        <p:nvSpPr>
          <p:cNvPr id="37900"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a:t>“Vida perfecta …?”</a:t>
            </a: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10.28</a:t>
            </a:r>
          </a:p>
        </p:txBody>
      </p:sp>
      <p:sp>
        <p:nvSpPr>
          <p:cNvPr id="11"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a:cs typeface="Arial" charset="0"/>
              </a:rPr>
              <a:t>(f.l.t.r: </a:t>
            </a:r>
            <a:r>
              <a:rPr lang="en-GB" altLang="de-DE" sz="700" i="1" dirty="0"/>
              <a:t>“</a:t>
            </a:r>
            <a:r>
              <a:rPr lang="en-GB" altLang="de-DE" sz="700" i="1" dirty="0">
                <a:cs typeface="Arial" charset="0"/>
              </a:rPr>
              <a:t>Robbie Williams</a:t>
            </a:r>
            <a:r>
              <a:rPr lang="en-GB" altLang="de-DE" sz="700" i="1" dirty="0"/>
              <a:t>” </a:t>
            </a:r>
            <a:r>
              <a:rPr lang="en-GB" altLang="de-DE" sz="700" i="1" dirty="0">
                <a:cs typeface="Arial" charset="0"/>
              </a:rPr>
              <a:t>from gwelt; “Princess Diana in Bristol, UK, 1987” by Floyd Nello; “P1010594” from greginhollywood</a:t>
            </a:r>
            <a:r>
              <a:rPr lang="en-GB" altLang="de-DE" sz="700" dirty="0">
                <a:cs typeface="Arial" charset="0"/>
              </a:rPr>
              <a:t>;</a:t>
            </a:r>
            <a:r>
              <a:rPr lang="en-GB" altLang="de-DE" sz="700" i="1" dirty="0">
                <a:cs typeface="Arial" charset="0"/>
              </a:rPr>
              <a:t> “i love NY” by leezie5</a:t>
            </a:r>
            <a:r>
              <a:rPr lang="en-GB" altLang="de-DE" sz="700" i="1" dirty="0">
                <a:cs typeface="Arial" charset="0"/>
                <a:sym typeface="Wingdings" pitchFamily="2" charset="2"/>
              </a:rPr>
              <a:t>)</a:t>
            </a:r>
          </a:p>
        </p:txBody>
      </p:sp>
      <p:grpSp>
        <p:nvGrpSpPr>
          <p:cNvPr id="13" name="Gruppierung 1"/>
          <p:cNvGrpSpPr/>
          <p:nvPr/>
        </p:nvGrpSpPr>
        <p:grpSpPr>
          <a:xfrm>
            <a:off x="2550989" y="2476842"/>
            <a:ext cx="4042022" cy="1044575"/>
            <a:chOff x="2555776" y="2848987"/>
            <a:chExt cx="4042022" cy="1044575"/>
          </a:xfrm>
        </p:grpSpPr>
        <p:pic>
          <p:nvPicPr>
            <p:cNvPr id="14"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15"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16"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17"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a:xfrm>
            <a:off x="605631" y="4005064"/>
            <a:ext cx="7932738" cy="1440160"/>
          </a:xfrm>
        </p:spPr>
        <p:txBody>
          <a:bodyPr/>
          <a:lstStyle/>
          <a:p>
            <a:pPr marL="360000" lvl="1" indent="0" algn="ctr" eaLnBrk="1" hangingPunct="1">
              <a:lnSpc>
                <a:spcPct val="80000"/>
              </a:lnSpc>
              <a:spcBef>
                <a:spcPts val="1200"/>
              </a:spcBef>
              <a:buClr>
                <a:srgbClr val="8CADAE"/>
              </a:buClr>
              <a:buSzPct val="85000"/>
              <a:buNone/>
              <a:tabLst>
                <a:tab pos="722313" algn="l"/>
              </a:tabLst>
              <a:defRPr/>
            </a:pPr>
            <a:r>
              <a:rPr lang="es-ES_tradnl" altLang="de-DE" sz="1800" kern="1200" dirty="0">
                <a:solidFill>
                  <a:schemeClr val="tx1"/>
                </a:solidFill>
                <a:latin typeface="Verdana" pitchFamily="34" charset="0"/>
                <a:ea typeface="+mn-ea"/>
                <a:cs typeface="Times New Roman" pitchFamily="18" charset="0"/>
                <a:sym typeface="Wingdings" pitchFamily="2" charset="2"/>
              </a:rPr>
              <a:t>¿¿¿…famosos, ricos, guapos, exitosos???</a:t>
            </a:r>
          </a:p>
          <a:p>
            <a:pPr marL="360000" lvl="1" indent="0" algn="ctr" eaLnBrk="1" hangingPunct="1">
              <a:lnSpc>
                <a:spcPct val="80000"/>
              </a:lnSpc>
              <a:spcBef>
                <a:spcPts val="1200"/>
              </a:spcBef>
              <a:buClr>
                <a:srgbClr val="8CADAE"/>
              </a:buClr>
              <a:buSzPct val="85000"/>
              <a:buNone/>
              <a:tabLst>
                <a:tab pos="722313" algn="l"/>
              </a:tabLst>
              <a:defRPr/>
            </a:pPr>
            <a:endParaRPr lang="es-ES_tradnl" altLang="de-DE" sz="1800" kern="1200" dirty="0">
              <a:solidFill>
                <a:schemeClr val="tx1"/>
              </a:solidFill>
              <a:latin typeface="Verdana" pitchFamily="34" charset="0"/>
              <a:ea typeface="+mn-ea"/>
              <a:cs typeface="Times New Roman" pitchFamily="18" charset="0"/>
              <a:sym typeface="Wingdings" pitchFamily="2" charset="2"/>
            </a:endParaRPr>
          </a:p>
          <a:p>
            <a:pPr marL="360000" lvl="1" indent="0" algn="ctr" eaLnBrk="1" hangingPunct="1">
              <a:lnSpc>
                <a:spcPct val="80000"/>
              </a:lnSpc>
              <a:spcBef>
                <a:spcPts val="1200"/>
              </a:spcBef>
              <a:buClr>
                <a:srgbClr val="8CADAE"/>
              </a:buClr>
              <a:buSzPct val="85000"/>
              <a:buNone/>
              <a:tabLst>
                <a:tab pos="722313" algn="l"/>
              </a:tabLst>
              <a:defRPr/>
            </a:pPr>
            <a:r>
              <a:rPr lang="es-ES_tradnl" altLang="de-DE" sz="1800" b="1" kern="1200" dirty="0">
                <a:solidFill>
                  <a:schemeClr val="tx1"/>
                </a:solidFill>
                <a:latin typeface="Verdana" pitchFamily="34" charset="0"/>
                <a:ea typeface="+mn-ea"/>
                <a:cs typeface="Times New Roman" pitchFamily="18" charset="0"/>
                <a:sym typeface="Wingdings" pitchFamily="2" charset="2"/>
              </a:rPr>
              <a:t>Pero:</a:t>
            </a:r>
            <a:r>
              <a:rPr lang="es-ES_tradnl" altLang="de-DE" sz="1800" kern="1200" dirty="0">
                <a:solidFill>
                  <a:schemeClr val="tx1"/>
                </a:solidFill>
                <a:latin typeface="Verdana" pitchFamily="34" charset="0"/>
                <a:ea typeface="+mn-ea"/>
                <a:cs typeface="Times New Roman" pitchFamily="18" charset="0"/>
                <a:sym typeface="Wingdings" pitchFamily="2" charset="2"/>
              </a:rPr>
              <a:t> Cada uno de estos personajes tiene o ha tenido problemas psicológicos.</a:t>
            </a:r>
          </a:p>
        </p:txBody>
      </p:sp>
      <p:sp>
        <p:nvSpPr>
          <p:cNvPr id="30" name="Rectangle 6"/>
          <p:cNvSpPr>
            <a:spLocks noChangeArrowheads="1"/>
          </p:cNvSpPr>
          <p:nvPr/>
        </p:nvSpPr>
        <p:spPr bwMode="auto">
          <a:xfrm>
            <a:off x="2853427" y="1340768"/>
            <a:ext cx="3437159" cy="369332"/>
          </a:xfrm>
          <a:prstGeom prst="rect">
            <a:avLst/>
          </a:prstGeom>
          <a:noFill/>
          <a:ln w="9525">
            <a:noFill/>
            <a:miter lim="800000"/>
            <a:headEnd/>
            <a:tailEnd/>
          </a:ln>
        </p:spPr>
        <p:txBody>
          <a:bodyPr wrap="none">
            <a:spAutoFit/>
          </a:bodyPr>
          <a:lstStyle/>
          <a:p>
            <a:pPr algn="ctr" eaLnBrk="1" hangingPunct="1"/>
            <a:r>
              <a:rPr lang="en-GB" altLang="de-DE" dirty="0"/>
              <a:t>¿Conoces a </a:t>
            </a:r>
            <a:r>
              <a:rPr lang="en-GB" altLang="de-DE" dirty="0" err="1"/>
              <a:t>estas</a:t>
            </a:r>
            <a:r>
              <a:rPr lang="en-GB" altLang="de-DE" dirty="0"/>
              <a:t> personas?</a:t>
            </a:r>
          </a:p>
        </p:txBody>
      </p:sp>
      <p:sp>
        <p:nvSpPr>
          <p:cNvPr id="12"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a:t>“Vida perfecta …?”</a:t>
            </a:r>
          </a:p>
        </p:txBody>
      </p:sp>
      <p:sp>
        <p:nvSpPr>
          <p:cNvPr id="13"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a:cs typeface="Arial" charset="0"/>
              </a:rPr>
              <a:t>(f.l.t.r: </a:t>
            </a:r>
            <a:r>
              <a:rPr lang="en-GB" altLang="de-DE" sz="700" i="1" dirty="0"/>
              <a:t>“</a:t>
            </a:r>
            <a:r>
              <a:rPr lang="en-GB" altLang="de-DE" sz="700" i="1" dirty="0">
                <a:cs typeface="Arial" charset="0"/>
              </a:rPr>
              <a:t>Robbie Williams</a:t>
            </a:r>
            <a:r>
              <a:rPr lang="en-GB" altLang="de-DE" sz="700" i="1" dirty="0"/>
              <a:t>” </a:t>
            </a:r>
            <a:r>
              <a:rPr lang="en-GB" altLang="de-DE" sz="700" i="1" dirty="0">
                <a:cs typeface="Arial" charset="0"/>
              </a:rPr>
              <a:t>from gwelt; “Princess Diana in Bristol, UK, 1987” by Floyd Nello; “P1010594” from greginhollywood</a:t>
            </a:r>
            <a:r>
              <a:rPr lang="en-GB" altLang="de-DE" sz="700" dirty="0">
                <a:cs typeface="Arial" charset="0"/>
              </a:rPr>
              <a:t>;</a:t>
            </a:r>
            <a:r>
              <a:rPr lang="en-GB" altLang="de-DE" sz="700" i="1" dirty="0">
                <a:cs typeface="Arial" charset="0"/>
              </a:rPr>
              <a:t> “i love NY” by leezie5</a:t>
            </a:r>
            <a:r>
              <a:rPr lang="en-GB" altLang="de-DE" sz="700" i="1" dirty="0">
                <a:cs typeface="Arial" charset="0"/>
                <a:sym typeface="Wingdings" pitchFamily="2" charset="2"/>
              </a:rPr>
              <a:t>)</a:t>
            </a:r>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10.29</a:t>
            </a:r>
          </a:p>
        </p:txBody>
      </p:sp>
      <p:grpSp>
        <p:nvGrpSpPr>
          <p:cNvPr id="14" name="Gruppierung 1"/>
          <p:cNvGrpSpPr/>
          <p:nvPr/>
        </p:nvGrpSpPr>
        <p:grpSpPr>
          <a:xfrm>
            <a:off x="2550989" y="2476842"/>
            <a:ext cx="4042022" cy="1044575"/>
            <a:chOff x="2555776" y="2848987"/>
            <a:chExt cx="4042022" cy="1044575"/>
          </a:xfrm>
        </p:grpSpPr>
        <p:pic>
          <p:nvPicPr>
            <p:cNvPr id="16"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17"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18"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19"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941888"/>
            <a:ext cx="1187450" cy="1366837"/>
          </a:xfrm>
          <a:prstGeom prst="rect">
            <a:avLst/>
          </a:prstGeom>
          <a:solidFill>
            <a:srgbClr val="000000"/>
          </a:solidFill>
          <a:ln w="9525">
            <a:solidFill>
              <a:schemeClr val="tx1"/>
            </a:solidFill>
            <a:miter lim="800000"/>
            <a:headEnd/>
            <a:tailEnd/>
          </a:ln>
        </p:spPr>
        <p:txBody>
          <a:bodyPr wrap="none" anchor="ctr"/>
          <a:lstStyle/>
          <a:p>
            <a:pPr algn="ctr" eaLnBrk="1" hangingPunct="1"/>
            <a:endParaRPr lang="en-US" altLang="de-DE" dirty="0"/>
          </a:p>
        </p:txBody>
      </p:sp>
      <p:sp>
        <p:nvSpPr>
          <p:cNvPr id="39939" name="Rectangle 3"/>
          <p:cNvSpPr>
            <a:spLocks noChangeArrowheads="1"/>
          </p:cNvSpPr>
          <p:nvPr/>
        </p:nvSpPr>
        <p:spPr bwMode="auto">
          <a:xfrm>
            <a:off x="0" y="3717925"/>
            <a:ext cx="1187450" cy="1223963"/>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dirty="0"/>
          </a:p>
        </p:txBody>
      </p:sp>
      <p:sp>
        <p:nvSpPr>
          <p:cNvPr id="39940" name="Rectangle 4"/>
          <p:cNvSpPr>
            <a:spLocks noChangeArrowheads="1"/>
          </p:cNvSpPr>
          <p:nvPr/>
        </p:nvSpPr>
        <p:spPr bwMode="auto">
          <a:xfrm>
            <a:off x="0" y="1196975"/>
            <a:ext cx="1187450" cy="1152525"/>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dirty="0"/>
          </a:p>
        </p:txBody>
      </p:sp>
      <p:sp>
        <p:nvSpPr>
          <p:cNvPr id="39942" name="Line 7"/>
          <p:cNvSpPr>
            <a:spLocks noChangeShapeType="1"/>
          </p:cNvSpPr>
          <p:nvPr/>
        </p:nvSpPr>
        <p:spPr bwMode="auto">
          <a:xfrm>
            <a:off x="0" y="1196975"/>
            <a:ext cx="9144000" cy="0"/>
          </a:xfrm>
          <a:prstGeom prst="line">
            <a:avLst/>
          </a:prstGeom>
          <a:noFill/>
          <a:ln w="28575" cap="sq">
            <a:solidFill>
              <a:schemeClr val="tx1"/>
            </a:solidFill>
            <a:round/>
            <a:headEnd/>
            <a:tailEnd/>
          </a:ln>
        </p:spPr>
        <p:txBody>
          <a:bodyPr/>
          <a:lstStyle/>
          <a:p>
            <a:endParaRPr lang="de-DE" dirty="0"/>
          </a:p>
        </p:txBody>
      </p:sp>
      <p:sp>
        <p:nvSpPr>
          <p:cNvPr id="39943" name="Line 8"/>
          <p:cNvSpPr>
            <a:spLocks noChangeShapeType="1"/>
          </p:cNvSpPr>
          <p:nvPr/>
        </p:nvSpPr>
        <p:spPr bwMode="auto">
          <a:xfrm flipV="1">
            <a:off x="0" y="2420938"/>
            <a:ext cx="9144000" cy="1587"/>
          </a:xfrm>
          <a:prstGeom prst="line">
            <a:avLst/>
          </a:prstGeom>
          <a:noFill/>
          <a:ln w="12700">
            <a:solidFill>
              <a:schemeClr val="tx1"/>
            </a:solidFill>
            <a:round/>
            <a:headEnd/>
            <a:tailEnd/>
          </a:ln>
        </p:spPr>
        <p:txBody>
          <a:bodyPr/>
          <a:lstStyle/>
          <a:p>
            <a:endParaRPr lang="de-DE" dirty="0"/>
          </a:p>
        </p:txBody>
      </p:sp>
      <p:sp>
        <p:nvSpPr>
          <p:cNvPr id="39944" name="Line 9"/>
          <p:cNvSpPr>
            <a:spLocks noChangeShapeType="1"/>
          </p:cNvSpPr>
          <p:nvPr/>
        </p:nvSpPr>
        <p:spPr bwMode="auto">
          <a:xfrm>
            <a:off x="0" y="3789363"/>
            <a:ext cx="9144000" cy="0"/>
          </a:xfrm>
          <a:prstGeom prst="line">
            <a:avLst/>
          </a:prstGeom>
          <a:noFill/>
          <a:ln w="12700">
            <a:solidFill>
              <a:schemeClr val="tx1"/>
            </a:solidFill>
            <a:round/>
            <a:headEnd/>
            <a:tailEnd/>
          </a:ln>
        </p:spPr>
        <p:txBody>
          <a:bodyPr/>
          <a:lstStyle/>
          <a:p>
            <a:endParaRPr lang="de-DE" dirty="0"/>
          </a:p>
        </p:txBody>
      </p:sp>
      <p:sp>
        <p:nvSpPr>
          <p:cNvPr id="39945" name="Line 10"/>
          <p:cNvSpPr>
            <a:spLocks noChangeShapeType="1"/>
          </p:cNvSpPr>
          <p:nvPr/>
        </p:nvSpPr>
        <p:spPr bwMode="auto">
          <a:xfrm>
            <a:off x="0" y="4941888"/>
            <a:ext cx="9144000" cy="0"/>
          </a:xfrm>
          <a:prstGeom prst="line">
            <a:avLst/>
          </a:prstGeom>
          <a:noFill/>
          <a:ln w="12700">
            <a:solidFill>
              <a:schemeClr val="tx1"/>
            </a:solidFill>
            <a:round/>
            <a:headEnd/>
            <a:tailEnd/>
          </a:ln>
        </p:spPr>
        <p:txBody>
          <a:bodyPr/>
          <a:lstStyle/>
          <a:p>
            <a:endParaRPr lang="de-DE" dirty="0"/>
          </a:p>
        </p:txBody>
      </p:sp>
      <p:sp>
        <p:nvSpPr>
          <p:cNvPr id="39946" name="Line 11"/>
          <p:cNvSpPr>
            <a:spLocks noChangeShapeType="1"/>
          </p:cNvSpPr>
          <p:nvPr/>
        </p:nvSpPr>
        <p:spPr bwMode="auto">
          <a:xfrm flipV="1">
            <a:off x="0" y="6308725"/>
            <a:ext cx="9144000" cy="1588"/>
          </a:xfrm>
          <a:prstGeom prst="line">
            <a:avLst/>
          </a:prstGeom>
          <a:noFill/>
          <a:ln w="12700">
            <a:solidFill>
              <a:schemeClr val="tx1"/>
            </a:solidFill>
            <a:round/>
            <a:headEnd/>
            <a:tailEnd/>
          </a:ln>
        </p:spPr>
        <p:txBody>
          <a:bodyPr/>
          <a:lstStyle/>
          <a:p>
            <a:endParaRPr lang="de-DE" dirty="0"/>
          </a:p>
        </p:txBody>
      </p:sp>
      <p:sp>
        <p:nvSpPr>
          <p:cNvPr id="39947" name="Line 12"/>
          <p:cNvSpPr>
            <a:spLocks noChangeShapeType="1"/>
          </p:cNvSpPr>
          <p:nvPr/>
        </p:nvSpPr>
        <p:spPr bwMode="auto">
          <a:xfrm>
            <a:off x="0" y="6308725"/>
            <a:ext cx="9144000" cy="0"/>
          </a:xfrm>
          <a:prstGeom prst="line">
            <a:avLst/>
          </a:prstGeom>
          <a:noFill/>
          <a:ln w="28575" cap="sq">
            <a:solidFill>
              <a:schemeClr val="tx1"/>
            </a:solidFill>
            <a:round/>
            <a:headEnd/>
            <a:tailEnd/>
          </a:ln>
        </p:spPr>
        <p:txBody>
          <a:bodyPr/>
          <a:lstStyle/>
          <a:p>
            <a:endParaRPr lang="de-DE" dirty="0"/>
          </a:p>
        </p:txBody>
      </p:sp>
      <p:sp>
        <p:nvSpPr>
          <p:cNvPr id="39948" name="Line 13"/>
          <p:cNvSpPr>
            <a:spLocks noChangeShapeType="1"/>
          </p:cNvSpPr>
          <p:nvPr/>
        </p:nvSpPr>
        <p:spPr bwMode="auto">
          <a:xfrm>
            <a:off x="9140825" y="1196975"/>
            <a:ext cx="0" cy="5184775"/>
          </a:xfrm>
          <a:prstGeom prst="line">
            <a:avLst/>
          </a:prstGeom>
          <a:noFill/>
          <a:ln w="28575" cap="sq">
            <a:solidFill>
              <a:schemeClr val="tx1"/>
            </a:solidFill>
            <a:round/>
            <a:headEnd/>
            <a:tailEnd/>
          </a:ln>
        </p:spPr>
        <p:txBody>
          <a:bodyPr/>
          <a:lstStyle/>
          <a:p>
            <a:endParaRPr lang="de-DE" dirty="0"/>
          </a:p>
        </p:txBody>
      </p:sp>
      <p:sp>
        <p:nvSpPr>
          <p:cNvPr id="39949" name="Text Box 15"/>
          <p:cNvSpPr txBox="1">
            <a:spLocks noChangeArrowheads="1"/>
          </p:cNvSpPr>
          <p:nvPr/>
        </p:nvSpPr>
        <p:spPr bwMode="auto">
          <a:xfrm>
            <a:off x="1239838" y="1296988"/>
            <a:ext cx="7885112" cy="1015663"/>
          </a:xfrm>
          <a:prstGeom prst="rect">
            <a:avLst/>
          </a:prstGeom>
          <a:noFill/>
          <a:ln w="9525">
            <a:noFill/>
            <a:miter lim="800000"/>
            <a:headEnd/>
            <a:tailEnd/>
          </a:ln>
        </p:spPr>
        <p:txBody>
          <a:bodyPr>
            <a:spAutoFit/>
          </a:bodyPr>
          <a:lstStyle/>
          <a:p>
            <a:pPr eaLnBrk="1" hangingPunct="1">
              <a:spcBef>
                <a:spcPct val="50000"/>
              </a:spcBef>
            </a:pPr>
            <a:r>
              <a:rPr lang="es-ES_tradnl" altLang="de-DE" sz="1500" dirty="0"/>
              <a:t>Robbie Williams se hizo famosos como miembro del grupo “Take That”, el cuál tuvo que abandonar por el consumo de drogas. Más tarde, empezó una exitosa carrera como cantante en solitario. En febrero de 2007, fue internado en una clínica por su adicción a las pastillas y por depresión. </a:t>
            </a:r>
          </a:p>
        </p:txBody>
      </p:sp>
      <p:sp>
        <p:nvSpPr>
          <p:cNvPr id="39950" name="Text Box 16"/>
          <p:cNvSpPr txBox="1">
            <a:spLocks noChangeArrowheads="1"/>
          </p:cNvSpPr>
          <p:nvPr/>
        </p:nvSpPr>
        <p:spPr bwMode="auto">
          <a:xfrm>
            <a:off x="1223963" y="2492375"/>
            <a:ext cx="7885112" cy="1246495"/>
          </a:xfrm>
          <a:prstGeom prst="rect">
            <a:avLst/>
          </a:prstGeom>
          <a:noFill/>
          <a:ln w="9525">
            <a:noFill/>
            <a:miter lim="800000"/>
            <a:headEnd/>
            <a:tailEnd/>
          </a:ln>
        </p:spPr>
        <p:txBody>
          <a:bodyPr>
            <a:spAutoFit/>
          </a:bodyPr>
          <a:lstStyle/>
          <a:p>
            <a:pPr eaLnBrk="1" hangingPunct="1">
              <a:spcBef>
                <a:spcPct val="50000"/>
              </a:spcBef>
            </a:pPr>
            <a:r>
              <a:rPr lang="es-ES_tradnl" altLang="de-DE" sz="1500" dirty="0"/>
              <a:t>De cara a la galería, la princesa Diana, la primera mujer del heredero a la corona británica Carlos, llevaba una vida de ensueño: dinero y lujo, admirada en todo el mundo por su aspecto físico y por su labor humanitaria. Sin embargo, ella sufrió de bulimia y depresión durante muchos años. En 1997 falleció en un accidente de tráfico.</a:t>
            </a:r>
          </a:p>
        </p:txBody>
      </p:sp>
      <p:sp>
        <p:nvSpPr>
          <p:cNvPr id="39951" name="Text Box 17"/>
          <p:cNvSpPr txBox="1">
            <a:spLocks noChangeArrowheads="1"/>
          </p:cNvSpPr>
          <p:nvPr/>
        </p:nvSpPr>
        <p:spPr bwMode="auto">
          <a:xfrm>
            <a:off x="1258888" y="3860800"/>
            <a:ext cx="7885112" cy="1015663"/>
          </a:xfrm>
          <a:prstGeom prst="rect">
            <a:avLst/>
          </a:prstGeom>
          <a:noFill/>
          <a:ln w="9525">
            <a:noFill/>
            <a:miter lim="800000"/>
            <a:headEnd/>
            <a:tailEnd/>
          </a:ln>
        </p:spPr>
        <p:txBody>
          <a:bodyPr>
            <a:spAutoFit/>
          </a:bodyPr>
          <a:lstStyle/>
          <a:p>
            <a:pPr eaLnBrk="1" hangingPunct="1">
              <a:spcBef>
                <a:spcPct val="50000"/>
              </a:spcBef>
            </a:pPr>
            <a:r>
              <a:rPr lang="es-ES_tradnl" altLang="de-DE" sz="1500" dirty="0"/>
              <a:t>El actor Jim Carrey ha sufrido depresiones severas repetidas por tiempos perlongados.  En un inicio, la medicación antidepresiva le ayudó a recuperarse. En la actualidad usa otras estrategias (ej. psicoterapia) para tratar su depresión de manera exitosa. </a:t>
            </a:r>
          </a:p>
        </p:txBody>
      </p:sp>
      <p:sp>
        <p:nvSpPr>
          <p:cNvPr id="39953" name="Rectangle 20"/>
          <p:cNvSpPr>
            <a:spLocks noChangeArrowheads="1"/>
          </p:cNvSpPr>
          <p:nvPr/>
        </p:nvSpPr>
        <p:spPr bwMode="auto">
          <a:xfrm>
            <a:off x="0" y="2349500"/>
            <a:ext cx="1187450" cy="1358900"/>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dirty="0"/>
          </a:p>
        </p:txBody>
      </p:sp>
      <p:sp>
        <p:nvSpPr>
          <p:cNvPr id="39954" name="Text Box 24"/>
          <p:cNvSpPr txBox="1">
            <a:spLocks noChangeArrowheads="1"/>
          </p:cNvSpPr>
          <p:nvPr/>
        </p:nvSpPr>
        <p:spPr bwMode="auto">
          <a:xfrm>
            <a:off x="1258888" y="4983163"/>
            <a:ext cx="7740650" cy="1246495"/>
          </a:xfrm>
          <a:prstGeom prst="rect">
            <a:avLst/>
          </a:prstGeom>
          <a:noFill/>
          <a:ln w="9525">
            <a:noFill/>
            <a:miter lim="800000"/>
            <a:headEnd/>
            <a:tailEnd/>
          </a:ln>
        </p:spPr>
        <p:txBody>
          <a:bodyPr>
            <a:spAutoFit/>
          </a:bodyPr>
          <a:lstStyle/>
          <a:p>
            <a:pPr eaLnBrk="1" hangingPunct="1">
              <a:spcBef>
                <a:spcPct val="50000"/>
              </a:spcBef>
            </a:pPr>
            <a:r>
              <a:rPr lang="es-ES_tradnl" altLang="de-DE" sz="1500" dirty="0"/>
              <a:t>La estrella del fútbol David Beckham padece de trastorno obsesivo compulsivo. Le es difícil sobrellevar cuando algo en el entorno no está ordenado o simétricamente colocado. En una entrevista, Beckham explicó que esto le causa un gran sufrimiento, puesto que a menudo pierde tiempo y tiene conflictos interpersonales como consecuencia de ello.</a:t>
            </a:r>
          </a:p>
        </p:txBody>
      </p:sp>
      <p:sp>
        <p:nvSpPr>
          <p:cNvPr id="24"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a:t>“Vida perfecta …?”</a:t>
            </a:r>
          </a:p>
        </p:txBody>
      </p:sp>
      <p:sp>
        <p:nvSpPr>
          <p:cNvPr id="2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10.30</a:t>
            </a:r>
          </a:p>
        </p:txBody>
      </p:sp>
      <p:sp>
        <p:nvSpPr>
          <p:cNvPr id="26"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a:cs typeface="Arial" charset="0"/>
              </a:rPr>
              <a:t>(f.l.t.r: </a:t>
            </a:r>
            <a:r>
              <a:rPr lang="en-GB" altLang="de-DE" sz="700" i="1" dirty="0"/>
              <a:t>“</a:t>
            </a:r>
            <a:r>
              <a:rPr lang="en-GB" altLang="de-DE" sz="700" i="1" dirty="0">
                <a:cs typeface="Arial" charset="0"/>
              </a:rPr>
              <a:t>Robbie Williams</a:t>
            </a:r>
            <a:r>
              <a:rPr lang="en-GB" altLang="de-DE" sz="700" i="1" dirty="0"/>
              <a:t>” </a:t>
            </a:r>
            <a:r>
              <a:rPr lang="en-GB" altLang="de-DE" sz="700" i="1" dirty="0">
                <a:cs typeface="Arial" charset="0"/>
              </a:rPr>
              <a:t>from gwelt; “Princess Diana in Bristol, UK, 1987” by Floyd Nello; “P1010594” from greginhollywood</a:t>
            </a:r>
            <a:r>
              <a:rPr lang="en-GB" altLang="de-DE" sz="700" dirty="0">
                <a:cs typeface="Arial" charset="0"/>
              </a:rPr>
              <a:t>;</a:t>
            </a:r>
            <a:r>
              <a:rPr lang="en-GB" altLang="de-DE" sz="700" i="1" dirty="0">
                <a:cs typeface="Arial" charset="0"/>
              </a:rPr>
              <a:t> “i love NY” by leezie5</a:t>
            </a:r>
            <a:r>
              <a:rPr lang="en-GB" altLang="de-DE" sz="700" i="1" dirty="0">
                <a:cs typeface="Arial" charset="0"/>
                <a:sym typeface="Wingdings" pitchFamily="2" charset="2"/>
              </a:rPr>
              <a:t>)</a:t>
            </a:r>
          </a:p>
        </p:txBody>
      </p:sp>
      <p:pic>
        <p:nvPicPr>
          <p:cNvPr id="25" name="Picture 19" descr="Robbie Williams - gwelt - flickr - ccc"/>
          <p:cNvPicPr>
            <a:picLocks noChangeAspect="1" noChangeArrowheads="1"/>
          </p:cNvPicPr>
          <p:nvPr/>
        </p:nvPicPr>
        <p:blipFill>
          <a:blip r:embed="rId3"/>
          <a:srcRect/>
          <a:stretch>
            <a:fillRect/>
          </a:stretch>
        </p:blipFill>
        <p:spPr bwMode="auto">
          <a:xfrm>
            <a:off x="179388" y="1258888"/>
            <a:ext cx="876300" cy="1090612"/>
          </a:xfrm>
          <a:prstGeom prst="rect">
            <a:avLst/>
          </a:prstGeom>
          <a:noFill/>
          <a:ln w="9525">
            <a:noFill/>
            <a:miter lim="800000"/>
            <a:headEnd/>
            <a:tailEnd/>
          </a:ln>
        </p:spPr>
      </p:pic>
      <p:pic>
        <p:nvPicPr>
          <p:cNvPr id="27" name="Picture 28" descr="Princess Diana in Bristol, UK, 1987-Floyd Nello-flickr-ccc-bearbeitet"/>
          <p:cNvPicPr>
            <a:picLocks noChangeAspect="1" noChangeArrowheads="1"/>
          </p:cNvPicPr>
          <p:nvPr/>
        </p:nvPicPr>
        <p:blipFill>
          <a:blip r:embed="rId4"/>
          <a:srcRect/>
          <a:stretch>
            <a:fillRect/>
          </a:stretch>
        </p:blipFill>
        <p:spPr bwMode="auto">
          <a:xfrm>
            <a:off x="179388" y="2565400"/>
            <a:ext cx="874712" cy="1079500"/>
          </a:xfrm>
          <a:prstGeom prst="rect">
            <a:avLst/>
          </a:prstGeom>
          <a:noFill/>
          <a:ln w="9525">
            <a:noFill/>
            <a:miter lim="800000"/>
            <a:headEnd/>
            <a:tailEnd/>
          </a:ln>
        </p:spPr>
      </p:pic>
      <p:pic>
        <p:nvPicPr>
          <p:cNvPr id="29" name="Picture 27" descr="P1010594-greginhollywood-flickr-ccc-bearbeitet"/>
          <p:cNvPicPr>
            <a:picLocks noChangeAspect="1" noChangeArrowheads="1"/>
          </p:cNvPicPr>
          <p:nvPr/>
        </p:nvPicPr>
        <p:blipFill>
          <a:blip r:embed="rId5"/>
          <a:srcRect/>
          <a:stretch>
            <a:fillRect/>
          </a:stretch>
        </p:blipFill>
        <p:spPr bwMode="auto">
          <a:xfrm>
            <a:off x="169863" y="3860800"/>
            <a:ext cx="885825" cy="1055688"/>
          </a:xfrm>
          <a:prstGeom prst="rect">
            <a:avLst/>
          </a:prstGeom>
          <a:noFill/>
          <a:ln w="9525">
            <a:noFill/>
            <a:miter lim="800000"/>
            <a:headEnd/>
            <a:tailEnd/>
          </a:ln>
        </p:spPr>
      </p:pic>
      <p:pic>
        <p:nvPicPr>
          <p:cNvPr id="30" name="Picture 25"/>
          <p:cNvPicPr>
            <a:picLocks noChangeAspect="1" noChangeArrowheads="1"/>
          </p:cNvPicPr>
          <p:nvPr/>
        </p:nvPicPr>
        <p:blipFill>
          <a:blip r:embed="rId6"/>
          <a:srcRect/>
          <a:stretch>
            <a:fillRect/>
          </a:stretch>
        </p:blipFill>
        <p:spPr bwMode="auto">
          <a:xfrm>
            <a:off x="0" y="5195888"/>
            <a:ext cx="1187450" cy="8255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Inhaltsplatzhalter 2"/>
          <p:cNvSpPr>
            <a:spLocks noGrp="1"/>
          </p:cNvSpPr>
          <p:nvPr>
            <p:ph idx="1"/>
          </p:nvPr>
        </p:nvSpPr>
        <p:spPr>
          <a:xfrm>
            <a:off x="252000" y="1329580"/>
            <a:ext cx="8640000" cy="5296740"/>
          </a:xfrm>
        </p:spPr>
        <p:txBody>
          <a:bodyPr/>
          <a:lstStyle/>
          <a:p>
            <a:pPr algn="ctr">
              <a:spcBef>
                <a:spcPts val="1200"/>
              </a:spcBef>
              <a:buFont typeface="Wingdings 2" pitchFamily="18" charset="2"/>
              <a:buNone/>
            </a:pPr>
            <a:r>
              <a:rPr lang="es-ES_tradnl" altLang="de-DE" sz="1800" b="1" dirty="0">
                <a:latin typeface="Verdana" pitchFamily="34" charset="0"/>
                <a:ea typeface="Verdana" pitchFamily="34" charset="0"/>
                <a:cs typeface="Verdana" pitchFamily="34" charset="0"/>
              </a:rPr>
              <a:t>Objetivos a aprender :</a:t>
            </a:r>
            <a:endParaRPr lang="es-ES_tradnl" altLang="de-DE" sz="1800" b="1" dirty="0">
              <a:solidFill>
                <a:schemeClr val="tx2"/>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La autoestima es el valor que nos auto-asignamos. Nunca es objetiva.</a:t>
            </a: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Intenta tener en cuneta y fortalecer tu autoestima en diferentes áreas de la vida.</a:t>
            </a: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Busca las fortalezas escondidas– ej</a:t>
            </a:r>
            <a:r>
              <a:rPr lang="es-ES_tradnl" altLang="de-DE" sz="1800" kern="1200">
                <a:solidFill>
                  <a:schemeClr val="tx1"/>
                </a:solidFill>
                <a:latin typeface="Verdana" pitchFamily="34" charset="0"/>
                <a:ea typeface="+mn-ea"/>
                <a:cs typeface="Times New Roman" pitchFamily="18" charset="0"/>
              </a:rPr>
              <a:t>. pregunta </a:t>
            </a:r>
            <a:r>
              <a:rPr lang="es-ES_tradnl" altLang="de-DE" sz="1800" kern="1200" dirty="0">
                <a:solidFill>
                  <a:schemeClr val="tx1"/>
                </a:solidFill>
                <a:latin typeface="Verdana" pitchFamily="34" charset="0"/>
                <a:ea typeface="+mn-ea"/>
                <a:cs typeface="Times New Roman" pitchFamily="18" charset="0"/>
              </a:rPr>
              <a:t>a un amigo o mantén un “diario de alegrías”.</a:t>
            </a: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No hagas comparaciones injustas. </a:t>
            </a: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No creas ciegamente en lo que dice tu crítico interno. </a:t>
            </a:r>
          </a:p>
          <a:p>
            <a:pPr marL="720000" lvl="1" indent="-360000" eaLnBrk="1" hangingPunct="1">
              <a:spcBef>
                <a:spcPts val="1200"/>
              </a:spcBef>
              <a:buClr>
                <a:srgbClr val="8CADAE"/>
              </a:buClr>
              <a:buSzPct val="85000"/>
              <a:buFontTx/>
              <a:buChar char="o"/>
              <a:tabLst>
                <a:tab pos="722313" algn="l"/>
              </a:tabLst>
              <a:defRPr/>
            </a:pPr>
            <a:r>
              <a:rPr lang="es-ES_tradnl" altLang="de-DE" sz="1800" kern="1200" dirty="0">
                <a:solidFill>
                  <a:schemeClr val="tx1"/>
                </a:solidFill>
                <a:latin typeface="Verdana" pitchFamily="34" charset="0"/>
                <a:ea typeface="+mn-ea"/>
                <a:cs typeface="Times New Roman" pitchFamily="18" charset="0"/>
              </a:rPr>
              <a:t>Permite a tu compañero interno amable hablarte y cuidar de ti. Podrías, por ejemplo, decirte en el espejo cada día: “¡Me gustas, lo estás haciendo muy bien!” (o también “¡Me gusto!”)</a:t>
            </a:r>
          </a:p>
          <a:p>
            <a:pPr>
              <a:spcBef>
                <a:spcPts val="1200"/>
              </a:spcBef>
              <a:buFont typeface="Arial" charset="0"/>
              <a:buChar char="•"/>
            </a:pPr>
            <a:endParaRPr lang="en-GB" altLang="de-DE" sz="1800" dirty="0">
              <a:latin typeface="Verdana" pitchFamily="34" charset="0"/>
              <a:ea typeface="Verdana" pitchFamily="34" charset="0"/>
              <a:cs typeface="Verdana" pitchFamily="34" charset="0"/>
            </a:endParaRPr>
          </a:p>
          <a:p>
            <a:pPr>
              <a:spcBef>
                <a:spcPts val="1200"/>
              </a:spcBef>
              <a:buFont typeface="Arial" charset="0"/>
              <a:buChar char="•"/>
            </a:pPr>
            <a:endParaRPr lang="en-GB" altLang="de-DE" sz="1800" dirty="0">
              <a:latin typeface="Verdana" pitchFamily="34" charset="0"/>
              <a:ea typeface="Verdana" pitchFamily="34" charset="0"/>
              <a:cs typeface="Verdana" pitchFamily="34" charset="0"/>
            </a:endParaRPr>
          </a:p>
          <a:p>
            <a:pPr>
              <a:spcBef>
                <a:spcPts val="1200"/>
              </a:spcBef>
            </a:pPr>
            <a:endParaRPr lang="en-GB" altLang="de-DE" sz="1800" dirty="0">
              <a:latin typeface="Verdana" pitchFamily="34" charset="0"/>
              <a:ea typeface="Verdana" pitchFamily="34" charset="0"/>
              <a:cs typeface="Verdana" pitchFamily="34" charset="0"/>
            </a:endParaRPr>
          </a:p>
          <a:p>
            <a:pPr>
              <a:spcBef>
                <a:spcPts val="1200"/>
              </a:spcBef>
            </a:pPr>
            <a:endParaRPr lang="en-GB" altLang="de-DE" sz="1800" dirty="0">
              <a:latin typeface="Verdana" pitchFamily="34" charset="0"/>
              <a:ea typeface="Verdana" pitchFamily="34" charset="0"/>
              <a:cs typeface="Verdana" pitchFamily="34" charset="0"/>
            </a:endParaRPr>
          </a:p>
        </p:txBody>
      </p:sp>
      <p:sp>
        <p:nvSpPr>
          <p:cNvPr id="409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Aplicaciones a la vida diaria</a:t>
            </a: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2000" y="1340768"/>
            <a:ext cx="8640000" cy="5564732"/>
          </a:xfrm>
        </p:spPr>
        <p:txBody>
          <a:bodyPr/>
          <a:lstStyle/>
          <a:p>
            <a:pPr marL="180000" indent="0">
              <a:spcBef>
                <a:spcPts val="1200"/>
              </a:spcBef>
              <a:buFont typeface="Wingdings 2" pitchFamily="18" charset="2"/>
              <a:buNone/>
              <a:defRPr/>
            </a:pPr>
            <a:r>
              <a:rPr lang="es-ES_tradnl" sz="1800" dirty="0">
                <a:latin typeface="Verdana" panose="020B0604030504040204" pitchFamily="34" charset="0"/>
                <a:ea typeface="Verdana" panose="020B0604030504040204" pitchFamily="34" charset="0"/>
                <a:cs typeface="Verdana" panose="020B0604030504040204" pitchFamily="34" charset="0"/>
              </a:rPr>
              <a:t>Trucos para apreciar más las cosas bonitas a lo largo de las experiencias de un día:</a:t>
            </a:r>
          </a:p>
          <a:p>
            <a:pPr marL="720000" lvl="1" indent="-360000" eaLnBrk="1" hangingPunct="1">
              <a:spcBef>
                <a:spcPts val="1200"/>
              </a:spcBef>
              <a:buClr>
                <a:srgbClr val="8CADAE"/>
              </a:buClr>
              <a:buSzPct val="85000"/>
              <a:buFontTx/>
              <a:buChar char="o"/>
              <a:tabLst>
                <a:tab pos="722313" algn="l"/>
              </a:tabLst>
              <a:defRPr/>
            </a:pPr>
            <a:r>
              <a:rPr lang="es-ES_tradnl" sz="1600" kern="1200" dirty="0">
                <a:solidFill>
                  <a:schemeClr val="tx1"/>
                </a:solidFill>
                <a:latin typeface="Verdana" pitchFamily="34" charset="0"/>
                <a:ea typeface="+mn-ea"/>
                <a:cs typeface="Times New Roman" pitchFamily="18" charset="0"/>
              </a:rPr>
              <a:t>Cuando te marches de casa, lleva un puñado de bolitas (garbanzos crudos, canicas, etc.) y colócalas en tu bolsillo derecho.</a:t>
            </a:r>
          </a:p>
          <a:p>
            <a:pPr marL="720000" lvl="1" indent="-360000" eaLnBrk="1" hangingPunct="1">
              <a:spcBef>
                <a:spcPts val="1200"/>
              </a:spcBef>
              <a:buClr>
                <a:srgbClr val="8CADAE"/>
              </a:buClr>
              <a:buSzPct val="85000"/>
              <a:buFontTx/>
              <a:buChar char="o"/>
              <a:tabLst>
                <a:tab pos="722313" algn="l"/>
              </a:tabLst>
              <a:defRPr/>
            </a:pPr>
            <a:r>
              <a:rPr lang="es-ES_tradnl" sz="1600" kern="1200" dirty="0">
                <a:solidFill>
                  <a:schemeClr val="tx1"/>
                </a:solidFill>
                <a:latin typeface="Verdana" pitchFamily="34" charset="0"/>
                <a:ea typeface="+mn-ea"/>
                <a:cs typeface="Times New Roman" pitchFamily="18" charset="0"/>
              </a:rPr>
              <a:t>Cada vez que experimentes algo positivo (ej. la sonrisa de un amigo, una gran conversación, una buena comida, etc. ...), coloca una de las bolitas en tu bolsillo izquierdo.</a:t>
            </a:r>
          </a:p>
          <a:p>
            <a:pPr marL="720000" lvl="1" indent="-360000" eaLnBrk="1" hangingPunct="1">
              <a:spcBef>
                <a:spcPts val="1200"/>
              </a:spcBef>
              <a:buClr>
                <a:srgbClr val="8CADAE"/>
              </a:buClr>
              <a:buSzPct val="85000"/>
              <a:buFontTx/>
              <a:buChar char="o"/>
              <a:tabLst>
                <a:tab pos="722313" algn="l"/>
              </a:tabLst>
              <a:defRPr/>
            </a:pPr>
            <a:r>
              <a:rPr lang="es-ES_tradnl" sz="1600" kern="1200" dirty="0">
                <a:solidFill>
                  <a:schemeClr val="tx1"/>
                </a:solidFill>
                <a:latin typeface="Verdana" pitchFamily="34" charset="0"/>
                <a:ea typeface="+mn-ea"/>
                <a:cs typeface="Times New Roman" pitchFamily="18" charset="0"/>
              </a:rPr>
              <a:t>Por la noche, saca las bolitas de tu bolsillo izquierdo y recuérdate a ti mismo las cosas bonitas que te han sucedido a lo largo del día. </a:t>
            </a:r>
          </a:p>
          <a:p>
            <a:pPr marL="720000" lvl="1" indent="-360000" eaLnBrk="1" hangingPunct="1">
              <a:spcBef>
                <a:spcPts val="1200"/>
              </a:spcBef>
              <a:buClr>
                <a:srgbClr val="8CADAE"/>
              </a:buClr>
              <a:buSzPct val="85000"/>
              <a:buFontTx/>
              <a:buChar char="o"/>
              <a:tabLst>
                <a:tab pos="722313" algn="l"/>
              </a:tabLst>
              <a:defRPr/>
            </a:pPr>
            <a:r>
              <a:rPr lang="es-ES_tradnl" sz="1600" kern="1200" dirty="0">
                <a:solidFill>
                  <a:schemeClr val="tx1"/>
                </a:solidFill>
                <a:latin typeface="Verdana" pitchFamily="34" charset="0"/>
                <a:ea typeface="+mn-ea"/>
                <a:cs typeface="Times New Roman" pitchFamily="18" charset="0"/>
              </a:rPr>
              <a:t>De esta manera disfrutarás más de las alegrías de la vida y vivirás más en el presente. Desafortunadamente, a menudo dejamos que las cosas positivas de la vida pasen sin que apenas no demos cuenta y las apreciemos..</a:t>
            </a:r>
            <a:endParaRPr lang="es-ES_trad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endParaRPr lang="es-ES_tradnl" altLang="de-DE"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r>
              <a:rPr lang="es-ES_tradnl" altLang="de-DE" sz="1800" dirty="0">
                <a:solidFill>
                  <a:schemeClr val="tx1"/>
                </a:solidFill>
                <a:latin typeface="Verdana" panose="020B0604030504040204" pitchFamily="34" charset="0"/>
                <a:ea typeface="Verdana" panose="020B0604030504040204" pitchFamily="34" charset="0"/>
                <a:cs typeface="Verdana" panose="020B0604030504040204" pitchFamily="34" charset="0"/>
              </a:rPr>
              <a:t>¿Conoces otras formas acerca de cómo disfrutar y/o recordar los eventos positivos del día? </a:t>
            </a:r>
            <a:endParaRPr lang="es-ES_tradnl"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1988"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dirty="0">
              <a:solidFill>
                <a:schemeClr val="accent1"/>
              </a:solidFill>
            </a:endParaRPr>
          </a:p>
        </p:txBody>
      </p:sp>
      <p:sp>
        <p:nvSpPr>
          <p:cNvPr id="6"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Aplicaciones a la vida diaria</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dirty="0">
              <a:solidFill>
                <a:schemeClr val="accent1"/>
              </a:solidFill>
            </a:endParaRPr>
          </a:p>
        </p:txBody>
      </p:sp>
      <p:sp>
        <p:nvSpPr>
          <p:cNvPr id="43013"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eaLnBrk="1" hangingPunct="1"/>
            <a:r>
              <a:rPr lang="en-GB" altLang="de-DE" sz="2000" dirty="0">
                <a:solidFill>
                  <a:schemeClr val="accent1"/>
                </a:solidFill>
              </a:rPr>
              <a:t>¿</a:t>
            </a:r>
            <a:r>
              <a:rPr lang="en-GB" altLang="de-DE" sz="2000" dirty="0" err="1">
                <a:solidFill>
                  <a:schemeClr val="accent1"/>
                </a:solidFill>
              </a:rPr>
              <a:t>Qué</a:t>
            </a:r>
            <a:r>
              <a:rPr lang="en-GB" altLang="de-DE" sz="2000" dirty="0">
                <a:solidFill>
                  <a:schemeClr val="accent1"/>
                </a:solidFill>
              </a:rPr>
              <a:t> </a:t>
            </a:r>
            <a:r>
              <a:rPr lang="en-GB" altLang="de-DE" sz="2000" dirty="0" err="1">
                <a:solidFill>
                  <a:schemeClr val="accent1"/>
                </a:solidFill>
              </a:rPr>
              <a:t>tiene</a:t>
            </a:r>
            <a:r>
              <a:rPr lang="en-GB" altLang="de-DE" sz="2000" dirty="0">
                <a:solidFill>
                  <a:schemeClr val="accent1"/>
                </a:solidFill>
              </a:rPr>
              <a:t> </a:t>
            </a:r>
            <a:r>
              <a:rPr lang="en-GB" altLang="de-DE" sz="2000" dirty="0" err="1">
                <a:solidFill>
                  <a:schemeClr val="accent1"/>
                </a:solidFill>
              </a:rPr>
              <a:t>esto</a:t>
            </a:r>
            <a:r>
              <a:rPr lang="en-GB" altLang="de-DE" sz="2000" dirty="0">
                <a:solidFill>
                  <a:schemeClr val="accent1"/>
                </a:solidFill>
              </a:rPr>
              <a:t> que </a:t>
            </a:r>
            <a:r>
              <a:rPr lang="en-GB" altLang="de-DE" sz="2000" dirty="0" err="1">
                <a:solidFill>
                  <a:schemeClr val="accent1"/>
                </a:solidFill>
              </a:rPr>
              <a:t>ver</a:t>
            </a:r>
            <a:r>
              <a:rPr lang="en-GB" altLang="de-DE" sz="2000" dirty="0">
                <a:solidFill>
                  <a:schemeClr val="accent1"/>
                </a:solidFill>
              </a:rPr>
              <a:t> con </a:t>
            </a:r>
            <a:r>
              <a:rPr lang="en-GB" altLang="de-DE" sz="2000" dirty="0" err="1">
                <a:solidFill>
                  <a:schemeClr val="accent1"/>
                </a:solidFill>
              </a:rPr>
              <a:t>psicosis</a:t>
            </a:r>
            <a:r>
              <a:rPr lang="en-GB" altLang="de-DE" sz="2000" dirty="0">
                <a:solidFill>
                  <a:schemeClr val="accent1"/>
                </a:solidFill>
              </a:rPr>
              <a:t>?</a:t>
            </a:r>
          </a:p>
        </p:txBody>
      </p:sp>
      <p:sp>
        <p:nvSpPr>
          <p:cNvPr id="43014" name="Text Box 9"/>
          <p:cNvSpPr txBox="1">
            <a:spLocks noChangeArrowheads="1"/>
          </p:cNvSpPr>
          <p:nvPr/>
        </p:nvSpPr>
        <p:spPr bwMode="auto">
          <a:xfrm>
            <a:off x="250388" y="1340768"/>
            <a:ext cx="8643225" cy="4585871"/>
          </a:xfrm>
          <a:prstGeom prst="rect">
            <a:avLst/>
          </a:prstGeom>
          <a:noFill/>
          <a:ln w="9525">
            <a:noFill/>
            <a:miter lim="800000"/>
            <a:headEnd/>
            <a:tailEnd/>
          </a:ln>
        </p:spPr>
        <p:txBody>
          <a:bodyPr>
            <a:spAutoFit/>
          </a:bodyPr>
          <a:lstStyle/>
          <a:p>
            <a:pPr marL="180000" eaLnBrk="1" hangingPunct="1">
              <a:spcBef>
                <a:spcPts val="1200"/>
              </a:spcBef>
              <a:buClr>
                <a:schemeClr val="accent1"/>
              </a:buClr>
              <a:buSzPct val="85000"/>
              <a:buFont typeface="Wingdings 2" pitchFamily="18" charset="2"/>
              <a:buNone/>
            </a:pPr>
            <a:r>
              <a:rPr lang="es-ES_tradnl" altLang="de-DE" dirty="0"/>
              <a:t>Muchas </a:t>
            </a:r>
            <a:r>
              <a:rPr lang="es-ES_tradnl" altLang="de-DE" dirty="0">
                <a:solidFill>
                  <a:srgbClr val="000000"/>
                </a:solidFill>
              </a:rPr>
              <a:t>(¡pero no todas!) </a:t>
            </a:r>
            <a:r>
              <a:rPr lang="es-ES_tradnl" altLang="de-DE" dirty="0"/>
              <a:t>las personas con psicosis tienen baja autoestima, especialmente </a:t>
            </a:r>
            <a:r>
              <a:rPr lang="es-ES_tradnl" altLang="de-DE" i="1" dirty="0"/>
              <a:t>después</a:t>
            </a:r>
            <a:r>
              <a:rPr lang="es-ES_tradnl" altLang="de-DE" dirty="0"/>
              <a:t> de un episodio psicótico (ej. Sentimientos de vergüenza; miedo al rechazo de los amigos).</a:t>
            </a:r>
          </a:p>
          <a:p>
            <a:pPr marL="180000" eaLnBrk="1" hangingPunct="1">
              <a:spcBef>
                <a:spcPts val="1200"/>
              </a:spcBef>
              <a:buClr>
                <a:schemeClr val="accent1"/>
              </a:buClr>
              <a:buSzPct val="85000"/>
              <a:buFont typeface="Wingdings 2" pitchFamily="18" charset="2"/>
              <a:buNone/>
            </a:pPr>
            <a:r>
              <a:rPr lang="es-ES_tradnl" altLang="de-DE" dirty="0"/>
              <a:t>Muchas personas experimentan miedo y otras emociones durante la psicosis:</a:t>
            </a:r>
          </a:p>
          <a:p>
            <a:pPr marL="720000" indent="-360000" eaLnBrk="1" hangingPunct="1">
              <a:spcBef>
                <a:spcPts val="0"/>
              </a:spcBef>
              <a:buClr>
                <a:srgbClr val="8CADAE"/>
              </a:buClr>
              <a:buSzPct val="85000"/>
              <a:buFontTx/>
              <a:buChar char="o"/>
            </a:pPr>
            <a:r>
              <a:rPr lang="es-ES_tradnl" altLang="de-DE" dirty="0"/>
              <a:t>Excitación (“¡Al fin sucede algo!”)</a:t>
            </a:r>
          </a:p>
          <a:p>
            <a:pPr marL="720000" indent="-360000" eaLnBrk="1" hangingPunct="1">
              <a:spcBef>
                <a:spcPts val="0"/>
              </a:spcBef>
              <a:buClr>
                <a:srgbClr val="8CADAE"/>
              </a:buClr>
              <a:buSzPct val="85000"/>
              <a:buFontTx/>
              <a:buChar char="o"/>
            </a:pPr>
            <a:r>
              <a:rPr lang="es-ES_tradnl" altLang="de-DE" dirty="0"/>
              <a:t>Sentido de destino (cumplir una misión; ser </a:t>
            </a:r>
            <a:r>
              <a:rPr lang="es-ES_tradnl" altLang="de-DE" i="1" dirty="0"/>
              <a:t>importante</a:t>
            </a:r>
            <a:r>
              <a:rPr lang="es-ES_tradnl" altLang="de-DE" dirty="0"/>
              <a:t>)</a:t>
            </a:r>
          </a:p>
          <a:p>
            <a:pPr marL="180000" eaLnBrk="1" hangingPunct="1">
              <a:spcBef>
                <a:spcPts val="1200"/>
              </a:spcBef>
              <a:buFont typeface="Wingdings 2" pitchFamily="18" charset="2"/>
              <a:buNone/>
            </a:pPr>
            <a:r>
              <a:rPr lang="es-ES_tradnl" altLang="de-DE" dirty="0"/>
              <a:t>Las técnicas mencionadas tienen como objetivo ayudar a construir una sana y robusta confianza en uno mismo. </a:t>
            </a:r>
          </a:p>
          <a:p>
            <a:pPr marL="180000" eaLnBrk="1" hangingPunct="1">
              <a:spcBef>
                <a:spcPts val="1200"/>
              </a:spcBef>
              <a:buFont typeface="Wingdings 2" pitchFamily="18" charset="2"/>
              <a:buNone/>
            </a:pPr>
            <a:r>
              <a:rPr lang="es-ES_tradnl" altLang="de-DE" i="1" dirty="0"/>
              <a:t>¿Qué aspectos de la unidad terapéutica encuentras más útiles o de ayuda? </a:t>
            </a:r>
          </a:p>
          <a:p>
            <a:pPr marL="180000" eaLnBrk="1" hangingPunct="1">
              <a:spcBef>
                <a:spcPts val="1200"/>
              </a:spcBef>
              <a:buFont typeface="Wingdings 2" pitchFamily="18" charset="2"/>
              <a:buNone/>
            </a:pPr>
            <a:r>
              <a:rPr lang="es-ES_tradnl" altLang="de-DE" i="1" dirty="0"/>
              <a:t>¿Qué y en qué situación concreta de u futuro próximo podría aplicar lo aprendido? ¿Cómo podría ser de ayuda (ej. para sentir menos tensión)?</a:t>
            </a:r>
          </a:p>
        </p:txBody>
      </p:sp>
      <p:grpSp>
        <p:nvGrpSpPr>
          <p:cNvPr id="11" name="Group 35"/>
          <p:cNvGrpSpPr>
            <a:grpSpLocks/>
          </p:cNvGrpSpPr>
          <p:nvPr/>
        </p:nvGrpSpPr>
        <p:grpSpPr bwMode="auto">
          <a:xfrm>
            <a:off x="0" y="6167432"/>
            <a:ext cx="2843808" cy="561974"/>
            <a:chOff x="0" y="3957"/>
            <a:chExt cx="1427" cy="354"/>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dirty="0"/>
            </a:p>
          </p:txBody>
        </p:sp>
        <p:sp>
          <p:nvSpPr>
            <p:cNvPr id="14"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a:t>hoja de trabajo 10.5</a:t>
              </a:r>
            </a:p>
            <a:p>
              <a:pPr eaLnBrk="1" hangingPunct="1"/>
              <a:r>
                <a:rPr lang="de-DE" altLang="de-DE" sz="1200" dirty="0"/>
                <a:t>     </a:t>
              </a:r>
            </a:p>
          </p:txBody>
        </p:sp>
      </p:gr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autoestima </a:t>
            </a:r>
            <a:r>
              <a:rPr kumimoji="0" lang="en-AU" altLang="de-DE" sz="1200" b="1" i="0" u="none" strike="noStrike" kern="0" cap="none" spc="0" normalizeH="0" baseline="0" noProof="0" dirty="0">
                <a:ln>
                  <a:noFill/>
                </a:ln>
                <a:solidFill>
                  <a:srgbClr val="646B86"/>
                </a:solidFill>
                <a:effectLst/>
                <a:uLnTx/>
                <a:uFillTx/>
                <a:latin typeface="Verdana"/>
              </a:rPr>
              <a:t>	   10.33</a:t>
            </a:r>
          </a:p>
        </p:txBody>
      </p:sp>
      <p:pic>
        <p:nvPicPr>
          <p:cNvPr id="10" name="Picture 70" descr="Notizen2"/>
          <p:cNvPicPr>
            <a:picLocks noChangeAspect="1" noChangeArrowheads="1"/>
          </p:cNvPicPr>
          <p:nvPr/>
        </p:nvPicPr>
        <p:blipFill>
          <a:blip r:embed="rId2"/>
          <a:srcRect/>
          <a:stretch>
            <a:fillRect/>
          </a:stretch>
        </p:blipFill>
        <p:spPr bwMode="auto">
          <a:xfrm>
            <a:off x="58738" y="6229344"/>
            <a:ext cx="336550" cy="347662"/>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52000" y="1361974"/>
            <a:ext cx="8640000" cy="2569934"/>
          </a:xfrm>
          <a:prstGeom prst="rect">
            <a:avLst/>
          </a:prstGeom>
          <a:noFill/>
          <a:ln w="9525">
            <a:noFill/>
            <a:miter lim="800000"/>
            <a:headEnd/>
            <a:tailEnd/>
          </a:ln>
        </p:spPr>
        <p:txBody>
          <a:bodyPr>
            <a:spAutoFit/>
          </a:bodyPr>
          <a:lstStyle/>
          <a:p>
            <a:pPr marL="180000" eaLnBrk="1" hangingPunct="1">
              <a:spcBef>
                <a:spcPts val="1200"/>
              </a:spcBef>
              <a:buFont typeface="Wingdings" pitchFamily="2" charset="2"/>
              <a:buNone/>
            </a:pPr>
            <a:r>
              <a:rPr lang="es-ES_tradnl" altLang="de-DE" dirty="0"/>
              <a:t>Ejemplo: Max se siente cada vez más triste y piensa que no vale para nada: “No tengo trabajo y soy una carga para mi familia.”</a:t>
            </a:r>
          </a:p>
          <a:p>
            <a:pPr marL="180000" eaLnBrk="1" hangingPunct="1">
              <a:spcBef>
                <a:spcPts val="1200"/>
              </a:spcBef>
              <a:buFont typeface="Wingdings" pitchFamily="2" charset="2"/>
              <a:buNone/>
            </a:pPr>
            <a:r>
              <a:rPr lang="es-ES_tradnl" altLang="de-DE" b="1" dirty="0"/>
              <a:t>Pero:</a:t>
            </a:r>
            <a:r>
              <a:rPr lang="es-ES_tradnl" altLang="de-DE" dirty="0"/>
              <a:t> Max se acaba de quedar en el paro, lo que no significa que no tenga capacidades. Tiene talento y muchas fortalezas que le ayudarán a encontrar un puesto de trabajo (ej. Tiene conocimientos técnicos y arregla ordenadores, y goza de una gran cultura). Además, tiene buenos amigos y familiares que le quieren. </a:t>
            </a:r>
          </a:p>
          <a:p>
            <a:pPr marL="180000" eaLnBrk="1" hangingPunct="1">
              <a:spcBef>
                <a:spcPts val="1200"/>
              </a:spcBef>
              <a:buFont typeface="Wingdings" pitchFamily="2" charset="2"/>
              <a:buNone/>
            </a:pPr>
            <a:endParaRPr lang="en-GB" altLang="de-DE" sz="1500" dirty="0"/>
          </a:p>
        </p:txBody>
      </p:sp>
      <p:sp>
        <p:nvSpPr>
          <p:cNvPr id="5"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eaLnBrk="1" hangingPunct="1"/>
            <a:r>
              <a:rPr lang="en-GB" altLang="de-DE" sz="2000" dirty="0">
                <a:solidFill>
                  <a:schemeClr val="accent1"/>
                </a:solidFill>
              </a:rPr>
              <a:t>¿Qué tiene esto que ver con psicosis?</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autoestima</a:t>
            </a:r>
            <a:r>
              <a:rPr kumimoji="0" lang="en-AU" altLang="de-DE" sz="1200" b="1" i="0" u="none" strike="noStrike" kern="0" cap="none" spc="0" normalizeH="0" baseline="0" noProof="0" dirty="0">
                <a:ln>
                  <a:noFill/>
                </a:ln>
                <a:solidFill>
                  <a:srgbClr val="646B86"/>
                </a:solidFill>
                <a:effectLst/>
                <a:uLnTx/>
                <a:uFillTx/>
                <a:latin typeface="Verdana"/>
              </a:rPr>
              <a:t>	   10.34</a:t>
            </a:r>
          </a:p>
        </p:txBody>
      </p:sp>
    </p:spTree>
  </p:cSld>
  <p:clrMapOvr>
    <a:masterClrMapping/>
  </p:clrMapOvr>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3173</Words>
  <Application>Microsoft Office PowerPoint</Application>
  <PresentationFormat>Bildschirmpräsentation (4:3)</PresentationFormat>
  <Paragraphs>290</Paragraphs>
  <Slides>34</Slides>
  <Notes>18</Notes>
  <HiddenSlides>0</HiddenSlides>
  <MMClips>0</MMClips>
  <ScaleCrop>false</ScaleCrop>
  <HeadingPairs>
    <vt:vector size="6" baseType="variant">
      <vt:variant>
        <vt:lpstr>Verwendete Schriftarten</vt:lpstr>
      </vt:variant>
      <vt:variant>
        <vt:i4>8</vt:i4>
      </vt:variant>
      <vt:variant>
        <vt:lpstr>Design</vt:lpstr>
      </vt:variant>
      <vt:variant>
        <vt:i4>10</vt:i4>
      </vt:variant>
      <vt:variant>
        <vt:lpstr>Folientitel</vt:lpstr>
      </vt:variant>
      <vt:variant>
        <vt:i4>34</vt:i4>
      </vt:variant>
    </vt:vector>
  </HeadingPairs>
  <TitlesOfParts>
    <vt:vector size="52" baseType="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1_Cronus</vt:lpstr>
      <vt:lpstr>3_Cronus</vt:lpstr>
      <vt:lpstr>4_Cronus</vt:lpstr>
      <vt:lpstr>2_Cronus</vt:lpstr>
      <vt:lpstr>UNIDAD TERAPÉUTICA 10: AUTOESTIMA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Nathalie Werkle</cp:lastModifiedBy>
  <cp:revision>1129</cp:revision>
  <cp:lastPrinted>2010-08-18T09:16:54Z</cp:lastPrinted>
  <dcterms:created xsi:type="dcterms:W3CDTF">2010-08-11T06:51:14Z</dcterms:created>
  <dcterms:modified xsi:type="dcterms:W3CDTF">2017-09-18T09:32:29Z</dcterms:modified>
</cp:coreProperties>
</file>