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Lst>
  <p:notesMasterIdLst>
    <p:notesMasterId r:id="rId53"/>
  </p:notesMasterIdLst>
  <p:handoutMasterIdLst>
    <p:handoutMasterId r:id="rId54"/>
  </p:handoutMasterIdLst>
  <p:sldIdLst>
    <p:sldId id="309" r:id="rId10"/>
    <p:sldId id="399" r:id="rId11"/>
    <p:sldId id="474" r:id="rId12"/>
    <p:sldId id="402" r:id="rId13"/>
    <p:sldId id="322" r:id="rId14"/>
    <p:sldId id="416" r:id="rId15"/>
    <p:sldId id="482" r:id="rId16"/>
    <p:sldId id="483" r:id="rId17"/>
    <p:sldId id="423" r:id="rId18"/>
    <p:sldId id="438" r:id="rId19"/>
    <p:sldId id="452" r:id="rId20"/>
    <p:sldId id="484" r:id="rId21"/>
    <p:sldId id="485" r:id="rId22"/>
    <p:sldId id="453" r:id="rId23"/>
    <p:sldId id="479" r:id="rId24"/>
    <p:sldId id="448" r:id="rId25"/>
    <p:sldId id="411" r:id="rId26"/>
    <p:sldId id="401" r:id="rId27"/>
    <p:sldId id="377" r:id="rId28"/>
    <p:sldId id="469" r:id="rId29"/>
    <p:sldId id="471" r:id="rId30"/>
    <p:sldId id="473" r:id="rId31"/>
    <p:sldId id="472" r:id="rId32"/>
    <p:sldId id="307" r:id="rId33"/>
    <p:sldId id="486" r:id="rId34"/>
    <p:sldId id="331" r:id="rId35"/>
    <p:sldId id="489" r:id="rId36"/>
    <p:sldId id="446" r:id="rId37"/>
    <p:sldId id="447" r:id="rId38"/>
    <p:sldId id="440" r:id="rId39"/>
    <p:sldId id="441" r:id="rId40"/>
    <p:sldId id="426" r:id="rId41"/>
    <p:sldId id="427" r:id="rId42"/>
    <p:sldId id="442" r:id="rId43"/>
    <p:sldId id="429" r:id="rId44"/>
    <p:sldId id="445" r:id="rId45"/>
    <p:sldId id="467" r:id="rId46"/>
    <p:sldId id="432" r:id="rId47"/>
    <p:sldId id="404" r:id="rId48"/>
    <p:sldId id="366" r:id="rId49"/>
    <p:sldId id="372" r:id="rId50"/>
    <p:sldId id="478" r:id="rId51"/>
    <p:sldId id="468" r:id="rId52"/>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748">
          <p15:clr>
            <a:srgbClr val="A4A3A4"/>
          </p15:clr>
        </p15:guide>
        <p15:guide id="2" orient="horz" pos="845">
          <p15:clr>
            <a:srgbClr val="A4A3A4"/>
          </p15:clr>
        </p15:guide>
        <p15:guide id="3" pos="2517">
          <p15:clr>
            <a:srgbClr val="A4A3A4"/>
          </p15:clr>
        </p15:guide>
        <p15:guide id="4" pos="158">
          <p15:clr>
            <a:srgbClr val="A4A3A4"/>
          </p15:clr>
        </p15:guide>
        <p15:guide id="5"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7" clrIdx="0">
    <p:extLst/>
  </p:cmAuthor>
  <p:cmAuthor id="2" name="Ryan Balzan" initials="R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D16349"/>
    <a:srgbClr val="8CADAE"/>
    <a:srgbClr val="3333CC"/>
    <a:srgbClr val="006699"/>
    <a:srgbClr val="D60093"/>
    <a:srgbClr val="3366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602" autoAdjust="0"/>
    <p:restoredTop sz="94737" autoAdjust="0"/>
  </p:normalViewPr>
  <p:slideViewPr>
    <p:cSldViewPr>
      <p:cViewPr varScale="1">
        <p:scale>
          <a:sx n="59" d="100"/>
          <a:sy n="59" d="100"/>
        </p:scale>
        <p:origin x="72" y="1596"/>
      </p:cViewPr>
      <p:guideLst>
        <p:guide orient="horz" pos="3748"/>
        <p:guide orient="horz" pos="845"/>
        <p:guide pos="2517"/>
        <p:guide pos="158"/>
        <p:guide pos="560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27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4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FBEB4E78-0FDE-423C-BA4E-BDECCD017386}" type="slidenum">
              <a:rPr lang="en-GB" altLang="de-DE"/>
              <a:pPr>
                <a:defRPr/>
              </a:pPr>
              <a:t>‹Nr.›</a:t>
            </a:fld>
            <a:endParaRPr lang="en-GB" altLang="de-DE"/>
          </a:p>
        </p:txBody>
      </p:sp>
    </p:spTree>
    <p:extLst>
      <p:ext uri="{BB962C8B-B14F-4D97-AF65-F5344CB8AC3E}">
        <p14:creationId xmlns:p14="http://schemas.microsoft.com/office/powerpoint/2010/main" val="778828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de-DE"/>
          </a:p>
        </p:txBody>
      </p:sp>
      <p:sp>
        <p:nvSpPr>
          <p:cNvPr id="1126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8FD1F6AF-6535-40B6-8406-8195C623D205}" type="slidenum">
              <a:rPr lang="de-DE" altLang="de-DE"/>
              <a:pPr>
                <a:defRPr/>
              </a:pPr>
              <a:t>‹Nr.›</a:t>
            </a:fld>
            <a:endParaRPr lang="de-DE" altLang="de-DE"/>
          </a:p>
        </p:txBody>
      </p:sp>
    </p:spTree>
    <p:extLst>
      <p:ext uri="{BB962C8B-B14F-4D97-AF65-F5344CB8AC3E}">
        <p14:creationId xmlns:p14="http://schemas.microsoft.com/office/powerpoint/2010/main" val="2944401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DB0D173-CD2D-4621-984F-3286044F3B67}" type="slidenum">
              <a:rPr lang="de-DE" altLang="de-DE">
                <a:ea typeface="MS PGothic" panose="020B0600070205080204" pitchFamily="34" charset="-128"/>
              </a:rPr>
              <a:pPr/>
              <a:t>1</a:t>
            </a:fld>
            <a:endParaRPr lang="de-DE" altLang="de-DE" dirty="0">
              <a:ea typeface="MS PGothic" panose="020B0600070205080204" pitchFamily="34" charset="-128"/>
            </a:endParaRPr>
          </a:p>
        </p:txBody>
      </p:sp>
      <p:sp>
        <p:nvSpPr>
          <p:cNvPr id="14339" name="Rectangle 1026"/>
          <p:cNvSpPr>
            <a:spLocks noGrp="1" noRot="1" noChangeAspect="1" noChangeArrowheads="1" noTextEdit="1"/>
          </p:cNvSpPr>
          <p:nvPr>
            <p:ph type="sldImg"/>
          </p:nvPr>
        </p:nvSpPr>
        <p:spPr>
          <a:ln/>
        </p:spPr>
      </p:sp>
      <p:sp>
        <p:nvSpPr>
          <p:cNvPr id="14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5947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1EB44AC-3B03-416F-B8CF-990E7AC80B49}" type="slidenum">
              <a:rPr lang="de-DE" altLang="de-DE">
                <a:ea typeface="MS PGothic" panose="020B0600070205080204" pitchFamily="34" charset="-128"/>
              </a:rPr>
              <a:pPr/>
              <a:t>2</a:t>
            </a:fld>
            <a:endParaRPr lang="de-DE" altLang="de-DE" dirty="0">
              <a:ea typeface="MS PGothic" panose="020B0600070205080204" pitchFamily="34"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41433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90E4D8B-F610-461C-9559-67F608AD013D}" type="slidenum">
              <a:rPr lang="de-DE" altLang="de-DE">
                <a:ea typeface="MS PGothic" panose="020B0600070205080204" pitchFamily="34" charset="-128"/>
              </a:rPr>
              <a:pPr/>
              <a:t>3</a:t>
            </a:fld>
            <a:endParaRPr lang="de-DE" altLang="de-DE" dirty="0">
              <a:ea typeface="MS PGothic" panose="020B0600070205080204" pitchFamily="34" charset="-128"/>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47853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E448EE6-C0A2-4B0E-AB3A-FDC69B286B51}" type="slidenum">
              <a:rPr lang="de-DE" altLang="de-DE">
                <a:ea typeface="MS PGothic" panose="020B0600070205080204" pitchFamily="34" charset="-128"/>
              </a:rPr>
              <a:pPr/>
              <a:t>4</a:t>
            </a:fld>
            <a:endParaRPr lang="de-DE" altLang="de-DE" dirty="0">
              <a:ea typeface="MS PGothic" panose="020B0600070205080204" pitchFamily="34" charset="-128"/>
            </a:endParaRPr>
          </a:p>
        </p:txBody>
      </p:sp>
      <p:sp>
        <p:nvSpPr>
          <p:cNvPr id="20483" name="Rectangle 2"/>
          <p:cNvSpPr>
            <a:spLocks noGrp="1" noRot="1" noChangeAspect="1" noChangeArrowheads="1" noTextEdit="1"/>
          </p:cNvSpPr>
          <p:nvPr>
            <p:ph type="sldImg"/>
          </p:nvPr>
        </p:nvSpPr>
        <p:spPr>
          <a:xfrm>
            <a:off x="919163" y="746125"/>
            <a:ext cx="4959350" cy="3719513"/>
          </a:xfrm>
          <a:ln w="12700" cap="flat"/>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52" tIns="47477" rIns="94952" bIns="47477"/>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00183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E08E8E4-BB8B-4778-B359-C64BE90AF41E}" type="slidenum">
              <a:rPr lang="de-DE" altLang="de-DE">
                <a:ea typeface="MS PGothic" panose="020B0600070205080204" pitchFamily="34" charset="-128"/>
              </a:rPr>
              <a:pPr/>
              <a:t>5</a:t>
            </a:fld>
            <a:endParaRPr lang="de-DE" altLang="de-DE" dirty="0">
              <a:ea typeface="MS PGothic" panose="020B0600070205080204" pitchFamily="34"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332075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6</a:t>
            </a:fld>
            <a:endParaRPr lang="de-DE" altLang="de-DE" dirty="0">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6</a:t>
            </a:fld>
            <a:endParaRPr lang="de-DE" altLang="de-DE" sz="1300" dirty="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29172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7</a:t>
            </a:fld>
            <a:endParaRPr lang="de-DE" altLang="de-DE" dirty="0">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7</a:t>
            </a:fld>
            <a:endParaRPr lang="de-DE" altLang="de-DE" sz="1300" dirty="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56953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8</a:t>
            </a:fld>
            <a:endParaRPr lang="de-DE" altLang="de-DE" dirty="0">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8</a:t>
            </a:fld>
            <a:endParaRPr lang="de-DE" altLang="de-DE" sz="1300" dirty="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63252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976D97E-F8B9-4520-A25A-9C612F26DB2A}" type="slidenum">
              <a:rPr lang="de-DE" altLang="de-DE">
                <a:ea typeface="MS PGothic" panose="020B0600070205080204" pitchFamily="34" charset="-128"/>
              </a:rPr>
              <a:pPr/>
              <a:t>9</a:t>
            </a:fld>
            <a:endParaRPr lang="de-DE" altLang="de-DE" dirty="0">
              <a:ea typeface="MS PGothic" panose="020B0600070205080204" pitchFamily="34" charset="-128"/>
            </a:endParaRPr>
          </a:p>
        </p:txBody>
      </p:sp>
      <p:sp>
        <p:nvSpPr>
          <p:cNvPr id="30723"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A229927F-B826-46D8-BAC8-133E96A5639D}" type="slidenum">
              <a:rPr lang="de-DE" altLang="de-DE" sz="1300">
                <a:ea typeface="MS PGothic" panose="020B0600070205080204" pitchFamily="34" charset="-128"/>
              </a:rPr>
              <a:pPr algn="r" eaLnBrk="1" hangingPunct="1"/>
              <a:t>9</a:t>
            </a:fld>
            <a:endParaRPr lang="de-DE" altLang="de-DE" sz="1300" dirty="0">
              <a:ea typeface="MS PGothic" panose="020B0600070205080204" pitchFamily="34" charset="-128"/>
            </a:endParaRPr>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7114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327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857AB602-B808-4EEC-B84F-1D5F3182A87D}" type="slidenum">
              <a:rPr lang="de-DE" altLang="de-DE"/>
              <a:pPr/>
              <a:t>10</a:t>
            </a:fld>
            <a:endParaRPr lang="de-DE" altLang="de-DE" dirty="0"/>
          </a:p>
        </p:txBody>
      </p:sp>
    </p:spTree>
    <p:extLst>
      <p:ext uri="{BB962C8B-B14F-4D97-AF65-F5344CB8AC3E}">
        <p14:creationId xmlns:p14="http://schemas.microsoft.com/office/powerpoint/2010/main" val="905793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3471FD6-DBF1-4CCA-BD56-B00332688B93}" type="slidenum">
              <a:rPr lang="de-DE" altLang="de-DE">
                <a:solidFill>
                  <a:srgbClr val="000000"/>
                </a:solidFill>
                <a:ea typeface="MS PGothic" panose="020B0600070205080204" pitchFamily="34" charset="-128"/>
              </a:rPr>
              <a:pPr/>
              <a:t>11</a:t>
            </a:fld>
            <a:endParaRPr lang="de-DE" altLang="de-DE" dirty="0">
              <a:solidFill>
                <a:srgbClr val="000000"/>
              </a:solidFill>
              <a:ea typeface="MS PGothic" panose="020B0600070205080204" pitchFamily="34" charset="-128"/>
            </a:endParaRPr>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550167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12</a:t>
            </a:fld>
            <a:endParaRPr lang="de-DE" altLang="de-DE" dirty="0">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534045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13</a:t>
            </a:fld>
            <a:endParaRPr lang="de-DE" altLang="de-DE" dirty="0">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39417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DBDB125-6AE9-4BE3-A57F-49155B07E620}" type="slidenum">
              <a:rPr lang="de-DE" altLang="de-DE">
                <a:solidFill>
                  <a:srgbClr val="000000"/>
                </a:solidFill>
                <a:ea typeface="MS PGothic" panose="020B0600070205080204" pitchFamily="34" charset="-128"/>
              </a:rPr>
              <a:pPr/>
              <a:t>14</a:t>
            </a:fld>
            <a:endParaRPr lang="de-DE" altLang="de-DE" dirty="0">
              <a:solidFill>
                <a:srgbClr val="000000"/>
              </a:solidFill>
              <a:ea typeface="MS PGothic" panose="020B0600070205080204" pitchFamily="34" charset="-128"/>
            </a:endParaRPr>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40504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5DA90EA-792D-4256-B9C5-7339513D61E4}" type="slidenum">
              <a:rPr lang="de-DE" altLang="de-DE">
                <a:solidFill>
                  <a:srgbClr val="000000"/>
                </a:solidFill>
                <a:ea typeface="MS PGothic" panose="020B0600070205080204" pitchFamily="34" charset="-128"/>
              </a:rPr>
              <a:pPr/>
              <a:t>15</a:t>
            </a:fld>
            <a:endParaRPr lang="de-DE" altLang="de-DE" dirty="0">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43378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xfrm>
            <a:off x="917575" y="744538"/>
            <a:ext cx="4962525" cy="3722687"/>
          </a:xfrm>
          <a:ln/>
        </p:spPr>
      </p:sp>
      <p:sp>
        <p:nvSpPr>
          <p:cNvPr id="450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450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5565B09-633A-42BB-B240-1E7730C08F3E}" type="slidenum">
              <a:rPr lang="de-DE" altLang="de-DE"/>
              <a:pPr/>
              <a:t>16</a:t>
            </a:fld>
            <a:endParaRPr lang="de-DE" altLang="de-DE" dirty="0"/>
          </a:p>
        </p:txBody>
      </p:sp>
    </p:spTree>
    <p:extLst>
      <p:ext uri="{BB962C8B-B14F-4D97-AF65-F5344CB8AC3E}">
        <p14:creationId xmlns:p14="http://schemas.microsoft.com/office/powerpoint/2010/main" val="3798354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0A797BC-B85E-403E-B69F-D7AF5CC38A4C}" type="slidenum">
              <a:rPr lang="de-DE" altLang="de-DE">
                <a:ea typeface="MS PGothic" panose="020B0600070205080204" pitchFamily="34" charset="-128"/>
              </a:rPr>
              <a:pPr/>
              <a:t>17</a:t>
            </a:fld>
            <a:endParaRPr lang="de-DE" altLang="de-DE" dirty="0">
              <a:ea typeface="MS PGothic" panose="020B0600070205080204" pitchFamily="34"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217724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052B946-616C-4A86-8D35-43C1F902ECB7}" type="slidenum">
              <a:rPr lang="de-DE" altLang="de-DE">
                <a:ea typeface="MS PGothic" panose="020B0600070205080204" pitchFamily="34" charset="-128"/>
              </a:rPr>
              <a:pPr/>
              <a:t>18</a:t>
            </a:fld>
            <a:endParaRPr lang="de-DE" altLang="de-DE" dirty="0">
              <a:ea typeface="MS PGothic" panose="020B0600070205080204" pitchFamily="34" charset="-128"/>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746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3E1B8FC-02E9-4E1A-82A7-AE08B73025A1}" type="slidenum">
              <a:rPr lang="de-DE" altLang="de-DE">
                <a:ea typeface="MS PGothic" panose="020B0600070205080204" pitchFamily="34" charset="-128"/>
              </a:rPr>
              <a:pPr/>
              <a:t>19</a:t>
            </a:fld>
            <a:endParaRPr lang="de-DE" altLang="de-DE" dirty="0">
              <a:ea typeface="MS PGothic" panose="020B0600070205080204" pitchFamily="34"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55661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B50B95E-1C4B-4D35-8AF9-56CC213B1402}" type="slidenum">
              <a:rPr lang="de-DE" altLang="de-DE">
                <a:ea typeface="MS PGothic" panose="020B0600070205080204" pitchFamily="34" charset="-128"/>
              </a:rPr>
              <a:pPr/>
              <a:t>20</a:t>
            </a:fld>
            <a:endParaRPr lang="de-DE" altLang="de-DE" dirty="0">
              <a:ea typeface="MS PGothic" panose="020B0600070205080204" pitchFamily="34"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90192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917575" y="744538"/>
            <a:ext cx="4962525"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321856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60742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17575" y="744538"/>
            <a:ext cx="4962525"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11213"/>
            <a:endParaRPr lang="en-US" altLang="de-DE" dirty="0">
              <a:latin typeface="Arial" panose="020B0604020202020204" pitchFamily="34" charset="0"/>
            </a:endParaRPr>
          </a:p>
        </p:txBody>
      </p:sp>
    </p:spTree>
    <p:extLst>
      <p:ext uri="{BB962C8B-B14F-4D97-AF65-F5344CB8AC3E}">
        <p14:creationId xmlns:p14="http://schemas.microsoft.com/office/powerpoint/2010/main" val="220167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24</a:t>
            </a:fld>
            <a:endParaRPr lang="de-DE" altLang="de-DE" dirty="0">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72638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25</a:t>
            </a:fld>
            <a:endParaRPr lang="de-DE" altLang="de-DE" dirty="0">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283560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26</a:t>
            </a:fld>
            <a:endParaRPr lang="de-DE" altLang="de-DE" dirty="0">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869527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27</a:t>
            </a:fld>
            <a:endParaRPr lang="de-DE" altLang="de-DE" dirty="0">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271649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xfrm>
            <a:off x="917575" y="744538"/>
            <a:ext cx="4962525" cy="3722687"/>
          </a:xfrm>
          <a:ln/>
        </p:spPr>
      </p:sp>
      <p:sp>
        <p:nvSpPr>
          <p:cNvPr id="696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696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4092386-5CE3-4032-A5A0-4F04A8E14BC2}" type="slidenum">
              <a:rPr lang="de-DE" altLang="de-DE"/>
              <a:pPr/>
              <a:t>28</a:t>
            </a:fld>
            <a:endParaRPr lang="de-DE" altLang="de-DE" dirty="0"/>
          </a:p>
        </p:txBody>
      </p:sp>
    </p:spTree>
    <p:extLst>
      <p:ext uri="{BB962C8B-B14F-4D97-AF65-F5344CB8AC3E}">
        <p14:creationId xmlns:p14="http://schemas.microsoft.com/office/powerpoint/2010/main" val="405884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55435B8-B835-404C-BE51-826F23D986C9}" type="slidenum">
              <a:rPr lang="de-DE" altLang="de-DE">
                <a:ea typeface="MS PGothic" panose="020B0600070205080204" pitchFamily="34" charset="-128"/>
              </a:rPr>
              <a:pPr/>
              <a:t>30</a:t>
            </a:fld>
            <a:endParaRPr lang="de-DE" altLang="de-DE" dirty="0">
              <a:ea typeface="MS PGothic" panose="020B0600070205080204" pitchFamily="34" charset="-128"/>
            </a:endParaRPr>
          </a:p>
        </p:txBody>
      </p:sp>
      <p:sp>
        <p:nvSpPr>
          <p:cNvPr id="72707" name="Rectangle 2"/>
          <p:cNvSpPr>
            <a:spLocks noGrp="1" noRot="1" noChangeAspect="1" noChangeArrowheads="1" noTextEdit="1"/>
          </p:cNvSpPr>
          <p:nvPr>
            <p:ph type="sldImg"/>
          </p:nvPr>
        </p:nvSpPr>
        <p:spPr>
          <a:xfrm>
            <a:off x="1066800" y="665163"/>
            <a:ext cx="4433888" cy="3325812"/>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57598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DA6AEC-EF1C-437F-B243-806C40606489}" type="slidenum">
              <a:rPr lang="de-DE" altLang="de-DE">
                <a:ea typeface="MS PGothic" panose="020B0600070205080204" pitchFamily="34" charset="-128"/>
              </a:rPr>
              <a:pPr/>
              <a:t>31</a:t>
            </a:fld>
            <a:endParaRPr lang="de-DE" altLang="de-DE" dirty="0">
              <a:ea typeface="MS PGothic" panose="020B0600070205080204" pitchFamily="34" charset="-128"/>
            </a:endParaRPr>
          </a:p>
        </p:txBody>
      </p:sp>
      <p:sp>
        <p:nvSpPr>
          <p:cNvPr id="74755" name="Rectangle 2"/>
          <p:cNvSpPr>
            <a:spLocks noGrp="1" noRot="1" noChangeAspect="1" noChangeArrowheads="1" noTextEdit="1"/>
          </p:cNvSpPr>
          <p:nvPr>
            <p:ph type="sldImg"/>
          </p:nvPr>
        </p:nvSpPr>
        <p:spPr>
          <a:xfrm>
            <a:off x="1066800" y="665163"/>
            <a:ext cx="4433888" cy="3325812"/>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532581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CD2C8EA-57C1-4CF2-A2C7-2175C39AD270}" type="slidenum">
              <a:rPr lang="de-DE" altLang="de-DE">
                <a:ea typeface="MS PGothic" panose="020B0600070205080204" pitchFamily="34" charset="-128"/>
              </a:rPr>
              <a:pPr/>
              <a:t>32</a:t>
            </a:fld>
            <a:endParaRPr lang="de-DE" altLang="de-DE" dirty="0">
              <a:ea typeface="MS PGothic" panose="020B0600070205080204" pitchFamily="34"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081389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B751CAC-AD5D-40BE-9BD5-B1B9A925C543}" type="slidenum">
              <a:rPr lang="de-DE" altLang="de-DE">
                <a:ea typeface="MS PGothic" panose="020B0600070205080204" pitchFamily="34" charset="-128"/>
              </a:rPr>
              <a:pPr/>
              <a:t>33</a:t>
            </a:fld>
            <a:endParaRPr lang="de-DE" altLang="de-DE" dirty="0">
              <a:ea typeface="MS PGothic" panose="020B0600070205080204" pitchFamily="3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018253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3EB9E67-E22C-4FAA-ACD9-662FC1463D0D}" type="slidenum">
              <a:rPr lang="de-DE" altLang="de-DE">
                <a:ea typeface="MS PGothic" panose="020B0600070205080204" pitchFamily="34" charset="-128"/>
              </a:rPr>
              <a:pPr/>
              <a:t>34</a:t>
            </a:fld>
            <a:endParaRPr lang="de-DE" altLang="de-DE" dirty="0">
              <a:ea typeface="MS PGothic" panose="020B0600070205080204" pitchFamily="34" charset="-128"/>
            </a:endParaRPr>
          </a:p>
        </p:txBody>
      </p:sp>
      <p:sp>
        <p:nvSpPr>
          <p:cNvPr id="80899" name="Rectangle 2"/>
          <p:cNvSpPr>
            <a:spLocks noGrp="1" noRot="1" noChangeAspect="1" noChangeArrowheads="1" noTextEdit="1"/>
          </p:cNvSpPr>
          <p:nvPr>
            <p:ph type="sldImg"/>
          </p:nvPr>
        </p:nvSpPr>
        <p:spPr>
          <a:xfrm>
            <a:off x="1066800" y="665163"/>
            <a:ext cx="4433888" cy="3325812"/>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1288783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9094463-C3F2-4D49-BAE2-099892DD03C1}" type="slidenum">
              <a:rPr lang="de-DE" altLang="de-DE">
                <a:ea typeface="MS PGothic" panose="020B0600070205080204" pitchFamily="34" charset="-128"/>
              </a:rPr>
              <a:pPr/>
              <a:t>37</a:t>
            </a:fld>
            <a:endParaRPr lang="de-DE" altLang="de-DE" dirty="0">
              <a:ea typeface="MS PGothic" panose="020B0600070205080204" pitchFamily="34" charset="-128"/>
            </a:endParaRPr>
          </a:p>
        </p:txBody>
      </p:sp>
      <p:sp>
        <p:nvSpPr>
          <p:cNvPr id="84995" name="Rectangle 2"/>
          <p:cNvSpPr>
            <a:spLocks noGrp="1" noRot="1" noChangeAspect="1" noChangeArrowheads="1" noTextEdit="1"/>
          </p:cNvSpPr>
          <p:nvPr>
            <p:ph type="sldImg"/>
          </p:nvPr>
        </p:nvSpPr>
        <p:spPr>
          <a:xfrm>
            <a:off x="917575" y="746125"/>
            <a:ext cx="4962525" cy="37211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dirty="0">
              <a:latin typeface="Arial" panose="020B0604020202020204" pitchFamily="34" charset="0"/>
            </a:endParaRPr>
          </a:p>
        </p:txBody>
      </p:sp>
    </p:spTree>
    <p:extLst>
      <p:ext uri="{BB962C8B-B14F-4D97-AF65-F5344CB8AC3E}">
        <p14:creationId xmlns:p14="http://schemas.microsoft.com/office/powerpoint/2010/main" val="2664970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0A8C509-E9AD-4A60-BE2C-DBE98E92B2DE}" type="slidenum">
              <a:rPr lang="de-DE" altLang="de-DE">
                <a:ea typeface="MS PGothic" panose="020B0600070205080204" pitchFamily="34" charset="-128"/>
              </a:rPr>
              <a:pPr/>
              <a:t>38</a:t>
            </a:fld>
            <a:endParaRPr lang="de-DE" altLang="de-DE" dirty="0">
              <a:ea typeface="MS PGothic" panose="020B0600070205080204" pitchFamily="34" charset="-128"/>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3880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3C2C87F-C048-4AA4-9C68-B7799D54F1C8}" type="slidenum">
              <a:rPr lang="de-DE" altLang="de-DE">
                <a:ea typeface="MS PGothic" panose="020B0600070205080204" pitchFamily="34" charset="-128"/>
              </a:rPr>
              <a:pPr/>
              <a:t>39</a:t>
            </a:fld>
            <a:endParaRPr lang="de-DE" altLang="de-DE" dirty="0">
              <a:ea typeface="MS PGothic" panose="020B0600070205080204" pitchFamily="34" charset="-128"/>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0859005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123BFFF7-70C4-4069-A6A8-F20F000DC856}" type="slidenum">
              <a:rPr lang="de-DE" altLang="de-DE">
                <a:ea typeface="MS PGothic" panose="020B0600070205080204" pitchFamily="34" charset="-128"/>
              </a:rPr>
              <a:pPr/>
              <a:t>40</a:t>
            </a:fld>
            <a:endParaRPr lang="de-DE" altLang="de-DE" dirty="0">
              <a:ea typeface="MS PGothic" panose="020B0600070205080204" pitchFamily="34"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098240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3CFF827-EB73-4E7A-8F8B-79E8CB590C48}" type="slidenum">
              <a:rPr lang="de-DE" altLang="de-DE">
                <a:ea typeface="MS PGothic" panose="020B0600070205080204" pitchFamily="34" charset="-128"/>
              </a:rPr>
              <a:pPr/>
              <a:t>41</a:t>
            </a:fld>
            <a:endParaRPr lang="de-DE" altLang="de-DE" dirty="0">
              <a:ea typeface="MS PGothic" panose="020B0600070205080204" pitchFamily="34"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04983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a:defRPr b="1">
                <a:solidFill>
                  <a:schemeClr val="tx1"/>
                </a:solidFill>
                <a:latin typeface="Arial" panose="020B0604020202020204" pitchFamily="34" charset="0"/>
                <a:cs typeface="Times New Roman" panose="02020603050405020304" pitchFamily="18" charset="0"/>
              </a:defRPr>
            </a:lvl1pPr>
            <a:lvl2pPr marL="742950" indent="-285750" defTabSz="944563">
              <a:defRPr b="1">
                <a:solidFill>
                  <a:schemeClr val="tx1"/>
                </a:solidFill>
                <a:latin typeface="Arial" panose="020B0604020202020204" pitchFamily="34" charset="0"/>
                <a:cs typeface="Times New Roman" panose="02020603050405020304" pitchFamily="18" charset="0"/>
              </a:defRPr>
            </a:lvl2pPr>
            <a:lvl3pPr marL="1143000" indent="-228600" defTabSz="944563">
              <a:defRPr b="1">
                <a:solidFill>
                  <a:schemeClr val="tx1"/>
                </a:solidFill>
                <a:latin typeface="Arial" panose="020B0604020202020204" pitchFamily="34" charset="0"/>
                <a:cs typeface="Times New Roman" panose="02020603050405020304" pitchFamily="18" charset="0"/>
              </a:defRPr>
            </a:lvl3pPr>
            <a:lvl4pPr marL="1600200" indent="-228600" defTabSz="944563">
              <a:defRPr b="1">
                <a:solidFill>
                  <a:schemeClr val="tx1"/>
                </a:solidFill>
                <a:latin typeface="Arial" panose="020B0604020202020204" pitchFamily="34" charset="0"/>
                <a:cs typeface="Times New Roman" panose="02020603050405020304" pitchFamily="18" charset="0"/>
              </a:defRPr>
            </a:lvl4pPr>
            <a:lvl5pPr marL="2057400" indent="-228600" defTabSz="944563">
              <a:defRPr b="1">
                <a:solidFill>
                  <a:schemeClr val="tx1"/>
                </a:solidFill>
                <a:latin typeface="Arial" panose="020B0604020202020204" pitchFamily="34" charset="0"/>
                <a:cs typeface="Times New Roman" panose="02020603050405020304" pitchFamily="18" charset="0"/>
              </a:defRPr>
            </a:lvl5pPr>
            <a:lvl6pPr marL="25146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461AF7-BDC8-43FD-B44A-5C3CD8E5B920}" type="slidenum">
              <a:rPr lang="en-US" altLang="de-DE">
                <a:latin typeface="Verdana" panose="020B0604030504040204" pitchFamily="34" charset="0"/>
                <a:ea typeface="MS PGothic" panose="020B0600070205080204" pitchFamily="34" charset="-128"/>
              </a:rPr>
              <a:pPr/>
              <a:t>42</a:t>
            </a:fld>
            <a:endParaRPr lang="en-US" altLang="de-DE" dirty="0">
              <a:latin typeface="Verdana" panose="020B060403050404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866775" y="739775"/>
            <a:ext cx="4937125" cy="370363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926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22D21B8-6B8D-4C25-BED4-A4F87A069496}" type="slidenum">
              <a:rPr lang="de-DE" altLang="de-DE">
                <a:ea typeface="MS PGothic" panose="020B0600070205080204" pitchFamily="34" charset="-128"/>
              </a:rPr>
              <a:pPr/>
              <a:t>43</a:t>
            </a:fld>
            <a:endParaRPr lang="de-DE" altLang="de-DE" dirty="0">
              <a:ea typeface="MS PGothic" panose="020B0600070205080204" pitchFamily="34" charset="-128"/>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87886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93116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89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030534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2024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80266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72576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65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84643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1365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6461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5529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12394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55050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77115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97814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5482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524960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578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52507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314959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58486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13316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4119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9933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717335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17872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14000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548253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06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015701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227192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836695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94282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686587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828925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981408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4151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127221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9088868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7613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2932938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409955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02187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908682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4902677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47213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363711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42026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935253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192172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1629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531509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158875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71549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883220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248220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342200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1658139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66072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80452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9897540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075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65843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653954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305976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668708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a:t>Mastertitelformat bearbeiten</a:t>
            </a:r>
          </a:p>
        </p:txBody>
      </p:sp>
      <p:sp>
        <p:nvSpPr>
          <p:cNvPr id="3" name="Inhaltsplatzhalter 2"/>
          <p:cNvSpPr>
            <a:spLocks noGrp="1"/>
          </p:cNvSpPr>
          <p:nvPr>
            <p:ph sz="quarter" idx="1"/>
          </p:nvPr>
        </p:nvSpPr>
        <p:spPr>
          <a:xfrm>
            <a:off x="0" y="1484313"/>
            <a:ext cx="4495800" cy="2516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484313"/>
            <a:ext cx="4495800" cy="25161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0" y="4152900"/>
            <a:ext cx="4495800" cy="25161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4152900"/>
            <a:ext cx="4495800" cy="25161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423305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669229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a:t>Mastertitelformat bearbeiten</a:t>
            </a:r>
          </a:p>
        </p:txBody>
      </p:sp>
      <p:sp>
        <p:nvSpPr>
          <p:cNvPr id="3" name="Textplatzhalter 2"/>
          <p:cNvSpPr>
            <a:spLocks noGrp="1"/>
          </p:cNvSpPr>
          <p:nvPr>
            <p:ph type="body" sz="half" idx="1"/>
          </p:nvPr>
        </p:nvSpPr>
        <p:spPr>
          <a:xfrm>
            <a:off x="0" y="1484313"/>
            <a:ext cx="4495800" cy="51847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95926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5685470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33854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6463675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721086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66407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9378855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406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912254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508873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386524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04251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5B6923FE-696C-4E87-9658-ABAF51B3BB8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0BD10F-AB1D-4A4E-83E2-EC8B9E0D3BD1}" type="slidenum">
              <a:rPr lang="de-DE" altLang="de-DE"/>
              <a:pPr>
                <a:defRPr/>
              </a:pPr>
              <a:t>‹Nr.›</a:t>
            </a:fld>
            <a:endParaRPr lang="de-DE" altLang="de-DE"/>
          </a:p>
        </p:txBody>
      </p:sp>
    </p:spTree>
    <p:extLst>
      <p:ext uri="{BB962C8B-B14F-4D97-AF65-F5344CB8AC3E}">
        <p14:creationId xmlns:p14="http://schemas.microsoft.com/office/powerpoint/2010/main" val="1184509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660CD628-ABAF-4120-A059-2DB6B28EEC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7917BC-F502-441B-9ADE-4A2B5F9F7E6C}" type="slidenum">
              <a:rPr lang="de-DE" altLang="de-DE"/>
              <a:pPr>
                <a:defRPr/>
              </a:pPr>
              <a:t>‹Nr.›</a:t>
            </a:fld>
            <a:endParaRPr lang="de-DE" altLang="de-DE"/>
          </a:p>
        </p:txBody>
      </p:sp>
    </p:spTree>
    <p:extLst>
      <p:ext uri="{BB962C8B-B14F-4D97-AF65-F5344CB8AC3E}">
        <p14:creationId xmlns:p14="http://schemas.microsoft.com/office/powerpoint/2010/main" val="32927684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490C35B-2D53-40A6-AC0E-2597ECF6E10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81A8B76C-A30E-40F0-9CA1-05371F2D8222}" type="slidenum">
              <a:rPr lang="de-DE" altLang="de-DE"/>
              <a:pPr>
                <a:defRPr/>
              </a:pPr>
              <a:t>‹Nr.›</a:t>
            </a:fld>
            <a:endParaRPr lang="de-DE" altLang="de-DE"/>
          </a:p>
        </p:txBody>
      </p:sp>
    </p:spTree>
    <p:extLst>
      <p:ext uri="{BB962C8B-B14F-4D97-AF65-F5344CB8AC3E}">
        <p14:creationId xmlns:p14="http://schemas.microsoft.com/office/powerpoint/2010/main" val="3445576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B64FCCCE-9A20-4984-A135-711FEA99591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5EBC3ED9-D532-4D72-87C8-A506C728156C}" type="slidenum">
              <a:rPr lang="de-DE" altLang="de-DE"/>
              <a:pPr>
                <a:defRPr/>
              </a:pPr>
              <a:t>‹Nr.›</a:t>
            </a:fld>
            <a:endParaRPr lang="de-DE" altLang="de-DE"/>
          </a:p>
        </p:txBody>
      </p:sp>
    </p:spTree>
    <p:extLst>
      <p:ext uri="{BB962C8B-B14F-4D97-AF65-F5344CB8AC3E}">
        <p14:creationId xmlns:p14="http://schemas.microsoft.com/office/powerpoint/2010/main" val="32851017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E3DAFDC4-B175-4124-865F-8985709D51E5}"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5439F4D-2F1B-44EC-B999-A07A5D540AFB}" type="slidenum">
              <a:rPr lang="de-DE" altLang="de-DE"/>
              <a:pPr>
                <a:defRPr/>
              </a:pPr>
              <a:t>‹Nr.›</a:t>
            </a:fld>
            <a:endParaRPr lang="de-DE" altLang="de-DE"/>
          </a:p>
        </p:txBody>
      </p:sp>
    </p:spTree>
    <p:extLst>
      <p:ext uri="{BB962C8B-B14F-4D97-AF65-F5344CB8AC3E}">
        <p14:creationId xmlns:p14="http://schemas.microsoft.com/office/powerpoint/2010/main" val="3001298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31BDF856-6612-4E7F-AF5F-B9BDCFF1E562}"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3C98D76D-2951-4628-86F0-1FBB9B458FB6}" type="slidenum">
              <a:rPr lang="de-DE" altLang="de-DE"/>
              <a:pPr>
                <a:defRPr/>
              </a:pPr>
              <a:t>‹Nr.›</a:t>
            </a:fld>
            <a:endParaRPr lang="de-DE" altLang="de-DE"/>
          </a:p>
        </p:txBody>
      </p:sp>
    </p:spTree>
    <p:extLst>
      <p:ext uri="{BB962C8B-B14F-4D97-AF65-F5344CB8AC3E}">
        <p14:creationId xmlns:p14="http://schemas.microsoft.com/office/powerpoint/2010/main" val="10292835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DABD1A8C-5BF0-46B7-BF39-618BFCEEAA2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A441EE11-5F67-473A-BFBA-BAF8E93D44B3}" type="slidenum">
              <a:rPr lang="de-DE" altLang="de-DE"/>
              <a:pPr>
                <a:defRPr/>
              </a:pPr>
              <a:t>‹Nr.›</a:t>
            </a:fld>
            <a:endParaRPr lang="de-DE" altLang="de-DE"/>
          </a:p>
        </p:txBody>
      </p:sp>
    </p:spTree>
    <p:extLst>
      <p:ext uri="{BB962C8B-B14F-4D97-AF65-F5344CB8AC3E}">
        <p14:creationId xmlns:p14="http://schemas.microsoft.com/office/powerpoint/2010/main" val="39203536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638FEA3-4F5F-4BF5-AAEF-C91F7E42C55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6F297ADA-BEBA-4101-9759-74D5A9E102B6}" type="slidenum">
              <a:rPr lang="de-DE" altLang="de-DE"/>
              <a:pPr>
                <a:defRPr/>
              </a:pPr>
              <a:t>‹Nr.›</a:t>
            </a:fld>
            <a:endParaRPr lang="de-DE" altLang="de-DE"/>
          </a:p>
        </p:txBody>
      </p:sp>
    </p:spTree>
    <p:extLst>
      <p:ext uri="{BB962C8B-B14F-4D97-AF65-F5344CB8AC3E}">
        <p14:creationId xmlns:p14="http://schemas.microsoft.com/office/powerpoint/2010/main" val="18861623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A628DFF-7537-4C50-8370-14F5D2D7D740}"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09DB452A-D724-4D67-9F90-8918DF2EBE99}" type="slidenum">
              <a:rPr lang="de-DE" altLang="de-DE"/>
              <a:pPr>
                <a:defRPr/>
              </a:pPr>
              <a:t>‹Nr.›</a:t>
            </a:fld>
            <a:endParaRPr lang="de-DE" altLang="de-DE"/>
          </a:p>
        </p:txBody>
      </p:sp>
    </p:spTree>
    <p:extLst>
      <p:ext uri="{BB962C8B-B14F-4D97-AF65-F5344CB8AC3E}">
        <p14:creationId xmlns:p14="http://schemas.microsoft.com/office/powerpoint/2010/main" val="20728518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4A57A18-03A7-4552-90C7-E04E5B22A8A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FA1F16AE-B759-496F-9898-E6B4F0BBF32B}" type="slidenum">
              <a:rPr lang="de-DE" altLang="de-DE"/>
              <a:pPr>
                <a:defRPr/>
              </a:pPr>
              <a:t>‹Nr.›</a:t>
            </a:fld>
            <a:endParaRPr lang="de-DE" altLang="de-DE"/>
          </a:p>
        </p:txBody>
      </p:sp>
    </p:spTree>
    <p:extLst>
      <p:ext uri="{BB962C8B-B14F-4D97-AF65-F5344CB8AC3E}">
        <p14:creationId xmlns:p14="http://schemas.microsoft.com/office/powerpoint/2010/main" val="32758489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14453C42-E69D-41E8-9C4B-76829B8117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6C662A-A2AC-4E37-A243-1AFC02798611}" type="slidenum">
              <a:rPr lang="de-DE" altLang="de-DE"/>
              <a:pPr>
                <a:defRPr/>
              </a:pPr>
              <a:t>‹Nr.›</a:t>
            </a:fld>
            <a:endParaRPr lang="de-DE" altLang="de-DE"/>
          </a:p>
        </p:txBody>
      </p:sp>
    </p:spTree>
    <p:extLst>
      <p:ext uri="{BB962C8B-B14F-4D97-AF65-F5344CB8AC3E}">
        <p14:creationId xmlns:p14="http://schemas.microsoft.com/office/powerpoint/2010/main" val="25252844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a:t>Titelmasterformat durch Klicken bearbeiten</a:t>
            </a:r>
          </a:p>
        </p:txBody>
      </p:sp>
      <p:sp>
        <p:nvSpPr>
          <p:cNvPr id="3" name="Textplatzhalter 2"/>
          <p:cNvSpPr>
            <a:spLocks noGrp="1"/>
          </p:cNvSpPr>
          <p:nvPr>
            <p:ph type="body" sz="half" idx="1"/>
          </p:nvPr>
        </p:nvSpPr>
        <p:spPr>
          <a:xfrm>
            <a:off x="457200" y="1600200"/>
            <a:ext cx="4038600" cy="452596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de-DE"/>
          </a:p>
        </p:txBody>
      </p:sp>
      <p:sp>
        <p:nvSpPr>
          <p:cNvPr id="6" name="Rectangle 5"/>
          <p:cNvSpPr>
            <a:spLocks noGrp="1" noChangeArrowheads="1"/>
          </p:cNvSpPr>
          <p:nvPr>
            <p:ph type="ftr" sz="quarter" idx="11"/>
          </p:nvPr>
        </p:nvSpPr>
        <p:spPr/>
        <p:txBody>
          <a:bodyPr/>
          <a:lstStyle>
            <a:lvl1pPr fontAlgn="auto">
              <a:spcBef>
                <a:spcPts val="0"/>
              </a:spcBef>
              <a:spcAft>
                <a:spcPts val="0"/>
              </a:spcAft>
              <a:defRPr>
                <a:ea typeface="Verdana" pitchFamily="34" charset="0"/>
                <a:cs typeface="Verdana" pitchFamily="34" charset="0"/>
              </a:defRPr>
            </a:lvl1pPr>
          </a:lstStyle>
          <a:p>
            <a:pPr>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anchor="t"/>
          <a:lstStyle>
            <a:lvl1pPr>
              <a:defRPr smtClean="0"/>
            </a:lvl1pPr>
          </a:lstStyle>
          <a:p>
            <a:pPr>
              <a:defRPr/>
            </a:pPr>
            <a:fld id="{E90C8626-C113-4574-93F2-BC8CCC3033CC}" type="slidenum">
              <a:rPr lang="de-DE" altLang="de-DE"/>
              <a:pPr>
                <a:defRPr/>
              </a:pPr>
              <a:t>‹Nr.›</a:t>
            </a:fld>
            <a:endParaRPr lang="de-DE" altLang="de-DE"/>
          </a:p>
        </p:txBody>
      </p:sp>
    </p:spTree>
    <p:extLst>
      <p:ext uri="{BB962C8B-B14F-4D97-AF65-F5344CB8AC3E}">
        <p14:creationId xmlns:p14="http://schemas.microsoft.com/office/powerpoint/2010/main" val="40327553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A7059E8B-0F0A-4BC3-B240-FD738AA20AA4}"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456F13F-7F97-4C6D-AD47-CE483CBBE510}" type="slidenum">
              <a:rPr lang="en-US" altLang="de-DE"/>
              <a:pPr>
                <a:defRPr/>
              </a:pPr>
              <a:t>‹Nr.›</a:t>
            </a:fld>
            <a:endParaRPr lang="en-US" altLang="de-DE"/>
          </a:p>
        </p:txBody>
      </p:sp>
    </p:spTree>
    <p:extLst>
      <p:ext uri="{BB962C8B-B14F-4D97-AF65-F5344CB8AC3E}">
        <p14:creationId xmlns:p14="http://schemas.microsoft.com/office/powerpoint/2010/main" val="41479624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99B6FC4E-860F-401E-BF7D-A352096C5285}"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0725381-7B33-4246-9635-862D72F4530D}" type="slidenum">
              <a:rPr lang="en-US" altLang="de-DE"/>
              <a:pPr>
                <a:defRPr/>
              </a:pPr>
              <a:t>‹Nr.›</a:t>
            </a:fld>
            <a:endParaRPr lang="en-US" altLang="de-DE"/>
          </a:p>
        </p:txBody>
      </p:sp>
    </p:spTree>
    <p:extLst>
      <p:ext uri="{BB962C8B-B14F-4D97-AF65-F5344CB8AC3E}">
        <p14:creationId xmlns:p14="http://schemas.microsoft.com/office/powerpoint/2010/main" val="14118349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3753A370-AEE0-4813-A57F-802402B5C1BE}"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A60A8F0-626E-476A-BE98-B76B58F0E9F0}" type="slidenum">
              <a:rPr lang="en-US" altLang="de-DE"/>
              <a:pPr>
                <a:defRPr/>
              </a:pPr>
              <a:t>‹Nr.›</a:t>
            </a:fld>
            <a:endParaRPr lang="en-US" altLang="de-DE"/>
          </a:p>
        </p:txBody>
      </p:sp>
    </p:spTree>
    <p:extLst>
      <p:ext uri="{BB962C8B-B14F-4D97-AF65-F5344CB8AC3E}">
        <p14:creationId xmlns:p14="http://schemas.microsoft.com/office/powerpoint/2010/main" val="1337964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465E3823-12B4-4A0E-8ED8-4431C74C64EC}"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F3FAA7F-1473-493A-B1BA-2CBF3993E516}" type="slidenum">
              <a:rPr lang="en-US" altLang="de-DE"/>
              <a:pPr>
                <a:defRPr/>
              </a:pPr>
              <a:t>‹Nr.›</a:t>
            </a:fld>
            <a:endParaRPr lang="en-US" altLang="de-DE"/>
          </a:p>
        </p:txBody>
      </p:sp>
    </p:spTree>
    <p:extLst>
      <p:ext uri="{BB962C8B-B14F-4D97-AF65-F5344CB8AC3E}">
        <p14:creationId xmlns:p14="http://schemas.microsoft.com/office/powerpoint/2010/main" val="3856812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24706371-0379-4819-B039-51771CD19D71}" type="datetime1">
              <a:rPr lang="en-US"/>
              <a:pPr>
                <a:defRPr/>
              </a:pPr>
              <a:t>10/13/2017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10C898D8-B85D-49EF-ACF6-E396FD4100B9}" type="slidenum">
              <a:rPr lang="en-US" altLang="de-DE"/>
              <a:pPr>
                <a:defRPr/>
              </a:pPr>
              <a:t>‹Nr.›</a:t>
            </a:fld>
            <a:endParaRPr lang="en-US" altLang="de-DE"/>
          </a:p>
        </p:txBody>
      </p:sp>
    </p:spTree>
    <p:extLst>
      <p:ext uri="{BB962C8B-B14F-4D97-AF65-F5344CB8AC3E}">
        <p14:creationId xmlns:p14="http://schemas.microsoft.com/office/powerpoint/2010/main" val="3956083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ACF8D58C-DA60-491B-A2F3-6FDE20055C81}" type="datetime1">
              <a:rPr lang="en-US"/>
              <a:pPr>
                <a:defRPr/>
              </a:pPr>
              <a:t>10/13/2017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DA92B76-792B-4A85-BFE0-D85A4FD7EA3B}" type="slidenum">
              <a:rPr lang="en-US" altLang="de-DE"/>
              <a:pPr>
                <a:defRPr/>
              </a:pPr>
              <a:t>‹Nr.›</a:t>
            </a:fld>
            <a:endParaRPr lang="en-US" altLang="de-DE"/>
          </a:p>
        </p:txBody>
      </p:sp>
    </p:spTree>
    <p:extLst>
      <p:ext uri="{BB962C8B-B14F-4D97-AF65-F5344CB8AC3E}">
        <p14:creationId xmlns:p14="http://schemas.microsoft.com/office/powerpoint/2010/main" val="30884452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A1628918-C92B-41DD-A9BA-3EE119127AF4}" type="datetime1">
              <a:rPr lang="en-US"/>
              <a:pPr>
                <a:defRPr/>
              </a:pPr>
              <a:t>10/13/2017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7E75CA7-5B43-4A94-AC82-AEE94BEF7950}" type="slidenum">
              <a:rPr lang="en-US" altLang="de-DE"/>
              <a:pPr>
                <a:defRPr/>
              </a:pPr>
              <a:t>‹Nr.›</a:t>
            </a:fld>
            <a:endParaRPr lang="en-US" altLang="de-DE"/>
          </a:p>
        </p:txBody>
      </p:sp>
    </p:spTree>
    <p:extLst>
      <p:ext uri="{BB962C8B-B14F-4D97-AF65-F5344CB8AC3E}">
        <p14:creationId xmlns:p14="http://schemas.microsoft.com/office/powerpoint/2010/main" val="9391879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5816606F-3C57-4E21-9F9F-0419E9B1A613}"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3444592-7C67-45D9-917F-604417CC5984}" type="slidenum">
              <a:rPr lang="en-US" altLang="de-DE"/>
              <a:pPr>
                <a:defRPr/>
              </a:pPr>
              <a:t>‹Nr.›</a:t>
            </a:fld>
            <a:endParaRPr lang="en-US" altLang="de-DE"/>
          </a:p>
        </p:txBody>
      </p:sp>
    </p:spTree>
    <p:extLst>
      <p:ext uri="{BB962C8B-B14F-4D97-AF65-F5344CB8AC3E}">
        <p14:creationId xmlns:p14="http://schemas.microsoft.com/office/powerpoint/2010/main" val="3883741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AC43C5C8-8FED-4880-9DDC-2D77025BD255}" type="datetime1">
              <a:rPr lang="en-US"/>
              <a:pPr>
                <a:defRPr/>
              </a:pPr>
              <a:t>10/13/2017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70B5DA-A756-4B27-AC63-1BDAD94D2E62}" type="slidenum">
              <a:rPr lang="en-US" altLang="de-DE"/>
              <a:pPr>
                <a:defRPr/>
              </a:pPr>
              <a:t>‹Nr.›</a:t>
            </a:fld>
            <a:endParaRPr lang="en-US" altLang="de-DE"/>
          </a:p>
        </p:txBody>
      </p:sp>
    </p:spTree>
    <p:extLst>
      <p:ext uri="{BB962C8B-B14F-4D97-AF65-F5344CB8AC3E}">
        <p14:creationId xmlns:p14="http://schemas.microsoft.com/office/powerpoint/2010/main" val="2807499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91AB1F82-EB59-450A-A123-E3BB5028B99A}"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28E6143-45D5-4046-88AE-418AA6B2DAD6}" type="slidenum">
              <a:rPr lang="en-US" altLang="de-DE"/>
              <a:pPr>
                <a:defRPr/>
              </a:pPr>
              <a:t>‹Nr.›</a:t>
            </a:fld>
            <a:endParaRPr lang="en-US" altLang="de-DE"/>
          </a:p>
        </p:txBody>
      </p:sp>
    </p:spTree>
    <p:extLst>
      <p:ext uri="{BB962C8B-B14F-4D97-AF65-F5344CB8AC3E}">
        <p14:creationId xmlns:p14="http://schemas.microsoft.com/office/powerpoint/2010/main" val="37107612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6FE0CF29-7DBA-47BC-AA61-BE9AB39E1959}" type="datetime1">
              <a:rPr lang="en-US"/>
              <a:pPr>
                <a:defRPr/>
              </a:pPr>
              <a:t>10/13/2017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15C126-4BDD-4000-80A5-3CFFF01F6110}" type="slidenum">
              <a:rPr lang="en-US" altLang="de-DE"/>
              <a:pPr>
                <a:defRPr/>
              </a:pPr>
              <a:t>‹Nr.›</a:t>
            </a:fld>
            <a:endParaRPr lang="en-US" altLang="de-DE"/>
          </a:p>
        </p:txBody>
      </p:sp>
    </p:spTree>
    <p:extLst>
      <p:ext uri="{BB962C8B-B14F-4D97-AF65-F5344CB8AC3E}">
        <p14:creationId xmlns:p14="http://schemas.microsoft.com/office/powerpoint/2010/main" val="35161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6.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541" r:id="rId1"/>
    <p:sldLayoutId id="2147485542" r:id="rId2"/>
    <p:sldLayoutId id="2147485543" r:id="rId3"/>
    <p:sldLayoutId id="2147485544" r:id="rId4"/>
    <p:sldLayoutId id="2147485545" r:id="rId5"/>
    <p:sldLayoutId id="2147485546" r:id="rId6"/>
    <p:sldLayoutId id="2147485547" r:id="rId7"/>
    <p:sldLayoutId id="2147485548" r:id="rId8"/>
    <p:sldLayoutId id="2147485549" r:id="rId9"/>
    <p:sldLayoutId id="2147485550" r:id="rId10"/>
    <p:sldLayoutId id="214748555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393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dirty="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Tree>
  </p:cSld>
  <p:clrMap bg1="lt1" tx1="dk1" bg2="lt2" tx2="dk2" accent1="accent1" accent2="accent2" accent3="accent3" accent4="accent4" accent5="accent5" accent6="accent6" hlink="hlink" folHlink="folHlink"/>
  <p:sldLayoutIdLst>
    <p:sldLayoutId id="2147485563"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5125"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574" r:id="rId1"/>
    <p:sldLayoutId id="2147485575" r:id="rId2"/>
    <p:sldLayoutId id="2147485576" r:id="rId3"/>
    <p:sldLayoutId id="2147485577" r:id="rId4"/>
    <p:sldLayoutId id="2147485578" r:id="rId5"/>
    <p:sldLayoutId id="2147485579" r:id="rId6"/>
    <p:sldLayoutId id="2147485580" r:id="rId7"/>
    <p:sldLayoutId id="2147485581" r:id="rId8"/>
    <p:sldLayoutId id="2147485582" r:id="rId9"/>
    <p:sldLayoutId id="2147485583" r:id="rId10"/>
    <p:sldLayoutId id="214748558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 id="2147485597" r:id="rId13"/>
    <p:sldLayoutId id="2147485598"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7172"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dirty="0">
              <a:solidFill>
                <a:schemeClr val="bg1"/>
              </a:solidFill>
              <a:latin typeface="Verdana"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599" r:id="rId1"/>
    <p:sldLayoutId id="2147485600" r:id="rId2"/>
    <p:sldLayoutId id="2147485601" r:id="rId3"/>
    <p:sldLayoutId id="2147485602" r:id="rId4"/>
    <p:sldLayoutId id="2147485603" r:id="rId5"/>
    <p:sldLayoutId id="2147485604" r:id="rId6"/>
    <p:sldLayoutId id="2147485605" r:id="rId7"/>
    <p:sldLayoutId id="2147485606" r:id="rId8"/>
    <p:sldLayoutId id="2147485607" r:id="rId9"/>
    <p:sldLayoutId id="2147485608" r:id="rId10"/>
    <p:sldLayoutId id="21474856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a:defRPr/>
            </a:pPr>
            <a:fld id="{5B50E82E-0DB2-4D3E-A28A-A821574EA32F}" type="slidenum">
              <a:rPr lang="en-US" altLang="de-DE"/>
              <a:pPr>
                <a:defRPr/>
              </a:pPr>
              <a:t>‹Nr.›</a:t>
            </a:fld>
            <a:endParaRPr lang="en-US" altLang="de-DE"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a:defRPr/>
            </a:pPr>
            <a:fld id="{6AF830C4-FC49-4ABB-BFEE-353BCC48D596}" type="slidenum">
              <a:rPr lang="de-DE" altLang="de-DE"/>
              <a:pPr>
                <a:defRPr/>
              </a:pPr>
              <a:t>‹Nr.›</a:t>
            </a:fld>
            <a:endParaRPr lang="de-DE" altLang="de-DE" dirty="0"/>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dirty="0"/>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dirty="0"/>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dirty="0"/>
          </a:p>
        </p:txBody>
      </p:sp>
    </p:spTree>
  </p:cSld>
  <p:clrMap bg1="lt1" tx1="dk1" bg2="lt2" tx2="dk2" accent1="accent1" accent2="accent2" accent3="accent3" accent4="accent4" accent5="accent5" accent6="accent6" hlink="hlink" folHlink="folHlink"/>
  <p:sldLayoutIdLst>
    <p:sldLayoutId id="2147485610" r:id="rId1"/>
    <p:sldLayoutId id="2147485611" r:id="rId2"/>
    <p:sldLayoutId id="2147485612" r:id="rId3"/>
    <p:sldLayoutId id="2147485613" r:id="rId4"/>
    <p:sldLayoutId id="2147485614" r:id="rId5"/>
    <p:sldLayoutId id="2147485615" r:id="rId6"/>
    <p:sldLayoutId id="2147485616" r:id="rId7"/>
    <p:sldLayoutId id="2147485617" r:id="rId8"/>
    <p:sldLayoutId id="2147485618" r:id="rId9"/>
    <p:sldLayoutId id="2147485619" r:id="rId10"/>
    <p:sldLayoutId id="2147485620" r:id="rId11"/>
    <p:sldLayoutId id="2147485632" r:id="rId12"/>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latin typeface="Verdana" pitchFamily="34" charset="0"/>
            </a:endParaRPr>
          </a:p>
        </p:txBody>
      </p:sp>
      <p:sp>
        <p:nvSpPr>
          <p:cNvPr id="9219"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latin typeface="Verdana" pitchFamily="34" charset="0"/>
            </a:endParaRPr>
          </a:p>
        </p:txBody>
      </p:sp>
      <p:sp>
        <p:nvSpPr>
          <p:cNvPr id="9220"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latin typeface="Verdana" pitchFamily="34" charset="0"/>
            </a:endParaRPr>
          </a:p>
        </p:txBody>
      </p:sp>
      <p:sp>
        <p:nvSpPr>
          <p:cNvPr id="9221"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dirty="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dirty="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dirty="0"/>
          </a:p>
        </p:txBody>
      </p:sp>
      <p:sp>
        <p:nvSpPr>
          <p:cNvPr id="922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922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BDFFF157-BA7E-4EA1-A5D2-10FD4B8B6F53}" type="datetime1">
              <a:rPr lang="en-US"/>
              <a:pPr>
                <a:defRPr/>
              </a:pPr>
              <a:t>10/13/2017</a:t>
            </a:fld>
            <a:endParaRPr lang="en-US" dirty="0"/>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dirty="0"/>
              <a:t>‹</a:t>
            </a:r>
            <a:r>
              <a:rPr lang="en-US" dirty="0" err="1"/>
              <a:t>Nr</a:t>
            </a:r>
            <a:r>
              <a:rPr lang="en-US" dirty="0"/>
              <a:t>.›</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anose="020B0604030504040204" pitchFamily="34" charset="0"/>
              </a:defRPr>
            </a:lvl1pPr>
          </a:lstStyle>
          <a:p>
            <a:pPr>
              <a:defRPr/>
            </a:pPr>
            <a:fld id="{48FACE28-9B24-4800-B9C2-883E5A15A18A}"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621" r:id="rId1"/>
    <p:sldLayoutId id="2147485622" r:id="rId2"/>
    <p:sldLayoutId id="2147485623" r:id="rId3"/>
    <p:sldLayoutId id="2147485624" r:id="rId4"/>
    <p:sldLayoutId id="2147485625" r:id="rId5"/>
    <p:sldLayoutId id="2147485626" r:id="rId6"/>
    <p:sldLayoutId id="2147485627" r:id="rId7"/>
    <p:sldLayoutId id="2147485628" r:id="rId8"/>
    <p:sldLayoutId id="2147485629" r:id="rId9"/>
    <p:sldLayoutId id="2147485630" r:id="rId10"/>
    <p:sldLayoutId id="2147485631"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Georgia" panose="02040502050405020303" pitchFamily="18" charset="0"/>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Georgia" panose="02040502050405020303" pitchFamily="18" charset="0"/>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Georgia" panose="02040502050405020303" pitchFamily="18" charset="0"/>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7.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87.xml"/><Relationship Id="rId6" Type="http://schemas.openxmlformats.org/officeDocument/2006/relationships/image" Target="../media/image4.jpeg"/><Relationship Id="rId5" Type="http://schemas.openxmlformats.org/officeDocument/2006/relationships/image" Target="../media/image13.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87.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GB" altLang="de-DE" sz="3600" b="0" dirty="0">
                <a:solidFill>
                  <a:schemeClr val="accent1"/>
                </a:solidFill>
                <a:latin typeface="Verdana" panose="020B0604030504040204" pitchFamily="34" charset="0"/>
              </a:rPr>
              <a:t>Terapia Metacognitiva</a:t>
            </a:r>
          </a:p>
        </p:txBody>
      </p:sp>
      <p:sp>
        <p:nvSpPr>
          <p:cNvPr id="11267" name="Rectangle 2"/>
          <p:cNvSpPr>
            <a:spLocks noChangeArrowheads="1"/>
          </p:cNvSpPr>
          <p:nvPr/>
        </p:nvSpPr>
        <p:spPr bwMode="auto">
          <a:xfrm>
            <a:off x="685800" y="2646363"/>
            <a:ext cx="7772400" cy="1143000"/>
          </a:xfrm>
          <a:prstGeom prst="rect">
            <a:avLst/>
          </a:prstGeom>
          <a:noFill/>
          <a:ln>
            <a:noFill/>
          </a:ln>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lnSpc>
                <a:spcPct val="150000"/>
              </a:lnSpc>
              <a:buClr>
                <a:schemeClr val="accent1"/>
              </a:buClr>
              <a:buSzPct val="85000"/>
              <a:buFont typeface="Wingdings 2" panose="05020102010507070707" pitchFamily="18" charset="2"/>
              <a:buNone/>
              <a:defRPr/>
            </a:pPr>
            <a:r>
              <a:rPr lang="de-DE" altLang="x-none" dirty="0">
                <a:solidFill>
                  <a:srgbClr val="646B86"/>
                </a:solidFill>
                <a:latin typeface="Verdana" charset="0"/>
                <a:ea typeface="Lucida Sans Unicode" charset="0"/>
                <a:cs typeface="Lucida Sans Unicode" charset="0"/>
              </a:rPr>
              <a:t>UNIDAD TERAPÉUTICA 9: </a:t>
            </a:r>
            <a:r>
              <a:rPr lang="de-DE" altLang="de-DE" dirty="0">
                <a:solidFill>
                  <a:schemeClr val="tx2"/>
                </a:solidFill>
                <a:latin typeface="+mj-lt"/>
                <a:ea typeface="+mj-ea"/>
                <a:cs typeface="+mj-cs"/>
              </a:rPr>
              <a:t/>
            </a:r>
            <a:br>
              <a:rPr lang="de-DE" altLang="de-DE" dirty="0">
                <a:solidFill>
                  <a:schemeClr val="tx2"/>
                </a:solidFill>
                <a:latin typeface="+mj-lt"/>
                <a:ea typeface="+mj-ea"/>
                <a:cs typeface="+mj-cs"/>
              </a:rPr>
            </a:br>
            <a:r>
              <a:rPr lang="de-DE" altLang="de-DE" dirty="0">
                <a:solidFill>
                  <a:schemeClr val="tx2"/>
                </a:solidFill>
                <a:latin typeface="+mj-lt"/>
                <a:ea typeface="+mj-ea"/>
                <a:cs typeface="+mj-cs"/>
              </a:rPr>
              <a:t>DEPRESIÓN Y PENSAMIENTO</a:t>
            </a:r>
            <a:endParaRPr lang="en-US" altLang="de-DE" dirty="0">
              <a:solidFill>
                <a:schemeClr val="tx2"/>
              </a:solidFill>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2413" y="1828800"/>
            <a:ext cx="80772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006699"/>
              </a:buClr>
              <a:buSzPct val="200000"/>
            </a:pPr>
            <a:r>
              <a:rPr lang="de-DE" altLang="de-DE" sz="2400" b="0" dirty="0">
                <a:latin typeface="Verdana" panose="020B0604030504040204" pitchFamily="34" charset="0"/>
              </a:rPr>
              <a:t>	</a:t>
            </a:r>
            <a:r>
              <a:rPr lang="de-DE" altLang="de-DE" b="0" dirty="0">
                <a:latin typeface="Verdana" panose="020B0604030504040204" pitchFamily="34" charset="0"/>
              </a:rPr>
              <a:t>	</a:t>
            </a:r>
          </a:p>
          <a:p>
            <a:pPr eaLnBrk="1" hangingPunct="1">
              <a:spcBef>
                <a:spcPct val="50000"/>
              </a:spcBef>
              <a:buClr>
                <a:srgbClr val="006699"/>
              </a:buClr>
              <a:buSzPct val="200000"/>
            </a:pPr>
            <a:r>
              <a:rPr lang="de-DE" altLang="de-DE" b="0" dirty="0">
                <a:latin typeface="Verdana" panose="020B0604030504040204" pitchFamily="34" charset="0"/>
              </a:rPr>
              <a:t>			</a:t>
            </a:r>
          </a:p>
          <a:p>
            <a:pPr eaLnBrk="1" hangingPunct="1">
              <a:spcBef>
                <a:spcPct val="50000"/>
              </a:spcBef>
              <a:buClr>
                <a:srgbClr val="006699"/>
              </a:buClr>
              <a:buSzPct val="200000"/>
            </a:pPr>
            <a:r>
              <a:rPr lang="de-DE" altLang="de-DE" b="0" dirty="0">
                <a:latin typeface="Verdana" panose="020B0604030504040204" pitchFamily="34" charset="0"/>
              </a:rPr>
              <a:t>			</a:t>
            </a:r>
          </a:p>
          <a:p>
            <a:pPr eaLnBrk="1" hangingPunct="1">
              <a:spcBef>
                <a:spcPct val="50000"/>
              </a:spcBef>
              <a:buClr>
                <a:srgbClr val="006699"/>
              </a:buClr>
              <a:buSzPct val="200000"/>
            </a:pPr>
            <a:r>
              <a:rPr lang="de-DE" altLang="de-DE" b="0" dirty="0">
                <a:latin typeface="Verdana" panose="020B0604030504040204" pitchFamily="34" charset="0"/>
              </a:rPr>
              <a:t>		</a:t>
            </a:r>
          </a:p>
        </p:txBody>
      </p:sp>
      <p:sp>
        <p:nvSpPr>
          <p:cNvPr id="15363"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a:solidFill>
                  <a:srgbClr val="D16349"/>
                </a:solidFill>
                <a:latin typeface="Verdana" panose="020B0604030504040204" pitchFamily="34" charset="0"/>
              </a:rPr>
              <a:t>¿Cuáles son los síntomas de una depresión?</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a:t>
            </a:r>
          </a:p>
        </p:txBody>
      </p:sp>
      <p:sp>
        <p:nvSpPr>
          <p:cNvPr id="15365" name="Rectangle 3"/>
          <p:cNvSpPr txBox="1">
            <a:spLocks noChangeArrowheads="1"/>
          </p:cNvSpPr>
          <p:nvPr/>
        </p:nvSpPr>
        <p:spPr bwMode="auto">
          <a:xfrm>
            <a:off x="2160588" y="1339850"/>
            <a:ext cx="48228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20000"/>
              </a:spcBef>
              <a:buClr>
                <a:schemeClr val="accent1"/>
              </a:buClr>
              <a:buSzPct val="85000"/>
              <a:buFont typeface="Wingdings 2" panose="05020102010507070707" pitchFamily="18" charset="2"/>
              <a:buNone/>
            </a:pPr>
            <a:r>
              <a:rPr lang="de-DE" altLang="de-DE" sz="2800" b="0" dirty="0">
                <a:latin typeface="Verdana" panose="020B0604030504040204" pitchFamily="34"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52413" y="1341438"/>
            <a:ext cx="8639175" cy="4939814"/>
          </a:xfrm>
          <a:prstGeom prst="rect">
            <a:avLst/>
          </a:prstGeom>
          <a:noFill/>
          <a:ln>
            <a:noFill/>
          </a:ln>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tristeza, estado de ánimo bajo</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energía disminuida</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baja autoestima, miedo al rechazo</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sentimientos de temor (ej. con respecto al futuro)</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insomnio, dolor</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disminución del rendimiento cognitivo (dificultades de  atención, problemas de memoria)</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disminución o aumento del apetito</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inactividad, pérdida del interés</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cansancio vital, ideas suicidas</a:t>
            </a:r>
          </a:p>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a:t>
            </a:r>
            <a:r>
              <a:rPr lang="es-ES_tradnl" altLang="de-DE" b="0" dirty="0">
                <a:latin typeface="Verdana" panose="020B0604030504040204" pitchFamily="34" charset="0"/>
              </a:rPr>
              <a:t>			</a:t>
            </a:r>
          </a:p>
          <a:p>
            <a:pPr eaLnBrk="1" hangingPunct="1">
              <a:spcBef>
                <a:spcPct val="50000"/>
              </a:spcBef>
              <a:buClr>
                <a:srgbClr val="006699"/>
              </a:buClr>
              <a:buSzPct val="200000"/>
              <a:defRPr/>
            </a:pPr>
            <a:r>
              <a:rPr lang="en-US" altLang="de-DE" b="0" dirty="0">
                <a:latin typeface="Verdana" panose="020B0604030504040204" pitchFamily="34" charset="0"/>
              </a:rPr>
              <a:t>		</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a:t>
            </a:r>
          </a:p>
        </p:txBody>
      </p:sp>
      <p:sp>
        <p:nvSpPr>
          <p:cNvPr id="6"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2000" b="0" dirty="0">
                <a:solidFill>
                  <a:srgbClr val="D16349"/>
                </a:solidFill>
                <a:latin typeface="Verdana" panose="020B0604030504040204" pitchFamily="34" charset="0"/>
              </a:rPr>
              <a:t>¿Cuáles son los síntomas de una depresión?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0"/>
            <a:ext cx="9144000" cy="792163"/>
          </a:xfrm>
          <a:noFill/>
        </p:spPr>
        <p:txBody>
          <a:bodyPr lIns="92075" tIns="46038" rIns="92075" bIns="46038" anchor="ctr"/>
          <a:lstStyle/>
          <a:p>
            <a:pPr eaLnBrk="1" hangingPunct="1"/>
            <a:r>
              <a:rPr lang="es-ES_tradnl" altLang="de-DE" dirty="0"/>
              <a:t>Raíces de la depresión </a:t>
            </a:r>
            <a:br>
              <a:rPr lang="es-ES_tradnl" altLang="de-DE" dirty="0"/>
            </a:br>
            <a:r>
              <a:rPr lang="es-ES_tradnl" altLang="de-DE" dirty="0"/>
              <a:t>¿Nací así... Me volví así?</a:t>
            </a:r>
          </a:p>
        </p:txBody>
      </p:sp>
      <p:sp>
        <p:nvSpPr>
          <p:cNvPr id="19459" name="Rectangle 3"/>
          <p:cNvSpPr>
            <a:spLocks noGrp="1" noChangeAspect="1" noChangeArrowheads="1"/>
          </p:cNvSpPr>
          <p:nvPr>
            <p:ph type="body" idx="4294967295"/>
          </p:nvPr>
        </p:nvSpPr>
        <p:spPr>
          <a:xfrm>
            <a:off x="252413" y="1341438"/>
            <a:ext cx="8639175" cy="4770437"/>
          </a:xfrm>
          <a:noFill/>
        </p:spPr>
        <p:txBody>
          <a:bodyPr lIns="92075" tIns="46038" rIns="92075" bIns="46038"/>
          <a:lstStyle/>
          <a:p>
            <a:pPr marL="179388" indent="0" eaLnBrk="1" hangingPunct="1">
              <a:spcBef>
                <a:spcPts val="1200"/>
              </a:spcBef>
            </a:pPr>
            <a:r>
              <a:rPr lang="es-ES_tradnl" altLang="de-DE" dirty="0"/>
              <a:t>La depresión frecuentemente es causa de múltiples factores. </a:t>
            </a:r>
            <a:r>
              <a:rPr lang="es-ES_tradnl" altLang="de-DE" i="1" dirty="0"/>
              <a:t>No</a:t>
            </a:r>
            <a:r>
              <a:rPr lang="es-ES_tradnl" altLang="de-DE" dirty="0"/>
              <a:t> existe una </a:t>
            </a:r>
            <a:r>
              <a:rPr lang="es-ES_tradnl" altLang="de-DE" i="1" dirty="0"/>
              <a:t>única causa</a:t>
            </a:r>
            <a:r>
              <a:rPr lang="es-ES_tradnl" altLang="de-DE" dirty="0"/>
              <a:t>. </a:t>
            </a:r>
          </a:p>
          <a:p>
            <a:pPr marL="179388" indent="0" eaLnBrk="1" hangingPunct="1">
              <a:spcBef>
                <a:spcPts val="1200"/>
              </a:spcBef>
            </a:pPr>
            <a:endParaRPr lang="es-ES_tradnl" altLang="de-DE" dirty="0">
              <a:solidFill>
                <a:srgbClr val="006699"/>
              </a:solidFill>
            </a:endParaRPr>
          </a:p>
          <a:p>
            <a:pPr marL="179388" indent="0" eaLnBrk="1" hangingPunct="1">
              <a:spcBef>
                <a:spcPts val="1200"/>
              </a:spcBef>
            </a:pPr>
            <a:r>
              <a:rPr lang="es-ES_tradnl" altLang="de-DE" b="1" dirty="0"/>
              <a:t>Predisposición: </a:t>
            </a:r>
            <a:r>
              <a:rPr lang="es-ES_tradnl" altLang="de-DE" dirty="0"/>
              <a:t>evidencias sobre la existencia de predisposición genética para pensamientos depresivos y baja autoestima.</a:t>
            </a:r>
          </a:p>
          <a:p>
            <a:pPr marL="179388" indent="0" eaLnBrk="1" hangingPunct="1">
              <a:spcBef>
                <a:spcPts val="1200"/>
              </a:spcBef>
            </a:pPr>
            <a:r>
              <a:rPr lang="es-ES_tradnl" altLang="de-DE" b="1" dirty="0"/>
              <a:t>Entorno: </a:t>
            </a:r>
            <a:r>
              <a:rPr lang="es-ES_tradnl" altLang="de-DE" dirty="0"/>
              <a:t>padres abandónicos y con alto nivel de crítica, pérdidas tempranas, y acontecimientos vitales traumáticos pueden provocar una autoimagen negativa. </a:t>
            </a:r>
          </a:p>
          <a:p>
            <a:pPr marL="179388" indent="0" eaLnBrk="1" hangingPunct="1">
              <a:spcBef>
                <a:spcPts val="1200"/>
              </a:spcBef>
            </a:pPr>
            <a:endParaRPr lang="es-ES_tradnl" altLang="de-DE" b="1" dirty="0"/>
          </a:p>
          <a:p>
            <a:pPr marL="179388" indent="0" eaLnBrk="1" hangingPunct="1">
              <a:spcBef>
                <a:spcPts val="1200"/>
              </a:spcBef>
            </a:pPr>
            <a:r>
              <a:rPr lang="es-ES_tradnl" altLang="de-DE" b="1" dirty="0"/>
              <a:t>Pero: </a:t>
            </a:r>
            <a:r>
              <a:rPr lang="es-ES_tradnl" altLang="de-DE" dirty="0"/>
              <a:t>¡Las estructuras depresivas de pensamiento  pueden ser modificadas! ¡La depresión no es un destino inevitable!</a:t>
            </a:r>
          </a:p>
        </p:txBody>
      </p:sp>
      <p:pic>
        <p:nvPicPr>
          <p:cNvPr id="19460"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763" y="5576888"/>
            <a:ext cx="1646237"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Despair” by fakelvis)</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buFontTx/>
              <a:buChar char="•"/>
            </a:pPr>
            <a:endParaRPr lang="en-GB" altLang="de-DE" sz="2000" b="0" dirty="0">
              <a:latin typeface="Verdana" panose="020B0604030504040204" pitchFamily="34" charset="0"/>
            </a:endParaRPr>
          </a:p>
        </p:txBody>
      </p:sp>
      <p:sp>
        <p:nvSpPr>
          <p:cNvPr id="21507" name="Text Box 4"/>
          <p:cNvSpPr txBox="1">
            <a:spLocks noChangeArrowheads="1"/>
          </p:cNvSpPr>
          <p:nvPr/>
        </p:nvSpPr>
        <p:spPr bwMode="auto">
          <a:xfrm>
            <a:off x="804863" y="2060575"/>
            <a:ext cx="7534275"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s-ES" altLang="x-none" b="0" dirty="0">
                <a:solidFill>
                  <a:srgbClr val="000000"/>
                </a:solidFill>
                <a:latin typeface="Verdana" charset="0"/>
                <a:ea typeface="Lucida Sans Unicode" charset="0"/>
                <a:cs typeface="Lucida Sans Unicode" charset="0"/>
              </a:rPr>
              <a:t>Muchas personas con problemas de salud mental muestran estilos de pensamiento que </a:t>
            </a:r>
            <a:r>
              <a:rPr lang="es-ES" altLang="x-none" dirty="0">
                <a:solidFill>
                  <a:srgbClr val="000000"/>
                </a:solidFill>
                <a:latin typeface="Verdana" charset="0"/>
                <a:ea typeface="Lucida Sans Unicode" charset="0"/>
                <a:cs typeface="Lucida Sans Unicode" charset="0"/>
              </a:rPr>
              <a:t>fomentan la depresión</a:t>
            </a:r>
            <a:r>
              <a:rPr lang="es-ES" altLang="x-none" b="0" dirty="0">
                <a:solidFill>
                  <a:srgbClr val="000000"/>
                </a:solidFill>
                <a:latin typeface="Verdana" charset="0"/>
                <a:ea typeface="Lucida Sans Unicode" charset="0"/>
                <a:cs typeface="Lucida Sans Unicode" charset="0"/>
              </a:rPr>
              <a:t>.</a:t>
            </a:r>
          </a:p>
          <a:p>
            <a:pPr eaLnBrk="1" hangingPunct="1"/>
            <a:endParaRPr lang="es-ES" altLang="x-none" b="0" dirty="0">
              <a:solidFill>
                <a:srgbClr val="000000"/>
              </a:solidFill>
              <a:latin typeface="Verdana" charset="0"/>
              <a:ea typeface="Lucida Sans Unicode" charset="0"/>
              <a:cs typeface="Lucida Sans Unicode" charset="0"/>
            </a:endParaRPr>
          </a:p>
          <a:p>
            <a:pPr eaLnBrk="1" hangingPunct="1"/>
            <a:r>
              <a:rPr lang="es-ES" altLang="x-none" b="0" dirty="0">
                <a:solidFill>
                  <a:srgbClr val="000000"/>
                </a:solidFill>
                <a:latin typeface="Verdana" charset="0"/>
                <a:ea typeface="Lucida Sans Unicode" charset="0"/>
                <a:cs typeface="Lucida Sans Unicode" charset="0"/>
              </a:rPr>
              <a:t>Estas distorsiones en el pensamiento pueden ser modificadas a través de un entrenamiento continuado e intensivo.</a:t>
            </a:r>
          </a:p>
        </p:txBody>
      </p:sp>
      <p:sp>
        <p:nvSpPr>
          <p:cNvPr id="21508"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s-ES_tradnl" altLang="de-DE" sz="2000" b="0" dirty="0">
                <a:solidFill>
                  <a:srgbClr val="D16349"/>
                </a:solidFill>
                <a:latin typeface="Verdana" panose="020B0604030504040204" pitchFamily="34" charset="0"/>
              </a:rPr>
              <a:t>¿Por qué hacemos esto?</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s-ES_tradnl" altLang="de-DE" sz="2000" b="0" dirty="0">
                <a:solidFill>
                  <a:srgbClr val="D16349"/>
                </a:solidFill>
                <a:latin typeface="+mn-lt"/>
              </a:rPr>
              <a:t>Un evento – muchas emociones posibles … </a:t>
            </a:r>
          </a:p>
          <a:p>
            <a:pPr algn="ctr" eaLnBrk="1" hangingPunct="1">
              <a:defRPr/>
            </a:pPr>
            <a:r>
              <a:rPr lang="es-ES_tradnl" altLang="de-DE" sz="2000" b="0" dirty="0">
                <a:solidFill>
                  <a:srgbClr val="D16349"/>
                </a:solidFill>
                <a:latin typeface="+mn-lt"/>
              </a:rPr>
              <a:t>¿Qué conduce a las diferentes reacciones? </a:t>
            </a:r>
          </a:p>
        </p:txBody>
      </p:sp>
      <p:sp>
        <p:nvSpPr>
          <p:cNvPr id="23555" name="Text Box 11"/>
          <p:cNvSpPr txBox="1">
            <a:spLocks noChangeArrowheads="1"/>
          </p:cNvSpPr>
          <p:nvPr/>
        </p:nvSpPr>
        <p:spPr bwMode="auto">
          <a:xfrm>
            <a:off x="0" y="36449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b="0" i="1" dirty="0">
                <a:latin typeface="Verdana" panose="020B0604030504040204" pitchFamily="34" charset="0"/>
              </a:rPr>
              <a:t>posibles reacciones</a:t>
            </a:r>
          </a:p>
        </p:txBody>
      </p:sp>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dirty="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s-ES_tradnl" altLang="de-DE" dirty="0">
                  <a:latin typeface="Verdana" panose="020B0604030504040204" pitchFamily="34" charset="0"/>
                </a:rPr>
                <a:t>Después de una entrevista de trabajo no obtienes el puesto esperado</a:t>
              </a:r>
              <a:r>
                <a:rPr lang="en-US" altLang="de-DE" dirty="0">
                  <a:latin typeface="Verdana" panose="020B0604030504040204" pitchFamily="34" charset="0"/>
                </a:rPr>
                <a:t>.</a:t>
              </a:r>
              <a:r>
                <a:rPr lang="en-US" altLang="de-DE" sz="2000" dirty="0">
                  <a:latin typeface="Verdana" panose="020B0604030504040204" pitchFamily="34" charset="0"/>
                </a:rPr>
                <a:t> </a:t>
              </a:r>
            </a:p>
          </p:txBody>
        </p:sp>
        <p:sp>
          <p:nvSpPr>
            <p:cNvPr id="23560" name="Text Box 4"/>
            <p:cNvSpPr txBox="1">
              <a:spLocks noChangeArrowheads="1"/>
            </p:cNvSpPr>
            <p:nvPr/>
          </p:nvSpPr>
          <p:spPr bwMode="auto">
            <a:xfrm>
              <a:off x="995363"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carta o llamada de </a:t>
              </a:r>
              <a:r>
                <a:rPr lang="en-US" altLang="de-DE" dirty="0" err="1">
                  <a:latin typeface="Verdana" panose="020B0604030504040204" pitchFamily="34" charset="0"/>
                </a:rPr>
                <a:t>enfado</a:t>
              </a:r>
              <a:endParaRPr lang="en-US" altLang="de-DE" dirty="0">
                <a:latin typeface="Verdana" panose="020B0604030504040204" pitchFamily="34" charset="0"/>
              </a:endParaRP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responder a otras ofertas laborales</a:t>
              </a: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enfado</a:t>
              </a: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solidFill>
                    <a:srgbClr val="000000"/>
                  </a:solidFill>
                  <a:latin typeface="Verdana" panose="020B0604030504040204" pitchFamily="34" charset="0"/>
                </a:rPr>
                <a:t>calma</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solidFill>
                    <a:srgbClr val="000000"/>
                  </a:solidFill>
                  <a:latin typeface="Verdana" panose="020B0604030504040204" pitchFamily="34" charset="0"/>
                </a:rPr>
                <a:t>tristeza</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llorar y rumiar</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9.6</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dirty="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s-ES_tradnl" altLang="de-DE" dirty="0">
                  <a:latin typeface="Verdana" panose="020B0604030504040204" pitchFamily="34" charset="0"/>
                </a:rPr>
                <a:t>Después de una entrevista de trabajo no obtienes el puesto esperado</a:t>
              </a:r>
              <a:r>
                <a:rPr lang="en-US" altLang="de-DE" dirty="0">
                  <a:latin typeface="Verdana" panose="020B0604030504040204" pitchFamily="34" charset="0"/>
                </a:rPr>
                <a:t>.</a:t>
              </a:r>
              <a:r>
                <a:rPr lang="en-US" altLang="de-DE" sz="2000" dirty="0">
                  <a:latin typeface="Verdana" panose="020B0604030504040204" pitchFamily="34" charset="0"/>
                </a:rPr>
                <a:t> </a:t>
              </a: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responder a otras ofertas laborales</a:t>
              </a: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solidFill>
                    <a:srgbClr val="000000"/>
                  </a:solidFill>
                  <a:latin typeface="Verdana" panose="020B0604030504040204" pitchFamily="34" charset="0"/>
                </a:rPr>
                <a:t>calma</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solidFill>
                    <a:srgbClr val="000000"/>
                  </a:solidFill>
                  <a:latin typeface="Verdana" panose="020B0604030504040204" pitchFamily="34" charset="0"/>
                </a:rPr>
                <a:t>tristeza</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llorar y rumiar</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9.7</a:t>
            </a:r>
          </a:p>
        </p:txBody>
      </p:sp>
      <p:sp>
        <p:nvSpPr>
          <p:cNvPr id="14" name="Text Box 14"/>
          <p:cNvSpPr txBox="1">
            <a:spLocks noChangeArrowheads="1"/>
          </p:cNvSpPr>
          <p:nvPr/>
        </p:nvSpPr>
        <p:spPr bwMode="auto">
          <a:xfrm>
            <a:off x="954087" y="2708275"/>
            <a:ext cx="1943100" cy="17081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a:latin typeface="Verdana" panose="020B0604030504040204" pitchFamily="34" charset="0"/>
            </a:endParaRPr>
          </a:p>
          <a:p>
            <a:pPr algn="ctr" eaLnBrk="1" hangingPunct="1">
              <a:spcBef>
                <a:spcPct val="50000"/>
              </a:spcBef>
            </a:pPr>
            <a:r>
              <a:rPr lang="en-US" altLang="de-DE" sz="1750" dirty="0">
                <a:latin typeface="Verdana" panose="020B0604030504040204" pitchFamily="34" charset="0"/>
              </a:rPr>
              <a:t>¿valoración/ pensamientos?</a:t>
            </a:r>
          </a:p>
          <a:p>
            <a:pPr algn="ctr" eaLnBrk="1" hangingPunct="1">
              <a:spcBef>
                <a:spcPct val="50000"/>
              </a:spcBef>
            </a:pPr>
            <a:endParaRPr lang="en-US" altLang="de-DE" sz="1600" dirty="0">
              <a:latin typeface="Verdana" panose="020B0604030504040204" pitchFamily="34" charset="0"/>
            </a:endParaRPr>
          </a:p>
        </p:txBody>
      </p:sp>
      <p:sp>
        <p:nvSpPr>
          <p:cNvPr id="16" name="Text Box 14"/>
          <p:cNvSpPr txBox="1">
            <a:spLocks noChangeArrowheads="1"/>
          </p:cNvSpPr>
          <p:nvPr/>
        </p:nvSpPr>
        <p:spPr bwMode="auto">
          <a:xfrm>
            <a:off x="3529012" y="2708275"/>
            <a:ext cx="1943100" cy="17081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sz="1750" dirty="0">
                <a:latin typeface="Verdana" panose="020B0604030504040204" pitchFamily="34" charset="0"/>
              </a:rPr>
              <a:t>¿valoración/ pensamientos?</a:t>
            </a: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7081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sz="1750" dirty="0">
                <a:latin typeface="Verdana" panose="020B0604030504040204" pitchFamily="34" charset="0"/>
              </a:rPr>
              <a:t>¿valoración/ pensamientos?</a:t>
            </a:r>
          </a:p>
          <a:p>
            <a:pPr algn="ctr" eaLnBrk="1" hangingPunct="1">
              <a:spcBef>
                <a:spcPct val="50000"/>
              </a:spcBef>
            </a:pPr>
            <a:endParaRPr lang="de-DE" altLang="de-DE" sz="1600" dirty="0">
              <a:latin typeface="Verdana" panose="020B0604030504040204" pitchFamily="34" charset="0"/>
            </a:endParaRPr>
          </a:p>
        </p:txBody>
      </p:sp>
      <p:sp>
        <p:nvSpPr>
          <p:cNvPr id="18" name="Text Box 4"/>
          <p:cNvSpPr txBox="1">
            <a:spLocks noChangeArrowheads="1"/>
          </p:cNvSpPr>
          <p:nvPr/>
        </p:nvSpPr>
        <p:spPr bwMode="auto">
          <a:xfrm>
            <a:off x="958850"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carta o llamada de </a:t>
            </a:r>
            <a:r>
              <a:rPr lang="en-US" altLang="de-DE" dirty="0" err="1">
                <a:latin typeface="Verdana" panose="020B0604030504040204" pitchFamily="34" charset="0"/>
              </a:rPr>
              <a:t>enfado</a:t>
            </a:r>
            <a:endParaRPr lang="en-US" altLang="de-DE" dirty="0">
              <a:latin typeface="Verdana" panose="020B0604030504040204" pitchFamily="34" charset="0"/>
            </a:endParaRPr>
          </a:p>
        </p:txBody>
      </p:sp>
      <p:sp>
        <p:nvSpPr>
          <p:cNvPr id="19" name="Text Box 3"/>
          <p:cNvSpPr txBox="1">
            <a:spLocks noChangeArrowheads="1"/>
          </p:cNvSpPr>
          <p:nvPr/>
        </p:nvSpPr>
        <p:spPr bwMode="auto">
          <a:xfrm>
            <a:off x="958850"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enfado</a:t>
            </a:r>
          </a:p>
        </p:txBody>
      </p:sp>
      <p:sp>
        <p:nvSpPr>
          <p:cNvPr id="20"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s-ES_tradnl" altLang="de-DE" sz="2000" b="0" dirty="0">
                <a:solidFill>
                  <a:srgbClr val="D16349"/>
                </a:solidFill>
                <a:latin typeface="+mn-lt"/>
              </a:rPr>
              <a:t>Un evento – muchas emociones posibles … </a:t>
            </a:r>
          </a:p>
          <a:p>
            <a:pPr algn="ctr" eaLnBrk="1" hangingPunct="1">
              <a:defRPr/>
            </a:pPr>
            <a:r>
              <a:rPr lang="es-ES_tradnl" altLang="de-DE" sz="2000" b="0" dirty="0">
                <a:solidFill>
                  <a:srgbClr val="D16349"/>
                </a:solidFill>
                <a:latin typeface="+mn-lt"/>
              </a:rPr>
              <a:t>¿Qué conduce a las diferentes reacciones? </a:t>
            </a:r>
          </a:p>
        </p:txBody>
      </p:sp>
    </p:spTree>
    <p:extLst>
      <p:ext uri="{BB962C8B-B14F-4D97-AF65-F5344CB8AC3E}">
        <p14:creationId xmlns:p14="http://schemas.microsoft.com/office/powerpoint/2010/main" val="25940973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uppieren 2"/>
          <p:cNvGrpSpPr>
            <a:grpSpLocks/>
          </p:cNvGrpSpPr>
          <p:nvPr/>
        </p:nvGrpSpPr>
        <p:grpSpPr bwMode="auto">
          <a:xfrm>
            <a:off x="863600" y="1773238"/>
            <a:ext cx="7416800" cy="4268192"/>
            <a:chOff x="900113" y="1773238"/>
            <a:chExt cx="7416800" cy="4268192"/>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dirty="0"/>
                <a:t>Mann und Frau sind verabredet. Nach einer halben Stunde wartet die Frau immer noch. </a:t>
              </a:r>
            </a:p>
          </p:txBody>
        </p:sp>
        <p:sp>
          <p:nvSpPr>
            <p:cNvPr id="23559" name="Text Box 13"/>
            <p:cNvSpPr txBox="1">
              <a:spLocks noChangeArrowheads="1"/>
            </p:cNvSpPr>
            <p:nvPr/>
          </p:nvSpPr>
          <p:spPr bwMode="auto">
            <a:xfrm>
              <a:off x="900113" y="1814513"/>
              <a:ext cx="7416800" cy="677108"/>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s-ES_tradnl" altLang="de-DE" dirty="0">
                  <a:latin typeface="Verdana" panose="020B0604030504040204" pitchFamily="34" charset="0"/>
                </a:rPr>
                <a:t>Después de una entrevista de trabajo no obtienes el puesto esperado</a:t>
              </a:r>
              <a:r>
                <a:rPr lang="en-US" altLang="de-DE" dirty="0">
                  <a:latin typeface="Verdana" panose="020B0604030504040204" pitchFamily="34" charset="0"/>
                </a:rPr>
                <a:t>.</a:t>
              </a:r>
              <a:r>
                <a:rPr lang="en-US" altLang="de-DE" sz="2000" dirty="0">
                  <a:latin typeface="Verdana" panose="020B0604030504040204" pitchFamily="34" charset="0"/>
                </a:rPr>
                <a:t> </a:t>
              </a:r>
            </a:p>
          </p:txBody>
        </p:sp>
        <p:sp>
          <p:nvSpPr>
            <p:cNvPr id="23561" name="Text Box 7"/>
            <p:cNvSpPr txBox="1">
              <a:spLocks noChangeArrowheads="1"/>
            </p:cNvSpPr>
            <p:nvPr/>
          </p:nvSpPr>
          <p:spPr bwMode="auto">
            <a:xfrm>
              <a:off x="3571875"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responder a otras ofertas laborales</a:t>
              </a: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enfado</a:t>
              </a:r>
            </a:p>
          </p:txBody>
        </p:sp>
        <p:sp>
          <p:nvSpPr>
            <p:cNvPr id="23563" name="Text Box 6"/>
            <p:cNvSpPr txBox="1">
              <a:spLocks noChangeArrowheads="1"/>
            </p:cNvSpPr>
            <p:nvPr/>
          </p:nvSpPr>
          <p:spPr bwMode="auto">
            <a:xfrm>
              <a:off x="3571875"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solidFill>
                    <a:srgbClr val="000000"/>
                  </a:solidFill>
                  <a:latin typeface="Verdana" panose="020B0604030504040204" pitchFamily="34" charset="0"/>
                </a:rPr>
                <a:t>calma</a:t>
              </a:r>
              <a:endParaRPr lang="en-US" altLang="de-DE" dirty="0">
                <a:latin typeface="Verdana" panose="020B0604030504040204"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err="1">
                  <a:solidFill>
                    <a:srgbClr val="000000"/>
                  </a:solidFill>
                  <a:latin typeface="Verdana" panose="020B0604030504040204" pitchFamily="34" charset="0"/>
                </a:rPr>
                <a:t>tristeza</a:t>
              </a:r>
              <a:endParaRPr lang="en-US" altLang="de-DE" dirty="0">
                <a:latin typeface="Verdana" panose="020B0604030504040204" pitchFamily="34" charset="0"/>
              </a:endParaRPr>
            </a:p>
          </p:txBody>
        </p:sp>
        <p:sp>
          <p:nvSpPr>
            <p:cNvPr id="23565" name="Text Box 10"/>
            <p:cNvSpPr txBox="1">
              <a:spLocks noChangeArrowheads="1"/>
            </p:cNvSpPr>
            <p:nvPr/>
          </p:nvSpPr>
          <p:spPr bwMode="auto">
            <a:xfrm>
              <a:off x="6223000" y="5118100"/>
              <a:ext cx="1943100" cy="900246"/>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llorar y rumiar</a:t>
              </a:r>
            </a:p>
            <a:p>
              <a:pPr algn="ctr" eaLnBrk="1" hangingPunct="1">
                <a:spcBef>
                  <a:spcPct val="50000"/>
                </a:spcBef>
              </a:pPr>
              <a:endParaRPr lang="en-US" altLang="de-DE" sz="1100" dirty="0">
                <a:latin typeface="Verdana" panose="020B0604030504040204"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9.8</a:t>
            </a:r>
          </a:p>
        </p:txBody>
      </p:sp>
      <p:sp>
        <p:nvSpPr>
          <p:cNvPr id="18" name="Text Box 4"/>
          <p:cNvSpPr txBox="1">
            <a:spLocks noChangeArrowheads="1"/>
          </p:cNvSpPr>
          <p:nvPr/>
        </p:nvSpPr>
        <p:spPr bwMode="auto">
          <a:xfrm>
            <a:off x="958850" y="5118100"/>
            <a:ext cx="1943100" cy="923330"/>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carta o llamada de </a:t>
            </a:r>
            <a:r>
              <a:rPr lang="en-US" altLang="de-DE" dirty="0" err="1">
                <a:latin typeface="Verdana" panose="020B0604030504040204" pitchFamily="34" charset="0"/>
              </a:rPr>
              <a:t>enfado</a:t>
            </a:r>
            <a:endParaRPr lang="en-US" altLang="de-DE" dirty="0">
              <a:latin typeface="Verdana" panose="020B0604030504040204" pitchFamily="34" charset="0"/>
            </a:endParaRPr>
          </a:p>
        </p:txBody>
      </p:sp>
      <p:sp>
        <p:nvSpPr>
          <p:cNvPr id="24" name="Text Box 14"/>
          <p:cNvSpPr txBox="1">
            <a:spLocks noChangeArrowheads="1"/>
          </p:cNvSpPr>
          <p:nvPr/>
        </p:nvSpPr>
        <p:spPr bwMode="auto">
          <a:xfrm>
            <a:off x="6191250" y="2708275"/>
            <a:ext cx="1943100" cy="17081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solidFill>
                  <a:srgbClr val="D16349"/>
                </a:solidFill>
                <a:latin typeface="Verdana" panose="020B0604030504040204" pitchFamily="34" charset="0"/>
              </a:rPr>
              <a:t>¿valoración/ pensamientos?</a:t>
            </a:r>
          </a:p>
          <a:p>
            <a:pPr algn="ctr" eaLnBrk="1" hangingPunct="1">
              <a:spcBef>
                <a:spcPct val="50000"/>
              </a:spcBef>
            </a:pPr>
            <a:endParaRPr lang="de-DE" altLang="de-DE" sz="1600" dirty="0">
              <a:latin typeface="Verdana" panose="020B0604030504040204" pitchFamily="34" charset="0"/>
            </a:endParaRPr>
          </a:p>
        </p:txBody>
      </p:sp>
      <p:sp>
        <p:nvSpPr>
          <p:cNvPr id="2" name="Textfeld 1"/>
          <p:cNvSpPr txBox="1"/>
          <p:nvPr/>
        </p:nvSpPr>
        <p:spPr>
          <a:xfrm>
            <a:off x="6300192" y="2852936"/>
            <a:ext cx="1728192" cy="1446550"/>
          </a:xfrm>
          <a:prstGeom prst="rect">
            <a:avLst/>
          </a:prstGeom>
          <a:noFill/>
        </p:spPr>
        <p:txBody>
          <a:bodyPr wrap="square" rtlCol="0">
            <a:spAutoFit/>
          </a:bodyPr>
          <a:lstStyle/>
          <a:p>
            <a:pPr algn="ctr" eaLnBrk="1" hangingPunct="1">
              <a:spcBef>
                <a:spcPct val="50000"/>
              </a:spcBef>
            </a:pPr>
            <a:r>
              <a:rPr lang="en-US" altLang="de-DE" sz="1400" b="0" dirty="0">
                <a:latin typeface="Verdana" panose="020B0604030504040204" pitchFamily="34" charset="0"/>
              </a:rPr>
              <a:t>“No soy </a:t>
            </a:r>
            <a:r>
              <a:rPr lang="en-US" altLang="de-DE" sz="1400" b="0" dirty="0" err="1">
                <a:latin typeface="Verdana" panose="020B0604030504040204" pitchFamily="34" charset="0"/>
              </a:rPr>
              <a:t>suficientemente</a:t>
            </a:r>
            <a:r>
              <a:rPr lang="en-US" altLang="de-DE" sz="1400" b="0" dirty="0">
                <a:latin typeface="Verdana" panose="020B0604030504040204" pitchFamily="34" charset="0"/>
              </a:rPr>
              <a:t> </a:t>
            </a:r>
            <a:r>
              <a:rPr lang="en-US" altLang="de-DE" sz="1400" b="0" dirty="0" err="1">
                <a:latin typeface="Verdana" panose="020B0604030504040204" pitchFamily="34" charset="0"/>
              </a:rPr>
              <a:t>bueno</a:t>
            </a:r>
            <a:r>
              <a:rPr lang="en-US" altLang="de-DE" sz="1400" b="0" dirty="0">
                <a:latin typeface="Verdana" panose="020B0604030504040204" pitchFamily="34" charset="0"/>
              </a:rPr>
              <a:t> para el </a:t>
            </a:r>
            <a:r>
              <a:rPr lang="en-US" altLang="de-DE" sz="1400" b="0" dirty="0" err="1">
                <a:latin typeface="Verdana" panose="020B0604030504040204" pitchFamily="34" charset="0"/>
              </a:rPr>
              <a:t>trabajo</a:t>
            </a:r>
            <a:r>
              <a:rPr lang="en-US" altLang="de-DE" sz="1400" b="0" dirty="0">
                <a:latin typeface="Verdana" panose="020B0604030504040204" pitchFamily="34" charset="0"/>
              </a:rPr>
              <a:t>. Soy un </a:t>
            </a:r>
            <a:r>
              <a:rPr lang="en-US" altLang="de-DE" sz="1400" b="0" dirty="0" err="1">
                <a:latin typeface="Verdana" panose="020B0604030504040204" pitchFamily="34" charset="0"/>
              </a:rPr>
              <a:t>fracasado</a:t>
            </a:r>
            <a:r>
              <a:rPr lang="en-US" altLang="de-DE" sz="1400" b="0" dirty="0">
                <a:latin typeface="Verdana" panose="020B0604030504040204" pitchFamily="34" charset="0"/>
              </a:rPr>
              <a:t>.”</a:t>
            </a:r>
          </a:p>
          <a:p>
            <a:endParaRPr lang="de-DE" dirty="0"/>
          </a:p>
        </p:txBody>
      </p:sp>
      <p:sp>
        <p:nvSpPr>
          <p:cNvPr id="25" name="Text Box 14"/>
          <p:cNvSpPr txBox="1">
            <a:spLocks noChangeArrowheads="1"/>
          </p:cNvSpPr>
          <p:nvPr/>
        </p:nvSpPr>
        <p:spPr bwMode="auto">
          <a:xfrm>
            <a:off x="3529012" y="2708275"/>
            <a:ext cx="1943100" cy="17081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eaLnBrk="1" hangingPunct="1">
              <a:spcBef>
                <a:spcPct val="50000"/>
              </a:spcBef>
            </a:pPr>
            <a:r>
              <a:rPr lang="en-US" altLang="de-DE" dirty="0">
                <a:solidFill>
                  <a:srgbClr val="D16349"/>
                </a:solidFill>
                <a:latin typeface="Verdana" panose="020B0604030504040204" pitchFamily="34" charset="0"/>
              </a:rPr>
              <a:t>¿valoración/ pensamientos?</a:t>
            </a:r>
          </a:p>
          <a:p>
            <a:pPr algn="ctr" eaLnBrk="1" hangingPunct="1">
              <a:spcBef>
                <a:spcPct val="50000"/>
              </a:spcBef>
            </a:pPr>
            <a:endParaRPr lang="de-DE" altLang="de-DE" sz="1600" dirty="0">
              <a:latin typeface="Verdana" panose="020B0604030504040204" pitchFamily="34" charset="0"/>
            </a:endParaRPr>
          </a:p>
        </p:txBody>
      </p:sp>
      <p:sp>
        <p:nvSpPr>
          <p:cNvPr id="26" name="Text Box 14"/>
          <p:cNvSpPr txBox="1">
            <a:spLocks noChangeArrowheads="1"/>
          </p:cNvSpPr>
          <p:nvPr/>
        </p:nvSpPr>
        <p:spPr bwMode="auto">
          <a:xfrm>
            <a:off x="954087" y="2708275"/>
            <a:ext cx="1943100" cy="17081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a:latin typeface="Verdana" panose="020B0604030504040204" pitchFamily="34" charset="0"/>
            </a:endParaRPr>
          </a:p>
          <a:p>
            <a:pPr algn="ctr" eaLnBrk="1" hangingPunct="1">
              <a:spcBef>
                <a:spcPct val="50000"/>
              </a:spcBef>
            </a:pPr>
            <a:r>
              <a:rPr lang="en-US" altLang="de-DE" dirty="0">
                <a:solidFill>
                  <a:srgbClr val="D16349"/>
                </a:solidFill>
                <a:latin typeface="Verdana" panose="020B0604030504040204" pitchFamily="34" charset="0"/>
              </a:rPr>
              <a:t>¿valoración/ pensamientos?</a:t>
            </a:r>
          </a:p>
          <a:p>
            <a:pPr algn="ctr" eaLnBrk="1" hangingPunct="1">
              <a:spcBef>
                <a:spcPct val="50000"/>
              </a:spcBef>
            </a:pPr>
            <a:endParaRPr lang="en-US" altLang="de-DE" sz="1600" dirty="0">
              <a:latin typeface="Verdana" panose="020B0604030504040204" pitchFamily="34" charset="0"/>
            </a:endParaRPr>
          </a:p>
        </p:txBody>
      </p:sp>
      <p:sp>
        <p:nvSpPr>
          <p:cNvPr id="4" name="Textfeld 3"/>
          <p:cNvSpPr txBox="1"/>
          <p:nvPr/>
        </p:nvSpPr>
        <p:spPr>
          <a:xfrm>
            <a:off x="954087" y="2764666"/>
            <a:ext cx="1943100" cy="1600438"/>
          </a:xfrm>
          <a:prstGeom prst="rect">
            <a:avLst/>
          </a:prstGeom>
          <a:noFill/>
        </p:spPr>
        <p:txBody>
          <a:bodyPr wrap="square" rtlCol="0">
            <a:spAutoFit/>
          </a:bodyPr>
          <a:lstStyle/>
          <a:p>
            <a:pPr algn="ctr"/>
            <a:r>
              <a:rPr lang="en-US" altLang="de-DE" sz="1400" b="0" dirty="0">
                <a:latin typeface="Verdana" panose="020B0604030504040204" pitchFamily="34" charset="0"/>
              </a:rPr>
              <a:t>“El director de </a:t>
            </a:r>
            <a:r>
              <a:rPr lang="en-US" altLang="de-DE" sz="1400" b="0" dirty="0" err="1">
                <a:latin typeface="Verdana" panose="020B0604030504040204" pitchFamily="34" charset="0"/>
              </a:rPr>
              <a:t>recursos</a:t>
            </a:r>
            <a:r>
              <a:rPr lang="en-US" altLang="de-DE" sz="1400" b="0" dirty="0">
                <a:latin typeface="Verdana" panose="020B0604030504040204" pitchFamily="34" charset="0"/>
              </a:rPr>
              <a:t> </a:t>
            </a:r>
            <a:r>
              <a:rPr lang="en-US" altLang="de-DE" sz="1400" b="0" dirty="0" err="1">
                <a:latin typeface="Verdana" panose="020B0604030504040204" pitchFamily="34" charset="0"/>
              </a:rPr>
              <a:t>humanos</a:t>
            </a:r>
            <a:r>
              <a:rPr lang="en-US" altLang="de-DE" sz="1400" b="0" dirty="0">
                <a:latin typeface="Verdana" panose="020B0604030504040204" pitchFamily="34" charset="0"/>
              </a:rPr>
              <a:t> </a:t>
            </a:r>
            <a:r>
              <a:rPr lang="en-US" altLang="de-DE" sz="1400" b="0" dirty="0" err="1">
                <a:latin typeface="Verdana" panose="020B0604030504040204" pitchFamily="34" charset="0"/>
              </a:rPr>
              <a:t>es</a:t>
            </a:r>
            <a:r>
              <a:rPr lang="en-US" altLang="de-DE" sz="1400" b="0" dirty="0">
                <a:latin typeface="Verdana" panose="020B0604030504040204" pitchFamily="34" charset="0"/>
              </a:rPr>
              <a:t> </a:t>
            </a:r>
            <a:r>
              <a:rPr lang="en-US" altLang="de-DE" sz="1400" b="0" dirty="0" err="1">
                <a:latin typeface="Verdana" panose="020B0604030504040204" pitchFamily="34" charset="0"/>
              </a:rPr>
              <a:t>demasiado</a:t>
            </a:r>
            <a:r>
              <a:rPr lang="en-US" altLang="de-DE" sz="1400" b="0" dirty="0">
                <a:latin typeface="Verdana" panose="020B0604030504040204" pitchFamily="34" charset="0"/>
              </a:rPr>
              <a:t> </a:t>
            </a:r>
            <a:r>
              <a:rPr lang="en-US" altLang="de-DE" sz="1400" b="0" dirty="0" err="1">
                <a:latin typeface="Verdana" panose="020B0604030504040204" pitchFamily="34" charset="0"/>
              </a:rPr>
              <a:t>estúpido</a:t>
            </a:r>
            <a:r>
              <a:rPr lang="en-US" altLang="de-DE" sz="1400" b="0" dirty="0">
                <a:latin typeface="Verdana" panose="020B0604030504040204" pitchFamily="34" charset="0"/>
              </a:rPr>
              <a:t> para </a:t>
            </a:r>
            <a:r>
              <a:rPr lang="en-US" altLang="de-DE" sz="1400" b="0" dirty="0" err="1">
                <a:latin typeface="Verdana" panose="020B0604030504040204" pitchFamily="34" charset="0"/>
              </a:rPr>
              <a:t>darse</a:t>
            </a:r>
            <a:r>
              <a:rPr lang="en-US" altLang="de-DE" sz="1400" b="0" dirty="0">
                <a:latin typeface="Verdana" panose="020B0604030504040204" pitchFamily="34" charset="0"/>
              </a:rPr>
              <a:t> </a:t>
            </a:r>
            <a:r>
              <a:rPr lang="en-US" altLang="de-DE" sz="1400" b="0" dirty="0" err="1">
                <a:latin typeface="Verdana" panose="020B0604030504040204" pitchFamily="34" charset="0"/>
              </a:rPr>
              <a:t>cuenta</a:t>
            </a:r>
            <a:r>
              <a:rPr lang="en-US" altLang="de-DE" sz="1400" b="0" dirty="0">
                <a:latin typeface="Verdana" panose="020B0604030504040204" pitchFamily="34" charset="0"/>
              </a:rPr>
              <a:t> que soy perfecto para el </a:t>
            </a:r>
            <a:r>
              <a:rPr lang="en-US" altLang="de-DE" sz="1400" b="0" dirty="0" err="1">
                <a:latin typeface="Verdana" panose="020B0604030504040204" pitchFamily="34" charset="0"/>
              </a:rPr>
              <a:t>puesto</a:t>
            </a:r>
            <a:r>
              <a:rPr lang="en-US" altLang="de-DE" sz="1400" b="0" dirty="0">
                <a:latin typeface="Verdana" panose="020B0604030504040204" pitchFamily="34" charset="0"/>
              </a:rPr>
              <a:t>.”</a:t>
            </a:r>
          </a:p>
        </p:txBody>
      </p:sp>
      <p:sp>
        <p:nvSpPr>
          <p:cNvPr id="3" name="Textfeld 2"/>
          <p:cNvSpPr txBox="1"/>
          <p:nvPr/>
        </p:nvSpPr>
        <p:spPr>
          <a:xfrm>
            <a:off x="3529012" y="2775699"/>
            <a:ext cx="1943100" cy="1877437"/>
          </a:xfrm>
          <a:prstGeom prst="rect">
            <a:avLst/>
          </a:prstGeom>
          <a:noFill/>
        </p:spPr>
        <p:txBody>
          <a:bodyPr wrap="square" rtlCol="0">
            <a:spAutoFit/>
          </a:bodyPr>
          <a:lstStyle/>
          <a:p>
            <a:pPr algn="ctr"/>
            <a:r>
              <a:rPr lang="en-US" altLang="de-DE" sz="1400" b="0" dirty="0">
                <a:latin typeface="Verdana" panose="020B0604030504040204" pitchFamily="34" charset="0"/>
              </a:rPr>
              <a:t>“</a:t>
            </a:r>
            <a:r>
              <a:rPr lang="en-US" altLang="de-DE" sz="1400" b="0" dirty="0" err="1">
                <a:latin typeface="Verdana" panose="020B0604030504040204" pitchFamily="34" charset="0"/>
              </a:rPr>
              <a:t>Esta</a:t>
            </a:r>
            <a:r>
              <a:rPr lang="en-US" altLang="de-DE" sz="1400" b="0" dirty="0">
                <a:latin typeface="Verdana" panose="020B0604030504040204" pitchFamily="34" charset="0"/>
              </a:rPr>
              <a:t> </a:t>
            </a:r>
            <a:r>
              <a:rPr lang="en-US" altLang="de-DE" sz="1400" b="0" dirty="0" err="1">
                <a:latin typeface="Verdana" panose="020B0604030504040204" pitchFamily="34" charset="0"/>
              </a:rPr>
              <a:t>vez</a:t>
            </a:r>
            <a:r>
              <a:rPr lang="en-US" altLang="de-DE" sz="1400" b="0" dirty="0">
                <a:latin typeface="Verdana" panose="020B0604030504040204" pitchFamily="34" charset="0"/>
              </a:rPr>
              <a:t> </a:t>
            </a:r>
            <a:r>
              <a:rPr lang="en-US" altLang="de-DE" sz="1400" b="0" dirty="0" err="1">
                <a:latin typeface="Verdana" panose="020B0604030504040204" pitchFamily="34" charset="0"/>
              </a:rPr>
              <a:t>tuve</a:t>
            </a:r>
            <a:r>
              <a:rPr lang="en-US" altLang="de-DE" sz="1400" b="0" dirty="0">
                <a:latin typeface="Verdana" panose="020B0604030504040204" pitchFamily="34" charset="0"/>
              </a:rPr>
              <a:t> mala </a:t>
            </a:r>
            <a:r>
              <a:rPr lang="en-US" altLang="de-DE" sz="1400" b="0" dirty="0" err="1">
                <a:latin typeface="Verdana" panose="020B0604030504040204" pitchFamily="34" charset="0"/>
              </a:rPr>
              <a:t>suerte</a:t>
            </a:r>
            <a:r>
              <a:rPr lang="en-US" altLang="de-DE" sz="1400" b="0" dirty="0">
                <a:latin typeface="Verdana" panose="020B0604030504040204" pitchFamily="34" charset="0"/>
              </a:rPr>
              <a:t>. Pero la </a:t>
            </a:r>
            <a:r>
              <a:rPr lang="en-US" altLang="de-DE" sz="1400" b="0" dirty="0" err="1">
                <a:latin typeface="Verdana" panose="020B0604030504040204" pitchFamily="34" charset="0"/>
              </a:rPr>
              <a:t>próxima</a:t>
            </a:r>
            <a:r>
              <a:rPr lang="en-US" altLang="de-DE" sz="1400" b="0" dirty="0">
                <a:latin typeface="Verdana" panose="020B0604030504040204" pitchFamily="34" charset="0"/>
              </a:rPr>
              <a:t> </a:t>
            </a:r>
            <a:r>
              <a:rPr lang="en-US" altLang="de-DE" sz="1400" b="0" dirty="0" err="1">
                <a:latin typeface="Verdana" panose="020B0604030504040204" pitchFamily="34" charset="0"/>
              </a:rPr>
              <a:t>vez</a:t>
            </a:r>
            <a:r>
              <a:rPr lang="en-US" altLang="de-DE" sz="1400" b="0" dirty="0">
                <a:latin typeface="Verdana" panose="020B0604030504040204" pitchFamily="34" charset="0"/>
              </a:rPr>
              <a:t> </a:t>
            </a:r>
            <a:r>
              <a:rPr lang="en-US" altLang="de-DE" sz="1400" b="0" dirty="0" err="1">
                <a:latin typeface="Verdana" panose="020B0604030504040204" pitchFamily="34" charset="0"/>
              </a:rPr>
              <a:t>seguro</a:t>
            </a:r>
            <a:r>
              <a:rPr lang="en-US" altLang="de-DE" sz="1400" b="0" dirty="0">
                <a:latin typeface="Verdana" panose="020B0604030504040204" pitchFamily="34" charset="0"/>
              </a:rPr>
              <a:t> que </a:t>
            </a:r>
            <a:r>
              <a:rPr lang="en-US" altLang="de-DE" sz="1400" b="0" dirty="0" err="1">
                <a:latin typeface="Verdana" panose="020B0604030504040204" pitchFamily="34" charset="0"/>
              </a:rPr>
              <a:t>funciona</a:t>
            </a:r>
            <a:r>
              <a:rPr lang="en-US" altLang="de-DE" sz="1400" b="0" dirty="0">
                <a:latin typeface="Verdana" panose="020B0604030504040204" pitchFamily="34" charset="0"/>
              </a:rPr>
              <a:t>. </a:t>
            </a:r>
            <a:r>
              <a:rPr lang="en-US" altLang="de-DE" sz="1400" b="0" dirty="0" err="1">
                <a:latin typeface="Verdana" panose="020B0604030504040204" pitchFamily="34" charset="0"/>
              </a:rPr>
              <a:t>Ésta</a:t>
            </a:r>
            <a:r>
              <a:rPr lang="en-US" altLang="de-DE" sz="1400" b="0" dirty="0">
                <a:latin typeface="Verdana" panose="020B0604030504040204" pitchFamily="34" charset="0"/>
              </a:rPr>
              <a:t> ha </a:t>
            </a:r>
            <a:r>
              <a:rPr lang="en-US" altLang="de-DE" sz="1400" b="0" dirty="0" err="1">
                <a:latin typeface="Verdana" panose="020B0604030504040204" pitchFamily="34" charset="0"/>
              </a:rPr>
              <a:t>sido</a:t>
            </a:r>
            <a:r>
              <a:rPr lang="en-US" altLang="de-DE" sz="1400" b="0" dirty="0">
                <a:latin typeface="Verdana" panose="020B0604030504040204" pitchFamily="34" charset="0"/>
              </a:rPr>
              <a:t> </a:t>
            </a:r>
            <a:r>
              <a:rPr lang="en-US" altLang="de-DE" sz="1400" b="0" dirty="0" err="1">
                <a:latin typeface="Verdana" panose="020B0604030504040204" pitchFamily="34" charset="0"/>
              </a:rPr>
              <a:t>una</a:t>
            </a:r>
            <a:r>
              <a:rPr lang="en-US" altLang="de-DE" sz="1400" b="0" dirty="0">
                <a:latin typeface="Verdana" panose="020B0604030504040204" pitchFamily="34" charset="0"/>
              </a:rPr>
              <a:t> </a:t>
            </a:r>
            <a:r>
              <a:rPr lang="en-US" altLang="de-DE" sz="1400" b="0" dirty="0" err="1">
                <a:latin typeface="Verdana" panose="020B0604030504040204" pitchFamily="34" charset="0"/>
              </a:rPr>
              <a:t>buena</a:t>
            </a:r>
            <a:r>
              <a:rPr lang="en-US" altLang="de-DE" sz="1400" b="0" dirty="0">
                <a:latin typeface="Verdana" panose="020B0604030504040204" pitchFamily="34" charset="0"/>
              </a:rPr>
              <a:t> </a:t>
            </a:r>
            <a:r>
              <a:rPr lang="en-US" altLang="de-DE" sz="1400" b="0" dirty="0" err="1">
                <a:latin typeface="Verdana" panose="020B0604030504040204" pitchFamily="34" charset="0"/>
              </a:rPr>
              <a:t>practica</a:t>
            </a:r>
            <a:r>
              <a:rPr lang="en-US" altLang="de-DE" sz="1400" b="0" dirty="0">
                <a:latin typeface="Verdana" panose="020B0604030504040204" pitchFamily="34" charset="0"/>
              </a:rPr>
              <a:t>.”</a:t>
            </a:r>
          </a:p>
          <a:p>
            <a:endParaRPr lang="de-DE" dirty="0"/>
          </a:p>
        </p:txBody>
      </p:sp>
      <p:sp>
        <p:nvSpPr>
          <p:cNvPr id="27"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s-ES_tradnl" altLang="de-DE" sz="2000" b="0" dirty="0">
                <a:solidFill>
                  <a:srgbClr val="D16349"/>
                </a:solidFill>
                <a:latin typeface="+mn-lt"/>
              </a:rPr>
              <a:t>Un evento – muchas emociones posibles … </a:t>
            </a:r>
          </a:p>
          <a:p>
            <a:pPr algn="ctr" eaLnBrk="1" hangingPunct="1">
              <a:defRPr/>
            </a:pPr>
            <a:r>
              <a:rPr lang="es-ES_tradnl" altLang="de-DE" sz="2000" b="0" dirty="0">
                <a:solidFill>
                  <a:srgbClr val="D16349"/>
                </a:solidFill>
                <a:latin typeface="+mn-lt"/>
              </a:rPr>
              <a:t>¿Qué conduce a las diferentes reacciones? </a:t>
            </a:r>
          </a:p>
        </p:txBody>
      </p:sp>
    </p:spTree>
    <p:extLst>
      <p:ext uri="{BB962C8B-B14F-4D97-AF65-F5344CB8AC3E}">
        <p14:creationId xmlns:p14="http://schemas.microsoft.com/office/powerpoint/2010/main" val="270513853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uppieren 2"/>
          <p:cNvGrpSpPr>
            <a:grpSpLocks/>
          </p:cNvGrpSpPr>
          <p:nvPr/>
        </p:nvGrpSpPr>
        <p:grpSpPr bwMode="auto">
          <a:xfrm>
            <a:off x="1117600" y="3360738"/>
            <a:ext cx="6910388" cy="3165475"/>
            <a:chOff x="827088" y="3308350"/>
            <a:chExt cx="6910387" cy="3165475"/>
          </a:xfrm>
        </p:grpSpPr>
        <p:sp>
          <p:nvSpPr>
            <p:cNvPr id="29704" name="Text Box 2"/>
            <p:cNvSpPr txBox="1">
              <a:spLocks noChangeArrowheads="1"/>
            </p:cNvSpPr>
            <p:nvPr/>
          </p:nvSpPr>
          <p:spPr bwMode="auto">
            <a:xfrm>
              <a:off x="3203575" y="4244975"/>
              <a:ext cx="1987550" cy="366713"/>
            </a:xfrm>
            <a:prstGeom prst="rect">
              <a:avLst/>
            </a:prstGeom>
            <a:solidFill>
              <a:srgbClr val="D163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pensamientos</a:t>
              </a:r>
            </a:p>
          </p:txBody>
        </p:sp>
        <p:sp>
          <p:nvSpPr>
            <p:cNvPr id="29705" name="Text Box 3"/>
            <p:cNvSpPr txBox="1">
              <a:spLocks noChangeArrowheads="1"/>
            </p:cNvSpPr>
            <p:nvPr/>
          </p:nvSpPr>
          <p:spPr bwMode="auto">
            <a:xfrm>
              <a:off x="3176588" y="3308350"/>
              <a:ext cx="1943100" cy="366713"/>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suceso</a:t>
              </a:r>
            </a:p>
          </p:txBody>
        </p:sp>
        <p:sp>
          <p:nvSpPr>
            <p:cNvPr id="29706" name="Text Box 4"/>
            <p:cNvSpPr txBox="1">
              <a:spLocks noChangeArrowheads="1"/>
            </p:cNvSpPr>
            <p:nvPr/>
          </p:nvSpPr>
          <p:spPr bwMode="auto">
            <a:xfrm>
              <a:off x="827088" y="6107113"/>
              <a:ext cx="1943100" cy="3667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sentimientos</a:t>
              </a:r>
            </a:p>
          </p:txBody>
        </p:sp>
        <p:sp>
          <p:nvSpPr>
            <p:cNvPr id="29707" name="Text Box 5"/>
            <p:cNvSpPr txBox="1">
              <a:spLocks noChangeArrowheads="1"/>
            </p:cNvSpPr>
            <p:nvPr/>
          </p:nvSpPr>
          <p:spPr bwMode="auto">
            <a:xfrm>
              <a:off x="5794375" y="6107113"/>
              <a:ext cx="1943100" cy="366712"/>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dirty="0">
                  <a:latin typeface="Verdana" panose="020B0604030504040204" pitchFamily="34" charset="0"/>
                </a:rPr>
                <a:t>conducta</a:t>
              </a:r>
            </a:p>
          </p:txBody>
        </p:sp>
        <p:cxnSp>
          <p:nvCxnSpPr>
            <p:cNvPr id="29708" name="AutoShape 6"/>
            <p:cNvCxnSpPr>
              <a:cxnSpLocks noChangeShapeType="1"/>
            </p:cNvCxnSpPr>
            <p:nvPr/>
          </p:nvCxnSpPr>
          <p:spPr bwMode="auto">
            <a:xfrm flipH="1">
              <a:off x="1979613" y="4581525"/>
              <a:ext cx="1654175"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09" name="AutoShape 7"/>
            <p:cNvCxnSpPr>
              <a:cxnSpLocks noChangeShapeType="1"/>
              <a:stCxn id="29706" idx="3"/>
              <a:endCxn id="29707" idx="1"/>
            </p:cNvCxnSpPr>
            <p:nvPr/>
          </p:nvCxnSpPr>
          <p:spPr bwMode="auto">
            <a:xfrm>
              <a:off x="2770188" y="6291263"/>
              <a:ext cx="3024187"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0" name="AutoShape 8"/>
            <p:cNvCxnSpPr>
              <a:cxnSpLocks noChangeShapeType="1"/>
            </p:cNvCxnSpPr>
            <p:nvPr/>
          </p:nvCxnSpPr>
          <p:spPr bwMode="auto">
            <a:xfrm>
              <a:off x="4714875" y="4581525"/>
              <a:ext cx="1801813"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1" name="AutoShape 9"/>
            <p:cNvCxnSpPr>
              <a:cxnSpLocks noChangeShapeType="1"/>
            </p:cNvCxnSpPr>
            <p:nvPr/>
          </p:nvCxnSpPr>
          <p:spPr bwMode="auto">
            <a:xfrm>
              <a:off x="4138613" y="3668713"/>
              <a:ext cx="0" cy="5524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sp>
        <p:nvSpPr>
          <p:cNvPr id="29699" name="Oval 10"/>
          <p:cNvSpPr>
            <a:spLocks noChangeArrowheads="1"/>
          </p:cNvSpPr>
          <p:nvPr/>
        </p:nvSpPr>
        <p:spPr bwMode="auto">
          <a:xfrm>
            <a:off x="5940152" y="3284538"/>
            <a:ext cx="2952750" cy="1223962"/>
          </a:xfrm>
          <a:prstGeom prst="ellipse">
            <a:avLst/>
          </a:prstGeom>
          <a:solidFill>
            <a:srgbClr val="FFF8C2"/>
          </a:solidFill>
          <a:ln w="9525" algn="ctr">
            <a:solidFill>
              <a:srgbClr val="FFF8C2"/>
            </a:solidFill>
            <a:round/>
            <a:headEnd/>
            <a:tailEnd/>
          </a:ln>
        </p:spPr>
        <p:txBody>
          <a:bodyPr wrap="none" lIns="90000" tIns="46800" rIns="90000" bIns="4680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sz="1600" dirty="0">
                <a:latin typeface="Verdana" panose="020B0604030504040204" pitchFamily="34" charset="0"/>
              </a:rPr>
              <a:t>estilo de </a:t>
            </a:r>
            <a:r>
              <a:rPr lang="en-US" altLang="de-DE" sz="1600" dirty="0" err="1">
                <a:latin typeface="Verdana" panose="020B0604030504040204" pitchFamily="34" charset="0"/>
              </a:rPr>
              <a:t>pensamiento</a:t>
            </a:r>
            <a:r>
              <a:rPr lang="en-US" altLang="de-DE" sz="1600" dirty="0">
                <a:latin typeface="Verdana" panose="020B0604030504040204" pitchFamily="34" charset="0"/>
              </a:rPr>
              <a:t> &amp; </a:t>
            </a:r>
          </a:p>
          <a:p>
            <a:pPr algn="ctr" eaLnBrk="1" hangingPunct="1"/>
            <a:r>
              <a:rPr lang="en-US" altLang="de-DE" sz="1600" dirty="0">
                <a:latin typeface="Verdana" panose="020B0604030504040204" pitchFamily="34" charset="0"/>
              </a:rPr>
              <a:t>principios personales</a:t>
            </a:r>
          </a:p>
        </p:txBody>
      </p:sp>
      <p:cxnSp>
        <p:nvCxnSpPr>
          <p:cNvPr id="29700" name="AutoShape 11"/>
          <p:cNvCxnSpPr>
            <a:cxnSpLocks noChangeShapeType="1"/>
            <a:stCxn id="29699" idx="3"/>
            <a:endCxn id="29704" idx="3"/>
          </p:cNvCxnSpPr>
          <p:nvPr/>
        </p:nvCxnSpPr>
        <p:spPr bwMode="auto">
          <a:xfrm flipH="1">
            <a:off x="5481637" y="4329255"/>
            <a:ext cx="890935" cy="15146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701" name="Rectangle 1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s-ES_tradnl" altLang="de-DE" sz="2000" b="0" dirty="0">
                <a:solidFill>
                  <a:srgbClr val="D16349"/>
                </a:solidFill>
                <a:latin typeface="Verdana" panose="020B0604030504040204" pitchFamily="34" charset="0"/>
              </a:rPr>
              <a:t>Vínculo entre pensamientos, sentimientos y comportamiento</a:t>
            </a:r>
          </a:p>
        </p:txBody>
      </p:sp>
      <p:sp>
        <p:nvSpPr>
          <p:cNvPr id="29702" name="Text Box 13"/>
          <p:cNvSpPr txBox="1">
            <a:spLocks noChangeArrowheads="1"/>
          </p:cNvSpPr>
          <p:nvPr/>
        </p:nvSpPr>
        <p:spPr bwMode="auto">
          <a:xfrm>
            <a:off x="252413" y="1341438"/>
            <a:ext cx="86391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ts val="1200"/>
              </a:spcBef>
              <a:buClr>
                <a:srgbClr val="336699"/>
              </a:buClr>
            </a:pPr>
            <a:r>
              <a:rPr lang="es-ES_tradnl" altLang="de-DE" b="0" dirty="0">
                <a:latin typeface="Verdana" panose="020B0604030504040204" pitchFamily="34" charset="0"/>
              </a:rPr>
              <a:t>Muchos detalles están en la mirada del espectador. Las personas reaccionan de manera completamente diferente a las mismas situaciones: El suceso por sí mismo no determina qué siente la persona o cómo se comporta – los pensamientos también juegan un papel importante (ej. interpretaciones, suposiciones y atribuciones personales). Pensamientos, sentimientos y comportamiento se influyen mutuamente. </a:t>
            </a:r>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9.9</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0"/>
            <a:ext cx="9144000" cy="792163"/>
          </a:xfrm>
        </p:spPr>
        <p:txBody>
          <a:bodyPr anchor="ctr"/>
          <a:lstStyle/>
          <a:p>
            <a:pPr eaLnBrk="1" hangingPunct="1"/>
            <a:r>
              <a:rPr lang="es-ES_tradnl" altLang="de-DE" dirty="0"/>
              <a:t>Distorsiones del pensamiento depresógenas y estrategias de afrontamiento disfuncionales</a:t>
            </a:r>
          </a:p>
        </p:txBody>
      </p:sp>
      <p:sp>
        <p:nvSpPr>
          <p:cNvPr id="31747" name="Rectangle 3"/>
          <p:cNvSpPr>
            <a:spLocks noGrp="1" noChangeArrowheads="1"/>
          </p:cNvSpPr>
          <p:nvPr>
            <p:ph type="body" idx="4294967295"/>
          </p:nvPr>
        </p:nvSpPr>
        <p:spPr>
          <a:xfrm>
            <a:off x="252413" y="1341438"/>
            <a:ext cx="8639175" cy="2808287"/>
          </a:xfrm>
        </p:spPr>
        <p:txBody>
          <a:bodyPr/>
          <a:lstStyle/>
          <a:p>
            <a:pPr marL="465138" indent="-285750" eaLnBrk="1" hangingPunct="1">
              <a:spcBef>
                <a:spcPts val="1200"/>
              </a:spcBef>
              <a:buClr>
                <a:srgbClr val="8CADAE"/>
              </a:buClr>
              <a:buFont typeface="Wingdings" panose="05000000000000000000" pitchFamily="2" charset="2"/>
              <a:buChar char="Ø"/>
              <a:defRPr/>
            </a:pPr>
            <a:r>
              <a:rPr lang="es-ES_tradnl" altLang="de-DE" dirty="0"/>
              <a:t>Sobregeneralizaciones</a:t>
            </a:r>
          </a:p>
          <a:p>
            <a:pPr marL="465138" indent="-285750" eaLnBrk="1" hangingPunct="1">
              <a:spcBef>
                <a:spcPts val="1200"/>
              </a:spcBef>
              <a:buClr>
                <a:srgbClr val="8CADAE"/>
              </a:buClr>
              <a:buFont typeface="Wingdings" panose="05000000000000000000" pitchFamily="2" charset="2"/>
              <a:buChar char="Ø"/>
              <a:defRPr/>
            </a:pPr>
            <a:r>
              <a:rPr lang="es-ES_tradnl" altLang="de-DE" dirty="0"/>
              <a:t>Percepción selectiva (“pelo en la sopa”)</a:t>
            </a:r>
          </a:p>
          <a:p>
            <a:pPr marL="465138" indent="-285750" eaLnBrk="1" hangingPunct="1">
              <a:spcBef>
                <a:spcPts val="1200"/>
              </a:spcBef>
              <a:buClr>
                <a:srgbClr val="8CADAE"/>
              </a:buClr>
              <a:buFont typeface="Wingdings" panose="05000000000000000000" pitchFamily="2" charset="2"/>
              <a:buChar char="Ø"/>
              <a:defRPr/>
            </a:pPr>
            <a:r>
              <a:rPr lang="es-ES_tradnl" altLang="de-DE" dirty="0"/>
              <a:t>“Debería”-declaración</a:t>
            </a:r>
          </a:p>
          <a:p>
            <a:pPr marL="465138" indent="-285750" eaLnBrk="1" hangingPunct="1">
              <a:spcBef>
                <a:spcPts val="1200"/>
              </a:spcBef>
              <a:buClr>
                <a:srgbClr val="8CADAE"/>
              </a:buClr>
              <a:buFont typeface="Wingdings" panose="05000000000000000000" pitchFamily="2" charset="2"/>
              <a:buChar char="Ø"/>
              <a:defRPr/>
            </a:pPr>
            <a:r>
              <a:rPr lang="es-ES_tradnl" altLang="de-DE" dirty="0"/>
              <a:t>Pensamiento catastrófico</a:t>
            </a:r>
          </a:p>
          <a:p>
            <a:pPr marL="465138" indent="-285750" eaLnBrk="1" hangingPunct="1">
              <a:spcBef>
                <a:spcPts val="1200"/>
              </a:spcBef>
              <a:buClr>
                <a:srgbClr val="8CADAE"/>
              </a:buClr>
              <a:buFont typeface="Wingdings" panose="05000000000000000000" pitchFamily="2" charset="2"/>
              <a:buChar char="Ø"/>
              <a:defRPr/>
            </a:pPr>
            <a:r>
              <a:rPr lang="es-ES_tradnl" altLang="de-DE" dirty="0"/>
              <a:t>Denegar el “feedback” positivo, pero aceptar de forma indiscriminada el “feedback” negativo</a:t>
            </a:r>
          </a:p>
          <a:p>
            <a:pPr marL="465138" indent="-285750" eaLnBrk="1" hangingPunct="1">
              <a:spcBef>
                <a:spcPts val="1200"/>
              </a:spcBef>
              <a:buClr>
                <a:srgbClr val="8CADAE"/>
              </a:buClr>
              <a:buFont typeface="Wingdings" panose="05000000000000000000" pitchFamily="2" charset="2"/>
              <a:buChar char="Ø"/>
              <a:defRPr/>
            </a:pPr>
            <a:r>
              <a:rPr lang="es-ES_tradnl" altLang="de-DE" dirty="0"/>
              <a:t>Rumiación y culpabilidad</a:t>
            </a:r>
          </a:p>
        </p:txBody>
      </p:sp>
      <p:pic>
        <p:nvPicPr>
          <p:cNvPr id="31748"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5084763"/>
            <a:ext cx="2087562"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9.10</a:t>
            </a:r>
          </a:p>
        </p:txBody>
      </p:sp>
      <p:sp>
        <p:nvSpPr>
          <p:cNvPr id="9"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Despair” by fakelvis)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50825" y="1341438"/>
            <a:ext cx="4816475" cy="4813300"/>
          </a:xfrm>
          <a:prstGeom prst="rect">
            <a:avLst/>
          </a:prstGeom>
          <a:noFill/>
          <a:ln>
            <a:noFill/>
          </a:ln>
          <a:extLst/>
        </p:spPr>
        <p:txBody>
          <a:body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s-ES_tradnl" b="0" dirty="0">
                <a:solidFill>
                  <a:srgbClr val="000000"/>
                </a:solidFill>
                <a:latin typeface="Verdana" panose="020B0604030504040204" pitchFamily="34" charset="0"/>
              </a:rPr>
              <a:t>Un </a:t>
            </a:r>
            <a:r>
              <a:rPr lang="es-ES_tradnl" b="0" i="1" dirty="0">
                <a:solidFill>
                  <a:srgbClr val="000000"/>
                </a:solidFill>
                <a:latin typeface="Verdana" panose="020B0604030504040204" pitchFamily="34" charset="0"/>
              </a:rPr>
              <a:t>único </a:t>
            </a:r>
            <a:r>
              <a:rPr lang="es-ES_tradnl" b="0" dirty="0">
                <a:solidFill>
                  <a:srgbClr val="000000"/>
                </a:solidFill>
                <a:latin typeface="Verdana" panose="020B0604030504040204" pitchFamily="34" charset="0"/>
              </a:rPr>
              <a:t>evento negativo es valorado como una mas en una serie de infortunios (ej. “esto siempre me pasa a mí”, “Nunca tengo suerte”)</a:t>
            </a:r>
          </a:p>
          <a:p>
            <a:pPr marL="342900" indent="-342900">
              <a:spcBef>
                <a:spcPct val="20000"/>
              </a:spcBef>
              <a:buClr>
                <a:srgbClr val="006699"/>
              </a:buClr>
              <a:buFont typeface="Wingdings" charset="0"/>
              <a:buChar char="Ø"/>
              <a:defRPr/>
            </a:pPr>
            <a:endParaRPr lang="es-ES_tradnl" sz="2400" b="0" dirty="0">
              <a:solidFill>
                <a:srgbClr val="000000"/>
              </a:solidFill>
              <a:latin typeface="Verdana" charset="0"/>
            </a:endParaRPr>
          </a:p>
          <a:p>
            <a:pPr>
              <a:spcBef>
                <a:spcPct val="20000"/>
              </a:spcBef>
              <a:buClr>
                <a:srgbClr val="006699"/>
              </a:buClr>
              <a:defRPr/>
            </a:pPr>
            <a:endParaRPr lang="es-ES_tradnl" sz="2400" dirty="0">
              <a:solidFill>
                <a:srgbClr val="000000"/>
              </a:solidFill>
              <a:latin typeface="Verdana" charset="0"/>
            </a:endParaRPr>
          </a:p>
          <a:p>
            <a:pPr>
              <a:spcBef>
                <a:spcPct val="20000"/>
              </a:spcBef>
              <a:buClr>
                <a:srgbClr val="006699"/>
              </a:buClr>
              <a:defRPr/>
            </a:pPr>
            <a:endParaRPr lang="es-ES_tradnl" sz="2400" dirty="0">
              <a:solidFill>
                <a:srgbClr val="000000"/>
              </a:solidFill>
              <a:latin typeface="Verdana" charset="0"/>
            </a:endParaRPr>
          </a:p>
          <a:p>
            <a:pPr>
              <a:spcBef>
                <a:spcPct val="20000"/>
              </a:spcBef>
              <a:buClr>
                <a:srgbClr val="006699"/>
              </a:buClr>
              <a:defRPr/>
            </a:pPr>
            <a:r>
              <a:rPr lang="es-ES_tradnl" dirty="0">
                <a:latin typeface="Verdana" charset="0"/>
              </a:rPr>
              <a:t>   ¿Te suena? </a:t>
            </a:r>
            <a:endParaRPr lang="es-ES_tradnl" dirty="0">
              <a:latin typeface="Verdana" pitchFamily="34" charset="0"/>
              <a:ea typeface="Verdana" pitchFamily="34" charset="0"/>
              <a:cs typeface="+mn-cs"/>
            </a:endParaRPr>
          </a:p>
          <a:p>
            <a:pPr marL="342900" indent="-342900">
              <a:spcBef>
                <a:spcPct val="20000"/>
              </a:spcBef>
              <a:buClr>
                <a:srgbClr val="006699"/>
              </a:buClr>
              <a:buFont typeface="Wingdings" charset="0"/>
              <a:buChar char="Ø"/>
              <a:defRPr/>
            </a:pPr>
            <a:endParaRPr lang="en-US" sz="2400" dirty="0">
              <a:solidFill>
                <a:srgbClr val="000000"/>
              </a:solidFill>
              <a:latin typeface="Verdana" charset="0"/>
            </a:endParaRPr>
          </a:p>
        </p:txBody>
      </p:sp>
      <p:sp>
        <p:nvSpPr>
          <p:cNvPr id="33795" name="Text Box 9"/>
          <p:cNvSpPr txBox="1">
            <a:spLocks noChangeArrowheads="1"/>
          </p:cNvSpPr>
          <p:nvPr/>
        </p:nvSpPr>
        <p:spPr bwMode="auto">
          <a:xfrm>
            <a:off x="7403780" y="1196975"/>
            <a:ext cx="18389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de-DE" altLang="de-DE" sz="1400" dirty="0">
                <a:solidFill>
                  <a:srgbClr val="FFFFFF"/>
                </a:solidFill>
                <a:latin typeface="Verdana" panose="020B0604030504040204" pitchFamily="34" charset="0"/>
                <a:ea typeface="MS PGothic" panose="020B0600070205080204" pitchFamily="34" charset="-128"/>
              </a:rPr>
              <a:t>nach Hautzinger</a:t>
            </a:r>
          </a:p>
        </p:txBody>
      </p:sp>
      <p:sp>
        <p:nvSpPr>
          <p:cNvPr id="8" name="Rectangle 2"/>
          <p:cNvSpPr txBox="1">
            <a:spLocks noChangeArrowheads="1"/>
          </p:cNvSpPr>
          <p:nvPr/>
        </p:nvSpPr>
        <p:spPr bwMode="auto">
          <a:xfrm>
            <a:off x="0" y="0"/>
            <a:ext cx="9144000" cy="792163"/>
          </a:xfrm>
          <a:prstGeom prst="rect">
            <a:avLst/>
          </a:prstGeom>
          <a:noFill/>
          <a:ln>
            <a:noFill/>
          </a:ln>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609600" indent="-609600" algn="ctr" eaLnBrk="1" hangingPunct="1">
              <a:spcBef>
                <a:spcPct val="0"/>
              </a:spcBef>
              <a:buClr>
                <a:srgbClr val="FFFFFF"/>
              </a:buClr>
              <a:buFontTx/>
              <a:buNone/>
              <a:defRPr/>
            </a:pPr>
            <a:r>
              <a:rPr lang="en-US" sz="2000" b="0" dirty="0">
                <a:solidFill>
                  <a:srgbClr val="D16349"/>
                </a:solidFill>
                <a:latin typeface="+mj-lt"/>
                <a:ea typeface="+mj-ea"/>
                <a:cs typeface="+mj-cs"/>
              </a:rPr>
              <a:t>Generalización excesiva</a:t>
            </a:r>
          </a:p>
        </p:txBody>
      </p:sp>
      <p:pic>
        <p:nvPicPr>
          <p:cNvPr id="33798" name="Picture 11"/>
          <p:cNvPicPr preferRelativeResize="0">
            <a:picLocks noChangeArrowheads="1"/>
          </p:cNvPicPr>
          <p:nvPr/>
        </p:nvPicPr>
        <p:blipFill>
          <a:blip r:embed="rId3">
            <a:extLst>
              <a:ext uri="{28A0092B-C50C-407E-A947-70E740481C1C}">
                <a14:useLocalDpi xmlns:a14="http://schemas.microsoft.com/office/drawing/2010/main" val="0"/>
              </a:ext>
            </a:extLst>
          </a:blip>
          <a:srcRect l="21426" t="19595" r="13089" b="23140"/>
          <a:stretch>
            <a:fillRect/>
          </a:stretch>
        </p:blipFill>
        <p:spPr bwMode="auto">
          <a:xfrm>
            <a:off x="6624638" y="1349375"/>
            <a:ext cx="22685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
          <p:cNvSpPr>
            <a:spLocks noChangeArrowheads="1"/>
          </p:cNvSpPr>
          <p:nvPr/>
        </p:nvSpPr>
        <p:spPr bwMode="auto">
          <a:xfrm>
            <a:off x="3175" y="6675666"/>
            <a:ext cx="2476640"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66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rIns="0" anchor="ctr">
            <a:spAutoFit/>
          </a:bodyPr>
          <a:lstStyle/>
          <a:p>
            <a:pPr>
              <a:defRPr/>
            </a:pPr>
            <a:r>
              <a:rPr lang="en-GB" altLang="ko-KR" sz="800" b="0" i="1" dirty="0">
                <a:latin typeface="+mn-lt"/>
                <a:ea typeface="굴림" charset="0"/>
                <a:cs typeface="굴림" charset="0"/>
              </a:rPr>
              <a:t>(</a:t>
            </a:r>
            <a:r>
              <a:rPr lang="en-US" altLang="de-DE" sz="800" b="0" dirty="0">
                <a:latin typeface="Verdana" panose="020B0604030504040204" pitchFamily="34" charset="0"/>
                <a:cs typeface="Arial" panose="020B0604020202020204" pitchFamily="34" charset="0"/>
              </a:rPr>
              <a:t>“</a:t>
            </a:r>
            <a:r>
              <a:rPr lang="en-GB" altLang="ko-KR" sz="800" b="0" i="1" dirty="0">
                <a:latin typeface="+mn-lt"/>
                <a:ea typeface="굴림" charset="0"/>
                <a:cs typeface="굴림" charset="0"/>
              </a:rPr>
              <a:t>Hannelore actually works out” von necrocake)</a:t>
            </a:r>
            <a:endParaRPr lang="de-DE" altLang="ko-KR" sz="800" b="0" i="1" dirty="0">
              <a:latin typeface="+mn-lt"/>
              <a:ea typeface="굴림" charset="0"/>
              <a:cs typeface="굴림"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dirty="0">
                <a:solidFill>
                  <a:schemeClr val="bg1"/>
                </a:solidFill>
              </a:rPr>
              <a:t>1. Übertriebene Verallgemeinerung</a:t>
            </a:r>
          </a:p>
          <a:p>
            <a:pPr marL="609600" indent="-609600" algn="ctr" eaLnBrk="1" hangingPunct="1"/>
            <a:endParaRPr lang="de-DE" altLang="de-DE" dirty="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3604637001"/>
              </p:ext>
            </p:extLst>
          </p:nvPr>
        </p:nvGraphicFramePr>
        <p:xfrm>
          <a:off x="250825" y="1125538"/>
          <a:ext cx="8642350" cy="4102353"/>
        </p:xfrm>
        <a:graphic>
          <a:graphicData uri="http://schemas.openxmlformats.org/drawingml/2006/table">
            <a:tbl>
              <a:tblPr/>
              <a:tblGrid>
                <a:gridCol w="2687231">
                  <a:extLst>
                    <a:ext uri="{9D8B030D-6E8A-4147-A177-3AD203B41FA5}">
                      <a16:colId xmlns:a16="http://schemas.microsoft.com/office/drawing/2014/main" xmlns="" val="20000"/>
                    </a:ext>
                  </a:extLst>
                </a:gridCol>
                <a:gridCol w="5955119">
                  <a:extLst>
                    <a:ext uri="{9D8B030D-6E8A-4147-A177-3AD203B41FA5}">
                      <a16:colId xmlns:a16="http://schemas.microsoft.com/office/drawing/2014/main" xmlns="" val="20001"/>
                    </a:ext>
                  </a:extLst>
                </a:gridCol>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dirty="0">
                          <a:ln>
                            <a:noFill/>
                          </a:ln>
                          <a:solidFill>
                            <a:schemeClr val="tx1"/>
                          </a:solidFill>
                          <a:effectLst/>
                          <a:latin typeface="Verdana" panose="020B0604030504040204" pitchFamily="34" charset="0"/>
                        </a:rPr>
                        <a:t>Evento</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Generalización excesiva</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Evaluación positiva/constructiva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0" i="0" u="none" strike="noStrike" cap="none" normalizeH="0" baseline="0" noProof="0" dirty="0">
                          <a:ln>
                            <a:noFill/>
                          </a:ln>
                          <a:solidFill>
                            <a:schemeClr val="tx1"/>
                          </a:solidFill>
                          <a:effectLst/>
                          <a:latin typeface="Verdana" panose="020B0604030504040204" pitchFamily="34" charset="0"/>
                        </a:rPr>
                        <a:t>No te acuerdas de una palabra durante una discusión.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“¡Nunca me puedo expresar bien!”; “Soy tan estúpido”</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s-ES_tradnl" altLang="de-DE" sz="1600" b="1" i="0" u="none" strike="noStrike" cap="none" normalizeH="0" baseline="0" noProof="0" dirty="0">
                          <a:ln>
                            <a:noFill/>
                          </a:ln>
                          <a:solidFill>
                            <a:schemeClr val="tx1"/>
                          </a:solidFill>
                          <a:effectLst/>
                          <a:latin typeface="Verdana" panose="020B0604030504040204" pitchFamily="34" charset="0"/>
                        </a:rPr>
                        <a:t>???</a:t>
                      </a:r>
                      <a:r>
                        <a:rPr kumimoji="0" lang="es-ES_tradnl" altLang="de-DE" sz="1600" b="0" i="0" u="none" strike="noStrike" cap="none" normalizeH="0" baseline="0" dirty="0">
                          <a:ln>
                            <a:noFill/>
                          </a:ln>
                          <a:solidFill>
                            <a:schemeClr val="bg1"/>
                          </a:solidFill>
                          <a:effectLst/>
                          <a:latin typeface="Verdana" panose="020B0604030504040204" pitchFamily="34" charset="0"/>
                        </a:rPr>
                        <a:t>“Estas cosas suceden en momentos caldeados. A otras personas también les pasa.” </a:t>
                      </a:r>
                      <a:endParaRPr kumimoji="0" lang="es-ES_tradnl" altLang="de-DE" sz="1600" b="0" i="0" u="none" strike="noStrike" cap="none" normalizeH="0" baseline="0" noProof="0" dirty="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0" i="0" u="none" strike="noStrike" cap="none" normalizeH="0" baseline="0" noProof="0" dirty="0">
                          <a:ln>
                            <a:noFill/>
                          </a:ln>
                          <a:solidFill>
                            <a:schemeClr val="tx1"/>
                          </a:solidFill>
                          <a:effectLst/>
                          <a:latin typeface="Verdana" panose="020B0604030504040204" pitchFamily="34" charset="0"/>
                        </a:rPr>
                        <a:t>Te olvidaste del cumpleaños de tu hermana.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“Esto siempre me sucede a mí. Soy un hermano terrible!”</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s-ES_tradnl" altLang="de-DE" sz="1600" b="1" i="0" u="none" strike="noStrike" cap="none" normalizeH="0" baseline="0" noProof="0" dirty="0">
                          <a:ln>
                            <a:noFill/>
                          </a:ln>
                          <a:solidFill>
                            <a:schemeClr val="tx1"/>
                          </a:solidFill>
                          <a:effectLst/>
                          <a:latin typeface="Verdana" panose="020B0604030504040204" pitchFamily="34" charset="0"/>
                        </a:rPr>
                        <a:t>???</a:t>
                      </a:r>
                      <a:r>
                        <a:rPr kumimoji="0" lang="es-ES_tradnl" altLang="de-DE" sz="1600" b="0" i="0" u="none" strike="noStrike" cap="none" normalizeH="0" baseline="0" dirty="0">
                          <a:ln>
                            <a:noFill/>
                          </a:ln>
                          <a:solidFill>
                            <a:schemeClr val="bg1"/>
                          </a:solidFill>
                          <a:effectLst/>
                          <a:latin typeface="Verdana" panose="020B0604030504040204" pitchFamily="34" charset="0"/>
                        </a:rPr>
                        <a:t>“Es una situación embarazosa, pero los errores suceden. Hasta ahora siempre te habías acordado de su cumpleaños”</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0" i="0" u="none" strike="noStrike" cap="none" normalizeH="0" baseline="0" noProof="0" dirty="0">
                          <a:ln>
                            <a:noFill/>
                          </a:ln>
                          <a:solidFill>
                            <a:schemeClr val="tx1"/>
                          </a:solidFill>
                          <a:effectLst/>
                          <a:latin typeface="Verdana" panose="020B0604030504040204" pitchFamily="34" charset="0"/>
                        </a:rPr>
                        <a:t>Un amigo te critica.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“¡Ya no me aprecia!”</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a:t>
                      </a:r>
                      <a:r>
                        <a:rPr kumimoji="0" lang="es-ES_tradnl" altLang="de-DE" sz="1600" b="0" i="0" u="none" strike="noStrike" cap="none" normalizeH="0" baseline="0" dirty="0">
                          <a:ln>
                            <a:noFill/>
                          </a:ln>
                          <a:solidFill>
                            <a:schemeClr val="bg1"/>
                          </a:solidFill>
                          <a:effectLst/>
                          <a:latin typeface="Verdana" panose="020B0604030504040204" pitchFamily="34" charset="0"/>
                        </a:rPr>
                        <a:t>“ha tenido un mal día y lo ha pagado conmigo.”;</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s-ES_tradnl" altLang="de-DE" sz="1600" b="0" i="0" u="none" strike="noStrike" cap="none" normalizeH="0" baseline="0" dirty="0">
                          <a:ln>
                            <a:noFill/>
                          </a:ln>
                          <a:solidFill>
                            <a:schemeClr val="bg1"/>
                          </a:solidFill>
                          <a:effectLst/>
                          <a:latin typeface="Verdana" panose="020B0604030504040204" pitchFamily="34" charset="0"/>
                        </a:rPr>
                        <a:t>“¿Puede que tenga razón y que aprenda algo de su crítica?”.“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9.12</a:t>
            </a:r>
          </a:p>
        </p:txBody>
      </p:sp>
      <p:sp>
        <p:nvSpPr>
          <p:cNvPr id="12" name="Text Box 31"/>
          <p:cNvSpPr txBox="1">
            <a:spLocks noChangeArrowheads="1"/>
          </p:cNvSpPr>
          <p:nvPr/>
        </p:nvSpPr>
        <p:spPr bwMode="auto">
          <a:xfrm>
            <a:off x="0" y="11361"/>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s-ES_tradnl" sz="2000" b="0" dirty="0">
                <a:solidFill>
                  <a:srgbClr val="D16349"/>
                </a:solidFill>
                <a:latin typeface="+mj-lt"/>
              </a:rPr>
              <a:t>Generalización excesiva</a:t>
            </a:r>
          </a:p>
          <a:p>
            <a:pPr algn="ctr" eaLnBrk="1" hangingPunct="1">
              <a:spcBef>
                <a:spcPct val="20000"/>
              </a:spcBef>
            </a:pPr>
            <a:r>
              <a:rPr lang="es-ES_tradnl" sz="2000" b="0" dirty="0">
                <a:solidFill>
                  <a:srgbClr val="D16349"/>
                </a:solidFill>
                <a:latin typeface="+mj-lt"/>
              </a:rPr>
              <a:t>¿Cómo sería una evaluación más útil/realista?</a:t>
            </a:r>
          </a:p>
        </p:txBody>
      </p:sp>
    </p:spTree>
    <p:extLst>
      <p:ext uri="{BB962C8B-B14F-4D97-AF65-F5344CB8AC3E}">
        <p14:creationId xmlns:p14="http://schemas.microsoft.com/office/powerpoint/2010/main" val="1989743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dirty="0">
                <a:solidFill>
                  <a:schemeClr val="bg1"/>
                </a:solidFill>
              </a:rPr>
              <a:t>1. Übertriebene Verallgemeinerung</a:t>
            </a:r>
          </a:p>
          <a:p>
            <a:pPr marL="609600" indent="-609600" algn="ctr" eaLnBrk="1" hangingPunct="1"/>
            <a:endParaRPr lang="de-DE" altLang="de-DE" dirty="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1267956384"/>
              </p:ext>
            </p:extLst>
          </p:nvPr>
        </p:nvGraphicFramePr>
        <p:xfrm>
          <a:off x="250825" y="1125538"/>
          <a:ext cx="8642350" cy="4102353"/>
        </p:xfrm>
        <a:graphic>
          <a:graphicData uri="http://schemas.openxmlformats.org/drawingml/2006/table">
            <a:tbl>
              <a:tblPr/>
              <a:tblGrid>
                <a:gridCol w="2687231">
                  <a:extLst>
                    <a:ext uri="{9D8B030D-6E8A-4147-A177-3AD203B41FA5}">
                      <a16:colId xmlns:a16="http://schemas.microsoft.com/office/drawing/2014/main" xmlns="" val="20000"/>
                    </a:ext>
                  </a:extLst>
                </a:gridCol>
                <a:gridCol w="5955119">
                  <a:extLst>
                    <a:ext uri="{9D8B030D-6E8A-4147-A177-3AD203B41FA5}">
                      <a16:colId xmlns:a16="http://schemas.microsoft.com/office/drawing/2014/main" xmlns="" val="20001"/>
                    </a:ext>
                  </a:extLst>
                </a:gridCol>
              </a:tblGrid>
              <a:tr h="59270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dirty="0">
                          <a:ln>
                            <a:noFill/>
                          </a:ln>
                          <a:solidFill>
                            <a:schemeClr val="tx1"/>
                          </a:solidFill>
                          <a:effectLst/>
                          <a:latin typeface="Verdana" panose="020B0604030504040204" pitchFamily="34" charset="0"/>
                        </a:rPr>
                        <a:t>Evento</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Generalización excesiva</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Evaluación positiva/constructiva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99067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0" i="0" u="none" strike="noStrike" cap="none" normalizeH="0" baseline="0" noProof="0" dirty="0">
                          <a:ln>
                            <a:noFill/>
                          </a:ln>
                          <a:solidFill>
                            <a:schemeClr val="tx1"/>
                          </a:solidFill>
                          <a:effectLst/>
                          <a:latin typeface="Verdana" panose="020B0604030504040204" pitchFamily="34" charset="0"/>
                        </a:rPr>
                        <a:t>No te acuerdas de una palabra durante una discusión.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“¡Nunca me puedo expresar bien!”; “Soy tan estúpido”</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s-ES_tradnl" altLang="de-DE" sz="1600" b="0" i="0" u="none" strike="noStrike" cap="none" normalizeH="0" baseline="0" dirty="0">
                          <a:ln>
                            <a:noFill/>
                          </a:ln>
                          <a:solidFill>
                            <a:schemeClr val="tx1"/>
                          </a:solidFill>
                          <a:effectLst/>
                          <a:latin typeface="Verdana" panose="020B0604030504040204" pitchFamily="34" charset="0"/>
                        </a:rPr>
                        <a:t>“Estas cosas suceden en momentos caldeados. A otras personas también les pasa.” </a:t>
                      </a:r>
                      <a:endParaRPr kumimoji="0" lang="es-ES_tradnl" altLang="de-DE" sz="1600" b="0" i="0" u="none" strike="noStrike" cap="none" normalizeH="0" baseline="0" noProof="0" dirty="0">
                        <a:ln>
                          <a:noFill/>
                        </a:ln>
                        <a:solidFill>
                          <a:srgbClr val="FF0000"/>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24341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0" i="0" u="none" strike="noStrike" cap="none" normalizeH="0" baseline="0" noProof="0" dirty="0">
                          <a:ln>
                            <a:noFill/>
                          </a:ln>
                          <a:solidFill>
                            <a:schemeClr val="tx1"/>
                          </a:solidFill>
                          <a:effectLst/>
                          <a:latin typeface="Verdana" panose="020B0604030504040204" pitchFamily="34" charset="0"/>
                        </a:rPr>
                        <a:t>Te olvidaste del cumpleaños de tu hermana.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“Esto siempre me sucede a mí. Soy un hermano terrible!”</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s-ES_tradnl" altLang="de-DE" sz="1600" b="0" i="0" u="none" strike="noStrike" cap="none" normalizeH="0" baseline="0" dirty="0">
                          <a:ln>
                            <a:noFill/>
                          </a:ln>
                          <a:solidFill>
                            <a:schemeClr val="tx1"/>
                          </a:solidFill>
                          <a:effectLst/>
                          <a:latin typeface="Verdana" panose="020B0604030504040204" pitchFamily="34" charset="0"/>
                        </a:rPr>
                        <a:t>“Es una situación embarazosa, pero los errores suceden. Hasta ahora siempre te habías acordado de su cumpleaños”</a:t>
                      </a:r>
                      <a:endParaRPr kumimoji="0" lang="es-ES_tradnl" altLang="de-DE" sz="1600" b="0" i="0" u="none" strike="noStrike" cap="none" normalizeH="0" baseline="0" dirty="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132192">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0" i="0" u="none" strike="noStrike" cap="none" normalizeH="0" baseline="0" noProof="0" dirty="0">
                          <a:ln>
                            <a:noFill/>
                          </a:ln>
                          <a:solidFill>
                            <a:schemeClr val="tx1"/>
                          </a:solidFill>
                          <a:effectLst/>
                          <a:latin typeface="Verdana" panose="020B0604030504040204" pitchFamily="34" charset="0"/>
                        </a:rPr>
                        <a:t>Un amigo te critica.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s-ES_tradnl" altLang="de-DE" sz="1600" b="1" i="0" u="none" strike="noStrike" cap="none" normalizeH="0" baseline="0" noProof="0" dirty="0">
                          <a:ln>
                            <a:noFill/>
                          </a:ln>
                          <a:solidFill>
                            <a:schemeClr val="tx1"/>
                          </a:solidFill>
                          <a:effectLst/>
                          <a:latin typeface="Verdana" panose="020B0604030504040204" pitchFamily="34" charset="0"/>
                        </a:rPr>
                        <a:t>“¡Ya no me aprecia!”</a:t>
                      </a:r>
                      <a:r>
                        <a:rPr kumimoji="0" lang="es-ES_tradnl" altLang="de-DE" sz="1600" b="0" i="0" u="none" strike="noStrike" cap="none" normalizeH="0" baseline="0" dirty="0">
                          <a:ln>
                            <a:noFill/>
                          </a:ln>
                          <a:solidFill>
                            <a:schemeClr val="tx1"/>
                          </a:solidFill>
                          <a:effectLst/>
                          <a:latin typeface="Verdana" panose="020B0604030504040204" pitchFamily="34" charset="0"/>
                        </a:rPr>
                        <a:t>“ha tenido un mal día y lo ha pagado conmigo.”;</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s-ES_tradnl" altLang="de-DE" sz="1600" b="0" i="0" u="none" strike="noStrike" cap="none" normalizeH="0" baseline="0" dirty="0">
                          <a:ln>
                            <a:noFill/>
                          </a:ln>
                          <a:solidFill>
                            <a:schemeClr val="tx1"/>
                          </a:solidFill>
                          <a:effectLst/>
                          <a:latin typeface="Verdana" panose="020B0604030504040204" pitchFamily="34" charset="0"/>
                        </a:rPr>
                        <a:t>“¿Puede que tenga razón y que aprenda algo de su crítica?”</a:t>
                      </a:r>
                      <a:r>
                        <a:rPr kumimoji="0" lang="es-ES_tradnl" altLang="de-DE" sz="1600" b="0" i="0" u="none" strike="noStrike" cap="none" normalizeH="0" baseline="0" dirty="0">
                          <a:ln>
                            <a:noFill/>
                          </a:ln>
                          <a:solidFill>
                            <a:schemeClr val="bg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9.13</a:t>
            </a:r>
          </a:p>
        </p:txBody>
      </p:sp>
      <p:sp>
        <p:nvSpPr>
          <p:cNvPr id="7" name="Rectangle 1044"/>
          <p:cNvSpPr>
            <a:spLocks noChangeArrowheads="1"/>
          </p:cNvSpPr>
          <p:nvPr/>
        </p:nvSpPr>
        <p:spPr bwMode="auto">
          <a:xfrm>
            <a:off x="179388" y="5300663"/>
            <a:ext cx="87852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s-ES_tradnl" altLang="de-DE" sz="1600" dirty="0">
                <a:latin typeface="Verdana" panose="020B0604030504040204" pitchFamily="34" charset="0"/>
              </a:rPr>
              <a:t>¡Permite los errores!:</a:t>
            </a:r>
            <a:r>
              <a:rPr lang="es-ES_tradnl" altLang="de-DE" sz="1600" b="0" dirty="0">
                <a:latin typeface="Verdana" panose="020B0604030504040204" pitchFamily="34" charset="0"/>
              </a:rPr>
              <a:t> Todos cometemos errores de tanto en tanto. Si tartamudeas no significa que no te sabes expresar. Si en alguna ocasión cometes un error, no significa que seas torpe.</a:t>
            </a:r>
          </a:p>
        </p:txBody>
      </p:sp>
      <p:grpSp>
        <p:nvGrpSpPr>
          <p:cNvPr id="8" name="Group 54"/>
          <p:cNvGrpSpPr>
            <a:grpSpLocks/>
          </p:cNvGrpSpPr>
          <p:nvPr/>
        </p:nvGrpSpPr>
        <p:grpSpPr bwMode="auto">
          <a:xfrm>
            <a:off x="0" y="6167432"/>
            <a:ext cx="2771800" cy="536574"/>
            <a:chOff x="0" y="3957"/>
            <a:chExt cx="1474" cy="338"/>
          </a:xfrm>
        </p:grpSpPr>
        <p:sp>
          <p:nvSpPr>
            <p:cNvPr id="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dirty="0">
                <a:latin typeface="Verdana" panose="020B0604030504040204" pitchFamily="34" charset="0"/>
              </a:endParaRPr>
            </a:p>
          </p:txBody>
        </p:sp>
        <p:pic>
          <p:nvPicPr>
            <p:cNvPr id="1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a:latin typeface="Verdana" panose="020B0604030504040204" pitchFamily="34" charset="0"/>
                </a:rPr>
                <a:t>Hoja de </a:t>
              </a:r>
              <a:r>
                <a:rPr lang="en-US" altLang="de-DE" sz="1200" b="0" i="1" dirty="0" err="1">
                  <a:latin typeface="Verdana" panose="020B0604030504040204" pitchFamily="34" charset="0"/>
                </a:rPr>
                <a:t>trabajo</a:t>
              </a:r>
              <a:r>
                <a:rPr lang="en-US" altLang="de-DE" sz="1200" b="0" i="1" dirty="0">
                  <a:latin typeface="Verdana" panose="020B0604030504040204" pitchFamily="34" charset="0"/>
                </a:rPr>
                <a:t> </a:t>
              </a:r>
              <a:r>
                <a:rPr lang="de-DE" altLang="de-DE" sz="1200" b="0" dirty="0">
                  <a:latin typeface="Verdana" panose="020B0604030504040204" pitchFamily="34" charset="0"/>
                </a:rPr>
                <a:t>9.1a</a:t>
              </a:r>
            </a:p>
            <a:p>
              <a:pPr eaLnBrk="1" hangingPunct="1"/>
              <a:r>
                <a:rPr lang="de-DE" altLang="de-DE" sz="1200" b="0" dirty="0">
                  <a:latin typeface="Verdana" panose="020B0604030504040204" pitchFamily="34" charset="0"/>
                </a:rPr>
                <a:t>     </a:t>
              </a:r>
            </a:p>
          </p:txBody>
        </p:sp>
      </p:grpSp>
      <p:sp>
        <p:nvSpPr>
          <p:cNvPr id="12" name="Text Box 31"/>
          <p:cNvSpPr txBox="1">
            <a:spLocks noChangeArrowheads="1"/>
          </p:cNvSpPr>
          <p:nvPr/>
        </p:nvSpPr>
        <p:spPr bwMode="auto">
          <a:xfrm>
            <a:off x="0" y="11361"/>
            <a:ext cx="9144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s-ES_tradnl" sz="2000" b="0" dirty="0">
                <a:solidFill>
                  <a:srgbClr val="D16349"/>
                </a:solidFill>
                <a:latin typeface="+mj-lt"/>
              </a:rPr>
              <a:t>Generalización excesiva</a:t>
            </a:r>
          </a:p>
          <a:p>
            <a:pPr algn="ctr" eaLnBrk="1" hangingPunct="1">
              <a:spcBef>
                <a:spcPct val="20000"/>
              </a:spcBef>
            </a:pPr>
            <a:r>
              <a:rPr lang="es-ES_tradnl" sz="2000" b="0" dirty="0">
                <a:solidFill>
                  <a:srgbClr val="D16349"/>
                </a:solidFill>
                <a:latin typeface="+mj-lt"/>
              </a:rPr>
              <a:t>¿Cómo sería una evaluación más útil/realista?</a:t>
            </a:r>
          </a:p>
        </p:txBody>
      </p:sp>
    </p:spTree>
    <p:extLst>
      <p:ext uri="{BB962C8B-B14F-4D97-AF65-F5344CB8AC3E}">
        <p14:creationId xmlns:p14="http://schemas.microsoft.com/office/powerpoint/2010/main" val="214129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dirty="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dirty="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dirty="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dirty="0">
              <a:solidFill>
                <a:srgbClr val="000000"/>
              </a:solidFill>
            </a:endParaRPr>
          </a:p>
          <a:p>
            <a:pPr lvl="1">
              <a:spcBef>
                <a:spcPct val="20000"/>
              </a:spcBef>
              <a:buClr>
                <a:srgbClr val="006699"/>
              </a:buClr>
              <a:buFont typeface="Wingdings" panose="05000000000000000000" pitchFamily="2" charset="2"/>
              <a:buNone/>
            </a:pPr>
            <a:endParaRPr lang="de-DE" altLang="de-DE" sz="2400" dirty="0">
              <a:solidFill>
                <a:srgbClr val="FF0000"/>
              </a:solidFill>
            </a:endParaRPr>
          </a:p>
          <a:p>
            <a:pPr>
              <a:spcBef>
                <a:spcPct val="20000"/>
              </a:spcBef>
              <a:buClr>
                <a:srgbClr val="006699"/>
              </a:buClr>
              <a:buFont typeface="Wingdings" panose="05000000000000000000" pitchFamily="2" charset="2"/>
              <a:buNone/>
            </a:pPr>
            <a:endParaRPr lang="de-DE" altLang="de-DE" sz="2400" dirty="0">
              <a:solidFill>
                <a:srgbClr val="000000"/>
              </a:solidFill>
            </a:endParaRPr>
          </a:p>
        </p:txBody>
      </p:sp>
      <p:sp>
        <p:nvSpPr>
          <p:cNvPr id="39939"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dirty="0">
              <a:solidFill>
                <a:srgbClr val="000000"/>
              </a:solidFill>
              <a:latin typeface="Verdana" panose="020B0604030504040204" pitchFamily="34" charset="0"/>
              <a:ea typeface="MS PGothic" panose="020B0600070205080204" pitchFamily="34" charset="-128"/>
            </a:endParaRPr>
          </a:p>
          <a:p>
            <a:pPr eaLnBrk="1" hangingPunct="1"/>
            <a:endParaRPr lang="de-DE" altLang="de-DE" sz="1200" dirty="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Wingdings" charset="0"/>
              <a:buAutoNum type="arabicPeriod"/>
              <a:defRPr/>
            </a:pPr>
            <a:r>
              <a:rPr lang="es-ES_tradnl" b="0" dirty="0">
                <a:solidFill>
                  <a:srgbClr val="000000"/>
                </a:solidFill>
                <a:latin typeface="Verdana" charset="0"/>
              </a:rPr>
              <a:t>Realiza afirmaciones situacionales concretas que hagan referencia al aquí y ahora. </a:t>
            </a:r>
            <a:r>
              <a:rPr lang="en-US" sz="2400" b="0" dirty="0">
                <a:solidFill>
                  <a:srgbClr val="000000"/>
                </a:solidFill>
                <a:latin typeface="Verdana" charset="0"/>
              </a:rPr>
              <a:t>	</a:t>
            </a:r>
          </a:p>
        </p:txBody>
      </p:sp>
      <p:sp>
        <p:nvSpPr>
          <p:cNvPr id="39941" name="Rectangle 2"/>
          <p:cNvSpPr>
            <a:spLocks noChangeArrowheads="1"/>
          </p:cNvSpPr>
          <p:nvPr/>
        </p:nvSpPr>
        <p:spPr bwMode="auto">
          <a:xfrm>
            <a:off x="468313" y="3860800"/>
            <a:ext cx="302418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442913" indent="14288">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ct val="30000"/>
              </a:spcBef>
              <a:buClr>
                <a:srgbClr val="336699"/>
              </a:buClr>
              <a:buFont typeface="Wingdings" panose="05000000000000000000" pitchFamily="2" charset="2"/>
              <a:buNone/>
            </a:pPr>
            <a:r>
              <a:rPr lang="es-ES_tradnl" altLang="de-DE" b="0" dirty="0">
                <a:latin typeface="Verdana" panose="020B0604030504040204" pitchFamily="34" charset="0"/>
              </a:rPr>
              <a:t>“Esto </a:t>
            </a:r>
            <a:r>
              <a:rPr lang="es-ES_tradnl" altLang="de-DE" b="0" u="sng" dirty="0">
                <a:latin typeface="Verdana" panose="020B0604030504040204" pitchFamily="34" charset="0"/>
              </a:rPr>
              <a:t>siempre</a:t>
            </a:r>
            <a:r>
              <a:rPr lang="es-ES_tradnl" altLang="de-DE" b="0" dirty="0">
                <a:latin typeface="Verdana" panose="020B0604030504040204" pitchFamily="34" charset="0"/>
              </a:rPr>
              <a:t> me pasa a mí. Soy un hermano terrible</a:t>
            </a:r>
            <a:r>
              <a:rPr lang="es-ES_tradnl" altLang="de-DE" b="0" dirty="0">
                <a:solidFill>
                  <a:srgbClr val="000000"/>
                </a:solidFill>
                <a:latin typeface="Verdana" panose="020B0604030504040204" pitchFamily="34" charset="0"/>
              </a:rPr>
              <a:t>”</a:t>
            </a:r>
          </a:p>
          <a:p>
            <a:pPr lvl="2">
              <a:lnSpc>
                <a:spcPct val="90000"/>
              </a:lnSpc>
              <a:spcBef>
                <a:spcPct val="30000"/>
              </a:spcBef>
              <a:buClr>
                <a:srgbClr val="336699"/>
              </a:buClr>
              <a:buFont typeface="Wingdings" panose="05000000000000000000" pitchFamily="2" charset="2"/>
              <a:buNone/>
            </a:pPr>
            <a:endParaRPr lang="en-US" altLang="de-DE" sz="2400" b="0" dirty="0">
              <a:solidFill>
                <a:srgbClr val="000000"/>
              </a:solidFill>
              <a:latin typeface="Verdana" panose="020B0604030504040204" pitchFamily="34" charset="0"/>
            </a:endParaRPr>
          </a:p>
          <a:p>
            <a:pPr>
              <a:lnSpc>
                <a:spcPct val="90000"/>
              </a:lnSpc>
              <a:spcBef>
                <a:spcPct val="3000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2" name="Rectangle 2"/>
          <p:cNvSpPr>
            <a:spLocks noChangeArrowheads="1"/>
          </p:cNvSpPr>
          <p:nvPr/>
        </p:nvSpPr>
        <p:spPr bwMode="auto">
          <a:xfrm>
            <a:off x="3924300" y="3860800"/>
            <a:ext cx="47513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ts val="0"/>
              </a:spcBef>
              <a:buClr>
                <a:srgbClr val="336699"/>
              </a:buClr>
              <a:buFont typeface="Wingdings" panose="05000000000000000000" pitchFamily="2" charset="2"/>
              <a:buNone/>
            </a:pPr>
            <a:r>
              <a:rPr lang="en-US" altLang="de-DE" sz="2400" b="0" dirty="0">
                <a:solidFill>
                  <a:srgbClr val="000000"/>
                </a:solidFill>
                <a:latin typeface="Verdana" panose="020B0604030504040204" pitchFamily="34" charset="0"/>
              </a:rPr>
              <a:t>    </a:t>
            </a:r>
            <a:r>
              <a:rPr lang="es-ES_tradnl" altLang="de-DE" b="0" dirty="0">
                <a:solidFill>
                  <a:srgbClr val="000000"/>
                </a:solidFill>
                <a:latin typeface="Verdana" panose="020B0604030504040204" pitchFamily="34" charset="0"/>
              </a:rPr>
              <a:t>“Olvidé el cumpleaños de mi hermana </a:t>
            </a:r>
            <a:r>
              <a:rPr lang="es-ES_tradnl" altLang="de-DE" b="0" u="sng" dirty="0">
                <a:solidFill>
                  <a:srgbClr val="000000"/>
                </a:solidFill>
                <a:latin typeface="Verdana" panose="020B0604030504040204" pitchFamily="34" charset="0"/>
              </a:rPr>
              <a:t>este año</a:t>
            </a:r>
            <a:r>
              <a:rPr lang="es-ES_tradnl" altLang="de-DE" b="0" dirty="0">
                <a:solidFill>
                  <a:srgbClr val="000000"/>
                </a:solidFill>
                <a:latin typeface="Verdana" panose="020B0604030504040204" pitchFamily="34" charset="0"/>
              </a:rPr>
              <a:t>. Es embarazoso, aún así le puedo desear un feliz cumpleaños de manera retrasada!”</a:t>
            </a:r>
          </a:p>
          <a:p>
            <a:pPr lvl="1">
              <a:lnSpc>
                <a:spcPct val="90000"/>
              </a:lnSpc>
              <a:spcBef>
                <a:spcPts val="0"/>
              </a:spcBef>
              <a:buClr>
                <a:srgbClr val="336699"/>
              </a:buClr>
              <a:buFont typeface="Wingdings" panose="05000000000000000000" pitchFamily="2" charset="2"/>
              <a:buNone/>
            </a:pPr>
            <a:endParaRPr lang="en-US" altLang="de-DE" sz="2400" b="0" dirty="0">
              <a:solidFill>
                <a:srgbClr val="000000"/>
              </a:solidFill>
              <a:latin typeface="Verdana" panose="020B0604030504040204" pitchFamily="34" charset="0"/>
            </a:endParaRPr>
          </a:p>
          <a:p>
            <a:pPr lvl="1">
              <a:lnSpc>
                <a:spcPct val="90000"/>
              </a:lnSpc>
              <a:spcBef>
                <a:spcPts val="0"/>
              </a:spcBef>
              <a:buClr>
                <a:srgbClr val="336699"/>
              </a:buClr>
              <a:buFont typeface="Wingdings" panose="05000000000000000000" pitchFamily="2" charset="2"/>
              <a:buChar char="Ø"/>
            </a:pPr>
            <a:endParaRPr lang="en-US" altLang="de-DE" sz="2400" b="0" dirty="0">
              <a:solidFill>
                <a:srgbClr val="000000"/>
              </a:solidFill>
              <a:latin typeface="Verdana" panose="020B0604030504040204" pitchFamily="34" charset="0"/>
            </a:endParaRPr>
          </a:p>
          <a:p>
            <a:pPr>
              <a:lnSpc>
                <a:spcPct val="90000"/>
              </a:lnSpc>
              <a:spcBef>
                <a:spcPts val="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3" name="AutoShape 5"/>
          <p:cNvSpPr>
            <a:spLocks noChangeArrowheads="1"/>
          </p:cNvSpPr>
          <p:nvPr/>
        </p:nvSpPr>
        <p:spPr bwMode="auto">
          <a:xfrm>
            <a:off x="3707904" y="4149725"/>
            <a:ext cx="503238" cy="431800"/>
          </a:xfrm>
          <a:prstGeom prst="rightArrow">
            <a:avLst>
              <a:gd name="adj1" fmla="val 50000"/>
              <a:gd name="adj2" fmla="val 29136"/>
            </a:avLst>
          </a:prstGeom>
          <a:solidFill>
            <a:srgbClr val="8CADAE"/>
          </a:solidFill>
          <a:ln w="38100">
            <a:solidFill>
              <a:srgbClr val="8CADAE"/>
            </a:solidFill>
            <a:miter lim="800000"/>
            <a:headEnd/>
            <a:tailEnd/>
          </a:ln>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endParaRPr lang="de-DE" altLang="de-DE" sz="4400" dirty="0">
              <a:solidFill>
                <a:srgbClr val="000000"/>
              </a:solidFill>
              <a:latin typeface="Verdana" panose="020B0604030504040204" pitchFamily="34" charset="0"/>
            </a:endParaRPr>
          </a:p>
        </p:txBody>
      </p:sp>
      <p:sp>
        <p:nvSpPr>
          <p:cNvPr id="39944" name="Text Box 6"/>
          <p:cNvSpPr txBox="1">
            <a:spLocks noChangeArrowheads="1"/>
          </p:cNvSpPr>
          <p:nvPr/>
        </p:nvSpPr>
        <p:spPr bwMode="auto">
          <a:xfrm>
            <a:off x="468313" y="2781300"/>
            <a:ext cx="820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buClr>
                <a:srgbClr val="336699"/>
              </a:buClr>
              <a:buFont typeface="Wingdings" panose="05000000000000000000" pitchFamily="2" charset="2"/>
              <a:buNone/>
            </a:pPr>
            <a:r>
              <a:rPr lang="es-ES_tradnl" altLang="de-DE" b="0" dirty="0">
                <a:solidFill>
                  <a:srgbClr val="000000"/>
                </a:solidFill>
                <a:latin typeface="Verdana" panose="020B0604030504040204" pitchFamily="34" charset="0"/>
                <a:ea typeface="MS PGothic" panose="020B0600070205080204" pitchFamily="34" charset="-128"/>
              </a:rPr>
              <a:t>ej. si olvidaste el cumpleaños de tu hermana, en lugar de decir</a:t>
            </a:r>
            <a:r>
              <a:rPr lang="en-US" altLang="de-DE" b="0" dirty="0">
                <a:solidFill>
                  <a:srgbClr val="000000"/>
                </a:solidFill>
                <a:latin typeface="Verdana" panose="020B0604030504040204" pitchFamily="34" charset="0"/>
                <a:ea typeface="MS PGothic" panose="020B0600070205080204" pitchFamily="34" charset="-128"/>
              </a:rPr>
              <a:t>…</a:t>
            </a:r>
          </a:p>
        </p:txBody>
      </p:sp>
      <p:sp>
        <p:nvSpPr>
          <p:cNvPr id="3994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s-ES_tradnl" altLang="de-DE" sz="2000" b="0" dirty="0">
                <a:solidFill>
                  <a:srgbClr val="D16349"/>
                </a:solidFill>
                <a:latin typeface="Verdana" panose="020B0604030504040204" pitchFamily="34" charset="0"/>
              </a:rPr>
              <a:t>¿Cómo realizar valoraciones más útiles?</a:t>
            </a:r>
          </a:p>
        </p:txBody>
      </p:sp>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dirty="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dirty="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dirty="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dirty="0">
              <a:solidFill>
                <a:srgbClr val="000000"/>
              </a:solidFill>
            </a:endParaRPr>
          </a:p>
          <a:p>
            <a:pPr lvl="1">
              <a:spcBef>
                <a:spcPct val="20000"/>
              </a:spcBef>
              <a:buClr>
                <a:srgbClr val="006699"/>
              </a:buClr>
              <a:buFont typeface="Wingdings" panose="05000000000000000000" pitchFamily="2" charset="2"/>
              <a:buNone/>
            </a:pPr>
            <a:endParaRPr lang="de-DE" altLang="de-DE" sz="2400" dirty="0">
              <a:solidFill>
                <a:srgbClr val="FF0000"/>
              </a:solidFill>
            </a:endParaRPr>
          </a:p>
          <a:p>
            <a:pPr>
              <a:spcBef>
                <a:spcPct val="20000"/>
              </a:spcBef>
              <a:buClr>
                <a:srgbClr val="006699"/>
              </a:buClr>
              <a:buFont typeface="Wingdings" panose="05000000000000000000" pitchFamily="2" charset="2"/>
              <a:buNone/>
            </a:pPr>
            <a:endParaRPr lang="de-DE" altLang="de-DE" sz="2400" dirty="0">
              <a:solidFill>
                <a:srgbClr val="000000"/>
              </a:solidFill>
            </a:endParaRPr>
          </a:p>
        </p:txBody>
      </p:sp>
      <p:sp>
        <p:nvSpPr>
          <p:cNvPr id="41987"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dirty="0">
              <a:solidFill>
                <a:srgbClr val="000000"/>
              </a:solidFill>
              <a:latin typeface="Verdana" panose="020B0604030504040204" pitchFamily="34" charset="0"/>
              <a:ea typeface="MS PGothic" panose="020B0600070205080204" pitchFamily="34" charset="-128"/>
            </a:endParaRPr>
          </a:p>
          <a:p>
            <a:pPr eaLnBrk="1" hangingPunct="1"/>
            <a:endParaRPr lang="de-DE" altLang="de-DE" sz="1200" dirty="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mj-lt"/>
              <a:buAutoNum type="arabicPeriod" startAt="2"/>
              <a:defRPr/>
            </a:pPr>
            <a:r>
              <a:rPr lang="en-US" b="0" dirty="0">
                <a:solidFill>
                  <a:srgbClr val="000000"/>
                </a:solidFill>
                <a:latin typeface="Verdana" charset="0"/>
              </a:rPr>
              <a:t>¿</a:t>
            </a:r>
            <a:r>
              <a:rPr lang="es-ES_tradnl" b="0" dirty="0">
                <a:solidFill>
                  <a:srgbClr val="000000"/>
                </a:solidFill>
                <a:latin typeface="Verdana" charset="0"/>
              </a:rPr>
              <a:t>Qué consejo le darías a un buen amigo que está pasando por una experiencia similar? </a:t>
            </a:r>
          </a:p>
          <a:p>
            <a:pPr marL="1017588" lvl="1" indent="-560388">
              <a:buClr>
                <a:srgbClr val="336699"/>
              </a:buClr>
              <a:defRPr/>
            </a:pPr>
            <a:endParaRPr lang="en-US" sz="2400" b="0" dirty="0">
              <a:solidFill>
                <a:srgbClr val="000000"/>
              </a:solidFill>
              <a:latin typeface="Verdana" charset="0"/>
            </a:endParaRPr>
          </a:p>
          <a:p>
            <a:pPr marL="1017588" lvl="1" indent="-560388">
              <a:buClr>
                <a:srgbClr val="336699"/>
              </a:buClr>
              <a:buFont typeface="Wingdings" charset="0"/>
              <a:buNone/>
              <a:defRPr/>
            </a:pPr>
            <a:r>
              <a:rPr lang="en-US" sz="2400" b="0" dirty="0">
                <a:solidFill>
                  <a:srgbClr val="000000"/>
                </a:solidFill>
                <a:latin typeface="Verdana" charset="0"/>
              </a:rPr>
              <a:t>	</a:t>
            </a:r>
          </a:p>
        </p:txBody>
      </p:sp>
      <p:sp>
        <p:nvSpPr>
          <p:cNvPr id="41989" name="Text Box 6"/>
          <p:cNvSpPr txBox="1">
            <a:spLocks noChangeArrowheads="1"/>
          </p:cNvSpPr>
          <p:nvPr/>
        </p:nvSpPr>
        <p:spPr bwMode="auto">
          <a:xfrm>
            <a:off x="468313" y="2781300"/>
            <a:ext cx="82073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Font typeface="Wingdings" panose="05000000000000000000" pitchFamily="2" charset="2"/>
              <a:buNone/>
            </a:pPr>
            <a:r>
              <a:rPr lang="es-ES_tradnl" altLang="de-DE" b="0" dirty="0">
                <a:latin typeface="Verdana" panose="020B0604030504040204" pitchFamily="34" charset="0"/>
              </a:rPr>
              <a:t>Ejemplo:</a:t>
            </a:r>
            <a:r>
              <a:rPr lang="es-ES_tradnl" altLang="de-DE" b="0" dirty="0">
                <a:solidFill>
                  <a:srgbClr val="006699"/>
                </a:solidFill>
                <a:latin typeface="Verdana" panose="020B0604030504040204" pitchFamily="34" charset="0"/>
              </a:rPr>
              <a:t> </a:t>
            </a:r>
            <a:r>
              <a:rPr lang="es-ES_tradnl" altLang="de-DE" b="0" dirty="0">
                <a:latin typeface="Verdana" panose="020B0604030504040204" pitchFamily="34" charset="0"/>
              </a:rPr>
              <a:t>Llegas tarde a una cita porque anotaste mal la hora . </a:t>
            </a:r>
          </a:p>
          <a:p>
            <a:pPr indent="19050" eaLnBrk="1" hangingPunct="1"/>
            <a:endParaRPr lang="es-ES_tradnl" altLang="de-DE" b="0" dirty="0">
              <a:latin typeface="Verdana" panose="020B0604030504040204" pitchFamily="34" charset="0"/>
            </a:endParaRPr>
          </a:p>
          <a:p>
            <a:pPr indent="19050" eaLnBrk="1" hangingPunct="1"/>
            <a:r>
              <a:rPr lang="es-ES_tradnl" altLang="de-DE" b="0" dirty="0">
                <a:latin typeface="Verdana" panose="020B0604030504040204" pitchFamily="34" charset="0"/>
              </a:rPr>
              <a:t>Piensa en lo duro que serías contigo mismo en ese caso. Luego piensa en el consejo que le daría a un buen amigo. Probablemente le dirías que no es tan grave y le darías buenas razones de porqué es un error perdonable.  </a:t>
            </a:r>
          </a:p>
          <a:p>
            <a:pPr indent="19050" eaLnBrk="1" hangingPunct="1"/>
            <a:endParaRPr lang="es-ES_tradnl" altLang="de-DE" b="0" dirty="0">
              <a:latin typeface="Verdana" panose="020B0604030504040204" pitchFamily="34" charset="0"/>
            </a:endParaRPr>
          </a:p>
          <a:p>
            <a:pPr eaLnBrk="1" hangingPunct="1"/>
            <a:r>
              <a:rPr lang="es-ES_tradnl" altLang="de-DE" dirty="0">
                <a:latin typeface="Verdana" panose="020B0604030504040204" pitchFamily="34" charset="0"/>
              </a:rPr>
              <a:t>¿Ejemplos personales?</a:t>
            </a:r>
          </a:p>
          <a:p>
            <a:pPr eaLnBrk="1" hangingPunct="1"/>
            <a:endParaRPr lang="en-US" altLang="de-DE" b="0" dirty="0">
              <a:latin typeface="Verdana" panose="020B0604030504040204" pitchFamily="34" charset="0"/>
            </a:endParaRPr>
          </a:p>
          <a:p>
            <a:pPr eaLnBrk="1" hangingPunct="1">
              <a:buFont typeface="Wingdings" panose="05000000000000000000" pitchFamily="2" charset="2"/>
              <a:buNone/>
            </a:pPr>
            <a:endParaRPr lang="en-US" altLang="de-DE" b="0"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9.15</a:t>
            </a:r>
          </a:p>
        </p:txBody>
      </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s-ES_tradnl" altLang="de-DE" sz="2000" b="0" dirty="0">
                <a:solidFill>
                  <a:srgbClr val="D16349"/>
                </a:solidFill>
                <a:latin typeface="Verdana" panose="020B0604030504040204" pitchFamily="34" charset="0"/>
              </a:rPr>
              <a:t>¿Cómo realizar valoraciones más útiles?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7"/>
          <p:cNvSpPr txBox="1">
            <a:spLocks noChangeArrowheads="1"/>
          </p:cNvSpPr>
          <p:nvPr/>
        </p:nvSpPr>
        <p:spPr bwMode="auto">
          <a:xfrm rot="-5400000">
            <a:off x="9058275" y="3144838"/>
            <a:ext cx="187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sz="900" dirty="0">
              <a:solidFill>
                <a:schemeClr val="tx2"/>
              </a:solidFill>
              <a:latin typeface="Verdana" panose="020B0604030504040204" pitchFamily="34" charset="0"/>
            </a:endParaRPr>
          </a:p>
          <a:p>
            <a:pPr eaLnBrk="1" hangingPunct="1"/>
            <a:endParaRPr lang="de-DE" altLang="de-DE" sz="900" dirty="0">
              <a:solidFill>
                <a:schemeClr val="tx2"/>
              </a:solidFill>
              <a:latin typeface="Verdana" panose="020B0604030504040204" pitchFamily="34" charset="0"/>
            </a:endParaRPr>
          </a:p>
        </p:txBody>
      </p:sp>
      <p:sp>
        <p:nvSpPr>
          <p:cNvPr id="6" name="Rectangle 3"/>
          <p:cNvSpPr txBox="1">
            <a:spLocks noChangeArrowheads="1"/>
          </p:cNvSpPr>
          <p:nvPr/>
        </p:nvSpPr>
        <p:spPr bwMode="auto">
          <a:xfrm>
            <a:off x="468313" y="1628775"/>
            <a:ext cx="4803775" cy="4525963"/>
          </a:xfrm>
          <a:prstGeom prst="rect">
            <a:avLst/>
          </a:prstGeom>
          <a:noFill/>
          <a:ln>
            <a:noFill/>
          </a:ln>
          <a:extLst/>
        </p:spPr>
        <p:txBody>
          <a:bodyPr/>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342900" indent="-342900">
              <a:buClr>
                <a:srgbClr val="8CADAE"/>
              </a:buClr>
              <a:defRPr/>
            </a:pPr>
            <a:r>
              <a:rPr lang="es-ES_tradnl" sz="1800" b="0" dirty="0"/>
              <a:t>Separa los aspectos negativos aislados del contexto general. </a:t>
            </a:r>
          </a:p>
          <a:p>
            <a:pPr marL="342900" indent="-342900">
              <a:buClr>
                <a:srgbClr val="8CADAE"/>
              </a:buClr>
              <a:defRPr/>
            </a:pPr>
            <a:r>
              <a:rPr lang="es-ES_tradnl" sz="1800" b="0" dirty="0"/>
              <a:t>Como una gota de tinta que oscurece el vaso de agua clara, y de repente todo parece negro</a:t>
            </a:r>
            <a:r>
              <a:rPr lang="mr-IN" sz="1800" b="0" dirty="0"/>
              <a:t>…</a:t>
            </a:r>
            <a:endParaRPr lang="es-ES_tradnl" sz="1800" b="0" dirty="0"/>
          </a:p>
          <a:p>
            <a:pPr marL="342900" indent="-342900">
              <a:defRPr/>
            </a:pPr>
            <a:endParaRPr lang="en-US" dirty="0"/>
          </a:p>
          <a:p>
            <a:pPr marL="0" indent="0">
              <a:buFont typeface="Wingdings" charset="0"/>
              <a:buNone/>
              <a:tabLst>
                <a:tab pos="358775" algn="l"/>
              </a:tabLst>
              <a:defRPr/>
            </a:pPr>
            <a:r>
              <a:rPr lang="en-US" dirty="0">
                <a:solidFill>
                  <a:srgbClr val="006699"/>
                </a:solidFill>
              </a:rPr>
              <a:t>	</a:t>
            </a:r>
            <a:r>
              <a:rPr lang="en-US" sz="1800" dirty="0"/>
              <a:t>¿Te suena? </a:t>
            </a:r>
            <a:endParaRPr lang="en-US" kern="0" dirty="0"/>
          </a:p>
          <a:p>
            <a:pPr marL="0" indent="0">
              <a:lnSpc>
                <a:spcPct val="90000"/>
              </a:lnSpc>
              <a:buFont typeface="Wingdings" charset="0"/>
              <a:buNone/>
              <a:defRPr/>
            </a:pPr>
            <a:endParaRPr lang="en-US" kern="0" dirty="0"/>
          </a:p>
          <a:p>
            <a:pPr marL="0" indent="0">
              <a:lnSpc>
                <a:spcPct val="90000"/>
              </a:lnSpc>
              <a:buFont typeface="Wingdings" charset="0"/>
              <a:buNone/>
              <a:defRPr/>
            </a:pPr>
            <a:endParaRPr lang="en-US" kern="0" dirty="0"/>
          </a:p>
          <a:p>
            <a:pPr>
              <a:lnSpc>
                <a:spcPct val="90000"/>
              </a:lnSpc>
              <a:defRPr/>
            </a:pPr>
            <a:endParaRPr lang="en-US" kern="0" dirty="0"/>
          </a:p>
          <a:p>
            <a:pPr>
              <a:lnSpc>
                <a:spcPct val="90000"/>
              </a:lnSpc>
              <a:defRPr/>
            </a:pPr>
            <a:endParaRPr lang="en-US" kern="0" dirty="0"/>
          </a:p>
          <a:p>
            <a:pPr marL="0" indent="0">
              <a:lnSpc>
                <a:spcPct val="90000"/>
              </a:lnSpc>
              <a:buNone/>
              <a:defRPr/>
            </a:pPr>
            <a:endParaRPr lang="en-US" kern="0" dirty="0"/>
          </a:p>
          <a:p>
            <a:pPr marL="0" indent="0">
              <a:lnSpc>
                <a:spcPct val="90000"/>
              </a:lnSpc>
              <a:buFont typeface="Wingdings" charset="0"/>
              <a:buNone/>
              <a:defRPr/>
            </a:pPr>
            <a:r>
              <a:rPr lang="en-US" kern="0" dirty="0"/>
              <a:t/>
            </a:r>
            <a:br>
              <a:rPr lang="en-US" kern="0" dirty="0"/>
            </a:br>
            <a:endParaRPr lang="en-US" kern="0" dirty="0"/>
          </a:p>
          <a:p>
            <a:pPr>
              <a:lnSpc>
                <a:spcPct val="90000"/>
              </a:lnSpc>
              <a:defRPr/>
            </a:pPr>
            <a:endParaRPr lang="en-US" kern="0" dirty="0"/>
          </a:p>
          <a:p>
            <a:pPr>
              <a:lnSpc>
                <a:spcPct val="90000"/>
              </a:lnSpc>
              <a:defRPr/>
            </a:pPr>
            <a:endParaRPr lang="en-US" kern="0" dirty="0"/>
          </a:p>
          <a:p>
            <a:pPr>
              <a:lnSpc>
                <a:spcPct val="90000"/>
              </a:lnSpc>
              <a:defRPr/>
            </a:pPr>
            <a:endParaRPr lang="en-US" kern="0" dirty="0"/>
          </a:p>
        </p:txBody>
      </p:sp>
      <p:sp>
        <p:nvSpPr>
          <p:cNvPr id="44036"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a:solidFill>
                  <a:srgbClr val="D16349"/>
                </a:solidFill>
                <a:latin typeface="Verdana" panose="020B0604030504040204" pitchFamily="34" charset="0"/>
              </a:rPr>
              <a:t>Percepción selectiva (“pelo en la sopa”)</a:t>
            </a:r>
          </a:p>
        </p:txBody>
      </p:sp>
      <p:pic>
        <p:nvPicPr>
          <p:cNvPr id="44038" name="Picture 4"/>
          <p:cNvPicPr>
            <a:picLocks noChangeArrowheads="1"/>
          </p:cNvPicPr>
          <p:nvPr/>
        </p:nvPicPr>
        <p:blipFill>
          <a:blip r:embed="rId3">
            <a:extLst>
              <a:ext uri="{28A0092B-C50C-407E-A947-70E740481C1C}">
                <a14:useLocalDpi xmlns:a14="http://schemas.microsoft.com/office/drawing/2010/main" val="0"/>
              </a:ext>
            </a:extLst>
          </a:blip>
          <a:srcRect l="15334" r="12221"/>
          <a:stretch>
            <a:fillRect/>
          </a:stretch>
        </p:blipFill>
        <p:spPr bwMode="auto">
          <a:xfrm>
            <a:off x="6626225" y="1341438"/>
            <a:ext cx="2266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ChangeArrowheads="1"/>
          </p:cNvSpPr>
          <p:nvPr/>
        </p:nvSpPr>
        <p:spPr bwMode="auto">
          <a:xfrm>
            <a:off x="-63500" y="6681788"/>
            <a:ext cx="130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inkhart” by go_nils)</a:t>
            </a: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Percepción selectiva (El pelo en la sopa)</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¿Cómo podría ser una valoración más útil y realista?</a:t>
            </a:r>
          </a:p>
        </p:txBody>
      </p:sp>
      <p:graphicFrame>
        <p:nvGraphicFramePr>
          <p:cNvPr id="119858" name="Group 50"/>
          <p:cNvGraphicFramePr>
            <a:graphicFrameLocks noGrp="1"/>
          </p:cNvGraphicFramePr>
          <p:nvPr>
            <p:extLst>
              <p:ext uri="{D42A27DB-BD31-4B8C-83A1-F6EECF244321}">
                <p14:modId xmlns:p14="http://schemas.microsoft.com/office/powerpoint/2010/main" val="169387177"/>
              </p:ext>
            </p:extLst>
          </p:nvPr>
        </p:nvGraphicFramePr>
        <p:xfrm>
          <a:off x="107504" y="1268090"/>
          <a:ext cx="8928993" cy="3970296"/>
        </p:xfrm>
        <a:graphic>
          <a:graphicData uri="http://schemas.openxmlformats.org/drawingml/2006/table">
            <a:tbl>
              <a:tblPr/>
              <a:tblGrid>
                <a:gridCol w="2485851">
                  <a:extLst>
                    <a:ext uri="{9D8B030D-6E8A-4147-A177-3AD203B41FA5}">
                      <a16:colId xmlns:a16="http://schemas.microsoft.com/office/drawing/2014/main" xmlns="" val="20000"/>
                    </a:ext>
                  </a:extLst>
                </a:gridCol>
                <a:gridCol w="1820385">
                  <a:extLst>
                    <a:ext uri="{9D8B030D-6E8A-4147-A177-3AD203B41FA5}">
                      <a16:colId xmlns:a16="http://schemas.microsoft.com/office/drawing/2014/main" xmlns="" val="20001"/>
                    </a:ext>
                  </a:extLst>
                </a:gridCol>
                <a:gridCol w="4622757">
                  <a:extLst>
                    <a:ext uri="{9D8B030D-6E8A-4147-A177-3AD203B41FA5}">
                      <a16:colId xmlns:a16="http://schemas.microsoft.com/office/drawing/2014/main" xmlns="" val="20002"/>
                    </a:ext>
                  </a:extLst>
                </a:gridCol>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Evento</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Evaluación selectiva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Evaluación apropiada</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En el vuelo de vuelta se extravía tu maleta y no la recuperas hasta dos días después.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“¡Todas las vacaciones han sido un desastre!”</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a:ln>
                            <a:noFill/>
                          </a:ln>
                          <a:solidFill>
                            <a:schemeClr val="bg1"/>
                          </a:solidFill>
                          <a:effectLst/>
                          <a:latin typeface="Verdana" panose="020B0604030504040204" pitchFamily="34" charset="0"/>
                          <a:cs typeface="Times New Roman" panose="02020603050405020304" pitchFamily="18" charset="0"/>
                        </a:rPr>
                        <a:t> ist in Gedanken versunken oder im Stress und hat mich nicht bemerkt.“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Mientras presentas tus propias ideas en las clases nocturnas, una persona juega en su teléfono.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rgbClr val="006699"/>
                        </a:buClr>
                        <a:buSzPct val="85000"/>
                        <a:buFont typeface="Wingdings" panose="05000000000000000000" pitchFamily="2"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“¡Nadie me escucha– mis ideas son malas!”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de-DE" altLang="de-DE" sz="1800" b="1" i="0" u="none" strike="noStrike" cap="none" normalizeH="0" baseline="0" dirty="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a:ln>
                            <a:noFill/>
                          </a:ln>
                          <a:solidFill>
                            <a:schemeClr val="bg1"/>
                          </a:solidFill>
                          <a:effectLst/>
                          <a:latin typeface="Verdana" panose="020B0604030504040204" pitchFamily="34" charset="0"/>
                          <a:cs typeface="Times New Roman" panose="02020603050405020304" pitchFamily="18" charset="0"/>
                        </a:rPr>
                        <a:t> nicht so schlimm, das kann jedem mal passieren. Der Abend ist dennoch ein gelungener Abend.“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16" name="Group 60"/>
          <p:cNvGraphicFramePr>
            <a:graphicFrameLocks noGrp="1"/>
          </p:cNvGraphicFramePr>
          <p:nvPr>
            <p:extLst>
              <p:ext uri="{D42A27DB-BD31-4B8C-83A1-F6EECF244321}">
                <p14:modId xmlns:p14="http://schemas.microsoft.com/office/powerpoint/2010/main" val="3628885696"/>
              </p:ext>
            </p:extLst>
          </p:nvPr>
        </p:nvGraphicFramePr>
        <p:xfrm>
          <a:off x="107504" y="1268090"/>
          <a:ext cx="8928993" cy="3970296"/>
        </p:xfrm>
        <a:graphic>
          <a:graphicData uri="http://schemas.openxmlformats.org/drawingml/2006/table">
            <a:tbl>
              <a:tblPr/>
              <a:tblGrid>
                <a:gridCol w="2485851">
                  <a:extLst>
                    <a:ext uri="{9D8B030D-6E8A-4147-A177-3AD203B41FA5}">
                      <a16:colId xmlns:a16="http://schemas.microsoft.com/office/drawing/2014/main" xmlns="" val="20000"/>
                    </a:ext>
                  </a:extLst>
                </a:gridCol>
                <a:gridCol w="1820385">
                  <a:extLst>
                    <a:ext uri="{9D8B030D-6E8A-4147-A177-3AD203B41FA5}">
                      <a16:colId xmlns:a16="http://schemas.microsoft.com/office/drawing/2014/main" xmlns="" val="20001"/>
                    </a:ext>
                  </a:extLst>
                </a:gridCol>
                <a:gridCol w="4622757">
                  <a:extLst>
                    <a:ext uri="{9D8B030D-6E8A-4147-A177-3AD203B41FA5}">
                      <a16:colId xmlns:a16="http://schemas.microsoft.com/office/drawing/2014/main" xmlns="" val="20002"/>
                    </a:ext>
                  </a:extLst>
                </a:gridCol>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Evento</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Evaluación selectiva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Evaluación apropiada</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En el vuelo de vuelta se extravía tu maleta y no la recuperas hasta dos días después.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“¡Todas las vacaciones han sido un desastre!”</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“Esto ha sido molesto, pero aún así pasamos dos semanas geniales al sol. ¡Y la maleta la recuperamos al final!”</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Mientras presentas tus propias ideas en las clases nocturnas, una persona juega en su teléfono.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rgbClr val="006699"/>
                        </a:buClr>
                        <a:buSzPct val="85000"/>
                        <a:buFont typeface="Wingdings" panose="05000000000000000000" pitchFamily="2"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“¡Nadie me escucha– mis ideas son malas!”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cs typeface="Times New Roman" panose="02020603050405020304" pitchFamily="18" charset="0"/>
                        </a:rPr>
                        <a:t>“Me he enfadado un poco con uno de los participantes. Estoy contento con mi aportación. Seguro que repetiré.”</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48148" name="Rectangle 132"/>
          <p:cNvSpPr>
            <a:spLocks noChangeArrowheads="1"/>
          </p:cNvSpPr>
          <p:nvPr/>
        </p:nvSpPr>
        <p:spPr bwMode="auto">
          <a:xfrm>
            <a:off x="0" y="548005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600" dirty="0">
                <a:latin typeface="Verdana" panose="020B0604030504040204" pitchFamily="34" charset="0"/>
              </a:rPr>
              <a:t>¡</a:t>
            </a:r>
            <a:r>
              <a:rPr lang="es-ES_tradnl" altLang="de-DE" sz="1600" dirty="0">
                <a:latin typeface="Verdana" panose="020B0604030504040204" pitchFamily="34" charset="0"/>
              </a:rPr>
              <a:t>No busques siempre el pelo en la sopa!:</a:t>
            </a:r>
            <a:r>
              <a:rPr lang="es-ES_tradnl" altLang="de-DE" sz="1600" b="0" dirty="0">
                <a:latin typeface="Verdana" panose="020B0604030504040204" pitchFamily="34" charset="0"/>
              </a:rPr>
              <a:t> No sobreestimes los aspectos aislados – en su lugar, intenta mantener una perspectiva de “360 grados”!</a:t>
            </a:r>
          </a:p>
        </p:txBody>
      </p:sp>
      <p:grpSp>
        <p:nvGrpSpPr>
          <p:cNvPr id="48149" name="Group 37"/>
          <p:cNvGrpSpPr>
            <a:grpSpLocks/>
          </p:cNvGrpSpPr>
          <p:nvPr/>
        </p:nvGrpSpPr>
        <p:grpSpPr bwMode="auto">
          <a:xfrm>
            <a:off x="0" y="6167438"/>
            <a:ext cx="3275856" cy="536575"/>
            <a:chOff x="0" y="3957"/>
            <a:chExt cx="1746" cy="338"/>
          </a:xfrm>
        </p:grpSpPr>
        <p:sp>
          <p:nvSpPr>
            <p:cNvPr id="4815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dirty="0">
                <a:latin typeface="Verdana" panose="020B0604030504040204" pitchFamily="34" charset="0"/>
              </a:endParaRPr>
            </a:p>
          </p:txBody>
        </p:sp>
        <p:pic>
          <p:nvPicPr>
            <p:cNvPr id="4815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4" name="Text Box 71"/>
            <p:cNvSpPr txBox="1">
              <a:spLocks noChangeArrowheads="1"/>
            </p:cNvSpPr>
            <p:nvPr/>
          </p:nvSpPr>
          <p:spPr bwMode="auto">
            <a:xfrm>
              <a:off x="160" y="3985"/>
              <a:ext cx="158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a:latin typeface="Verdana" panose="020B0604030504040204" pitchFamily="34" charset="0"/>
                </a:rPr>
                <a:t>Hoja de </a:t>
              </a:r>
              <a:r>
                <a:rPr lang="en-US" altLang="de-DE" sz="1200" b="0" i="1" dirty="0" err="1">
                  <a:latin typeface="Verdana" panose="020B0604030504040204" pitchFamily="34" charset="0"/>
                </a:rPr>
                <a:t>trabajo</a:t>
              </a:r>
              <a:r>
                <a:rPr lang="en-US" altLang="de-DE" sz="1200" b="0" i="1" dirty="0">
                  <a:latin typeface="Verdana" panose="020B0604030504040204" pitchFamily="34" charset="0"/>
                </a:rPr>
                <a:t> </a:t>
              </a:r>
              <a:r>
                <a:rPr lang="de-DE" altLang="de-DE" sz="1200" b="0" dirty="0">
                  <a:latin typeface="Verdana" panose="020B0604030504040204" pitchFamily="34" charset="0"/>
                </a:rPr>
                <a:t>9.1a</a:t>
              </a:r>
            </a:p>
            <a:p>
              <a:pPr eaLnBrk="1" hangingPunct="1"/>
              <a:r>
                <a:rPr lang="de-DE" altLang="de-DE" sz="1200" b="0" dirty="0">
                  <a:latin typeface="Verdana" panose="020B0604030504040204" pitchFamily="34" charset="0"/>
                </a:rPr>
                <a:t>     </a:t>
              </a:r>
            </a:p>
          </p:txBody>
        </p:sp>
      </p:grpSp>
      <p:sp>
        <p:nvSpPr>
          <p:cNvPr id="4815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Percepción selectiva (El pelo en la sopa)</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¿Cómo podría ser una valoración más útil y realista?</a:t>
            </a: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En su lugar:                                </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¡No generalices una imperfección a todo! </a:t>
            </a:r>
          </a:p>
        </p:txBody>
      </p:sp>
      <p:sp>
        <p:nvSpPr>
          <p:cNvPr id="50179" name="Text Box 4"/>
          <p:cNvSpPr txBox="1">
            <a:spLocks noChangeArrowheads="1"/>
          </p:cNvSpPr>
          <p:nvPr/>
        </p:nvSpPr>
        <p:spPr bwMode="auto">
          <a:xfrm>
            <a:off x="4953000" y="23622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endParaRPr lang="en-US" altLang="de-DE" dirty="0"/>
          </a:p>
        </p:txBody>
      </p:sp>
      <p:sp>
        <p:nvSpPr>
          <p:cNvPr id="50180" name="Text Box 5"/>
          <p:cNvSpPr txBox="1">
            <a:spLocks noChangeArrowheads="1"/>
          </p:cNvSpPr>
          <p:nvPr/>
        </p:nvSpPr>
        <p:spPr bwMode="auto">
          <a:xfrm>
            <a:off x="0" y="3508375"/>
            <a:ext cx="9144000" cy="193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s-ES_tradnl" altLang="de-DE" sz="2000" b="0" dirty="0">
              <a:latin typeface="Verdana" panose="020B0604030504040204" pitchFamily="34" charset="0"/>
            </a:endParaRPr>
          </a:p>
          <a:p>
            <a:pPr algn="ctr" eaLnBrk="1" hangingPunct="1">
              <a:spcBef>
                <a:spcPct val="50000"/>
              </a:spcBef>
            </a:pPr>
            <a:r>
              <a:rPr lang="es-ES_tradnl" altLang="de-DE" b="0" dirty="0">
                <a:latin typeface="Verdana" panose="020B0604030504040204" pitchFamily="34" charset="0"/>
              </a:rPr>
              <a:t>¡La mayoría de los atributos humanos son </a:t>
            </a:r>
            <a:r>
              <a:rPr lang="es-ES_tradnl" altLang="de-DE" dirty="0">
                <a:latin typeface="Verdana" panose="020B0604030504040204" pitchFamily="34" charset="0"/>
              </a:rPr>
              <a:t>complejos</a:t>
            </a:r>
            <a:r>
              <a:rPr lang="es-ES_tradnl" altLang="de-DE" b="0" dirty="0">
                <a:latin typeface="Verdana" panose="020B0604030504040204" pitchFamily="34" charset="0"/>
              </a:rPr>
              <a:t>! </a:t>
            </a:r>
          </a:p>
          <a:p>
            <a:pPr algn="ctr" eaLnBrk="1" hangingPunct="1">
              <a:spcBef>
                <a:spcPct val="50000"/>
              </a:spcBef>
            </a:pPr>
            <a:r>
              <a:rPr lang="es-ES_tradnl" altLang="de-DE" b="0" dirty="0">
                <a:latin typeface="Verdana" panose="020B0604030504040204" pitchFamily="34" charset="0"/>
              </a:rPr>
              <a:t>Existen diferentes puntos de vista: </a:t>
            </a:r>
          </a:p>
          <a:p>
            <a:pPr algn="ctr" eaLnBrk="1" hangingPunct="1">
              <a:spcBef>
                <a:spcPct val="50000"/>
              </a:spcBef>
            </a:pPr>
            <a:r>
              <a:rPr lang="es-ES_tradnl" altLang="de-DE" b="0" dirty="0">
                <a:latin typeface="Verdana" panose="020B0604030504040204" pitchFamily="34" charset="0"/>
              </a:rPr>
              <a:t>Ej. </a:t>
            </a:r>
            <a:r>
              <a:rPr lang="es-ES_tradnl" altLang="de-DE" dirty="0">
                <a:latin typeface="Verdana" panose="020B0604030504040204" pitchFamily="34" charset="0"/>
              </a:rPr>
              <a:t>¿Qué es inteligencia? </a:t>
            </a:r>
            <a:r>
              <a:rPr lang="es-ES_tradnl" altLang="de-DE" b="0" dirty="0">
                <a:latin typeface="Verdana" panose="020B0604030504040204" pitchFamily="34" charset="0"/>
              </a:rPr>
              <a:t>¿Logros en la escuela, título universitario, competencia social, riqueza, satisfacción???</a:t>
            </a:r>
          </a:p>
        </p:txBody>
      </p:sp>
      <p:sp>
        <p:nvSpPr>
          <p:cNvPr id="50181" name="Text Box 6"/>
          <p:cNvSpPr txBox="1">
            <a:spLocks noChangeArrowheads="1"/>
          </p:cNvSpPr>
          <p:nvPr/>
        </p:nvSpPr>
        <p:spPr bwMode="auto">
          <a:xfrm>
            <a:off x="457200" y="5791200"/>
            <a:ext cx="8305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s-ES_tradnl" altLang="de-DE" dirty="0">
                <a:latin typeface="Verdana" panose="020B0604030504040204" pitchFamily="34" charset="0"/>
              </a:rPr>
              <a:t>¡Como en el mosaico de arriba, poseemos muchas facetas que a su vez poseen una cara buena y una mala!</a:t>
            </a:r>
          </a:p>
        </p:txBody>
      </p:sp>
      <p:pic>
        <p:nvPicPr>
          <p:cNvPr id="50182" name="Picture 8" descr="Lady-bug - flickr - Kaleidoscope Mosaic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752600"/>
            <a:ext cx="3352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Rectangle 5"/>
          <p:cNvSpPr>
            <a:spLocks noChangeArrowheads="1"/>
          </p:cNvSpPr>
          <p:nvPr/>
        </p:nvSpPr>
        <p:spPr bwMode="auto">
          <a:xfrm>
            <a:off x="-28575" y="6672263"/>
            <a:ext cx="2105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Kaleidoscope Mosaic” by Lady-bug)</a:t>
            </a: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body" idx="4294967295"/>
          </p:nvPr>
        </p:nvSpPr>
        <p:spPr>
          <a:xfrm>
            <a:off x="468313" y="1376363"/>
            <a:ext cx="7416800" cy="3205162"/>
          </a:xfrm>
        </p:spPr>
        <p:txBody>
          <a:bodyPr/>
          <a:lstStyle/>
          <a:p>
            <a:pPr marL="0" indent="0">
              <a:tabLst>
                <a:tab pos="0" algn="l"/>
              </a:tabLst>
              <a:defRPr/>
            </a:pPr>
            <a:r>
              <a:rPr lang="es-ES_tradnl" dirty="0"/>
              <a:t>Los “debería” son estándares excesivos o demandas absolutas  autoimpuestas. ¡Son reglas rígidas y normas que no permiten desviaciones!</a:t>
            </a:r>
          </a:p>
          <a:p>
            <a:pPr marL="0" indent="0">
              <a:tabLst>
                <a:tab pos="0" algn="l"/>
              </a:tabLst>
              <a:defRPr/>
            </a:pPr>
            <a:endParaRPr lang="es-ES_tradnl" dirty="0"/>
          </a:p>
          <a:p>
            <a:pPr marL="0" indent="0">
              <a:tabLst>
                <a:tab pos="0" algn="l"/>
              </a:tabLst>
              <a:defRPr/>
            </a:pPr>
            <a:r>
              <a:rPr lang="es-ES_tradnl" dirty="0"/>
              <a:t>Típicamente, implican pensamientos del tipo : “deberías…”, “debes…”, “no deberías…”</a:t>
            </a:r>
          </a:p>
          <a:p>
            <a:pPr marL="0" indent="0">
              <a:tabLst>
                <a:tab pos="0" algn="l"/>
              </a:tabLst>
              <a:defRPr/>
            </a:pPr>
            <a:endParaRPr lang="es-ES_tradnl" dirty="0"/>
          </a:p>
          <a:p>
            <a:pPr marL="0" indent="0">
              <a:tabLst>
                <a:tab pos="0" algn="l"/>
              </a:tabLst>
              <a:defRPr/>
            </a:pPr>
            <a:r>
              <a:rPr lang="es-ES_tradnl" dirty="0"/>
              <a:t>¿Reconoces esto en ti? </a:t>
            </a:r>
          </a:p>
          <a:p>
            <a:pPr marL="0" indent="0">
              <a:tabLst>
                <a:tab pos="0" algn="l"/>
              </a:tabLst>
              <a:defRPr/>
            </a:pPr>
            <a:r>
              <a:rPr lang="es-ES_tradnl" dirty="0"/>
              <a:t>¿Cuáles son los estándares excesivos que te impones? </a:t>
            </a:r>
          </a:p>
          <a:p>
            <a:pPr eaLnBrk="1" hangingPunct="1">
              <a:defRPr/>
            </a:pPr>
            <a:endParaRPr lang="en-US" altLang="de-DE" dirty="0">
              <a:solidFill>
                <a:schemeClr val="tx2"/>
              </a:solidFill>
            </a:endParaRPr>
          </a:p>
          <a:p>
            <a:pPr lvl="3" eaLnBrk="1" hangingPunct="1">
              <a:buClr>
                <a:srgbClr val="8CADAE"/>
              </a:buClr>
              <a:buSzPct val="85000"/>
              <a:buFont typeface="Wingdings" panose="05000000000000000000" pitchFamily="2" charset="2"/>
              <a:buNone/>
              <a:defRPr/>
            </a:pPr>
            <a:endParaRPr lang="en-US" altLang="de-DE" dirty="0"/>
          </a:p>
          <a:p>
            <a:pPr eaLnBrk="1" hangingPunct="1">
              <a:buClr>
                <a:srgbClr val="8CADAE"/>
              </a:buClr>
              <a:buFontTx/>
              <a:buChar char="o"/>
              <a:defRPr/>
            </a:pPr>
            <a:endParaRPr lang="en-US" altLang="de-DE" dirty="0"/>
          </a:p>
        </p:txBody>
      </p:sp>
      <p:sp>
        <p:nvSpPr>
          <p:cNvPr id="522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n-US" altLang="de-DE" sz="2000" b="0" dirty="0">
                <a:solidFill>
                  <a:srgbClr val="D16349"/>
                </a:solidFill>
                <a:latin typeface="Verdana" panose="020B0604030504040204" pitchFamily="34" charset="0"/>
              </a:rPr>
              <a:t>Afirmaciones: ”debería”</a:t>
            </a:r>
          </a:p>
        </p:txBody>
      </p:sp>
      <p:pic>
        <p:nvPicPr>
          <p:cNvPr id="52229" name="Grafik 5" descr="Jacey O Samsel _No Title_04_06_2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4652963"/>
            <a:ext cx="29876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Rectangle 12"/>
          <p:cNvSpPr>
            <a:spLocks noChangeArrowheads="1"/>
          </p:cNvSpPr>
          <p:nvPr/>
        </p:nvSpPr>
        <p:spPr bwMode="auto">
          <a:xfrm>
            <a:off x="-31529" y="6674354"/>
            <a:ext cx="19094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a:latin typeface="Verdana" panose="020B0604030504040204" pitchFamily="34" charset="0"/>
              </a:rPr>
              <a:t>(</a:t>
            </a: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rPr>
              <a:t>Ohne Titel” by Jacey O Samsel)</a:t>
            </a: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2484868527"/>
              </p:ext>
            </p:extLst>
          </p:nvPr>
        </p:nvGraphicFramePr>
        <p:xfrm>
          <a:off x="107504" y="1627188"/>
          <a:ext cx="8928992" cy="3540125"/>
        </p:xfrm>
        <a:graphic>
          <a:graphicData uri="http://schemas.openxmlformats.org/drawingml/2006/table">
            <a:tbl>
              <a:tblPr/>
              <a:tblGrid>
                <a:gridCol w="3621202">
                  <a:extLst>
                    <a:ext uri="{9D8B030D-6E8A-4147-A177-3AD203B41FA5}">
                      <a16:colId xmlns:a16="http://schemas.microsoft.com/office/drawing/2014/main" xmlns="" val="20000"/>
                    </a:ext>
                  </a:extLst>
                </a:gridCol>
                <a:gridCol w="5307790">
                  <a:extLst>
                    <a:ext uri="{9D8B030D-6E8A-4147-A177-3AD203B41FA5}">
                      <a16:colId xmlns:a16="http://schemas.microsoft.com/office/drawing/2014/main" xmlns="" val="20001"/>
                    </a:ext>
                  </a:extLst>
                </a:gridCol>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s-ES_tradnl" sz="2000" b="1" i="0" u="none" strike="noStrike" cap="none" normalizeH="0" baseline="0" noProof="0" dirty="0">
                          <a:ln>
                            <a:noFill/>
                          </a:ln>
                          <a:solidFill>
                            <a:schemeClr val="tx1"/>
                          </a:solidFill>
                          <a:effectLst/>
                          <a:latin typeface="Verdana" pitchFamily="34" charset="0"/>
                        </a:rPr>
                        <a:t>Debería</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s-ES_tradnl" sz="2000" b="1" i="0" u="none" strike="noStrike" cap="none" normalizeH="0" baseline="0" noProof="0" dirty="0">
                          <a:ln>
                            <a:noFill/>
                          </a:ln>
                          <a:solidFill>
                            <a:schemeClr val="tx1"/>
                          </a:solidFill>
                          <a:effectLst/>
                          <a:latin typeface="Verdana" pitchFamily="34" charset="0"/>
                        </a:rPr>
                        <a:t>Aproximación más permisiva</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s-ES_tradnl" sz="1800" b="0" i="0" u="none" strike="noStrike" cap="none" normalizeH="0" baseline="0" noProof="0" dirty="0">
                          <a:ln>
                            <a:noFill/>
                          </a:ln>
                          <a:solidFill>
                            <a:schemeClr val="tx1"/>
                          </a:solidFill>
                          <a:effectLst/>
                          <a:latin typeface="Verdana" pitchFamily="34" charset="0"/>
                        </a:rPr>
                        <a:t>“Siempre debería tener el piso recogido y limpio”</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s-ES_tradnl" altLang="de-DE" sz="1800" noProof="0" dirty="0">
                          <a:solidFill>
                            <a:schemeClr val="tx1"/>
                          </a:solidFill>
                        </a:rPr>
                        <a:t>“Siempre se</a:t>
                      </a:r>
                      <a:r>
                        <a:rPr lang="es-ES_tradnl" altLang="de-DE" sz="1800" baseline="0" noProof="0" dirty="0">
                          <a:solidFill>
                            <a:schemeClr val="tx1"/>
                          </a:solidFill>
                        </a:rPr>
                        <a:t> debería parecer inteligente.”</a:t>
                      </a:r>
                      <a:endParaRPr kumimoji="0" lang="es-ES_tradnl" sz="1800" b="0" i="0" u="none" strike="noStrike" cap="none" normalizeH="0" baseline="0" noProof="0" dirty="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chemeClr val="tx1"/>
                          </a:solidFill>
                          <a:effectLst/>
                          <a:latin typeface="Verdana" pitchFamily="34" charset="0"/>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54288"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Afirmaciones: ”debería”</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¿Qué implicaría una aproximación más permisiva? </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3836147127"/>
              </p:ext>
            </p:extLst>
          </p:nvPr>
        </p:nvGraphicFramePr>
        <p:xfrm>
          <a:off x="107504" y="1627188"/>
          <a:ext cx="8928992" cy="3540125"/>
        </p:xfrm>
        <a:graphic>
          <a:graphicData uri="http://schemas.openxmlformats.org/drawingml/2006/table">
            <a:tbl>
              <a:tblPr/>
              <a:tblGrid>
                <a:gridCol w="3621202">
                  <a:extLst>
                    <a:ext uri="{9D8B030D-6E8A-4147-A177-3AD203B41FA5}">
                      <a16:colId xmlns:a16="http://schemas.microsoft.com/office/drawing/2014/main" xmlns="" val="20000"/>
                    </a:ext>
                  </a:extLst>
                </a:gridCol>
                <a:gridCol w="5307790">
                  <a:extLst>
                    <a:ext uri="{9D8B030D-6E8A-4147-A177-3AD203B41FA5}">
                      <a16:colId xmlns:a16="http://schemas.microsoft.com/office/drawing/2014/main" xmlns="" val="20001"/>
                    </a:ext>
                  </a:extLst>
                </a:gridCol>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s-ES_tradnl" sz="2000" b="1" i="0" u="none" strike="noStrike" cap="none" normalizeH="0" baseline="0" noProof="0" dirty="0">
                          <a:ln>
                            <a:noFill/>
                          </a:ln>
                          <a:solidFill>
                            <a:schemeClr val="tx1"/>
                          </a:solidFill>
                          <a:effectLst/>
                          <a:latin typeface="Verdana" pitchFamily="34" charset="0"/>
                        </a:rPr>
                        <a:t>Debería</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s-ES_tradnl" sz="2000" b="1" i="0" u="none" strike="noStrike" cap="none" normalizeH="0" baseline="0" noProof="0" dirty="0">
                          <a:ln>
                            <a:noFill/>
                          </a:ln>
                          <a:solidFill>
                            <a:schemeClr val="tx1"/>
                          </a:solidFill>
                          <a:effectLst/>
                          <a:latin typeface="Verdana" pitchFamily="34" charset="0"/>
                        </a:rPr>
                        <a:t>Aproximación más permisiva</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s-ES_tradnl" sz="1800" b="0" i="0" u="none" strike="noStrike" cap="none" normalizeH="0" baseline="0" noProof="0" dirty="0">
                          <a:ln>
                            <a:noFill/>
                          </a:ln>
                          <a:solidFill>
                            <a:schemeClr val="tx1"/>
                          </a:solidFill>
                          <a:effectLst/>
                          <a:latin typeface="Verdana" pitchFamily="34" charset="0"/>
                        </a:rPr>
                        <a:t>“Siempre debería tener el piso recogido y limpio”</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s-ES_tradnl" sz="1800" b="0" i="0" u="none" strike="noStrike" cap="none" normalizeH="0" baseline="0" noProof="0" dirty="0">
                          <a:ln>
                            <a:noFill/>
                          </a:ln>
                          <a:solidFill>
                            <a:schemeClr val="tx1"/>
                          </a:solidFill>
                          <a:effectLst/>
                          <a:latin typeface="Verdana" pitchFamily="34" charset="0"/>
                        </a:rPr>
                        <a:t>“Nadie puede mantener su piso de manera limpia y ordenada siempre. Además, una casa excesivamente limpia y ordenada puede parecer fría y estéril.”</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s-ES_tradnl" altLang="de-DE" sz="1800" noProof="0" dirty="0">
                          <a:solidFill>
                            <a:schemeClr val="tx1"/>
                          </a:solidFill>
                        </a:rPr>
                        <a:t>“Siempre se</a:t>
                      </a:r>
                      <a:r>
                        <a:rPr lang="es-ES_tradnl" altLang="de-DE" sz="1800" baseline="0" noProof="0" dirty="0">
                          <a:solidFill>
                            <a:schemeClr val="tx1"/>
                          </a:solidFill>
                        </a:rPr>
                        <a:t> debería parecer inteligente.”</a:t>
                      </a:r>
                      <a:endParaRPr kumimoji="0" lang="es-ES_tradnl" sz="1800" b="0" i="0" u="none" strike="noStrike" cap="none" normalizeH="0" baseline="0" noProof="0" dirty="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s-ES_tradnl" sz="1800" b="0" i="0" u="none" strike="noStrike" cap="none" normalizeH="0" baseline="0" noProof="0" dirty="0">
                          <a:ln>
                            <a:noFill/>
                          </a:ln>
                          <a:solidFill>
                            <a:schemeClr val="tx1"/>
                          </a:solidFill>
                          <a:effectLst/>
                          <a:latin typeface="Verdana" pitchFamily="34" charset="0"/>
                        </a:rPr>
                        <a:t>“Todo el mundo comete errores, eso es humano. Y son precisamente los puntos flacos y débiles lo que convierte a las personas en adorables.”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9.22</a:t>
            </a:r>
          </a:p>
        </p:txBody>
      </p:sp>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Afirmaciones: ”debería”</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¿Qué implicaría una aproximación más permisiva?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92163"/>
          </a:xfrm>
        </p:spPr>
        <p:txBody>
          <a:bodyPr anchor="ctr"/>
          <a:lstStyle/>
          <a:p>
            <a:pPr marL="609600" indent="-609600" eaLnBrk="1" hangingPunct="1">
              <a:spcBef>
                <a:spcPct val="20000"/>
              </a:spcBef>
              <a:buClr>
                <a:schemeClr val="accent1"/>
              </a:buClr>
              <a:defRPr/>
            </a:pPr>
            <a:r>
              <a:rPr lang="en-US" altLang="de-DE" dirty="0">
                <a:ea typeface="+mn-ea"/>
                <a:cs typeface="Times New Roman" panose="02020603050405020304" pitchFamily="18" charset="0"/>
              </a:rPr>
              <a:t>Más ejemplos de “debería”</a:t>
            </a:r>
          </a:p>
        </p:txBody>
      </p:sp>
      <p:sp>
        <p:nvSpPr>
          <p:cNvPr id="58371" name="Rectangle 3"/>
          <p:cNvSpPr>
            <a:spLocks noGrp="1" noChangeArrowheads="1"/>
          </p:cNvSpPr>
          <p:nvPr>
            <p:ph type="body" idx="4294967295"/>
          </p:nvPr>
        </p:nvSpPr>
        <p:spPr>
          <a:xfrm>
            <a:off x="468313" y="1628775"/>
            <a:ext cx="8351837" cy="4968875"/>
          </a:xfrm>
        </p:spPr>
        <p:txBody>
          <a:bodyPr/>
          <a:lstStyle/>
          <a:p>
            <a:pPr marL="342900" lvl="3" indent="-342900" eaLnBrk="1" hangingPunct="1">
              <a:buClr>
                <a:srgbClr val="8CADAE"/>
              </a:buClr>
              <a:buSzPct val="85000"/>
              <a:buFont typeface="Wingdings" panose="05000000000000000000" pitchFamily="2" charset="2"/>
              <a:buChar char="Ø"/>
              <a:tabLst>
                <a:tab pos="84138" algn="l"/>
              </a:tabLst>
            </a:pPr>
            <a:r>
              <a:rPr lang="en-US" altLang="de-DE" dirty="0">
                <a:ea typeface="Verdana" panose="020B0604030504040204" pitchFamily="34" charset="0"/>
                <a:cs typeface="Verdana" panose="020B0604030504040204" pitchFamily="34" charset="0"/>
              </a:rPr>
              <a:t>“</a:t>
            </a:r>
            <a:r>
              <a:rPr lang="es-ES_tradnl" altLang="de-DE" dirty="0">
                <a:ea typeface="Verdana" panose="020B0604030504040204" pitchFamily="34" charset="0"/>
                <a:cs typeface="Verdana" panose="020B0604030504040204" pitchFamily="34" charset="0"/>
              </a:rPr>
              <a:t>Siempre debería mostrar una apariencia arreglada.”</a:t>
            </a:r>
          </a:p>
          <a:p>
            <a:pPr marL="342900" lvl="3" indent="-342900" eaLnBrk="1" hangingPunct="1">
              <a:buClr>
                <a:srgbClr val="8CADAE"/>
              </a:buClr>
              <a:buSzPct val="85000"/>
              <a:buFont typeface="Wingdings" panose="05000000000000000000" pitchFamily="2" charset="2"/>
              <a:buChar char="Ø"/>
              <a:tabLst>
                <a:tab pos="84138" algn="l"/>
              </a:tabLst>
            </a:pPr>
            <a:r>
              <a:rPr lang="es-ES_tradnl" altLang="de-DE" dirty="0">
                <a:ea typeface="Verdana" panose="020B0604030504040204" pitchFamily="34" charset="0"/>
                <a:cs typeface="Verdana" panose="020B0604030504040204" pitchFamily="34" charset="0"/>
              </a:rPr>
              <a:t>“Siempre se debería mantener el control de las emociones y no permitir que nadie nos haga sentir mal”</a:t>
            </a:r>
          </a:p>
          <a:p>
            <a:pPr marL="342900" lvl="3" indent="-342900" eaLnBrk="1" hangingPunct="1">
              <a:buClr>
                <a:srgbClr val="8CADAE"/>
              </a:buClr>
              <a:buSzPct val="85000"/>
              <a:buFont typeface="Wingdings" panose="05000000000000000000" pitchFamily="2" charset="2"/>
              <a:buChar char="Ø"/>
              <a:tabLst>
                <a:tab pos="84138" algn="l"/>
              </a:tabLst>
            </a:pPr>
            <a:r>
              <a:rPr lang="es-ES_tradnl" altLang="de-DE" dirty="0">
                <a:ea typeface="Verdana" panose="020B0604030504040204" pitchFamily="34" charset="0"/>
                <a:cs typeface="Verdana" panose="020B0604030504040204" pitchFamily="34" charset="0"/>
              </a:rPr>
              <a:t>“Siempre deberías realizar tus tareas a la perfección.” </a:t>
            </a:r>
          </a:p>
          <a:p>
            <a:pPr marL="609600" indent="-609600">
              <a:buClr>
                <a:srgbClr val="8CADAE"/>
              </a:buClr>
              <a:buFontTx/>
              <a:buNone/>
              <a:tabLst>
                <a:tab pos="84138" algn="l"/>
              </a:tabLst>
            </a:pPr>
            <a:endParaRPr lang="en-US" altLang="de-DE" sz="2400" dirty="0"/>
          </a:p>
          <a:p>
            <a:pPr marL="609600" indent="-609600">
              <a:lnSpc>
                <a:spcPct val="80000"/>
              </a:lnSpc>
              <a:buClr>
                <a:srgbClr val="8CADAE"/>
              </a:buClr>
              <a:buFontTx/>
              <a:buNone/>
              <a:tabLst>
                <a:tab pos="84138" algn="l"/>
              </a:tabLst>
            </a:pPr>
            <a:endParaRPr lang="en-US" altLang="de-DE" sz="2400" dirty="0"/>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1878450641"/>
              </p:ext>
            </p:extLst>
          </p:nvPr>
        </p:nvGraphicFramePr>
        <p:xfrm>
          <a:off x="107505" y="1916831"/>
          <a:ext cx="8928992" cy="4348730"/>
        </p:xfrm>
        <a:graphic>
          <a:graphicData uri="http://schemas.openxmlformats.org/drawingml/2006/table">
            <a:tbl>
              <a:tblPr/>
              <a:tblGrid>
                <a:gridCol w="3339071">
                  <a:extLst>
                    <a:ext uri="{9D8B030D-6E8A-4147-A177-3AD203B41FA5}">
                      <a16:colId xmlns:a16="http://schemas.microsoft.com/office/drawing/2014/main" xmlns="" val="20000"/>
                    </a:ext>
                  </a:extLst>
                </a:gridCol>
                <a:gridCol w="5589921">
                  <a:extLst>
                    <a:ext uri="{9D8B030D-6E8A-4147-A177-3AD203B41FA5}">
                      <a16:colId xmlns:a16="http://schemas.microsoft.com/office/drawing/2014/main" xmlns="" val="20001"/>
                    </a:ext>
                  </a:extLst>
                </a:gridCol>
              </a:tblGrid>
              <a:tr h="52965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Evento</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Valoración depresiva</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Valoración positiva/constructiva</a:t>
                      </a:r>
                      <a:endParaRPr kumimoji="0" lang="es-ES_tradnl" altLang="de-DE" sz="1800" b="1" i="0" u="none" strike="noStrike" cap="none" normalizeH="0" baseline="0" noProof="0" dirty="0">
                        <a:ln>
                          <a:noFill/>
                        </a:ln>
                        <a:solidFill>
                          <a:srgbClr val="3333CC"/>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Tu pareja no se da cuenta de tu nuevo corte de pelo.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“Mi pareja ya no me encuentra atractivo y me va a dejar.”</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0" i="0" u="none" strike="noStrike" cap="none" normalizeH="0" baseline="0" dirty="0">
                          <a:ln>
                            <a:noFill/>
                          </a:ln>
                          <a:solidFill>
                            <a:schemeClr val="tx1"/>
                          </a:solidFill>
                          <a:effectLst/>
                          <a:latin typeface="Verdana" panose="020B0604030504040204" pitchFamily="34" charset="0"/>
                        </a:rPr>
                        <a:t>Y tu nuevo coche hace un sonido extraño al conducirlo.</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“El motor está estropeado y arreglarlo me costará todo lo que tengo</a:t>
                      </a:r>
                      <a:r>
                        <a:rPr kumimoji="0" lang="es-ES_tradnl" altLang="de-DE" sz="1800" b="1" i="0" u="none" strike="noStrike" cap="none" normalizeH="0" baseline="0" dirty="0">
                          <a:ln>
                            <a:noFill/>
                          </a:ln>
                          <a:solidFill>
                            <a:schemeClr val="tx1"/>
                          </a:solidFill>
                          <a:effectLst/>
                          <a:latin typeface="Verdana" panose="020B0604030504040204" pitchFamily="34" charset="0"/>
                        </a:rPr>
                        <a:t>.</a:t>
                      </a:r>
                      <a:r>
                        <a:rPr kumimoji="0" lang="es-ES_tradnl" altLang="de-DE" sz="1800" b="1" i="0" u="none" strike="noStrike" cap="none" normalizeH="0" baseline="0" noProof="0" dirty="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62481" name="Textfeld 1"/>
          <p:cNvSpPr txBox="1">
            <a:spLocks noChangeArrowheads="1"/>
          </p:cNvSpPr>
          <p:nvPr/>
        </p:nvSpPr>
        <p:spPr bwMode="auto">
          <a:xfrm>
            <a:off x="0" y="980728"/>
            <a:ext cx="9251950" cy="830997"/>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s-ES_tradnl" altLang="de-DE" sz="1600" dirty="0">
                <a:latin typeface="+mn-lt"/>
              </a:rPr>
              <a:t>Las personas con síntomas depresivos a menudo se imaginan que las situaciones del día a día acabarán mal y que acontecimientos negativos menores serán un desastre. </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9.24</a:t>
            </a:r>
          </a:p>
        </p:txBody>
      </p:sp>
      <p:sp>
        <p:nvSpPr>
          <p:cNvPr id="7"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 </a:t>
            </a:r>
            <a:r>
              <a:rPr lang="es-ES_tradnl" altLang="de-DE" sz="2000" b="0" dirty="0">
                <a:solidFill>
                  <a:srgbClr val="D16349"/>
                </a:solidFill>
                <a:latin typeface="Verdana" panose="020B0604030504040204" pitchFamily="34" charset="0"/>
              </a:rPr>
              <a:t>Pensamiento catastrófico</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¿Cómo podría ser una valoración más útil y realista?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2023923221"/>
              </p:ext>
            </p:extLst>
          </p:nvPr>
        </p:nvGraphicFramePr>
        <p:xfrm>
          <a:off x="107505" y="1916831"/>
          <a:ext cx="8928992" cy="4348730"/>
        </p:xfrm>
        <a:graphic>
          <a:graphicData uri="http://schemas.openxmlformats.org/drawingml/2006/table">
            <a:tbl>
              <a:tblPr/>
              <a:tblGrid>
                <a:gridCol w="3339071">
                  <a:extLst>
                    <a:ext uri="{9D8B030D-6E8A-4147-A177-3AD203B41FA5}">
                      <a16:colId xmlns:a16="http://schemas.microsoft.com/office/drawing/2014/main" xmlns="" val="20000"/>
                    </a:ext>
                  </a:extLst>
                </a:gridCol>
                <a:gridCol w="5589921">
                  <a:extLst>
                    <a:ext uri="{9D8B030D-6E8A-4147-A177-3AD203B41FA5}">
                      <a16:colId xmlns:a16="http://schemas.microsoft.com/office/drawing/2014/main" xmlns="" val="20001"/>
                    </a:ext>
                  </a:extLst>
                </a:gridCol>
              </a:tblGrid>
              <a:tr h="52965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Evento</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Valoración depresiva</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Valoración positiva/constructiva</a:t>
                      </a:r>
                      <a:endParaRPr kumimoji="0" lang="es-ES_tradnl" altLang="de-DE" sz="1800" b="1" i="0" u="none" strike="noStrike" cap="none" normalizeH="0" baseline="0" noProof="0" dirty="0">
                        <a:ln>
                          <a:noFill/>
                        </a:ln>
                        <a:solidFill>
                          <a:srgbClr val="3333CC"/>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0" i="0" u="none" strike="noStrike" cap="none" normalizeH="0" baseline="0" noProof="0" dirty="0">
                          <a:ln>
                            <a:noFill/>
                          </a:ln>
                          <a:solidFill>
                            <a:schemeClr val="tx1"/>
                          </a:solidFill>
                          <a:effectLst/>
                          <a:latin typeface="Verdana" panose="020B0604030504040204" pitchFamily="34" charset="0"/>
                        </a:rPr>
                        <a:t>Tu pareja no se da cuenta de tu nuevo corte de pelo.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“Mi pareja ya no me encuentra atractivo y me va a dejar.”</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s-ES_tradnl" altLang="de-DE" sz="1800" b="0" i="0" u="none" strike="noStrike" cap="none" normalizeH="0" baseline="0" noProof="0" dirty="0">
                          <a:ln>
                            <a:noFill/>
                          </a:ln>
                          <a:solidFill>
                            <a:schemeClr val="tx1"/>
                          </a:solidFill>
                          <a:effectLst/>
                          <a:latin typeface="Verdana" panose="020B0604030504040204" pitchFamily="34" charset="0"/>
                        </a:rPr>
                        <a:t>“Mi pareja podría estar muy lejos de ese pensamiento. En el pasado tampoco registraba estos cambios, no significa nada.”</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0" i="0" u="none" strike="noStrike" cap="none" normalizeH="0" baseline="0" dirty="0">
                          <a:ln>
                            <a:noFill/>
                          </a:ln>
                          <a:solidFill>
                            <a:schemeClr val="tx1"/>
                          </a:solidFill>
                          <a:effectLst/>
                          <a:latin typeface="Verdana" panose="020B0604030504040204" pitchFamily="34" charset="0"/>
                        </a:rPr>
                        <a:t>Y tu nuevo coche hace un sonido extraño al conducirlo.</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s-ES_tradnl" altLang="de-DE" sz="1800" b="1" i="0" u="none" strike="noStrike" cap="none" normalizeH="0" baseline="0" noProof="0" dirty="0">
                          <a:ln>
                            <a:noFill/>
                          </a:ln>
                          <a:solidFill>
                            <a:schemeClr val="tx1"/>
                          </a:solidFill>
                          <a:effectLst/>
                          <a:latin typeface="Verdana" panose="020B0604030504040204" pitchFamily="34" charset="0"/>
                        </a:rPr>
                        <a:t>“El motor está estropeado y arreglarlo me costará todo lo que tengo</a:t>
                      </a:r>
                      <a:r>
                        <a:rPr kumimoji="0" lang="es-ES_tradnl" altLang="de-DE" sz="1800" b="1" i="0" u="none" strike="noStrike" cap="none" normalizeH="0" baseline="0" dirty="0">
                          <a:ln>
                            <a:noFill/>
                          </a:ln>
                          <a:solidFill>
                            <a:schemeClr val="tx1"/>
                          </a:solidFill>
                          <a:effectLst/>
                          <a:latin typeface="Verdana" panose="020B0604030504040204" pitchFamily="34" charset="0"/>
                        </a:rPr>
                        <a:t>.</a:t>
                      </a:r>
                      <a:r>
                        <a:rPr kumimoji="0" lang="es-ES_tradnl" altLang="de-DE" sz="1800" b="1" i="0" u="none" strike="noStrike" cap="none" normalizeH="0" baseline="0" noProof="0" dirty="0">
                          <a:ln>
                            <a:noFill/>
                          </a:ln>
                          <a:solidFill>
                            <a:schemeClr val="tx1"/>
                          </a:solidFill>
                          <a:effectLst/>
                          <a:latin typeface="Verdana" panose="020B0604030504040204"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s-ES_tradnl" altLang="de-DE" sz="1800" b="0" i="0" u="none" strike="noStrike" cap="none" normalizeH="0" baseline="0" noProof="0" dirty="0">
                          <a:ln>
                            <a:noFill/>
                          </a:ln>
                          <a:solidFill>
                            <a:schemeClr val="tx1"/>
                          </a:solidFill>
                          <a:effectLst/>
                          <a:latin typeface="Verdana" panose="020B0604030504040204" pitchFamily="34" charset="0"/>
                        </a:rPr>
                        <a:t>“¡Calma</a:t>
                      </a:r>
                      <a:r>
                        <a:rPr kumimoji="0" lang="es-ES_tradnl" altLang="de-DE" sz="1800" b="0" i="0" u="none" strike="noStrike" cap="none" normalizeH="0" baseline="0" dirty="0">
                          <a:ln>
                            <a:noFill/>
                          </a:ln>
                          <a:solidFill>
                            <a:schemeClr val="tx1"/>
                          </a:solidFill>
                          <a:effectLst/>
                          <a:latin typeface="Verdana" panose="020B0604030504040204" pitchFamily="34" charset="0"/>
                        </a:rPr>
                        <a:t>! Comprueba que el sonido se repita, y si es necesario, y si es necesario para y llama a la grúa. Quizás arreglarlo no sea tan costoso, además los coches nuevos siempre cuentan con garantía.</a:t>
                      </a:r>
                      <a:r>
                        <a:rPr kumimoji="0" lang="es-ES_tradnl" altLang="de-DE" sz="1800" b="0" i="0" u="none" strike="noStrike" cap="none" normalizeH="0" baseline="0" noProof="0" dirty="0">
                          <a:ln>
                            <a:noFill/>
                          </a:ln>
                          <a:solidFill>
                            <a:schemeClr val="tx1"/>
                          </a:solidFill>
                          <a:effectLst/>
                          <a:latin typeface="Verdana" panose="020B0604030504040204" pitchFamily="34" charset="0"/>
                        </a:rPr>
                        <a:t>”</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62481" name="Textfeld 1"/>
          <p:cNvSpPr txBox="1">
            <a:spLocks noChangeArrowheads="1"/>
          </p:cNvSpPr>
          <p:nvPr/>
        </p:nvSpPr>
        <p:spPr bwMode="auto">
          <a:xfrm>
            <a:off x="0" y="980728"/>
            <a:ext cx="9251950" cy="830997"/>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s-ES_tradnl" altLang="de-DE" sz="1600" dirty="0">
                <a:latin typeface="+mn-lt"/>
              </a:rPr>
              <a:t>Las personas con síntomas depresivos a menudo se imaginan que las situaciones del día a día acabarán mal y que acontecimientos negativos menores serán un desastre. </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9.24</a:t>
            </a:r>
          </a:p>
        </p:txBody>
      </p:sp>
      <p:sp>
        <p:nvSpPr>
          <p:cNvPr id="7"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 </a:t>
            </a:r>
            <a:r>
              <a:rPr lang="es-ES_tradnl" altLang="de-DE" sz="2000" b="0" dirty="0">
                <a:solidFill>
                  <a:srgbClr val="D16349"/>
                </a:solidFill>
                <a:latin typeface="Verdana" panose="020B0604030504040204" pitchFamily="34" charset="0"/>
              </a:rPr>
              <a:t>Pensamiento catastrófico</a:t>
            </a:r>
          </a:p>
          <a:p>
            <a:pPr algn="ctr" eaLnBrk="1" hangingPunct="1">
              <a:spcBef>
                <a:spcPct val="20000"/>
              </a:spcBef>
              <a:buClr>
                <a:schemeClr val="accent1"/>
              </a:buClr>
            </a:pPr>
            <a:r>
              <a:rPr lang="es-ES_tradnl" altLang="de-DE" sz="2000" b="0" dirty="0">
                <a:solidFill>
                  <a:srgbClr val="D16349"/>
                </a:solidFill>
                <a:latin typeface="Verdana" panose="020B0604030504040204" pitchFamily="34" charset="0"/>
              </a:rPr>
              <a:t>¿Cómo podría ser una valoración más útil y realista?</a:t>
            </a:r>
          </a:p>
        </p:txBody>
      </p:sp>
      <p:grpSp>
        <p:nvGrpSpPr>
          <p:cNvPr id="8" name="Group 30"/>
          <p:cNvGrpSpPr>
            <a:grpSpLocks/>
          </p:cNvGrpSpPr>
          <p:nvPr/>
        </p:nvGrpSpPr>
        <p:grpSpPr bwMode="auto">
          <a:xfrm>
            <a:off x="0" y="6346403"/>
            <a:ext cx="2627783" cy="308089"/>
            <a:chOff x="0" y="3930"/>
            <a:chExt cx="1434" cy="310"/>
          </a:xfrm>
        </p:grpSpPr>
        <p:sp>
          <p:nvSpPr>
            <p:cNvPr id="9" name="Rectangle 69"/>
            <p:cNvSpPr>
              <a:spLocks noChangeArrowheads="1"/>
            </p:cNvSpPr>
            <p:nvPr/>
          </p:nvSpPr>
          <p:spPr bwMode="auto">
            <a:xfrm>
              <a:off x="0" y="3930"/>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dirty="0">
                <a:latin typeface="Verdana" panose="020B0604030504040204" pitchFamily="34" charset="0"/>
              </a:endParaRPr>
            </a:p>
          </p:txBody>
        </p:sp>
        <p:sp>
          <p:nvSpPr>
            <p:cNvPr id="11" name="Text Box 71"/>
            <p:cNvSpPr txBox="1">
              <a:spLocks noChangeArrowheads="1"/>
            </p:cNvSpPr>
            <p:nvPr/>
          </p:nvSpPr>
          <p:spPr bwMode="auto">
            <a:xfrm>
              <a:off x="120" y="3941"/>
              <a:ext cx="1314"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400" b="0" dirty="0">
                  <a:latin typeface="Verdana" panose="020B0604030504040204" pitchFamily="34" charset="0"/>
                  <a:sym typeface="Wingdings" panose="05000000000000000000" pitchFamily="2" charset="2"/>
                </a:rPr>
                <a:t>  </a:t>
              </a:r>
              <a:r>
                <a:rPr lang="en-US" altLang="de-DE" sz="1200" b="0" dirty="0">
                  <a:latin typeface="Verdana" panose="020B0604030504040204" pitchFamily="34" charset="0"/>
                  <a:sym typeface="Wingdings" panose="05000000000000000000" pitchFamily="2" charset="2"/>
                </a:rPr>
                <a:t></a:t>
              </a:r>
              <a:r>
                <a:rPr lang="en-US" altLang="de-DE" sz="1200" b="0" dirty="0">
                  <a:latin typeface="Verdana" panose="020B0604030504040204" pitchFamily="34" charset="0"/>
                </a:rPr>
                <a:t> </a:t>
              </a:r>
              <a:r>
                <a:rPr lang="en-US" altLang="de-DE" sz="1200" b="0" i="1" dirty="0">
                  <a:latin typeface="Verdana" panose="020B0604030504040204" pitchFamily="34" charset="0"/>
                </a:rPr>
                <a:t>Hoja de </a:t>
              </a:r>
              <a:r>
                <a:rPr lang="en-US" altLang="de-DE" sz="1200" b="0" i="1" dirty="0" err="1">
                  <a:latin typeface="Verdana" panose="020B0604030504040204" pitchFamily="34" charset="0"/>
                </a:rPr>
                <a:t>trabajo</a:t>
              </a:r>
              <a:r>
                <a:rPr lang="en-US" altLang="de-DE" sz="1200" b="0" i="1" dirty="0">
                  <a:latin typeface="Verdana" panose="020B0604030504040204" pitchFamily="34" charset="0"/>
                </a:rPr>
                <a:t> </a:t>
              </a:r>
              <a:r>
                <a:rPr lang="en-US" altLang="de-DE" sz="1200" b="0" dirty="0">
                  <a:latin typeface="Verdana" panose="020B0604030504040204" pitchFamily="34" charset="0"/>
                </a:rPr>
                <a:t>9.1b</a:t>
              </a:r>
            </a:p>
            <a:p>
              <a:pPr eaLnBrk="1" hangingPunct="1"/>
              <a:r>
                <a:rPr lang="en-US" altLang="de-DE" sz="1200" b="0" dirty="0">
                  <a:latin typeface="Verdana" panose="020B0604030504040204" pitchFamily="34" charset="0"/>
                </a:rPr>
                <a:t>     </a:t>
              </a:r>
            </a:p>
          </p:txBody>
        </p:sp>
      </p:grpSp>
      <p:pic>
        <p:nvPicPr>
          <p:cNvPr id="1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25" y="6384485"/>
            <a:ext cx="326161" cy="25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89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3206320539"/>
              </p:ext>
            </p:extLst>
          </p:nvPr>
        </p:nvGraphicFramePr>
        <p:xfrm>
          <a:off x="107504" y="2133600"/>
          <a:ext cx="8928992" cy="3765009"/>
        </p:xfrm>
        <a:graphic>
          <a:graphicData uri="http://schemas.openxmlformats.org/drawingml/2006/table">
            <a:tbl>
              <a:tblPr/>
              <a:tblGrid>
                <a:gridCol w="3339071">
                  <a:extLst>
                    <a:ext uri="{9D8B030D-6E8A-4147-A177-3AD203B41FA5}">
                      <a16:colId xmlns:a16="http://schemas.microsoft.com/office/drawing/2014/main" xmlns="" val="20000"/>
                    </a:ext>
                  </a:extLst>
                </a:gridCol>
                <a:gridCol w="5589921">
                  <a:extLst>
                    <a:ext uri="{9D8B030D-6E8A-4147-A177-3AD203B41FA5}">
                      <a16:colId xmlns:a16="http://schemas.microsoft.com/office/drawing/2014/main" xmlns="" val="20001"/>
                    </a:ext>
                  </a:extLst>
                </a:gridCol>
              </a:tblGrid>
              <a:tr h="72079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a:ln>
                            <a:noFill/>
                          </a:ln>
                          <a:solidFill>
                            <a:schemeClr val="tx1"/>
                          </a:solidFill>
                          <a:effectLst/>
                          <a:latin typeface="Verdana" panose="020B0604030504040204" pitchFamily="34" charset="0"/>
                        </a:rPr>
                        <a:t>Evento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Valoración depresiva</a:t>
                      </a:r>
                    </a:p>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Valoración positiva/constructiva</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463191">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¡Alguien le dice que tiene buen aspecto!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ct val="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“La persona no está siendo sincera y sólo me está intentando adular”; “Además estaba muy oscuro.” </a:t>
                      </a:r>
                    </a:p>
                    <a:p>
                      <a:pPr marL="0" marR="0" lvl="0" indent="0" algn="l" defTabSz="449263" rtl="0" eaLnBrk="1" fontAlgn="base" latinLnBrk="0" hangingPunct="1">
                        <a:lnSpc>
                          <a:spcPct val="102000"/>
                        </a:lnSpc>
                        <a:spcBef>
                          <a:spcPct val="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a:t>
                      </a: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 </a:t>
                      </a:r>
                      <a:r>
                        <a:rPr kumimoji="0" lang="es-ES" altLang="x-none" sz="1800" b="0" i="0" u="none" strike="noStrike" cap="none" normalizeH="0" baseline="0" dirty="0">
                          <a:ln>
                            <a:noFill/>
                          </a:ln>
                          <a:solidFill>
                            <a:schemeClr val="bg1"/>
                          </a:solidFill>
                          <a:effectLst/>
                          <a:latin typeface="Verdana" charset="0"/>
                          <a:ea typeface="Lucida Sans Unicode" charset="0"/>
                          <a:cs typeface="Lucida Sans Unicode" charset="0"/>
                        </a:rPr>
                        <a:t>“¡Qué bien que a otros les guste mi aspecto físico!” “¡Que cumplido más agra</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51806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¡Alguien le dice que tiene mal aspecto!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“Soy feo…” </a:t>
                      </a:r>
                    </a:p>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a:t>
                      </a: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 </a:t>
                      </a:r>
                      <a:r>
                        <a:rPr kumimoji="0" lang="es-ES" altLang="x-none" sz="1800" b="0" i="0" u="none" strike="noStrike" cap="none" normalizeH="0" baseline="0" dirty="0">
                          <a:ln>
                            <a:noFill/>
                          </a:ln>
                          <a:solidFill>
                            <a:schemeClr val="bg1"/>
                          </a:solidFill>
                          <a:effectLst/>
                          <a:latin typeface="Verdana" charset="0"/>
                          <a:ea typeface="Lucida Sans Unicode" charset="0"/>
                          <a:cs typeface="Lucida Sans Unicode" charset="0"/>
                        </a:rPr>
                        <a:t>“Parezco cansado porque no he dormido bien esta noche.” “La otra persona sólo se está preocupando por mí, por ello no debería sobredimensionar el valor del comentario.”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66576" name="Rectangle 6"/>
          <p:cNvSpPr>
            <a:spLocks noGrp="1" noChangeArrowheads="1"/>
          </p:cNvSpPr>
          <p:nvPr>
            <p:ph type="title" idx="4294967295"/>
          </p:nvPr>
        </p:nvSpPr>
        <p:spPr>
          <a:xfrm>
            <a:off x="457200" y="188913"/>
            <a:ext cx="8229600" cy="1143000"/>
          </a:xfrm>
          <a:noFill/>
        </p:spPr>
        <p:txBody>
          <a:bodyPr anchor="ctr"/>
          <a:lstStyle/>
          <a:p>
            <a:pPr marL="838200" indent="-838200" algn="l" eaLnBrk="1" hangingPunct="1"/>
            <a:r>
              <a:rPr lang="de-DE" altLang="de-DE" sz="1000" dirty="0"/>
              <a:t/>
            </a:r>
            <a:br>
              <a:rPr lang="de-DE" altLang="de-DE" sz="1000" dirty="0"/>
            </a:br>
            <a:endParaRPr lang="de-DE" altLang="de-DE" dirty="0"/>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9.26</a:t>
            </a:r>
          </a:p>
        </p:txBody>
      </p:sp>
      <p:sp>
        <p:nvSpPr>
          <p:cNvPr id="8"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s-ES_tradnl" altLang="de-DE" b="0" dirty="0">
                <a:latin typeface="+mn-lt"/>
              </a:rPr>
              <a:t>Es muy común en personas con síntomas depresivos negar y rechazar los elogios de los demás, y al mismo tiempo prestar mucha atención a la retroalimentación negativa. </a:t>
            </a:r>
            <a:endParaRPr lang="es-ES_tradnl" altLang="de-DE" dirty="0">
              <a:latin typeface="+mn-lt"/>
            </a:endParaRPr>
          </a:p>
        </p:txBody>
      </p:sp>
      <p:sp>
        <p:nvSpPr>
          <p:cNvPr id="9"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b="0" dirty="0">
                <a:solidFill>
                  <a:srgbClr val="D16349"/>
                </a:solidFill>
                <a:latin typeface="Verdana" panose="020B0604030504040204" pitchFamily="34" charset="0"/>
              </a:rPr>
              <a:t>¡Rechazar el feedback positivo, pero aceptar indiscriminadamente el feedback negativo! ¿Cómo podría ser una valoración más útil y realista?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3004816523"/>
              </p:ext>
            </p:extLst>
          </p:nvPr>
        </p:nvGraphicFramePr>
        <p:xfrm>
          <a:off x="107504" y="2133600"/>
          <a:ext cx="8928992" cy="3765009"/>
        </p:xfrm>
        <a:graphic>
          <a:graphicData uri="http://schemas.openxmlformats.org/drawingml/2006/table">
            <a:tbl>
              <a:tblPr/>
              <a:tblGrid>
                <a:gridCol w="3339071">
                  <a:extLst>
                    <a:ext uri="{9D8B030D-6E8A-4147-A177-3AD203B41FA5}">
                      <a16:colId xmlns:a16="http://schemas.microsoft.com/office/drawing/2014/main" xmlns="" val="20000"/>
                    </a:ext>
                  </a:extLst>
                </a:gridCol>
                <a:gridCol w="5589921">
                  <a:extLst>
                    <a:ext uri="{9D8B030D-6E8A-4147-A177-3AD203B41FA5}">
                      <a16:colId xmlns:a16="http://schemas.microsoft.com/office/drawing/2014/main" xmlns="" val="20001"/>
                    </a:ext>
                  </a:extLst>
                </a:gridCol>
              </a:tblGrid>
              <a:tr h="720799">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n-US" altLang="de-DE" sz="1800" b="1" i="0" u="none" strike="noStrike" cap="none" normalizeH="0" baseline="0" noProof="0" dirty="0">
                          <a:ln>
                            <a:noFill/>
                          </a:ln>
                          <a:solidFill>
                            <a:schemeClr val="tx1"/>
                          </a:solidFill>
                          <a:effectLst/>
                          <a:latin typeface="Verdana" panose="020B0604030504040204" pitchFamily="34" charset="0"/>
                        </a:rPr>
                        <a:t>Evento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Valoración depresiva</a:t>
                      </a:r>
                    </a:p>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Valoración positiva/constructiva</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463191">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¡Alguien le dice que tiene buen aspecto!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ct val="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“La persona no está siendo sincera y sólo me está intentando adular”; “Además estaba muy oscuro.” </a:t>
                      </a:r>
                    </a:p>
                    <a:p>
                      <a:pPr marL="0" marR="0" lvl="0" indent="0" algn="l" defTabSz="449263" rtl="0" eaLnBrk="1" fontAlgn="base" latinLnBrk="0" hangingPunct="1">
                        <a:lnSpc>
                          <a:spcPct val="102000"/>
                        </a:lnSpc>
                        <a:spcBef>
                          <a:spcPct val="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“¡Qué bien que a otros les guste mi aspecto físico!” “¡Que cumplido más agradable!”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51806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¡Alguien le dice que tiene mal aspecto!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s-ES" altLang="x-none" sz="1800" b="1" i="0" u="none" strike="noStrike" cap="none" normalizeH="0" baseline="0" dirty="0">
                          <a:ln>
                            <a:noFill/>
                          </a:ln>
                          <a:solidFill>
                            <a:srgbClr val="000000"/>
                          </a:solidFill>
                          <a:effectLst/>
                          <a:latin typeface="Verdana" charset="0"/>
                          <a:ea typeface="Lucida Sans Unicode" charset="0"/>
                          <a:cs typeface="Lucida Sans Unicode" charset="0"/>
                        </a:rPr>
                        <a:t>“Soy feo…” </a:t>
                      </a:r>
                    </a:p>
                    <a:p>
                      <a:pPr marL="0" marR="0" lvl="0" indent="0" algn="l" defTabSz="449263" rtl="0" eaLnBrk="1" fontAlgn="base" latinLnBrk="0" hangingPunct="1">
                        <a:lnSpc>
                          <a:spcPct val="102000"/>
                        </a:lnSpc>
                        <a:spcBef>
                          <a:spcPts val="450"/>
                        </a:spcBef>
                        <a:spcAft>
                          <a:spcPct val="0"/>
                        </a:spcAft>
                        <a:buClrTx/>
                        <a:buSzPct val="8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s-ES" altLang="x-none" sz="1800" b="0" i="0" u="none" strike="noStrike" cap="none" normalizeH="0" baseline="0" dirty="0">
                          <a:ln>
                            <a:noFill/>
                          </a:ln>
                          <a:solidFill>
                            <a:srgbClr val="000000"/>
                          </a:solidFill>
                          <a:effectLst/>
                          <a:latin typeface="Verdana" charset="0"/>
                          <a:ea typeface="Lucida Sans Unicode" charset="0"/>
                          <a:cs typeface="Lucida Sans Unicode" charset="0"/>
                        </a:rPr>
                        <a:t>“Parezco cansado porque no he dormido bien esta noche.” “La otra persona sólo se está preocupando por mí, por ello no debería sobredimensionar el valor del comentario.”</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66576" name="Rectangle 6"/>
          <p:cNvSpPr>
            <a:spLocks noGrp="1" noChangeArrowheads="1"/>
          </p:cNvSpPr>
          <p:nvPr>
            <p:ph type="title" idx="4294967295"/>
          </p:nvPr>
        </p:nvSpPr>
        <p:spPr>
          <a:xfrm>
            <a:off x="457200" y="188913"/>
            <a:ext cx="8229600" cy="1143000"/>
          </a:xfrm>
          <a:noFill/>
        </p:spPr>
        <p:txBody>
          <a:bodyPr anchor="ctr"/>
          <a:lstStyle/>
          <a:p>
            <a:pPr marL="838200" indent="-838200" algn="l" eaLnBrk="1" hangingPunct="1"/>
            <a:r>
              <a:rPr lang="de-DE" altLang="de-DE" sz="1000" dirty="0"/>
              <a:t/>
            </a:r>
            <a:br>
              <a:rPr lang="de-DE" altLang="de-DE" sz="1000" dirty="0"/>
            </a:br>
            <a:endParaRPr lang="de-DE" altLang="de-DE" dirty="0"/>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9.27</a:t>
            </a:r>
          </a:p>
        </p:txBody>
      </p:sp>
      <p:sp>
        <p:nvSpPr>
          <p:cNvPr id="8"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s-ES_tradnl" altLang="de-DE" b="0" dirty="0">
                <a:latin typeface="+mn-lt"/>
              </a:rPr>
              <a:t>Es muy común en personas con síntomas depresivos negar y rechazar los elogios de los demás, y al mismo tiempo prestar mucha atención a la retroalimentación negativa. </a:t>
            </a:r>
            <a:endParaRPr lang="es-ES_tradnl" altLang="de-DE" dirty="0">
              <a:latin typeface="+mn-lt"/>
            </a:endParaRPr>
          </a:p>
        </p:txBody>
      </p:sp>
      <p:sp>
        <p:nvSpPr>
          <p:cNvPr id="9"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b="0" dirty="0">
                <a:solidFill>
                  <a:srgbClr val="D16349"/>
                </a:solidFill>
                <a:latin typeface="Verdana" panose="020B0604030504040204" pitchFamily="34" charset="0"/>
              </a:rPr>
              <a:t>¡Rechazar el feedback positivo, pero aceptar indiscriminadamente el feedback negativo! ¿Cómo podría ser una valoración más útil y realista?</a:t>
            </a:r>
          </a:p>
        </p:txBody>
      </p:sp>
      <p:grpSp>
        <p:nvGrpSpPr>
          <p:cNvPr id="10" name="Group 31"/>
          <p:cNvGrpSpPr>
            <a:grpSpLocks/>
          </p:cNvGrpSpPr>
          <p:nvPr/>
        </p:nvGrpSpPr>
        <p:grpSpPr bwMode="auto">
          <a:xfrm>
            <a:off x="0" y="6167438"/>
            <a:ext cx="2843808" cy="536575"/>
            <a:chOff x="0" y="3957"/>
            <a:chExt cx="1474" cy="338"/>
          </a:xfrm>
        </p:grpSpPr>
        <p:sp>
          <p:nvSpPr>
            <p:cNvPr id="1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dirty="0">
                <a:latin typeface="Verdana" panose="020B0604030504040204" pitchFamily="34" charset="0"/>
              </a:endParaRPr>
            </a:p>
          </p:txBody>
        </p:sp>
        <p:pic>
          <p:nvPicPr>
            <p:cNvPr id="1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a:latin typeface="Verdana" panose="020B0604030504040204" pitchFamily="34" charset="0"/>
                </a:rPr>
                <a:t>Hoja de </a:t>
              </a:r>
              <a:r>
                <a:rPr lang="en-US" altLang="de-DE" sz="1200" b="0" i="1" dirty="0" err="1">
                  <a:latin typeface="Verdana" panose="020B0604030504040204" pitchFamily="34" charset="0"/>
                </a:rPr>
                <a:t>trabajo</a:t>
              </a:r>
              <a:r>
                <a:rPr lang="en-US" altLang="de-DE" sz="1200" b="0" i="1" dirty="0">
                  <a:latin typeface="Verdana" panose="020B0604030504040204" pitchFamily="34" charset="0"/>
                </a:rPr>
                <a:t> </a:t>
              </a:r>
              <a:r>
                <a:rPr lang="de-DE" altLang="de-DE" sz="1200" b="0" dirty="0">
                  <a:latin typeface="Verdana" panose="020B0604030504040204" pitchFamily="34" charset="0"/>
                </a:rPr>
                <a:t>9.1b</a:t>
              </a:r>
            </a:p>
            <a:p>
              <a:pPr eaLnBrk="1" hangingPunct="1"/>
              <a:r>
                <a:rPr lang="de-DE" altLang="de-DE" sz="1200" b="0" dirty="0">
                  <a:latin typeface="Verdana" panose="020B0604030504040204" pitchFamily="34" charset="0"/>
                </a:rPr>
                <a:t>     </a:t>
              </a:r>
            </a:p>
          </p:txBody>
        </p:sp>
      </p:grpSp>
    </p:spTree>
    <p:extLst>
      <p:ext uri="{BB962C8B-B14F-4D97-AF65-F5344CB8AC3E}">
        <p14:creationId xmlns:p14="http://schemas.microsoft.com/office/powerpoint/2010/main" val="1949786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468313" y="1627188"/>
            <a:ext cx="5943600" cy="4525962"/>
          </a:xfrm>
        </p:spPr>
        <p:txBody>
          <a:bodyPr/>
          <a:lstStyle/>
          <a:p>
            <a:pPr marL="0" indent="0">
              <a:defRPr/>
            </a:pPr>
            <a:r>
              <a:rPr lang="es-ES_tradnl" dirty="0"/>
              <a:t>Reflexiona acerca de la crítica cuidadosamente y toma en cuneta otras perspectivas. </a:t>
            </a:r>
          </a:p>
          <a:p>
            <a:pPr marL="342000" indent="-342000">
              <a:defRPr/>
            </a:pPr>
            <a:endParaRPr lang="es-ES_tradnl" dirty="0"/>
          </a:p>
          <a:p>
            <a:pPr marL="342000" indent="-342000">
              <a:defRPr/>
            </a:pPr>
            <a:r>
              <a:rPr lang="es-ES_tradnl" dirty="0"/>
              <a:t>No realices generalizaciones exageradas : </a:t>
            </a:r>
          </a:p>
          <a:p>
            <a:pPr marL="342000" indent="-342000">
              <a:defRPr/>
            </a:pPr>
            <a:r>
              <a:rPr lang="es-ES_tradnl" dirty="0"/>
              <a:t>“Esto es sobre una conducta concreta mía – </a:t>
            </a:r>
          </a:p>
          <a:p>
            <a:pPr marL="342000" indent="-342000">
              <a:defRPr/>
            </a:pPr>
            <a:r>
              <a:rPr lang="es-ES_tradnl" dirty="0"/>
              <a:t>no sobre mí como persona!” </a:t>
            </a:r>
          </a:p>
          <a:p>
            <a:pPr marL="342000" indent="-342000">
              <a:defRPr/>
            </a:pPr>
            <a:endParaRPr lang="es-ES_tradnl" dirty="0"/>
          </a:p>
          <a:p>
            <a:pPr marL="342000" indent="-342000">
              <a:defRPr/>
            </a:pPr>
            <a:r>
              <a:rPr lang="es-ES_tradnl" dirty="0"/>
              <a:t>Maneja las críticas de manera positiva:</a:t>
            </a:r>
          </a:p>
          <a:p>
            <a:pPr marL="342000" indent="-342000">
              <a:defRPr/>
            </a:pPr>
            <a:r>
              <a:rPr lang="es-ES_tradnl" dirty="0"/>
              <a:t>“¿Qué puedo aprender de esto?”</a:t>
            </a:r>
          </a:p>
          <a:p>
            <a:pPr>
              <a:defRPr/>
            </a:pPr>
            <a:endParaRPr lang="en-US" sz="2400" dirty="0"/>
          </a:p>
        </p:txBody>
      </p:sp>
      <p:sp>
        <p:nvSpPr>
          <p:cNvPr id="6861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¿Cómo puedo mejorar mi reacción al feedback negativo?</a:t>
            </a:r>
          </a:p>
        </p:txBody>
      </p:sp>
      <p:sp>
        <p:nvSpPr>
          <p:cNvPr id="9" name="Text Box 8"/>
          <p:cNvSpPr txBox="1">
            <a:spLocks noChangeArrowheads="1"/>
          </p:cNvSpPr>
          <p:nvPr/>
        </p:nvSpPr>
        <p:spPr bwMode="auto">
          <a:xfrm>
            <a:off x="-26616" y="6669940"/>
            <a:ext cx="52466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altLang="ko-KR" sz="800" b="0" i="1" dirty="0">
                <a:latin typeface="+mn-lt"/>
                <a:ea typeface="굴림" charset="-127"/>
              </a:rPr>
              <a:t>(“Nathan Setting The Tone For The Exam” by rileyroxx)</a:t>
            </a:r>
          </a:p>
        </p:txBody>
      </p:sp>
      <p:pic>
        <p:nvPicPr>
          <p:cNvPr id="68614" name="Picture 7"/>
          <p:cNvPicPr preferRelativeResize="0">
            <a:picLocks noChangeArrowheads="1"/>
          </p:cNvPicPr>
          <p:nvPr/>
        </p:nvPicPr>
        <p:blipFill>
          <a:blip r:embed="rId3">
            <a:extLst>
              <a:ext uri="{28A0092B-C50C-407E-A947-70E740481C1C}">
                <a14:useLocalDpi xmlns:a14="http://schemas.microsoft.com/office/drawing/2010/main" val="0"/>
              </a:ext>
            </a:extLst>
          </a:blip>
          <a:srcRect l="27151" r="10851"/>
          <a:stretch>
            <a:fillRect/>
          </a:stretch>
        </p:blipFill>
        <p:spPr bwMode="auto">
          <a:xfrm>
            <a:off x="6624638" y="1362075"/>
            <a:ext cx="2268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048125" y="52054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dirty="0">
              <a:solidFill>
                <a:schemeClr val="tx2"/>
              </a:solidFill>
              <a:latin typeface="Verdana" panose="020B0604030504040204" pitchFamily="34" charset="0"/>
            </a:endParaRPr>
          </a:p>
        </p:txBody>
      </p:sp>
      <p:sp>
        <p:nvSpPr>
          <p:cNvPr id="70659" name="Text Box 4"/>
          <p:cNvSpPr txBox="1">
            <a:spLocks noChangeArrowheads="1"/>
          </p:cNvSpPr>
          <p:nvPr/>
        </p:nvSpPr>
        <p:spPr bwMode="auto">
          <a:xfrm>
            <a:off x="2679700" y="47736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dirty="0">
              <a:solidFill>
                <a:schemeClr val="tx2"/>
              </a:solidFill>
              <a:latin typeface="Verdana" panose="020B0604030504040204" pitchFamily="34" charset="0"/>
            </a:endParaRPr>
          </a:p>
        </p:txBody>
      </p:sp>
      <p:sp>
        <p:nvSpPr>
          <p:cNvPr id="70660" name="Rectangle 6"/>
          <p:cNvSpPr>
            <a:spLocks noChangeArrowheads="1"/>
          </p:cNvSpPr>
          <p:nvPr/>
        </p:nvSpPr>
        <p:spPr bwMode="auto">
          <a:xfrm>
            <a:off x="442913" y="1341438"/>
            <a:ext cx="571326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355600" indent="-355600">
              <a:defRPr b="1">
                <a:solidFill>
                  <a:schemeClr val="tx1"/>
                </a:solidFill>
                <a:latin typeface="Arial" panose="020B0604020202020204" pitchFamily="34" charset="0"/>
                <a:cs typeface="Times New Roman" panose="02020603050405020304" pitchFamily="18" charset="0"/>
              </a:defRPr>
            </a:lvl5pPr>
            <a:lvl6pPr marL="8128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12700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17272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21844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spcBef>
                <a:spcPct val="20000"/>
              </a:spcBef>
              <a:buClr>
                <a:srgbClr val="8CADAE"/>
              </a:buClr>
              <a:buFont typeface="Wingdings" panose="05000000000000000000" pitchFamily="2" charset="2"/>
              <a:buChar char="Ø"/>
            </a:pPr>
            <a:r>
              <a:rPr lang="es-ES_tradnl" altLang="de-DE" b="0" dirty="0">
                <a:latin typeface="Verdana" panose="020B0604030504040204" pitchFamily="34" charset="0"/>
              </a:rPr>
              <a:t>Recuerda que, en general, las personas quieren alegrarte el día y hacerte feliz con sus elogios – ¡es como darte un regalo! </a:t>
            </a:r>
          </a:p>
          <a:p>
            <a:pPr>
              <a:spcBef>
                <a:spcPct val="20000"/>
              </a:spcBef>
              <a:buClr>
                <a:srgbClr val="8CADAE"/>
              </a:buClr>
              <a:buFont typeface="Wingdings" panose="05000000000000000000" pitchFamily="2" charset="2"/>
              <a:buChar char="Ø"/>
            </a:pPr>
            <a:endParaRPr lang="es-ES_tradnl" altLang="de-DE" b="0" dirty="0">
              <a:latin typeface="Verdana" panose="020B0604030504040204" pitchFamily="34" charset="0"/>
            </a:endParaRPr>
          </a:p>
          <a:p>
            <a:pPr>
              <a:spcBef>
                <a:spcPct val="20000"/>
              </a:spcBef>
              <a:buClr>
                <a:srgbClr val="8CADAE"/>
              </a:buClr>
              <a:buFont typeface="Wingdings" panose="05000000000000000000" pitchFamily="2" charset="2"/>
              <a:buChar char="Ø"/>
            </a:pPr>
            <a:r>
              <a:rPr lang="es-ES_tradnl" altLang="de-DE" b="0" dirty="0">
                <a:latin typeface="Verdana" panose="020B0604030504040204" pitchFamily="34" charset="0"/>
              </a:rPr>
              <a:t>Si respondes infravalorando el cumplido (“Oh, ¡eso no es cierto!”), rechazas su regalo. </a:t>
            </a:r>
          </a:p>
          <a:p>
            <a:pPr>
              <a:spcBef>
                <a:spcPct val="20000"/>
              </a:spcBef>
              <a:buClr>
                <a:srgbClr val="8CADAE"/>
              </a:buClr>
              <a:buFont typeface="Wingdings" panose="05000000000000000000" pitchFamily="2" charset="2"/>
              <a:buChar char="Ø"/>
            </a:pPr>
            <a:endParaRPr lang="es-ES_tradnl" altLang="de-DE" b="0" dirty="0">
              <a:solidFill>
                <a:srgbClr val="FF0000"/>
              </a:solidFill>
              <a:latin typeface="Verdana" panose="020B0604030504040204" pitchFamily="34" charset="0"/>
            </a:endParaRPr>
          </a:p>
          <a:p>
            <a:pPr>
              <a:spcBef>
                <a:spcPct val="20000"/>
              </a:spcBef>
              <a:buClr>
                <a:srgbClr val="8CADAE"/>
              </a:buClr>
              <a:buFont typeface="Wingdings" panose="05000000000000000000" pitchFamily="2" charset="2"/>
              <a:buChar char="Ø"/>
            </a:pPr>
            <a:r>
              <a:rPr lang="es-ES_tradnl" altLang="de-DE" b="0" dirty="0">
                <a:latin typeface="Verdana" panose="020B0604030504040204" pitchFamily="34" charset="0"/>
              </a:rPr>
              <a:t>Así pues: ¡Disfruta y agardece el elogio! </a:t>
            </a:r>
          </a:p>
          <a:p>
            <a:pPr>
              <a:spcBef>
                <a:spcPct val="20000"/>
              </a:spcBef>
              <a:buClr>
                <a:srgbClr val="8CADAE"/>
              </a:buClr>
              <a:buFont typeface="Wingdings" panose="05000000000000000000" pitchFamily="2" charset="2"/>
              <a:buChar char="Ø"/>
            </a:pPr>
            <a:endParaRPr lang="en-US" altLang="de-DE" b="0" dirty="0">
              <a:latin typeface="Verdana" panose="020B0604030504040204" pitchFamily="34" charset="0"/>
            </a:endParaRPr>
          </a:p>
          <a:p>
            <a:pPr>
              <a:spcBef>
                <a:spcPct val="20000"/>
              </a:spcBef>
              <a:buClr>
                <a:srgbClr val="006699"/>
              </a:buClr>
              <a:buFont typeface="Wingdings" panose="05000000000000000000" pitchFamily="2" charset="2"/>
              <a:buChar char="Ø"/>
            </a:pPr>
            <a:endParaRPr lang="en-US" altLang="de-DE" sz="2000" dirty="0"/>
          </a:p>
          <a:p>
            <a:pPr>
              <a:spcBef>
                <a:spcPct val="20000"/>
              </a:spcBef>
              <a:buClr>
                <a:srgbClr val="006699"/>
              </a:buClr>
            </a:pPr>
            <a:endParaRPr lang="en-US" altLang="de-DE" sz="2000" dirty="0"/>
          </a:p>
          <a:p>
            <a:pPr>
              <a:spcBef>
                <a:spcPct val="20000"/>
              </a:spcBef>
              <a:buClr>
                <a:srgbClr val="006699"/>
              </a:buClr>
              <a:buFont typeface="Wingdings" panose="05000000000000000000" pitchFamily="2" charset="2"/>
              <a:buChar char="Ø"/>
            </a:pPr>
            <a:endParaRPr lang="en-US" altLang="de-DE" sz="2000" dirty="0"/>
          </a:p>
          <a:p>
            <a:pPr lvl="4">
              <a:spcBef>
                <a:spcPct val="20000"/>
              </a:spcBef>
              <a:buClr>
                <a:srgbClr val="006699"/>
              </a:buClr>
              <a:buFont typeface="Wingdings" panose="05000000000000000000" pitchFamily="2" charset="2"/>
              <a:buChar char="Ø"/>
            </a:pPr>
            <a:endParaRPr lang="en-US" altLang="de-DE" sz="2000" dirty="0"/>
          </a:p>
          <a:p>
            <a:pPr lvl="4">
              <a:spcBef>
                <a:spcPct val="20000"/>
              </a:spcBef>
              <a:buClr>
                <a:srgbClr val="006699"/>
              </a:buClr>
              <a:buFont typeface="Wingdings" panose="05000000000000000000" pitchFamily="2" charset="2"/>
              <a:buChar char="Ø"/>
            </a:pPr>
            <a:endParaRPr lang="en-US" altLang="de-DE" sz="2000" dirty="0"/>
          </a:p>
        </p:txBody>
      </p:sp>
      <p:sp>
        <p:nvSpPr>
          <p:cNvPr id="7066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¿Cómo puedo cambiar para aceptar mejor los elogios? </a:t>
            </a:r>
          </a:p>
        </p:txBody>
      </p:sp>
      <p:pic>
        <p:nvPicPr>
          <p:cNvPr id="70663" name="Picture 2"/>
          <p:cNvPicPr>
            <a:picLocks noChangeAspect="1" noChangeArrowheads="1"/>
          </p:cNvPicPr>
          <p:nvPr/>
        </p:nvPicPr>
        <p:blipFill>
          <a:blip r:embed="rId2">
            <a:extLst>
              <a:ext uri="{28A0092B-C50C-407E-A947-70E740481C1C}">
                <a14:useLocalDpi xmlns:a14="http://schemas.microsoft.com/office/drawing/2010/main" val="0"/>
              </a:ext>
            </a:extLst>
          </a:blip>
          <a:srcRect t="14853"/>
          <a:stretch>
            <a:fillRect/>
          </a:stretch>
        </p:blipFill>
        <p:spPr bwMode="auto">
          <a:xfrm>
            <a:off x="6037263" y="1355725"/>
            <a:ext cx="2855912"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9"/>
          <p:cNvSpPr>
            <a:spLocks noChangeArrowheads="1"/>
          </p:cNvSpPr>
          <p:nvPr/>
        </p:nvSpPr>
        <p:spPr bwMode="auto">
          <a:xfrm>
            <a:off x="-36512" y="6669360"/>
            <a:ext cx="285527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defRPr/>
            </a:pPr>
            <a:r>
              <a:rPr lang="en-US" altLang="ko-KR" sz="800" b="0" i="1" dirty="0">
                <a:latin typeface="+mn-lt"/>
                <a:ea typeface="굴림" charset="-127"/>
              </a:rPr>
              <a:t>(“Artomatic 2009 Ramune's Candy” by</a:t>
            </a:r>
            <a:r>
              <a:rPr lang="de-DE" altLang="ko-KR" sz="800" b="0" dirty="0">
                <a:latin typeface="+mn-lt"/>
                <a:ea typeface="굴림" charset="-127"/>
              </a:rPr>
              <a:t> </a:t>
            </a:r>
            <a:r>
              <a:rPr lang="en-US" altLang="ko-KR" sz="800" b="0" i="1" dirty="0">
                <a:latin typeface="+mn-lt"/>
                <a:ea typeface="굴림" charset="-127"/>
              </a:rPr>
              <a:t>Mr. T in DC)</a:t>
            </a:r>
            <a:endParaRPr lang="de-DE" altLang="ko-KR" sz="800" b="0" i="1" dirty="0">
              <a:latin typeface="+mn-lt"/>
              <a:ea typeface="굴림" charset="-127"/>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6263"/>
            <a:ext cx="4813300" cy="3323987"/>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56500" indent="-256500" eaLnBrk="1" hangingPunct="1">
              <a:buClr>
                <a:srgbClr val="8CADAE"/>
              </a:buClr>
              <a:buFont typeface="Wingdings" pitchFamily="2" charset="2"/>
              <a:buChar char="Ø"/>
              <a:defRPr/>
            </a:pPr>
            <a:r>
              <a:rPr lang="es-ES_tradnl" b="0" dirty="0">
                <a:latin typeface="Verdana" pitchFamily="34" charset="0"/>
              </a:rPr>
              <a:t>Muchas personas con problemas de salud mental refieren pasar mucho tiempo “rumiando” o “con pensamientos perseverantes”.</a:t>
            </a:r>
          </a:p>
          <a:p>
            <a:pPr marL="256500" indent="-256500" eaLnBrk="1" hangingPunct="1">
              <a:buClr>
                <a:srgbClr val="8CADAE"/>
              </a:buClr>
              <a:buFont typeface="Wingdings" pitchFamily="2" charset="2"/>
              <a:buChar char="Ø"/>
              <a:defRPr/>
            </a:pPr>
            <a:endParaRPr lang="es-ES_tradnl" b="0" dirty="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s-ES_tradnl" dirty="0">
                <a:latin typeface="Verdana" pitchFamily="34" charset="0"/>
              </a:rPr>
              <a:t>¿Te ha pasado? </a:t>
            </a:r>
          </a:p>
          <a:p>
            <a:pPr marL="256500" indent="-256500" eaLnBrk="1" hangingPunct="1">
              <a:buClr>
                <a:srgbClr val="8CADAE"/>
              </a:buClr>
              <a:buFont typeface="Wingdings" pitchFamily="2" charset="2"/>
              <a:buChar char="Ø"/>
              <a:defRPr/>
            </a:pPr>
            <a:endParaRPr lang="es-ES_tradnl" b="0" dirty="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s-ES_tradnl" b="0" dirty="0">
                <a:latin typeface="Verdana" pitchFamily="34" charset="0"/>
              </a:rPr>
              <a:t>¿Sobre qué sueles rumiar? </a:t>
            </a:r>
            <a:endParaRPr lang="es-ES_tradnl" sz="1650" dirty="0">
              <a:latin typeface="Verdana" pitchFamily="34" charset="0"/>
            </a:endParaRPr>
          </a:p>
          <a:p>
            <a:pPr eaLnBrk="1" hangingPunct="1">
              <a:buClr>
                <a:srgbClr val="006699"/>
              </a:buClr>
              <a:buFont typeface="Wingdings" pitchFamily="2" charset="2"/>
              <a:buNone/>
              <a:defRPr/>
            </a:pPr>
            <a:endParaRPr lang="en-US" sz="1650" dirty="0">
              <a:latin typeface="Verdana" pitchFamily="34" charset="0"/>
            </a:endParaRPr>
          </a:p>
          <a:p>
            <a:pPr eaLnBrk="1" hangingPunct="1">
              <a:buClr>
                <a:srgbClr val="006699"/>
              </a:buClr>
              <a:buFont typeface="Wingdings" pitchFamily="2" charset="2"/>
              <a:buNone/>
              <a:defRPr/>
            </a:pPr>
            <a:endParaRPr lang="en-US" sz="1650" dirty="0">
              <a:latin typeface="Verdana" pitchFamily="34" charset="0"/>
            </a:endParaRPr>
          </a:p>
          <a:p>
            <a:pPr eaLnBrk="1" hangingPunct="1">
              <a:buClr>
                <a:srgbClr val="006699"/>
              </a:buClr>
              <a:buFont typeface="Wingdings" pitchFamily="2" charset="2"/>
              <a:buChar char="Ø"/>
              <a:defRPr/>
            </a:pPr>
            <a:endParaRPr lang="en-US" sz="1650" dirty="0">
              <a:latin typeface="Verdana" pitchFamily="34" charset="0"/>
            </a:endParaRPr>
          </a:p>
          <a:p>
            <a:pPr eaLnBrk="1" hangingPunct="1">
              <a:buClr>
                <a:srgbClr val="006699"/>
              </a:buClr>
              <a:buFont typeface="Wingdings" pitchFamily="2" charset="2"/>
              <a:buChar char="Ø"/>
              <a:defRPr/>
            </a:pPr>
            <a:endParaRPr lang="en-US" sz="1650" dirty="0">
              <a:latin typeface="Verdana" pitchFamily="34" charset="0"/>
            </a:endParaRPr>
          </a:p>
        </p:txBody>
      </p:sp>
      <p:sp>
        <p:nvSpPr>
          <p:cNvPr id="7168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Rumiación: estar en bucle en lugar de avanzar</a:t>
            </a:r>
          </a:p>
        </p:txBody>
      </p:sp>
      <p:pic>
        <p:nvPicPr>
          <p:cNvPr id="71684"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9.30</a:t>
            </a:r>
          </a:p>
        </p:txBody>
      </p:sp>
      <p:sp>
        <p:nvSpPr>
          <p:cNvPr id="7" name="Textfeld 5"/>
          <p:cNvSpPr txBox="1">
            <a:spLocks noChangeArrowheads="1"/>
          </p:cNvSpPr>
          <p:nvPr/>
        </p:nvSpPr>
        <p:spPr bwMode="auto">
          <a:xfrm>
            <a:off x="3174" y="6670675"/>
            <a:ext cx="55768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a:latin typeface="Verdana" panose="020B0604030504040204" pitchFamily="34" charset="0"/>
              </a:rPr>
              <a:t>(</a:t>
            </a:r>
            <a:r>
              <a:rPr lang="en-US" altLang="de-DE" sz="800" b="0" dirty="0">
                <a:latin typeface="Verdana" panose="020B0604030504040204" pitchFamily="34" charset="0"/>
              </a:rPr>
              <a:t>“</a:t>
            </a:r>
            <a:r>
              <a:rPr lang="en-US" altLang="de-DE" sz="800" b="0" i="1" dirty="0">
                <a:latin typeface="Verdana" panose="020B0604030504040204" pitchFamily="34" charset="0"/>
              </a:rPr>
              <a:t>statue of DR Samuel Johnson in Lichfield Market Square” von Elliott Brown)</a:t>
            </a:r>
            <a:r>
              <a:rPr lang="de-DE" altLang="de-DE" sz="800" b="0" i="1" dirty="0">
                <a:latin typeface="Verdana" panose="020B0604030504040204" pitchFamily="34" charset="0"/>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4675"/>
            <a:ext cx="4813300" cy="3693319"/>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eaLnBrk="1" hangingPunct="1">
              <a:buClr>
                <a:srgbClr val="006699"/>
              </a:buClr>
              <a:defRPr/>
            </a:pPr>
            <a:r>
              <a:rPr lang="es-ES_tradnl" b="0" dirty="0">
                <a:latin typeface="Verdana" pitchFamily="34" charset="0"/>
              </a:rPr>
              <a:t>La rumiación es un problema por varios motivos:</a:t>
            </a:r>
          </a:p>
          <a:p>
            <a:pPr marL="0" indent="0" eaLnBrk="1" hangingPunct="1">
              <a:buClr>
                <a:srgbClr val="006699"/>
              </a:buClr>
              <a:defRPr/>
            </a:pPr>
            <a:endParaRPr lang="es-ES_tradnl" b="0" dirty="0">
              <a:latin typeface="Verdana" pitchFamily="34" charset="0"/>
            </a:endParaRPr>
          </a:p>
          <a:p>
            <a:pPr marL="256500" indent="-256500" eaLnBrk="1" hangingPunct="1">
              <a:buClr>
                <a:srgbClr val="8CADAE"/>
              </a:buClr>
              <a:buFont typeface="Wingdings" pitchFamily="2" charset="2"/>
              <a:buChar char="Ø"/>
              <a:defRPr/>
            </a:pPr>
            <a:r>
              <a:rPr lang="es-ES_tradnl" b="0" dirty="0">
                <a:latin typeface="Verdana" pitchFamily="34" charset="0"/>
              </a:rPr>
              <a:t>Pensamiento en bucle: Los problemas se hacen más presentes, sin ser resueltos.</a:t>
            </a:r>
          </a:p>
          <a:p>
            <a:pPr marL="256500" indent="-256500" eaLnBrk="1" hangingPunct="1">
              <a:buClr>
                <a:srgbClr val="8CADAE"/>
              </a:buClr>
              <a:buFont typeface="Wingdings" pitchFamily="2" charset="2"/>
              <a:buChar char="Ø"/>
              <a:defRPr/>
            </a:pPr>
            <a:r>
              <a:rPr lang="es-ES_tradnl" b="0" dirty="0">
                <a:latin typeface="Verdana" pitchFamily="34" charset="0"/>
              </a:rPr>
              <a:t>Se deteriora la autoestima, ya que otros pensamientos más útiles o agradables son descartados.</a:t>
            </a:r>
          </a:p>
          <a:p>
            <a:pPr marL="256500" indent="-256500" eaLnBrk="1" hangingPunct="1">
              <a:buClr>
                <a:srgbClr val="8CADAE"/>
              </a:buClr>
              <a:buFont typeface="Wingdings" pitchFamily="2" charset="2"/>
              <a:buChar char="Ø"/>
              <a:defRPr/>
            </a:pPr>
            <a:r>
              <a:rPr lang="es-ES_tradnl" b="0" dirty="0">
                <a:latin typeface="Verdana" pitchFamily="34" charset="0"/>
              </a:rPr>
              <a:t>En contraste con una reflexión  útil, la rumiación recurre a pensamientos infructíferos y auto-acusaciones que atormentan nuestra mente. </a:t>
            </a:r>
            <a:endParaRPr lang="es-ES_tradnl" sz="1650" dirty="0">
              <a:latin typeface="Verdana" pitchFamily="34" charset="0"/>
            </a:endParaRPr>
          </a:p>
        </p:txBody>
      </p:sp>
      <p:sp>
        <p:nvSpPr>
          <p:cNvPr id="73731"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Consecuencias de rumiar</a:t>
            </a:r>
          </a:p>
        </p:txBody>
      </p:sp>
      <p:pic>
        <p:nvPicPr>
          <p:cNvPr id="73732"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a:latin typeface="Verdana" panose="020B0604030504040204" pitchFamily="34" charset="0"/>
              </a:rPr>
              <a:t>(</a:t>
            </a:r>
            <a:r>
              <a:rPr lang="en-US" altLang="de-DE" sz="800" b="0" dirty="0">
                <a:latin typeface="Verdana" panose="020B0604030504040204" pitchFamily="34" charset="0"/>
              </a:rPr>
              <a:t>“</a:t>
            </a:r>
            <a:r>
              <a:rPr lang="en-US" altLang="de-DE" sz="800" b="0" i="1" dirty="0">
                <a:latin typeface="Verdana" panose="020B0604030504040204" pitchFamily="34" charset="0"/>
              </a:rPr>
              <a:t>statue of DR Samuel Johnson in Lichfield Market Square” von Elliott Brown)</a:t>
            </a:r>
            <a:r>
              <a:rPr lang="de-DE" altLang="de-DE" sz="800" b="0" i="1" dirty="0">
                <a:latin typeface="Verdana" panose="020B0604030504040204" pitchFamily="34" charset="0"/>
              </a:rPr>
              <a:t> </a:t>
            </a: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503238" y="1412776"/>
            <a:ext cx="8135937" cy="4320480"/>
          </a:xfrm>
        </p:spPr>
        <p:txBody>
          <a:bodyPr anchor="ctr"/>
          <a:lstStyle/>
          <a:p>
            <a:pPr algn="l" eaLnBrk="1" hangingPunct="1"/>
            <a:r>
              <a:rPr lang="es-ES_tradnl" altLang="de-DE" sz="1800" dirty="0">
                <a:solidFill>
                  <a:schemeClr val="tx1"/>
                </a:solidFill>
              </a:rPr>
              <a:t>Tienes pensamientos negativos recurrentes (ej. auto-reproches como decirte que eres “un perdedor”, “un fracasado”, “eres estúpido”).</a:t>
            </a:r>
            <a:br>
              <a:rPr lang="es-ES_tradnl" altLang="de-DE" sz="1800" dirty="0">
                <a:solidFill>
                  <a:schemeClr val="tx1"/>
                </a:solidFill>
              </a:rPr>
            </a:br>
            <a:r>
              <a:rPr lang="es-ES_tradnl" altLang="de-DE" sz="1800" dirty="0">
                <a:solidFill>
                  <a:srgbClr val="FF0000"/>
                </a:solidFill>
              </a:rPr>
              <a:t/>
            </a:r>
            <a:br>
              <a:rPr lang="es-ES_tradnl" altLang="de-DE" sz="1800" dirty="0">
                <a:solidFill>
                  <a:srgbClr val="FF0000"/>
                </a:solidFill>
              </a:rPr>
            </a:br>
            <a:r>
              <a:rPr lang="es-ES_tradnl" altLang="de-DE" sz="1800" b="1" dirty="0">
                <a:solidFill>
                  <a:schemeClr val="tx1"/>
                </a:solidFill>
              </a:rPr>
              <a:t>¿Te suena? </a:t>
            </a:r>
            <a:br>
              <a:rPr lang="es-ES_tradnl" altLang="de-DE" sz="1800" b="1" dirty="0">
                <a:solidFill>
                  <a:schemeClr val="tx1"/>
                </a:solidFill>
              </a:rPr>
            </a:br>
            <a:r>
              <a:rPr lang="es-ES_tradnl" altLang="de-DE" sz="1800" dirty="0">
                <a:solidFill>
                  <a:schemeClr val="tx1"/>
                </a:solidFill>
              </a:rPr>
              <a:t/>
            </a:r>
            <a:br>
              <a:rPr lang="es-ES_tradnl" altLang="de-DE" sz="1800" dirty="0">
                <a:solidFill>
                  <a:schemeClr val="tx1"/>
                </a:solidFill>
              </a:rPr>
            </a:br>
            <a:r>
              <a:rPr lang="es-ES_tradnl" altLang="de-DE" sz="1800" dirty="0">
                <a:solidFill>
                  <a:schemeClr val="tx1"/>
                </a:solidFill>
              </a:rPr>
              <a:t>¿Qué haces cuando tienes estos pensamientos? </a:t>
            </a:r>
            <a:br>
              <a:rPr lang="es-ES_tradnl" altLang="de-DE" sz="1800" dirty="0">
                <a:solidFill>
                  <a:schemeClr val="tx1"/>
                </a:solidFill>
              </a:rPr>
            </a:br>
            <a:r>
              <a:rPr lang="es-ES_tradnl" altLang="de-DE" sz="1800" dirty="0">
                <a:solidFill>
                  <a:schemeClr val="tx1"/>
                </a:solidFill>
              </a:rPr>
              <a:t/>
            </a:r>
            <a:br>
              <a:rPr lang="es-ES_tradnl" altLang="de-DE" sz="1800" dirty="0">
                <a:solidFill>
                  <a:schemeClr val="tx1"/>
                </a:solidFill>
              </a:rPr>
            </a:br>
            <a:r>
              <a:rPr lang="es-ES_tradnl" altLang="de-DE" sz="1800" b="1" dirty="0">
                <a:solidFill>
                  <a:schemeClr val="tx1"/>
                </a:solidFill>
              </a:rPr>
              <a:t/>
            </a:r>
            <a:br>
              <a:rPr lang="es-ES_tradnl" altLang="de-DE" sz="1800" b="1" dirty="0">
                <a:solidFill>
                  <a:schemeClr val="tx1"/>
                </a:solidFill>
              </a:rPr>
            </a:br>
            <a:r>
              <a:rPr lang="es-ES_tradnl" altLang="de-DE" sz="1800" b="1" dirty="0">
                <a:solidFill>
                  <a:schemeClr val="tx1"/>
                </a:solidFill>
              </a:rPr>
              <a:t>Pequeño experimento:</a:t>
            </a:r>
            <a:r>
              <a:rPr lang="es-ES_tradnl" altLang="de-DE" sz="1800" dirty="0">
                <a:solidFill>
                  <a:schemeClr val="tx1"/>
                </a:solidFill>
              </a:rPr>
              <a:t/>
            </a:r>
            <a:br>
              <a:rPr lang="es-ES_tradnl" altLang="de-DE" sz="1800" dirty="0">
                <a:solidFill>
                  <a:schemeClr val="tx1"/>
                </a:solidFill>
              </a:rPr>
            </a:br>
            <a:r>
              <a:rPr lang="es-ES_tradnl" altLang="de-DE" sz="1800" dirty="0">
                <a:solidFill>
                  <a:schemeClr val="tx1"/>
                </a:solidFill>
              </a:rPr>
              <a:t/>
            </a:r>
            <a:br>
              <a:rPr lang="es-ES_tradnl" altLang="de-DE" sz="1800" dirty="0">
                <a:solidFill>
                  <a:schemeClr val="tx1"/>
                </a:solidFill>
              </a:rPr>
            </a:br>
            <a:r>
              <a:rPr lang="es-ES_tradnl" altLang="de-DE" sz="1800" dirty="0">
                <a:solidFill>
                  <a:schemeClr val="tx1"/>
                </a:solidFill>
              </a:rPr>
              <a:t>En el próximo minuto, </a:t>
            </a:r>
            <a:r>
              <a:rPr lang="es-ES_tradnl" altLang="de-DE" sz="1800" b="1" dirty="0">
                <a:solidFill>
                  <a:schemeClr val="tx1"/>
                </a:solidFill>
              </a:rPr>
              <a:t>bajo ningún concepto  </a:t>
            </a:r>
            <a:r>
              <a:rPr lang="es-ES_tradnl" altLang="de-DE" sz="1800" dirty="0">
                <a:solidFill>
                  <a:schemeClr val="tx1"/>
                </a:solidFill>
              </a:rPr>
              <a:t>¡pienses en el número “ocho”! </a:t>
            </a:r>
            <a:br>
              <a:rPr lang="es-ES_tradnl" altLang="de-DE" sz="1800" dirty="0">
                <a:solidFill>
                  <a:schemeClr val="tx1"/>
                </a:solidFill>
              </a:rPr>
            </a:br>
            <a:r>
              <a:rPr lang="es-ES_tradnl" altLang="de-DE" sz="1800" dirty="0">
                <a:solidFill>
                  <a:schemeClr val="tx1"/>
                </a:solidFill>
              </a:rPr>
              <a:t/>
            </a:r>
            <a:br>
              <a:rPr lang="es-ES_tradnl" altLang="de-DE" sz="1800" dirty="0">
                <a:solidFill>
                  <a:schemeClr val="tx1"/>
                </a:solidFill>
              </a:rPr>
            </a:br>
            <a:r>
              <a:rPr lang="es-ES_tradnl" altLang="de-DE" sz="1800" dirty="0">
                <a:solidFill>
                  <a:schemeClr val="tx1"/>
                </a:solidFill>
              </a:rPr>
              <a:t>¿Has tenido éxito? </a:t>
            </a:r>
            <a:r>
              <a:rPr lang="en-US" altLang="de-DE" sz="1800" b="1" dirty="0">
                <a:solidFill>
                  <a:schemeClr val="tx1"/>
                </a:solidFill>
              </a:rPr>
              <a:t/>
            </a:r>
            <a:br>
              <a:rPr lang="en-US" altLang="de-DE" sz="1800" b="1" dirty="0">
                <a:solidFill>
                  <a:schemeClr val="tx1"/>
                </a:solidFill>
              </a:rPr>
            </a:br>
            <a:endParaRPr lang="en-US" altLang="de-DE" sz="1800" b="1" dirty="0">
              <a:solidFill>
                <a:schemeClr val="tx1"/>
              </a:solidFill>
            </a:endParaRPr>
          </a:p>
        </p:txBody>
      </p:sp>
      <p:sp>
        <p:nvSpPr>
          <p:cNvPr id="75779"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Rumiación y auto-reproches– ¿Qué hacer? </a:t>
            </a:r>
          </a:p>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Experimento</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idx="4294967295"/>
          </p:nvPr>
        </p:nvSpPr>
        <p:spPr>
          <a:xfrm>
            <a:off x="269875" y="3219226"/>
            <a:ext cx="8604250" cy="2946078"/>
          </a:xfrm>
        </p:spPr>
        <p:txBody>
          <a:bodyPr anchor="ctr"/>
          <a:lstStyle/>
          <a:p>
            <a:pPr algn="l" eaLnBrk="1" hangingPunct="1">
              <a:buClrTx/>
              <a:buFontTx/>
              <a:buNone/>
            </a:pPr>
            <a:r>
              <a:rPr lang="es-ES_tradnl" altLang="de-DE" sz="1800" dirty="0">
                <a:solidFill>
                  <a:schemeClr val="tx1"/>
                </a:solidFill>
                <a:latin typeface="+mn-lt"/>
              </a:rPr>
              <a:t>No es posible suprimir deliberadamente pensamientos (entristecedores). </a:t>
            </a:r>
            <a:br>
              <a:rPr lang="es-ES_tradnl" altLang="de-DE" sz="1800" dirty="0">
                <a:solidFill>
                  <a:schemeClr val="tx1"/>
                </a:solidFill>
                <a:latin typeface="+mn-lt"/>
              </a:rPr>
            </a:br>
            <a:r>
              <a:rPr lang="es-ES_tradnl" altLang="de-DE" sz="1800" dirty="0">
                <a:solidFill>
                  <a:schemeClr val="tx1"/>
                </a:solidFill>
                <a:latin typeface="+mn-lt"/>
              </a:rPr>
              <a:t>Al contrario: si conscientemente se intenta </a:t>
            </a:r>
            <a:r>
              <a:rPr lang="es-ES_tradnl" altLang="de-DE" sz="1800" u="sng" dirty="0">
                <a:solidFill>
                  <a:schemeClr val="tx1"/>
                </a:solidFill>
                <a:latin typeface="+mn-lt"/>
              </a:rPr>
              <a:t>no</a:t>
            </a:r>
            <a:r>
              <a:rPr lang="es-ES_tradnl" altLang="de-DE" sz="1800" dirty="0">
                <a:solidFill>
                  <a:schemeClr val="tx1"/>
                </a:solidFill>
                <a:latin typeface="+mn-lt"/>
              </a:rPr>
              <a:t> pensar en algo, el efecto es un aumento de esos pensamientos. Probablemente hayas pensado en el número 8 y/o en algo relacionado con números (ej. el símbolo de infinito, otros números, etc.).</a:t>
            </a:r>
            <a:r>
              <a:rPr lang="en-US" altLang="de-DE" sz="1800" dirty="0">
                <a:solidFill>
                  <a:schemeClr val="tx1"/>
                </a:solidFill>
                <a:latin typeface="+mn-lt"/>
              </a:rPr>
              <a:t/>
            </a:r>
            <a:br>
              <a:rPr lang="en-US" altLang="de-DE" sz="1800" dirty="0">
                <a:solidFill>
                  <a:schemeClr val="tx1"/>
                </a:solidFill>
                <a:latin typeface="+mn-lt"/>
              </a:rPr>
            </a:br>
            <a:r>
              <a:rPr lang="es-ES" altLang="x-none" sz="1800" dirty="0">
                <a:solidFill>
                  <a:srgbClr val="000000"/>
                </a:solidFill>
                <a:latin typeface="Verdana" charset="0"/>
                <a:ea typeface="Lucida Sans Unicode" charset="0"/>
                <a:cs typeface="Lucida Sans Unicode" charset="0"/>
              </a:rPr>
              <a:t>Este efecto se intensifica si uno intenta de forma deliberada suprimir pensamientos desoladores (“soy un fracasado” etc.). ¡Estos pensamientos se pueden volver tan intensos que pueden parecer insertados!</a:t>
            </a:r>
          </a:p>
        </p:txBody>
      </p:sp>
      <p:sp>
        <p:nvSpPr>
          <p:cNvPr id="778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Supresión de pensamientos negativos</a:t>
            </a:r>
          </a:p>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¿Funciona? ¡No!</a:t>
            </a:r>
          </a:p>
        </p:txBody>
      </p:sp>
      <p:pic>
        <p:nvPicPr>
          <p:cNvPr id="778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027113"/>
            <a:ext cx="33893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ach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163" y="1042988"/>
            <a:ext cx="1636712"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138" y="1027113"/>
            <a:ext cx="148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Rectangle 12"/>
          <p:cNvSpPr>
            <a:spLocks noChangeArrowheads="1"/>
          </p:cNvSpPr>
          <p:nvPr/>
        </p:nvSpPr>
        <p:spPr bwMode="auto">
          <a:xfrm>
            <a:off x="-63500" y="6681788"/>
            <a:ext cx="397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(f.l.t.r. “8” by eriwst; “Die schwarze Acht” by _dominic; “Acht” by Sarah)</a:t>
            </a:r>
          </a:p>
        </p:txBody>
      </p:sp>
      <p:grpSp>
        <p:nvGrpSpPr>
          <p:cNvPr id="77832" name="Group 16"/>
          <p:cNvGrpSpPr>
            <a:grpSpLocks/>
          </p:cNvGrpSpPr>
          <p:nvPr/>
        </p:nvGrpSpPr>
        <p:grpSpPr bwMode="auto">
          <a:xfrm>
            <a:off x="0" y="6167438"/>
            <a:ext cx="2915816" cy="536575"/>
            <a:chOff x="0" y="3957"/>
            <a:chExt cx="1474" cy="338"/>
          </a:xfrm>
        </p:grpSpPr>
        <p:sp>
          <p:nvSpPr>
            <p:cNvPr id="77834"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dirty="0">
                <a:latin typeface="Verdana" panose="020B0604030504040204" pitchFamily="34" charset="0"/>
              </a:endParaRPr>
            </a:p>
          </p:txBody>
        </p:sp>
        <p:pic>
          <p:nvPicPr>
            <p:cNvPr id="77835"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6"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a:latin typeface="Verdana" panose="020B0604030504040204" pitchFamily="34" charset="0"/>
                </a:rPr>
                <a:t>hoja de </a:t>
              </a:r>
              <a:r>
                <a:rPr lang="en-US" altLang="de-DE" sz="1200" b="0" i="1" dirty="0" err="1">
                  <a:latin typeface="Verdana" panose="020B0604030504040204" pitchFamily="34" charset="0"/>
                </a:rPr>
                <a:t>trabajo</a:t>
              </a:r>
              <a:r>
                <a:rPr lang="en-US" altLang="de-DE" sz="1200" b="0" i="1" dirty="0">
                  <a:latin typeface="Verdana" panose="020B0604030504040204" pitchFamily="34" charset="0"/>
                </a:rPr>
                <a:t> </a:t>
              </a:r>
              <a:r>
                <a:rPr lang="de-DE" altLang="de-DE" sz="1200" b="0" dirty="0">
                  <a:latin typeface="Verdana" panose="020B0604030504040204" pitchFamily="34" charset="0"/>
                </a:rPr>
                <a:t>9.1b</a:t>
              </a:r>
            </a:p>
            <a:p>
              <a:pPr eaLnBrk="1" hangingPunct="1"/>
              <a:r>
                <a:rPr lang="de-DE" altLang="de-DE" sz="1200" b="0" dirty="0">
                  <a:latin typeface="Verdana" panose="020B0604030504040204" pitchFamily="34" charset="0"/>
                </a:rPr>
                <a:t>     </a:t>
              </a:r>
            </a:p>
          </p:txBody>
        </p:sp>
      </p:grpSp>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250825" y="1341438"/>
            <a:ext cx="8207375" cy="3833812"/>
          </a:xfrm>
        </p:spPr>
        <p:txBody>
          <a:bodyPr/>
          <a:lstStyle/>
          <a:p>
            <a:pPr marL="0" indent="0">
              <a:defRPr/>
            </a:pPr>
            <a:r>
              <a:rPr lang="es-ES_tradnl" dirty="0"/>
              <a:t>El primer paso y más importante a realizar es identificar la rumiación como un problema, no cómo una estrategia de ayuda. Las rumiaciones han demostrado ser la causa de más problemas que ofrecer soluciones. </a:t>
            </a:r>
          </a:p>
          <a:p>
            <a:pPr marL="0" indent="0" algn="just">
              <a:defRPr/>
            </a:pPr>
            <a:endParaRPr lang="es-ES_tradnl" dirty="0"/>
          </a:p>
          <a:p>
            <a:pPr marL="0" indent="0">
              <a:defRPr/>
            </a:pPr>
            <a:r>
              <a:rPr lang="es-ES_tradnl" dirty="0"/>
              <a:t>¡Un pensamiento rumiativo es sólo un pensamiento! ¡En realidad no! Intenta ser consciente de tus pensamientos sin juzgarlos.</a:t>
            </a:r>
          </a:p>
          <a:p>
            <a:pPr marL="256500" indent="-256500" algn="just">
              <a:defRPr/>
            </a:pPr>
            <a:endParaRPr lang="es-ES_tradnl" dirty="0"/>
          </a:p>
          <a:p>
            <a:pPr marL="256500" indent="-256500" algn="just">
              <a:defRPr/>
            </a:pPr>
            <a:r>
              <a:rPr lang="es-ES_tradnl" dirty="0"/>
              <a:t>La próxima imagen te puede ayudar con esto. </a:t>
            </a:r>
          </a:p>
          <a:p>
            <a:pPr marL="0" indent="0" algn="ctr">
              <a:defRPr/>
            </a:pPr>
            <a:r>
              <a:rPr lang="en-US" dirty="0"/>
              <a:t> </a:t>
            </a:r>
          </a:p>
        </p:txBody>
      </p:sp>
      <p:sp>
        <p:nvSpPr>
          <p:cNvPr id="79875"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Rumiación y auto-reproches– ¿Qué hacer? </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163"/>
          </a:xfrm>
        </p:spPr>
        <p:txBody>
          <a:bodyPr anchor="ctr"/>
          <a:lstStyle/>
          <a:p>
            <a:pPr eaLnBrk="1" hangingPunct="1">
              <a:spcBef>
                <a:spcPct val="20000"/>
              </a:spcBef>
              <a:buClr>
                <a:schemeClr val="accent1"/>
              </a:buClr>
              <a:buSzPct val="85000"/>
              <a:defRPr/>
            </a:pPr>
            <a:r>
              <a:rPr lang="es-ES_tradnl" altLang="de-DE" dirty="0">
                <a:ea typeface="+mn-ea"/>
                <a:cs typeface="Times New Roman" panose="02020603050405020304" pitchFamily="18" charset="0"/>
              </a:rPr>
              <a:t>Ejercicio anti-rumiación 1: </a:t>
            </a:r>
            <a:br>
              <a:rPr lang="es-ES_tradnl" altLang="de-DE" dirty="0">
                <a:ea typeface="+mn-ea"/>
                <a:cs typeface="Times New Roman" panose="02020603050405020304" pitchFamily="18" charset="0"/>
              </a:rPr>
            </a:br>
            <a:r>
              <a:rPr lang="es-ES_tradnl" altLang="x-none" dirty="0">
                <a:latin typeface="Verdana" charset="0"/>
                <a:ea typeface="Lucida Sans Unicode" charset="0"/>
                <a:cs typeface="Lucida Sans Unicode" charset="0"/>
              </a:rPr>
              <a:t>Buscar la distancia interna…</a:t>
            </a:r>
            <a:endParaRPr lang="es-ES_tradnl" altLang="de-DE" dirty="0">
              <a:ea typeface="+mn-ea"/>
              <a:cs typeface="Times New Roman" panose="02020603050405020304" pitchFamily="18" charset="0"/>
            </a:endParaRPr>
          </a:p>
        </p:txBody>
      </p:sp>
      <p:sp>
        <p:nvSpPr>
          <p:cNvPr id="81923" name="Rectangle 3"/>
          <p:cNvSpPr>
            <a:spLocks noGrp="1" noChangeArrowheads="1"/>
          </p:cNvSpPr>
          <p:nvPr>
            <p:ph type="body" sz="half" idx="4294967295"/>
          </p:nvPr>
        </p:nvSpPr>
        <p:spPr>
          <a:xfrm>
            <a:off x="250825" y="1341438"/>
            <a:ext cx="8641655" cy="2390775"/>
          </a:xfrm>
        </p:spPr>
        <p:txBody>
          <a:bodyPr/>
          <a:lstStyle/>
          <a:p>
            <a:pPr marL="0" indent="0" eaLnBrk="1" hangingPunct="1">
              <a:spcBef>
                <a:spcPts val="450"/>
              </a:spcBef>
              <a:buClrTx/>
            </a:pPr>
            <a:r>
              <a:rPr lang="es-ES" altLang="x-none" dirty="0">
                <a:latin typeface="Verdana" charset="0"/>
                <a:ea typeface="Lucida Sans Unicode" charset="0"/>
                <a:cs typeface="Lucida Sans Unicode" charset="0"/>
              </a:rPr>
              <a:t>Si los pensamientos negativos te molestan, intenta no suprimirlos activamente (esto sólo los intensifica), pero observa los eventos internos sin intervenir – como el trueno de la tormenta que observa desde la ventana.</a:t>
            </a:r>
          </a:p>
          <a:p>
            <a:pPr marL="0" indent="0"/>
            <a:r>
              <a:rPr lang="en-US" altLang="de-DE" dirty="0"/>
              <a:t> </a:t>
            </a:r>
          </a:p>
          <a:p>
            <a:pPr marL="0" indent="0"/>
            <a:r>
              <a:rPr lang="es-ES_tradnl" altLang="de-DE" dirty="0"/>
              <a:t>Estos pensamientos no persisten porque sean reales, sino porque los intentas suprimir y te asustan. </a:t>
            </a:r>
          </a:p>
          <a:p>
            <a:pPr marL="0" indent="0" eaLnBrk="1" hangingPunct="1">
              <a:lnSpc>
                <a:spcPct val="90000"/>
              </a:lnSpc>
            </a:pPr>
            <a:endParaRPr lang="en-US" altLang="de-DE" dirty="0"/>
          </a:p>
          <a:p>
            <a:pPr marL="0" indent="0" algn="ctr" eaLnBrk="1" hangingPunct="1">
              <a:lnSpc>
                <a:spcPct val="90000"/>
              </a:lnSpc>
            </a:pPr>
            <a:endParaRPr lang="en-US" altLang="de-DE" sz="1200" dirty="0"/>
          </a:p>
          <a:p>
            <a:pPr marL="0" indent="0" algn="ctr" eaLnBrk="1" hangingPunct="1">
              <a:lnSpc>
                <a:spcPct val="90000"/>
              </a:lnSpc>
            </a:pPr>
            <a:endParaRPr lang="en-US" altLang="de-DE" sz="1200" dirty="0"/>
          </a:p>
          <a:p>
            <a:pPr marL="0" indent="0" algn="ctr" eaLnBrk="1" hangingPunct="1">
              <a:lnSpc>
                <a:spcPct val="90000"/>
              </a:lnSpc>
            </a:pPr>
            <a:endParaRPr lang="en-US" altLang="de-DE" sz="1200" dirty="0"/>
          </a:p>
          <a:p>
            <a:pPr marL="0" indent="0" algn="ctr" eaLnBrk="1" hangingPunct="1">
              <a:lnSpc>
                <a:spcPct val="90000"/>
              </a:lnSpc>
            </a:pPr>
            <a:endParaRPr lang="en-US" altLang="de-DE" sz="1200" dirty="0"/>
          </a:p>
          <a:p>
            <a:pPr marL="0" indent="0" algn="ctr" eaLnBrk="1" hangingPunct="1">
              <a:lnSpc>
                <a:spcPct val="90000"/>
              </a:lnSpc>
            </a:pPr>
            <a:endParaRPr lang="en-US" altLang="de-DE" sz="1200" dirty="0"/>
          </a:p>
          <a:p>
            <a:pPr marL="0" indent="0" algn="ctr" eaLnBrk="1" hangingPunct="1">
              <a:lnSpc>
                <a:spcPct val="90000"/>
              </a:lnSpc>
            </a:pPr>
            <a:endParaRPr lang="en-US" altLang="de-DE" sz="1200" dirty="0"/>
          </a:p>
          <a:p>
            <a:pPr marL="0" indent="0" algn="ctr" eaLnBrk="1" hangingPunct="1">
              <a:lnSpc>
                <a:spcPct val="90000"/>
              </a:lnSpc>
            </a:pPr>
            <a:endParaRPr lang="en-US" altLang="de-DE" sz="1200" dirty="0"/>
          </a:p>
          <a:p>
            <a:pPr marL="0" indent="0" eaLnBrk="1" hangingPunct="1">
              <a:lnSpc>
                <a:spcPct val="90000"/>
              </a:lnSpc>
            </a:pPr>
            <a:r>
              <a:rPr lang="en-US" altLang="de-DE" sz="1200" dirty="0">
                <a:solidFill>
                  <a:srgbClr val="336699"/>
                </a:solidFill>
              </a:rPr>
              <a:t>	</a:t>
            </a:r>
          </a:p>
          <a:p>
            <a:pPr marL="0" indent="0" eaLnBrk="1" hangingPunct="1">
              <a:lnSpc>
                <a:spcPct val="90000"/>
              </a:lnSpc>
            </a:pPr>
            <a:endParaRPr lang="en-US" altLang="de-DE" sz="1200" dirty="0">
              <a:solidFill>
                <a:srgbClr val="336699"/>
              </a:solidFill>
            </a:endParaRPr>
          </a:p>
          <a:p>
            <a:pPr marL="0" indent="0" eaLnBrk="1" hangingPunct="1">
              <a:lnSpc>
                <a:spcPct val="90000"/>
              </a:lnSpc>
            </a:pPr>
            <a:endParaRPr lang="en-US" altLang="de-DE" dirty="0"/>
          </a:p>
          <a:p>
            <a:pPr marL="0" indent="0" eaLnBrk="1" hangingPunct="1">
              <a:lnSpc>
                <a:spcPct val="90000"/>
              </a:lnSpc>
            </a:pPr>
            <a:r>
              <a:rPr lang="en-US" altLang="de-DE" sz="300" dirty="0"/>
              <a:t> </a:t>
            </a:r>
          </a:p>
        </p:txBody>
      </p:sp>
      <p:pic>
        <p:nvPicPr>
          <p:cNvPr id="819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4076700"/>
            <a:ext cx="2738437"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Rectangle 8"/>
          <p:cNvSpPr>
            <a:spLocks noChangeArrowheads="1"/>
          </p:cNvSpPr>
          <p:nvPr/>
        </p:nvSpPr>
        <p:spPr bwMode="auto">
          <a:xfrm>
            <a:off x="-79375" y="6670675"/>
            <a:ext cx="183255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a:t>
            </a:r>
            <a:r>
              <a:rPr lang="en-US" altLang="de-DE" sz="800" b="0" dirty="0">
                <a:latin typeface="Verdana" panose="020B0604030504040204" pitchFamily="34" charset="0"/>
              </a:rPr>
              <a:t>“</a:t>
            </a:r>
            <a:r>
              <a:rPr lang="en-US" altLang="de-DE" sz="800" b="0" i="1" dirty="0">
                <a:latin typeface="Verdana" panose="020B0604030504040204" pitchFamily="34" charset="0"/>
              </a:rPr>
              <a:t>Stormy Sunday” by judepics)</a:t>
            </a:r>
            <a:endParaRPr lang="en-US" altLang="de-DE" sz="800"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5" y="1350963"/>
            <a:ext cx="8534400" cy="4598987"/>
          </a:xfrm>
        </p:spPr>
        <p:txBody>
          <a:bodyPr/>
          <a:lstStyle/>
          <a:p>
            <a:pPr>
              <a:defRPr/>
            </a:pPr>
            <a:r>
              <a:rPr lang="es-ES_tradnl" sz="2000" dirty="0"/>
              <a:t>Ejercicio físico</a:t>
            </a:r>
          </a:p>
          <a:p>
            <a:pPr marL="342900" indent="-342900">
              <a:buClr>
                <a:srgbClr val="8CADAE"/>
              </a:buClr>
              <a:buFont typeface="+mj-lt"/>
              <a:buAutoNum type="arabicPeriod"/>
              <a:defRPr/>
            </a:pPr>
            <a:r>
              <a:rPr lang="es-ES_tradnl" sz="2000" dirty="0"/>
              <a:t>Levántate</a:t>
            </a:r>
          </a:p>
          <a:p>
            <a:pPr marL="342900" indent="-342900">
              <a:buClr>
                <a:srgbClr val="8CADAE"/>
              </a:buClr>
              <a:buFont typeface="+mj-lt"/>
              <a:buAutoNum type="arabicPeriod"/>
              <a:defRPr/>
            </a:pPr>
            <a:r>
              <a:rPr lang="es-ES_tradnl" sz="2000" dirty="0"/>
              <a:t>Posa la mano izquierda sobre el hombro derecho </a:t>
            </a:r>
          </a:p>
          <a:p>
            <a:pPr marL="342900" indent="-342900">
              <a:buClr>
                <a:srgbClr val="8CADAE"/>
              </a:buClr>
              <a:buFont typeface="+mj-lt"/>
              <a:buAutoNum type="arabicPeriod"/>
              <a:defRPr/>
            </a:pPr>
            <a:r>
              <a:rPr lang="es-ES_tradnl" sz="2000" dirty="0"/>
              <a:t>Posa la mano derecha sobre el hombro izquierdo </a:t>
            </a:r>
          </a:p>
          <a:p>
            <a:pPr marL="342900" indent="-342900">
              <a:buClr>
                <a:srgbClr val="8CADAE"/>
              </a:buClr>
              <a:buFont typeface="+mj-lt"/>
              <a:buAutoNum type="arabicPeriod"/>
              <a:defRPr/>
            </a:pPr>
            <a:r>
              <a:rPr lang="es-ES_tradnl" sz="2000" dirty="0"/>
              <a:t>Levanta una pierna</a:t>
            </a:r>
          </a:p>
          <a:p>
            <a:pPr marL="342900" indent="-342900">
              <a:buClr>
                <a:srgbClr val="8CADAE"/>
              </a:buClr>
              <a:buFont typeface="+mj-lt"/>
              <a:buAutoNum type="arabicPeriod"/>
              <a:defRPr/>
            </a:pPr>
            <a:r>
              <a:rPr lang="es-ES_tradnl" sz="2000" dirty="0"/>
              <a:t>Muévela en círculos…</a:t>
            </a:r>
          </a:p>
          <a:p>
            <a:pPr marL="342900" indent="-342900">
              <a:buClr>
                <a:srgbClr val="336699"/>
              </a:buClr>
              <a:buFont typeface="+mj-lt"/>
              <a:buAutoNum type="arabicPeriod"/>
              <a:defRPr/>
            </a:pPr>
            <a:endParaRPr lang="es-ES_tradnl" dirty="0"/>
          </a:p>
          <a:p>
            <a:pPr marL="0" indent="0">
              <a:defRPr/>
            </a:pPr>
            <a:r>
              <a:rPr lang="es-ES_tradnl" sz="2000" dirty="0"/>
              <a:t>Ejercicios de concentración como este pueden ayudar a romper el bucle infinito de la rumiación. </a:t>
            </a:r>
          </a:p>
        </p:txBody>
      </p:sp>
      <p:sp>
        <p:nvSpPr>
          <p:cNvPr id="8294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pPr>
            <a:r>
              <a:rPr lang="es-ES_tradnl" altLang="de-DE" sz="2000" b="0" dirty="0">
                <a:solidFill>
                  <a:srgbClr val="D16349"/>
                </a:solidFill>
                <a:latin typeface="Verdana" panose="020B0604030504040204" pitchFamily="34" charset="0"/>
              </a:rPr>
              <a:t>Ejercicio anti-rumiación 2:</a:t>
            </a:r>
            <a:br>
              <a:rPr lang="es-ES_tradnl" altLang="de-DE" sz="2000" b="0" dirty="0">
                <a:solidFill>
                  <a:srgbClr val="D16349"/>
                </a:solidFill>
                <a:latin typeface="Verdana" panose="020B0604030504040204" pitchFamily="34" charset="0"/>
              </a:rPr>
            </a:br>
            <a:r>
              <a:rPr lang="es-ES_tradnl" altLang="de-DE" sz="2000" b="0" dirty="0">
                <a:solidFill>
                  <a:srgbClr val="D16349"/>
                </a:solidFill>
                <a:latin typeface="Verdana" panose="020B0604030504040204" pitchFamily="34" charset="0"/>
              </a:rPr>
              <a:t>Distracción física</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ChangeArrowheads="1"/>
          </p:cNvSpPr>
          <p:nvPr/>
        </p:nvSpPr>
        <p:spPr bwMode="auto">
          <a:xfrm>
            <a:off x="238289" y="2564904"/>
            <a:ext cx="4813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1313"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Clr>
                <a:srgbClr val="006699"/>
              </a:buClr>
              <a:buFont typeface="Wingdings" panose="05000000000000000000" pitchFamily="2" charset="2"/>
              <a:buNone/>
            </a:pPr>
            <a:r>
              <a:rPr lang="en-US" altLang="de-DE" b="0" dirty="0">
                <a:latin typeface="Verdana" panose="020B0604030504040204" pitchFamily="34" charset="0"/>
              </a:rPr>
              <a:t>En fases depresivas …</a:t>
            </a:r>
          </a:p>
          <a:p>
            <a:pPr eaLnBrk="1" hangingPunct="1">
              <a:buClr>
                <a:srgbClr val="006699"/>
              </a:buClr>
              <a:buFont typeface="Wingdings" panose="05000000000000000000" pitchFamily="2" charset="2"/>
              <a:buNone/>
            </a:pPr>
            <a:endParaRPr lang="en-US" altLang="de-DE" b="0" dirty="0">
              <a:latin typeface="Verdana" panose="020B0604030504040204" pitchFamily="34" charset="0"/>
            </a:endParaRPr>
          </a:p>
        </p:txBody>
      </p:sp>
      <p:sp>
        <p:nvSpPr>
          <p:cNvPr id="7" name="Rectangle 5"/>
          <p:cNvSpPr>
            <a:spLocks noChangeArrowheads="1"/>
          </p:cNvSpPr>
          <p:nvPr/>
        </p:nvSpPr>
        <p:spPr bwMode="auto">
          <a:xfrm>
            <a:off x="250825" y="3573463"/>
            <a:ext cx="8675688" cy="2308324"/>
          </a:xfrm>
          <a:prstGeom prst="rect">
            <a:avLst/>
          </a:prstGeom>
          <a:noFill/>
          <a:ln>
            <a:noFill/>
          </a:ln>
          <a:effectLst/>
          <a:extLst/>
        </p:spPr>
        <p:txBody>
          <a:bodyPr>
            <a:spAutoFit/>
          </a:bodyPr>
          <a:lstStyle/>
          <a:p>
            <a:pPr eaLnBrk="1" hangingPunct="1">
              <a:buClr>
                <a:srgbClr val="006699"/>
              </a:buClr>
              <a:defRPr/>
            </a:pPr>
            <a:r>
              <a:rPr lang="es-ES_tradnl" altLang="de-DE" b="0" dirty="0">
                <a:latin typeface="Verdana" panose="020B0604030504040204" pitchFamily="34" charset="0"/>
              </a:rPr>
              <a:t>… el contacto con otras personas puede ser agotador.</a:t>
            </a:r>
            <a:endParaRPr lang="es-ES_tradnl" altLang="de-DE" b="0" dirty="0">
              <a:solidFill>
                <a:schemeClr val="tx2"/>
              </a:solidFill>
              <a:latin typeface="Verdana" panose="020B0604030504040204" pitchFamily="34" charset="0"/>
            </a:endParaRPr>
          </a:p>
          <a:p>
            <a:pPr eaLnBrk="1" hangingPunct="1">
              <a:buClr>
                <a:srgbClr val="006699"/>
              </a:buClr>
              <a:defRPr/>
            </a:pPr>
            <a:endParaRPr lang="es-ES_tradnl" b="0" dirty="0">
              <a:latin typeface="Verdana" pitchFamily="34" charset="0"/>
              <a:ea typeface="Verdana" pitchFamily="34" charset="0"/>
              <a:cs typeface="Verdana" pitchFamily="34" charset="0"/>
            </a:endParaRPr>
          </a:p>
          <a:p>
            <a:pPr marL="271463" indent="-271463" eaLnBrk="1" hangingPunct="1">
              <a:buClr>
                <a:srgbClr val="006699"/>
              </a:buClr>
              <a:defRPr/>
            </a:pPr>
            <a:r>
              <a:rPr lang="es-ES_tradnl" b="0" dirty="0">
                <a:latin typeface="Verdana" pitchFamily="34" charset="0"/>
                <a:ea typeface="Verdana" pitchFamily="34" charset="0"/>
                <a:cs typeface="Verdana" pitchFamily="34" charset="0"/>
              </a:rPr>
              <a:t>… uno am menudo se siente incomprendido por los demás (“Ellos están genial, ojalá tuviese yo esos problemas”).</a:t>
            </a:r>
          </a:p>
          <a:p>
            <a:pPr marL="361950" indent="-361950" eaLnBrk="1" hangingPunct="1">
              <a:buClr>
                <a:srgbClr val="006699"/>
              </a:buClr>
              <a:defRPr/>
            </a:pPr>
            <a:endParaRPr lang="es-ES_tradnl" b="0" dirty="0">
              <a:latin typeface="Verdana" pitchFamily="34" charset="0"/>
              <a:ea typeface="Verdana" pitchFamily="34" charset="0"/>
              <a:cs typeface="Verdana" pitchFamily="34" charset="0"/>
            </a:endParaRPr>
          </a:p>
          <a:p>
            <a:pPr eaLnBrk="1" hangingPunct="1">
              <a:buClr>
                <a:srgbClr val="006699"/>
              </a:buClr>
              <a:defRPr/>
            </a:pPr>
            <a:r>
              <a:rPr lang="es-ES_tradnl" b="0" dirty="0">
                <a:latin typeface="Verdana" pitchFamily="34" charset="0"/>
                <a:ea typeface="Verdana" pitchFamily="34" charset="0"/>
                <a:cs typeface="Verdana" pitchFamily="34" charset="0"/>
              </a:rPr>
              <a:t>… la motivación por realizar actividades está disminuida.</a:t>
            </a:r>
          </a:p>
          <a:p>
            <a:pPr marL="342000" indent="-342000" eaLnBrk="1" hangingPunct="1">
              <a:buClr>
                <a:srgbClr val="006699"/>
              </a:buClr>
              <a:buFont typeface="Wingdings" pitchFamily="2" charset="2"/>
              <a:buChar char="Ø"/>
              <a:defRPr/>
            </a:pPr>
            <a:endParaRPr lang="es-ES_tradnl" b="0" dirty="0">
              <a:latin typeface="Verdana" pitchFamily="34" charset="0"/>
              <a:ea typeface="Verdana" pitchFamily="34" charset="0"/>
              <a:cs typeface="Verdana" pitchFamily="34" charset="0"/>
            </a:endParaRPr>
          </a:p>
          <a:p>
            <a:pPr eaLnBrk="1" hangingPunct="1">
              <a:buClr>
                <a:srgbClr val="006699"/>
              </a:buClr>
              <a:defRPr/>
            </a:pPr>
            <a:r>
              <a:rPr lang="es-ES_tradnl" b="0" dirty="0">
                <a:latin typeface="Verdana" pitchFamily="34" charset="0"/>
                <a:ea typeface="Verdana" pitchFamily="34" charset="0"/>
                <a:cs typeface="Verdana" pitchFamily="34" charset="0"/>
              </a:rPr>
              <a:t>… el interés en otras personas (y sus problemas) está disminuido.</a:t>
            </a:r>
            <a:endParaRPr lang="es-ES_tradnl" b="0" dirty="0">
              <a:solidFill>
                <a:schemeClr val="tx2"/>
              </a:solidFill>
              <a:latin typeface="Verdana" pitchFamily="34" charset="0"/>
              <a:ea typeface="Verdana" pitchFamily="34" charset="0"/>
              <a:cs typeface="Verdana" pitchFamily="34" charset="0"/>
            </a:endParaRPr>
          </a:p>
        </p:txBody>
      </p:sp>
      <p:sp>
        <p:nvSpPr>
          <p:cNvPr id="83972"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Evitación social. ¿Cuándo sucede? </a:t>
            </a:r>
          </a:p>
        </p:txBody>
      </p:sp>
      <p:pic>
        <p:nvPicPr>
          <p:cNvPr id="839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341438"/>
            <a:ext cx="291465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180528" y="6659101"/>
            <a:ext cx="241141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r>
              <a:rPr lang="de-DE" sz="800" b="0" i="1" dirty="0">
                <a:latin typeface="+mn-lt"/>
              </a:rPr>
              <a:t>(</a:t>
            </a:r>
            <a:r>
              <a:rPr lang="de-DE" sz="800" b="0" dirty="0">
                <a:latin typeface="+mn-lt"/>
              </a:rPr>
              <a:t>“</a:t>
            </a:r>
            <a:r>
              <a:rPr lang="de-DE" sz="800" b="0" i="1" dirty="0">
                <a:latin typeface="+mn-lt"/>
              </a:rPr>
              <a:t>Life III Study - A5</a:t>
            </a:r>
            <a:r>
              <a:rPr lang="en-US" altLang="de-DE" sz="800" b="0" i="1" dirty="0">
                <a:latin typeface="Verdana" panose="020B0604030504040204" pitchFamily="34" charset="0"/>
              </a:rPr>
              <a:t>”</a:t>
            </a:r>
            <a:r>
              <a:rPr lang="de-DE" sz="800" b="0" i="1" dirty="0">
                <a:latin typeface="+mn-lt"/>
              </a:rPr>
              <a:t> by h.koppdelaney)</a:t>
            </a: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Círculo vicioso de la motivación y estado de ánimo</a:t>
            </a:r>
          </a:p>
        </p:txBody>
      </p:sp>
      <p:sp>
        <p:nvSpPr>
          <p:cNvPr id="86019" name="AutoShape 5"/>
          <p:cNvSpPr>
            <a:spLocks noChangeAspect="1" noChangeArrowheads="1" noTextEdit="1"/>
          </p:cNvSpPr>
          <p:nvPr/>
        </p:nvSpPr>
        <p:spPr bwMode="auto">
          <a:xfrm>
            <a:off x="2124075" y="1484313"/>
            <a:ext cx="4535488"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86020" name="_s651270"/>
          <p:cNvSpPr>
            <a:spLocks noChangeArrowheads="1" noTextEdit="1"/>
          </p:cNvSpPr>
          <p:nvPr/>
        </p:nvSpPr>
        <p:spPr bwMode="auto">
          <a:xfrm>
            <a:off x="3681413" y="2501900"/>
            <a:ext cx="1420812" cy="138112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de-DE" dirty="0"/>
          </a:p>
        </p:txBody>
      </p:sp>
      <p:sp>
        <p:nvSpPr>
          <p:cNvPr id="86022" name="_s651272"/>
          <p:cNvSpPr>
            <a:spLocks noChangeArrowheads="1" noTextEdit="1"/>
          </p:cNvSpPr>
          <p:nvPr/>
        </p:nvSpPr>
        <p:spPr bwMode="auto">
          <a:xfrm>
            <a:off x="4148138" y="3289300"/>
            <a:ext cx="1420812" cy="1382713"/>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de-DE" dirty="0"/>
          </a:p>
        </p:txBody>
      </p:sp>
      <p:sp>
        <p:nvSpPr>
          <p:cNvPr id="86024" name="_s651274"/>
          <p:cNvSpPr>
            <a:spLocks noChangeArrowheads="1" noTextEdit="1"/>
          </p:cNvSpPr>
          <p:nvPr/>
        </p:nvSpPr>
        <p:spPr bwMode="auto">
          <a:xfrm>
            <a:off x="3213100" y="3289300"/>
            <a:ext cx="1420813" cy="138112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de-DE" dirty="0"/>
          </a:p>
        </p:txBody>
      </p:sp>
      <p:sp>
        <p:nvSpPr>
          <p:cNvPr id="86026" name="AutoShape 12"/>
          <p:cNvSpPr>
            <a:spLocks noChangeArrowheads="1"/>
          </p:cNvSpPr>
          <p:nvPr/>
        </p:nvSpPr>
        <p:spPr bwMode="auto">
          <a:xfrm rot="1768856">
            <a:off x="3203575" y="2638425"/>
            <a:ext cx="360363" cy="1366838"/>
          </a:xfrm>
          <a:prstGeom prst="curvedRightArrow">
            <a:avLst>
              <a:gd name="adj1" fmla="val 75859"/>
              <a:gd name="adj2" fmla="val 151718"/>
              <a:gd name="adj3" fmla="val 33333"/>
            </a:avLst>
          </a:prstGeom>
          <a:solidFill>
            <a:srgbClr val="006699"/>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dirty="0"/>
          </a:p>
        </p:txBody>
      </p:sp>
      <p:sp>
        <p:nvSpPr>
          <p:cNvPr id="86027" name="AutoShape 13"/>
          <p:cNvSpPr>
            <a:spLocks noChangeArrowheads="1"/>
          </p:cNvSpPr>
          <p:nvPr/>
        </p:nvSpPr>
        <p:spPr bwMode="auto">
          <a:xfrm rot="9132033">
            <a:off x="5148263" y="2493963"/>
            <a:ext cx="361950" cy="1366837"/>
          </a:xfrm>
          <a:prstGeom prst="curvedRightArrow">
            <a:avLst>
              <a:gd name="adj1" fmla="val 75526"/>
              <a:gd name="adj2" fmla="val 151053"/>
              <a:gd name="adj3" fmla="val 33333"/>
            </a:avLst>
          </a:prstGeom>
          <a:solidFill>
            <a:srgbClr val="006699"/>
          </a:solidFill>
          <a:ln w="9525">
            <a:solidFill>
              <a:schemeClr val="tx1"/>
            </a:solidFill>
            <a:miter lim="800000"/>
            <a:headEnd/>
            <a:tailEnd/>
          </a:ln>
        </p:spPr>
        <p:txBody>
          <a:bodyPr rot="10800000"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dirty="0"/>
          </a:p>
        </p:txBody>
      </p:sp>
      <p:sp>
        <p:nvSpPr>
          <p:cNvPr id="86028" name="Text Box 19"/>
          <p:cNvSpPr txBox="1">
            <a:spLocks noChangeArrowheads="1"/>
          </p:cNvSpPr>
          <p:nvPr/>
        </p:nvSpPr>
        <p:spPr bwMode="auto">
          <a:xfrm>
            <a:off x="4418012" y="3917341"/>
            <a:ext cx="1150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a:latin typeface="Verdana" panose="020B0604030504040204" pitchFamily="34" charset="0"/>
              </a:rPr>
              <a:t>ánimo</a:t>
            </a:r>
          </a:p>
        </p:txBody>
      </p:sp>
      <p:sp>
        <p:nvSpPr>
          <p:cNvPr id="86029" name="AutoShape 14"/>
          <p:cNvSpPr>
            <a:spLocks noChangeArrowheads="1"/>
          </p:cNvSpPr>
          <p:nvPr/>
        </p:nvSpPr>
        <p:spPr bwMode="auto">
          <a:xfrm rot="-5400000">
            <a:off x="4283869" y="4079082"/>
            <a:ext cx="358775" cy="1366837"/>
          </a:xfrm>
          <a:prstGeom prst="curvedRightArrow">
            <a:avLst>
              <a:gd name="adj1" fmla="val 76195"/>
              <a:gd name="adj2" fmla="val 152389"/>
              <a:gd name="adj3" fmla="val 33333"/>
            </a:avLst>
          </a:prstGeom>
          <a:solidFill>
            <a:srgbClr val="006699"/>
          </a:solidFill>
          <a:ln w="9525">
            <a:solidFill>
              <a:schemeClr val="tx1"/>
            </a:solidFill>
            <a:miter lim="800000"/>
            <a:headEnd/>
            <a:tailEnd/>
          </a:ln>
        </p:spPr>
        <p:txBody>
          <a:bodyPr vert="eaVert"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dirty="0"/>
          </a:p>
        </p:txBody>
      </p:sp>
      <p:pic>
        <p:nvPicPr>
          <p:cNvPr id="86030"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1" name="Text Box 18"/>
          <p:cNvSpPr txBox="1">
            <a:spLocks noChangeArrowheads="1"/>
          </p:cNvSpPr>
          <p:nvPr/>
        </p:nvSpPr>
        <p:spPr bwMode="auto">
          <a:xfrm>
            <a:off x="3779839" y="2998788"/>
            <a:ext cx="1222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a:latin typeface="Verdana" panose="020B0604030504040204" pitchFamily="34" charset="0"/>
              </a:rPr>
              <a:t>Motivación</a:t>
            </a:r>
          </a:p>
        </p:txBody>
      </p:sp>
      <p:sp>
        <p:nvSpPr>
          <p:cNvPr id="86032" name="Text Box 20"/>
          <p:cNvSpPr txBox="1">
            <a:spLocks noChangeArrowheads="1"/>
          </p:cNvSpPr>
          <p:nvPr/>
        </p:nvSpPr>
        <p:spPr bwMode="auto">
          <a:xfrm>
            <a:off x="3237706" y="3914364"/>
            <a:ext cx="1225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n-US" altLang="de-DE" sz="1400" b="0" i="1" dirty="0">
                <a:latin typeface="Verdana" panose="020B0604030504040204" pitchFamily="34" charset="0"/>
              </a:rPr>
              <a:t>Aíslamiento</a:t>
            </a:r>
          </a:p>
        </p:txBody>
      </p:sp>
      <p:sp>
        <p:nvSpPr>
          <p:cNvPr id="86033" name="Text Box 22"/>
          <p:cNvSpPr txBox="1">
            <a:spLocks noChangeArrowheads="1"/>
          </p:cNvSpPr>
          <p:nvPr/>
        </p:nvSpPr>
        <p:spPr bwMode="auto">
          <a:xfrm>
            <a:off x="5651500" y="4149725"/>
            <a:ext cx="3189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ClrTx/>
              <a:buFontTx/>
              <a:buNone/>
            </a:pPr>
            <a:r>
              <a:rPr lang="es-ES" altLang="x-none" b="0" dirty="0">
                <a:solidFill>
                  <a:srgbClr val="000000"/>
                </a:solidFill>
                <a:latin typeface="Verdana" charset="0"/>
                <a:ea typeface="Lucida Sans Unicode" charset="0"/>
                <a:cs typeface="Lucida Sans Unicode" charset="0"/>
              </a:rPr>
              <a:t>“Mi estado de ánimo cada vez es peor.”</a:t>
            </a:r>
            <a:r>
              <a:rPr lang="es-ES" altLang="x-none" b="0" dirty="0">
                <a:solidFill>
                  <a:srgbClr val="000000"/>
                </a:solidFill>
                <a:ea typeface="Lucida Sans Unicode" charset="0"/>
                <a:cs typeface="Lucida Sans Unicode" charset="0"/>
              </a:rPr>
              <a:t>        </a:t>
            </a:r>
            <a:r>
              <a:rPr lang="de-DE" altLang="x-none" b="0" dirty="0">
                <a:solidFill>
                  <a:srgbClr val="000000"/>
                </a:solidFill>
                <a:ea typeface="Lucida Sans Unicode" charset="0"/>
                <a:cs typeface="Lucida Sans Unicode" charset="0"/>
              </a:rPr>
              <a:t>	     </a:t>
            </a:r>
          </a:p>
        </p:txBody>
      </p:sp>
      <p:sp>
        <p:nvSpPr>
          <p:cNvPr id="2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9.38</a:t>
            </a:r>
          </a:p>
        </p:txBody>
      </p:sp>
      <p:sp>
        <p:nvSpPr>
          <p:cNvPr id="2" name="Textfeld 1"/>
          <p:cNvSpPr txBox="1"/>
          <p:nvPr/>
        </p:nvSpPr>
        <p:spPr>
          <a:xfrm>
            <a:off x="956542" y="4149725"/>
            <a:ext cx="2100214" cy="923330"/>
          </a:xfrm>
          <a:prstGeom prst="rect">
            <a:avLst/>
          </a:prstGeom>
          <a:noFill/>
        </p:spPr>
        <p:txBody>
          <a:bodyPr wrap="square" rtlCol="0">
            <a:spAutoFit/>
          </a:bodyPr>
          <a:lstStyle/>
          <a:p>
            <a:pPr eaLnBrk="1" hangingPunct="1">
              <a:buClrTx/>
              <a:buFontTx/>
              <a:buNone/>
            </a:pPr>
            <a:r>
              <a:rPr lang="es-ES" altLang="x-none" b="0" dirty="0">
                <a:solidFill>
                  <a:srgbClr val="000000"/>
                </a:solidFill>
                <a:latin typeface="Verdana" charset="0"/>
                <a:ea typeface="Lucida Sans Unicode" charset="0"/>
                <a:cs typeface="Lucida Sans Unicode" charset="0"/>
              </a:rPr>
              <a:t>“Me aíslo cada vez más.”</a:t>
            </a:r>
          </a:p>
          <a:p>
            <a:pPr eaLnBrk="1" hangingPunct="1"/>
            <a:endParaRPr lang="en-US" altLang="de-DE" b="0" dirty="0">
              <a:latin typeface="Verdana" panose="020B0604030504040204" pitchFamily="34" charset="0"/>
            </a:endParaRPr>
          </a:p>
        </p:txBody>
      </p:sp>
      <p:sp>
        <p:nvSpPr>
          <p:cNvPr id="3" name="Textfeld 2"/>
          <p:cNvSpPr txBox="1"/>
          <p:nvPr/>
        </p:nvSpPr>
        <p:spPr>
          <a:xfrm>
            <a:off x="1804182" y="1556792"/>
            <a:ext cx="5535636" cy="369332"/>
          </a:xfrm>
          <a:prstGeom prst="rect">
            <a:avLst/>
          </a:prstGeom>
          <a:noFill/>
        </p:spPr>
        <p:txBody>
          <a:bodyPr wrap="square" rtlCol="0">
            <a:spAutoFit/>
          </a:bodyPr>
          <a:lstStyle/>
          <a:p>
            <a:pPr algn="ctr" eaLnBrk="1" hangingPunct="1"/>
            <a:r>
              <a:rPr lang="en-US" altLang="de-DE" b="0" dirty="0">
                <a:latin typeface="Verdana" panose="020B0604030504040204" pitchFamily="34" charset="0"/>
              </a:rPr>
              <a:t>“Me siento miserable. </a:t>
            </a:r>
            <a:r>
              <a:rPr lang="es-ES" altLang="x-none" b="0" dirty="0">
                <a:solidFill>
                  <a:srgbClr val="000000"/>
                </a:solidFill>
                <a:latin typeface="Verdana" charset="0"/>
                <a:ea typeface="Lucida Sans Unicode" charset="0"/>
                <a:cs typeface="Lucida Sans Unicode" charset="0"/>
              </a:rPr>
              <a:t>Ya no valgo para nada</a:t>
            </a:r>
            <a:r>
              <a:rPr lang="en-US" altLang="de-DE" b="0" dirty="0">
                <a:latin typeface="Verdana" panose="020B0604030504040204" pitchFamily="34" charset="0"/>
              </a:rPr>
              <a:t>.”</a:t>
            </a:r>
          </a:p>
        </p:txBody>
      </p:sp>
      <p:sp>
        <p:nvSpPr>
          <p:cNvPr id="19"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a:latin typeface="Verdana" panose="020B0604030504040204" pitchFamily="34" charset="0"/>
                <a:cs typeface="Arial" panose="020B0604020202020204" pitchFamily="34" charset="0"/>
              </a:rPr>
              <a:t>(</a:t>
            </a:r>
            <a:r>
              <a:rPr lang="de-DE" sz="800" b="0" dirty="0">
                <a:latin typeface="+mj-lt"/>
              </a:rPr>
              <a:t>“</a:t>
            </a:r>
            <a:r>
              <a:rPr lang="de-DE" altLang="de-DE" sz="800" b="0" i="1" dirty="0">
                <a:latin typeface="Verdana" panose="020B0604030504040204" pitchFamily="34" charset="0"/>
                <a:cs typeface="Arial" panose="020B0604020202020204" pitchFamily="34" charset="0"/>
              </a:rPr>
              <a:t>circles (blue-green dream)</a:t>
            </a:r>
            <a:r>
              <a:rPr lang="en-US" altLang="de-DE" sz="800" b="0" i="1" dirty="0">
                <a:latin typeface="Verdana" panose="020B0604030504040204" pitchFamily="34" charset="0"/>
              </a:rPr>
              <a:t>”</a:t>
            </a:r>
            <a:r>
              <a:rPr lang="de-DE" altLang="de-DE" sz="800" b="0" i="1" dirty="0">
                <a:latin typeface="Verdana" panose="020B0604030504040204" pitchFamily="34" charset="0"/>
                <a:cs typeface="Arial" panose="020B0604020202020204" pitchFamily="34" charset="0"/>
              </a:rPr>
              <a:t> by 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Text Box 20"/>
          <p:cNvSpPr txBox="1">
            <a:spLocks noChangeArrowheads="1"/>
          </p:cNvSpPr>
          <p:nvPr/>
        </p:nvSpPr>
        <p:spPr bwMode="auto">
          <a:xfrm>
            <a:off x="250825" y="1622698"/>
            <a:ext cx="8893175" cy="397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ts val="1125"/>
              </a:spcBef>
              <a:buClr>
                <a:srgbClr val="8CADAE"/>
              </a:buClr>
              <a:buSzPct val="85000"/>
              <a:buFont typeface="Verdana" charset="0"/>
              <a:buChar char="o"/>
            </a:pPr>
            <a:r>
              <a:rPr lang="es-ES" altLang="x-none" b="0" dirty="0">
                <a:solidFill>
                  <a:srgbClr val="000000"/>
                </a:solidFill>
                <a:latin typeface="Verdana" charset="0"/>
                <a:ea typeface="Lucida Sans Unicode" charset="0"/>
                <a:cs typeface="Lucida Sans Unicode" charset="0"/>
              </a:rPr>
              <a:t>¡Más difícil hacer que decir! </a:t>
            </a:r>
            <a:r>
              <a:rPr lang="es-ES" altLang="x-none" dirty="0">
                <a:solidFill>
                  <a:srgbClr val="000000"/>
                </a:solidFill>
                <a:latin typeface="Verdana" charset="0"/>
                <a:ea typeface="Lucida Sans Unicode" charset="0"/>
                <a:cs typeface="Lucida Sans Unicode" charset="0"/>
              </a:rPr>
              <a:t>PERO</a:t>
            </a:r>
            <a:r>
              <a:rPr lang="es-ES" altLang="x-none" b="0" dirty="0">
                <a:solidFill>
                  <a:srgbClr val="000000"/>
                </a:solidFill>
                <a:latin typeface="Verdana" charset="0"/>
                <a:ea typeface="Lucida Sans Unicode" charset="0"/>
                <a:cs typeface="Lucida Sans Unicode" charset="0"/>
              </a:rPr>
              <a:t>: Intente superarlo con </a:t>
            </a:r>
            <a:r>
              <a:rPr lang="es-ES" altLang="x-none" dirty="0">
                <a:solidFill>
                  <a:srgbClr val="000000"/>
                </a:solidFill>
                <a:latin typeface="Verdana" charset="0"/>
                <a:ea typeface="Lucida Sans Unicode" charset="0"/>
                <a:cs typeface="Lucida Sans Unicode" charset="0"/>
              </a:rPr>
              <a:t>pequeños</a:t>
            </a:r>
            <a:r>
              <a:rPr lang="es-ES" altLang="x-none" b="0" dirty="0">
                <a:solidFill>
                  <a:srgbClr val="000000"/>
                </a:solidFill>
                <a:latin typeface="Verdana" charset="0"/>
                <a:ea typeface="Lucida Sans Unicode" charset="0"/>
                <a:cs typeface="Lucida Sans Unicode" charset="0"/>
              </a:rPr>
              <a:t> pasos. </a:t>
            </a:r>
          </a:p>
          <a:p>
            <a:pPr eaLnBrk="1" hangingPunct="1">
              <a:spcBef>
                <a:spcPct val="50000"/>
              </a:spcBef>
              <a:buClr>
                <a:srgbClr val="8CADAE"/>
              </a:buClr>
              <a:buFontTx/>
              <a:buChar char="o"/>
            </a:pPr>
            <a:endParaRPr lang="en-US" altLang="de-DE" b="0" dirty="0">
              <a:latin typeface="Verdana" panose="020B0604030504040204" pitchFamily="34" charset="0"/>
            </a:endParaRPr>
          </a:p>
          <a:p>
            <a:pPr eaLnBrk="1" hangingPunct="1">
              <a:spcBef>
                <a:spcPts val="1125"/>
              </a:spcBef>
              <a:buClr>
                <a:srgbClr val="8CADAE"/>
              </a:buClr>
              <a:buSzPct val="85000"/>
              <a:buFont typeface="Verdana" charset="0"/>
              <a:buChar char="o"/>
            </a:pPr>
            <a:r>
              <a:rPr lang="es-ES" altLang="x-none" dirty="0">
                <a:solidFill>
                  <a:srgbClr val="000000"/>
                </a:solidFill>
                <a:latin typeface="Verdana" charset="0"/>
                <a:ea typeface="Lucida Sans Unicode" charset="0"/>
                <a:cs typeface="Lucida Sans Unicode" charset="0"/>
              </a:rPr>
              <a:t>Paso a paso:</a:t>
            </a:r>
            <a:r>
              <a:rPr lang="es-ES" altLang="x-none" b="0" dirty="0">
                <a:solidFill>
                  <a:srgbClr val="000000"/>
                </a:solidFill>
                <a:latin typeface="Verdana" charset="0"/>
                <a:ea typeface="Lucida Sans Unicode" charset="0"/>
                <a:cs typeface="Lucida Sans Unicode" charset="0"/>
              </a:rPr>
              <a:t> Los pequeños pasos (ej. llamada telefónica a un amigo) son más fáciles de realizar que los grandes (ej. quedar con un amigo). ¡No te exijas en exceso! </a:t>
            </a:r>
          </a:p>
          <a:p>
            <a:pPr eaLnBrk="1" hangingPunct="1">
              <a:spcBef>
                <a:spcPct val="50000"/>
              </a:spcBef>
              <a:buClr>
                <a:srgbClr val="8CADAE"/>
              </a:buClr>
              <a:buFontTx/>
              <a:buChar char="o"/>
            </a:pPr>
            <a:endParaRPr lang="en-US" altLang="de-DE" b="0" dirty="0">
              <a:latin typeface="Verdana" panose="020B0604030504040204" pitchFamily="34" charset="0"/>
            </a:endParaRPr>
          </a:p>
          <a:p>
            <a:pPr eaLnBrk="1" hangingPunct="1">
              <a:spcBef>
                <a:spcPct val="50000"/>
              </a:spcBef>
              <a:buClr>
                <a:srgbClr val="8CADAE"/>
              </a:buClr>
              <a:buSzPct val="85000"/>
              <a:buFontTx/>
              <a:buChar char="o"/>
            </a:pPr>
            <a:r>
              <a:rPr lang="es-ES" altLang="x-none" b="0" dirty="0">
                <a:solidFill>
                  <a:srgbClr val="000000"/>
                </a:solidFill>
                <a:latin typeface="Verdana" charset="0"/>
                <a:ea typeface="Lucida Sans Unicode" charset="0"/>
                <a:cs typeface="Lucida Sans Unicode" charset="0"/>
              </a:rPr>
              <a:t>Realiza sus tareas diarias, pero también haz actividades que disfrutes</a:t>
            </a:r>
            <a:r>
              <a:rPr lang="en-US" altLang="de-DE" b="0" dirty="0">
                <a:latin typeface="Verdana" panose="020B0604030504040204" pitchFamily="34" charset="0"/>
              </a:rPr>
              <a:t>. </a:t>
            </a:r>
          </a:p>
          <a:p>
            <a:pPr eaLnBrk="1" hangingPunct="1">
              <a:spcBef>
                <a:spcPct val="50000"/>
              </a:spcBef>
              <a:buClr>
                <a:srgbClr val="8CADAE"/>
              </a:buClr>
              <a:buFontTx/>
              <a:buChar char="o"/>
            </a:pPr>
            <a:endParaRPr lang="en-US" altLang="de-DE" b="0" dirty="0">
              <a:latin typeface="Verdana" panose="020B0604030504040204" pitchFamily="34" charset="0"/>
            </a:endParaRPr>
          </a:p>
          <a:p>
            <a:pPr eaLnBrk="1" hangingPunct="1">
              <a:spcBef>
                <a:spcPts val="1125"/>
              </a:spcBef>
              <a:buClr>
                <a:srgbClr val="8CADAE"/>
              </a:buClr>
              <a:buSzPct val="85000"/>
              <a:buFont typeface="Verdana" charset="0"/>
              <a:buChar char="o"/>
            </a:pPr>
            <a:r>
              <a:rPr lang="es-ES" altLang="x-none" b="0" dirty="0">
                <a:solidFill>
                  <a:srgbClr val="000000"/>
                </a:solidFill>
                <a:latin typeface="Verdana" charset="0"/>
                <a:ea typeface="Lucida Sans Unicode" charset="0"/>
                <a:cs typeface="Lucida Sans Unicode" charset="0"/>
              </a:rPr>
              <a:t>Comprobarás: ¡realizar actividades incrementa el estado de ánimo positivo y viceversa! </a:t>
            </a:r>
          </a:p>
        </p:txBody>
      </p:sp>
      <p:sp>
        <p:nvSpPr>
          <p:cNvPr id="88067" name="Text Box 19"/>
          <p:cNvSpPr txBox="1">
            <a:spLocks noChangeArrowheads="1"/>
          </p:cNvSpPr>
          <p:nvPr/>
        </p:nvSpPr>
        <p:spPr bwMode="auto">
          <a:xfrm>
            <a:off x="6877050" y="1944688"/>
            <a:ext cx="2087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a:p>
        </p:txBody>
      </p:sp>
      <p:sp>
        <p:nvSpPr>
          <p:cNvPr id="88068" name="Rectangle 22"/>
          <p:cNvSpPr>
            <a:spLocks noChangeArrowheads="1"/>
          </p:cNvSpPr>
          <p:nvPr/>
        </p:nvSpPr>
        <p:spPr bwMode="auto">
          <a:xfrm>
            <a:off x="323850" y="1117600"/>
            <a:ext cx="8640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ts val="1125"/>
              </a:spcBef>
            </a:pPr>
            <a:r>
              <a:rPr lang="de-DE" altLang="x-none" dirty="0">
                <a:solidFill>
                  <a:srgbClr val="000000"/>
                </a:solidFill>
                <a:latin typeface="Verdana" charset="0"/>
                <a:ea typeface="Lucida Sans Unicode" charset="0"/>
                <a:cs typeface="Lucida Sans Unicode" charset="0"/>
              </a:rPr>
              <a:t>¡Intenta romper el círculo vicioso!</a:t>
            </a:r>
          </a:p>
        </p:txBody>
      </p:sp>
      <p:sp>
        <p:nvSpPr>
          <p:cNvPr id="88069" name="AutoShape 23"/>
          <p:cNvSpPr>
            <a:spLocks noChangeArrowheads="1"/>
          </p:cNvSpPr>
          <p:nvPr/>
        </p:nvSpPr>
        <p:spPr bwMode="auto">
          <a:xfrm>
            <a:off x="3851275" y="2233613"/>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dirty="0"/>
          </a:p>
        </p:txBody>
      </p:sp>
      <p:sp>
        <p:nvSpPr>
          <p:cNvPr id="88070" name="AutoShape 24"/>
          <p:cNvSpPr>
            <a:spLocks noChangeArrowheads="1"/>
          </p:cNvSpPr>
          <p:nvPr/>
        </p:nvSpPr>
        <p:spPr bwMode="auto">
          <a:xfrm>
            <a:off x="3851275" y="3416300"/>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dirty="0"/>
          </a:p>
        </p:txBody>
      </p:sp>
      <p:sp>
        <p:nvSpPr>
          <p:cNvPr id="88071" name="AutoShape 25"/>
          <p:cNvSpPr>
            <a:spLocks noChangeArrowheads="1"/>
          </p:cNvSpPr>
          <p:nvPr/>
        </p:nvSpPr>
        <p:spPr bwMode="auto">
          <a:xfrm>
            <a:off x="3851275" y="4497388"/>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dirty="0"/>
          </a:p>
        </p:txBody>
      </p:sp>
      <p:sp>
        <p:nvSpPr>
          <p:cNvPr id="88072" name="Rectangle 29"/>
          <p:cNvSpPr>
            <a:spLocks noChangeArrowheads="1"/>
          </p:cNvSpPr>
          <p:nvPr/>
        </p:nvSpPr>
        <p:spPr bwMode="auto">
          <a:xfrm>
            <a:off x="-57150" y="6670675"/>
            <a:ext cx="23920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a:latin typeface="Verdana" panose="020B0604030504040204" pitchFamily="34" charset="0"/>
                <a:cs typeface="Arial" panose="020B0604020202020204" pitchFamily="34" charset="0"/>
              </a:rPr>
              <a:t>(</a:t>
            </a:r>
            <a:r>
              <a:rPr lang="de-DE" sz="800" b="0" dirty="0">
                <a:latin typeface="+mj-lt"/>
              </a:rPr>
              <a:t>“</a:t>
            </a:r>
            <a:r>
              <a:rPr lang="de-DE" altLang="de-DE" sz="800" b="0" i="1" dirty="0">
                <a:latin typeface="Verdana" panose="020B0604030504040204" pitchFamily="34" charset="0"/>
                <a:cs typeface="Arial" panose="020B0604020202020204" pitchFamily="34" charset="0"/>
              </a:rPr>
              <a:t>circles (blue-green dream)</a:t>
            </a:r>
            <a:r>
              <a:rPr lang="en-US" altLang="de-DE" sz="800" b="0" i="1" dirty="0">
                <a:latin typeface="Verdana" panose="020B0604030504040204" pitchFamily="34" charset="0"/>
              </a:rPr>
              <a:t>”</a:t>
            </a:r>
            <a:r>
              <a:rPr lang="de-DE" altLang="de-DE" sz="800" b="0" i="1" dirty="0">
                <a:latin typeface="Verdana" panose="020B0604030504040204" pitchFamily="34" charset="0"/>
                <a:cs typeface="Arial" panose="020B0604020202020204" pitchFamily="34" charset="0"/>
              </a:rPr>
              <a:t> by 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pic>
        <p:nvPicPr>
          <p:cNvPr id="88073"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74" name="Group 26"/>
          <p:cNvGrpSpPr>
            <a:grpSpLocks/>
          </p:cNvGrpSpPr>
          <p:nvPr/>
        </p:nvGrpSpPr>
        <p:grpSpPr bwMode="auto">
          <a:xfrm>
            <a:off x="0" y="6167438"/>
            <a:ext cx="2843808" cy="474662"/>
            <a:chOff x="0" y="3957"/>
            <a:chExt cx="1474" cy="299"/>
          </a:xfrm>
        </p:grpSpPr>
        <p:sp>
          <p:nvSpPr>
            <p:cNvPr id="8807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dirty="0">
                <a:latin typeface="Verdana" panose="020B0604030504040204" pitchFamily="34" charset="0"/>
              </a:endParaRPr>
            </a:p>
          </p:txBody>
        </p:sp>
        <p:pic>
          <p:nvPicPr>
            <p:cNvPr id="8807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0" name="Text Box 71"/>
            <p:cNvSpPr txBox="1">
              <a:spLocks noChangeArrowheads="1"/>
            </p:cNvSpPr>
            <p:nvPr/>
          </p:nvSpPr>
          <p:spPr bwMode="auto">
            <a:xfrm>
              <a:off x="160" y="3985"/>
              <a:ext cx="13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rPr>
                <a:t>     </a:t>
              </a:r>
            </a:p>
          </p:txBody>
        </p:sp>
      </p:grpSp>
      <p:sp>
        <p:nvSpPr>
          <p:cNvPr id="88075" name="Text Box 30"/>
          <p:cNvSpPr txBox="1">
            <a:spLocks noChangeArrowheads="1"/>
          </p:cNvSpPr>
          <p:nvPr/>
        </p:nvSpPr>
        <p:spPr bwMode="auto">
          <a:xfrm>
            <a:off x="468313" y="6165850"/>
            <a:ext cx="18665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a:latin typeface="Verdana" panose="020B0604030504040204" pitchFamily="34" charset="0"/>
              </a:rPr>
              <a:t>Hoja de </a:t>
            </a:r>
            <a:r>
              <a:rPr lang="en-US" altLang="de-DE" sz="1200" b="0" i="1" dirty="0" err="1">
                <a:latin typeface="Verdana" panose="020B0604030504040204" pitchFamily="34" charset="0"/>
              </a:rPr>
              <a:t>trabajo</a:t>
            </a:r>
            <a:r>
              <a:rPr lang="en-US" altLang="de-DE" sz="1200" b="0" i="1" dirty="0">
                <a:latin typeface="Verdana" panose="020B0604030504040204" pitchFamily="34" charset="0"/>
              </a:rPr>
              <a:t>                   </a:t>
            </a:r>
            <a:r>
              <a:rPr lang="de-DE" altLang="de-DE" sz="1200" b="0" dirty="0">
                <a:latin typeface="Verdana" panose="020B0604030504040204" pitchFamily="34" charset="0"/>
              </a:rPr>
              <a:t>9.2 &amp; 9.3</a:t>
            </a:r>
          </a:p>
          <a:p>
            <a:pPr eaLnBrk="1" hangingPunct="1"/>
            <a:endParaRPr lang="de-DE" altLang="de-DE" dirty="0"/>
          </a:p>
        </p:txBody>
      </p:sp>
      <p:sp>
        <p:nvSpPr>
          <p:cNvPr id="1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9.39</a:t>
            </a:r>
          </a:p>
        </p:txBody>
      </p:sp>
      <p:sp>
        <p:nvSpPr>
          <p:cNvPr id="19"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s-ES_tradnl" altLang="de-DE" sz="2000" b="0" dirty="0">
                <a:solidFill>
                  <a:srgbClr val="D16349"/>
                </a:solidFill>
                <a:latin typeface="Verdana" panose="020B0604030504040204" pitchFamily="34" charset="0"/>
              </a:rPr>
              <a:t>Círculo vicioso de la motivación y estado de ánimo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1026"/>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Consejos para mejorar el estado de ánimo y la autoestima</a:t>
            </a:r>
          </a:p>
        </p:txBody>
      </p:sp>
      <p:sp>
        <p:nvSpPr>
          <p:cNvPr id="90115" name="Text Box 1028"/>
          <p:cNvSpPr txBox="1">
            <a:spLocks noChangeArrowheads="1"/>
          </p:cNvSpPr>
          <p:nvPr/>
        </p:nvSpPr>
        <p:spPr bwMode="auto">
          <a:xfrm>
            <a:off x="250825" y="1341438"/>
            <a:ext cx="8153400" cy="481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s-ES_tradnl" altLang="de-DE" b="0" dirty="0">
                <a:latin typeface="Verdana" panose="020B0604030504040204" pitchFamily="34" charset="0"/>
              </a:rPr>
              <a:t>Anota </a:t>
            </a:r>
            <a:r>
              <a:rPr lang="es-ES_tradnl" altLang="de-DE" dirty="0">
                <a:latin typeface="Verdana" panose="020B0604030504040204" pitchFamily="34" charset="0"/>
              </a:rPr>
              <a:t>cada noche</a:t>
            </a:r>
            <a:r>
              <a:rPr lang="es-ES_tradnl" altLang="de-DE" b="0" dirty="0">
                <a:latin typeface="Verdana" panose="020B0604030504040204" pitchFamily="34" charset="0"/>
              </a:rPr>
              <a:t> (2-3) aspectos positivos que han sucedido en el día. Luego recuerda esos sucesos (en un diario). </a:t>
            </a:r>
          </a:p>
          <a:p>
            <a:pPr eaLnBrk="1" hangingPunct="1">
              <a:spcBef>
                <a:spcPct val="50000"/>
              </a:spcBef>
              <a:buClr>
                <a:srgbClr val="8CADAE"/>
              </a:buClr>
              <a:buSzPct val="85000"/>
              <a:buFontTx/>
              <a:buChar char="o"/>
            </a:pPr>
            <a:r>
              <a:rPr lang="es-ES" altLang="x-none" b="0" dirty="0">
                <a:solidFill>
                  <a:srgbClr val="000000"/>
                </a:solidFill>
                <a:latin typeface="Verdana" charset="0"/>
                <a:ea typeface="Lucida Sans Unicode" charset="0"/>
                <a:cs typeface="Lucida Sans Unicode" charset="0"/>
              </a:rPr>
              <a:t>¡</a:t>
            </a:r>
            <a:r>
              <a:rPr lang="es-ES_tradnl" altLang="de-DE" b="0" dirty="0">
                <a:latin typeface="Verdana" panose="020B0604030504040204" pitchFamily="34" charset="0"/>
              </a:rPr>
              <a:t>Acepta los cumplidos y anótalos para usarlos como recursos en los tiempos duros! </a:t>
            </a:r>
          </a:p>
          <a:p>
            <a:pPr eaLnBrk="1" hangingPunct="1">
              <a:spcBef>
                <a:spcPts val="1125"/>
              </a:spcBef>
              <a:buClr>
                <a:srgbClr val="8CADAE"/>
              </a:buClr>
              <a:buSzPct val="85000"/>
              <a:buFont typeface="Verdana" charset="0"/>
              <a:buChar char="o"/>
            </a:pPr>
            <a:r>
              <a:rPr lang="es-ES_tradnl" altLang="x-none" b="0" dirty="0">
                <a:solidFill>
                  <a:srgbClr val="000000"/>
                </a:solidFill>
                <a:latin typeface="Verdana" charset="0"/>
                <a:ea typeface="Lucida Sans Unicode" charset="0"/>
                <a:cs typeface="Lucida Sans Unicode" charset="0"/>
              </a:rPr>
              <a:t>Intenta recordar momentos en los que te sentiste realmente bien. Intenta recordarlos con todos tus sentidos (vista, sonidos, olores, tacto...), quizás te ayuden los álbumes fotográficos.</a:t>
            </a:r>
          </a:p>
          <a:p>
            <a:pPr eaLnBrk="1" hangingPunct="1">
              <a:spcBef>
                <a:spcPts val="1125"/>
              </a:spcBef>
              <a:buClr>
                <a:srgbClr val="8CADAE"/>
              </a:buClr>
              <a:buSzPct val="85000"/>
              <a:buFont typeface="Verdana" charset="0"/>
              <a:buChar char="o"/>
            </a:pPr>
            <a:r>
              <a:rPr lang="es-ES_tradnl" altLang="x-none" b="0" dirty="0">
                <a:solidFill>
                  <a:srgbClr val="000000"/>
                </a:solidFill>
                <a:latin typeface="Verdana" charset="0"/>
                <a:ea typeface="Lucida Sans Unicode" charset="0"/>
                <a:cs typeface="Lucida Sans Unicode" charset="0"/>
              </a:rPr>
              <a:t>Haz cosas que realmente disfrutes – idealmente con otras personas (ej. ir al cine, tomar un café).</a:t>
            </a:r>
          </a:p>
          <a:p>
            <a:pPr eaLnBrk="1" hangingPunct="1">
              <a:spcBef>
                <a:spcPts val="1125"/>
              </a:spcBef>
              <a:buClr>
                <a:srgbClr val="8CADAE"/>
              </a:buClr>
              <a:buSzPct val="85000"/>
              <a:buFont typeface="Verdana" charset="0"/>
              <a:buChar char="o"/>
            </a:pPr>
            <a:r>
              <a:rPr lang="es-ES_tradnl" altLang="x-none" b="0" dirty="0">
                <a:solidFill>
                  <a:srgbClr val="000000"/>
                </a:solidFill>
                <a:latin typeface="Verdana" charset="0"/>
                <a:ea typeface="Lucida Sans Unicode" charset="0"/>
                <a:cs typeface="Lucida Sans Unicode" charset="0"/>
              </a:rPr>
              <a:t>Haz deporte (al menos 20 minutos) – pero no en exceso</a:t>
            </a:r>
            <a:r>
              <a:rPr lang="es-ES_tradnl" altLang="x-none" b="0" dirty="0">
                <a:solidFill>
                  <a:srgbClr val="FF0000"/>
                </a:solidFill>
                <a:latin typeface="Verdana" charset="0"/>
                <a:ea typeface="Lucida Sans Unicode" charset="0"/>
                <a:cs typeface="Lucida Sans Unicode" charset="0"/>
              </a:rPr>
              <a:t> </a:t>
            </a:r>
            <a:r>
              <a:rPr lang="es-ES_tradnl" altLang="x-none" b="0" dirty="0">
                <a:solidFill>
                  <a:srgbClr val="000000"/>
                </a:solidFill>
                <a:latin typeface="Verdana" charset="0"/>
                <a:ea typeface="Lucida Sans Unicode" charset="0"/>
                <a:cs typeface="Lucida Sans Unicode" charset="0"/>
              </a:rPr>
              <a:t>– si es posible, se constante con los entrenamientos, ej. largos paseos o salir a correr.</a:t>
            </a:r>
          </a:p>
          <a:p>
            <a:pPr eaLnBrk="1" hangingPunct="1">
              <a:spcBef>
                <a:spcPts val="1125"/>
              </a:spcBef>
              <a:buClr>
                <a:srgbClr val="8CADAE"/>
              </a:buClr>
              <a:buSzPct val="85000"/>
              <a:buFont typeface="Verdana" charset="0"/>
              <a:buChar char="o"/>
            </a:pPr>
            <a:r>
              <a:rPr lang="es-ES_tradnl" altLang="x-none" b="0" dirty="0">
                <a:solidFill>
                  <a:srgbClr val="000000"/>
                </a:solidFill>
                <a:latin typeface="Verdana" charset="0"/>
                <a:ea typeface="Lucida Sans Unicode" charset="0"/>
                <a:cs typeface="Lucida Sans Unicode" charset="0"/>
              </a:rPr>
              <a:t>Escucha tu música favorita.</a:t>
            </a:r>
          </a:p>
          <a:p>
            <a:pPr eaLnBrk="1" hangingPunct="1">
              <a:spcBef>
                <a:spcPct val="50000"/>
              </a:spcBef>
              <a:buClr>
                <a:srgbClr val="8CADAE"/>
              </a:buClr>
              <a:buSzPct val="85000"/>
              <a:buFontTx/>
              <a:buChar char="o"/>
            </a:pPr>
            <a:endParaRPr lang="en-US" altLang="de-DE" b="0" dirty="0">
              <a:latin typeface="Verdana" panose="020B0604030504040204" pitchFamily="34" charset="0"/>
            </a:endParaRPr>
          </a:p>
        </p:txBody>
      </p:sp>
      <p:pic>
        <p:nvPicPr>
          <p:cNvPr id="90116" name="Picture 14" descr="Smiley detail  - renaissancechambara - flickr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564188"/>
            <a:ext cx="92233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Rectangle 18"/>
          <p:cNvSpPr>
            <a:spLocks noChangeArrowheads="1"/>
          </p:cNvSpPr>
          <p:nvPr/>
        </p:nvSpPr>
        <p:spPr bwMode="auto">
          <a:xfrm>
            <a:off x="-36513" y="6670675"/>
            <a:ext cx="23887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a:latin typeface="Verdana" panose="020B0604030504040204" pitchFamily="34" charset="0"/>
                <a:cs typeface="Arial" panose="020B0604020202020204" pitchFamily="34" charset="0"/>
              </a:rPr>
              <a:t>(“</a:t>
            </a:r>
            <a:r>
              <a:rPr lang="en-US" altLang="de-DE" sz="800" b="0" i="1" dirty="0">
                <a:latin typeface="Verdana" panose="020B0604030504040204" pitchFamily="34" charset="0"/>
                <a:cs typeface="Arial" panose="020B0604020202020204" pitchFamily="34" charset="0"/>
              </a:rPr>
              <a:t>Smiley detail” by renaissancechambara</a:t>
            </a:r>
            <a:r>
              <a:rPr lang="en-US" altLang="de-DE" sz="800" b="0" dirty="0">
                <a:latin typeface="Verdana" panose="020B0604030504040204" pitchFamily="34" charset="0"/>
                <a:cs typeface="Arial" panose="020B0604020202020204" pitchFamily="34" charset="0"/>
              </a:rPr>
              <a:t>)</a:t>
            </a:r>
            <a:r>
              <a:rPr lang="en-US" altLang="de-DE" sz="800" dirty="0">
                <a:latin typeface="Verdana" panose="020B0604030504040204" pitchFamily="34" charset="0"/>
              </a:rPr>
              <a:t> </a:t>
            </a: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250825" y="1446932"/>
            <a:ext cx="8008938" cy="508703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20000"/>
              </a:spcBef>
              <a:buClr>
                <a:srgbClr val="8CADAE"/>
              </a:buClr>
              <a:buSzPct val="85000"/>
              <a:buFontTx/>
              <a:buChar char="o"/>
            </a:pPr>
            <a:r>
              <a:rPr lang="es-ES" altLang="x-none" b="0" dirty="0">
                <a:solidFill>
                  <a:srgbClr val="000000"/>
                </a:solidFill>
                <a:latin typeface="Verdana" charset="0"/>
                <a:ea typeface="Lucida Sans Unicode" charset="0"/>
                <a:cs typeface="Lucida Sans Unicode" charset="0"/>
              </a:rPr>
              <a:t>Depresión no es un destino inevitable. </a:t>
            </a:r>
          </a:p>
          <a:p>
            <a:pPr eaLnBrk="1" hangingPunct="1">
              <a:lnSpc>
                <a:spcPct val="105000"/>
              </a:lnSpc>
              <a:spcBef>
                <a:spcPct val="20000"/>
              </a:spcBef>
              <a:buClr>
                <a:srgbClr val="8CADAE"/>
              </a:buClr>
              <a:buSzPct val="85000"/>
              <a:buFontTx/>
              <a:buChar char="o"/>
            </a:pPr>
            <a:r>
              <a:rPr lang="es-ES" altLang="x-none" b="0" dirty="0">
                <a:solidFill>
                  <a:srgbClr val="000000"/>
                </a:solidFill>
                <a:latin typeface="Verdana" charset="0"/>
                <a:ea typeface="Lucida Sans Unicode" charset="0"/>
                <a:cs typeface="Lucida Sans Unicode" charset="0"/>
              </a:rPr>
              <a:t>Ten en mente las distorsiones depresivas previamente discutidas, e intenta modificarlas. </a:t>
            </a:r>
          </a:p>
          <a:p>
            <a:pPr eaLnBrk="1" hangingPunct="1">
              <a:lnSpc>
                <a:spcPct val="105000"/>
              </a:lnSpc>
              <a:spcBef>
                <a:spcPct val="20000"/>
              </a:spcBef>
              <a:buClr>
                <a:srgbClr val="8CADAE"/>
              </a:buClr>
              <a:buSzPct val="85000"/>
              <a:buFontTx/>
              <a:buChar char="o"/>
            </a:pPr>
            <a:r>
              <a:rPr lang="es-ES_tradnl" altLang="de-DE" b="0" dirty="0">
                <a:latin typeface="Verdana" panose="020B0604030504040204" pitchFamily="34" charset="0"/>
              </a:rPr>
              <a:t>La rumiación y el intento de suprimir los pensamientos negativos no solucionan los problemas. Al contrario: esta estrategia aumenta los pensamientos y sentimientos negativos.</a:t>
            </a:r>
          </a:p>
          <a:p>
            <a:pPr eaLnBrk="1" hangingPunct="1">
              <a:lnSpc>
                <a:spcPct val="105000"/>
              </a:lnSpc>
              <a:spcBef>
                <a:spcPct val="20000"/>
              </a:spcBef>
              <a:buClr>
                <a:srgbClr val="8CADAE"/>
              </a:buClr>
              <a:buSzPct val="85000"/>
              <a:buFontTx/>
              <a:buChar char="o"/>
            </a:pPr>
            <a:r>
              <a:rPr lang="es-ES_tradnl" altLang="de-DE" b="0" dirty="0">
                <a:latin typeface="Verdana" panose="020B0604030504040204" pitchFamily="34" charset="0"/>
              </a:rPr>
              <a:t>Las actividades sociales mejoran el estado de ánimo. En fases depresivas es especialmente importante mantener el contacto con las personas allegadas y mantenerse activo – aunque sea duro (pasos pequeños).</a:t>
            </a:r>
          </a:p>
          <a:p>
            <a:pPr eaLnBrk="1" hangingPunct="1">
              <a:lnSpc>
                <a:spcPct val="105000"/>
              </a:lnSpc>
              <a:spcBef>
                <a:spcPct val="20000"/>
              </a:spcBef>
              <a:buClr>
                <a:srgbClr val="8CADAE"/>
              </a:buClr>
              <a:buSzPct val="85000"/>
              <a:buFontTx/>
              <a:buChar char="o"/>
            </a:pPr>
            <a:r>
              <a:rPr lang="es-ES" altLang="x-none" b="0" dirty="0">
                <a:solidFill>
                  <a:srgbClr val="000000"/>
                </a:solidFill>
                <a:latin typeface="Verdana" charset="0"/>
                <a:ea typeface="Lucida Sans Unicode" charset="0"/>
                <a:cs typeface="Lucida Sans Unicode" charset="0"/>
              </a:rPr>
              <a:t>Usa al menos algunos de los consejos anteriormente mencionados de forma continuada para mejorar y estabilizar la autoestima.</a:t>
            </a:r>
            <a:endParaRPr lang="en-US" altLang="de-DE" b="0" dirty="0">
              <a:latin typeface="Verdana" panose="020B0604030504040204" pitchFamily="34" charset="0"/>
            </a:endParaRPr>
          </a:p>
          <a:p>
            <a:pPr eaLnBrk="1" hangingPunct="1">
              <a:lnSpc>
                <a:spcPct val="105000"/>
              </a:lnSpc>
              <a:spcBef>
                <a:spcPts val="450"/>
              </a:spcBef>
              <a:buClr>
                <a:srgbClr val="8CADAE"/>
              </a:buClr>
              <a:buSzPct val="85000"/>
              <a:buFont typeface="Verdana" charset="0"/>
              <a:buChar char="o"/>
            </a:pPr>
            <a:r>
              <a:rPr lang="es-ES" altLang="x-none" b="0" dirty="0">
                <a:solidFill>
                  <a:srgbClr val="000000"/>
                </a:solidFill>
                <a:latin typeface="Verdana" charset="0"/>
                <a:ea typeface="Lucida Sans Unicode" charset="0"/>
                <a:cs typeface="Lucida Sans Unicode" charset="0"/>
              </a:rPr>
              <a:t>¡En el caso de síntomas severos de depresión, contacta con un psicólogo o psiquiatra!</a:t>
            </a:r>
          </a:p>
          <a:p>
            <a:pPr eaLnBrk="1" hangingPunct="1">
              <a:lnSpc>
                <a:spcPct val="105000"/>
              </a:lnSpc>
              <a:spcBef>
                <a:spcPct val="20000"/>
              </a:spcBef>
              <a:buClr>
                <a:srgbClr val="8CADAE"/>
              </a:buClr>
              <a:buSzPct val="85000"/>
              <a:buFontTx/>
              <a:buChar char="o"/>
            </a:pPr>
            <a:endParaRPr lang="en-US" altLang="de-DE" b="0" dirty="0">
              <a:solidFill>
                <a:srgbClr val="FF0000"/>
              </a:solidFill>
              <a:latin typeface="Verdana" panose="020B0604030504040204" pitchFamily="34" charset="0"/>
            </a:endParaRPr>
          </a:p>
        </p:txBody>
      </p:sp>
      <p:sp>
        <p:nvSpPr>
          <p:cNvPr id="92163" name="Rectangle 3"/>
          <p:cNvSpPr>
            <a:spLocks noChangeArrowheads="1"/>
          </p:cNvSpPr>
          <p:nvPr/>
        </p:nvSpPr>
        <p:spPr bwMode="auto">
          <a:xfrm>
            <a:off x="0" y="971436"/>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US" altLang="de-DE" dirty="0">
                <a:latin typeface="Verdana" panose="020B0604030504040204" pitchFamily="34" charset="0"/>
              </a:rPr>
              <a:t>Objetivos de aprendizaje: </a:t>
            </a:r>
          </a:p>
        </p:txBody>
      </p:sp>
      <p:sp>
        <p:nvSpPr>
          <p:cNvPr id="92164" name="Text Box 7"/>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Aplicaciones a la vida diaria</a:t>
            </a:r>
          </a:p>
        </p:txBody>
      </p:sp>
      <p:sp>
        <p:nvSpPr>
          <p:cNvPr id="92165" name="Rechteck 1"/>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dirty="0"/>
              <a:t> </a:t>
            </a:r>
          </a:p>
        </p:txBody>
      </p:sp>
      <p:sp>
        <p:nvSpPr>
          <p:cNvPr id="92166" name="Rechteck 2"/>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dirty="0"/>
              <a:t> </a:t>
            </a:r>
          </a:p>
        </p:txBody>
      </p:sp>
      <p:sp>
        <p:nvSpPr>
          <p:cNvPr id="92167" name="Rechteck 3"/>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dirty="0"/>
              <a:t> </a:t>
            </a:r>
          </a:p>
        </p:txBody>
      </p:sp>
      <p:sp>
        <p:nvSpPr>
          <p:cNvPr id="92168" name="Rechteck 4"/>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dirty="0"/>
              <a:t> </a:t>
            </a:r>
          </a:p>
        </p:txBody>
      </p:sp>
      <p:sp>
        <p:nvSpPr>
          <p:cNvPr id="92169" name="Rechteck 5"/>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dirty="0"/>
              <a:t> </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¿Qué tiene esto que ver con psicosis?</a:t>
            </a:r>
          </a:p>
        </p:txBody>
      </p:sp>
      <p:sp>
        <p:nvSpPr>
          <p:cNvPr id="94211" name="Text Box 9"/>
          <p:cNvSpPr txBox="1">
            <a:spLocks noChangeArrowheads="1"/>
          </p:cNvSpPr>
          <p:nvPr/>
        </p:nvSpPr>
        <p:spPr bwMode="auto">
          <a:xfrm>
            <a:off x="250825" y="1341438"/>
            <a:ext cx="8713663" cy="557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20000"/>
              </a:spcBef>
              <a:buClr>
                <a:schemeClr val="accent1"/>
              </a:buClr>
              <a:buSzPct val="85000"/>
              <a:buFont typeface="Wingdings 2" panose="05020102010507070707" pitchFamily="18" charset="2"/>
              <a:buNone/>
            </a:pPr>
            <a:r>
              <a:rPr lang="es-ES_tradnl" altLang="de-DE" b="0" dirty="0">
                <a:latin typeface="Verdana" panose="020B0604030504040204" pitchFamily="34" charset="0"/>
              </a:rPr>
              <a:t>Muchas (¡pero no todas!) pero no todas las personas con problemas de salud mental se degradan a sí mismas, muestran estilos de pensamiento típicamente depresivo,  rumian, y se aíslan. Estos patrones del pensamiento y conducta a menudo crean problemas emocionales, y mentales (una deficiente retroalimentación social puede que alguien se quede más atrapado en sus ideas falsas).</a:t>
            </a:r>
          </a:p>
          <a:p>
            <a:pPr eaLnBrk="1" hangingPunct="1">
              <a:lnSpc>
                <a:spcPct val="105000"/>
              </a:lnSpc>
              <a:spcBef>
                <a:spcPct val="20000"/>
              </a:spcBef>
              <a:buClr>
                <a:schemeClr val="accent1"/>
              </a:buClr>
              <a:buSzPct val="85000"/>
              <a:buFont typeface="Wingdings 2" panose="05020102010507070707" pitchFamily="18" charset="2"/>
              <a:buNone/>
            </a:pPr>
            <a:endParaRPr lang="es-ES_tradnl" altLang="de-DE" b="0" dirty="0">
              <a:latin typeface="Verdana" panose="020B0604030504040204" pitchFamily="34" charset="0"/>
            </a:endParaRPr>
          </a:p>
          <a:p>
            <a:pPr eaLnBrk="1" hangingPunct="1">
              <a:lnSpc>
                <a:spcPct val="105000"/>
              </a:lnSpc>
              <a:spcBef>
                <a:spcPct val="20000"/>
              </a:spcBef>
              <a:buClr>
                <a:schemeClr val="accent1"/>
              </a:buClr>
              <a:buSzPct val="85000"/>
              <a:buFont typeface="Wingdings 2" panose="05020102010507070707" pitchFamily="18" charset="2"/>
              <a:buNone/>
            </a:pPr>
            <a:r>
              <a:rPr lang="es-ES_tradnl" altLang="de-DE" b="0" dirty="0">
                <a:latin typeface="Verdana" panose="020B0604030504040204" pitchFamily="34" charset="0"/>
              </a:rPr>
              <a:t>Las técnicas presentadas no pretenden resolver problemas emocionales.</a:t>
            </a:r>
          </a:p>
          <a:p>
            <a:pPr eaLnBrk="1" hangingPunct="1"/>
            <a:endParaRPr lang="es-ES_tradnl" altLang="de-DE" dirty="0">
              <a:latin typeface="Verdana" panose="020B0604030504040204" pitchFamily="34" charset="0"/>
            </a:endParaRPr>
          </a:p>
          <a:p>
            <a:pPr eaLnBrk="1" hangingPunct="1"/>
            <a:r>
              <a:rPr lang="es-ES_tradnl" altLang="de-DE" b="0" i="1" dirty="0">
                <a:latin typeface="Verdana" panose="020B0604030504040204" pitchFamily="34" charset="0"/>
              </a:rPr>
              <a:t>¿Qué aspectos de la Unidad terapéutica de depresión has encontrado especialmente útil o de ayuda? </a:t>
            </a:r>
          </a:p>
          <a:p>
            <a:pPr eaLnBrk="1" hangingPunct="1"/>
            <a:endParaRPr lang="es-ES_tradnl" altLang="de-DE" b="0" i="1" dirty="0">
              <a:latin typeface="Verdana" panose="020B0604030504040204" pitchFamily="34" charset="0"/>
            </a:endParaRPr>
          </a:p>
          <a:p>
            <a:pPr eaLnBrk="1" hangingPunct="1"/>
            <a:r>
              <a:rPr lang="es-ES_tradnl" altLang="de-DE" b="0" i="1" dirty="0">
                <a:latin typeface="Verdana" panose="020B0604030504040204" pitchFamily="34" charset="0"/>
              </a:rPr>
              <a:t>¿ Cuándo y en qué situación específica de un futuro inmediato te gustaría aplicar lo aprendido? ¿Qué me podría ayudar a (ej. sentirme menos tenso)?</a:t>
            </a:r>
          </a:p>
          <a:p>
            <a:pPr eaLnBrk="1" hangingPunct="1"/>
            <a:endParaRPr lang="de-DE" altLang="de-DE" dirty="0">
              <a:solidFill>
                <a:srgbClr val="FF0000"/>
              </a:solidFill>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solidFill>
                <a:srgbClr val="000000"/>
              </a:solidFill>
              <a:latin typeface="Verdana" panose="020B0604030504040204" pitchFamily="34" charset="0"/>
            </a:endParaRPr>
          </a:p>
        </p:txBody>
      </p:sp>
      <p:grpSp>
        <p:nvGrpSpPr>
          <p:cNvPr id="94212" name="Group 22"/>
          <p:cNvGrpSpPr>
            <a:grpSpLocks/>
          </p:cNvGrpSpPr>
          <p:nvPr/>
        </p:nvGrpSpPr>
        <p:grpSpPr bwMode="auto">
          <a:xfrm>
            <a:off x="13171" y="6151563"/>
            <a:ext cx="3262685" cy="552450"/>
            <a:chOff x="0" y="3957"/>
            <a:chExt cx="1647" cy="348"/>
          </a:xfrm>
        </p:grpSpPr>
        <p:sp>
          <p:nvSpPr>
            <p:cNvPr id="942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dirty="0">
                <a:latin typeface="Verdana" panose="020B0604030504040204" pitchFamily="34" charset="0"/>
              </a:endParaRPr>
            </a:p>
          </p:txBody>
        </p:sp>
        <p:pic>
          <p:nvPicPr>
            <p:cNvPr id="942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4003"/>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7" name="Text Box 71"/>
            <p:cNvSpPr txBox="1">
              <a:spLocks noChangeArrowheads="1"/>
            </p:cNvSpPr>
            <p:nvPr/>
          </p:nvSpPr>
          <p:spPr bwMode="auto">
            <a:xfrm>
              <a:off x="333" y="399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dirty="0">
                  <a:latin typeface="Verdana" panose="020B0604030504040204" pitchFamily="34" charset="0"/>
                  <a:sym typeface="Wingdings" panose="05000000000000000000" pitchFamily="2" charset="2"/>
                </a:rPr>
                <a:t>  </a:t>
              </a:r>
              <a:r>
                <a:rPr lang="de-DE" altLang="de-DE" sz="1200" dirty="0">
                  <a:latin typeface="Verdana" panose="020B0604030504040204" pitchFamily="34" charset="0"/>
                </a:rPr>
                <a:t> </a:t>
              </a:r>
            </a:p>
            <a:p>
              <a:pPr eaLnBrk="1" hangingPunct="1"/>
              <a:r>
                <a:rPr lang="de-DE" altLang="de-DE" sz="1200" dirty="0">
                  <a:latin typeface="Verdana" panose="020B0604030504040204" pitchFamily="34" charset="0"/>
                </a:rPr>
                <a:t>     </a:t>
              </a:r>
            </a:p>
          </p:txBody>
        </p:sp>
      </p:grpSp>
      <p:sp>
        <p:nvSpPr>
          <p:cNvPr id="94213" name="Rechteck 1"/>
          <p:cNvSpPr>
            <a:spLocks noChangeArrowheads="1"/>
          </p:cNvSpPr>
          <p:nvPr/>
        </p:nvSpPr>
        <p:spPr bwMode="auto">
          <a:xfrm>
            <a:off x="399797" y="6259513"/>
            <a:ext cx="19399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dirty="0">
                <a:latin typeface="Verdana" panose="020B0604030504040204" pitchFamily="34" charset="0"/>
                <a:sym typeface="Wingdings" panose="05000000000000000000" pitchFamily="2" charset="2"/>
              </a:rPr>
              <a:t></a:t>
            </a:r>
            <a:r>
              <a:rPr lang="de-DE" altLang="de-DE" sz="1200" dirty="0">
                <a:latin typeface="Verdana" panose="020B0604030504040204" pitchFamily="34" charset="0"/>
              </a:rPr>
              <a:t>   </a:t>
            </a:r>
            <a:r>
              <a:rPr lang="en-US" altLang="de-DE" sz="1200" b="0" i="1" dirty="0">
                <a:latin typeface="Verdana" panose="020B0604030504040204" pitchFamily="34" charset="0"/>
              </a:rPr>
              <a:t>Hoja de tabajo </a:t>
            </a:r>
            <a:r>
              <a:rPr lang="de-DE" altLang="de-DE" sz="1200" b="0" dirty="0">
                <a:latin typeface="Verdana" panose="020B0604030504040204" pitchFamily="34" charset="0"/>
              </a:rPr>
              <a:t>9.4</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50825" y="1341438"/>
            <a:ext cx="8713663" cy="3984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10000"/>
              </a:spcBef>
              <a:buFont typeface="Wingdings" panose="05000000000000000000" pitchFamily="2" charset="2"/>
              <a:buNone/>
            </a:pPr>
            <a:r>
              <a:rPr lang="es-ES_tradnl" altLang="de-DE" dirty="0">
                <a:latin typeface="Verdana" panose="020B0604030504040204" pitchFamily="34" charset="0"/>
              </a:rPr>
              <a:t>Ejemplo:</a:t>
            </a:r>
            <a:r>
              <a:rPr lang="es-ES_tradnl" altLang="de-DE" b="0" dirty="0">
                <a:latin typeface="Verdana" panose="020B0604030504040204" pitchFamily="34" charset="0"/>
              </a:rPr>
              <a:t> Max se ha sentido muy deprimido desde que tuvo una discusión con su padre en la que ambos se dijeron improperios. </a:t>
            </a:r>
          </a:p>
          <a:p>
            <a:pPr eaLnBrk="1" hangingPunct="1">
              <a:lnSpc>
                <a:spcPct val="105000"/>
              </a:lnSpc>
              <a:spcBef>
                <a:spcPct val="10000"/>
              </a:spcBef>
              <a:buFont typeface="Wingdings" panose="05000000000000000000" pitchFamily="2" charset="2"/>
              <a:buNone/>
            </a:pPr>
            <a:r>
              <a:rPr lang="es-ES_tradnl" altLang="de-DE" dirty="0">
                <a:latin typeface="Verdana" panose="020B0604030504040204" pitchFamily="34" charset="0"/>
              </a:rPr>
              <a:t>Valoración:</a:t>
            </a:r>
            <a:r>
              <a:rPr lang="es-ES_tradnl" altLang="de-DE" b="0" dirty="0">
                <a:latin typeface="Verdana" panose="020B0604030504040204" pitchFamily="34" charset="0"/>
              </a:rPr>
              <a:t> Max se siente mal por haber insultado a su padre, pero por el otro lado, es demasiado orgulloso como para acercarse a el. Se considera un mal hijo y tiene miedo de que su padre le desherede y que la familia entera le abandone. Rumia a menudo acerca de esto y se ha aislado, no quiere ver a las personas por miedo a que también le rechacen. </a:t>
            </a:r>
          </a:p>
          <a:p>
            <a:pPr eaLnBrk="1" hangingPunct="1">
              <a:lnSpc>
                <a:spcPct val="105000"/>
              </a:lnSpc>
              <a:spcBef>
                <a:spcPct val="10000"/>
              </a:spcBef>
              <a:buFont typeface="Wingdings" panose="05000000000000000000" pitchFamily="2" charset="2"/>
              <a:buNone/>
            </a:pPr>
            <a:r>
              <a:rPr lang="es-ES_tradnl" altLang="de-DE" dirty="0">
                <a:latin typeface="Verdana" panose="020B0604030504040204" pitchFamily="34" charset="0"/>
              </a:rPr>
              <a:t>¡Pero!:</a:t>
            </a:r>
            <a:r>
              <a:rPr lang="es-ES_tradnl" altLang="de-DE" b="0" dirty="0">
                <a:latin typeface="Verdana" panose="020B0604030504040204" pitchFamily="34" charset="0"/>
              </a:rPr>
              <a:t> Su padre también se siente mal y llama por sorpresa a Max. El padre está sorprendido por de a pecho cómo se tomó la situación. Max está aliviado y decide aislarse menos en el futuro. </a:t>
            </a:r>
          </a:p>
          <a:p>
            <a:pPr eaLnBrk="1" hangingPunct="1">
              <a:lnSpc>
                <a:spcPct val="105000"/>
              </a:lnSpc>
              <a:spcBef>
                <a:spcPct val="10000"/>
              </a:spcBef>
              <a:buFont typeface="Wingdings" panose="05000000000000000000" pitchFamily="2" charset="2"/>
              <a:buNone/>
            </a:pPr>
            <a:endParaRPr lang="en-US" altLang="de-DE" b="0" dirty="0">
              <a:latin typeface="Verdana" panose="020B0604030504040204" pitchFamily="34" charset="0"/>
            </a:endParaRPr>
          </a:p>
          <a:p>
            <a:pPr eaLnBrk="1" hangingPunct="1">
              <a:lnSpc>
                <a:spcPct val="105000"/>
              </a:lnSpc>
              <a:spcBef>
                <a:spcPct val="10000"/>
              </a:spcBef>
              <a:buFont typeface="Wingdings" panose="05000000000000000000" pitchFamily="2" charset="2"/>
              <a:buNone/>
            </a:pPr>
            <a:endParaRPr lang="en-US" altLang="de-DE" b="0" dirty="0">
              <a:latin typeface="Verdana" panose="020B0604030504040204" pitchFamily="34" charset="0"/>
            </a:endParaRPr>
          </a:p>
        </p:txBody>
      </p:sp>
      <p:sp>
        <p:nvSpPr>
          <p:cNvPr id="5" name="Text Box 11"/>
          <p:cNvSpPr txBox="1">
            <a:spLocks noChangeArrowheads="1"/>
          </p:cNvSpPr>
          <p:nvPr/>
        </p:nvSpPr>
        <p:spPr bwMode="auto">
          <a:xfrm>
            <a:off x="5580063" y="6626335"/>
            <a:ext cx="3563937" cy="27918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n-US" altLang="de-DE" sz="1200" dirty="0">
                <a:solidFill>
                  <a:schemeClr val="tx2"/>
                </a:solidFill>
                <a:latin typeface="Verdana" panose="020B0604030504040204" pitchFamily="34" charset="0"/>
              </a:rPr>
              <a:t>depresión y pensamiento </a:t>
            </a:r>
            <a:r>
              <a:rPr lang="en-US" altLang="de-DE" sz="1200" kern="0" dirty="0">
                <a:solidFill>
                  <a:srgbClr val="646B86"/>
                </a:solidFill>
                <a:latin typeface="Verdana"/>
              </a:rPr>
              <a:t>	   9.43</a:t>
            </a:r>
          </a:p>
        </p:txBody>
      </p:sp>
      <p:sp>
        <p:nvSpPr>
          <p:cNvPr id="6"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a:solidFill>
                  <a:srgbClr val="D16349"/>
                </a:solidFill>
                <a:latin typeface="Verdana" panose="020B0604030504040204" pitchFamily="34" charset="0"/>
              </a:rPr>
              <a:t>¿Qué tiene esto que ver con </a:t>
            </a:r>
            <a:r>
              <a:rPr lang="en-US" altLang="de-DE" sz="2000" b="0" dirty="0" err="1">
                <a:solidFill>
                  <a:srgbClr val="D16349"/>
                </a:solidFill>
                <a:latin typeface="Verdana" panose="020B0604030504040204" pitchFamily="34" charset="0"/>
              </a:rPr>
              <a:t>psicosis</a:t>
            </a:r>
            <a:r>
              <a:rPr lang="en-US" altLang="de-DE" sz="2000" b="0" dirty="0">
                <a:solidFill>
                  <a:srgbClr val="D16349"/>
                </a:solidFill>
                <a:latin typeface="Verdana" panose="020B0604030504040204" pitchFamily="34" charset="0"/>
              </a:rPr>
              <a:t>?</a:t>
            </a:r>
          </a:p>
        </p:txBody>
      </p:sp>
    </p:spTree>
  </p:cSld>
  <p:clrMapOvr>
    <a:masterClrMapping/>
  </p:clrMapOvr>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3852</Words>
  <Application>Microsoft Office PowerPoint</Application>
  <PresentationFormat>Bildschirmpräsentation (4:3)</PresentationFormat>
  <Paragraphs>516</Paragraphs>
  <Slides>43</Slides>
  <Notes>40</Notes>
  <HiddenSlides>0</HiddenSlides>
  <MMClips>0</MMClips>
  <ScaleCrop>false</ScaleCrop>
  <HeadingPairs>
    <vt:vector size="6" baseType="variant">
      <vt:variant>
        <vt:lpstr>Verwendete Schriftarten</vt:lpstr>
      </vt:variant>
      <vt:variant>
        <vt:i4>11</vt:i4>
      </vt:variant>
      <vt:variant>
        <vt:lpstr>Design</vt:lpstr>
      </vt:variant>
      <vt:variant>
        <vt:i4>9</vt:i4>
      </vt:variant>
      <vt:variant>
        <vt:lpstr>Folientitel</vt:lpstr>
      </vt:variant>
      <vt:variant>
        <vt:i4>43</vt:i4>
      </vt:variant>
    </vt:vector>
  </HeadingPairs>
  <TitlesOfParts>
    <vt:vector size="63" baseType="lpstr">
      <vt:lpstr>굴림</vt:lpstr>
      <vt:lpstr>MS PGothic</vt:lpstr>
      <vt:lpstr>MS PGothic</vt:lpstr>
      <vt:lpstr>Arial</vt:lpstr>
      <vt:lpstr>Courier New</vt:lpstr>
      <vt:lpstr>Georgia</vt:lpstr>
      <vt:lpstr>Lucida Sans Unicode</vt:lpstr>
      <vt:lpstr>Times New Roman</vt:lpstr>
      <vt:lpstr>Verdana</vt:lpstr>
      <vt:lpstr>Wingdings</vt:lpstr>
      <vt:lpstr>Wingdings 2</vt:lpstr>
      <vt:lpstr>1_Standarddesign</vt:lpstr>
      <vt:lpstr>2_Standarddesign</vt:lpstr>
      <vt:lpstr>3_Standarddesign</vt:lpstr>
      <vt:lpstr>4_Standarddesign</vt:lpstr>
      <vt:lpstr>5_Standarddesign</vt:lpstr>
      <vt:lpstr>6_Standarddesign</vt:lpstr>
      <vt:lpstr>7_Standarddesign</vt:lpstr>
      <vt:lpstr>3_Cronus</vt:lpstr>
      <vt:lpstr>2_Cronus</vt:lpstr>
      <vt:lpstr>PowerPoint-Präsentation</vt:lpstr>
      <vt:lpstr>PowerPoint-Präsentation</vt:lpstr>
      <vt:lpstr>PowerPoint-Präsentation</vt:lpstr>
      <vt:lpstr>Raíces de la depresión  ¿Nací así... Me volví así?</vt:lpstr>
      <vt:lpstr>PowerPoint-Präsentation</vt:lpstr>
      <vt:lpstr>PowerPoint-Präsentation</vt:lpstr>
      <vt:lpstr>PowerPoint-Präsentation</vt:lpstr>
      <vt:lpstr>PowerPoint-Präsentation</vt:lpstr>
      <vt:lpstr>PowerPoint-Präsentation</vt:lpstr>
      <vt:lpstr>Distorsiones del pensamiento depresógenas y estrategias de afrontamiento disfuncionales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Más ejemplos de “debería”</vt:lpstr>
      <vt:lpstr>PowerPoint-Präsentation</vt:lpstr>
      <vt:lpstr>PowerPoint-Präsentation</vt:lpstr>
      <vt:lpstr> </vt:lpstr>
      <vt:lpstr> </vt:lpstr>
      <vt:lpstr>PowerPoint-Präsentation</vt:lpstr>
      <vt:lpstr>PowerPoint-Präsentation</vt:lpstr>
      <vt:lpstr>PowerPoint-Präsentation</vt:lpstr>
      <vt:lpstr>PowerPoint-Präsentation</vt:lpstr>
      <vt:lpstr>Tienes pensamientos negativos recurrentes (ej. auto-reproches como decirte que eres “un perdedor”, “un fracasado”, “eres estúpido”).  ¿Te suena?   ¿Qué haces cuando tienes estos pensamientos?    Pequeño experimento:  En el próximo minuto, bajo ningún concepto  ¡pienses en el número “ocho”!   ¿Has tenido éxito?  </vt:lpstr>
      <vt:lpstr>No es posible suprimir deliberadamente pensamientos (entristecedores).  Al contrario: si conscientemente se intenta no pensar en algo, el efecto es un aumento de esos pensamientos. Probablemente hayas pensado en el número 8 y/o en algo relacionado con números (ej. el símbolo de infinito, otros números, etc.). Este efecto se intensifica si uno intenta de forma deliberada suprimir pensamientos desoladores (“soy un fracasado” etc.). ¡Estos pensamientos se pueden volver tan intensos que pueden parecer insertados!</vt:lpstr>
      <vt:lpstr>PowerPoint-Präsentation</vt:lpstr>
      <vt:lpstr>Ejercicio anti-rumiación 1:  Buscar la distancia interna…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Lara</cp:lastModifiedBy>
  <cp:revision>949</cp:revision>
  <dcterms:created xsi:type="dcterms:W3CDTF">2010-08-11T09:40:16Z</dcterms:created>
  <dcterms:modified xsi:type="dcterms:W3CDTF">2017-10-13T11:20:00Z</dcterms:modified>
</cp:coreProperties>
</file>