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7" r:id="rId5"/>
    <p:sldMasterId id="2147483655" r:id="rId6"/>
    <p:sldMasterId id="2147483656" r:id="rId7"/>
    <p:sldMasterId id="2147483658" r:id="rId8"/>
    <p:sldMasterId id="2147483659" r:id="rId9"/>
    <p:sldMasterId id="2147483660" r:id="rId10"/>
    <p:sldMasterId id="2147483661" r:id="rId11"/>
    <p:sldMasterId id="2147483662" r:id="rId12"/>
    <p:sldMasterId id="2147483663" r:id="rId13"/>
    <p:sldMasterId id="2147483664" r:id="rId14"/>
  </p:sldMasterIdLst>
  <p:notesMasterIdLst>
    <p:notesMasterId r:id="rId50"/>
  </p:notesMasterIdLst>
  <p:handoutMasterIdLst>
    <p:handoutMasterId r:id="rId51"/>
  </p:handoutMasterIdLst>
  <p:sldIdLst>
    <p:sldId id="467" r:id="rId15"/>
    <p:sldId id="468" r:id="rId16"/>
    <p:sldId id="469" r:id="rId17"/>
    <p:sldId id="455" r:id="rId18"/>
    <p:sldId id="466" r:id="rId19"/>
    <p:sldId id="470" r:id="rId20"/>
    <p:sldId id="471" r:id="rId21"/>
    <p:sldId id="379" r:id="rId22"/>
    <p:sldId id="495" r:id="rId23"/>
    <p:sldId id="473" r:id="rId24"/>
    <p:sldId id="474" r:id="rId25"/>
    <p:sldId id="476" r:id="rId26"/>
    <p:sldId id="496" r:id="rId27"/>
    <p:sldId id="477" r:id="rId28"/>
    <p:sldId id="478" r:id="rId29"/>
    <p:sldId id="479" r:id="rId30"/>
    <p:sldId id="480" r:id="rId31"/>
    <p:sldId id="481" r:id="rId32"/>
    <p:sldId id="494" r:id="rId33"/>
    <p:sldId id="484" r:id="rId34"/>
    <p:sldId id="497" r:id="rId35"/>
    <p:sldId id="485" r:id="rId36"/>
    <p:sldId id="486" r:id="rId37"/>
    <p:sldId id="487" r:id="rId38"/>
    <p:sldId id="395" r:id="rId39"/>
    <p:sldId id="418" r:id="rId40"/>
    <p:sldId id="489" r:id="rId41"/>
    <p:sldId id="498" r:id="rId42"/>
    <p:sldId id="490" r:id="rId43"/>
    <p:sldId id="493" r:id="rId44"/>
    <p:sldId id="499" r:id="rId45"/>
    <p:sldId id="492" r:id="rId46"/>
    <p:sldId id="376" r:id="rId47"/>
    <p:sldId id="445" r:id="rId48"/>
    <p:sldId id="457" r:id="rId49"/>
  </p:sldIdLst>
  <p:sldSz cx="9144000" cy="6858000" type="screen4x3"/>
  <p:notesSz cx="6669088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2" pos="288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2432" userDrawn="1">
          <p15:clr>
            <a:srgbClr val="A4A3A4"/>
          </p15:clr>
        </p15:guide>
        <p15:guide id="7" orient="horz" pos="2364" userDrawn="1">
          <p15:clr>
            <a:srgbClr val="A4A3A4"/>
          </p15:clr>
        </p15:guide>
        <p15:guide id="8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6" clrIdx="0">
    <p:extLst/>
  </p:cmAuthor>
  <p:cmAuthor id="2" name="Ryan Balzan" initials="RB" lastIdx="1" clrIdx="1"/>
  <p:cmAuthor id="3" name="Nathalie Werkle" initials="NW" lastIdx="2" clrIdx="2">
    <p:extLst>
      <p:ext uri="{19B8F6BF-5375-455C-9EA6-DF929625EA0E}">
        <p15:presenceInfo xmlns:p15="http://schemas.microsoft.com/office/powerpoint/2012/main" userId="Nathalie Werk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3C3F7"/>
    <a:srgbClr val="FFCC66"/>
    <a:srgbClr val="339966"/>
    <a:srgbClr val="66CCFF"/>
    <a:srgbClr val="00CC99"/>
    <a:srgbClr val="8CADAE"/>
    <a:srgbClr val="D16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360"/>
      </p:cViewPr>
      <p:guideLst>
        <p:guide pos="2881"/>
        <p:guide orient="horz" pos="845"/>
        <p:guide pos="158"/>
        <p:guide pos="5602"/>
        <p:guide orient="horz" pos="2432"/>
        <p:guide orient="horz" pos="2364"/>
        <p:guide orient="horz"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-1320" y="-114"/>
      </p:cViewPr>
      <p:guideLst>
        <p:guide orient="horz" pos="310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ppe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0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C5D1D7">
                  <a:lumMod val="5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BE-4CC6-9254-E5DEA3DE1F83}"/>
              </c:ext>
            </c:extLst>
          </c:dPt>
          <c:dPt>
            <c:idx val="1"/>
            <c:bubble3D val="0"/>
            <c:spPr>
              <a:solidFill>
                <a:srgbClr val="B9A300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56-458C-9B25-9E00924027A5}"/>
              </c:ext>
            </c:extLst>
          </c:dPt>
          <c:cat>
            <c:strRef>
              <c:f>Tabelle1!$C$10:$C$11</c:f>
              <c:strCache>
                <c:ptCount val="2"/>
                <c:pt idx="0">
                  <c:v>ich</c:v>
                </c:pt>
                <c:pt idx="1">
                  <c:v> </c:v>
                </c:pt>
              </c:strCache>
            </c:strRef>
          </c:cat>
          <c:val>
            <c:numRef>
              <c:f>Tabelle1!$D$10:$D$11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756-458C-9B25-9E0092402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5604491725768399"/>
          <c:y val="0.79009132500729196"/>
          <c:w val="0.33881767139480001"/>
          <c:h val="0.2055926117752459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753180661577599"/>
          <c:y val="0.104265402843602"/>
          <c:w val="0.43002544529262099"/>
          <c:h val="0.80094786729857803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4213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57-42C6-82E7-4157E1383B38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57-42C6-82E7-4157E1383B38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E57-42C6-82E7-4157E1383B38}"/>
              </c:ext>
            </c:extLst>
          </c:dPt>
          <c:cat>
            <c:strRef>
              <c:f>Tabelle1!$B$4:$B$6</c:f>
              <c:strCache>
                <c:ptCount val="3"/>
                <c:pt idx="0">
                  <c:v>Umstände: Drogen</c:v>
                </c:pt>
                <c:pt idx="1">
                  <c:v>andere: Ärger mit Nachbarm</c:v>
                </c:pt>
                <c:pt idx="2">
                  <c:v>ich: übertriebene Reaktion</c:v>
                </c:pt>
              </c:strCache>
            </c:strRef>
          </c:cat>
          <c:val>
            <c:numRef>
              <c:f>Tabelle1!$C$4:$C$6</c:f>
              <c:numCache>
                <c:formatCode>General</c:formatCode>
                <c:ptCount val="3"/>
                <c:pt idx="0">
                  <c:v>40</c:v>
                </c:pt>
                <c:pt idx="1">
                  <c:v>30</c:v>
                </c:pt>
                <c:pt idx="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E57-42C6-82E7-4157E1383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8425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/>
            </a:lvl1pPr>
          </a:lstStyle>
          <a:p>
            <a:pPr>
              <a:defRPr/>
            </a:pPr>
            <a:fld id="{D9F9BF97-88E2-4BCA-814C-FABE494600D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5611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5188" y="739775"/>
            <a:ext cx="494030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689475"/>
            <a:ext cx="4891088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39942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/>
            </a:lvl1pPr>
          </a:lstStyle>
          <a:p>
            <a:pPr>
              <a:defRPr/>
            </a:pPr>
            <a:fld id="{F2B564CC-E4B2-4255-B138-59E9203377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93987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E0F24B-2C3B-40A9-8A0A-0A8B3BE2EF39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 dirty="0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FEE9390-D92C-4F0C-982F-E951C2D66EDE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  <p:sp>
        <p:nvSpPr>
          <p:cNvPr id="46086" name="AutoShape 4"/>
          <p:cNvSpPr>
            <a:spLocks noChangeArrowheads="1"/>
          </p:cNvSpPr>
          <p:nvPr/>
        </p:nvSpPr>
        <p:spPr bwMode="auto">
          <a:xfrm>
            <a:off x="763686" y="5697286"/>
            <a:ext cx="5140643" cy="1737997"/>
          </a:xfrm>
          <a:prstGeom prst="wedgeEllipseCallout">
            <a:avLst>
              <a:gd name="adj1" fmla="val -38046"/>
              <a:gd name="adj2" fmla="val 31218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7480" tIns="43920" rIns="87480" bIns="43920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 dirty="0">
                <a:latin typeface="Verdana" pitchFamily="32" charset="0"/>
              </a:rPr>
              <a:t>Gestern/Heute haben wir über Zuschreibungsstil in der Gruppe gesprochen, Gibt es irgendetwas was Ihnen besonders in Erinnerung geblieben ist…</a:t>
            </a:r>
          </a:p>
        </p:txBody>
      </p:sp>
    </p:spTree>
    <p:extLst>
      <p:ext uri="{BB962C8B-B14F-4D97-AF65-F5344CB8AC3E}">
        <p14:creationId xmlns:p14="http://schemas.microsoft.com/office/powerpoint/2010/main" val="792602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551B1D-0CA2-4758-8E41-57F966F96AE7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 dirty="0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598BE3E-98EF-408A-8814-E091BBDA0701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0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86965F-2AE1-4872-BCBC-B2A5978B20FC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de-DE" sz="1300" dirty="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C6ACD48-D492-420C-853A-E280A475A224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4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 txBox="1">
            <a:spLocks noGrp="1" noChangeArrowheads="1"/>
          </p:cNvSpPr>
          <p:nvPr/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11" tIns="47255" rIns="94511" bIns="47255" anchor="b"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E66635-651E-4D90-9B93-DC623886E12D}" type="slidenum">
              <a:rPr lang="en-US" altLang="de-DE" sz="1300">
                <a:latin typeface="Verdana" pitchFamily="34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de-DE" sz="1300" dirty="0">
              <a:latin typeface="Verdana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99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 txBox="1">
            <a:spLocks noGrp="1" noChangeArrowheads="1"/>
          </p:cNvSpPr>
          <p:nvPr/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11" tIns="47255" rIns="94511" bIns="47255" anchor="b"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E66635-651E-4D90-9B93-DC623886E12D}" type="slidenum">
              <a:rPr lang="en-US" altLang="de-DE" sz="1300">
                <a:latin typeface="Verdana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de-DE" sz="1300" dirty="0">
              <a:latin typeface="Verdana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9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F808A22-C8B2-4DB9-A8A4-784D060C4F2D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de-DE" sz="1300" dirty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31D41C1-0A70-443E-A545-1F70E4EE2085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748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9894F2-6BB5-4710-A851-57FD7A6CCF91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de-DE" sz="1300" dirty="0"/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2CB46A2-A4E2-4674-B8AA-CBDACB42766A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422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962412-00B2-4CFC-B564-9E40C1C9A116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de-DE" sz="1300" dirty="0">
              <a:latin typeface="Verdan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28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C04660-6F14-431C-B556-FAA5478922F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de-DE" sz="1300" dirty="0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0327EDE-DFD7-40E1-9F06-D91276B85CA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626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C04660-6F14-431C-B556-FAA5478922F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de-DE" sz="1300" dirty="0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0327EDE-DFD7-40E1-9F06-D91276B85CA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35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30A633-9494-44BF-B35C-0B69C1D4B29E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de-DE" sz="1300" dirty="0"/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EFB3B57-3999-4052-BA4E-119D679A41D0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156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0F0543-F295-4F8D-BC1D-B25FEAC1458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de-DE" sz="1300" dirty="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EB93489-9C69-420A-AFE3-B43DE4C271FE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73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0F0543-F295-4F8D-BC1D-B25FEAC1458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de-DE" sz="1300" dirty="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EB93489-9C69-420A-AFE3-B43DE4C271FE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226A69-354D-4313-9E0A-2106B08B3E6C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de-DE" sz="1300" dirty="0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E4806AE-B740-406B-B8EC-299C0597F493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533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F58A9-2FE9-4D4D-8E22-7A279F37C4BB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de-DE" sz="1300" dirty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A8FA938-F69F-49F4-BE4B-47944D9B5630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17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55F3B24-6843-4659-803A-5AF28FCBBB5B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de-DE" sz="1300" dirty="0"/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D6EA5D6-2038-450D-BED2-9BC9CD7F91C1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12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023715-71DE-4E04-BA0F-428258F24F21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de-DE" sz="1300" dirty="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524BEF0-44C8-4485-B9E6-2F9D15FA9CC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de-DE" sz="1300" dirty="0">
              <a:latin typeface="Verdana" pitchFamily="32" charset="0"/>
            </a:endParaRP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490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32748D-BD32-4A31-A3B5-922A8F6F125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A78AEF3-9A3A-4889-8884-F22E7303F273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65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621A8A-7F18-4AFB-81CE-8EC24527D2AF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5E51D37-916E-4722-951C-B09497E85DE9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8281" y="4688876"/>
            <a:ext cx="4893600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sz="180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330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E6B284-5D39-4F39-A44E-41F53215DDAF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6AAC96F-BB94-4AAE-ABC3-C3A96B1B3D04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8281" y="4688876"/>
            <a:ext cx="4893600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sz="180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382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E6B284-5D39-4F39-A44E-41F53215DDAF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6AAC96F-BB94-4AAE-ABC3-C3A96B1B3D04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8281" y="4688876"/>
            <a:ext cx="4893600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sz="180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33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A255EE-5588-48F0-9B6D-8C36A205D8E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8982B49-3FE8-4F6A-8638-69DB4319E925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8281" y="4688876"/>
            <a:ext cx="4893600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 sz="180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510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42FA76-FD3F-4D16-A04B-B3978321D92F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/>
          </a:p>
        </p:txBody>
      </p:sp>
    </p:spTree>
    <p:extLst>
      <p:ext uri="{BB962C8B-B14F-4D97-AF65-F5344CB8AC3E}">
        <p14:creationId xmlns:p14="http://schemas.microsoft.com/office/powerpoint/2010/main" val="3777842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F863747-D10B-49AF-85B5-D965F86BBE74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/>
          </a:p>
        </p:txBody>
      </p:sp>
    </p:spTree>
    <p:extLst>
      <p:ext uri="{BB962C8B-B14F-4D97-AF65-F5344CB8AC3E}">
        <p14:creationId xmlns:p14="http://schemas.microsoft.com/office/powerpoint/2010/main" val="463733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8343A6-A043-4196-9BFF-1210CFFE3CC3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1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A4CAF0-48CF-4488-A4A6-6F2EF1AC6DC0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353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3080F8-D928-483E-9845-E94A2C22A7CD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A6EA753-B48F-46DD-95CF-784D07AA6B8D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6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3080F8-D928-483E-9845-E94A2C22A7CD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A6EA753-B48F-46DD-95CF-784D07AA6B8D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300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5B8F6C-1B66-4B9C-9DA8-F18EFB9919AE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E1BFCCD-D4B0-44FD-98E6-225BA09AFB53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070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5BB8605-2550-497C-8CE4-A992BF8EC70C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53D42C7-6FA7-45FA-A1BA-CB927566501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57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5BB8605-2550-497C-8CE4-A992BF8EC70C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53D42C7-6FA7-45FA-A1BA-CB927566501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320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6E60D51-684E-4CD4-8645-C988A54B026D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3778684" y="9380076"/>
            <a:ext cx="2891478" cy="4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680" tIns="47520" rIns="94680" bIns="47520" anchor="b"/>
          <a:lstStyle>
            <a:lvl1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A5C651A-6157-4A53-96A4-6D5A311B51B2}" type="slidenum">
              <a:rPr lang="en-US" altLang="de-DE" sz="1300">
                <a:latin typeface="Verdana" pitchFamily="32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de-DE" sz="1300">
              <a:latin typeface="Verdana" pitchFamily="32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8363" y="741363"/>
            <a:ext cx="4932362" cy="3700462"/>
          </a:xfrm>
          <a:solidFill>
            <a:srgbClr val="FFFFFF"/>
          </a:solidFill>
          <a:ln/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355" y="4688876"/>
            <a:ext cx="4891452" cy="44402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DE" altLang="de-DE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5128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ED3E99-A264-47A4-ADF5-569A08C74FBC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7251" tIns="43626" rIns="87251" bIns="43626"/>
          <a:lstStyle/>
          <a:p>
            <a:pPr eaLnBrk="1" hangingPunct="1"/>
            <a:endParaRPr lang="de-DE" altLang="de-DE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70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F21F16-45C8-4B32-8393-3FEF003E7240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51" tIns="43626" rIns="87251" bIns="43626"/>
          <a:lstStyle/>
          <a:p>
            <a:pPr eaLnBrk="1" hangingPunct="1"/>
            <a:endParaRPr lang="de-DE" altLang="de-DE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220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66775" y="739775"/>
            <a:ext cx="4937125" cy="37036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564CC-E4B2-4255-B138-59E920337708}" type="slidenum">
              <a:rPr lang="en-US" altLang="de-DE"/>
              <a:pPr>
                <a:defRPr/>
              </a:pPr>
              <a:t>35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632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82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0981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0457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907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4870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7233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57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2096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44056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1464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80164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9144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39592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3248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92072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94757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578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72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0745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969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63137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4488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80430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0860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12833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52475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46106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71272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0575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5788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49499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98867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8779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13550" y="260350"/>
            <a:ext cx="2330450" cy="63373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179388" y="260350"/>
            <a:ext cx="6840538" cy="63373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41335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950156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34506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3654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513821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07296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2960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957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8592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34498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393016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246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246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911634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587393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47013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308194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68776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75770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270213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1022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7514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998805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854992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246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246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40827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5150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283040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951547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599716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767401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80262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781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97530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48142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236547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500188"/>
            <a:ext cx="2286000" cy="51847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500188"/>
            <a:ext cx="6705600" cy="51847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785578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23717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613514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146744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278725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0702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62127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0017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494307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34176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89956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500188"/>
            <a:ext cx="2286000" cy="51847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500188"/>
            <a:ext cx="6705600" cy="51847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982517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161796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936730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929420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867859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196834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58143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6941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811778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037267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840686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06388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977228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647322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87123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119510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71121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679558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4095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035660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806912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449719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061297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5167840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855371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70544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669926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779060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135124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882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454800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772694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16909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484313"/>
            <a:ext cx="2286000" cy="51847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484313"/>
            <a:ext cx="6705600" cy="51847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695920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26C38-6A65-4B2A-9944-8D537EADD29F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F02C8-76D6-4FFF-8EA2-E88CAED970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04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A783-0F49-4EC8-8055-C548927CCF61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6F89-14FC-4D33-B54C-91AD461F90C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970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69CAE-6D74-4130-9FDF-14A0F077C5F2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C78F9-C5D6-4601-B3D3-0FE96D3A0A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2145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1DFB8-0323-49C9-B85A-6EB9E3D6CB9C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25127-C80C-4A1C-80F5-A56AD14A785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107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313-5868-43C7-9FDA-25AAA6B3E96F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1549-A9BF-45A0-954F-FEE5B1F8DA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237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3E31D-1490-4AED-89BE-F0E2E79680E1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CE23E-7921-45FD-8255-24DC04A196D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139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613E-D173-4F77-805E-C4919AAB43B5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AF56A-E22C-43D2-8325-DD1F7952A97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671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060A8-81E3-41C9-82C2-BFB2336DBACA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7B5A0-350A-47D4-97C7-DB19778E293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949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3967C-FDDC-4AA0-9A66-992744E731C1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8DADA-F352-4849-9BA1-23A8CE5A04B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456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47E78-EE5B-4ACB-822B-8C8BA1072719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FE40F-7984-4725-8326-6332D2CBE2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0714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C7239-2238-466D-9C08-19C92307355F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A5539-B780-4A56-BF9B-5646346CF9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340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31BB4-E22A-4A93-8C65-31C3A632AC2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DEBBF-6950-4F4F-96CD-864CF89C7B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0229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A0132-736A-4A75-8A45-55D1B992CAA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B7828-F168-4EF7-89C2-D88A1734A5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6798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8DF2F-D3AE-48D6-BFE4-32FF9F4448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E95B-55FA-4C1B-A67C-8C3F27F6C5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12991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0A2FB-ED6F-423E-83EE-920822909DB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6F9B-2840-4D1C-8E16-6FFDC171B2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2500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F0945-8F1E-4708-9F5D-BB9AFFA577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25DC9-826A-4DFF-8D47-C16644DF9A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5771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3D07-ED1A-4095-8B0D-D2BA78AF01A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4FAD3-477F-46FF-8408-F0E3C6112BE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14919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EF8D6-473A-486B-85D4-C802044A4F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267B-E028-4E44-8433-9587D3FB71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6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3255-27B5-47DA-A0DB-AC43319FA4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071D6-5D19-4E8E-B7AC-71DD39C5E7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0140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3929B-86A9-47EA-AFD3-ED8D1410C4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FDED1-B5C9-4CB7-A212-2DFA40F95A6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32083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EEAF6-6D03-4E4A-977D-032821B685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F814-4E5F-447C-8DEA-44C7B3EB5B3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7639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3D63E-5E76-4364-8B01-38C3CA510E0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7E7AB-DB42-4492-8145-5A63B4D488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119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B23C9-C683-4D3F-B93E-3C2358F8E8E1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6C702-EF2F-4FE1-996C-7669F776C4E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7814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B16DF-EE3C-4F12-9C8F-CC226F59BCD5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5079-C00D-4DB1-8783-4F7319F099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725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F965A-D051-4926-AC3E-035C9B61374B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E2311-FEC8-4C43-B092-2BCEB2B4A47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1294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01B96-4DB1-4347-8FA4-F6DDAA685237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9820-66CD-42CD-AF9E-3841E67081B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3987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279DB-2BB4-47CF-AE64-A600A704FF2D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6D0B-52CA-438A-AD3D-A2481F597D9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924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D1CE4-968F-4E20-8F08-C263A960B5D6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32A1C-D3D1-4221-9D36-9543A01DED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8187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10A13-1CC3-40C4-9D10-50071E479164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125D-D84D-43AA-9417-512F0E035B6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599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F892-1751-4676-A372-B24302BC912F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321E-8B3B-4B95-BC5C-37E1BE123A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311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3EEF-2865-4B88-BB63-796051F07647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5E21E-E432-4C85-8AC5-2450D08D0E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538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A621-9A14-4E6C-AF2C-85DEE3D101AE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BDFEB-12BF-409E-85D1-29BD48B813F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9093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5FAA2-30B8-410E-A9A3-BCB7E62B0D48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5C2E-E891-44DC-8BCD-8FCAD1135FF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978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53167-F90E-409B-82C3-F24A7536E2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02053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023AF-0156-49FF-977F-A2D7E656C4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86506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A87F-9A97-47D5-B322-E66C2BEC68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85061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43164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52513"/>
            <a:ext cx="431641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48B3E-5D48-44F1-8C44-92EAAFF2CD5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44452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DFBCD-7014-4E35-BCCC-7BD578FD54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00159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3ED54-81D9-465E-B339-116374D79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62820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34FFC-1DE5-49C7-83EB-5BCF323AB6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774165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BF066-1FAA-4DBD-BB44-A553B17CE01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20912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C0D30-9CE3-43D0-8562-34871D3847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7648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1B4CF-CCC3-4B7D-9498-80175D5F66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54971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2195513" cy="538956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437312" cy="538956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0328E-27C3-42E3-9B7D-7424C954A4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17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12875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-179388" y="260350"/>
            <a:ext cx="914400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6"/>
          <p:cNvSpPr>
            <a:spLocks noChangeArrowheads="1"/>
          </p:cNvSpPr>
          <p:nvPr userDrawn="1"/>
        </p:nvSpPr>
        <p:spPr bwMode="auto">
          <a:xfrm rot="5400000">
            <a:off x="4405312" y="-4405312"/>
            <a:ext cx="333375" cy="9144000"/>
          </a:xfrm>
          <a:prstGeom prst="rect">
            <a:avLst/>
          </a:prstGeom>
          <a:solidFill>
            <a:srgbClr val="3366CC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100" name="Rechteck 19"/>
          <p:cNvSpPr>
            <a:spLocks noChangeArrowheads="1"/>
          </p:cNvSpPr>
          <p:nvPr userDrawn="1"/>
        </p:nvSpPr>
        <p:spPr bwMode="auto">
          <a:xfrm rot="5400000">
            <a:off x="4080668" y="-3820318"/>
            <a:ext cx="982663" cy="9144000"/>
          </a:xfrm>
          <a:prstGeom prst="rect">
            <a:avLst/>
          </a:prstGeom>
          <a:solidFill>
            <a:srgbClr val="3366CC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FFFFFF"/>
              </a:solidFill>
            </a:endParaRPr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4102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03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-323850" y="-747713"/>
            <a:ext cx="1295400" cy="1295401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106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0" y="2603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6"/>
          <p:cNvSpPr>
            <a:spLocks noChangeArrowheads="1"/>
          </p:cNvSpPr>
          <p:nvPr userDrawn="1"/>
        </p:nvSpPr>
        <p:spPr bwMode="auto">
          <a:xfrm rot="5400000">
            <a:off x="4405312" y="-4405312"/>
            <a:ext cx="333375" cy="9144000"/>
          </a:xfrm>
          <a:prstGeom prst="rect">
            <a:avLst/>
          </a:prstGeom>
          <a:solidFill>
            <a:srgbClr val="3366CC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124" name="Rechteck 19"/>
          <p:cNvSpPr>
            <a:spLocks noChangeArrowheads="1"/>
          </p:cNvSpPr>
          <p:nvPr userDrawn="1"/>
        </p:nvSpPr>
        <p:spPr bwMode="auto">
          <a:xfrm rot="5400000">
            <a:off x="4080668" y="-3820318"/>
            <a:ext cx="982663" cy="9144000"/>
          </a:xfrm>
          <a:prstGeom prst="rect">
            <a:avLst/>
          </a:prstGeom>
          <a:solidFill>
            <a:srgbClr val="3366CC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FFFFFF"/>
              </a:solidFill>
            </a:endParaRPr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5126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27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8" name="Ellipse 26"/>
          <p:cNvSpPr>
            <a:spLocks noChangeArrowheads="1"/>
          </p:cNvSpPr>
          <p:nvPr userDrawn="1"/>
        </p:nvSpPr>
        <p:spPr bwMode="auto">
          <a:xfrm>
            <a:off x="-323850" y="-747713"/>
            <a:ext cx="1295400" cy="1295401"/>
          </a:xfrm>
          <a:prstGeom prst="ellipse">
            <a:avLst/>
          </a:prstGeom>
          <a:solidFill>
            <a:srgbClr val="969696">
              <a:alpha val="87057"/>
            </a:srgbClr>
          </a:solidFill>
          <a:ln w="25400">
            <a:solidFill>
              <a:srgbClr val="F2F2F2">
                <a:alpha val="65097"/>
              </a:srgb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000000"/>
              </a:solidFill>
            </a:endParaRP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130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0" y="2603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 bwMode="auto">
          <a:xfrm rot="5400000">
            <a:off x="4267200" y="-4106862"/>
            <a:ext cx="60960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9" name="Rechteck 18"/>
          <p:cNvSpPr/>
          <p:nvPr userDrawn="1"/>
        </p:nvSpPr>
        <p:spPr bwMode="auto">
          <a:xfrm rot="5400000">
            <a:off x="4480719" y="-3710781"/>
            <a:ext cx="182562" cy="9144000"/>
          </a:xfrm>
          <a:prstGeom prst="rect">
            <a:avLst/>
          </a:prstGeom>
          <a:solidFill>
            <a:srgbClr val="3366CC">
              <a:alpha val="70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0" name="Rechteck 19"/>
          <p:cNvSpPr/>
          <p:nvPr userDrawn="1"/>
        </p:nvSpPr>
        <p:spPr bwMode="auto">
          <a:xfrm rot="5400000">
            <a:off x="4410868" y="-3490118"/>
            <a:ext cx="322263" cy="9144000"/>
          </a:xfrm>
          <a:prstGeom prst="rect">
            <a:avLst/>
          </a:prstGeom>
          <a:solidFill>
            <a:srgbClr val="3366CC">
              <a:alpha val="7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6151" name="Gerade Verbindung 21"/>
          <p:cNvSpPr>
            <a:spLocks noChangeShapeType="1"/>
          </p:cNvSpPr>
          <p:nvPr userDrawn="1"/>
        </p:nvSpPr>
        <p:spPr bwMode="auto">
          <a:xfrm rot="5400000">
            <a:off x="4572000" y="-3878262"/>
            <a:ext cx="0" cy="9144000"/>
          </a:xfrm>
          <a:prstGeom prst="line">
            <a:avLst/>
          </a:prstGeom>
          <a:noFill/>
          <a:ln w="57150" algn="ctr">
            <a:solidFill>
              <a:srgbClr val="3366CC">
                <a:alpha val="8313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2" name="Gerade Verbindung 22"/>
          <p:cNvSpPr>
            <a:spLocks noChangeShapeType="1"/>
          </p:cNvSpPr>
          <p:nvPr userDrawn="1"/>
        </p:nvSpPr>
        <p:spPr bwMode="auto">
          <a:xfrm rot="5400000">
            <a:off x="4572000" y="-4543425"/>
            <a:ext cx="0" cy="9144000"/>
          </a:xfrm>
          <a:prstGeom prst="line">
            <a:avLst/>
          </a:prstGeom>
          <a:noFill/>
          <a:ln w="57150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3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4" name="Gerade Verbindung 24"/>
          <p:cNvSpPr>
            <a:spLocks noChangeShapeType="1"/>
          </p:cNvSpPr>
          <p:nvPr userDrawn="1"/>
        </p:nvSpPr>
        <p:spPr bwMode="auto">
          <a:xfrm rot="5400000">
            <a:off x="4572000" y="-3725862"/>
            <a:ext cx="0" cy="9144000"/>
          </a:xfrm>
          <a:prstGeom prst="line">
            <a:avLst/>
          </a:prstGeom>
          <a:noFill/>
          <a:ln w="9525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" name="Rechteck 25"/>
          <p:cNvSpPr/>
          <p:nvPr userDrawn="1"/>
        </p:nvSpPr>
        <p:spPr bwMode="auto">
          <a:xfrm rot="5400000">
            <a:off x="4533900" y="-3535362"/>
            <a:ext cx="76200" cy="9144000"/>
          </a:xfrm>
          <a:prstGeom prst="rect">
            <a:avLst/>
          </a:prstGeom>
          <a:solidFill>
            <a:srgbClr val="3366CC">
              <a:alpha val="5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156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8001000" y="-647700"/>
            <a:ext cx="1295400" cy="1295400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158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107950" y="54292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0" name="Ellipse 29"/>
          <p:cNvSpPr/>
          <p:nvPr userDrawn="1"/>
        </p:nvSpPr>
        <p:spPr bwMode="auto">
          <a:xfrm>
            <a:off x="8761413" y="1243013"/>
            <a:ext cx="274637" cy="274637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8" name="Ellipse 27"/>
          <p:cNvSpPr/>
          <p:nvPr userDrawn="1"/>
        </p:nvSpPr>
        <p:spPr bwMode="auto">
          <a:xfrm>
            <a:off x="8215313" y="1028700"/>
            <a:ext cx="428625" cy="428625"/>
          </a:xfrm>
          <a:prstGeom prst="ellipse">
            <a:avLst/>
          </a:prstGeom>
          <a:solidFill>
            <a:srgbClr val="99CCFF">
              <a:alpha val="49804"/>
            </a:srgbClr>
          </a:solidFill>
          <a:ln>
            <a:solidFill>
              <a:srgbClr val="3366CC">
                <a:alpha val="61000"/>
              </a:srgb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 bwMode="auto">
          <a:xfrm rot="5400000">
            <a:off x="4267200" y="-4106862"/>
            <a:ext cx="60960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9" name="Rechteck 18"/>
          <p:cNvSpPr/>
          <p:nvPr userDrawn="1"/>
        </p:nvSpPr>
        <p:spPr bwMode="auto">
          <a:xfrm rot="5400000">
            <a:off x="4480719" y="-3710781"/>
            <a:ext cx="182562" cy="9144000"/>
          </a:xfrm>
          <a:prstGeom prst="rect">
            <a:avLst/>
          </a:prstGeom>
          <a:solidFill>
            <a:srgbClr val="3366CC">
              <a:alpha val="70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0" name="Rechteck 19"/>
          <p:cNvSpPr/>
          <p:nvPr userDrawn="1"/>
        </p:nvSpPr>
        <p:spPr bwMode="auto">
          <a:xfrm rot="5400000">
            <a:off x="4410868" y="-3490118"/>
            <a:ext cx="322263" cy="9144000"/>
          </a:xfrm>
          <a:prstGeom prst="rect">
            <a:avLst/>
          </a:prstGeom>
          <a:solidFill>
            <a:srgbClr val="3366CC">
              <a:alpha val="7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7175" name="Gerade Verbindung 21"/>
          <p:cNvSpPr>
            <a:spLocks noChangeShapeType="1"/>
          </p:cNvSpPr>
          <p:nvPr userDrawn="1"/>
        </p:nvSpPr>
        <p:spPr bwMode="auto">
          <a:xfrm rot="5400000">
            <a:off x="4572000" y="-3878262"/>
            <a:ext cx="0" cy="9144000"/>
          </a:xfrm>
          <a:prstGeom prst="line">
            <a:avLst/>
          </a:prstGeom>
          <a:noFill/>
          <a:ln w="57150" algn="ctr">
            <a:solidFill>
              <a:srgbClr val="3366CC">
                <a:alpha val="8313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6" name="Gerade Verbindung 22"/>
          <p:cNvSpPr>
            <a:spLocks noChangeShapeType="1"/>
          </p:cNvSpPr>
          <p:nvPr userDrawn="1"/>
        </p:nvSpPr>
        <p:spPr bwMode="auto">
          <a:xfrm rot="5400000">
            <a:off x="4572000" y="-4543425"/>
            <a:ext cx="0" cy="9144000"/>
          </a:xfrm>
          <a:prstGeom prst="line">
            <a:avLst/>
          </a:prstGeom>
          <a:noFill/>
          <a:ln w="57150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7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8" name="Gerade Verbindung 24"/>
          <p:cNvSpPr>
            <a:spLocks noChangeShapeType="1"/>
          </p:cNvSpPr>
          <p:nvPr userDrawn="1"/>
        </p:nvSpPr>
        <p:spPr bwMode="auto">
          <a:xfrm rot="5400000">
            <a:off x="4572000" y="-3725862"/>
            <a:ext cx="0" cy="9144000"/>
          </a:xfrm>
          <a:prstGeom prst="line">
            <a:avLst/>
          </a:prstGeom>
          <a:noFill/>
          <a:ln w="9525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" name="Rechteck 25"/>
          <p:cNvSpPr/>
          <p:nvPr userDrawn="1"/>
        </p:nvSpPr>
        <p:spPr bwMode="auto">
          <a:xfrm rot="5400000">
            <a:off x="4533900" y="-3535362"/>
            <a:ext cx="76200" cy="9144000"/>
          </a:xfrm>
          <a:prstGeom prst="rect">
            <a:avLst/>
          </a:prstGeom>
          <a:solidFill>
            <a:srgbClr val="3366CC">
              <a:alpha val="5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0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8001000" y="-647700"/>
            <a:ext cx="1295400" cy="1295400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2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107950" y="54292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0" name="Ellipse 29"/>
          <p:cNvSpPr/>
          <p:nvPr userDrawn="1"/>
        </p:nvSpPr>
        <p:spPr bwMode="auto">
          <a:xfrm>
            <a:off x="8761413" y="1243013"/>
            <a:ext cx="274637" cy="274637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5" name="Ellipse 27"/>
          <p:cNvSpPr>
            <a:spLocks noChangeArrowheads="1"/>
          </p:cNvSpPr>
          <p:nvPr userDrawn="1"/>
        </p:nvSpPr>
        <p:spPr bwMode="auto">
          <a:xfrm>
            <a:off x="8215313" y="1028700"/>
            <a:ext cx="428625" cy="428625"/>
          </a:xfrm>
          <a:prstGeom prst="ellipse">
            <a:avLst/>
          </a:prstGeom>
          <a:solidFill>
            <a:schemeClr val="bg1"/>
          </a:solidFill>
          <a:ln w="25400">
            <a:solidFill>
              <a:srgbClr val="3366CC">
                <a:alpha val="61176"/>
              </a:srgb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1913"/>
              </a:gs>
              <a:gs pos="100000">
                <a:srgbClr val="00CC99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5603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3600">
              <a:solidFill>
                <a:schemeClr val="bg1"/>
              </a:solidFill>
              <a:latin typeface="Verdana" charset="0"/>
              <a:cs typeface="Times New Roman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92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1F5D3E"/>
              </a:gs>
              <a:gs pos="100000">
                <a:srgbClr val="339966">
                  <a:alpha val="95000"/>
                </a:srgb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4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1C5338"/>
              </a:gs>
              <a:gs pos="100000">
                <a:srgbClr val="3399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>
              <a:solidFill>
                <a:schemeClr val="bg1"/>
              </a:solidFill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45085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1267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1268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1269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275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1276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0B5CBB-F326-42C8-866F-DFCC32B61A36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6534F2-B267-473E-9793-401AA9AE3FB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229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229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229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B8457497-C01B-49AF-8CC5-193923E3CBE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E04A8F8-F325-4AEF-BC8A-1FDFF2D00E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229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229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30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331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331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1331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332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332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8D021E-2DD1-4684-87DA-E750C416A933}" type="datetime1">
              <a:rPr lang="en-US"/>
              <a:pPr>
                <a:defRPr/>
              </a:pPr>
              <a:t>10/13/2017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D0D8DA-86E4-445D-BE63-8D6A049756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platzhalter 1"/>
          <p:cNvSpPr>
            <a:spLocks noGrp="1"/>
          </p:cNvSpPr>
          <p:nvPr>
            <p:ph type="title"/>
          </p:nvPr>
        </p:nvSpPr>
        <p:spPr bwMode="auto">
          <a:xfrm>
            <a:off x="179388" y="188913"/>
            <a:ext cx="864076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433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79388" y="1052513"/>
            <a:ext cx="878522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434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434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34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34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0C1644-C914-4237-9DDF-2409314CBF8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4346" name="Gerade Verbindung 19"/>
          <p:cNvSpPr>
            <a:spLocks noChangeShapeType="1"/>
          </p:cNvSpPr>
          <p:nvPr userDrawn="1"/>
        </p:nvSpPr>
        <p:spPr bwMode="auto">
          <a:xfrm>
            <a:off x="0" y="6669088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99"/>
        </a:buClr>
        <a:buFont typeface="Courier New" pitchFamily="49" charset="0"/>
        <a:buChar char="o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48A54"/>
        </a:buClr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4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algn="ctr"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646B86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5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>
                <a:solidFill>
                  <a:srgbClr val="646B86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5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646B86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dirty="0">
                <a:solidFill>
                  <a:srgbClr val="D16349"/>
                </a:solidFill>
                <a:cs typeface="Times New Roman" pitchFamily="16" charset="0"/>
              </a:rPr>
              <a:t>Terapia Metacognitiva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687388" y="279082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ctr"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646B86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5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>
                <a:solidFill>
                  <a:srgbClr val="646B86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5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646B86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Georgia" pitchFamily="16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UNIDAD TERAPÉUTICA 4:</a:t>
            </a:r>
            <a:br>
              <a:rPr lang="de-DE" altLang="de-DE" sz="1800" b="1" dirty="0">
                <a:cs typeface="Times New Roman" pitchFamily="16" charset="0"/>
              </a:rPr>
            </a:br>
            <a:r>
              <a:rPr lang="de-DE" altLang="de-DE" sz="1800" b="1" dirty="0">
                <a:cs typeface="Times New Roman" pitchFamily="16" charset="0"/>
              </a:rPr>
              <a:t>ESTILO ATRIBUCIONAL</a:t>
            </a:r>
          </a:p>
        </p:txBody>
      </p:sp>
    </p:spTree>
    <p:extLst>
      <p:ext uri="{BB962C8B-B14F-4D97-AF65-F5344CB8AC3E}">
        <p14:creationId xmlns:p14="http://schemas.microsoft.com/office/powerpoint/2010/main" val="32223622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-12700" y="77824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 dirty="0">
                <a:solidFill>
                  <a:srgbClr val="D16349"/>
                </a:solidFill>
                <a:cs typeface="Times New Roman" pitchFamily="16" charset="0"/>
              </a:rPr>
              <a:t>Atribuciones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71425" y="1289627"/>
            <a:ext cx="8013700" cy="437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Tx/>
              <a:buSzPct val="85000"/>
              <a:buFontTx/>
              <a:buNone/>
            </a:pPr>
            <a:r>
              <a:rPr lang="es-ES_tradnl" altLang="de-DE" sz="1800" dirty="0">
                <a:cs typeface="Times New Roman" pitchFamily="16" charset="0"/>
              </a:rPr>
              <a:t>Atribución = inferir causas para eventos (ej. culpar a otros por acontecimientos negativos)</a:t>
            </a:r>
          </a:p>
          <a:p>
            <a:pPr eaLnBrk="1" hangingPunct="1">
              <a:buClrTx/>
              <a:buSzPct val="85000"/>
              <a:buFontTx/>
              <a:buNone/>
            </a:pPr>
            <a:endParaRPr lang="es-ES_tradnl" altLang="de-DE" sz="1800" dirty="0">
              <a:cs typeface="Times New Roman" pitchFamily="16" charset="0"/>
            </a:endParaRPr>
          </a:p>
          <a:p>
            <a:pPr eaLnBrk="1" hangingPunct="1">
              <a:buClrTx/>
              <a:buSzPct val="85000"/>
              <a:buFontTx/>
              <a:buNone/>
            </a:pPr>
            <a:r>
              <a:rPr lang="es-ES_tradnl" altLang="de-DE" sz="1800" dirty="0">
                <a:cs typeface="Times New Roman" pitchFamily="16" charset="0"/>
              </a:rPr>
              <a:t>A menudo ignoramos la posibilidad de que un mismo acontecimiento puede tener muchas y diversas causas.</a:t>
            </a:r>
          </a:p>
          <a:p>
            <a:pPr eaLnBrk="1" hangingPunct="1">
              <a:buClrTx/>
              <a:buSzPct val="85000"/>
              <a:buFontTx/>
              <a:buNone/>
            </a:pPr>
            <a:endParaRPr lang="es-ES_tradnl" altLang="de-DE" sz="1800" dirty="0">
              <a:cs typeface="Times New Roman" pitchFamily="16" charset="0"/>
            </a:endParaRPr>
          </a:p>
          <a:p>
            <a:pPr eaLnBrk="1" hangingPunct="1">
              <a:buClrTx/>
              <a:buSzPct val="85000"/>
              <a:buFontTx/>
              <a:buNone/>
            </a:pPr>
            <a:r>
              <a:rPr lang="es-ES_tradnl" altLang="de-DE" sz="1800" b="1" dirty="0">
                <a:cs typeface="Times New Roman" pitchFamily="16" charset="0"/>
              </a:rPr>
              <a:t>¿Qué causas podrían haber contribuido a la siguiente situación?</a:t>
            </a:r>
          </a:p>
          <a:p>
            <a:pPr eaLnBrk="1" hangingPunct="1">
              <a:buClrTx/>
              <a:buSzPct val="85000"/>
              <a:buFontTx/>
              <a:buNone/>
            </a:pPr>
            <a:r>
              <a:rPr lang="es-ES_tradnl" altLang="de-DE" sz="1800" dirty="0">
                <a:cs typeface="Times New Roman" pitchFamily="16" charset="0"/>
              </a:rPr>
              <a:t>Suspendió el examen de conducir.</a:t>
            </a:r>
          </a:p>
          <a:p>
            <a:pPr eaLnBrk="1" hangingPunct="1">
              <a:buClrTx/>
              <a:buSzPct val="85000"/>
              <a:buFontTx/>
              <a:buNone/>
            </a:pPr>
            <a:endParaRPr lang="en-US" altLang="de-DE" sz="1800" dirty="0">
              <a:cs typeface="Times New Roman" pitchFamily="16" charset="0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539750" y="3068638"/>
            <a:ext cx="84248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4.2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</p:spTree>
    <p:extLst>
      <p:ext uri="{BB962C8B-B14F-4D97-AF65-F5344CB8AC3E}">
        <p14:creationId xmlns:p14="http://schemas.microsoft.com/office/powerpoint/2010/main" val="2611105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-413428" y="2040094"/>
            <a:ext cx="891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9600" indent="-608013" eaLnBrk="0" hangingPunct="0">
              <a:spcBef>
                <a:spcPts val="450"/>
              </a:spcBef>
              <a:buChar char="•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dirty="0">
                <a:cs typeface="Times New Roman" pitchFamily="16" charset="0"/>
              </a:rPr>
              <a:t>	</a:t>
            </a:r>
            <a:r>
              <a:rPr lang="de-DE" altLang="de-DE" sz="1800" b="1" dirty="0">
                <a:cs typeface="Times New Roman" pitchFamily="16" charset="0"/>
              </a:rPr>
              <a:t>Posibles causas...</a:t>
            </a:r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754728"/>
              </p:ext>
            </p:extLst>
          </p:nvPr>
        </p:nvGraphicFramePr>
        <p:xfrm>
          <a:off x="499385" y="2949732"/>
          <a:ext cx="7327900" cy="2520951"/>
        </p:xfrm>
        <a:graphic>
          <a:graphicData uri="http://schemas.openxmlformats.org/drawingml/2006/table">
            <a:tbl>
              <a:tblPr/>
              <a:tblGrid>
                <a:gridCol w="2822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05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302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...propias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nervios, falta de experiencia conduciendo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...otras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examinador exigente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2513">
                <a:tc>
                  <a:txBody>
                    <a:bodyPr/>
                    <a:lstStyle/>
                    <a:p>
                      <a:pPr marL="358775" marR="0" lvl="0" indent="-357188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358775" algn="l"/>
                          <a:tab pos="1273175" algn="l"/>
                          <a:tab pos="2187575" algn="l"/>
                          <a:tab pos="3101975" algn="l"/>
                          <a:tab pos="4016375" algn="l"/>
                          <a:tab pos="4930775" algn="l"/>
                          <a:tab pos="5845175" algn="l"/>
                          <a:tab pos="6759575" algn="l"/>
                          <a:tab pos="7673975" algn="l"/>
                          <a:tab pos="8588375" algn="l"/>
                          <a:tab pos="9502775" algn="l"/>
                          <a:tab pos="10417175" algn="l"/>
                        </a:tabLst>
                      </a:pPr>
                      <a:r>
                        <a:rPr kumimoji="0" lang="es-E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...de la situación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malas condiciones climatológicas, dificultad del tramo de carretera, tráfico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251" name="Rectangle 10"/>
          <p:cNvSpPr>
            <a:spLocks noChangeArrowheads="1"/>
          </p:cNvSpPr>
          <p:nvPr/>
        </p:nvSpPr>
        <p:spPr bwMode="auto">
          <a:xfrm>
            <a:off x="-1750978" y="1327210"/>
            <a:ext cx="91440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609600" indent="-608013" eaLnBrk="0" hangingPunct="0">
              <a:spcBef>
                <a:spcPts val="450"/>
              </a:spcBef>
              <a:buChar char="•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¿Por qué suspendió el examen de conducir?</a:t>
            </a: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-12700" y="77824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 dirty="0">
                <a:solidFill>
                  <a:srgbClr val="D16349"/>
                </a:solidFill>
                <a:cs typeface="Times New Roman" pitchFamily="16" charset="0"/>
              </a:rPr>
              <a:t>Atribuciones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4.3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</p:spTree>
    <p:extLst>
      <p:ext uri="{BB962C8B-B14F-4D97-AF65-F5344CB8AC3E}">
        <p14:creationId xmlns:p14="http://schemas.microsoft.com/office/powerpoint/2010/main" val="3114375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64695" y="1351709"/>
            <a:ext cx="8628479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Estudios han mostrado que muchas (¡pero no todas!) las personas con </a:t>
            </a:r>
            <a:r>
              <a:rPr lang="es-ES" altLang="de-DE" sz="1800" b="1" dirty="0">
                <a:cs typeface="Times New Roman" pitchFamily="16" charset="0"/>
              </a:rPr>
              <a:t>depresión</a:t>
            </a:r>
            <a:r>
              <a:rPr lang="es-ES" altLang="de-DE" sz="1800" dirty="0">
                <a:cs typeface="Times New Roman" pitchFamily="16" charset="0"/>
              </a:rPr>
              <a:t>:</a:t>
            </a:r>
          </a:p>
          <a:p>
            <a:pPr eaLnBrk="1" hangingPunct="1"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buClr>
                <a:srgbClr val="8CADAE"/>
              </a:buClr>
              <a:buSzPct val="90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tienden a culparse a sí mismos de los fracasos</a:t>
            </a:r>
          </a:p>
          <a:p>
            <a:pPr eaLnBrk="1" hangingPunct="1">
              <a:buClr>
                <a:srgbClr val="8CADAE"/>
              </a:buClr>
              <a:buSzPct val="90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tienden a atribuir a otros o a las circunstancias las razones de los éxitos</a:t>
            </a:r>
          </a:p>
          <a:p>
            <a:pPr eaLnBrk="1" hangingPunct="1">
              <a:buFont typeface="Verdana" pitchFamily="32" charset="0"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¡Este estilo atribucional puede contribuir a desarrollar una baja autoestima!</a:t>
            </a:r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2000" dirty="0">
                <a:solidFill>
                  <a:srgbClr val="D16349"/>
                </a:solidFill>
              </a:rPr>
              <a:t>¿Por qué actuamos de esta manera?</a:t>
            </a:r>
          </a:p>
        </p:txBody>
      </p:sp>
      <p:graphicFrame>
        <p:nvGraphicFramePr>
          <p:cNvPr id="8" name="Diagram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198332"/>
              </p:ext>
            </p:extLst>
          </p:nvPr>
        </p:nvGraphicFramePr>
        <p:xfrm>
          <a:off x="5449813" y="4197350"/>
          <a:ext cx="3427487" cy="2240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hteck 8"/>
          <p:cNvSpPr/>
          <p:nvPr/>
        </p:nvSpPr>
        <p:spPr>
          <a:xfrm>
            <a:off x="8229600" y="6035040"/>
            <a:ext cx="517270" cy="3017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800" dirty="0" err="1">
                <a:latin typeface="Verdana (Textkörper)"/>
              </a:rPr>
              <a:t>yo</a:t>
            </a:r>
            <a:endParaRPr lang="de-DE" sz="1800" dirty="0">
              <a:latin typeface="Verdana (Textkörper)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4.4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64695" y="1351709"/>
            <a:ext cx="8628479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Estudios muestran que muchas (¡aunque no todas!) las personas con </a:t>
            </a:r>
            <a:r>
              <a:rPr lang="es-ES" altLang="de-DE" sz="1800" b="1" dirty="0">
                <a:cs typeface="Times New Roman" pitchFamily="16" charset="0"/>
              </a:rPr>
              <a:t>psicosis</a:t>
            </a:r>
            <a:r>
              <a:rPr lang="es-ES" altLang="de-DE" sz="1800" dirty="0">
                <a:cs typeface="Times New Roman" pitchFamily="16" charset="0"/>
              </a:rPr>
              <a:t>:</a:t>
            </a:r>
          </a:p>
          <a:p>
            <a:pPr eaLnBrk="1" hangingPunct="1"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buClr>
                <a:srgbClr val="8CADAE"/>
              </a:buClr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tienden a culpar a otras personas de los fracasos o acontecimientos negativos</a:t>
            </a:r>
          </a:p>
          <a:p>
            <a:pPr eaLnBrk="1" hangingPunct="1">
              <a:buClr>
                <a:srgbClr val="8CADAE"/>
              </a:buClr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muestran la tendencia a pensar que tanto los acontecimientos positivos como los negativos están fuera de su control</a:t>
            </a:r>
          </a:p>
          <a:p>
            <a:pPr eaLnBrk="1" hangingPunct="1"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¡Este estilo atribucional de culpar a otros puede conducir a problemas interpersonales!</a:t>
            </a:r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b="1" dirty="0"/>
          </a:p>
        </p:txBody>
      </p:sp>
      <p:sp>
        <p:nvSpPr>
          <p:cNvPr id="19462" name="Rechteck 1"/>
          <p:cNvSpPr>
            <a:spLocks noChangeArrowheads="1"/>
          </p:cNvSpPr>
          <p:nvPr/>
        </p:nvSpPr>
        <p:spPr bwMode="auto">
          <a:xfrm>
            <a:off x="1676400" y="4664292"/>
            <a:ext cx="5791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dirty="0"/>
              <a:t>(Dicho: “¡Los ojos lo ven todo – menos a sí mismos!”).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de-DE" sz="2000" dirty="0">
                <a:solidFill>
                  <a:srgbClr val="D16349"/>
                </a:solidFill>
              </a:rPr>
              <a:t>¿Por qué actuamos de esta manera?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4.5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</p:spTree>
    <p:extLst>
      <p:ext uri="{BB962C8B-B14F-4D97-AF65-F5344CB8AC3E}">
        <p14:creationId xmlns:p14="http://schemas.microsoft.com/office/powerpoint/2010/main" val="746931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-4763" y="6651625"/>
            <a:ext cx="1908176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GB" altLang="de-DE" sz="800" i="1" dirty="0">
                <a:cs typeface="Times New Roman" pitchFamily="16" charset="0"/>
              </a:rPr>
              <a:t>(“Laughter workshop”</a:t>
            </a:r>
            <a:r>
              <a:rPr lang="de-DE" altLang="de-DE" sz="800" i="1" dirty="0">
                <a:cs typeface="Times New Roman" pitchFamily="16" charset="0"/>
              </a:rPr>
              <a:t> por </a:t>
            </a:r>
            <a:r>
              <a:rPr lang="en-GB" altLang="de-DE" sz="800" i="1" dirty="0">
                <a:cs typeface="Times New Roman" pitchFamily="16" charset="0"/>
              </a:rPr>
              <a:t>yanec)</a:t>
            </a:r>
            <a:r>
              <a:rPr lang="en-GB" altLang="de-DE" sz="800" dirty="0">
                <a:cs typeface="Times New Roman" pitchFamily="16" charset="0"/>
              </a:rPr>
              <a:t> 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0" y="190500"/>
            <a:ext cx="9144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500"/>
              </a:spcBef>
              <a:buClrTx/>
              <a:buFontTx/>
              <a:buNone/>
            </a:pP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La gente se ríe cuando hablas</a:t>
            </a: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457200" y="4106863"/>
            <a:ext cx="5486400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¿Tú? </a:t>
            </a:r>
          </a:p>
          <a:p>
            <a:pPr eaLnBrk="1" hangingPunct="1">
              <a:buClrTx/>
              <a:buFontTx/>
              <a:buNone/>
            </a:pPr>
            <a:endParaRPr lang="de-DE" altLang="de-DE" sz="1800" b="1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¿Otra(s) persona(s)?</a:t>
            </a: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endParaRPr lang="de-DE" altLang="de-DE" sz="1800" b="1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¿La situación? </a:t>
            </a:r>
          </a:p>
        </p:txBody>
      </p:sp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4.6</a:t>
            </a:r>
          </a:p>
        </p:txBody>
      </p:sp>
      <p:sp>
        <p:nvSpPr>
          <p:cNvPr id="16394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pic>
        <p:nvPicPr>
          <p:cNvPr id="14" name="Picture 7" descr="yanec - flickr - laughter workshop - cclic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3860800"/>
            <a:ext cx="2808288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01649" y="1455063"/>
            <a:ext cx="8642351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657088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</a:pPr>
            <a:r>
              <a:rPr lang="de-DE" altLang="de-DE" sz="1800" dirty="0">
                <a:cs typeface="Times New Roman" pitchFamily="16" charset="0"/>
              </a:rPr>
              <a:t>¿</a:t>
            </a:r>
            <a:r>
              <a:rPr lang="de-DE" altLang="de-DE" sz="1800" dirty="0" err="1">
                <a:cs typeface="Times New Roman" pitchFamily="16" charset="0"/>
              </a:rPr>
              <a:t>Qué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podría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haber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causado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que</a:t>
            </a:r>
            <a:r>
              <a:rPr lang="de-DE" altLang="de-DE" sz="1800" dirty="0">
                <a:cs typeface="Times New Roman" pitchFamily="16" charset="0"/>
              </a:rPr>
              <a:t> la </a:t>
            </a:r>
            <a:r>
              <a:rPr lang="de-DE" altLang="de-DE" sz="1800" dirty="0" err="1">
                <a:cs typeface="Times New Roman" pitchFamily="16" charset="0"/>
              </a:rPr>
              <a:t>gente</a:t>
            </a:r>
            <a:r>
              <a:rPr lang="de-DE" altLang="de-DE" sz="1800" dirty="0">
                <a:cs typeface="Times New Roman" pitchFamily="16" charset="0"/>
              </a:rPr>
              <a:t> se </a:t>
            </a:r>
            <a:r>
              <a:rPr lang="de-DE" altLang="de-DE" sz="1800" dirty="0" err="1">
                <a:cs typeface="Times New Roman" pitchFamily="16" charset="0"/>
              </a:rPr>
              <a:t>ría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cuando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hablas</a:t>
            </a:r>
            <a:r>
              <a:rPr lang="de-DE" altLang="de-DE" sz="1800" dirty="0">
                <a:cs typeface="Times New Roman" pitchFamily="16" charset="0"/>
              </a:rPr>
              <a:t>?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¿</a:t>
            </a:r>
            <a:r>
              <a:rPr lang="de-DE" altLang="de-DE" sz="1800" dirty="0" err="1">
                <a:cs typeface="Times New Roman" pitchFamily="16" charset="0"/>
              </a:rPr>
              <a:t>Cuál</a:t>
            </a:r>
            <a:r>
              <a:rPr lang="de-DE" altLang="de-DE" sz="1800" dirty="0">
                <a:cs typeface="Times New Roman" pitchFamily="16" charset="0"/>
              </a:rPr>
              <a:t> es la </a:t>
            </a:r>
            <a:r>
              <a:rPr lang="de-DE" altLang="de-DE" sz="1800" dirty="0" err="1">
                <a:cs typeface="Times New Roman" pitchFamily="16" charset="0"/>
              </a:rPr>
              <a:t>razón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para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esta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situación</a:t>
            </a:r>
            <a:r>
              <a:rPr lang="de-DE" altLang="de-DE" sz="1800" dirty="0">
                <a:cs typeface="Times New Roman" pitchFamily="16" charset="0"/>
              </a:rPr>
              <a:t>?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/>
              <a:t>Piensa</a:t>
            </a:r>
            <a:r>
              <a:rPr lang="en-GB" altLang="de-DE" sz="1800" dirty="0"/>
              <a:t> en los </a:t>
            </a:r>
            <a:r>
              <a:rPr lang="en-GB" altLang="de-DE" sz="1800" dirty="0" err="1"/>
              <a:t>posibles</a:t>
            </a:r>
            <a:r>
              <a:rPr lang="en-GB" altLang="de-DE" sz="1800" dirty="0"/>
              <a:t> </a:t>
            </a:r>
            <a:r>
              <a:rPr lang="en-GB" altLang="de-DE" sz="1800" dirty="0" err="1"/>
              <a:t>efectos</a:t>
            </a:r>
            <a:r>
              <a:rPr lang="en-GB" altLang="de-DE" sz="1800" dirty="0"/>
              <a:t> de </a:t>
            </a:r>
            <a:r>
              <a:rPr lang="en-GB" altLang="de-DE" sz="1800" dirty="0" err="1"/>
              <a:t>tus</a:t>
            </a:r>
            <a:r>
              <a:rPr lang="en-GB" altLang="de-DE" sz="1800" dirty="0"/>
              <a:t> </a:t>
            </a:r>
            <a:r>
              <a:rPr lang="en-GB" altLang="de-DE" sz="1800" dirty="0" err="1"/>
              <a:t>atribuciones</a:t>
            </a:r>
            <a:r>
              <a:rPr lang="en-GB" altLang="de-DE" sz="1800" dirty="0"/>
              <a:t>.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1478226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0" y="6657975"/>
            <a:ext cx="20875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GB" altLang="de-DE" sz="800" i="1" dirty="0">
                <a:cs typeface="Times New Roman" pitchFamily="16" charset="0"/>
              </a:rPr>
              <a:t>(“Gift :D”  </a:t>
            </a:r>
            <a:r>
              <a:rPr lang="de-DE" altLang="de-DE" sz="800" i="1" dirty="0">
                <a:cs typeface="Times New Roman" pitchFamily="16" charset="0"/>
              </a:rPr>
              <a:t>por </a:t>
            </a:r>
            <a:r>
              <a:rPr lang="sv-SE" altLang="de-DE" sz="800" i="1" dirty="0">
                <a:cs typeface="Times New Roman" pitchFamily="16" charset="0"/>
              </a:rPr>
              <a:t>Marcin Moga / Lolek</a:t>
            </a:r>
            <a:r>
              <a:rPr lang="de-DE" altLang="de-DE" sz="800" i="1" dirty="0">
                <a:cs typeface="Times New Roman" pitchFamily="16" charset="0"/>
              </a:rPr>
              <a:t>)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4.7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228600" y="-171450"/>
            <a:ext cx="86645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 dirty="0">
                <a:solidFill>
                  <a:srgbClr val="D16349"/>
                </a:solidFill>
                <a:cs typeface="Times New Roman" pitchFamily="16" charset="0"/>
              </a:rPr>
              <a:t>Un amigo te ha hecho un regalo</a:t>
            </a:r>
            <a:endParaRPr lang="de-DE" altLang="de-DE" sz="2000" dirty="0">
              <a:solidFill>
                <a:srgbClr val="D16349"/>
              </a:solidFill>
              <a:cs typeface="Times New Roman" pitchFamily="16" charset="0"/>
            </a:endParaRP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457200" y="4106863"/>
            <a:ext cx="5486400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¿Tú? </a:t>
            </a:r>
          </a:p>
          <a:p>
            <a:pPr eaLnBrk="1" hangingPunct="1">
              <a:buClrTx/>
              <a:buFontTx/>
              <a:buNone/>
            </a:pPr>
            <a:endParaRPr lang="de-DE" altLang="de-DE" sz="1800" b="1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¿Otra(s) persona(s)?</a:t>
            </a: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endParaRPr lang="de-DE" altLang="de-DE" sz="1800" b="1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¿La situación? </a:t>
            </a:r>
          </a:p>
        </p:txBody>
      </p:sp>
      <p:sp>
        <p:nvSpPr>
          <p:cNvPr id="17418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860800"/>
            <a:ext cx="20891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01649" y="1455063"/>
            <a:ext cx="8642351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657088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</a:pPr>
            <a:r>
              <a:rPr lang="de-DE" altLang="de-DE" sz="1800" dirty="0">
                <a:cs typeface="Times New Roman" pitchFamily="16" charset="0"/>
              </a:rPr>
              <a:t>¿</a:t>
            </a:r>
            <a:r>
              <a:rPr lang="de-DE" altLang="de-DE" sz="1800" dirty="0" err="1">
                <a:cs typeface="Times New Roman" pitchFamily="16" charset="0"/>
              </a:rPr>
              <a:t>Qué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podría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haber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causado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que</a:t>
            </a:r>
            <a:r>
              <a:rPr lang="de-DE" altLang="de-DE" sz="1800" dirty="0">
                <a:cs typeface="Times New Roman" pitchFamily="16" charset="0"/>
              </a:rPr>
              <a:t> la </a:t>
            </a:r>
            <a:r>
              <a:rPr lang="de-DE" altLang="de-DE" sz="1800" dirty="0" err="1">
                <a:cs typeface="Times New Roman" pitchFamily="16" charset="0"/>
              </a:rPr>
              <a:t>gente</a:t>
            </a:r>
            <a:r>
              <a:rPr lang="de-DE" altLang="de-DE" sz="1800" dirty="0">
                <a:cs typeface="Times New Roman" pitchFamily="16" charset="0"/>
              </a:rPr>
              <a:t> se </a:t>
            </a:r>
            <a:r>
              <a:rPr lang="de-DE" altLang="de-DE" sz="1800" dirty="0" err="1">
                <a:cs typeface="Times New Roman" pitchFamily="16" charset="0"/>
              </a:rPr>
              <a:t>ría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cuando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hablas</a:t>
            </a:r>
            <a:r>
              <a:rPr lang="de-DE" altLang="de-DE" sz="1800" dirty="0">
                <a:cs typeface="Times New Roman" pitchFamily="16" charset="0"/>
              </a:rPr>
              <a:t>?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¿</a:t>
            </a:r>
            <a:r>
              <a:rPr lang="de-DE" altLang="de-DE" sz="1800" dirty="0" err="1">
                <a:cs typeface="Times New Roman" pitchFamily="16" charset="0"/>
              </a:rPr>
              <a:t>Cuál</a:t>
            </a:r>
            <a:r>
              <a:rPr lang="de-DE" altLang="de-DE" sz="1800" dirty="0">
                <a:cs typeface="Times New Roman" pitchFamily="16" charset="0"/>
              </a:rPr>
              <a:t> es la </a:t>
            </a:r>
            <a:r>
              <a:rPr lang="de-DE" altLang="de-DE" sz="1800" dirty="0" err="1">
                <a:cs typeface="Times New Roman" pitchFamily="16" charset="0"/>
              </a:rPr>
              <a:t>razón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para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esta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situación</a:t>
            </a:r>
            <a:r>
              <a:rPr lang="de-DE" altLang="de-DE" sz="1800" dirty="0">
                <a:cs typeface="Times New Roman" pitchFamily="16" charset="0"/>
              </a:rPr>
              <a:t>?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/>
              <a:t>Piensa</a:t>
            </a:r>
            <a:r>
              <a:rPr lang="en-GB" altLang="de-DE" sz="1800" dirty="0"/>
              <a:t> en los </a:t>
            </a:r>
            <a:r>
              <a:rPr lang="en-GB" altLang="de-DE" sz="1800" dirty="0" err="1"/>
              <a:t>posibles</a:t>
            </a:r>
            <a:r>
              <a:rPr lang="en-GB" altLang="de-DE" sz="1800" dirty="0"/>
              <a:t> </a:t>
            </a:r>
            <a:r>
              <a:rPr lang="en-GB" altLang="de-DE" sz="1800" dirty="0" err="1"/>
              <a:t>efectos</a:t>
            </a:r>
            <a:r>
              <a:rPr lang="en-GB" altLang="de-DE" sz="1800" dirty="0"/>
              <a:t> de </a:t>
            </a:r>
            <a:r>
              <a:rPr lang="en-GB" altLang="de-DE" sz="1800" dirty="0" err="1"/>
              <a:t>tus</a:t>
            </a:r>
            <a:r>
              <a:rPr lang="en-GB" altLang="de-DE" sz="1800" dirty="0"/>
              <a:t> </a:t>
            </a:r>
            <a:r>
              <a:rPr lang="en-GB" altLang="de-DE" sz="1800" dirty="0" err="1"/>
              <a:t>atribuciones</a:t>
            </a:r>
            <a:r>
              <a:rPr lang="en-GB" altLang="de-DE" sz="1800"/>
              <a:t>.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127492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Text Box 37"/>
          <p:cNvSpPr txBox="1">
            <a:spLocks noChangeArrowheads="1"/>
          </p:cNvSpPr>
          <p:nvPr/>
        </p:nvSpPr>
        <p:spPr bwMode="auto">
          <a:xfrm>
            <a:off x="323850" y="260350"/>
            <a:ext cx="842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2400" dirty="0">
              <a:solidFill>
                <a:schemeClr val="bg1"/>
              </a:solidFill>
            </a:endParaRPr>
          </a:p>
        </p:txBody>
      </p:sp>
      <p:sp>
        <p:nvSpPr>
          <p:cNvPr id="22553" name="Rectangle 36"/>
          <p:cNvSpPr>
            <a:spLocks noChangeArrowheads="1"/>
          </p:cNvSpPr>
          <p:nvPr/>
        </p:nvSpPr>
        <p:spPr bwMode="auto">
          <a:xfrm>
            <a:off x="0" y="71744"/>
            <a:ext cx="9144000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1800" dirty="0">
                <a:solidFill>
                  <a:srgbClr val="D16349"/>
                </a:solidFill>
              </a:rPr>
              <a:t>Cómo las atribuciones unilaterales promueven las interpretaciones erróneas,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1800" dirty="0">
                <a:solidFill>
                  <a:srgbClr val="D16349"/>
                </a:solidFill>
              </a:rPr>
              <a:t>ej. durante la psicosis – ejemplos</a:t>
            </a:r>
          </a:p>
        </p:txBody>
      </p:sp>
      <p:grpSp>
        <p:nvGrpSpPr>
          <p:cNvPr id="22554" name="Group 41"/>
          <p:cNvGrpSpPr>
            <a:grpSpLocks/>
          </p:cNvGrpSpPr>
          <p:nvPr/>
        </p:nvGrpSpPr>
        <p:grpSpPr bwMode="auto">
          <a:xfrm>
            <a:off x="-865" y="6184175"/>
            <a:ext cx="2942359" cy="595314"/>
            <a:chOff x="-3" y="3920"/>
            <a:chExt cx="1477" cy="375"/>
          </a:xfrm>
        </p:grpSpPr>
        <p:sp>
          <p:nvSpPr>
            <p:cNvPr id="22558" name="Rectangle 69"/>
            <p:cNvSpPr>
              <a:spLocks noChangeArrowheads="1"/>
            </p:cNvSpPr>
            <p:nvPr/>
          </p:nvSpPr>
          <p:spPr bwMode="auto">
            <a:xfrm>
              <a:off x="-3" y="3920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2256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>
                  <a:sym typeface="Wingdings" pitchFamily="2" charset="2"/>
                </a:rPr>
                <a:t>  </a:t>
              </a:r>
              <a:r>
                <a:rPr lang="en-GB" altLang="de-DE" sz="1200" dirty="0">
                  <a:sym typeface="Wingdings" pitchFamily="2" charset="2"/>
                </a:rPr>
                <a:t></a:t>
              </a:r>
              <a:r>
                <a:rPr lang="en-GB" altLang="de-DE" sz="1200" dirty="0"/>
                <a:t> </a:t>
              </a:r>
              <a:r>
                <a:rPr lang="en-GB" altLang="de-DE" sz="1200" i="1" dirty="0"/>
                <a:t>hoja de trabajo 4.1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37" y="1092200"/>
            <a:ext cx="7974863" cy="4813300"/>
          </a:xfrm>
          <a:prstGeom prst="rect">
            <a:avLst/>
          </a:prstGeom>
        </p:spPr>
      </p:pic>
      <p:sp>
        <p:nvSpPr>
          <p:cNvPr id="14" name="Textfeld 3"/>
          <p:cNvSpPr txBox="1"/>
          <p:nvPr/>
        </p:nvSpPr>
        <p:spPr>
          <a:xfrm rot="19806148">
            <a:off x="2993386" y="3268017"/>
            <a:ext cx="2980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defRPr>
            </a:lvl9pPr>
          </a:lstStyle>
          <a:p>
            <a:pPr algn="ctr"/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Hoja de trabajo</a:t>
            </a:r>
          </a:p>
        </p:txBody>
      </p:sp>
      <p:pic>
        <p:nvPicPr>
          <p:cNvPr id="11" name="Picture 70" descr="Notize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59" y="6257836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4.8</a:t>
            </a:r>
          </a:p>
        </p:txBody>
      </p:sp>
      <p:sp>
        <p:nvSpPr>
          <p:cNvPr id="15" name="Text Box 2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49891"/>
              </p:ext>
            </p:extLst>
          </p:nvPr>
        </p:nvGraphicFramePr>
        <p:xfrm>
          <a:off x="160338" y="3860800"/>
          <a:ext cx="8786812" cy="2473326"/>
        </p:xfrm>
        <a:graphic>
          <a:graphicData uri="http://schemas.openxmlformats.org/drawingml/2006/table">
            <a:tbl>
              <a:tblPr/>
              <a:tblGrid>
                <a:gridCol w="42497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7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25312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propia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“Ha sido culpa mia. ¡No trabajé lo suficientemente duro!”)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disminuyela autoestima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visto como noble y valiente asumir la responsabilidad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80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otros/circunstancias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“No caí bien al jefe desde el principio – siempre me trataba mal.”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No asumir ninguna responsabilidad puede ser mal considerado (postura fácil para uno mismo)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autoestima no se ve amenazada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470" name="Rectangle 19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29</a:t>
            </a:r>
          </a:p>
        </p:txBody>
      </p:sp>
      <p:sp>
        <p:nvSpPr>
          <p:cNvPr id="19471" name="Text Box 20"/>
          <p:cNvSpPr txBox="1">
            <a:spLocks noChangeArrowheads="1"/>
          </p:cNvSpPr>
          <p:nvPr/>
        </p:nvSpPr>
        <p:spPr bwMode="auto">
          <a:xfrm>
            <a:off x="5005388" y="4243388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grpSp>
        <p:nvGrpSpPr>
          <p:cNvPr id="19474" name="Group 23"/>
          <p:cNvGrpSpPr>
            <a:grpSpLocks/>
          </p:cNvGrpSpPr>
          <p:nvPr/>
        </p:nvGrpSpPr>
        <p:grpSpPr bwMode="auto">
          <a:xfrm>
            <a:off x="8316913" y="990600"/>
            <a:ext cx="501650" cy="509588"/>
            <a:chOff x="5239" y="624"/>
            <a:chExt cx="316" cy="321"/>
          </a:xfrm>
        </p:grpSpPr>
        <p:sp>
          <p:nvSpPr>
            <p:cNvPr id="19478" name="Oval 24"/>
            <p:cNvSpPr>
              <a:spLocks noChangeArrowheads="1"/>
            </p:cNvSpPr>
            <p:nvPr/>
          </p:nvSpPr>
          <p:spPr bwMode="auto">
            <a:xfrm>
              <a:off x="5239" y="624"/>
              <a:ext cx="317" cy="311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79" name="Oval 25"/>
            <p:cNvSpPr>
              <a:spLocks noChangeArrowheads="1"/>
            </p:cNvSpPr>
            <p:nvPr/>
          </p:nvSpPr>
          <p:spPr bwMode="auto">
            <a:xfrm>
              <a:off x="5310" y="716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80" name="Oval 26"/>
            <p:cNvSpPr>
              <a:spLocks noChangeArrowheads="1"/>
            </p:cNvSpPr>
            <p:nvPr/>
          </p:nvSpPr>
          <p:spPr bwMode="auto">
            <a:xfrm>
              <a:off x="5448" y="712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81" name="Freeform 27"/>
            <p:cNvSpPr>
              <a:spLocks noChangeArrowheads="1"/>
            </p:cNvSpPr>
            <p:nvPr/>
          </p:nvSpPr>
          <p:spPr bwMode="auto">
            <a:xfrm rot="-180000">
              <a:off x="5307" y="810"/>
              <a:ext cx="192" cy="131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9475" name="Text Box 2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4.9</a:t>
            </a:r>
          </a:p>
        </p:txBody>
      </p:sp>
      <p:sp>
        <p:nvSpPr>
          <p:cNvPr id="19476" name="Text Box 2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19477" name="Text Box 30"/>
          <p:cNvSpPr txBox="1">
            <a:spLocks noChangeArrowheads="1"/>
          </p:cNvSpPr>
          <p:nvPr/>
        </p:nvSpPr>
        <p:spPr bwMode="auto">
          <a:xfrm>
            <a:off x="0" y="6667500"/>
            <a:ext cx="62293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pt-BR" altLang="de-DE" sz="800" i="1" dirty="0">
                <a:cs typeface="Times New Roman" pitchFamily="16" charset="0"/>
              </a:rPr>
              <a:t>(“Marco Gomes e Marcelo Edurdo” por Marco Gomes; "Smiley”  por Ruth Veckenstedt)</a:t>
            </a:r>
          </a:p>
        </p:txBody>
      </p:sp>
      <p:pic>
        <p:nvPicPr>
          <p:cNvPr id="18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691034" y="1577923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Lo siento Sr. Perez, pero no voy a renovar su contrato.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negativos!</a:t>
            </a:r>
          </a:p>
        </p:txBody>
      </p:sp>
    </p:spTree>
    <p:extLst>
      <p:ext uri="{BB962C8B-B14F-4D97-AF65-F5344CB8AC3E}">
        <p14:creationId xmlns:p14="http://schemas.microsoft.com/office/powerpoint/2010/main" val="35262669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42441"/>
              </p:ext>
            </p:extLst>
          </p:nvPr>
        </p:nvGraphicFramePr>
        <p:xfrm>
          <a:off x="160338" y="3860800"/>
          <a:ext cx="8786812" cy="2473326"/>
        </p:xfrm>
        <a:graphic>
          <a:graphicData uri="http://schemas.openxmlformats.org/drawingml/2006/table">
            <a:tbl>
              <a:tblPr/>
              <a:tblGrid>
                <a:gridCol w="42497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7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25312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propia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“Ha sido culpa mia. ¡No trabajé lo suficientemente duro!”)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disminuyela autoestima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visto como noble y valiente asumir la responsabilidad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80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otros/circunstancias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“No caí bien al jefe desde el principio – siempre me trataba mal.”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No asumir ninguna responsabilidad puede ser mal considerado (postura fácil para uno mismo)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autoestima no se ve amenazada</a:t>
                      </a:r>
                    </a:p>
                  </a:txBody>
                  <a:tcPr marL="90000" marR="90000" marT="46792" marB="46792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9470" name="Rectangle 19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29</a:t>
            </a:r>
          </a:p>
        </p:txBody>
      </p:sp>
      <p:sp>
        <p:nvSpPr>
          <p:cNvPr id="19471" name="Text Box 20"/>
          <p:cNvSpPr txBox="1">
            <a:spLocks noChangeArrowheads="1"/>
          </p:cNvSpPr>
          <p:nvPr/>
        </p:nvSpPr>
        <p:spPr bwMode="auto">
          <a:xfrm>
            <a:off x="5005388" y="4243388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de-DE" dirty="0"/>
          </a:p>
        </p:txBody>
      </p:sp>
      <p:grpSp>
        <p:nvGrpSpPr>
          <p:cNvPr id="19474" name="Group 23"/>
          <p:cNvGrpSpPr>
            <a:grpSpLocks/>
          </p:cNvGrpSpPr>
          <p:nvPr/>
        </p:nvGrpSpPr>
        <p:grpSpPr bwMode="auto">
          <a:xfrm>
            <a:off x="8316913" y="990600"/>
            <a:ext cx="501650" cy="509588"/>
            <a:chOff x="5239" y="624"/>
            <a:chExt cx="316" cy="321"/>
          </a:xfrm>
        </p:grpSpPr>
        <p:sp>
          <p:nvSpPr>
            <p:cNvPr id="19478" name="Oval 24"/>
            <p:cNvSpPr>
              <a:spLocks noChangeArrowheads="1"/>
            </p:cNvSpPr>
            <p:nvPr/>
          </p:nvSpPr>
          <p:spPr bwMode="auto">
            <a:xfrm>
              <a:off x="5239" y="624"/>
              <a:ext cx="317" cy="311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79" name="Oval 25"/>
            <p:cNvSpPr>
              <a:spLocks noChangeArrowheads="1"/>
            </p:cNvSpPr>
            <p:nvPr/>
          </p:nvSpPr>
          <p:spPr bwMode="auto">
            <a:xfrm>
              <a:off x="5310" y="716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80" name="Oval 26"/>
            <p:cNvSpPr>
              <a:spLocks noChangeArrowheads="1"/>
            </p:cNvSpPr>
            <p:nvPr/>
          </p:nvSpPr>
          <p:spPr bwMode="auto">
            <a:xfrm>
              <a:off x="5448" y="712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19481" name="Freeform 27"/>
            <p:cNvSpPr>
              <a:spLocks noChangeArrowheads="1"/>
            </p:cNvSpPr>
            <p:nvPr/>
          </p:nvSpPr>
          <p:spPr bwMode="auto">
            <a:xfrm rot="-180000">
              <a:off x="5307" y="810"/>
              <a:ext cx="192" cy="131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19475" name="Text Box 2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4.10</a:t>
            </a:r>
          </a:p>
        </p:txBody>
      </p:sp>
      <p:sp>
        <p:nvSpPr>
          <p:cNvPr id="19476" name="Text Box 2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19477" name="Text Box 30"/>
          <p:cNvSpPr txBox="1">
            <a:spLocks noChangeArrowheads="1"/>
          </p:cNvSpPr>
          <p:nvPr/>
        </p:nvSpPr>
        <p:spPr bwMode="auto">
          <a:xfrm>
            <a:off x="0" y="6667500"/>
            <a:ext cx="62293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pt-BR" altLang="de-DE" sz="800" i="1" dirty="0">
                <a:cs typeface="Times New Roman" pitchFamily="16" charset="0"/>
              </a:rPr>
              <a:t>(“Marco Gomes e Marcelo Edurdo” por Marco Gomes; "Smiley”  por Ruth Veckenstedt)</a:t>
            </a:r>
          </a:p>
        </p:txBody>
      </p:sp>
      <p:pic>
        <p:nvPicPr>
          <p:cNvPr id="18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2"/>
          <p:cNvSpPr>
            <a:spLocks noChangeArrowheads="1"/>
          </p:cNvSpPr>
          <p:nvPr/>
        </p:nvSpPr>
        <p:spPr bwMode="auto">
          <a:xfrm>
            <a:off x="691034" y="1577923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Lo siento Sr. Perez, pero no voy a renovar su contrato.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negativos!</a:t>
            </a:r>
          </a:p>
        </p:txBody>
      </p:sp>
    </p:spTree>
    <p:extLst>
      <p:ext uri="{BB962C8B-B14F-4D97-AF65-F5344CB8AC3E}">
        <p14:creationId xmlns:p14="http://schemas.microsoft.com/office/powerpoint/2010/main" val="35312506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Group 1"/>
          <p:cNvGraphicFramePr>
            <a:graphicFrameLocks noGrp="1"/>
          </p:cNvGraphicFramePr>
          <p:nvPr/>
        </p:nvGraphicFramePr>
        <p:xfrm>
          <a:off x="250825" y="4365625"/>
          <a:ext cx="8666163" cy="1584325"/>
        </p:xfrm>
        <a:graphic>
          <a:graphicData uri="http://schemas.openxmlformats.org/drawingml/2006/table">
            <a:tbl>
              <a:tblPr/>
              <a:tblGrid>
                <a:gridCol w="86661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Respuestas más equilibradas (ej. combinar influencias propias, de otro(s) o de la situación; ofrecer otras explicaciones):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empresa está haciendo recortes. He notado que mi actual puesto de trabajo no encaja con mis aptitudes e intereses y que la colaboración con mis compañeros no siempre ha sido resolutiva.” 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179388" y="981075"/>
            <a:ext cx="87852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en-CA" altLang="de-DE" sz="1800" dirty="0">
                <a:cs typeface="Times New Roman" pitchFamily="16" charset="0"/>
              </a:rPr>
              <a:t>“</a:t>
            </a:r>
            <a:r>
              <a:rPr lang="de-DE" altLang="de-DE" sz="1800" i="1" dirty="0">
                <a:cs typeface="Times New Roman" pitchFamily="16" charset="0"/>
              </a:rPr>
              <a:t>La victoria tiene miles de padres, pero el fracaso es huérfano”</a:t>
            </a:r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30</a:t>
            </a:r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negativos!</a:t>
            </a:r>
          </a:p>
        </p:txBody>
      </p:sp>
      <p:grpSp>
        <p:nvGrpSpPr>
          <p:cNvPr id="20493" name="Group 14"/>
          <p:cNvGrpSpPr>
            <a:grpSpLocks/>
          </p:cNvGrpSpPr>
          <p:nvPr/>
        </p:nvGrpSpPr>
        <p:grpSpPr bwMode="auto">
          <a:xfrm>
            <a:off x="8316913" y="990600"/>
            <a:ext cx="501650" cy="509588"/>
            <a:chOff x="5239" y="624"/>
            <a:chExt cx="316" cy="321"/>
          </a:xfrm>
        </p:grpSpPr>
        <p:sp>
          <p:nvSpPr>
            <p:cNvPr id="20499" name="Oval 15"/>
            <p:cNvSpPr>
              <a:spLocks noChangeArrowheads="1"/>
            </p:cNvSpPr>
            <p:nvPr/>
          </p:nvSpPr>
          <p:spPr bwMode="auto">
            <a:xfrm>
              <a:off x="5239" y="624"/>
              <a:ext cx="317" cy="311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0500" name="Oval 16"/>
            <p:cNvSpPr>
              <a:spLocks noChangeArrowheads="1"/>
            </p:cNvSpPr>
            <p:nvPr/>
          </p:nvSpPr>
          <p:spPr bwMode="auto">
            <a:xfrm>
              <a:off x="5310" y="716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0501" name="Oval 17"/>
            <p:cNvSpPr>
              <a:spLocks noChangeArrowheads="1"/>
            </p:cNvSpPr>
            <p:nvPr/>
          </p:nvSpPr>
          <p:spPr bwMode="auto">
            <a:xfrm>
              <a:off x="5448" y="712"/>
              <a:ext cx="35" cy="34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0502" name="Freeform 18"/>
            <p:cNvSpPr>
              <a:spLocks noChangeArrowheads="1"/>
            </p:cNvSpPr>
            <p:nvPr/>
          </p:nvSpPr>
          <p:spPr bwMode="auto">
            <a:xfrm rot="-180000">
              <a:off x="5307" y="810"/>
              <a:ext cx="192" cy="131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20496" name="Text Box 21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4.11</a:t>
            </a:r>
          </a:p>
        </p:txBody>
      </p:sp>
      <p:sp>
        <p:nvSpPr>
          <p:cNvPr id="20497" name="Text Box 22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0498" name="Text Box 23"/>
          <p:cNvSpPr txBox="1">
            <a:spLocks noChangeArrowheads="1"/>
          </p:cNvSpPr>
          <p:nvPr/>
        </p:nvSpPr>
        <p:spPr bwMode="auto">
          <a:xfrm>
            <a:off x="0" y="6667500"/>
            <a:ext cx="62293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pt-BR" altLang="de-DE" sz="800" i="1" dirty="0">
                <a:cs typeface="Times New Roman" pitchFamily="16" charset="0"/>
              </a:rPr>
              <a:t>(“Marco Gomes e Marcelo Edurdo” por Marco Gomes; "Smiley”  por Ruth Veckenstedt)</a:t>
            </a:r>
          </a:p>
        </p:txBody>
      </p:sp>
      <p:pic>
        <p:nvPicPr>
          <p:cNvPr id="18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2"/>
          <p:cNvSpPr>
            <a:spLocks noChangeArrowheads="1"/>
          </p:cNvSpPr>
          <p:nvPr/>
        </p:nvSpPr>
        <p:spPr bwMode="auto">
          <a:xfrm>
            <a:off x="691034" y="1577923"/>
            <a:ext cx="2100263" cy="1103313"/>
          </a:xfrm>
          <a:prstGeom prst="wedgeRoundRectCallout">
            <a:avLst>
              <a:gd name="adj1" fmla="val 79856"/>
              <a:gd name="adj2" fmla="val -20792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Lo siento Sr. Perez, pero no voy a renovar su contrato.</a:t>
            </a:r>
          </a:p>
        </p:txBody>
      </p:sp>
    </p:spTree>
    <p:extLst>
      <p:ext uri="{BB962C8B-B14F-4D97-AF65-F5344CB8AC3E}">
        <p14:creationId xmlns:p14="http://schemas.microsoft.com/office/powerpoint/2010/main" val="22964844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657882"/>
              </p:ext>
            </p:extLst>
          </p:nvPr>
        </p:nvGraphicFramePr>
        <p:xfrm>
          <a:off x="228600" y="4321175"/>
          <a:ext cx="8666163" cy="2132014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51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660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propia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“He causado una buena impresión. ¡Estaba seguro de que mi petición iba a ser aceptada!”)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las auto-alabanzas pueden dar impresión de arrogancia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las auto-alabanzas aumentan la autoestima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60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otros/circunstancias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“Debo haber sido la única persona interesada. ¡Vaya coincidencia más afortunada!”)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: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autoestima no se ve incrementada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modestia goza de buena estima social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541" name="Rectangle 18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31</a:t>
            </a:r>
          </a:p>
        </p:txBody>
      </p:sp>
      <p:sp>
        <p:nvSpPr>
          <p:cNvPr id="22542" name="Text Box 19"/>
          <p:cNvSpPr txBox="1">
            <a:spLocks noChangeArrowheads="1"/>
          </p:cNvSpPr>
          <p:nvPr/>
        </p:nvSpPr>
        <p:spPr bwMode="auto">
          <a:xfrm flipV="1">
            <a:off x="6011863" y="6551613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es-ES" altLang="de-DE" dirty="0"/>
          </a:p>
        </p:txBody>
      </p:sp>
      <p:sp>
        <p:nvSpPr>
          <p:cNvPr id="22543" name="Rectangle 20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positivos!</a:t>
            </a:r>
          </a:p>
        </p:txBody>
      </p:sp>
      <p:grpSp>
        <p:nvGrpSpPr>
          <p:cNvPr id="22544" name="Group 21"/>
          <p:cNvGrpSpPr>
            <a:grpSpLocks/>
          </p:cNvGrpSpPr>
          <p:nvPr/>
        </p:nvGrpSpPr>
        <p:grpSpPr bwMode="auto">
          <a:xfrm>
            <a:off x="8205788" y="981075"/>
            <a:ext cx="503237" cy="501650"/>
            <a:chOff x="5169" y="618"/>
            <a:chExt cx="317" cy="316"/>
          </a:xfrm>
        </p:grpSpPr>
        <p:sp>
          <p:nvSpPr>
            <p:cNvPr id="22550" name="Oval 22"/>
            <p:cNvSpPr>
              <a:spLocks noChangeArrowheads="1"/>
            </p:cNvSpPr>
            <p:nvPr/>
          </p:nvSpPr>
          <p:spPr bwMode="auto">
            <a:xfrm>
              <a:off x="5169" y="618"/>
              <a:ext cx="318" cy="317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1" name="Oval 23"/>
            <p:cNvSpPr>
              <a:spLocks noChangeArrowheads="1"/>
            </p:cNvSpPr>
            <p:nvPr/>
          </p:nvSpPr>
          <p:spPr bwMode="auto">
            <a:xfrm>
              <a:off x="5240" y="712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2" name="Oval 24"/>
            <p:cNvSpPr>
              <a:spLocks noChangeArrowheads="1"/>
            </p:cNvSpPr>
            <p:nvPr/>
          </p:nvSpPr>
          <p:spPr bwMode="auto">
            <a:xfrm>
              <a:off x="5379" y="707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3" name="Freeform 25"/>
            <p:cNvSpPr>
              <a:spLocks noChangeArrowheads="1"/>
            </p:cNvSpPr>
            <p:nvPr/>
          </p:nvSpPr>
          <p:spPr bwMode="auto">
            <a:xfrm rot="10620000">
              <a:off x="5232" y="749"/>
              <a:ext cx="192" cy="134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22547" name="Text Box 2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4.12</a:t>
            </a:r>
          </a:p>
        </p:txBody>
      </p:sp>
      <p:sp>
        <p:nvSpPr>
          <p:cNvPr id="22548" name="Text Box 2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2549" name="Text Box 30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 dirty="0">
                <a:cs typeface="Times New Roman" pitchFamily="16" charset="0"/>
              </a:rPr>
              <a:t>(“Secret handshakes”  por The infamous gdub ; "Smiley” por Ruth Veckenstedt)</a:t>
            </a: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764926"/>
              </p:ext>
            </p:extLst>
          </p:nvPr>
        </p:nvGraphicFramePr>
        <p:xfrm>
          <a:off x="3292475" y="1982787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9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1982787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5290146" y="1356622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¡El piso es </a:t>
            </a:r>
            <a:r>
              <a:rPr lang="de-DE" altLang="de-DE" sz="1400" dirty="0" err="1">
                <a:cs typeface="Times New Roman" pitchFamily="16" charset="0"/>
              </a:rPr>
              <a:t>suyo</a:t>
            </a:r>
            <a:r>
              <a:rPr lang="de-DE" altLang="de-DE" sz="1400" dirty="0">
                <a:cs typeface="Times New Roman" pitchFamily="16" charset="0"/>
              </a:rPr>
              <a:t>! ¡Estamos contentos de tenerle como nuevo inquilino!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de-DE" sz="1400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300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Group 1"/>
          <p:cNvGraphicFramePr>
            <a:graphicFrameLocks noGrp="1"/>
          </p:cNvGraphicFramePr>
          <p:nvPr/>
        </p:nvGraphicFramePr>
        <p:xfrm>
          <a:off x="228600" y="4321175"/>
          <a:ext cx="8666163" cy="2132014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51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660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propia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“He causado una buena impresión. ¡Estaba seguro de que mi petición iba a ser aceptada!”)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las auto-alabanzas pueden dar impresión de arrogancia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las auto-alabanzas aumentan la autoestima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600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Atribución: otros/circunstancias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(ej. “Debo haber sido la única persona interesada. ¡Vaya coincidencia más afortunada!”)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Desventajas: :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la autoestima no se ve incrementada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Ventajas: </a:t>
                      </a:r>
                      <a:r>
                        <a:rPr kumimoji="0" lang="es-E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la modestia goza de buena estima social</a:t>
                      </a:r>
                    </a:p>
                  </a:txBody>
                  <a:tcPr marL="90000" marR="90000" marT="45730" marB="4573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2541" name="Rectangle 18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31</a:t>
            </a:r>
          </a:p>
        </p:txBody>
      </p:sp>
      <p:sp>
        <p:nvSpPr>
          <p:cNvPr id="22542" name="Text Box 19"/>
          <p:cNvSpPr txBox="1">
            <a:spLocks noChangeArrowheads="1"/>
          </p:cNvSpPr>
          <p:nvPr/>
        </p:nvSpPr>
        <p:spPr bwMode="auto">
          <a:xfrm flipV="1">
            <a:off x="6011863" y="6551613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es-ES" altLang="de-DE" dirty="0"/>
          </a:p>
        </p:txBody>
      </p:sp>
      <p:sp>
        <p:nvSpPr>
          <p:cNvPr id="22543" name="Rectangle 20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positivos!</a:t>
            </a:r>
          </a:p>
        </p:txBody>
      </p:sp>
      <p:grpSp>
        <p:nvGrpSpPr>
          <p:cNvPr id="22544" name="Group 21"/>
          <p:cNvGrpSpPr>
            <a:grpSpLocks/>
          </p:cNvGrpSpPr>
          <p:nvPr/>
        </p:nvGrpSpPr>
        <p:grpSpPr bwMode="auto">
          <a:xfrm>
            <a:off x="8205788" y="981075"/>
            <a:ext cx="503237" cy="501650"/>
            <a:chOff x="5169" y="618"/>
            <a:chExt cx="317" cy="316"/>
          </a:xfrm>
        </p:grpSpPr>
        <p:sp>
          <p:nvSpPr>
            <p:cNvPr id="22550" name="Oval 22"/>
            <p:cNvSpPr>
              <a:spLocks noChangeArrowheads="1"/>
            </p:cNvSpPr>
            <p:nvPr/>
          </p:nvSpPr>
          <p:spPr bwMode="auto">
            <a:xfrm>
              <a:off x="5169" y="618"/>
              <a:ext cx="318" cy="317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1" name="Oval 23"/>
            <p:cNvSpPr>
              <a:spLocks noChangeArrowheads="1"/>
            </p:cNvSpPr>
            <p:nvPr/>
          </p:nvSpPr>
          <p:spPr bwMode="auto">
            <a:xfrm>
              <a:off x="5240" y="712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2" name="Oval 24"/>
            <p:cNvSpPr>
              <a:spLocks noChangeArrowheads="1"/>
            </p:cNvSpPr>
            <p:nvPr/>
          </p:nvSpPr>
          <p:spPr bwMode="auto">
            <a:xfrm>
              <a:off x="5379" y="707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2553" name="Freeform 25"/>
            <p:cNvSpPr>
              <a:spLocks noChangeArrowheads="1"/>
            </p:cNvSpPr>
            <p:nvPr/>
          </p:nvSpPr>
          <p:spPr bwMode="auto">
            <a:xfrm rot="10620000">
              <a:off x="5232" y="749"/>
              <a:ext cx="192" cy="134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22547" name="Text Box 28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4.13</a:t>
            </a:r>
          </a:p>
        </p:txBody>
      </p:sp>
      <p:sp>
        <p:nvSpPr>
          <p:cNvPr id="22548" name="Text Box 2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2549" name="Text Box 30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 dirty="0">
                <a:cs typeface="Times New Roman" pitchFamily="16" charset="0"/>
              </a:rPr>
              <a:t>(“Secret handshakes”  por The infamous gdub ; "Smiley” por Ruth Veckenstedt)</a:t>
            </a: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764926"/>
              </p:ext>
            </p:extLst>
          </p:nvPr>
        </p:nvGraphicFramePr>
        <p:xfrm>
          <a:off x="3292475" y="1982787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1982787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5290146" y="1356622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¡El piso es </a:t>
            </a:r>
            <a:r>
              <a:rPr lang="de-DE" altLang="de-DE" sz="1400" dirty="0" err="1">
                <a:cs typeface="Times New Roman" pitchFamily="16" charset="0"/>
              </a:rPr>
              <a:t>suyo</a:t>
            </a:r>
            <a:r>
              <a:rPr lang="de-DE" altLang="de-DE" sz="1400" dirty="0">
                <a:cs typeface="Times New Roman" pitchFamily="16" charset="0"/>
              </a:rPr>
              <a:t>! ¡Estamos contentos de tenerle como nuevo inquilino!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de-DE" sz="1400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979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656720"/>
              </p:ext>
            </p:extLst>
          </p:nvPr>
        </p:nvGraphicFramePr>
        <p:xfrm>
          <a:off x="228600" y="4462463"/>
          <a:ext cx="8666163" cy="1827212"/>
        </p:xfrm>
        <a:graphic>
          <a:graphicData uri="http://schemas.openxmlformats.org/drawingml/2006/table">
            <a:tbl>
              <a:tblPr/>
              <a:tblGrid>
                <a:gridCol w="86661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6676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CA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Respuestas más equilibradas (ej. combinar influencias del yo, de los otro(s) o de la situación; ofrecer diferentes explicaciones):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044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CA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“Tengo que haber causado una buena impresión al propietario del piso. Nos entendimos bien desde el principio. Además, ¡seguramente le beneficie que yo aporte el mobiliario de la cocina!</a:t>
                      </a:r>
                      <a:r>
                        <a:rPr kumimoji="0" 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”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3562" name="Rectangle 11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32</a:t>
            </a:r>
          </a:p>
        </p:txBody>
      </p:sp>
      <p:grpSp>
        <p:nvGrpSpPr>
          <p:cNvPr id="23563" name="Group 12"/>
          <p:cNvGrpSpPr>
            <a:grpSpLocks/>
          </p:cNvGrpSpPr>
          <p:nvPr/>
        </p:nvGrpSpPr>
        <p:grpSpPr bwMode="auto">
          <a:xfrm>
            <a:off x="8205788" y="981075"/>
            <a:ext cx="503237" cy="501650"/>
            <a:chOff x="5169" y="618"/>
            <a:chExt cx="317" cy="316"/>
          </a:xfrm>
        </p:grpSpPr>
        <p:sp>
          <p:nvSpPr>
            <p:cNvPr id="23570" name="Oval 13"/>
            <p:cNvSpPr>
              <a:spLocks noChangeArrowheads="1"/>
            </p:cNvSpPr>
            <p:nvPr/>
          </p:nvSpPr>
          <p:spPr bwMode="auto">
            <a:xfrm>
              <a:off x="5169" y="618"/>
              <a:ext cx="318" cy="317"/>
            </a:xfrm>
            <a:prstGeom prst="ellipse">
              <a:avLst/>
            </a:prstGeom>
            <a:solidFill>
              <a:srgbClr val="FFF8C2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3571" name="Oval 14"/>
            <p:cNvSpPr>
              <a:spLocks noChangeArrowheads="1"/>
            </p:cNvSpPr>
            <p:nvPr/>
          </p:nvSpPr>
          <p:spPr bwMode="auto">
            <a:xfrm>
              <a:off x="5240" y="712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3572" name="Oval 15"/>
            <p:cNvSpPr>
              <a:spLocks noChangeArrowheads="1"/>
            </p:cNvSpPr>
            <p:nvPr/>
          </p:nvSpPr>
          <p:spPr bwMode="auto">
            <a:xfrm>
              <a:off x="5379" y="707"/>
              <a:ext cx="35" cy="3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de-DE" dirty="0"/>
            </a:p>
          </p:txBody>
        </p:sp>
        <p:sp>
          <p:nvSpPr>
            <p:cNvPr id="23573" name="Freeform 16"/>
            <p:cNvSpPr>
              <a:spLocks noChangeArrowheads="1"/>
            </p:cNvSpPr>
            <p:nvPr/>
          </p:nvSpPr>
          <p:spPr bwMode="auto">
            <a:xfrm rot="10620000">
              <a:off x="5232" y="749"/>
              <a:ext cx="192" cy="134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23564" name="Rectangle 17"/>
          <p:cNvSpPr>
            <a:spLocks noChangeArrowheads="1"/>
          </p:cNvSpPr>
          <p:nvPr/>
        </p:nvSpPr>
        <p:spPr bwMode="auto">
          <a:xfrm>
            <a:off x="755650" y="-171450"/>
            <a:ext cx="8137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de-DE" sz="2000" dirty="0">
                <a:solidFill>
                  <a:srgbClr val="D16349"/>
                </a:solidFill>
                <a:cs typeface="Times New Roman" pitchFamily="16" charset="0"/>
              </a:rPr>
              <a:t>¡Efecto de ciertos estilos atribucionales en acontecimientos positivos!</a:t>
            </a:r>
          </a:p>
        </p:txBody>
      </p:sp>
      <p:sp>
        <p:nvSpPr>
          <p:cNvPr id="23567" name="Text Box 20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4.14</a:t>
            </a:r>
          </a:p>
        </p:txBody>
      </p:sp>
      <p:sp>
        <p:nvSpPr>
          <p:cNvPr id="23568" name="Text Box 21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3569" name="Text Box 22"/>
          <p:cNvSpPr txBox="1">
            <a:spLocks noChangeArrowheads="1"/>
          </p:cNvSpPr>
          <p:nvPr/>
        </p:nvSpPr>
        <p:spPr bwMode="auto">
          <a:xfrm>
            <a:off x="0" y="6672263"/>
            <a:ext cx="47513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 dirty="0">
                <a:cs typeface="Times New Roman" pitchFamily="16" charset="0"/>
              </a:rPr>
              <a:t>(“Secret handshakes”  por The infamous gdub ; "Smiley” por Ruth Veckenstedt)</a:t>
            </a: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840362"/>
              </p:ext>
            </p:extLst>
          </p:nvPr>
        </p:nvGraphicFramePr>
        <p:xfrm>
          <a:off x="3292475" y="1982787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3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1982787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5290146" y="1356622"/>
            <a:ext cx="2820988" cy="889000"/>
          </a:xfrm>
          <a:prstGeom prst="wedgeRoundRectCallout">
            <a:avLst>
              <a:gd name="adj1" fmla="val -47301"/>
              <a:gd name="adj2" fmla="val 108037"/>
              <a:gd name="adj3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>
                <a:cs typeface="Times New Roman" pitchFamily="16" charset="0"/>
              </a:rPr>
              <a:t>¡El piso es </a:t>
            </a:r>
            <a:r>
              <a:rPr lang="de-DE" altLang="de-DE" sz="1400" dirty="0" err="1">
                <a:cs typeface="Times New Roman" pitchFamily="16" charset="0"/>
              </a:rPr>
              <a:t>suyo</a:t>
            </a:r>
            <a:r>
              <a:rPr lang="de-DE" altLang="de-DE" sz="1400" dirty="0">
                <a:cs typeface="Times New Roman" pitchFamily="16" charset="0"/>
              </a:rPr>
              <a:t>! ¡Estamos contentos de tenerle como nuevo inquilino!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de-DE" sz="1400" dirty="0"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716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684213" y="152400"/>
            <a:ext cx="770413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250"/>
              </a:spcBef>
              <a:buClrTx/>
              <a:buFontTx/>
              <a:buNone/>
            </a:pP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Juego de cartas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8839200" y="0"/>
            <a:ext cx="304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8</a:t>
            </a: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250825" y="1557338"/>
            <a:ext cx="8642350" cy="175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Por favor, en silencio escoge una de las cartas del juego y concéntrate en ella. </a:t>
            </a:r>
            <a:br>
              <a:rPr lang="es-ES" altLang="de-DE" sz="1800" dirty="0">
                <a:cs typeface="Times New Roman" pitchFamily="16" charset="0"/>
              </a:rPr>
            </a:b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No la señales, ni la nombres y tampoco me digas cuál es la carta que has elegido. Después de que haya memorizado la carta, pasaremos  la página...</a:t>
            </a:r>
            <a:endParaRPr lang="es-ES" altLang="de-DE" sz="1800" dirty="0">
              <a:solidFill>
                <a:srgbClr val="FF0000"/>
              </a:solidFill>
              <a:cs typeface="Times New Roman" pitchFamily="16" charset="0"/>
            </a:endParaRPr>
          </a:p>
        </p:txBody>
      </p:sp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-3175" y="6672263"/>
            <a:ext cx="2332038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 dirty="0">
                <a:cs typeface="Arial" charset="0"/>
              </a:rPr>
              <a:t>(</a:t>
            </a:r>
            <a:r>
              <a:rPr lang="en-GB" altLang="de-DE" sz="800" i="1" dirty="0">
                <a:cs typeface="Arial" charset="0"/>
              </a:rPr>
              <a:t>“</a:t>
            </a:r>
            <a:r>
              <a:rPr lang="de-DE" altLang="de-DE" sz="800" i="1" dirty="0">
                <a:cs typeface="Arial" charset="0"/>
              </a:rPr>
              <a:t>Cards-Trick</a:t>
            </a:r>
            <a:r>
              <a:rPr lang="en-GB" altLang="de-DE" sz="800" i="1" dirty="0">
                <a:cs typeface="Arial" charset="0"/>
              </a:rPr>
              <a:t>”</a:t>
            </a:r>
            <a:r>
              <a:rPr lang="de-DE" altLang="de-DE" sz="800" i="1" dirty="0">
                <a:cs typeface="Arial" charset="0"/>
              </a:rPr>
              <a:t> por Linney y Peters, 2007)</a:t>
            </a:r>
          </a:p>
        </p:txBody>
      </p:sp>
      <p:sp>
        <p:nvSpPr>
          <p:cNvPr id="24584" name="Text Box 7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4.15</a:t>
            </a:r>
          </a:p>
        </p:txBody>
      </p:sp>
      <p:sp>
        <p:nvSpPr>
          <p:cNvPr id="24585" name="Text Box 8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pic>
        <p:nvPicPr>
          <p:cNvPr id="12" name="Picture 3" descr="card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77" y="3890858"/>
            <a:ext cx="6400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07445" y="3871668"/>
            <a:ext cx="64087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9573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8839200" y="0"/>
            <a:ext cx="304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9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0" y="6672263"/>
            <a:ext cx="16129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 dirty="0">
                <a:cs typeface="Times New Roman" pitchFamily="16" charset="0"/>
              </a:rPr>
              <a:t>(</a:t>
            </a:r>
            <a:r>
              <a:rPr lang="en-GB" altLang="de-DE" sz="800" i="1" dirty="0">
                <a:cs typeface="Times New Roman" pitchFamily="16" charset="0"/>
              </a:rPr>
              <a:t>“</a:t>
            </a:r>
            <a:r>
              <a:rPr lang="de-DE" altLang="de-DE" sz="800" i="1" dirty="0">
                <a:cs typeface="Arial" charset="0"/>
              </a:rPr>
              <a:t>Royal Flush</a:t>
            </a:r>
            <a:r>
              <a:rPr lang="en-GB" altLang="de-DE" sz="800" i="1" dirty="0">
                <a:cs typeface="Times New Roman" pitchFamily="16" charset="0"/>
              </a:rPr>
              <a:t>”</a:t>
            </a:r>
            <a:r>
              <a:rPr lang="de-DE" altLang="de-DE" sz="800" i="1" dirty="0">
                <a:cs typeface="Times New Roman" pitchFamily="16" charset="0"/>
              </a:rPr>
              <a:t>  por mawel) 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14044"/>
          <a:stretch>
            <a:fillRect/>
          </a:stretch>
        </p:blipFill>
        <p:spPr bwMode="auto">
          <a:xfrm>
            <a:off x="7485063" y="5583238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990600" y="2133600"/>
            <a:ext cx="712946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La carta que ha elegido va a ser ahora eliminada de la pantalla.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 dirty="0">
              <a:solidFill>
                <a:srgbClr val="FF0000"/>
              </a:solidFill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Ahora pasaré la página...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4.16</a:t>
            </a:r>
          </a:p>
        </p:txBody>
      </p:sp>
      <p:sp>
        <p:nvSpPr>
          <p:cNvPr id="25607" name="Text Box 6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5608" name="Text Box 7"/>
          <p:cNvSpPr txBox="1">
            <a:spLocks noChangeArrowheads="1"/>
          </p:cNvSpPr>
          <p:nvPr/>
        </p:nvSpPr>
        <p:spPr bwMode="auto">
          <a:xfrm>
            <a:off x="684213" y="152400"/>
            <a:ext cx="770413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250"/>
              </a:spcBef>
              <a:buClrTx/>
              <a:buFontTx/>
              <a:buNone/>
            </a:pP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Juego de cartas</a:t>
            </a:r>
          </a:p>
        </p:txBody>
      </p:sp>
      <p:pic>
        <p:nvPicPr>
          <p:cNvPr id="9" name="Picture 9" descr="Royal Flush - mawel - flickr - 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14034"/>
          <a:stretch>
            <a:fillRect/>
          </a:stretch>
        </p:blipFill>
        <p:spPr bwMode="auto">
          <a:xfrm>
            <a:off x="7485063" y="5583238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115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8675688" y="0"/>
            <a:ext cx="46831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10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971550" y="4508500"/>
            <a:ext cx="7180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¿Su carta ha sido eliminada?</a:t>
            </a: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250825" y="5288035"/>
            <a:ext cx="8569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¿Cómo cree que ha sucedido?</a:t>
            </a:r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4.17</a:t>
            </a:r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684213" y="152400"/>
            <a:ext cx="770413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250"/>
              </a:spcBef>
              <a:buClrTx/>
              <a:buFontTx/>
              <a:buNone/>
            </a:pP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Juego de cartas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-3175" y="6672263"/>
            <a:ext cx="2373313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 dirty="0">
                <a:cs typeface="Arial" charset="0"/>
              </a:rPr>
              <a:t>(</a:t>
            </a:r>
            <a:r>
              <a:rPr lang="en-GB" altLang="de-DE" sz="800" i="1" dirty="0">
                <a:cs typeface="Arial" charset="0"/>
              </a:rPr>
              <a:t>“</a:t>
            </a:r>
            <a:r>
              <a:rPr lang="de-DE" altLang="de-DE" sz="800" i="1" dirty="0">
                <a:cs typeface="Arial" charset="0"/>
              </a:rPr>
              <a:t>Cards-Trick</a:t>
            </a:r>
            <a:r>
              <a:rPr lang="en-GB" altLang="de-DE" sz="800" i="1" dirty="0">
                <a:cs typeface="Arial" charset="0"/>
              </a:rPr>
              <a:t>”</a:t>
            </a:r>
            <a:r>
              <a:rPr lang="de-DE" altLang="de-DE" sz="800" i="1" dirty="0">
                <a:cs typeface="Arial" charset="0"/>
              </a:rPr>
              <a:t>  por Linney y Peters, 2007)</a:t>
            </a:r>
          </a:p>
        </p:txBody>
      </p:sp>
      <p:pic>
        <p:nvPicPr>
          <p:cNvPr id="12" name="Picture 3" descr="card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7" y="2649538"/>
            <a:ext cx="6400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319893" y="2655708"/>
            <a:ext cx="64087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24992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250825" y="1557338"/>
            <a:ext cx="856932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375"/>
              </a:spcBef>
              <a:buClrTx/>
              <a:buFontTx/>
              <a:buNone/>
            </a:pPr>
            <a:endParaRPr lang="de-DE" altLang="de-DE" sz="2200" b="1" dirty="0">
              <a:solidFill>
                <a:srgbClr val="006699"/>
              </a:solidFill>
              <a:cs typeface="Times New Roman" pitchFamily="16" charset="0"/>
            </a:endParaRPr>
          </a:p>
          <a:p>
            <a:pPr eaLnBrk="1" hangingPunct="1">
              <a:spcBef>
                <a:spcPts val="1375"/>
              </a:spcBef>
              <a:buClrTx/>
              <a:buFontTx/>
              <a:buNone/>
            </a:pPr>
            <a:r>
              <a:rPr lang="de-DE" altLang="de-DE" sz="2200" dirty="0">
                <a:cs typeface="Times New Roman" pitchFamily="16" charset="0"/>
              </a:rPr>
              <a:t>				</a:t>
            </a:r>
            <a:endParaRPr lang="es-ES" altLang="de-DE" sz="2200" dirty="0">
              <a:cs typeface="Times New Roman" pitchFamily="16" charset="0"/>
            </a:endParaRPr>
          </a:p>
          <a:p>
            <a:pPr eaLnBrk="1" hangingPunct="1">
              <a:spcBef>
                <a:spcPts val="1375"/>
              </a:spcBef>
              <a:buClrTx/>
              <a:buFontTx/>
              <a:buNone/>
            </a:pPr>
            <a:endParaRPr lang="es-ES" altLang="de-DE" sz="2200" dirty="0">
              <a:cs typeface="Times New Roman" pitchFamily="16" charset="0"/>
            </a:endParaRPr>
          </a:p>
          <a:p>
            <a:pPr eaLnBrk="1" hangingPunct="1">
              <a:spcBef>
                <a:spcPts val="1375"/>
              </a:spcBef>
              <a:buClrTx/>
              <a:buFontTx/>
              <a:buNone/>
            </a:pPr>
            <a:endParaRPr lang="es-ES" altLang="de-DE" sz="2200" dirty="0">
              <a:cs typeface="Times New Roman" pitchFamily="16" charset="0"/>
            </a:endParaRP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es-ES" altLang="de-DE" sz="1800" b="1" u="sng" dirty="0">
                <a:cs typeface="Times New Roman" pitchFamily="16" charset="0"/>
              </a:rPr>
              <a:t>No:</a:t>
            </a:r>
            <a:r>
              <a:rPr lang="es-ES" altLang="de-DE" sz="1800" dirty="0">
                <a:cs typeface="Times New Roman" pitchFamily="16" charset="0"/>
              </a:rPr>
              <a:t> ¡Es un truco de cartas! 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Fenómenos extraños o situaciones que parecen tener causas sobrenaturales a veces suceden en la vida cotidiana. Considere: 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En la mayoría de las ocasiones hay explicaciones simples para eventos extraños. 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8675688" y="0"/>
            <a:ext cx="46831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 dirty="0">
                <a:solidFill>
                  <a:srgbClr val="FFFFFF"/>
                </a:solidFill>
                <a:cs typeface="Times New Roman" pitchFamily="16" charset="0"/>
              </a:rPr>
              <a:t>12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250825" y="1268413"/>
            <a:ext cx="8569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¿Cómo cree que ha </a:t>
            </a:r>
            <a:r>
              <a:rPr lang="de-DE" altLang="de-DE" sz="1800" b="1" dirty="0" err="1">
                <a:cs typeface="Times New Roman" pitchFamily="16" charset="0"/>
              </a:rPr>
              <a:t>sucedido</a:t>
            </a:r>
            <a:r>
              <a:rPr lang="de-DE" altLang="de-DE" sz="1800" b="1" dirty="0">
                <a:cs typeface="Times New Roman" pitchFamily="16" charset="0"/>
              </a:rPr>
              <a:t>?</a:t>
            </a:r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4932363" y="1557338"/>
            <a:ext cx="2879725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375"/>
              </a:spcBef>
              <a:buClrTx/>
              <a:buFontTx/>
              <a:buNone/>
            </a:pPr>
            <a:endParaRPr lang="de-DE" altLang="de-DE" sz="2200" b="1">
              <a:solidFill>
                <a:srgbClr val="006699"/>
              </a:solidFill>
              <a:cs typeface="Times New Roman" pitchFamily="16" charset="0"/>
            </a:endParaRP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>
                <a:cs typeface="Times New Roman" pitchFamily="16" charset="0"/>
              </a:rPr>
              <a:t>¿Telepatía?	</a:t>
            </a:r>
          </a:p>
          <a:p>
            <a:pPr eaLnBrk="1" hangingPunct="1">
              <a:spcBef>
                <a:spcPts val="1375"/>
              </a:spcBef>
              <a:buClrTx/>
              <a:buFontTx/>
              <a:buNone/>
            </a:pPr>
            <a:r>
              <a:rPr lang="de-DE" altLang="de-DE" sz="1800">
                <a:cs typeface="Times New Roman" pitchFamily="16" charset="0"/>
              </a:rPr>
              <a:t>¿Magia?</a:t>
            </a:r>
            <a:r>
              <a:rPr lang="de-DE" altLang="de-DE" sz="2200">
                <a:cs typeface="Times New Roman" pitchFamily="16" charset="0"/>
              </a:rPr>
              <a:t>	</a:t>
            </a:r>
          </a:p>
          <a:p>
            <a:pPr eaLnBrk="1" hangingPunct="1">
              <a:spcBef>
                <a:spcPts val="1375"/>
              </a:spcBef>
              <a:buClrTx/>
              <a:buFontTx/>
              <a:buNone/>
            </a:pPr>
            <a:r>
              <a:rPr lang="de-DE" altLang="de-DE" sz="2200">
                <a:cs typeface="Times New Roman" pitchFamily="16" charset="0"/>
              </a:rPr>
              <a:t>…</a:t>
            </a: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11113" y="6662738"/>
            <a:ext cx="487680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>
                <a:cs typeface="Times New Roman" pitchFamily="16" charset="0"/>
              </a:rPr>
              <a:t>(</a:t>
            </a:r>
            <a:r>
              <a:rPr lang="en-GB" altLang="de-DE" sz="800" i="1">
                <a:cs typeface="Times New Roman" pitchFamily="16" charset="0"/>
              </a:rPr>
              <a:t>“</a:t>
            </a:r>
            <a:r>
              <a:rPr lang="de-DE" altLang="de-DE" sz="800" i="1">
                <a:cs typeface="Times New Roman" pitchFamily="16" charset="0"/>
              </a:rPr>
              <a:t>Royal Flush</a:t>
            </a:r>
            <a:r>
              <a:rPr lang="en-GB" altLang="de-DE" sz="800" i="1">
                <a:cs typeface="Times New Roman" pitchFamily="16" charset="0"/>
              </a:rPr>
              <a:t>”</a:t>
            </a:r>
            <a:r>
              <a:rPr lang="de-DE" altLang="de-DE" sz="800" i="1">
                <a:cs typeface="Times New Roman" pitchFamily="16" charset="0"/>
              </a:rPr>
              <a:t> por mawel; </a:t>
            </a:r>
            <a:r>
              <a:rPr lang="en-GB" altLang="de-DE" sz="800" i="1">
                <a:cs typeface="Times New Roman" pitchFamily="16" charset="0"/>
              </a:rPr>
              <a:t>“RAOK Suggestion #5 Do a magic trick”</a:t>
            </a:r>
            <a:r>
              <a:rPr lang="de-DE" altLang="de-DE" sz="800">
                <a:cs typeface="Times New Roman" pitchFamily="16" charset="0"/>
              </a:rPr>
              <a:t> por Garethjmsaunders</a:t>
            </a:r>
            <a:r>
              <a:rPr lang="de-DE" altLang="de-DE" sz="800" i="1">
                <a:cs typeface="Times New Roman" pitchFamily="16" charset="0"/>
              </a:rPr>
              <a:t>) </a:t>
            </a:r>
          </a:p>
        </p:txBody>
      </p: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4.18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pic>
        <p:nvPicPr>
          <p:cNvPr id="2765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14044"/>
          <a:stretch>
            <a:fillRect/>
          </a:stretch>
        </p:blipFill>
        <p:spPr bwMode="auto">
          <a:xfrm>
            <a:off x="7485063" y="5583238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9" name="Text Box 10"/>
          <p:cNvSpPr txBox="1">
            <a:spLocks noChangeArrowheads="1"/>
          </p:cNvSpPr>
          <p:nvPr/>
        </p:nvSpPr>
        <p:spPr bwMode="auto">
          <a:xfrm>
            <a:off x="684213" y="152400"/>
            <a:ext cx="770413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25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Juego de cartas</a:t>
            </a:r>
          </a:p>
        </p:txBody>
      </p:sp>
      <p:pic>
        <p:nvPicPr>
          <p:cNvPr id="13" name="Picture 9" descr="Royal Flush - mawel - flickr - 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14034"/>
          <a:stretch>
            <a:fillRect/>
          </a:stretch>
        </p:blipFill>
        <p:spPr bwMode="auto">
          <a:xfrm>
            <a:off x="7485063" y="5572919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AOK Suggestion #5 Do a magic trick_garethjmsaunders_flickr_c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7" y="1916112"/>
            <a:ext cx="18637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488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376977" y="1298162"/>
            <a:ext cx="54895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80000"/>
              </a:lnSpc>
              <a:buClrTx/>
              <a:buSzPct val="85000"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Ejemplo:</a:t>
            </a:r>
            <a:r>
              <a:rPr lang="es-ES" altLang="de-DE" sz="1800" dirty="0">
                <a:cs typeface="Times New Roman" pitchFamily="16" charset="0"/>
              </a:rPr>
              <a:t> </a:t>
            </a: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Ana percibe el olor de gases lacrimógenos en las calles de Bangkok.</a:t>
            </a:r>
          </a:p>
          <a:p>
            <a:pPr eaLnBrk="1" hangingPunct="1">
              <a:lnSpc>
                <a:spcPct val="80000"/>
              </a:lnSpc>
              <a:buClrTx/>
              <a:buSzPct val="85000"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Interpretación/ Atribución:</a:t>
            </a: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Ana está convencida de que su vecino la ha seguido hasta Bangkok para envenenarla , algo que ya intentó cuando estaba en casa.</a:t>
            </a:r>
          </a:p>
          <a:p>
            <a:pPr eaLnBrk="1" hangingPunct="1">
              <a:buClrTx/>
              <a:buSzPct val="85000"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¿Qué explicación alternativa se le ocurre como posible causa?</a:t>
            </a:r>
          </a:p>
          <a:p>
            <a:pPr eaLnBrk="1" hangingPunct="1">
              <a:buClrTx/>
              <a:buSzPct val="85000"/>
              <a:buFontTx/>
              <a:buNone/>
            </a:pPr>
            <a:endParaRPr lang="de-DE" altLang="de-DE" sz="1800" dirty="0">
              <a:solidFill>
                <a:srgbClr val="FF0000"/>
              </a:solidFill>
              <a:cs typeface="Times New Roman" pitchFamily="16" charset="0"/>
            </a:endParaRPr>
          </a:p>
          <a:p>
            <a:pPr eaLnBrk="1" hangingPunct="1">
              <a:buClrTx/>
              <a:buSzPct val="85000"/>
              <a:buFontTx/>
              <a:buNone/>
            </a:pPr>
            <a:endParaRPr lang="de-DE" altLang="de-DE" sz="1800" dirty="0">
              <a:solidFill>
                <a:srgbClr val="FF0000"/>
              </a:solidFill>
              <a:cs typeface="Times New Roman" pitchFamily="1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Pct val="85000"/>
              <a:buFontTx/>
              <a:buNone/>
            </a:pPr>
            <a:r>
              <a:rPr lang="de-DE" altLang="de-DE" sz="1800" b="1" dirty="0">
                <a:cs typeface="Times New Roman" pitchFamily="16" charset="0"/>
              </a:rPr>
              <a:t>???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0" y="38100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Persecución/olores extraños,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pros y contras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588" y="6662738"/>
            <a:ext cx="2397125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>
                <a:cs typeface="Times New Roman" pitchFamily="16" charset="0"/>
              </a:rPr>
              <a:t>(</a:t>
            </a:r>
            <a:r>
              <a:rPr lang="en-GB" altLang="de-DE" sz="800" i="1">
                <a:cs typeface="Times New Roman" pitchFamily="16" charset="0"/>
              </a:rPr>
              <a:t>“</a:t>
            </a:r>
            <a:r>
              <a:rPr lang="de-DE" altLang="de-DE" sz="800" i="1">
                <a:cs typeface="Times New Roman" pitchFamily="16" charset="0"/>
              </a:rPr>
              <a:t>Straßen von </a:t>
            </a:r>
            <a:r>
              <a:rPr lang="en-US" altLang="de-DE" sz="800" i="1">
                <a:cs typeface="Times New Roman" pitchFamily="16" charset="0"/>
              </a:rPr>
              <a:t>Bangkok</a:t>
            </a:r>
            <a:r>
              <a:rPr lang="en-GB" altLang="de-DE" sz="800" i="1">
                <a:cs typeface="Times New Roman" pitchFamily="16" charset="0"/>
              </a:rPr>
              <a:t>”</a:t>
            </a:r>
            <a:r>
              <a:rPr lang="de-DE" altLang="de-DE" sz="800" i="1">
                <a:cs typeface="Times New Roman" pitchFamily="16" charset="0"/>
              </a:rPr>
              <a:t> por Lisa Schilling)</a:t>
            </a:r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4.19</a:t>
            </a:r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pic>
        <p:nvPicPr>
          <p:cNvPr id="8" name="Picture 17" descr="Bangkok Markt Neu_Bun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4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180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4.20</a:t>
            </a: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377825" y="1298575"/>
            <a:ext cx="55562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Ejemplo: olores extraños</a:t>
            </a: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¿Qué explicación alternativa se le ocurre como posible causa?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 dirty="0">
                <a:cs typeface="Times New Roman" pitchFamily="16" charset="0"/>
              </a:rPr>
              <a:t>Debido a la situación/circunstancias:</a:t>
            </a:r>
            <a:r>
              <a:rPr lang="es-ES" altLang="de-DE" sz="1800" dirty="0">
                <a:cs typeface="Times New Roman" pitchFamily="16" charset="0"/>
              </a:rPr>
              <a:t>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 dirty="0">
                <a:solidFill>
                  <a:schemeClr val="bg1"/>
                </a:solidFill>
                <a:cs typeface="Times New Roman" pitchFamily="16" charset="0"/>
              </a:rPr>
              <a:t>Puede haber muchos olores de Bangkok (ej. contaminación) desconocidos para Ana.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 dirty="0">
                <a:cs typeface="Times New Roman" pitchFamily="16" charset="0"/>
              </a:rPr>
              <a:t>Debido a otras personas:</a:t>
            </a:r>
            <a:r>
              <a:rPr lang="es-ES" altLang="de-DE" sz="1800" dirty="0">
                <a:cs typeface="Times New Roman" pitchFamily="16" charset="0"/>
              </a:rPr>
              <a:t>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 dirty="0">
                <a:solidFill>
                  <a:schemeClr val="bg1"/>
                </a:solidFill>
                <a:cs typeface="Times New Roman" pitchFamily="16" charset="0"/>
              </a:rPr>
              <a:t>La policía ha intervenido con gases lacrimógenos (escasa probabilidad).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 dirty="0">
                <a:cs typeface="Times New Roman" pitchFamily="16" charset="0"/>
              </a:rPr>
              <a:t>Debido a Ana:</a:t>
            </a:r>
            <a:r>
              <a:rPr lang="es-ES" altLang="de-DE" sz="1800" dirty="0">
                <a:cs typeface="Times New Roman" pitchFamily="16" charset="0"/>
              </a:rPr>
              <a:t>  </a:t>
            </a:r>
            <a:r>
              <a:rPr lang="es-ES" altLang="de-DE" sz="1800" dirty="0">
                <a:solidFill>
                  <a:schemeClr val="bg1"/>
                </a:solidFill>
                <a:cs typeface="Times New Roman" pitchFamily="16" charset="0"/>
              </a:rPr>
              <a:t>Ana está cansada y con jet lag por lo que se siente nerviosa y tensa. Además tiene un olfato sensible. Ana en ocasiones anteriores ha vivido experiencias psicóticas acompañadas por percepciones </a:t>
            </a:r>
            <a:r>
              <a:rPr lang="de-DE" altLang="de-DE" sz="1800" dirty="0" err="1">
                <a:solidFill>
                  <a:schemeClr val="bg1"/>
                </a:solidFill>
                <a:cs typeface="Times New Roman" pitchFamily="16" charset="0"/>
              </a:rPr>
              <a:t>erróneas</a:t>
            </a:r>
            <a:r>
              <a:rPr lang="de-DE" altLang="de-DE" sz="1800" dirty="0">
                <a:solidFill>
                  <a:schemeClr val="bg1"/>
                </a:solidFill>
                <a:cs typeface="Times New Roman" pitchFamily="16" charset="0"/>
              </a:rPr>
              <a:t>.</a:t>
            </a:r>
            <a:endParaRPr lang="en-US" altLang="de-DE" sz="1800" dirty="0">
              <a:solidFill>
                <a:schemeClr val="bg1"/>
              </a:solidFill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SzPct val="85000"/>
              <a:buFontTx/>
              <a:buNone/>
            </a:pPr>
            <a:endParaRPr lang="en-US" altLang="de-DE" sz="1800" dirty="0">
              <a:cs typeface="Times New Roman" pitchFamily="16" charset="0"/>
            </a:endParaRPr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Persecución/olores extraños,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pros y contras</a:t>
            </a: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30728" name="Text Box 10"/>
          <p:cNvSpPr txBox="1">
            <a:spLocks noChangeArrowheads="1"/>
          </p:cNvSpPr>
          <p:nvPr/>
        </p:nvSpPr>
        <p:spPr bwMode="auto">
          <a:xfrm>
            <a:off x="1588" y="6662738"/>
            <a:ext cx="2397125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>
                <a:cs typeface="Times New Roman" pitchFamily="16" charset="0"/>
              </a:rPr>
              <a:t>(“Straßen von Bangkok” por Lisa Schilling)</a:t>
            </a:r>
          </a:p>
        </p:txBody>
      </p:sp>
      <p:pic>
        <p:nvPicPr>
          <p:cNvPr id="12" name="Picture 17" descr="Bangkok Markt Neu_Bun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4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619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1"/>
          <p:cNvGrpSpPr>
            <a:grpSpLocks/>
          </p:cNvGrpSpPr>
          <p:nvPr/>
        </p:nvGrpSpPr>
        <p:grpSpPr bwMode="auto">
          <a:xfrm>
            <a:off x="0" y="6167438"/>
            <a:ext cx="2897746" cy="539750"/>
            <a:chOff x="0" y="3885"/>
            <a:chExt cx="1474" cy="340"/>
          </a:xfrm>
        </p:grpSpPr>
        <p:sp>
          <p:nvSpPr>
            <p:cNvPr id="30729" name="Rectangle 2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altLang="de-DE"/>
            </a:p>
          </p:txBody>
        </p:sp>
        <p:sp>
          <p:nvSpPr>
            <p:cNvPr id="30731" name="Text Box 4"/>
            <p:cNvSpPr txBox="1">
              <a:spLocks noChangeArrowheads="1"/>
            </p:cNvSpPr>
            <p:nvPr/>
          </p:nvSpPr>
          <p:spPr bwMode="auto">
            <a:xfrm>
              <a:off x="160" y="3913"/>
              <a:ext cx="1314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1pPr>
              <a:lvl2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2pPr>
              <a:lvl3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3pPr>
              <a:lvl4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4pPr>
              <a:lvl5pPr eaLnBrk="0" hangingPunct="0">
                <a:spcBef>
                  <a:spcPts val="45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>
                  <a:cs typeface="Times New Roman" pitchFamily="16" charset="0"/>
                </a:rPr>
                <a:t>  </a:t>
              </a:r>
              <a:r>
                <a:rPr lang="de-DE" altLang="de-DE" sz="1200">
                  <a:latin typeface="Wingdings" charset="2"/>
                  <a:cs typeface="Times New Roman" pitchFamily="16" charset="0"/>
                </a:rPr>
                <a:t></a:t>
              </a:r>
              <a:r>
                <a:rPr lang="de-DE" altLang="de-DE" sz="1200">
                  <a:cs typeface="Times New Roman" pitchFamily="16" charset="0"/>
                </a:rPr>
                <a:t> hoja de trabajo 4.2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200">
                  <a:cs typeface="Times New Roman" pitchFamily="16" charset="0"/>
                </a:rPr>
                <a:t>     </a:t>
              </a:r>
            </a:p>
          </p:txBody>
        </p:sp>
      </p:grp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4.21</a:t>
            </a: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377825" y="1298575"/>
            <a:ext cx="55562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639763" algn="l"/>
                <a:tab pos="1554163" algn="l"/>
                <a:tab pos="2468563" algn="l"/>
                <a:tab pos="3382963" algn="l"/>
                <a:tab pos="4297363" algn="l"/>
                <a:tab pos="5211763" algn="l"/>
                <a:tab pos="6126163" algn="l"/>
                <a:tab pos="7040563" algn="l"/>
                <a:tab pos="7954963" algn="l"/>
                <a:tab pos="8869363" algn="l"/>
                <a:tab pos="978376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 b="1">
                <a:cs typeface="Times New Roman" pitchFamily="16" charset="0"/>
              </a:rPr>
              <a:t>Ejemplo: olores extraños</a:t>
            </a:r>
          </a:p>
          <a:p>
            <a:pPr eaLnBrk="1" hangingPunct="1">
              <a:buClrTx/>
              <a:buSzPct val="85000"/>
              <a:buFontTx/>
              <a:buNone/>
            </a:pPr>
            <a:r>
              <a:rPr lang="es-ES" altLang="de-DE" sz="1800">
                <a:cs typeface="Times New Roman" pitchFamily="16" charset="0"/>
              </a:rPr>
              <a:t>¿Qué explicación alternativa se le ocurre como posible causa?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>
                <a:cs typeface="Times New Roman" pitchFamily="16" charset="0"/>
              </a:rPr>
              <a:t>Debido a la situación/circunstancias:</a:t>
            </a:r>
            <a:r>
              <a:rPr lang="es-ES" altLang="de-DE" sz="1800">
                <a:cs typeface="Times New Roman" pitchFamily="16" charset="0"/>
              </a:rPr>
              <a:t>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>
                <a:cs typeface="Times New Roman" pitchFamily="16" charset="0"/>
              </a:rPr>
              <a:t>Puede haber muchos olores de Bangkok (ej. contaminación) desconocidos para Ana.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>
                <a:cs typeface="Times New Roman" pitchFamily="16" charset="0"/>
              </a:rPr>
              <a:t>Debido a otras personas:</a:t>
            </a:r>
            <a:r>
              <a:rPr lang="es-ES" altLang="de-DE" sz="1800">
                <a:cs typeface="Times New Roman" pitchFamily="16" charset="0"/>
              </a:rPr>
              <a:t>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Tx/>
              <a:buNone/>
            </a:pPr>
            <a:r>
              <a:rPr lang="es-ES" altLang="de-DE" sz="1800">
                <a:cs typeface="Times New Roman" pitchFamily="16" charset="0"/>
              </a:rPr>
              <a:t>La policía ha intervenido con gases lacrimógenos (escasa probabilidad). </a:t>
            </a:r>
          </a:p>
          <a:p>
            <a:pPr eaLnBrk="1" hangingPunct="1">
              <a:spcBef>
                <a:spcPts val="675"/>
              </a:spcBef>
              <a:buClrTx/>
              <a:buSzPct val="85000"/>
              <a:buFont typeface="Times New Roman" pitchFamily="16" charset="0"/>
              <a:buNone/>
            </a:pPr>
            <a:r>
              <a:rPr lang="es-ES" altLang="de-DE" sz="1800" b="1">
                <a:cs typeface="Times New Roman" pitchFamily="16" charset="0"/>
              </a:rPr>
              <a:t>Debido a Ana:</a:t>
            </a:r>
            <a:r>
              <a:rPr lang="es-ES" altLang="de-DE" sz="1800">
                <a:cs typeface="Times New Roman" pitchFamily="16" charset="0"/>
              </a:rPr>
              <a:t>  Ana está cansada y con jet lag por lo que se siente nerviosa y tensa. Además tiene un olfato sensible. Ana en ocasiones anteriores ha vivido experiencias psicóticas acompañadas por percepciones </a:t>
            </a:r>
            <a:r>
              <a:rPr lang="de-DE" altLang="de-DE" sz="1800">
                <a:cs typeface="Times New Roman" pitchFamily="16" charset="0"/>
              </a:rPr>
              <a:t>erróneas.</a:t>
            </a:r>
            <a:endParaRPr lang="en-US" altLang="de-DE" sz="1800"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SzPct val="85000"/>
              <a:buFontTx/>
              <a:buNone/>
            </a:pPr>
            <a:endParaRPr lang="en-US" altLang="de-DE" sz="1800">
              <a:cs typeface="Times New Roman" pitchFamily="16" charset="0"/>
            </a:endParaRPr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Persecución/olores extraños,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pros y contras</a:t>
            </a: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30728" name="Text Box 10"/>
          <p:cNvSpPr txBox="1">
            <a:spLocks noChangeArrowheads="1"/>
          </p:cNvSpPr>
          <p:nvPr/>
        </p:nvSpPr>
        <p:spPr bwMode="auto">
          <a:xfrm>
            <a:off x="1588" y="6662738"/>
            <a:ext cx="2397125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>
                <a:cs typeface="Times New Roman" pitchFamily="16" charset="0"/>
              </a:rPr>
              <a:t>(“Straßen von Bangkok” por Lisa Schilling)</a:t>
            </a:r>
          </a:p>
        </p:txBody>
      </p:sp>
      <p:pic>
        <p:nvPicPr>
          <p:cNvPr id="12" name="Picture 17" descr="Bangkok Markt Neu_Bun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4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0" descr="Notize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0927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4.22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5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0" y="6667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Persecución/olores extraños,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pros y contras</a:t>
            </a: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377825" y="1298575"/>
            <a:ext cx="5554663" cy="39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75"/>
              </a:spcBef>
              <a:buClrTx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Ejemplo: olores extraños</a:t>
            </a:r>
          </a:p>
          <a:p>
            <a:pPr eaLnBrk="1" hangingPunct="1">
              <a:spcBef>
                <a:spcPts val="675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¿Cuál podría ser una interpretación más equilibrada  teniendo en cuenta las diversas causas posibles?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b="1" dirty="0">
                <a:cs typeface="Times New Roman" pitchFamily="16" charset="0"/>
              </a:rPr>
              <a:t>Ana/otros/situación: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 dirty="0">
                <a:cs typeface="Times New Roman" pitchFamily="16" charset="0"/>
              </a:rPr>
              <a:t>Debido al largo viaje y al jet lag, Ana se encuentra estresada y tensa. Los olores desconocidos, el olfato sensible y el miedo al vecino refuerzan las percepciones erróneas y promueven el desarrollo de interpretaciones incorrectas.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1588" y="6662738"/>
            <a:ext cx="2397125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i="1">
                <a:cs typeface="Times New Roman" pitchFamily="16" charset="0"/>
              </a:rPr>
              <a:t>(“Straßen von Bangkok” por Lisa Schilling)</a:t>
            </a:r>
          </a:p>
        </p:txBody>
      </p:sp>
      <p:pic>
        <p:nvPicPr>
          <p:cNvPr id="8" name="Picture 17" descr="Bangkok Markt Neu_Bunt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68574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1084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107950" y="58571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   Eventos negativos sucedidos la semana pasada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 (estrés, discusiones, penas, decepciones…)</a:t>
            </a: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0" y="4064000"/>
            <a:ext cx="914400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00013" indent="-98425" eaLnBrk="0" hangingPunct="0">
              <a:spcBef>
                <a:spcPts val="450"/>
              </a:spcBef>
              <a:buChar char="•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¿A qué atribuyes la causa del suceso?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¿Qué consecuencias se derivan de tu explicación?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 dirty="0"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¿Cuáles son otras posibles explicaciones para el suceso?</a:t>
            </a: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2400" dirty="0">
              <a:cs typeface="Times New Roman" pitchFamily="16" charset="0"/>
            </a:endParaRPr>
          </a:p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endParaRPr lang="de-DE" altLang="de-DE" sz="2400" dirty="0">
              <a:cs typeface="Times New Roman" pitchFamily="16" charset="0"/>
            </a:endParaRP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2532063"/>
            <a:ext cx="106521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20938"/>
            <a:ext cx="1023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2420938"/>
            <a:ext cx="1114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104775" y="164782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b="1">
                <a:cs typeface="Times New Roman" pitchFamily="16" charset="0"/>
              </a:rPr>
              <a:t>¿Qué ha sucedido?</a:t>
            </a:r>
          </a:p>
        </p:txBody>
      </p:sp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-58368" y="6659360"/>
            <a:ext cx="5508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de-DE" altLang="de-DE" sz="800" i="1" dirty="0">
                <a:cs typeface="Times New Roman" pitchFamily="16" charset="0"/>
              </a:rPr>
              <a:t>(</a:t>
            </a:r>
            <a:r>
              <a:rPr lang="de-DE" altLang="de-DE" sz="800" i="1" dirty="0" err="1">
                <a:cs typeface="Times New Roman" pitchFamily="16" charset="0"/>
              </a:rPr>
              <a:t>f.l.t.r</a:t>
            </a:r>
            <a:r>
              <a:rPr lang="de-DE" altLang="de-DE" sz="800" i="1" dirty="0">
                <a:cs typeface="Times New Roman" pitchFamily="16" charset="0"/>
              </a:rPr>
              <a:t>.: </a:t>
            </a:r>
            <a:r>
              <a:rPr lang="en-GB" altLang="de-DE" sz="800" i="1" dirty="0">
                <a:cs typeface="Times New Roman" pitchFamily="16" charset="0"/>
              </a:rPr>
              <a:t>“</a:t>
            </a:r>
            <a:r>
              <a:rPr lang="de-DE" altLang="de-DE" sz="800" i="1" dirty="0">
                <a:cs typeface="Times New Roman" pitchFamily="16" charset="0"/>
              </a:rPr>
              <a:t>L</a:t>
            </a:r>
            <a:r>
              <a:rPr lang="en-US" altLang="de-DE" sz="800" i="1" dirty="0" err="1">
                <a:cs typeface="Times New Roman" pitchFamily="16" charset="0"/>
              </a:rPr>
              <a:t>oneliness</a:t>
            </a:r>
            <a:r>
              <a:rPr lang="en-GB" altLang="de-DE" sz="800" i="1" dirty="0">
                <a:cs typeface="Times New Roman" pitchFamily="16" charset="0"/>
              </a:rPr>
              <a:t>”</a:t>
            </a:r>
            <a:r>
              <a:rPr lang="de-DE" altLang="de-DE" sz="800" i="1" dirty="0">
                <a:cs typeface="Times New Roman" pitchFamily="16" charset="0"/>
              </a:rPr>
              <a:t> </a:t>
            </a:r>
            <a:r>
              <a:rPr lang="de-DE" altLang="de-DE" sz="800" i="1" dirty="0" err="1">
                <a:cs typeface="Times New Roman" pitchFamily="16" charset="0"/>
              </a:rPr>
              <a:t>por</a:t>
            </a:r>
            <a:r>
              <a:rPr lang="de-DE" altLang="de-DE" sz="800" i="1" dirty="0">
                <a:cs typeface="Times New Roman" pitchFamily="16" charset="0"/>
              </a:rPr>
              <a:t> </a:t>
            </a:r>
            <a:r>
              <a:rPr lang="en-US" altLang="de-DE" sz="800" i="1" dirty="0">
                <a:cs typeface="Times New Roman" pitchFamily="16" charset="0"/>
              </a:rPr>
              <a:t>The unnamed</a:t>
            </a:r>
            <a:r>
              <a:rPr lang="de-DE" altLang="de-DE" sz="800" i="1" dirty="0">
                <a:cs typeface="Times New Roman" pitchFamily="16" charset="0"/>
              </a:rPr>
              <a:t>, </a:t>
            </a:r>
            <a:r>
              <a:rPr lang="en-GB" altLang="de-DE" sz="800" i="1" dirty="0">
                <a:cs typeface="Times New Roman" pitchFamily="16" charset="0"/>
              </a:rPr>
              <a:t>“</a:t>
            </a:r>
            <a:r>
              <a:rPr lang="en-US" altLang="de-DE" sz="800" i="1" dirty="0">
                <a:cs typeface="Times New Roman" pitchFamily="16" charset="0"/>
              </a:rPr>
              <a:t>Anger</a:t>
            </a:r>
            <a:r>
              <a:rPr lang="en-GB" altLang="de-DE" sz="800" i="1" dirty="0">
                <a:cs typeface="Times New Roman" pitchFamily="16" charset="0"/>
              </a:rPr>
              <a:t>”</a:t>
            </a:r>
            <a:r>
              <a:rPr lang="de-DE" altLang="de-DE" sz="800" i="1" dirty="0">
                <a:cs typeface="Times New Roman" pitchFamily="16" charset="0"/>
              </a:rPr>
              <a:t> </a:t>
            </a:r>
            <a:r>
              <a:rPr lang="de-DE" altLang="de-DE" sz="800" i="1" dirty="0" err="1">
                <a:cs typeface="Times New Roman" pitchFamily="16" charset="0"/>
              </a:rPr>
              <a:t>por</a:t>
            </a:r>
            <a:r>
              <a:rPr lang="de-DE" altLang="de-DE" sz="800" i="1" dirty="0">
                <a:cs typeface="Times New Roman" pitchFamily="16" charset="0"/>
              </a:rPr>
              <a:t> </a:t>
            </a:r>
            <a:r>
              <a:rPr lang="en-US" altLang="de-DE" sz="800" i="1" dirty="0" err="1">
                <a:cs typeface="Times New Roman" pitchFamily="16" charset="0"/>
              </a:rPr>
              <a:t>Mr.Gunn</a:t>
            </a:r>
            <a:r>
              <a:rPr lang="de-DE" altLang="de-DE" sz="800" i="1" dirty="0">
                <a:cs typeface="Times New Roman" pitchFamily="16" charset="0"/>
              </a:rPr>
              <a:t>, </a:t>
            </a:r>
            <a:r>
              <a:rPr lang="en-GB" altLang="de-DE" sz="800" i="1" dirty="0">
                <a:cs typeface="Times New Roman" pitchFamily="16" charset="0"/>
              </a:rPr>
              <a:t>“</a:t>
            </a:r>
            <a:r>
              <a:rPr lang="de-DE" altLang="de-DE" sz="800" i="1" dirty="0">
                <a:cs typeface="Times New Roman" pitchFamily="16" charset="0"/>
              </a:rPr>
              <a:t>Index</a:t>
            </a:r>
            <a:r>
              <a:rPr lang="en-GB" altLang="de-DE" sz="800" i="1" dirty="0">
                <a:cs typeface="Times New Roman" pitchFamily="16" charset="0"/>
              </a:rPr>
              <a:t>”</a:t>
            </a:r>
            <a:r>
              <a:rPr lang="de-DE" altLang="de-DE" sz="800" i="1" dirty="0">
                <a:cs typeface="Times New Roman" pitchFamily="16" charset="0"/>
              </a:rPr>
              <a:t> </a:t>
            </a:r>
            <a:r>
              <a:rPr lang="de-DE" altLang="de-DE" sz="800" i="1" dirty="0" err="1">
                <a:cs typeface="Times New Roman" pitchFamily="16" charset="0"/>
              </a:rPr>
              <a:t>por</a:t>
            </a:r>
            <a:r>
              <a:rPr lang="de-DE" altLang="de-DE" sz="800" i="1" dirty="0">
                <a:cs typeface="Times New Roman" pitchFamily="16" charset="0"/>
              </a:rPr>
              <a:t> Sami </a:t>
            </a:r>
            <a:r>
              <a:rPr lang="de-DE" altLang="de-DE" sz="800" i="1" dirty="0" err="1">
                <a:cs typeface="Times New Roman" pitchFamily="16" charset="0"/>
              </a:rPr>
              <a:t>Keinänen</a:t>
            </a:r>
            <a:r>
              <a:rPr lang="de-DE" altLang="de-DE" sz="800" i="1" dirty="0">
                <a:cs typeface="Times New Roman" pitchFamily="16" charset="0"/>
              </a:rPr>
              <a:t>)</a:t>
            </a:r>
          </a:p>
        </p:txBody>
      </p:sp>
      <p:sp>
        <p:nvSpPr>
          <p:cNvPr id="32778" name="Rectangle 9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17</a:t>
            </a:r>
          </a:p>
        </p:txBody>
      </p:sp>
      <p:sp>
        <p:nvSpPr>
          <p:cNvPr id="32780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>
                <a:solidFill>
                  <a:srgbClr val="646B86"/>
                </a:solidFill>
                <a:cs typeface="Times New Roman" pitchFamily="16" charset="0"/>
              </a:rPr>
              <a:t>estilo atribucional</a:t>
            </a:r>
          </a:p>
        </p:txBody>
      </p:sp>
      <p:sp>
        <p:nvSpPr>
          <p:cNvPr id="32781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>
                <a:solidFill>
                  <a:srgbClr val="646B86"/>
                </a:solidFill>
                <a:cs typeface="Times New Roman" pitchFamily="16" charset="0"/>
              </a:rPr>
              <a:t>4.23</a:t>
            </a:r>
          </a:p>
        </p:txBody>
      </p:sp>
      <p:pic>
        <p:nvPicPr>
          <p:cNvPr id="18" name="Picture 18" descr="The unnamed - flickr - loneliness - 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159" y="2420938"/>
            <a:ext cx="1226541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23" y="2420938"/>
            <a:ext cx="1057289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8" descr="Index - Sami Keinänen - flickr -cc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t="15024"/>
          <a:stretch>
            <a:fillRect/>
          </a:stretch>
        </p:blipFill>
        <p:spPr bwMode="auto">
          <a:xfrm>
            <a:off x="5116514" y="2417947"/>
            <a:ext cx="101916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10"/>
          <p:cNvGrpSpPr>
            <a:grpSpLocks/>
          </p:cNvGrpSpPr>
          <p:nvPr/>
        </p:nvGrpSpPr>
        <p:grpSpPr bwMode="auto">
          <a:xfrm>
            <a:off x="0" y="6167438"/>
            <a:ext cx="2844800" cy="539750"/>
            <a:chOff x="0" y="3885"/>
            <a:chExt cx="1474" cy="340"/>
          </a:xfrm>
        </p:grpSpPr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altLang="de-DE"/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60" y="3913"/>
              <a:ext cx="1314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1pPr>
              <a:lvl2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2pPr>
              <a:lvl3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3pPr>
              <a:lvl4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4pPr>
              <a:lvl5pPr eaLnBrk="0" hangingPunct="0">
                <a:spcBef>
                  <a:spcPts val="45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 dirty="0">
                  <a:cs typeface="Times New Roman" pitchFamily="16" charset="0"/>
                </a:rPr>
                <a:t>  </a:t>
              </a:r>
              <a:r>
                <a:rPr lang="de-DE" altLang="de-DE" sz="1200" dirty="0">
                  <a:latin typeface="Wingdings" charset="2"/>
                  <a:cs typeface="Times New Roman" pitchFamily="16" charset="0"/>
                </a:rPr>
                <a:t></a:t>
              </a:r>
              <a:r>
                <a:rPr lang="de-DE" altLang="de-DE" sz="1200" dirty="0">
                  <a:cs typeface="Times New Roman" pitchFamily="16" charset="0"/>
                </a:rPr>
                <a:t> </a:t>
              </a:r>
              <a:r>
                <a:rPr lang="de-DE" altLang="de-DE" sz="1200" dirty="0" err="1">
                  <a:cs typeface="Times New Roman" pitchFamily="16" charset="0"/>
                </a:rPr>
                <a:t>hoja</a:t>
              </a:r>
              <a:r>
                <a:rPr lang="de-DE" altLang="de-DE" sz="1200" dirty="0">
                  <a:cs typeface="Times New Roman" pitchFamily="16" charset="0"/>
                </a:rPr>
                <a:t> de </a:t>
              </a:r>
              <a:r>
                <a:rPr lang="de-DE" altLang="de-DE" sz="1200" dirty="0" err="1">
                  <a:cs typeface="Times New Roman" pitchFamily="16" charset="0"/>
                </a:rPr>
                <a:t>trabajo</a:t>
              </a:r>
              <a:r>
                <a:rPr lang="de-DE" altLang="de-DE" sz="1200" dirty="0">
                  <a:cs typeface="Times New Roman" pitchFamily="16" charset="0"/>
                </a:rPr>
                <a:t> 4.3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200" dirty="0">
                  <a:cs typeface="Times New Roman" pitchFamily="16" charset="0"/>
                </a:rPr>
                <a:t>     </a:t>
              </a:r>
            </a:p>
          </p:txBody>
        </p:sp>
      </p:grpSp>
      <p:pic>
        <p:nvPicPr>
          <p:cNvPr id="25" name="Picture 70" descr="Notizen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59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0" y="-171450"/>
            <a:ext cx="91440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  Eventos positivos sucedidos la semana pasada</a:t>
            </a:r>
            <a:b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2000">
                <a:solidFill>
                  <a:srgbClr val="D16349"/>
                </a:solidFill>
                <a:cs typeface="Times New Roman" pitchFamily="16" charset="0"/>
              </a:rPr>
              <a:t>  (cumplido, relaciones, invitación…)</a:t>
            </a:r>
          </a:p>
        </p:txBody>
      </p:sp>
      <p:sp>
        <p:nvSpPr>
          <p:cNvPr id="33800" name="Rectangle 7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18</a:t>
            </a:r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0" y="4064000"/>
            <a:ext cx="9144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100013" indent="-98425" eaLnBrk="0" hangingPunct="0">
              <a:spcBef>
                <a:spcPts val="450"/>
              </a:spcBef>
              <a:buChar char="•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100013" algn="l"/>
                <a:tab pos="1014413" algn="l"/>
                <a:tab pos="1928813" algn="l"/>
                <a:tab pos="2843213" algn="l"/>
                <a:tab pos="3757613" algn="l"/>
                <a:tab pos="4672013" algn="l"/>
                <a:tab pos="5586413" algn="l"/>
                <a:tab pos="6500813" algn="l"/>
                <a:tab pos="7415213" algn="l"/>
                <a:tab pos="8329613" algn="l"/>
                <a:tab pos="9244013" algn="l"/>
                <a:tab pos="101584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>
                <a:cs typeface="Times New Roman" pitchFamily="16" charset="0"/>
              </a:rPr>
              <a:t>¿A qué atribuyes la causa del suceso?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>
                <a:cs typeface="Times New Roman" pitchFamily="16" charset="0"/>
              </a:rPr>
              <a:t>¿Qué consecuencias se derivan de tu explicación?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de-DE" sz="1800">
              <a:cs typeface="Times New Roman" pitchFamily="16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1800">
                <a:cs typeface="Times New Roman" pitchFamily="16" charset="0"/>
              </a:rPr>
              <a:t>¿Cuáles son otras posibles explicaciones para el suceso?</a:t>
            </a:r>
          </a:p>
        </p:txBody>
      </p:sp>
      <p:sp>
        <p:nvSpPr>
          <p:cNvPr id="33802" name="Text Box 9"/>
          <p:cNvSpPr txBox="1">
            <a:spLocks noChangeArrowheads="1"/>
          </p:cNvSpPr>
          <p:nvPr/>
        </p:nvSpPr>
        <p:spPr bwMode="auto">
          <a:xfrm>
            <a:off x="104775" y="164782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de-DE" altLang="de-DE" sz="1800" b="1">
                <a:cs typeface="Times New Roman" pitchFamily="16" charset="0"/>
              </a:rPr>
              <a:t>¿Qué ha sucedido?</a:t>
            </a:r>
          </a:p>
        </p:txBody>
      </p:sp>
      <p:grpSp>
        <p:nvGrpSpPr>
          <p:cNvPr id="33803" name="Group 10"/>
          <p:cNvGrpSpPr>
            <a:grpSpLocks/>
          </p:cNvGrpSpPr>
          <p:nvPr/>
        </p:nvGrpSpPr>
        <p:grpSpPr bwMode="auto">
          <a:xfrm>
            <a:off x="0" y="6167438"/>
            <a:ext cx="2844800" cy="539750"/>
            <a:chOff x="0" y="3885"/>
            <a:chExt cx="1474" cy="340"/>
          </a:xfrm>
        </p:grpSpPr>
        <p:sp>
          <p:nvSpPr>
            <p:cNvPr id="33806" name="Rectangle 11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altLang="de-DE"/>
            </a:p>
          </p:txBody>
        </p:sp>
        <p:sp>
          <p:nvSpPr>
            <p:cNvPr id="33808" name="Text Box 13"/>
            <p:cNvSpPr txBox="1">
              <a:spLocks noChangeArrowheads="1"/>
            </p:cNvSpPr>
            <p:nvPr/>
          </p:nvSpPr>
          <p:spPr bwMode="auto">
            <a:xfrm>
              <a:off x="160" y="3913"/>
              <a:ext cx="1314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1pPr>
              <a:lvl2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2pPr>
              <a:lvl3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3pPr>
              <a:lvl4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4pPr>
              <a:lvl5pPr eaLnBrk="0" hangingPunct="0">
                <a:spcBef>
                  <a:spcPts val="45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>
                  <a:cs typeface="Times New Roman" pitchFamily="16" charset="0"/>
                </a:rPr>
                <a:t>  </a:t>
              </a:r>
              <a:r>
                <a:rPr lang="de-DE" altLang="de-DE" sz="1200">
                  <a:latin typeface="Wingdings" charset="2"/>
                  <a:cs typeface="Times New Roman" pitchFamily="16" charset="0"/>
                </a:rPr>
                <a:t></a:t>
              </a:r>
              <a:r>
                <a:rPr lang="de-DE" altLang="de-DE" sz="1200">
                  <a:cs typeface="Times New Roman" pitchFamily="16" charset="0"/>
                </a:rPr>
                <a:t> hoja de trabajo 4.4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200">
                  <a:cs typeface="Times New Roman" pitchFamily="16" charset="0"/>
                </a:rPr>
                <a:t>     </a:t>
              </a:r>
            </a:p>
          </p:txBody>
        </p:sp>
      </p:grpSp>
      <p:sp>
        <p:nvSpPr>
          <p:cNvPr id="33804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33805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>
                <a:solidFill>
                  <a:srgbClr val="646B86"/>
                </a:solidFill>
                <a:cs typeface="Times New Roman" pitchFamily="16" charset="0"/>
              </a:rPr>
              <a:t>4.24</a:t>
            </a:r>
          </a:p>
        </p:txBody>
      </p:sp>
      <p:pic>
        <p:nvPicPr>
          <p:cNvPr id="21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7" y="2426453"/>
            <a:ext cx="971158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459" y="2426453"/>
            <a:ext cx="1361556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4" y="2426453"/>
            <a:ext cx="1134000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40"/>
          <p:cNvSpPr txBox="1">
            <a:spLocks noChangeArrowheads="1"/>
          </p:cNvSpPr>
          <p:nvPr/>
        </p:nvSpPr>
        <p:spPr bwMode="auto">
          <a:xfrm>
            <a:off x="-112632" y="6662738"/>
            <a:ext cx="637784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dirty="0"/>
              <a:t>(</a:t>
            </a:r>
            <a:r>
              <a:rPr lang="en-GB" altLang="de-DE" sz="800" i="1" dirty="0" err="1"/>
              <a:t>f.l.t.r</a:t>
            </a:r>
            <a:r>
              <a:rPr lang="en-GB" altLang="de-DE" sz="800" i="1" dirty="0"/>
              <a:t>.: “The Happy couple” by The Geary´s; “Thumbs up” by </a:t>
            </a:r>
            <a:r>
              <a:rPr lang="en-GB" altLang="de-DE" sz="800" i="1" dirty="0" err="1"/>
              <a:t>Joeltelling</a:t>
            </a:r>
            <a:r>
              <a:rPr lang="en-GB" altLang="de-DE" sz="800" i="1" dirty="0"/>
              <a:t>; “the same bundle of (sheer) joy” by Ali </a:t>
            </a:r>
            <a:r>
              <a:rPr lang="en-GB" altLang="de-DE" sz="800" i="1" dirty="0" err="1"/>
              <a:t>Brohi</a:t>
            </a:r>
            <a:r>
              <a:rPr lang="en-GB" altLang="de-DE" sz="800" i="1" dirty="0"/>
              <a:t>)</a:t>
            </a:r>
          </a:p>
        </p:txBody>
      </p:sp>
      <p:pic>
        <p:nvPicPr>
          <p:cNvPr id="25" name="Picture 70" descr="Notizen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965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s-ES" altLang="de-DE"/>
              <a:t>¿Cuál es tu estilo atribucional?</a:t>
            </a:r>
          </a:p>
        </p:txBody>
      </p:sp>
      <p:graphicFrame>
        <p:nvGraphicFramePr>
          <p:cNvPr id="176196" name="Group 6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82136653"/>
              </p:ext>
            </p:extLst>
          </p:nvPr>
        </p:nvGraphicFramePr>
        <p:xfrm>
          <a:off x="693738" y="1814513"/>
          <a:ext cx="7778750" cy="3576639"/>
        </p:xfrm>
        <a:graphic>
          <a:graphicData uri="http://schemas.openxmlformats.org/drawingml/2006/table">
            <a:tbl>
              <a:tblPr/>
              <a:tblGrid>
                <a:gridCol w="222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8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32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367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6676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78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atribución</a:t>
                      </a: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517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yo</a:t>
                      </a:r>
                      <a:endParaRPr kumimoji="0" lang="en-GB" altLang="de-DE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otros</a:t>
                      </a:r>
                      <a:endParaRPr kumimoji="0" lang="en-GB" altLang="de-DE" sz="15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9150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de-DE" altLang="de-D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yo</a:t>
                      </a: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centrado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en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mí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mismo</a:t>
                      </a: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“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tendencia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autosirviente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676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otros</a:t>
                      </a: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estilo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depresivo</a:t>
                      </a:r>
                      <a:endParaRPr kumimoji="0" lang="en-GB" altLang="de-DE" sz="15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impotencia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b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GB" altLang="de-DE" sz="1500" b="0" i="0" u="none" strike="noStrike" cap="none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ausencia</a:t>
                      </a:r>
                      <a:r>
                        <a:rPr kumimoji="0" lang="en-GB" altLang="de-DE" sz="15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 control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9969" name="Text Box 44"/>
          <p:cNvSpPr txBox="1">
            <a:spLocks noChangeArrowheads="1"/>
          </p:cNvSpPr>
          <p:nvPr/>
        </p:nvSpPr>
        <p:spPr bwMode="auto">
          <a:xfrm rot="-5400000">
            <a:off x="1050132" y="4426744"/>
            <a:ext cx="15827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500" err="1">
                <a:latin typeface="+mn-lt"/>
              </a:rPr>
              <a:t>atribución</a:t>
            </a:r>
            <a:endParaRPr lang="en-GB" altLang="de-DE" sz="1500">
              <a:latin typeface="+mn-lt"/>
            </a:endParaRPr>
          </a:p>
        </p:txBody>
      </p:sp>
      <p:sp>
        <p:nvSpPr>
          <p:cNvPr id="39970" name="Text Box 47"/>
          <p:cNvSpPr txBox="1">
            <a:spLocks noChangeArrowheads="1"/>
          </p:cNvSpPr>
          <p:nvPr/>
        </p:nvSpPr>
        <p:spPr bwMode="auto">
          <a:xfrm>
            <a:off x="1408113" y="5862638"/>
            <a:ext cx="2740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>
                <a:latin typeface="+mn-lt"/>
              </a:rPr>
              <a:t>eventos</a:t>
            </a:r>
            <a:r>
              <a:rPr lang="en-GB" altLang="de-DE" sz="1800">
                <a:latin typeface="+mn-lt"/>
              </a:rPr>
              <a:t> </a:t>
            </a:r>
            <a:r>
              <a:rPr lang="en-GB" altLang="de-DE" sz="1800" err="1">
                <a:latin typeface="+mn-lt"/>
              </a:rPr>
              <a:t>positivos</a:t>
            </a:r>
            <a:endParaRPr lang="en-GB" altLang="de-DE" sz="1800">
              <a:latin typeface="+mn-lt"/>
            </a:endParaRPr>
          </a:p>
        </p:txBody>
      </p:sp>
      <p:sp>
        <p:nvSpPr>
          <p:cNvPr id="39971" name="Text Box 48"/>
          <p:cNvSpPr txBox="1">
            <a:spLocks noChangeArrowheads="1"/>
          </p:cNvSpPr>
          <p:nvPr/>
        </p:nvSpPr>
        <p:spPr bwMode="auto">
          <a:xfrm>
            <a:off x="5380038" y="5862638"/>
            <a:ext cx="33639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>
                <a:latin typeface="+mn-lt"/>
              </a:rPr>
              <a:t>eventos</a:t>
            </a:r>
            <a:r>
              <a:rPr lang="en-GB" altLang="de-DE" sz="1800">
                <a:latin typeface="+mn-lt"/>
              </a:rPr>
              <a:t> </a:t>
            </a:r>
            <a:r>
              <a:rPr lang="en-GB" altLang="de-DE" sz="1800" err="1">
                <a:latin typeface="+mn-lt"/>
              </a:rPr>
              <a:t>negativos</a:t>
            </a:r>
            <a:endParaRPr lang="en-GB" altLang="de-DE" sz="1800">
              <a:latin typeface="+mn-lt"/>
            </a:endParaRPr>
          </a:p>
        </p:txBody>
      </p:sp>
      <p:sp>
        <p:nvSpPr>
          <p:cNvPr id="39972" name="Line 50"/>
          <p:cNvSpPr>
            <a:spLocks noChangeShapeType="1"/>
          </p:cNvSpPr>
          <p:nvPr/>
        </p:nvSpPr>
        <p:spPr bwMode="auto">
          <a:xfrm>
            <a:off x="6710363" y="2911475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3" name="Line 51"/>
          <p:cNvSpPr>
            <a:spLocks noChangeShapeType="1"/>
          </p:cNvSpPr>
          <p:nvPr/>
        </p:nvSpPr>
        <p:spPr bwMode="auto">
          <a:xfrm flipV="1">
            <a:off x="2014538" y="4248150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4" name="Line 52"/>
          <p:cNvSpPr>
            <a:spLocks noChangeShapeType="1"/>
          </p:cNvSpPr>
          <p:nvPr/>
        </p:nvSpPr>
        <p:spPr bwMode="auto">
          <a:xfrm>
            <a:off x="2014538" y="47799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5" name="Text Box 55"/>
          <p:cNvSpPr txBox="1">
            <a:spLocks noChangeArrowheads="1"/>
          </p:cNvSpPr>
          <p:nvPr/>
        </p:nvSpPr>
        <p:spPr bwMode="auto">
          <a:xfrm>
            <a:off x="947738" y="4891088"/>
            <a:ext cx="576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000">
                <a:latin typeface="+mn-lt"/>
              </a:rPr>
              <a:t>+</a:t>
            </a:r>
          </a:p>
        </p:txBody>
      </p:sp>
      <p:sp>
        <p:nvSpPr>
          <p:cNvPr id="39976" name="Text Box 56"/>
          <p:cNvSpPr txBox="1">
            <a:spLocks noChangeArrowheads="1"/>
          </p:cNvSpPr>
          <p:nvPr/>
        </p:nvSpPr>
        <p:spPr bwMode="auto">
          <a:xfrm>
            <a:off x="947738" y="3673475"/>
            <a:ext cx="576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000">
                <a:latin typeface="+mn-lt"/>
              </a:rPr>
              <a:t>+</a:t>
            </a:r>
          </a:p>
        </p:txBody>
      </p:sp>
      <p:sp>
        <p:nvSpPr>
          <p:cNvPr id="39977" name="Text Box 57"/>
          <p:cNvSpPr txBox="1">
            <a:spLocks noChangeArrowheads="1"/>
          </p:cNvSpPr>
          <p:nvPr/>
        </p:nvSpPr>
        <p:spPr bwMode="auto">
          <a:xfrm>
            <a:off x="4983163" y="1893888"/>
            <a:ext cx="576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4400">
                <a:latin typeface="+mn-lt"/>
              </a:rPr>
              <a:t>-</a:t>
            </a:r>
          </a:p>
        </p:txBody>
      </p:sp>
      <p:sp>
        <p:nvSpPr>
          <p:cNvPr id="39978" name="Text Box 58"/>
          <p:cNvSpPr txBox="1">
            <a:spLocks noChangeArrowheads="1"/>
          </p:cNvSpPr>
          <p:nvPr/>
        </p:nvSpPr>
        <p:spPr bwMode="auto">
          <a:xfrm>
            <a:off x="7224713" y="1887538"/>
            <a:ext cx="576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4400">
                <a:latin typeface="+mn-lt"/>
              </a:rPr>
              <a:t>-</a:t>
            </a:r>
          </a:p>
        </p:txBody>
      </p:sp>
      <p:sp>
        <p:nvSpPr>
          <p:cNvPr id="39979" name="Text Box 67"/>
          <p:cNvSpPr txBox="1">
            <a:spLocks noChangeArrowheads="1"/>
          </p:cNvSpPr>
          <p:nvPr/>
        </p:nvSpPr>
        <p:spPr bwMode="auto">
          <a:xfrm>
            <a:off x="0" y="6657975"/>
            <a:ext cx="35274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/>
              <a:t>(“Index” by Sami </a:t>
            </a:r>
            <a:r>
              <a:rPr lang="en-GB" altLang="de-DE" sz="800" i="1" err="1"/>
              <a:t>Keinänen</a:t>
            </a:r>
            <a:r>
              <a:rPr lang="en-GB" altLang="de-DE" sz="800" i="1"/>
              <a:t>; “Smileys” by Ruth </a:t>
            </a:r>
            <a:r>
              <a:rPr lang="en-GB" altLang="de-DE" sz="800" i="1" err="1"/>
              <a:t>Veckenstedt</a:t>
            </a:r>
            <a:r>
              <a:rPr lang="en-GB" altLang="de-DE" sz="800" i="1"/>
              <a:t>)</a:t>
            </a:r>
          </a:p>
        </p:txBody>
      </p:sp>
      <p:pic>
        <p:nvPicPr>
          <p:cNvPr id="39980" name="Picture 141" descr="Index - Sami Keinänen - flickr 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t="15024"/>
          <a:stretch>
            <a:fillRect/>
          </a:stretch>
        </p:blipFill>
        <p:spPr bwMode="auto">
          <a:xfrm>
            <a:off x="250825" y="1340643"/>
            <a:ext cx="871537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81" name="Line 49"/>
          <p:cNvSpPr>
            <a:spLocks noChangeShapeType="1"/>
          </p:cNvSpPr>
          <p:nvPr/>
        </p:nvSpPr>
        <p:spPr bwMode="auto">
          <a:xfrm flipH="1">
            <a:off x="5535613" y="2911475"/>
            <a:ext cx="2873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grpSp>
        <p:nvGrpSpPr>
          <p:cNvPr id="39982" name="Group 39"/>
          <p:cNvGrpSpPr>
            <a:grpSpLocks/>
          </p:cNvGrpSpPr>
          <p:nvPr/>
        </p:nvGrpSpPr>
        <p:grpSpPr bwMode="auto">
          <a:xfrm>
            <a:off x="938213" y="4248150"/>
            <a:ext cx="504825" cy="503238"/>
            <a:chOff x="113" y="890"/>
            <a:chExt cx="408" cy="408"/>
          </a:xfrm>
        </p:grpSpPr>
        <p:sp>
          <p:nvSpPr>
            <p:cNvPr id="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40002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3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4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3" name="Group 39"/>
          <p:cNvGrpSpPr>
            <a:grpSpLocks/>
          </p:cNvGrpSpPr>
          <p:nvPr/>
        </p:nvGrpSpPr>
        <p:grpSpPr bwMode="auto">
          <a:xfrm>
            <a:off x="858838" y="578802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8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9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0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4" name="Group 17"/>
          <p:cNvGrpSpPr>
            <a:grpSpLocks/>
          </p:cNvGrpSpPr>
          <p:nvPr/>
        </p:nvGrpSpPr>
        <p:grpSpPr bwMode="auto">
          <a:xfrm>
            <a:off x="4867275" y="5788025"/>
            <a:ext cx="503238" cy="503238"/>
            <a:chOff x="612" y="1253"/>
            <a:chExt cx="408" cy="416"/>
          </a:xfrm>
        </p:grpSpPr>
        <p:sp>
          <p:nvSpPr>
            <p:cNvPr id="3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4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5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6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5" name="Group 17"/>
          <p:cNvGrpSpPr>
            <a:grpSpLocks/>
          </p:cNvGrpSpPr>
          <p:nvPr/>
        </p:nvGrpSpPr>
        <p:grpSpPr bwMode="auto">
          <a:xfrm>
            <a:off x="6045200" y="1984375"/>
            <a:ext cx="503238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0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1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2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sp>
        <p:nvSpPr>
          <p:cNvPr id="39988" name="Textfeld 3"/>
          <p:cNvSpPr txBox="1">
            <a:spLocks noChangeArrowheads="1"/>
          </p:cNvSpPr>
          <p:nvPr/>
        </p:nvSpPr>
        <p:spPr bwMode="auto">
          <a:xfrm>
            <a:off x="131763" y="6229350"/>
            <a:ext cx="8915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pic>
        <p:nvPicPr>
          <p:cNvPr id="39" name="Picture 141" descr="Index - Sami Keinänen - flickr 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t="15024"/>
          <a:stretch>
            <a:fillRect/>
          </a:stretch>
        </p:blipFill>
        <p:spPr bwMode="auto">
          <a:xfrm>
            <a:off x="257969" y="1291904"/>
            <a:ext cx="871537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4.25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de-DE" sz="2000">
                <a:solidFill>
                  <a:srgbClr val="D16349"/>
                </a:solidFill>
              </a:rPr>
              <a:t>Persecución: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de-DE" sz="2000">
                <a:solidFill>
                  <a:srgbClr val="D16349"/>
                </a:solidFill>
              </a:rPr>
              <a:t>¡Circunstancias, otras personas, yo mismo!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358221"/>
              </p:ext>
            </p:extLst>
          </p:nvPr>
        </p:nvGraphicFramePr>
        <p:xfrm>
          <a:off x="2489200" y="3032125"/>
          <a:ext cx="4194175" cy="22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3087688" y="5135563"/>
            <a:ext cx="2952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de-DE" sz="1800"/>
              <a:t>Uno mismo:      gran susceptibilidad (30%)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5468938" y="3427413"/>
            <a:ext cx="295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/>
              <a:t>circunstancias</a:t>
            </a:r>
            <a:r>
              <a:rPr lang="en-GB" altLang="de-DE" sz="1800"/>
              <a:t>: alcohol, </a:t>
            </a:r>
            <a:r>
              <a:rPr lang="en-GB" altLang="de-DE" sz="1800" err="1"/>
              <a:t>drogas</a:t>
            </a:r>
            <a:r>
              <a:rPr lang="en-GB" altLang="de-DE" sz="1800"/>
              <a:t> (40%)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1233488" y="3357563"/>
            <a:ext cx="29527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de-DE" sz="1800"/>
              <a:t>Otras personas: vecinos malintencionados (30%)</a:t>
            </a:r>
          </a:p>
        </p:txBody>
      </p:sp>
      <p:sp>
        <p:nvSpPr>
          <p:cNvPr id="40967" name="Text Box 8"/>
          <p:cNvSpPr txBox="1">
            <a:spLocks noChangeArrowheads="1"/>
          </p:cNvSpPr>
          <p:nvPr/>
        </p:nvSpPr>
        <p:spPr bwMode="auto">
          <a:xfrm>
            <a:off x="250824" y="1340550"/>
            <a:ext cx="864235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" altLang="de-DE" sz="1800"/>
              <a:t>Ejemplo: Pedro piensa que sus vecinos le quieren echar de su piso.  El conflicto entra en escalada cuando llama a la policía encontrándose bajo los efectos de las drogas.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" altLang="de-DE" sz="1800"/>
              <a:t>¿Qué factores contribuyeron a la escalada de acontecimientos?</a:t>
            </a:r>
          </a:p>
        </p:txBody>
      </p:sp>
      <p:grpSp>
        <p:nvGrpSpPr>
          <p:cNvPr id="40968" name="Group 14"/>
          <p:cNvGrpSpPr>
            <a:grpSpLocks/>
          </p:cNvGrpSpPr>
          <p:nvPr/>
        </p:nvGrpSpPr>
        <p:grpSpPr bwMode="auto">
          <a:xfrm>
            <a:off x="0" y="6167438"/>
            <a:ext cx="2871989" cy="536575"/>
            <a:chOff x="0" y="3957"/>
            <a:chExt cx="1474" cy="338"/>
          </a:xfrm>
        </p:grpSpPr>
        <p:sp>
          <p:nvSpPr>
            <p:cNvPr id="4097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sp>
          <p:nvSpPr>
            <p:cNvPr id="40973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GB" altLang="de-DE" sz="1200" i="1" dirty="0" err="1"/>
                <a:t>hoja</a:t>
              </a:r>
              <a:r>
                <a:rPr lang="en-GB" altLang="de-DE" sz="1200" i="1" dirty="0"/>
                <a:t> de </a:t>
              </a:r>
              <a:r>
                <a:rPr lang="en-GB" altLang="de-DE" sz="1200" i="1" dirty="0" err="1"/>
                <a:t>trabajo</a:t>
              </a:r>
              <a:r>
                <a:rPr lang="en-GB" altLang="de-DE" sz="1200" i="1" dirty="0"/>
                <a:t> 4.5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pic>
        <p:nvPicPr>
          <p:cNvPr id="15" name="Picture 70" descr="Notize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4.26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0" y="1484313"/>
            <a:ext cx="7005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500"/>
              </a:spcBef>
              <a:buClrTx/>
              <a:buSzPct val="200000"/>
              <a:buFontTx/>
              <a:buNone/>
            </a:pPr>
            <a:r>
              <a:rPr lang="de-DE" altLang="de-DE" sz="2400">
                <a:cs typeface="Times New Roman" pitchFamily="16" charset="0"/>
              </a:rPr>
              <a:t>   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22</a:t>
            </a: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>
                <a:solidFill>
                  <a:srgbClr val="D16349"/>
                </a:solidFill>
                <a:cs typeface="Times New Roman" pitchFamily="16" charset="0"/>
              </a:rPr>
              <a:t>Una voz interior te dice que no eres bueno</a:t>
            </a:r>
          </a:p>
        </p:txBody>
      </p:sp>
      <p:pic>
        <p:nvPicPr>
          <p:cNvPr id="3789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868863"/>
            <a:ext cx="10493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pic>
        <p:nvPicPr>
          <p:cNvPr id="10" name="Picture 16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2" y="486886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4.27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973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468313" y="1125538"/>
            <a:ext cx="7559675" cy="583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3050" indent="-271463">
              <a:lnSpc>
                <a:spcPct val="9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s-ES" sz="1800" b="1">
                <a:solidFill>
                  <a:srgbClr val="000000"/>
                </a:solidFill>
              </a:rPr>
              <a:t>Posibles atribuciones…</a:t>
            </a:r>
          </a:p>
          <a:p>
            <a:pPr marL="355600" indent="-354013">
              <a:lnSpc>
                <a:spcPct val="8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endParaRPr lang="es-ES" sz="1800" b="1">
              <a:solidFill>
                <a:srgbClr val="000000"/>
              </a:solidFill>
            </a:endParaRPr>
          </a:p>
          <a:p>
            <a:pPr marL="355600" indent="-354013">
              <a:lnSpc>
                <a:spcPct val="8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 b="1">
                <a:solidFill>
                  <a:srgbClr val="000000"/>
                </a:solidFill>
              </a:rPr>
              <a:t>... debidas a uno mismo:</a:t>
            </a:r>
          </a:p>
          <a:p>
            <a:pPr marL="355600" indent="-354013">
              <a:lnSpc>
                <a:spcPct val="90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auto-acusaciones, auto-desprecio subyacente</a:t>
            </a:r>
          </a:p>
          <a:p>
            <a:pPr marL="355600" indent="-354013">
              <a:lnSpc>
                <a:spcPct val="90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síntomas de enfermedad mental </a:t>
            </a:r>
          </a:p>
          <a:p>
            <a:pPr marL="355600" indent="-354013">
              <a:lnSpc>
                <a:spcPct val="90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descarga cerebral espontánea (ej. en el área del lenguaje)</a:t>
            </a:r>
          </a:p>
          <a:p>
            <a:pPr marL="355600" indent="-354013">
              <a:lnSpc>
                <a:spcPct val="90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sus propios pensamientos percibidos de forma intensificada</a:t>
            </a:r>
          </a:p>
          <a:p>
            <a:pPr marL="355600" indent="-354013">
              <a:lnSpc>
                <a:spcPct val="8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endParaRPr lang="es-ES" sz="1800" b="1">
              <a:solidFill>
                <a:srgbClr val="000000"/>
              </a:solidFill>
            </a:endParaRPr>
          </a:p>
          <a:p>
            <a:pPr marL="355600" indent="-354013">
              <a:lnSpc>
                <a:spcPct val="8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 b="1">
                <a:solidFill>
                  <a:srgbClr val="000000"/>
                </a:solidFill>
              </a:rPr>
              <a:t>... debidos a otros:</a:t>
            </a:r>
          </a:p>
          <a:p>
            <a:pPr marL="355600" indent="-354013">
              <a:lnSpc>
                <a:spcPct val="85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algo ha sido implantado en su cerebro (transmisor, electrodos) o transmisiones del exterior </a:t>
            </a:r>
          </a:p>
          <a:p>
            <a:pPr marL="355600" indent="-354013">
              <a:lnSpc>
                <a:spcPct val="85000"/>
              </a:lnSpc>
              <a:spcBef>
                <a:spcPts val="2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alguien ha tomado el control de sus pensamientos</a:t>
            </a:r>
          </a:p>
          <a:p>
            <a:pPr marL="355600" indent="-354013">
              <a:lnSpc>
                <a:spcPct val="80000"/>
              </a:lnSpc>
              <a:spcBef>
                <a:spcPts val="13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endParaRPr lang="es-ES" sz="1800" b="1">
              <a:solidFill>
                <a:srgbClr val="336699"/>
              </a:solidFill>
            </a:endParaRPr>
          </a:p>
          <a:p>
            <a:pPr marL="355600" indent="-354013">
              <a:lnSpc>
                <a:spcPct val="80000"/>
              </a:lnSpc>
              <a:spcBef>
                <a:spcPts val="450"/>
              </a:spcBef>
              <a:buClrTx/>
              <a:buSzPct val="85000"/>
              <a:buFontTx/>
              <a:buNone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 b="1">
                <a:solidFill>
                  <a:srgbClr val="000000"/>
                </a:solidFill>
              </a:rPr>
              <a:t>... Debidas a la situación o circunstancias:</a:t>
            </a:r>
          </a:p>
          <a:p>
            <a:pPr marL="355600" indent="-354013">
              <a:lnSpc>
                <a:spcPct val="80000"/>
              </a:lnSpc>
              <a:spcBef>
                <a:spcPts val="1350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Estrés</a:t>
            </a:r>
          </a:p>
          <a:p>
            <a:pPr marL="355600" indent="-354013">
              <a:lnSpc>
                <a:spcPct val="80000"/>
              </a:lnSpc>
              <a:spcBef>
                <a:spcPts val="1350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  <a:tabLst>
                <a:tab pos="355600" algn="l"/>
                <a:tab pos="995363" algn="l"/>
                <a:tab pos="1909763" algn="l"/>
                <a:tab pos="2824163" algn="l"/>
                <a:tab pos="3738563" algn="l"/>
                <a:tab pos="4652963" algn="l"/>
                <a:tab pos="5567363" algn="l"/>
                <a:tab pos="6481763" algn="l"/>
                <a:tab pos="7396163" algn="l"/>
                <a:tab pos="8310563" algn="l"/>
                <a:tab pos="9224963" algn="l"/>
                <a:tab pos="10139363" algn="l"/>
              </a:tabLst>
              <a:defRPr/>
            </a:pPr>
            <a:r>
              <a:rPr lang="es-ES" sz="1800">
                <a:solidFill>
                  <a:srgbClr val="000000"/>
                </a:solidFill>
              </a:rPr>
              <a:t>melodía pegadiza,  rumiaciones, dar vueltas a ideas o pensamientos ej. surgidos en una discusión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0" y="1484313"/>
            <a:ext cx="7005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500"/>
              </a:spcBef>
              <a:buClrTx/>
              <a:buSzPct val="200000"/>
              <a:buFontTx/>
              <a:buNone/>
            </a:pPr>
            <a:r>
              <a:rPr lang="de-DE" altLang="de-DE" sz="2400">
                <a:cs typeface="Times New Roman" pitchFamily="16" charset="0"/>
              </a:rPr>
              <a:t>   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22</a:t>
            </a: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>
                <a:solidFill>
                  <a:srgbClr val="D16349"/>
                </a:solidFill>
                <a:cs typeface="Times New Roman" pitchFamily="16" charset="0"/>
              </a:rPr>
              <a:t>Una voz interior te dice que no eres bueno</a:t>
            </a:r>
          </a:p>
        </p:txBody>
      </p:sp>
      <p:pic>
        <p:nvPicPr>
          <p:cNvPr id="3789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868863"/>
            <a:ext cx="10493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pic>
        <p:nvPicPr>
          <p:cNvPr id="10" name="Picture 16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2" y="486886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4.28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2893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374278" y="1124388"/>
            <a:ext cx="8064500" cy="332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73050" indent="-271463" eaLnBrk="0" hangingPunct="0">
              <a:spcBef>
                <a:spcPts val="450"/>
              </a:spcBef>
              <a:buChar char="•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2730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350"/>
              </a:spcBef>
              <a:buClrTx/>
              <a:buSzPct val="85000"/>
              <a:buFontTx/>
              <a:buNone/>
            </a:pPr>
            <a:r>
              <a:rPr lang="de-DE" altLang="de-DE" sz="1800" b="1" dirty="0" err="1">
                <a:cs typeface="Times New Roman" pitchFamily="16" charset="0"/>
              </a:rPr>
              <a:t>Atribuciones</a:t>
            </a:r>
            <a:r>
              <a:rPr lang="de-DE" altLang="de-DE" sz="1800" b="1" dirty="0">
                <a:cs typeface="Times New Roman" pitchFamily="16" charset="0"/>
              </a:rPr>
              <a:t> </a:t>
            </a:r>
            <a:r>
              <a:rPr lang="de-DE" altLang="de-DE" sz="1800" b="1" dirty="0" err="1">
                <a:cs typeface="Times New Roman" pitchFamily="16" charset="0"/>
              </a:rPr>
              <a:t>frecuentes</a:t>
            </a:r>
            <a:r>
              <a:rPr lang="de-DE" altLang="de-DE" sz="1800" b="1" dirty="0">
                <a:cs typeface="Times New Roman" pitchFamily="16" charset="0"/>
              </a:rPr>
              <a:t> </a:t>
            </a:r>
            <a:r>
              <a:rPr lang="de-DE" altLang="de-DE" sz="1800" b="1" dirty="0" err="1">
                <a:cs typeface="Times New Roman" pitchFamily="16" charset="0"/>
              </a:rPr>
              <a:t>durante</a:t>
            </a:r>
            <a:r>
              <a:rPr lang="de-DE" altLang="de-DE" sz="1800" b="1" dirty="0">
                <a:cs typeface="Times New Roman" pitchFamily="16" charset="0"/>
              </a:rPr>
              <a:t> la </a:t>
            </a:r>
            <a:r>
              <a:rPr lang="de-DE" altLang="de-DE" sz="1800" b="1" dirty="0" err="1">
                <a:cs typeface="Times New Roman" pitchFamily="16" charset="0"/>
              </a:rPr>
              <a:t>psicosis</a:t>
            </a:r>
            <a:r>
              <a:rPr lang="de-DE" altLang="de-DE" sz="1800" b="1" dirty="0">
                <a:cs typeface="Times New Roman" pitchFamily="16" charset="0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ts val="1350"/>
              </a:spcBef>
              <a:buClrTx/>
              <a:buSzPct val="200000"/>
              <a:buFontTx/>
              <a:buNone/>
            </a:pPr>
            <a:r>
              <a:rPr lang="de-DE" altLang="de-DE" sz="1800" dirty="0">
                <a:cs typeface="Times New Roman" pitchFamily="16" charset="0"/>
              </a:rPr>
              <a:t>		</a:t>
            </a:r>
          </a:p>
          <a:p>
            <a:pPr eaLnBrk="1" hangingPunct="1">
              <a:lnSpc>
                <a:spcPct val="90000"/>
              </a:lnSpc>
              <a:spcBef>
                <a:spcPts val="1350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de-DE" altLang="de-DE" sz="1800" dirty="0" err="1">
                <a:cs typeface="Times New Roman" pitchFamily="16" charset="0"/>
              </a:rPr>
              <a:t>algo</a:t>
            </a:r>
            <a:r>
              <a:rPr lang="de-DE" altLang="de-DE" sz="1800" dirty="0">
                <a:cs typeface="Times New Roman" pitchFamily="16" charset="0"/>
              </a:rPr>
              <a:t> ha </a:t>
            </a:r>
            <a:r>
              <a:rPr lang="de-DE" altLang="de-DE" sz="1800" dirty="0" err="1">
                <a:cs typeface="Times New Roman" pitchFamily="16" charset="0"/>
              </a:rPr>
              <a:t>sido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implantado</a:t>
            </a:r>
            <a:r>
              <a:rPr lang="de-DE" altLang="de-DE" sz="1800" dirty="0">
                <a:cs typeface="Times New Roman" pitchFamily="16" charset="0"/>
              </a:rPr>
              <a:t> en mi </a:t>
            </a:r>
            <a:r>
              <a:rPr lang="de-DE" altLang="de-DE" sz="1800" dirty="0" err="1">
                <a:cs typeface="Times New Roman" pitchFamily="16" charset="0"/>
              </a:rPr>
              <a:t>cerebro</a:t>
            </a:r>
            <a:r>
              <a:rPr lang="de-DE" altLang="de-DE" sz="1800" dirty="0">
                <a:cs typeface="Times New Roman" pitchFamily="16" charset="0"/>
              </a:rPr>
              <a:t> (</a:t>
            </a:r>
            <a:r>
              <a:rPr lang="de-DE" altLang="de-DE" sz="1800" dirty="0" err="1">
                <a:cs typeface="Times New Roman" pitchFamily="16" charset="0"/>
              </a:rPr>
              <a:t>transmisor</a:t>
            </a:r>
            <a:r>
              <a:rPr lang="de-DE" altLang="de-DE" sz="1800" dirty="0">
                <a:cs typeface="Times New Roman" pitchFamily="16" charset="0"/>
              </a:rPr>
              <a:t>, </a:t>
            </a:r>
            <a:r>
              <a:rPr lang="de-DE" altLang="de-DE" sz="1800" dirty="0" err="1">
                <a:cs typeface="Times New Roman" pitchFamily="16" charset="0"/>
              </a:rPr>
              <a:t>electrodos</a:t>
            </a:r>
            <a:r>
              <a:rPr lang="de-DE" altLang="de-DE" sz="1800" dirty="0">
                <a:cs typeface="Times New Roman" pitchFamily="16" charset="0"/>
              </a:rPr>
              <a:t>) o </a:t>
            </a:r>
            <a:r>
              <a:rPr lang="de-DE" altLang="de-DE" sz="1800" dirty="0" err="1">
                <a:cs typeface="Times New Roman" pitchFamily="16" charset="0"/>
              </a:rPr>
              <a:t>transmisiones</a:t>
            </a:r>
            <a:r>
              <a:rPr lang="de-DE" altLang="de-DE" sz="1800" dirty="0">
                <a:cs typeface="Times New Roman" pitchFamily="16" charset="0"/>
              </a:rPr>
              <a:t> del </a:t>
            </a:r>
            <a:r>
              <a:rPr lang="de-DE" altLang="de-DE" sz="1800" dirty="0" err="1">
                <a:cs typeface="Times New Roman" pitchFamily="16" charset="0"/>
              </a:rPr>
              <a:t>exterior</a:t>
            </a:r>
            <a:endParaRPr lang="de-DE" altLang="de-DE" sz="1800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spcBef>
                <a:spcPts val="1350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de-DE" altLang="de-DE" sz="1800" dirty="0" err="1">
                <a:cs typeface="Times New Roman" pitchFamily="16" charset="0"/>
              </a:rPr>
              <a:t>alguien</a:t>
            </a:r>
            <a:r>
              <a:rPr lang="de-DE" altLang="de-DE" sz="1800" dirty="0">
                <a:cs typeface="Times New Roman" pitchFamily="16" charset="0"/>
              </a:rPr>
              <a:t> ha </a:t>
            </a:r>
            <a:r>
              <a:rPr lang="de-DE" altLang="de-DE" sz="1800" dirty="0" err="1">
                <a:cs typeface="Times New Roman" pitchFamily="16" charset="0"/>
              </a:rPr>
              <a:t>tomado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el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control</a:t>
            </a:r>
            <a:r>
              <a:rPr lang="de-DE" altLang="de-DE" sz="1800" dirty="0">
                <a:cs typeface="Times New Roman" pitchFamily="16" charset="0"/>
              </a:rPr>
              <a:t> </a:t>
            </a:r>
            <a:r>
              <a:rPr lang="de-DE" altLang="de-DE" sz="1800" dirty="0" err="1">
                <a:cs typeface="Times New Roman" pitchFamily="16" charset="0"/>
              </a:rPr>
              <a:t>sobre</a:t>
            </a:r>
            <a:r>
              <a:rPr lang="de-DE" altLang="de-DE" sz="1800" dirty="0">
                <a:cs typeface="Times New Roman" pitchFamily="16" charset="0"/>
              </a:rPr>
              <a:t> mi </a:t>
            </a:r>
            <a:r>
              <a:rPr lang="de-DE" altLang="de-DE" sz="1800" dirty="0" err="1">
                <a:cs typeface="Times New Roman" pitchFamily="16" charset="0"/>
              </a:rPr>
              <a:t>pensamiento</a:t>
            </a:r>
            <a:endParaRPr lang="de-DE" altLang="de-DE" sz="1800" dirty="0">
              <a:cs typeface="Times New Roman" pitchFamily="16" charset="0"/>
            </a:endParaRPr>
          </a:p>
          <a:p>
            <a:pPr eaLnBrk="1" hangingPunct="1">
              <a:lnSpc>
                <a:spcPct val="90000"/>
              </a:lnSpc>
              <a:spcBef>
                <a:spcPts val="1350"/>
              </a:spcBef>
              <a:buClrTx/>
              <a:buSzPct val="85000"/>
              <a:buFontTx/>
              <a:buNone/>
            </a:pPr>
            <a:endParaRPr lang="de-DE" altLang="de-DE" sz="1800" dirty="0">
              <a:cs typeface="Times New Roman" pitchFamily="16" charset="0"/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23</a:t>
            </a:r>
          </a:p>
        </p:txBody>
      </p:sp>
      <p:grpSp>
        <p:nvGrpSpPr>
          <p:cNvPr id="38916" name="Group 3"/>
          <p:cNvGrpSpPr>
            <a:grpSpLocks/>
          </p:cNvGrpSpPr>
          <p:nvPr/>
        </p:nvGrpSpPr>
        <p:grpSpPr bwMode="auto">
          <a:xfrm>
            <a:off x="0" y="6167438"/>
            <a:ext cx="2987675" cy="539750"/>
            <a:chOff x="0" y="3885"/>
            <a:chExt cx="1474" cy="340"/>
          </a:xfrm>
        </p:grpSpPr>
        <p:sp>
          <p:nvSpPr>
            <p:cNvPr id="38922" name="Rectangle 4"/>
            <p:cNvSpPr>
              <a:spLocks noChangeArrowheads="1"/>
            </p:cNvSpPr>
            <p:nvPr/>
          </p:nvSpPr>
          <p:spPr bwMode="auto">
            <a:xfrm>
              <a:off x="0" y="3885"/>
              <a:ext cx="1225" cy="299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 altLang="de-DE"/>
            </a:p>
          </p:txBody>
        </p:sp>
        <p:sp>
          <p:nvSpPr>
            <p:cNvPr id="38924" name="Text Box 6"/>
            <p:cNvSpPr txBox="1">
              <a:spLocks noChangeArrowheads="1"/>
            </p:cNvSpPr>
            <p:nvPr/>
          </p:nvSpPr>
          <p:spPr bwMode="auto">
            <a:xfrm>
              <a:off x="160" y="3913"/>
              <a:ext cx="1314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1pPr>
              <a:lvl2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2pPr>
              <a:lvl3pPr eaLnBrk="0" hangingPunct="0">
                <a:spcBef>
                  <a:spcPts val="45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3pPr>
              <a:lvl4pPr eaLnBrk="0" hangingPunct="0">
                <a:spcBef>
                  <a:spcPts val="45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4pPr>
              <a:lvl5pPr eaLnBrk="0" hangingPunct="0">
                <a:spcBef>
                  <a:spcPts val="45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Verdana" pitchFamily="32" charset="0"/>
                  <a:ea typeface="Lucida Sans Unicode" charset="0"/>
                  <a:cs typeface="Lucida Sans Unicode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 dirty="0">
                  <a:cs typeface="Times New Roman" pitchFamily="16" charset="0"/>
                </a:rPr>
                <a:t>  </a:t>
              </a:r>
              <a:r>
                <a:rPr lang="de-DE" altLang="de-DE" sz="1200" dirty="0">
                  <a:latin typeface="Wingdings" charset="2"/>
                  <a:cs typeface="Times New Roman" pitchFamily="16" charset="0"/>
                </a:rPr>
                <a:t></a:t>
              </a:r>
              <a:r>
                <a:rPr lang="de-DE" altLang="de-DE" sz="1200" dirty="0">
                  <a:cs typeface="Times New Roman" pitchFamily="16" charset="0"/>
                </a:rPr>
                <a:t> </a:t>
              </a:r>
              <a:r>
                <a:rPr lang="de-DE" altLang="de-DE" sz="1200" dirty="0" err="1">
                  <a:cs typeface="Times New Roman" pitchFamily="16" charset="0"/>
                </a:rPr>
                <a:t>hoja</a:t>
              </a:r>
              <a:r>
                <a:rPr lang="de-DE" altLang="de-DE" sz="1200" dirty="0">
                  <a:cs typeface="Times New Roman" pitchFamily="16" charset="0"/>
                </a:rPr>
                <a:t> de </a:t>
              </a:r>
              <a:r>
                <a:rPr lang="de-DE" altLang="de-DE" sz="1200" dirty="0" err="1">
                  <a:cs typeface="Times New Roman" pitchFamily="16" charset="0"/>
                </a:rPr>
                <a:t>trabajo</a:t>
              </a:r>
              <a:r>
                <a:rPr lang="de-DE" altLang="de-DE" sz="1200" dirty="0">
                  <a:cs typeface="Times New Roman" pitchFamily="16" charset="0"/>
                </a:rPr>
                <a:t>  4.6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200" dirty="0">
                  <a:cs typeface="Times New Roman" pitchFamily="16" charset="0"/>
                </a:rPr>
                <a:t>     </a:t>
              </a:r>
            </a:p>
          </p:txBody>
        </p:sp>
      </p:grpSp>
      <p:pic>
        <p:nvPicPr>
          <p:cNvPr id="3891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868863"/>
            <a:ext cx="10493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sp>
        <p:nvSpPr>
          <p:cNvPr id="38921" name="Rectangle 11"/>
          <p:cNvSpPr>
            <a:spLocks noChangeArrowheads="1"/>
          </p:cNvSpPr>
          <p:nvPr/>
        </p:nvSpPr>
        <p:spPr bwMode="auto">
          <a:xfrm>
            <a:off x="0" y="-1714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de-DE" sz="2000">
                <a:solidFill>
                  <a:srgbClr val="D16349"/>
                </a:solidFill>
                <a:cs typeface="Times New Roman" pitchFamily="16" charset="0"/>
              </a:rPr>
              <a:t>Una voz interior te dice que no eres bueno</a:t>
            </a:r>
          </a:p>
        </p:txBody>
      </p:sp>
      <p:pic>
        <p:nvPicPr>
          <p:cNvPr id="14" name="Picture 16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2" y="486886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0" descr="Notize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4.29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66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791112"/>
              </p:ext>
            </p:extLst>
          </p:nvPr>
        </p:nvGraphicFramePr>
        <p:xfrm>
          <a:off x="0" y="1412875"/>
          <a:ext cx="9145588" cy="5182478"/>
        </p:xfrm>
        <a:graphic>
          <a:graphicData uri="http://schemas.openxmlformats.org/drawingml/2006/table">
            <a:tbl>
              <a:tblPr/>
              <a:tblGrid>
                <a:gridCol w="3492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53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2511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¿Control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desde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el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exterior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de-DE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¿Existen otras posibles explicaciones?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85973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“Lo oigo claramente. En cambio, ¡mis pensamientos son completamente silenciosos!”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s-ES" altLang="de-DE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2" charset="0"/>
                        <a:cs typeface="Times New Roman" pitchFamily="16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Aproximadamente el 15-20% de la población general    oye voces de vez en cuando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Cuando uno está muy concentrado las ideas pueden resultar audibles (canciones pegadizas, pensamientos rumiativos; cuando se lee la carta de una persona muy conocida, algunas personas “oyen” su voz)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9358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“Estos pensamientos son incontrolables. Cuando intento pararlos, van a más. Esto me demuestra que alguien realmente me quiere controlar.”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s-ES" altLang="de-DE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2" charset="0"/>
                        <a:cs typeface="Times New Roman" pitchFamily="16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???</a:t>
                      </a: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Nuestros pensamientos no son enteramente controlables – si no fuese así no existirían fenómenos como inspiraciones repentinas, lluvia de ideas o pensamientos rumiativos.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Si intentamos contrarrestar estos pensamientos, automáticamente se vuelven más fuertes e insistentes.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Experimento: En el próximo minuto ¡no piense en el número 8! – No tendrá éxito.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540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“Jamás tendría esos pensamientos maliciosos. Yo nunca podría dañar a alguien. Aún así, oigo constantemente estas voces agresivas.”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???</a:t>
                      </a: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Ideas opuestas a nuestra forma habitual de pensar son frecuentes. Pensamientos ≠ Acción: 20% de la población general ha tenido pensamientos suicidas pero no los han ejecutado. Incluso con las personas que amamos, algunas veces tenemos (ligeros) pensamientos agresivos (ej. una madre con su hijo inconsolable). 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0979" name="Rectangle 32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25</a:t>
            </a:r>
          </a:p>
        </p:txBody>
      </p:sp>
      <p:pic>
        <p:nvPicPr>
          <p:cNvPr id="40980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13" y="66675"/>
            <a:ext cx="65722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83" name="Text Box 36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pic>
        <p:nvPicPr>
          <p:cNvPr id="9" name="Picture 24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698" y="85520"/>
            <a:ext cx="634753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0" y="-18732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Oyendo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voces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/>
            </a:r>
            <a:b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 ¿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Tus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propios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pensamientos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o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control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de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alguna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fuente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externa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?</a:t>
            </a:r>
            <a:b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Pros y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contras</a:t>
            </a:r>
            <a:endParaRPr lang="de-DE" altLang="de-DE" sz="1600" dirty="0">
              <a:solidFill>
                <a:srgbClr val="D16349"/>
              </a:solidFill>
              <a:cs typeface="Times New Roman" pitchFamily="16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4.30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186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850035"/>
              </p:ext>
            </p:extLst>
          </p:nvPr>
        </p:nvGraphicFramePr>
        <p:xfrm>
          <a:off x="0" y="1412875"/>
          <a:ext cx="9145588" cy="5182478"/>
        </p:xfrm>
        <a:graphic>
          <a:graphicData uri="http://schemas.openxmlformats.org/drawingml/2006/table">
            <a:tbl>
              <a:tblPr/>
              <a:tblGrid>
                <a:gridCol w="3492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53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2511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¿Control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desde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el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</a:t>
                      </a:r>
                      <a:r>
                        <a:rPr kumimoji="0" lang="de-DE" altLang="de-DE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exterior</a:t>
                      </a:r>
                      <a:r>
                        <a:rPr kumimoji="0" lang="de-DE" altLang="de-DE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?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de-DE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¿Existen otras posibles explicaciones?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85973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“Lo oigo claramente. En cambio, ¡mis pensamientos son completamente silenciosos!”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s-ES" altLang="de-DE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2" charset="0"/>
                        <a:cs typeface="Times New Roman" pitchFamily="16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Aproximadamente </a:t>
                      </a: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el 15-20% de la población general    oye voces de vez en cuando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Cuando uno está muy concentrado las ideas pueden resultar audibles (canciones pegadizas, pensamientos rumiativos; cuando se lee la carta de una persona muy conocida, algunas personas “oyen” su voz)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9358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“Estos pensamientos son incontrolables. Cuando intento pararlos, van a más. Esto me demuestra que alguien realmente me quiere controlar.”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s-ES" altLang="de-DE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2" charset="0"/>
                        <a:cs typeface="Times New Roman" pitchFamily="16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Nuestros </a:t>
                      </a: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pensamientos no son enteramente controlables – si no fuese así no existirían fenómenos como inspiraciones repentinas, lluvia de ideas o pensamientos rumiativos.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Si intentamos contrarrestar estos pensamientos, automáticamente se vuelven más fuertes e insistentes.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Experimento: En el próximo minuto ¡no piense en el número 8! – No tendrá éxito.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9540"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“Jamás tendría esos pensamientos maliciosos. Yo nunca podría dañar a alguien. Aún así, oigo constantemente estas voces agresivas.”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1pPr>
                      <a:lvl2pPr marL="4572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2pPr>
                      <a:lvl3pPr marL="9144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3pPr>
                      <a:lvl4pPr marL="13716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4pPr>
                      <a:lvl5pPr marL="1828800" eaLnBrk="0" hangingPunct="0">
                        <a:spcBef>
                          <a:spcPts val="4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5pPr>
                      <a:lvl6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6pPr>
                      <a:lvl7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7pPr>
                      <a:lvl8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8pPr>
                      <a:lvl9pPr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Verdana" pitchFamily="32" charset="0"/>
                          <a:ea typeface="Lucida Sans Unicode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 typeface="Verdana" pitchFamily="32" charset="0"/>
                        <a:buChar char="o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s-ES" altLang="de-D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2" charset="0"/>
                          <a:cs typeface="Times New Roman" pitchFamily="16" charset="0"/>
                        </a:rPr>
                        <a:t> Ideas opuestas a nuestra forma habitual de pensar son frecuentes. Pensamientos ≠ Acción: 20% de la población general ha tenido pensamientos suicidas pero no los han ejecutado. Incluso con las personas que amamos, algunas veces tenemos (ligeros) pensamientos agresivos (ej. una madre con su hijo inconsolable). 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0979" name="Rectangle 32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25</a:t>
            </a:r>
          </a:p>
        </p:txBody>
      </p:sp>
      <p:pic>
        <p:nvPicPr>
          <p:cNvPr id="40980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13" y="66675"/>
            <a:ext cx="65722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83" name="Text Box 36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pic>
        <p:nvPicPr>
          <p:cNvPr id="9" name="Picture 24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698" y="85520"/>
            <a:ext cx="634753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0" y="-18732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Oyendo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voces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/>
            </a:r>
            <a:b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 ¿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Tus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propios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pensamientos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o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control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de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alguna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fuente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externa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?</a:t>
            </a:r>
            <a:b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Pros y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contras</a:t>
            </a:r>
            <a:endParaRPr lang="de-DE" altLang="de-DE" sz="1600" dirty="0">
              <a:solidFill>
                <a:srgbClr val="D16349"/>
              </a:solidFill>
              <a:cs typeface="Times New Roman" pitchFamily="16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4.31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938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330533" y="2473359"/>
            <a:ext cx="813752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709613" indent="-622300" eaLnBrk="0" hangingPunct="0">
              <a:spcBef>
                <a:spcPts val="450"/>
              </a:spcBef>
              <a:buChar char="•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709613" algn="l"/>
                <a:tab pos="1624013" algn="l"/>
                <a:tab pos="2538413" algn="l"/>
                <a:tab pos="3452813" algn="l"/>
                <a:tab pos="4367213" algn="l"/>
                <a:tab pos="5281613" algn="l"/>
                <a:tab pos="6196013" algn="l"/>
                <a:tab pos="7110413" algn="l"/>
                <a:tab pos="8024813" algn="l"/>
                <a:tab pos="8939213" algn="l"/>
                <a:tab pos="9853613" algn="l"/>
                <a:tab pos="10768013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337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¿Técnicamente factible?</a:t>
            </a:r>
          </a:p>
          <a:p>
            <a:pPr eaLnBrk="1" hangingPunct="1">
              <a:spcBef>
                <a:spcPts val="11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¿Cuándo y dónde tuvo lugar la implantación del chip? </a:t>
            </a:r>
          </a:p>
          <a:p>
            <a:pPr eaLnBrk="1" hangingPunct="1">
              <a:spcBef>
                <a:spcPts val="11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¿Quién podría estar interesado en dañarle de esta manera? Quién tendría el tiempo y el dinero para llevarlo a cabo? </a:t>
            </a:r>
          </a:p>
          <a:p>
            <a:pPr eaLnBrk="1" hangingPunct="1">
              <a:spcBef>
                <a:spcPts val="1125"/>
              </a:spcBef>
              <a:buClr>
                <a:srgbClr val="8CADAE"/>
              </a:buClr>
              <a:buSzPct val="85000"/>
              <a:buFont typeface="Verdana" pitchFamily="32" charset="0"/>
              <a:buChar char="o"/>
            </a:pPr>
            <a:r>
              <a:rPr lang="es-ES" altLang="de-DE" sz="1800" dirty="0">
                <a:cs typeface="Times New Roman" pitchFamily="16" charset="0"/>
              </a:rPr>
              <a:t>¿Hay métodos más sencillos para dañar a alguien. ¿Por qué elegir un método tan complejo?</a:t>
            </a: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332121" y="1320834"/>
            <a:ext cx="820737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marL="95250" indent="-6350" eaLnBrk="0" hangingPunct="0">
              <a:spcBef>
                <a:spcPts val="450"/>
              </a:spcBef>
              <a:buChar char="•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95250" algn="l"/>
                <a:tab pos="1009650" algn="l"/>
                <a:tab pos="1924050" algn="l"/>
                <a:tab pos="2838450" algn="l"/>
                <a:tab pos="3752850" algn="l"/>
                <a:tab pos="4667250" algn="l"/>
                <a:tab pos="5581650" algn="l"/>
                <a:tab pos="6496050" algn="l"/>
                <a:tab pos="7410450" algn="l"/>
                <a:tab pos="8324850" algn="l"/>
                <a:tab pos="9239250" algn="l"/>
                <a:tab pos="1015365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3375"/>
              </a:spcBef>
              <a:buClrTx/>
              <a:buFontTx/>
              <a:buNone/>
            </a:pPr>
            <a:r>
              <a:rPr lang="es-ES" altLang="de-DE" sz="1800" dirty="0">
                <a:cs typeface="Times New Roman" pitchFamily="16" charset="0"/>
              </a:rPr>
              <a:t>La asunción de pensamientos controlados a distancia plantea más preguntas que respuestas, por ejemplo: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8750300" y="0"/>
            <a:ext cx="406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875"/>
              </a:spcBef>
              <a:buClrTx/>
              <a:buFontTx/>
              <a:buNone/>
            </a:pPr>
            <a:r>
              <a:rPr lang="en-US" altLang="de-DE" sz="1400">
                <a:solidFill>
                  <a:srgbClr val="FFFFFF"/>
                </a:solidFill>
                <a:cs typeface="Times New Roman" pitchFamily="16" charset="0"/>
              </a:rPr>
              <a:t>26</a:t>
            </a:r>
          </a:p>
        </p:txBody>
      </p:sp>
      <p:pic>
        <p:nvPicPr>
          <p:cNvPr id="4199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868863"/>
            <a:ext cx="1049337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0" y="6643688"/>
            <a:ext cx="3779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FontTx/>
              <a:buNone/>
            </a:pPr>
            <a:r>
              <a:rPr lang="en-US" altLang="de-DE" sz="800" i="1">
                <a:cs typeface="Times New Roman" pitchFamily="16" charset="0"/>
              </a:rPr>
              <a:t>(“Mask of horror” por Chrystalline Radical)</a:t>
            </a:r>
          </a:p>
        </p:txBody>
      </p:sp>
      <p:pic>
        <p:nvPicPr>
          <p:cNvPr id="10" name="Picture 16" descr="mask of horror-chrystalline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616" y="4876800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0" y="-18732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Oyendo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2000" dirty="0" err="1">
                <a:solidFill>
                  <a:srgbClr val="D16349"/>
                </a:solidFill>
                <a:cs typeface="Times New Roman" pitchFamily="16" charset="0"/>
              </a:rPr>
              <a:t>voces</a:t>
            </a:r>
            <a: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  <a:t/>
            </a:r>
            <a:br>
              <a:rPr lang="de-DE" altLang="de-DE" sz="20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 ¿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Tus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propios</a:t>
            </a:r>
            <a:r>
              <a:rPr lang="de-DE" altLang="de-DE" sz="1600" dirty="0">
                <a:solidFill>
                  <a:srgbClr val="CC3300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CC3300"/>
                </a:solidFill>
                <a:cs typeface="Times New Roman" pitchFamily="16" charset="0"/>
              </a:rPr>
              <a:t>pensamientos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o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control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de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alguna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fuente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externa</a:t>
            </a: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?</a:t>
            </a:r>
            <a:b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</a:br>
            <a:r>
              <a:rPr lang="de-DE" altLang="de-DE" sz="1600" dirty="0">
                <a:solidFill>
                  <a:srgbClr val="D16349"/>
                </a:solidFill>
                <a:cs typeface="Times New Roman" pitchFamily="16" charset="0"/>
              </a:rPr>
              <a:t>Pros y </a:t>
            </a:r>
            <a:r>
              <a:rPr lang="de-DE" altLang="de-DE" sz="1600" dirty="0" err="1">
                <a:solidFill>
                  <a:srgbClr val="D16349"/>
                </a:solidFill>
                <a:cs typeface="Times New Roman" pitchFamily="16" charset="0"/>
              </a:rPr>
              <a:t>contras</a:t>
            </a:r>
            <a:endParaRPr lang="de-DE" altLang="de-DE" sz="1600" dirty="0">
              <a:solidFill>
                <a:srgbClr val="D16349"/>
              </a:solidFill>
              <a:cs typeface="Times New Roman" pitchFamily="16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4.32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228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250826" y="1343025"/>
            <a:ext cx="8642350" cy="304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marL="714375" indent="-35083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64451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918267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6398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400970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405542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10114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63537" indent="0" algn="ctr" eaLnBrk="1" hangingPunct="1">
              <a:spcBef>
                <a:spcPct val="50000"/>
              </a:spcBef>
              <a:buClr>
                <a:srgbClr val="8CADAE"/>
              </a:buClr>
            </a:pPr>
            <a:r>
              <a:rPr lang="en-GB" altLang="de-DE" sz="1800" b="1" err="1"/>
              <a:t>Objetivos</a:t>
            </a:r>
            <a:r>
              <a:rPr lang="en-GB" altLang="de-DE" sz="1800" b="1"/>
              <a:t> a </a:t>
            </a:r>
            <a:r>
              <a:rPr lang="en-GB" altLang="de-DE" sz="1800" b="1" err="1"/>
              <a:t>aprender</a:t>
            </a:r>
            <a:r>
              <a:rPr lang="en-GB" altLang="de-DE" sz="1800" b="1"/>
              <a:t>:		</a:t>
            </a:r>
            <a:endParaRPr lang="en-GB" altLang="de-DE" sz="1800"/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s-ES" altLang="de-DE" sz="1800"/>
              <a:t>Considera siempre las tres posibilidades que pueden contribuir al resultado de un evento específico: yo mismo, otros y circunstancias.</a:t>
            </a:r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s-ES" altLang="de-DE" sz="1800"/>
              <a:t>Deberíamos tratar de ser todo lo realistas que podamos en nuestra vida diaria:  </a:t>
            </a:r>
            <a:br>
              <a:rPr lang="es-ES" altLang="de-DE" sz="1800"/>
            </a:br>
            <a:r>
              <a:rPr lang="es-ES" altLang="de-DE" sz="1800"/>
              <a:t>No está justificado echar siempre la culpa a los demás – de la misma forma en que, ¡no siempre es nuestra culpa cuando algo va mal! </a:t>
            </a:r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s-ES" altLang="de-DE" sz="1800"/>
              <a:t>En la mayoría de las ocasiones, múltiples factores interactúan en la conformación de un suceso.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err="1">
                <a:solidFill>
                  <a:srgbClr val="D16349"/>
                </a:solidFill>
              </a:rPr>
              <a:t>Aplicaciones</a:t>
            </a:r>
            <a:r>
              <a:rPr lang="en-GB" altLang="de-DE" sz="2000">
                <a:solidFill>
                  <a:srgbClr val="D16349"/>
                </a:solidFill>
              </a:rPr>
              <a:t> a la </a:t>
            </a:r>
            <a:r>
              <a:rPr lang="en-GB" altLang="de-DE" sz="2000" err="1">
                <a:solidFill>
                  <a:srgbClr val="D16349"/>
                </a:solidFill>
              </a:rPr>
              <a:t>vida</a:t>
            </a:r>
            <a:r>
              <a:rPr lang="en-GB" altLang="de-DE" sz="2000">
                <a:solidFill>
                  <a:srgbClr val="D16349"/>
                </a:solidFill>
              </a:rPr>
              <a:t> </a:t>
            </a:r>
            <a:r>
              <a:rPr lang="en-GB" altLang="de-DE" sz="2000" err="1">
                <a:solidFill>
                  <a:srgbClr val="D16349"/>
                </a:solidFill>
              </a:rPr>
              <a:t>diaria</a:t>
            </a:r>
            <a:endParaRPr lang="en-GB" altLang="de-DE" sz="2000">
              <a:solidFill>
                <a:srgbClr val="D16349"/>
              </a:solidFill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4.33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9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de-DE" sz="2000">
                <a:solidFill>
                  <a:srgbClr val="D16349"/>
                </a:solidFill>
              </a:rPr>
              <a:t>¿Qué tiene esto que ver con la psicosis?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50824" y="1347693"/>
            <a:ext cx="8642351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algn="l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algn="l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algn="l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algn="l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s-ES_tradnl" altLang="de-DE" sz="1800"/>
              <a:t>Muchas (¡pero no todas!) las personas con psicosis tienden a explicar eventos </a:t>
            </a:r>
            <a:r>
              <a:rPr lang="es-ES_tradnl" altLang="de-DE" sz="1800" i="1" err="1"/>
              <a:t>multideterminados</a:t>
            </a:r>
            <a:r>
              <a:rPr lang="es-ES_tradnl" altLang="de-DE" sz="1800" i="1"/>
              <a:t> </a:t>
            </a:r>
            <a:r>
              <a:rPr lang="es-ES_tradnl" altLang="de-DE" sz="1800"/>
              <a:t>contemplando una</a:t>
            </a:r>
            <a:r>
              <a:rPr lang="es-ES_tradnl" altLang="de-DE" sz="1800" i="1"/>
              <a:t> única</a:t>
            </a:r>
            <a:r>
              <a:rPr lang="es-ES_tradnl" altLang="de-DE" sz="1800"/>
              <a:t> causa. </a:t>
            </a:r>
          </a:p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s-ES_tradnl" altLang="de-DE" sz="1800"/>
              <a:t>En ocasiones, algunas personas culpan a otras personas de sus propios fracasos. En cambio, otras asumen toda la culpa del suceso. </a:t>
            </a:r>
          </a:p>
          <a:p>
            <a:pPr marL="180000" eaLnBrk="1" hangingPunct="1">
              <a:spcBef>
                <a:spcPts val="1200"/>
              </a:spcBef>
              <a:buClrTx/>
              <a:buSzTx/>
            </a:pPr>
            <a:endParaRPr lang="es-ES_tradnl" altLang="de-DE" sz="180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i="1"/>
              <a:t>¿Qué aspectos de la unidad terapéutica ‘estilo atribucional’ encuentras más útil y provechoso?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i="1"/>
              <a:t>¿Cuándo y en qué situación concreta, en un futuro cercano, podrías aplicar lo aprendido? ¿Cómo podría ser útil para (ej. reducir el estrés)?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b="1">
              <a:solidFill>
                <a:srgbClr val="FF0000"/>
              </a:solidFill>
            </a:endParaRP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b="1">
              <a:solidFill>
                <a:srgbClr val="000000"/>
              </a:solidFill>
            </a:endParaRPr>
          </a:p>
        </p:txBody>
      </p:sp>
      <p:grpSp>
        <p:nvGrpSpPr>
          <p:cNvPr id="20" name="Group 17"/>
          <p:cNvGrpSpPr>
            <a:grpSpLocks/>
          </p:cNvGrpSpPr>
          <p:nvPr/>
        </p:nvGrpSpPr>
        <p:grpSpPr bwMode="auto">
          <a:xfrm>
            <a:off x="0" y="6167438"/>
            <a:ext cx="2704563" cy="536575"/>
            <a:chOff x="0" y="3957"/>
            <a:chExt cx="1474" cy="338"/>
          </a:xfrm>
        </p:grpSpPr>
        <p:sp>
          <p:nvSpPr>
            <p:cNvPr id="2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sp>
          <p:nvSpPr>
            <p:cNvPr id="23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>
                  <a:sym typeface="Wingdings" pitchFamily="2" charset="2"/>
                </a:rPr>
                <a:t>  </a:t>
              </a:r>
              <a:r>
                <a:rPr lang="de-DE" altLang="de-DE" sz="1200">
                  <a:sym typeface="Wingdings" pitchFamily="2" charset="2"/>
                </a:rPr>
                <a:t></a:t>
              </a:r>
              <a:r>
                <a:rPr lang="de-DE" altLang="de-DE" sz="1200"/>
                <a:t> </a:t>
              </a:r>
              <a:r>
                <a:rPr lang="en-GB" altLang="de-DE" sz="1200" i="1" err="1"/>
                <a:t>hoja</a:t>
              </a:r>
              <a:r>
                <a:rPr lang="en-GB" altLang="de-DE" sz="1200" i="1"/>
                <a:t> de </a:t>
              </a:r>
              <a:r>
                <a:rPr lang="en-GB" altLang="de-DE" sz="1200" i="1" err="1"/>
                <a:t>trabajo</a:t>
              </a:r>
              <a:r>
                <a:rPr lang="en-GB" altLang="de-DE" sz="1200" i="1"/>
                <a:t> 4.7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sz="1200" i="1"/>
                <a:t>     </a:t>
              </a:r>
            </a:p>
          </p:txBody>
        </p:sp>
      </p:grpSp>
      <p:pic>
        <p:nvPicPr>
          <p:cNvPr id="10" name="Picture 70" descr="Notiz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29351"/>
            <a:ext cx="3365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4.34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Textfeld 7"/>
          <p:cNvSpPr txBox="1">
            <a:spLocks noChangeArrowheads="1"/>
          </p:cNvSpPr>
          <p:nvPr/>
        </p:nvSpPr>
        <p:spPr bwMode="auto">
          <a:xfrm>
            <a:off x="250825" y="1358211"/>
            <a:ext cx="864234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b="1" dirty="0"/>
              <a:t>Ejemplo:</a:t>
            </a:r>
            <a:r>
              <a:rPr lang="es-ES_tradnl" altLang="de-DE" sz="1800" dirty="0"/>
              <a:t> Ana sufre un fuerte dolor de barriga.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b="1" dirty="0"/>
              <a:t>Atribución/creencia:</a:t>
            </a:r>
            <a:r>
              <a:rPr lang="es-ES_tradnl" altLang="de-DE" sz="1800" dirty="0"/>
              <a:t> Ana cree que su comida ha sido envenenada.</a:t>
            </a:r>
            <a:r>
              <a:rPr lang="es-ES_tradnl" altLang="de-DE" sz="1800" u="sng" dirty="0"/>
              <a:t>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s-ES_tradnl" altLang="de-DE" sz="1800" u="sng" dirty="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s-ES_tradnl" altLang="de-DE" sz="1800" b="1" dirty="0"/>
              <a:t>Pero: </a:t>
            </a:r>
            <a:r>
              <a:rPr lang="es-ES_tradnl" altLang="de-DE" sz="1800" dirty="0"/>
              <a:t>Ana ha estado bajo mucha presión últimamente en el trabajo. Debido a esta situación no ha podido comer ni dormir con regularidad. Ana a menudo tiene problemas gástricos secundarios a situaciones de estrés. 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de-DE" sz="2000">
                <a:solidFill>
                  <a:srgbClr val="D16349"/>
                </a:solidFill>
              </a:rPr>
              <a:t>¿Qué tiene esto que ver con la psicosis?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743700" y="6619875"/>
            <a:ext cx="21336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estilo</a:t>
            </a:r>
            <a:r>
              <a:rPr lang="de-DE" altLang="de-DE" sz="1200" b="1" dirty="0">
                <a:solidFill>
                  <a:srgbClr val="646B86"/>
                </a:solidFill>
                <a:cs typeface="Times New Roman" pitchFamily="16" charset="0"/>
              </a:rPr>
              <a:t> </a:t>
            </a:r>
            <a:r>
              <a:rPr lang="de-DE" altLang="de-DE" sz="1200" b="1" dirty="0" err="1">
                <a:solidFill>
                  <a:srgbClr val="646B86"/>
                </a:solidFill>
                <a:cs typeface="Times New Roman" pitchFamily="16" charset="0"/>
              </a:rPr>
              <a:t>atribucional</a:t>
            </a:r>
            <a:endParaRPr lang="de-DE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45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45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45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Verdana" pitchFamily="32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200" b="1" dirty="0" smtClean="0">
                <a:solidFill>
                  <a:srgbClr val="646B86"/>
                </a:solidFill>
                <a:cs typeface="Times New Roman" pitchFamily="16" charset="0"/>
              </a:rPr>
              <a:t>4.35</a:t>
            </a:r>
            <a:endParaRPr lang="en-US" altLang="de-DE" sz="1200" b="1" dirty="0">
              <a:solidFill>
                <a:srgbClr val="646B86"/>
              </a:solidFill>
              <a:cs typeface="Times New Roman" pitchFamily="1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Standarddesign">
  <a:themeElements>
    <a:clrScheme name="7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7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7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Standarddesign">
  <a:themeElements>
    <a:clrScheme name="8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8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Standarddesign">
  <a:themeElements>
    <a:clrScheme name="9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9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Standarddesign">
  <a:themeElements>
    <a:clrScheme name="10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10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Larissa-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-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3_Cronus 1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A3D6"/>
    </a:hlink>
    <a:folHlink>
      <a:srgbClr val="694F07"/>
    </a:folHlink>
  </a:clrScheme>
  <a:fontScheme name="3_Cronu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2986</Words>
  <Application>Microsoft Office PowerPoint</Application>
  <PresentationFormat>Bildschirmpräsentation (4:3)</PresentationFormat>
  <Paragraphs>461</Paragraphs>
  <Slides>35</Slides>
  <Notes>35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60" baseType="lpstr">
      <vt:lpstr>Arial</vt:lpstr>
      <vt:lpstr>Calibri</vt:lpstr>
      <vt:lpstr>Courier New</vt:lpstr>
      <vt:lpstr>Georgia</vt:lpstr>
      <vt:lpstr>Lucida Sans Unicode</vt:lpstr>
      <vt:lpstr>Times New Roman</vt:lpstr>
      <vt:lpstr>Verdana</vt:lpstr>
      <vt:lpstr>Verdana (Textkörper)</vt:lpstr>
      <vt:lpstr>Wingdings</vt:lpstr>
      <vt:lpstr>Wingdings 2</vt:lpstr>
      <vt:lpstr>2_Standarddesign</vt:lpstr>
      <vt:lpstr>3_Standarddesign</vt:lpstr>
      <vt:lpstr>4_Standarddesign</vt:lpstr>
      <vt:lpstr>5_Standarddesign</vt:lpstr>
      <vt:lpstr>6_Standarddesign</vt:lpstr>
      <vt:lpstr>7_Standarddesign</vt:lpstr>
      <vt:lpstr>8_Standarddesign</vt:lpstr>
      <vt:lpstr>9_Standarddesign</vt:lpstr>
      <vt:lpstr>1_Standarddesign</vt:lpstr>
      <vt:lpstr>10_Standarddesign</vt:lpstr>
      <vt:lpstr>1_Cronus</vt:lpstr>
      <vt:lpstr>3_Cronus</vt:lpstr>
      <vt:lpstr>2_Cronus</vt:lpstr>
      <vt:lpstr>Larissa-Design</vt:lpstr>
      <vt:lpstr>Photo Editor 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¿Cuál es tu estilo atribucional?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Hiwis</cp:lastModifiedBy>
  <cp:revision>843</cp:revision>
  <cp:lastPrinted>2010-08-18T09:48:18Z</cp:lastPrinted>
  <dcterms:created xsi:type="dcterms:W3CDTF">2010-08-18T09:46:04Z</dcterms:created>
  <dcterms:modified xsi:type="dcterms:W3CDTF">2017-10-13T11:33:55Z</dcterms:modified>
</cp:coreProperties>
</file>