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7" r:id="rId4"/>
    <p:sldMasterId id="2147483658" r:id="rId5"/>
    <p:sldMasterId id="2147483659" r:id="rId6"/>
    <p:sldMasterId id="2147483660" r:id="rId7"/>
    <p:sldMasterId id="2147483661" r:id="rId8"/>
  </p:sldMasterIdLst>
  <p:notesMasterIdLst>
    <p:notesMasterId r:id="rId72"/>
  </p:notesMasterIdLst>
  <p:handoutMasterIdLst>
    <p:handoutMasterId r:id="rId73"/>
  </p:handoutMasterIdLst>
  <p:sldIdLst>
    <p:sldId id="409" r:id="rId9"/>
    <p:sldId id="994" r:id="rId10"/>
    <p:sldId id="988" r:id="rId11"/>
    <p:sldId id="892" r:id="rId12"/>
    <p:sldId id="919" r:id="rId13"/>
    <p:sldId id="931" r:id="rId14"/>
    <p:sldId id="971" r:id="rId15"/>
    <p:sldId id="972" r:id="rId16"/>
    <p:sldId id="973" r:id="rId17"/>
    <p:sldId id="974" r:id="rId18"/>
    <p:sldId id="975" r:id="rId19"/>
    <p:sldId id="976" r:id="rId20"/>
    <p:sldId id="977" r:id="rId21"/>
    <p:sldId id="978" r:id="rId22"/>
    <p:sldId id="979" r:id="rId23"/>
    <p:sldId id="980" r:id="rId24"/>
    <p:sldId id="995" r:id="rId25"/>
    <p:sldId id="996" r:id="rId26"/>
    <p:sldId id="997" r:id="rId27"/>
    <p:sldId id="998" r:id="rId28"/>
    <p:sldId id="999" r:id="rId29"/>
    <p:sldId id="1000" r:id="rId30"/>
    <p:sldId id="1001" r:id="rId31"/>
    <p:sldId id="1002" r:id="rId32"/>
    <p:sldId id="1003" r:id="rId33"/>
    <p:sldId id="1004" r:id="rId34"/>
    <p:sldId id="1005" r:id="rId35"/>
    <p:sldId id="1006" r:id="rId36"/>
    <p:sldId id="1007" r:id="rId37"/>
    <p:sldId id="1008" r:id="rId38"/>
    <p:sldId id="1009" r:id="rId39"/>
    <p:sldId id="1010" r:id="rId40"/>
    <p:sldId id="1011" r:id="rId41"/>
    <p:sldId id="981" r:id="rId42"/>
    <p:sldId id="982" r:id="rId43"/>
    <p:sldId id="983" r:id="rId44"/>
    <p:sldId id="984" r:id="rId45"/>
    <p:sldId id="1012" r:id="rId46"/>
    <p:sldId id="1013" r:id="rId47"/>
    <p:sldId id="1014" r:id="rId48"/>
    <p:sldId id="985" r:id="rId49"/>
    <p:sldId id="986" r:id="rId50"/>
    <p:sldId id="1015" r:id="rId51"/>
    <p:sldId id="1016" r:id="rId52"/>
    <p:sldId id="1017" r:id="rId53"/>
    <p:sldId id="1018" r:id="rId54"/>
    <p:sldId id="955" r:id="rId55"/>
    <p:sldId id="1019" r:id="rId56"/>
    <p:sldId id="1020" r:id="rId57"/>
    <p:sldId id="932" r:id="rId58"/>
    <p:sldId id="960" r:id="rId59"/>
    <p:sldId id="929" r:id="rId60"/>
    <p:sldId id="936" r:id="rId61"/>
    <p:sldId id="961" r:id="rId62"/>
    <p:sldId id="902" r:id="rId63"/>
    <p:sldId id="962" r:id="rId64"/>
    <p:sldId id="964" r:id="rId65"/>
    <p:sldId id="965" r:id="rId66"/>
    <p:sldId id="966" r:id="rId67"/>
    <p:sldId id="890" r:id="rId68"/>
    <p:sldId id="886" r:id="rId69"/>
    <p:sldId id="987" r:id="rId70"/>
    <p:sldId id="1021" r:id="rId71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62">
          <p15:clr>
            <a:srgbClr val="A4A3A4"/>
          </p15:clr>
        </p15:guide>
        <p15:guide id="2" pos="4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FF0066"/>
    <a:srgbClr val="CCECFF"/>
    <a:srgbClr val="8DC6FF"/>
    <a:srgbClr val="3399FF"/>
    <a:srgbClr val="66CC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46" autoAdjust="0"/>
    <p:restoredTop sz="99139" autoAdjust="0"/>
  </p:normalViewPr>
  <p:slideViewPr>
    <p:cSldViewPr snapToGrid="0">
      <p:cViewPr varScale="1">
        <p:scale>
          <a:sx n="105" d="100"/>
          <a:sy n="105" d="100"/>
        </p:scale>
        <p:origin x="234" y="78"/>
      </p:cViewPr>
      <p:guideLst>
        <p:guide orient="horz" pos="1162"/>
        <p:guide pos="412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55.xml"/><Relationship Id="rId1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1C9ADE3F-F4FC-46EE-BBB2-592CCCF3C74C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472352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A343AEA-2330-4B4A-90F2-E6525AD3D71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53063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233E69-9601-49BB-BB88-32C13DC5C806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289356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90B92C22-3B46-44CD-8ABC-15A069179958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2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4112" cy="3722687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553043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CCDD0C57-1C00-42DD-8987-323FE461F8C2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3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4112" cy="3722687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25813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2782A-8C7A-41A6-B397-C80FF1B3F3F3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1045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37C23D-0125-41D5-86E5-2FE72F47F6B0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2938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1F861D-FDA4-4154-9659-8E26FB252506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271674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063CF0FE-F5E0-40E7-8BD7-BBA6577BCDE6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7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051075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02B7CCAA-CACF-4955-A9CF-ACA9616D17CE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8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8705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FBA9D75E-20BC-447C-834C-D6D87811082F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9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13971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7AA534B7-7D6F-4B35-8C90-1158D5ED0B10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10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041834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C95BB84F-810A-4923-9B3F-FD92208D07C1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11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5032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BE1845A2-B190-43EF-86DA-EBE1EFAF655E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12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972543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7D26894E-B0E6-4E3A-BE95-E0201F846965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13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039295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AF36756E-16CF-40C4-93A3-99B2F3648761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14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53983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1D65F0CE-5093-45A3-B482-8E971F6EEF6B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15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0703238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434DF19A-B427-45D1-A976-12BE14074B68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16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73905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CB30FC-4055-4363-9D76-01B06FCA28B0}" type="slidenum">
              <a:rPr lang="de-DE" altLang="de-DE">
                <a:ea typeface="ＭＳ Ｐゴシック" pitchFamily="34" charset="-128"/>
              </a:rPr>
              <a:pPr/>
              <a:t>17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35341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03AA2-3444-466B-91EE-D53BF9175FA0}" type="slidenum">
              <a:rPr lang="de-DE" altLang="de-DE">
                <a:ea typeface="ＭＳ Ｐゴシック" pitchFamily="34" charset="-128"/>
              </a:rPr>
              <a:pPr/>
              <a:t>18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9613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6E958-D15D-48A1-84A4-052276EFB825}" type="slidenum">
              <a:rPr lang="de-DE" altLang="de-DE">
                <a:ea typeface="ＭＳ Ｐゴシック" pitchFamily="34" charset="-128"/>
              </a:rPr>
              <a:pPr/>
              <a:t>19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34423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2ECC00-7C7B-4F1F-9E20-33733078DD88}" type="slidenum">
              <a:rPr lang="de-DE" altLang="de-DE">
                <a:ea typeface="ＭＳ Ｐゴシック" pitchFamily="34" charset="-128"/>
              </a:rPr>
              <a:pPr/>
              <a:t>20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2051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02040-7C2F-4767-B447-D66A5A430198}" type="slidenum">
              <a:rPr lang="de-DE" altLang="de-DE">
                <a:ea typeface="ＭＳ Ｐゴシック" pitchFamily="34" charset="-128"/>
              </a:rPr>
              <a:pPr/>
              <a:t>21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3052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D6C634-6223-4C35-9FA8-5F8193AE88B9}" type="slidenum">
              <a:rPr lang="de-DE" altLang="de-DE">
                <a:ea typeface="ＭＳ Ｐゴシック" pitchFamily="34" charset="-128"/>
              </a:rPr>
              <a:pPr/>
              <a:t>22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8620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489901-9061-4E5A-BF9F-944F0807EB89}" type="slidenum">
              <a:rPr lang="de-DE" altLang="de-DE">
                <a:ea typeface="ＭＳ Ｐゴシック" pitchFamily="34" charset="-128"/>
              </a:rPr>
              <a:pPr/>
              <a:t>23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9676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3D6C87-3EAF-454D-BB12-B34006183A3F}" type="slidenum">
              <a:rPr lang="de-DE" altLang="de-DE">
                <a:ea typeface="ＭＳ Ｐゴシック" pitchFamily="34" charset="-128"/>
              </a:rPr>
              <a:pPr/>
              <a:t>24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97617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DC0ACF-35CC-4030-BD22-25BA069A9C8B}" type="slidenum">
              <a:rPr lang="de-DE" altLang="de-DE">
                <a:ea typeface="ＭＳ Ｐゴシック" pitchFamily="34" charset="-128"/>
              </a:rPr>
              <a:pPr/>
              <a:t>25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24440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55EAC8-5825-4124-A2CE-E1273FEBDDB8}" type="slidenum">
              <a:rPr lang="de-DE" altLang="de-DE">
                <a:ea typeface="ＭＳ Ｐゴシック" pitchFamily="34" charset="-128"/>
              </a:rPr>
              <a:pPr/>
              <a:t>26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31046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84527B-7718-4F92-85E4-386F01B2DE81}" type="slidenum">
              <a:rPr lang="de-DE" altLang="de-DE">
                <a:ea typeface="ＭＳ Ｐゴシック" pitchFamily="34" charset="-128"/>
              </a:rPr>
              <a:pPr/>
              <a:t>27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29316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DE1D7-6F38-4CCB-9ACB-FFA12AEE383C}" type="slidenum">
              <a:rPr lang="de-DE" altLang="de-DE">
                <a:ea typeface="ＭＳ Ｐゴシック" pitchFamily="34" charset="-128"/>
              </a:rPr>
              <a:pPr/>
              <a:t>28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77102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BB8AF7-6276-4C40-9DC4-F86E73F2CEF7}" type="slidenum">
              <a:rPr lang="de-DE" altLang="de-DE">
                <a:ea typeface="ＭＳ Ｐゴシック" pitchFamily="34" charset="-128"/>
              </a:rPr>
              <a:pPr/>
              <a:t>29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14575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E34E55-435C-4C74-9B1E-F227DDF956FE}" type="slidenum">
              <a:rPr lang="de-DE" altLang="de-DE">
                <a:ea typeface="ＭＳ Ｐゴシック" pitchFamily="34" charset="-128"/>
              </a:rPr>
              <a:pPr/>
              <a:t>30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81928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C99BCC-30B6-4733-9FA1-67F561582D28}" type="slidenum">
              <a:rPr lang="de-DE" altLang="de-DE">
                <a:ea typeface="ＭＳ Ｐゴシック" pitchFamily="34" charset="-128"/>
              </a:rPr>
              <a:pPr/>
              <a:t>31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63046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6254E5-8A7B-4353-B975-29917ED7386A}" type="slidenum">
              <a:rPr lang="de-DE" altLang="de-DE">
                <a:ea typeface="ＭＳ Ｐゴシック" pitchFamily="34" charset="-128"/>
              </a:rPr>
              <a:pPr/>
              <a:t>32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74850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8239F-5754-40C8-8AF2-A208679DCC9B}" type="slidenum">
              <a:rPr lang="de-DE" altLang="de-DE">
                <a:ea typeface="ＭＳ Ｐゴシック" pitchFamily="34" charset="-128"/>
              </a:rPr>
              <a:pPr/>
              <a:t>33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3984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0B44856B-BB28-46AE-B0C2-B5B147EDEB36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34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4112" cy="3722687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5730425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CFE1787F-F29B-4985-A405-3860CC39D13B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35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4112" cy="3722687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5523" tIns="47762" rIns="95523" bIns="47762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4318283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10AB5E6B-4FFB-4421-A5B8-936D43D03CC0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36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4112" cy="3722687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5523" tIns="47762" rIns="95523" bIns="47762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0290406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14FC943A-F56C-4234-878A-92A14864125C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37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4112" cy="3722687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5523" tIns="47762" rIns="95523" bIns="47762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871070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6C29E5A5-2649-4040-A63C-EC6A3DB5E26F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41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697824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2141006A-B744-4912-80B9-BB61F97894E0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42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5465642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A24AF5-5178-413F-93FE-A68702ACAD9D}" type="slidenum">
              <a:rPr lang="de-DE" altLang="de-DE">
                <a:ea typeface="ＭＳ Ｐゴシック" pitchFamily="34" charset="-128"/>
              </a:rPr>
              <a:pPr/>
              <a:t>43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85379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9E2516A5-8128-4969-A220-AAF513FBDA2C}" type="slidenum">
              <a:rPr lang="de-DE" altLang="de-DE" sz="1300">
                <a:latin typeface="Times New Roman" pitchFamily="18" charset="0"/>
                <a:ea typeface="ＭＳ Ｐゴシック" pitchFamily="34" charset="-128"/>
              </a:rPr>
              <a:pPr algn="r" defTabSz="955675" eaLnBrk="1" hangingPunct="1"/>
              <a:t>44</a:t>
            </a:fld>
            <a:endParaRPr lang="de-DE" altLang="de-DE" sz="130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33096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 txBox="1">
            <a:spLocks noGrp="1"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E6215637-AFC0-4A89-B347-561D9D733D85}" type="slidenum">
              <a:rPr lang="de-DE" altLang="de-DE" sz="1300">
                <a:latin typeface="Times New Roman" pitchFamily="18" charset="0"/>
                <a:ea typeface="ＭＳ Ｐゴシック" pitchFamily="34" charset="-128"/>
              </a:rPr>
              <a:pPr algn="r" defTabSz="955675" eaLnBrk="1" hangingPunct="1"/>
              <a:t>45</a:t>
            </a:fld>
            <a:endParaRPr lang="de-DE" altLang="de-DE" sz="130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78440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09D7DB-C41A-42A4-BDDE-7A6C4D4433F4}" type="slidenum">
              <a:rPr lang="de-DE" altLang="de-DE">
                <a:ea typeface="ＭＳ Ｐゴシック" pitchFamily="34" charset="-128"/>
              </a:rPr>
              <a:pPr/>
              <a:t>46</a:t>
            </a:fld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7373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53C70A-5C7A-4182-AF58-8073DB5041F4}" type="slidenum">
              <a:rPr lang="de-DE" altLang="de-DE"/>
              <a:pPr/>
              <a:t>47</a:t>
            </a:fld>
            <a:endParaRPr lang="de-DE" altLang="de-DE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596383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B3482B-6EB2-4487-B7DE-DA7D6849655A}" type="slidenum">
              <a:rPr lang="de-DE" altLang="de-DE"/>
              <a:pPr/>
              <a:t>50</a:t>
            </a:fld>
            <a:endParaRPr lang="de-DE" altLang="de-DE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088789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altLang="de-DE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9C769-8BE4-4235-A9AC-8EF48F3A25A7}" type="slidenum">
              <a:rPr lang="de-DE" altLang="de-DE"/>
              <a:pPr/>
              <a:t>51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301406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EEA072-ED99-4CA1-A4E7-E2A50DA384A8}" type="slidenum">
              <a:rPr lang="de-DE" altLang="de-DE"/>
              <a:pPr/>
              <a:t>52</a:t>
            </a:fld>
            <a:endParaRPr lang="de-DE" altLang="de-DE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80693212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E58BFA-F466-4070-AA27-EFE1E635FA7F}" type="slidenum">
              <a:rPr lang="de-DE" altLang="de-DE"/>
              <a:pPr/>
              <a:t>53</a:t>
            </a:fld>
            <a:endParaRPr lang="de-DE" altLang="de-DE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984728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E51A14-2689-4547-9561-5129A2F4CA80}" type="slidenum">
              <a:rPr lang="de-DE" altLang="de-DE"/>
              <a:pPr/>
              <a:t>54</a:t>
            </a:fld>
            <a:endParaRPr lang="de-DE" altLang="de-DE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08363657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0FC09A-10FD-478B-80E0-B6E8C3DEB7AA}" type="slidenum">
              <a:rPr lang="de-DE" altLang="de-DE"/>
              <a:pPr/>
              <a:t>55</a:t>
            </a:fld>
            <a:endParaRPr lang="de-DE" altLang="de-DE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503892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altLang="de-DE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D23654-7F92-417D-A302-55C9D50A3480}" type="slidenum">
              <a:rPr lang="de-DE" altLang="de-DE"/>
              <a:pPr/>
              <a:t>56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651536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A7BDD-C4DD-4F49-89BF-7160A2CEFB5C}" type="slidenum">
              <a:rPr lang="de-DE" altLang="de-DE"/>
              <a:pPr/>
              <a:t>60</a:t>
            </a:fld>
            <a:endParaRPr lang="de-DE" altLang="de-DE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3223179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F9491-AA1B-455A-BD0A-DC59FA75BABE}" type="slidenum">
              <a:rPr lang="de-DE" altLang="de-DE"/>
              <a:pPr/>
              <a:t>61</a:t>
            </a:fld>
            <a:endParaRPr lang="de-DE" altLang="de-DE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4016958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4" tIns="47777" rIns="95554" bIns="47777" anchor="b"/>
          <a:lstStyle/>
          <a:p>
            <a:pPr algn="r" defTabSz="955675" eaLnBrk="1" hangingPunct="1"/>
            <a:fld id="{1E9B5415-D6A5-492B-92E1-35498E4E6C7A}" type="slidenum">
              <a:rPr lang="de-DE" altLang="de-DE" sz="1300">
                <a:latin typeface="Times New Roman" pitchFamily="18" charset="0"/>
              </a:rPr>
              <a:pPr algn="r" defTabSz="955675" eaLnBrk="1" hangingPunct="1"/>
              <a:t>62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640533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7002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696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696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88913"/>
            <a:ext cx="9144000" cy="6696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en-CA" noProof="0" dirty="0" smtClean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46063"/>
            <a:ext cx="2286000" cy="6423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46063"/>
            <a:ext cx="6705600" cy="6423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A0128-65A7-4FB0-9556-9F735E22B8C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C53F6-03B8-4831-9F4D-6BFDB83F0DB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6BDD6-9007-4865-A238-6D0D16D8DC1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32331-80D3-4D3A-9B5B-DF14122718B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7E709-0454-4453-BD9F-F058455C4DF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CDA52-1049-47F4-AB8A-878F2DAE305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281EA-0973-4122-8DAE-DDBC4AFED66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2FAFD-7113-4532-B95F-919A8F25FAD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174A8-7E55-4556-9C16-122B54F1836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B4464-FF5F-43A2-8E8E-6B32A46676C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F1C58-0F6A-442D-BF66-7A15AA63A96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07901-564F-41A7-91F5-2DC89057F75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42C46-0E42-44C4-8A90-81B7FBBEC18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C6EF3-5272-4602-B8FE-E1313B78EE0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DD444-E573-4701-B9D1-BCE20DC968F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0FF1D-23BA-4965-A852-9AFACD7C896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189CF-4D91-4ECC-B5C5-16A79DB4CFC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186D9-5DAC-4AE6-8098-5BE6C0B8DFF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A32A-8EB4-4A9F-AA2D-BE005197459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B74DC-C425-418A-8ADF-5DC6D67819E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764B6-6FC0-4C1D-AB79-C713E45AB20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98A80-2F01-4CB5-BAE3-CC2364ABE70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CA5B5-C483-4081-B360-3F7097DD6AD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61F08-56E8-423C-83D7-09E8DD25514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3175-D203-4F0F-8244-99C3A1C2C27E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A9F27-991D-4CA7-8346-8C8313820E1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24F5A-4CF7-4B00-9E67-CE258713445E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B6446-AEA1-4E2A-BE0A-852022AA221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9CCFC-D17B-4054-90F1-1225DE771A4D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1E9C6-128F-452E-8E5E-5FA2CA96582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68EED-78D2-4EA9-BD6A-58E6D6F172F4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7EB40-7298-4108-B4AC-EF86DB888B1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FDE4B-D1FC-4E20-9A00-C9B4647115ED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06C42-1B12-4C8B-9F15-9B75C1E180B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71B1C-8B19-4F04-9189-83D255738AA8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7B14-C39C-4040-9CF6-398B61B9DD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C0D3D-5BB1-43FD-932D-DD0415CAC018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9E3FE-E486-496C-B0BB-4F19C428ABB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21AFE-098D-4F5C-84E9-CCE79EE904CB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1D5D3-2750-4B85-8071-3FCB5FEE7B9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38E00-167D-4B53-842F-F1537F1A07A9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D3E33-3E5B-4E02-8750-B6090900EA6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F3E27-4179-4FEA-A5C9-7CC1FEA0C419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9D49-9A84-4139-AFAA-A8298D50393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74E13-2A49-40D2-80BC-6668E748E259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B854B-6B4C-4486-9D98-3BFD9778E64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7002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052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9533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24606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cs-CZ" altLang="de-DE" sz="3600" smtClean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cs-CZ" altLang="de-DE" sz="3600" smtClean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cs-CZ" altLang="de-DE" sz="3600" smtClean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cs-CZ" altLang="de-DE" sz="3600" smtClean="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13F7B93-6112-4E1B-8098-7ADB6688ABB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A0927CD-06A1-45E4-AD90-5856D8AFCFD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4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8196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8197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8203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204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C396F6-FE90-487D-9159-A4EBA2762F8A}" type="datetimeFigureOut">
              <a:rPr lang="en-US"/>
              <a:pPr>
                <a:defRPr/>
              </a:pPr>
              <a:t>2/15/2017</a:t>
            </a:fld>
            <a:endParaRPr lang="en-US" dirty="0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 smtClean="0">
                <a:solidFill>
                  <a:srgbClr val="E1E1E1"/>
                </a:solidFill>
              </a:defRPr>
            </a:lvl1pPr>
          </a:lstStyle>
          <a:p>
            <a:pPr>
              <a:defRPr/>
            </a:pPr>
            <a:fld id="{D53BAC56-8247-48E4-9521-3A6A82FD4A6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3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1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1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9219" name="Text Box 12"/>
          <p:cNvSpPr txBox="1">
            <a:spLocks noChangeArrowheads="1"/>
          </p:cNvSpPr>
          <p:nvPr/>
        </p:nvSpPr>
        <p:spPr bwMode="auto">
          <a:xfrm>
            <a:off x="0" y="1362075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3600" dirty="0">
                <a:solidFill>
                  <a:schemeClr val="accent1"/>
                </a:solidFill>
              </a:rPr>
              <a:t>Metakognitivní</a:t>
            </a:r>
            <a:r>
              <a:rPr lang="de-DE" altLang="de-DE" sz="3600" dirty="0">
                <a:solidFill>
                  <a:schemeClr val="accent1"/>
                </a:solidFill>
              </a:rPr>
              <a:t> </a:t>
            </a:r>
            <a:r>
              <a:rPr lang="cs-CZ" altLang="de-DE" sz="3600" dirty="0">
                <a:solidFill>
                  <a:schemeClr val="accent1"/>
                </a:solidFill>
              </a:rPr>
              <a:t>terapie</a:t>
            </a:r>
            <a:endParaRPr lang="en-US" altLang="de-DE" sz="3600" dirty="0">
              <a:solidFill>
                <a:schemeClr val="accent1"/>
              </a:solidFill>
            </a:endParaRP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687388" y="27908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r>
              <a:rPr lang="cs-CZ" altLang="de-DE" sz="1800" b="1" dirty="0">
                <a:solidFill>
                  <a:schemeClr val="tx2"/>
                </a:solidFill>
              </a:rPr>
              <a:t>Terapeutická lekce </a:t>
            </a:r>
            <a:r>
              <a:rPr lang="de-DE" altLang="de-DE" sz="1800" b="1" dirty="0">
                <a:solidFill>
                  <a:schemeClr val="tx2"/>
                </a:solidFill>
              </a:rPr>
              <a:t>5:</a:t>
            </a:r>
            <a:br>
              <a:rPr lang="de-DE" altLang="de-DE" sz="1800" b="1" dirty="0">
                <a:solidFill>
                  <a:schemeClr val="tx2"/>
                </a:solidFill>
              </a:rPr>
            </a:br>
            <a:r>
              <a:rPr lang="cs-CZ" altLang="de-DE" sz="1800" b="1" dirty="0">
                <a:solidFill>
                  <a:schemeClr val="tx2"/>
                </a:solidFill>
              </a:rPr>
              <a:t>JAK SE ROZHODUJEME</a:t>
            </a:r>
            <a:endParaRPr lang="en-US" altLang="de-DE" sz="1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22338" y="1608138"/>
            <a:ext cx="7681912" cy="2787650"/>
          </a:xfrm>
        </p:spPr>
        <p:txBody>
          <a:bodyPr/>
          <a:lstStyle/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b="1" smtClean="0"/>
              <a:t>Důvody/výhody</a:t>
            </a:r>
            <a:r>
              <a:rPr lang="de-DE" altLang="de-DE" sz="1800" b="1" smtClean="0"/>
              <a:t>:</a:t>
            </a:r>
            <a:r>
              <a:rPr lang="de-DE" altLang="de-DE" sz="1800" smtClean="0"/>
              <a:t> </a:t>
            </a:r>
            <a:r>
              <a:rPr lang="cs-CZ" altLang="de-DE" sz="1800" smtClean="0"/>
              <a:t>??? </a:t>
            </a:r>
            <a:r>
              <a:rPr lang="cs-CZ" altLang="de-DE" sz="1800" smtClean="0">
                <a:solidFill>
                  <a:schemeClr val="bg1"/>
                </a:solidFill>
              </a:rPr>
              <a:t>Šetří to čas, potvrzuje dřívější znalosti</a:t>
            </a:r>
            <a:r>
              <a:rPr lang="de-DE" altLang="de-DE" sz="1800" smtClean="0">
                <a:solidFill>
                  <a:schemeClr val="bg1"/>
                </a:solidFill>
              </a:rPr>
              <a:t>, </a:t>
            </a:r>
            <a:r>
              <a:rPr lang="cs-CZ" altLang="de-DE" sz="1800" smtClean="0">
                <a:solidFill>
                  <a:schemeClr val="bg1"/>
                </a:solidFill>
              </a:rPr>
              <a:t>člověk může vypadat rozhodný a schopný </a:t>
            </a:r>
            <a:r>
              <a:rPr lang="de-DE" altLang="de-DE" sz="1800" smtClean="0">
                <a:solidFill>
                  <a:schemeClr val="bg1"/>
                </a:solidFill>
              </a:rPr>
              <a:t>(</a:t>
            </a:r>
            <a:r>
              <a:rPr lang="cs-CZ" altLang="de-DE" sz="1800" smtClean="0">
                <a:solidFill>
                  <a:schemeClr val="bg1"/>
                </a:solidFill>
              </a:rPr>
              <a:t>rčení</a:t>
            </a:r>
            <a:r>
              <a:rPr lang="de-DE" altLang="de-DE" sz="1800" smtClean="0">
                <a:solidFill>
                  <a:schemeClr val="bg1"/>
                </a:solidFill>
              </a:rPr>
              <a:t>: </a:t>
            </a:r>
            <a:r>
              <a:rPr lang="cs-CZ" altLang="de-DE" sz="1800" smtClean="0">
                <a:solidFill>
                  <a:schemeClr val="bg1"/>
                </a:solidFill>
              </a:rPr>
              <a:t>„Špatné rozhodnutí je lepší než žádné rozhodnutí</a:t>
            </a:r>
            <a:r>
              <a:rPr lang="de-DE" altLang="de-DE" sz="1800" smtClean="0">
                <a:solidFill>
                  <a:schemeClr val="bg1"/>
                </a:solidFill>
              </a:rPr>
              <a:t>.”)</a:t>
            </a:r>
          </a:p>
          <a:p>
            <a:pPr eaLnBrk="1" hangingPunct="1">
              <a:lnSpc>
                <a:spcPct val="80000"/>
              </a:lnSpc>
              <a:buClr>
                <a:srgbClr val="8CADAE"/>
              </a:buClr>
              <a:buFont typeface="Courier New" pitchFamily="49" charset="0"/>
              <a:buChar char="o"/>
            </a:pPr>
            <a:endParaRPr lang="de-DE" altLang="de-DE" sz="1800" smtClean="0"/>
          </a:p>
          <a:p>
            <a:pPr eaLnBrk="1" hangingPunct="1">
              <a:lnSpc>
                <a:spcPct val="80000"/>
              </a:lnSpc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b="1" smtClean="0"/>
              <a:t>Nevýhody</a:t>
            </a:r>
            <a:r>
              <a:rPr lang="de-DE" altLang="de-DE" sz="1800" b="1" smtClean="0"/>
              <a:t>:</a:t>
            </a:r>
            <a:r>
              <a:rPr lang="de-DE" altLang="de-DE" sz="1800" smtClean="0"/>
              <a:t> </a:t>
            </a:r>
            <a:r>
              <a:rPr lang="cs-CZ" altLang="de-DE" sz="1800" smtClean="0"/>
              <a:t>??? </a:t>
            </a:r>
            <a:r>
              <a:rPr lang="cs-CZ" altLang="de-DE" sz="1800" smtClean="0">
                <a:solidFill>
                  <a:schemeClr val="bg1"/>
                </a:solidFill>
              </a:rPr>
              <a:t>Riziko, že se člověk rozhodne špatně</a:t>
            </a:r>
            <a:r>
              <a:rPr lang="de-DE" altLang="de-DE" sz="1800" smtClean="0">
                <a:solidFill>
                  <a:schemeClr val="bg1"/>
                </a:solidFill>
              </a:rPr>
              <a:t>...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de-DE" altLang="de-DE" sz="1800" smtClean="0"/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3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590550" y="1193800"/>
            <a:ext cx="82296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336699"/>
              </a:buClr>
            </a:pPr>
            <a:r>
              <a:rPr lang="cs-CZ" altLang="de-DE" sz="1800"/>
              <a:t>Často musíme učinit nějaké rozhodnutí, aniž známe „úplnou pravdu</a:t>
            </a:r>
            <a:r>
              <a:rPr lang="de-DE" altLang="de-DE" sz="1800"/>
              <a:t>”.</a:t>
            </a:r>
            <a:endParaRPr lang="de-DE" altLang="de-DE" sz="1800">
              <a:solidFill>
                <a:srgbClr val="336699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094279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5.2</a:t>
            </a:r>
            <a:endParaRPr lang="en-US" altLang="de-DE" sz="1200" b="1" dirty="0">
              <a:solidFill>
                <a:schemeClr val="tx2"/>
              </a:solidFill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0" y="0"/>
            <a:ext cx="9144000" cy="766763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de-DE" dirty="0">
                <a:solidFill>
                  <a:schemeClr val="accent1"/>
                </a:solidFill>
              </a:rPr>
              <a:t>Unáhlené závěry</a:t>
            </a:r>
            <a:endParaRPr lang="en-US" altLang="de-DE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22338" y="1608138"/>
            <a:ext cx="7681912" cy="2787650"/>
          </a:xfrm>
        </p:spPr>
        <p:txBody>
          <a:bodyPr/>
          <a:lstStyle/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b="1" smtClean="0"/>
              <a:t>Důvody/výhody</a:t>
            </a:r>
            <a:r>
              <a:rPr lang="de-DE" altLang="de-DE" sz="1800" b="1" smtClean="0"/>
              <a:t>:</a:t>
            </a:r>
            <a:r>
              <a:rPr lang="de-DE" altLang="de-DE" sz="1800" smtClean="0"/>
              <a:t> </a:t>
            </a:r>
            <a:r>
              <a:rPr lang="cs-CZ" altLang="de-DE" sz="1800" smtClean="0"/>
              <a:t>Šetří to čas, potvrzuje dřívější znalosti</a:t>
            </a:r>
            <a:r>
              <a:rPr lang="de-DE" altLang="de-DE" sz="1800" smtClean="0"/>
              <a:t>, </a:t>
            </a:r>
            <a:r>
              <a:rPr lang="cs-CZ" altLang="de-DE" sz="1800" smtClean="0"/>
              <a:t>člověk může vypadat rozhodný a schopný </a:t>
            </a:r>
            <a:r>
              <a:rPr lang="de-DE" altLang="de-DE" sz="1800" smtClean="0"/>
              <a:t>(</a:t>
            </a:r>
            <a:r>
              <a:rPr lang="cs-CZ" altLang="de-DE" sz="1800" smtClean="0"/>
              <a:t>rčení</a:t>
            </a:r>
            <a:r>
              <a:rPr lang="de-DE" altLang="de-DE" sz="1800" smtClean="0"/>
              <a:t>: </a:t>
            </a:r>
            <a:r>
              <a:rPr lang="cs-CZ" altLang="de-DE" sz="1800" smtClean="0"/>
              <a:t>„Špatné rozhodnutí je lepší než žádné rozhodnutí</a:t>
            </a:r>
            <a:r>
              <a:rPr lang="de-DE" altLang="de-DE" sz="1800" smtClean="0"/>
              <a:t>.”)</a:t>
            </a:r>
          </a:p>
          <a:p>
            <a:pPr eaLnBrk="1" hangingPunct="1">
              <a:lnSpc>
                <a:spcPct val="80000"/>
              </a:lnSpc>
              <a:buClr>
                <a:srgbClr val="8CADAE"/>
              </a:buClr>
              <a:buFont typeface="Courier New" pitchFamily="49" charset="0"/>
              <a:buChar char="o"/>
            </a:pPr>
            <a:endParaRPr lang="de-DE" altLang="de-DE" sz="1800" smtClean="0"/>
          </a:p>
          <a:p>
            <a:pPr eaLnBrk="1" hangingPunct="1">
              <a:lnSpc>
                <a:spcPct val="80000"/>
              </a:lnSpc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b="1" smtClean="0"/>
              <a:t>Nevýhody</a:t>
            </a:r>
            <a:r>
              <a:rPr lang="de-DE" altLang="de-DE" sz="1800" b="1" smtClean="0"/>
              <a:t>:</a:t>
            </a:r>
            <a:r>
              <a:rPr lang="de-DE" altLang="de-DE" sz="1800" smtClean="0"/>
              <a:t> </a:t>
            </a:r>
            <a:r>
              <a:rPr lang="cs-CZ" altLang="de-DE" sz="1800" smtClean="0"/>
              <a:t>Riziko, že se člověk rozhodne špatně</a:t>
            </a:r>
            <a:r>
              <a:rPr lang="de-DE" altLang="de-DE" sz="1800" smtClean="0"/>
              <a:t>...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de-DE" altLang="de-DE" sz="1800" smtClean="0"/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3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590550" y="1193800"/>
            <a:ext cx="82296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336699"/>
              </a:buClr>
            </a:pPr>
            <a:r>
              <a:rPr lang="cs-CZ" altLang="de-DE" sz="1800"/>
              <a:t>Často musíme učinit nějaké rozhodnutí, aniž známe „úplnou pravdu</a:t>
            </a:r>
            <a:r>
              <a:rPr lang="de-DE" altLang="de-DE" sz="1800"/>
              <a:t>”.</a:t>
            </a:r>
            <a:endParaRPr lang="de-DE" altLang="de-DE" sz="1800">
              <a:solidFill>
                <a:srgbClr val="336699"/>
              </a:solidFill>
            </a:endParaRPr>
          </a:p>
        </p:txBody>
      </p:sp>
      <p:sp>
        <p:nvSpPr>
          <p:cNvPr id="1127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>
                <a:solidFill>
                  <a:schemeClr val="tx2"/>
                </a:solidFill>
              </a:rPr>
              <a:t>5.3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094279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58825" y="3598863"/>
            <a:ext cx="7823200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5725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None/>
              <a:defRPr/>
            </a:pPr>
            <a:endParaRPr lang="de-DE" altLang="de-DE" sz="1800" kern="0" dirty="0">
              <a:latin typeface="+mn-lt"/>
              <a:cs typeface="+mn-cs"/>
            </a:endParaRPr>
          </a:p>
          <a:p>
            <a:pPr marL="85725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None/>
              <a:defRPr/>
            </a:pPr>
            <a:r>
              <a:rPr lang="cs-CZ" altLang="de-DE" sz="1800" kern="0" dirty="0">
                <a:latin typeface="+mn-lt"/>
                <a:cs typeface="+mn-cs"/>
              </a:rPr>
              <a:t>Je třeba hledat </a:t>
            </a:r>
            <a:r>
              <a:rPr lang="cs-CZ" altLang="de-DE" sz="1800" i="1" kern="0" dirty="0">
                <a:latin typeface="+mn-lt"/>
                <a:cs typeface="+mn-cs"/>
              </a:rPr>
              <a:t>zlatou střední cestu </a:t>
            </a:r>
            <a:r>
              <a:rPr lang="cs-CZ" altLang="de-DE" sz="1800" kern="0" dirty="0">
                <a:latin typeface="+mn-lt"/>
                <a:cs typeface="+mn-cs"/>
              </a:rPr>
              <a:t>mezi</a:t>
            </a:r>
            <a:r>
              <a:rPr lang="de-DE" altLang="de-DE" sz="1800" kern="0" dirty="0">
                <a:latin typeface="+mn-lt"/>
                <a:cs typeface="+mn-cs"/>
              </a:rPr>
              <a:t>:</a:t>
            </a:r>
          </a:p>
          <a:p>
            <a:pPr marL="85725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None/>
              <a:defRPr/>
            </a:pPr>
            <a:endParaRPr lang="de-DE" altLang="de-DE" sz="1800" kern="0" dirty="0">
              <a:latin typeface="+mn-lt"/>
              <a:cs typeface="+mn-cs"/>
            </a:endParaRPr>
          </a:p>
          <a:p>
            <a:pPr marL="628650" lvl="1" indent="-61913" eaLnBrk="1" hangingPunct="1">
              <a:lnSpc>
                <a:spcPct val="9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/>
            </a:pPr>
            <a:r>
              <a:rPr lang="de-DE" altLang="de-DE" sz="1800" kern="0" dirty="0">
                <a:latin typeface="+mn-lt"/>
              </a:rPr>
              <a:t> </a:t>
            </a:r>
            <a:r>
              <a:rPr lang="cs-CZ" altLang="de-DE" sz="1800" kern="0" dirty="0">
                <a:latin typeface="+mn-lt"/>
              </a:rPr>
              <a:t>příliš zbrklým rozhodováním</a:t>
            </a:r>
            <a:r>
              <a:rPr lang="de-DE" altLang="de-DE" sz="1800" kern="0" dirty="0">
                <a:latin typeface="+mn-lt"/>
              </a:rPr>
              <a:t/>
            </a:r>
            <a:br>
              <a:rPr lang="de-DE" altLang="de-DE" sz="1800" kern="0" dirty="0">
                <a:latin typeface="+mn-lt"/>
              </a:rPr>
            </a:br>
            <a:r>
              <a:rPr lang="de-DE" altLang="de-DE" sz="1800" kern="0" dirty="0">
                <a:latin typeface="+mn-lt"/>
              </a:rPr>
              <a:t> </a:t>
            </a:r>
          </a:p>
          <a:p>
            <a:pPr marL="628650" lvl="1" indent="-61913" eaLnBrk="1" hangingPunct="1">
              <a:lnSpc>
                <a:spcPct val="9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None/>
              <a:defRPr/>
            </a:pPr>
            <a:r>
              <a:rPr lang="de-DE" altLang="de-DE" sz="1800" kern="0" dirty="0">
                <a:latin typeface="+mn-lt"/>
              </a:rPr>
              <a:t>	  a</a:t>
            </a:r>
          </a:p>
          <a:p>
            <a:pPr marL="628650" lvl="1" indent="-61913" eaLnBrk="1" hangingPunct="1">
              <a:lnSpc>
                <a:spcPct val="9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None/>
              <a:defRPr/>
            </a:pPr>
            <a:endParaRPr lang="de-DE" altLang="de-DE" sz="1800" kern="0" dirty="0">
              <a:latin typeface="+mn-lt"/>
            </a:endParaRPr>
          </a:p>
          <a:p>
            <a:pPr marL="628650" lvl="1" indent="-61913" eaLnBrk="1" hangingPunct="1">
              <a:lnSpc>
                <a:spcPct val="9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/>
            </a:pPr>
            <a:r>
              <a:rPr lang="de-DE" altLang="de-DE" sz="1800" kern="0" dirty="0">
                <a:latin typeface="+mn-lt"/>
              </a:rPr>
              <a:t> </a:t>
            </a:r>
            <a:r>
              <a:rPr lang="cs-CZ" altLang="de-DE" sz="1800" kern="0" dirty="0">
                <a:latin typeface="+mn-lt"/>
              </a:rPr>
              <a:t>přílišným zabýváním se nepodstatnými drobnostmi</a:t>
            </a:r>
            <a:endParaRPr lang="de-DE" altLang="de-DE" sz="1800" kern="0" dirty="0">
              <a:latin typeface="+mn-lt"/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0" y="0"/>
            <a:ext cx="9144000" cy="766763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de-DE" dirty="0">
                <a:solidFill>
                  <a:schemeClr val="accent1"/>
                </a:solidFill>
              </a:rPr>
              <a:t>Unáhlené závěry</a:t>
            </a:r>
            <a:endParaRPr lang="en-US" altLang="de-DE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endParaRPr lang="en-GB" altLang="de-DE" sz="20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 anchor="ctr"/>
          <a:lstStyle/>
          <a:p>
            <a:r>
              <a:rPr lang="cs-CZ" altLang="de-DE" dirty="0">
                <a:solidFill>
                  <a:schemeClr val="accent1"/>
                </a:solidFill>
              </a:rPr>
              <a:t>A proč se tím vlastně zabýváme</a:t>
            </a:r>
            <a:r>
              <a:rPr lang="de-DE" altLang="de-DE" dirty="0" smtClean="0">
                <a:solidFill>
                  <a:schemeClr val="accent1"/>
                </a:solidFill>
              </a:rPr>
              <a:t>?</a:t>
            </a:r>
            <a:endParaRPr lang="de-DE" dirty="0"/>
          </a:p>
        </p:txBody>
      </p:sp>
      <p:sp>
        <p:nvSpPr>
          <p:cNvPr id="12291" name="Rectangle 4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360000" rIns="360000"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de-DE" altLang="de-DE" sz="1800" dirty="0" smtClean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de-DE" sz="1800" dirty="0" smtClean="0"/>
              <a:t>Výzkumy prokázaly, že mnozí (ale ne všichni!) lidé s psychózou mají sklon k </a:t>
            </a:r>
            <a:r>
              <a:rPr lang="cs-CZ" altLang="de-DE" sz="1800" b="1" dirty="0" smtClean="0"/>
              <a:t>unáhlenému rozhodování</a:t>
            </a:r>
            <a:r>
              <a:rPr lang="de-DE" altLang="de-DE" sz="1800" b="1" dirty="0" smtClean="0"/>
              <a:t> </a:t>
            </a:r>
            <a:r>
              <a:rPr lang="de-DE" altLang="de-DE" sz="1800" dirty="0" smtClean="0"/>
              <a:t>(</a:t>
            </a:r>
            <a:r>
              <a:rPr lang="cs-CZ" altLang="de-DE" sz="1800" dirty="0" smtClean="0"/>
              <a:t>aniž mají dostatek informací</a:t>
            </a:r>
            <a:r>
              <a:rPr lang="de-DE" altLang="de-DE" sz="1800" dirty="0" smtClean="0"/>
              <a:t>).</a:t>
            </a:r>
            <a:r>
              <a:rPr lang="de-DE" altLang="de-DE" sz="1800" b="1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 2" pitchFamily="18" charset="2"/>
              <a:buNone/>
            </a:pPr>
            <a:endParaRPr lang="de-DE" altLang="de-DE" sz="1800" b="1" dirty="0" smtClean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de-DE" sz="1800" dirty="0" smtClean="0"/>
              <a:t>Tento styl rozhodování snadno vede k chybám. Proto je lepší – zvláště, pokud se rozhodnutí týká důležitých záležitostí – </a:t>
            </a:r>
            <a:r>
              <a:rPr lang="cs-CZ" altLang="de-DE" sz="1800" b="1" dirty="0" smtClean="0"/>
              <a:t>brát v úvahu co nejvíce dostupných informací</a:t>
            </a:r>
            <a:r>
              <a:rPr lang="de-DE" altLang="de-DE" sz="1800" b="1" dirty="0" smtClean="0"/>
              <a:t>. </a:t>
            </a:r>
          </a:p>
          <a:p>
            <a:pPr marL="0" indent="0" eaLnBrk="1" hangingPunct="1">
              <a:lnSpc>
                <a:spcPct val="90000"/>
              </a:lnSpc>
              <a:buFont typeface="Wingdings 2" pitchFamily="18" charset="2"/>
              <a:buNone/>
            </a:pPr>
            <a:endParaRPr lang="de-DE" altLang="de-DE" sz="1800" b="1" dirty="0" smtClean="0"/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4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229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2295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endParaRPr lang="en-GB" altLang="de-DE" sz="2000"/>
          </a:p>
        </p:txBody>
      </p:sp>
      <p:sp>
        <p:nvSpPr>
          <p:cNvPr id="13315" name="Text Box 1027"/>
          <p:cNvSpPr txBox="1">
            <a:spLocks noChangeArrowheads="1"/>
          </p:cNvSpPr>
          <p:nvPr/>
        </p:nvSpPr>
        <p:spPr bwMode="auto">
          <a:xfrm>
            <a:off x="107950" y="39243"/>
            <a:ext cx="90360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algn="ctr" eaLnBrk="1" hangingPunct="1">
              <a:spcBef>
                <a:spcPct val="20000"/>
              </a:spcBef>
            </a:pPr>
            <a:r>
              <a:rPr lang="cs-CZ" altLang="de-DE" sz="2000" dirty="0">
                <a:solidFill>
                  <a:schemeClr val="accent1"/>
                </a:solidFill>
              </a:rPr>
              <a:t>Jak unáhlené závěry vedou k mylnému chápání skutečnosti      (např. během psychózy</a:t>
            </a:r>
            <a:r>
              <a:rPr lang="de-DE" altLang="de-DE" sz="2000" dirty="0">
                <a:solidFill>
                  <a:schemeClr val="accent1"/>
                </a:solidFill>
              </a:rPr>
              <a:t>): </a:t>
            </a:r>
            <a:r>
              <a:rPr lang="cs-CZ" altLang="de-DE" sz="2000" dirty="0">
                <a:solidFill>
                  <a:schemeClr val="accent1"/>
                </a:solidFill>
              </a:rPr>
              <a:t>Příklady</a:t>
            </a:r>
            <a:endParaRPr lang="de-DE" altLang="de-DE" sz="2000" dirty="0">
              <a:solidFill>
                <a:schemeClr val="accent1"/>
              </a:solidFill>
            </a:endParaRPr>
          </a:p>
        </p:txBody>
      </p:sp>
      <p:graphicFrame>
        <p:nvGraphicFramePr>
          <p:cNvPr id="9274" name="Group 58"/>
          <p:cNvGraphicFramePr>
            <a:graphicFrameLocks noGrp="1"/>
          </p:cNvGraphicFramePr>
          <p:nvPr>
            <p:ph idx="4294967295"/>
          </p:nvPr>
        </p:nvGraphicFramePr>
        <p:xfrm>
          <a:off x="219075" y="1222375"/>
          <a:ext cx="8742363" cy="3840438"/>
        </p:xfrm>
        <a:graphic>
          <a:graphicData uri="http://schemas.openxmlformats.org/drawingml/2006/table">
            <a:tbl>
              <a:tblPr/>
              <a:tblGrid>
                <a:gridCol w="2600325"/>
                <a:gridCol w="2890838"/>
                <a:gridCol w="3251200"/>
              </a:tblGrid>
              <a:tr h="64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Událost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Vysvětlení v rámci psychózy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Jiné možné vysvětlení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Bolí vás žaludek, hlava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Někdo vás otrávil.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Něco špatného jste snědli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začíná vám střevní chřipka.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8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 své poštovní schránce jste našel leták farmaceutické firmy, která nabízí zasílání léků přes internet.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Je to důkaz, že farmaceutické firmy způsobují lidem nemoci pomocí internetu nebo že údaje o nemocných lidech jsou těmto firmám prodávány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Leták byl i v poštovních schránkách vašich sousedů.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Zasílání různého zboží po internetu je dnes běžně nabízenou službou.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34" name="Text Box 1059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335" name="Rectangle 1111"/>
          <p:cNvSpPr>
            <a:spLocks noChangeArrowheads="1"/>
          </p:cNvSpPr>
          <p:nvPr/>
        </p:nvSpPr>
        <p:spPr bwMode="auto">
          <a:xfrm>
            <a:off x="0" y="534352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1800"/>
              <a:t>Jaké jsou možné důsledky unáhlených vysvětlení</a:t>
            </a:r>
            <a:r>
              <a:rPr lang="de-DE" altLang="de-DE" sz="1800"/>
              <a:t>?</a:t>
            </a:r>
          </a:p>
        </p:txBody>
      </p:sp>
      <p:sp>
        <p:nvSpPr>
          <p:cNvPr id="1333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3337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6</a:t>
            </a:r>
          </a:p>
        </p:txBody>
      </p:sp>
      <p:graphicFrame>
        <p:nvGraphicFramePr>
          <p:cNvPr id="10306" name="Group 66"/>
          <p:cNvGraphicFramePr>
            <a:graphicFrameLocks noGrp="1"/>
          </p:cNvGraphicFramePr>
          <p:nvPr/>
        </p:nvGraphicFramePr>
        <p:xfrm>
          <a:off x="0" y="1422400"/>
          <a:ext cx="9144000" cy="4498975"/>
        </p:xfrm>
        <a:graphic>
          <a:graphicData uri="http://schemas.openxmlformats.org/drawingml/2006/table">
            <a:tbl>
              <a:tblPr/>
              <a:tblGrid>
                <a:gridCol w="2720975"/>
                <a:gridCol w="6423025"/>
              </a:tblGrid>
              <a:tr h="69496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Událost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Bolí vás žaludek a hlava.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9568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Zbrklé vysvětlení </a:t>
                      </a: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unáhlený závěr</a:t>
                      </a: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Někdo vás otrávil.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620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Možné důsledky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447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Máte pocit strachu a ohrožení.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447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Obviňujete ostatní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třeba i urazíte člověka, který se o vás stará.</a:t>
                      </a:r>
                    </a:p>
                    <a:p>
                      <a:pPr marL="1447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Skutečná zdravotní příčina se nezjistí.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viz níže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7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Jiné možné vysvětlení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Snědli jste něco špatného.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Začíná vám střevní chřipka.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620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Možné důsledky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447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Navštívíte lékaře.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447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Předepíše vám léky, po kterých se vám     uleví.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1620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            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5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6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4354" name="AutoShape 20"/>
          <p:cNvSpPr>
            <a:spLocks noChangeArrowheads="1"/>
          </p:cNvSpPr>
          <p:nvPr/>
        </p:nvSpPr>
        <p:spPr bwMode="auto">
          <a:xfrm>
            <a:off x="2901950" y="2549525"/>
            <a:ext cx="790575" cy="3270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4355" name="AutoShape 20"/>
          <p:cNvSpPr>
            <a:spLocks noChangeArrowheads="1"/>
          </p:cNvSpPr>
          <p:nvPr/>
        </p:nvSpPr>
        <p:spPr bwMode="auto">
          <a:xfrm>
            <a:off x="2879725" y="4508500"/>
            <a:ext cx="790575" cy="3270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grpSp>
        <p:nvGrpSpPr>
          <p:cNvPr id="14356" name="Group 51"/>
          <p:cNvGrpSpPr>
            <a:grpSpLocks/>
          </p:cNvGrpSpPr>
          <p:nvPr/>
        </p:nvGrpSpPr>
        <p:grpSpPr bwMode="auto">
          <a:xfrm>
            <a:off x="0" y="6173788"/>
            <a:ext cx="2339975" cy="677862"/>
            <a:chOff x="0" y="3925"/>
            <a:chExt cx="1474" cy="427"/>
          </a:xfrm>
        </p:grpSpPr>
        <p:sp>
          <p:nvSpPr>
            <p:cNvPr id="14358" name="Rectangle 69"/>
            <p:cNvSpPr>
              <a:spLocks noChangeArrowheads="1"/>
            </p:cNvSpPr>
            <p:nvPr/>
          </p:nvSpPr>
          <p:spPr bwMode="auto">
            <a:xfrm>
              <a:off x="0" y="392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de-DE" sz="1800"/>
            </a:p>
          </p:txBody>
        </p:sp>
        <p:pic>
          <p:nvPicPr>
            <p:cNvPr id="14359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6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0" name="Text Box 71"/>
            <p:cNvSpPr txBox="1">
              <a:spLocks noChangeArrowheads="1"/>
            </p:cNvSpPr>
            <p:nvPr/>
          </p:nvSpPr>
          <p:spPr bwMode="auto">
            <a:xfrm>
              <a:off x="160" y="3925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</a:t>
              </a:r>
              <a:r>
                <a:rPr lang="de-DE" altLang="de-DE" sz="1200"/>
                <a:t> </a:t>
              </a:r>
            </a:p>
            <a:p>
              <a:pPr eaLnBrk="1" hangingPunct="1"/>
              <a:r>
                <a:rPr lang="de-DE" altLang="de-DE" sz="1200"/>
                <a:t>´     5.1 a, b</a:t>
              </a:r>
            </a:p>
            <a:p>
              <a:pPr eaLnBrk="1" hangingPunct="1"/>
              <a:r>
                <a:rPr lang="de-DE" altLang="de-DE" sz="1200"/>
                <a:t>     </a:t>
              </a:r>
            </a:p>
          </p:txBody>
        </p:sp>
      </p:grpSp>
      <p:sp>
        <p:nvSpPr>
          <p:cNvPr id="14357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9144"/>
          </a:xfrm>
        </p:spPr>
        <p:txBody>
          <a:bodyPr anchor="ctr"/>
          <a:lstStyle/>
          <a:p>
            <a:r>
              <a:rPr lang="cs-CZ" altLang="de-DE" dirty="0">
                <a:solidFill>
                  <a:schemeClr val="accent1"/>
                </a:solidFill>
              </a:rPr>
              <a:t>Jaké jsou možné důsledky těchto různých způsobů rozhodování</a:t>
            </a:r>
            <a:r>
              <a:rPr lang="de-DE" altLang="de-DE" dirty="0" smtClean="0">
                <a:solidFill>
                  <a:schemeClr val="accent1"/>
                </a:solidFill>
              </a:rPr>
              <a:t>?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0" y="20955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>
                <a:solidFill>
                  <a:srgbClr val="D16349"/>
                </a:solidFill>
              </a:rPr>
              <a:t>Úkol </a:t>
            </a:r>
            <a:r>
              <a:rPr lang="de-DE" altLang="de-DE" sz="2000">
                <a:solidFill>
                  <a:srgbClr val="D16349"/>
                </a:solidFill>
              </a:rPr>
              <a:t>1</a:t>
            </a:r>
            <a:endParaRPr lang="en-US" altLang="de-DE" sz="2000">
              <a:solidFill>
                <a:srgbClr val="D16349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7175" y="1504950"/>
            <a:ext cx="8705850" cy="5373688"/>
          </a:xfrm>
        </p:spPr>
        <p:txBody>
          <a:bodyPr lIns="360000" rIns="360000"/>
          <a:lstStyle/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de-DE" altLang="de-DE" sz="1800" dirty="0" smtClean="0"/>
              <a:t>	</a:t>
            </a:r>
            <a:r>
              <a:rPr lang="cs-CZ" altLang="de-DE" sz="1800" dirty="0" smtClean="0"/>
              <a:t>Uvidíte teď sérii obrázků.</a:t>
            </a:r>
            <a:r>
              <a:rPr lang="en-US" altLang="de-DE" sz="1800" dirty="0" smtClean="0"/>
              <a:t> </a:t>
            </a:r>
            <a:r>
              <a:rPr lang="cs-CZ" altLang="de-DE" sz="1800" dirty="0" smtClean="0"/>
              <a:t>Nejdříve se ukáže jen kousek obrázku, pak se přidá další kousek; a to bude pokračovat tak dlouho, až se ukáže celý obrázek</a:t>
            </a:r>
            <a:r>
              <a:rPr lang="en-US" altLang="de-DE" sz="1800" dirty="0" smtClean="0"/>
              <a:t>.  </a:t>
            </a:r>
          </a:p>
          <a:p>
            <a:pPr marL="342900" indent="-3429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buClr>
                <a:srgbClr val="8CADAE"/>
              </a:buClr>
              <a:buFont typeface="Courier New" panose="02070309020205020404" pitchFamily="49" charset="0"/>
              <a:buChar char="o"/>
              <a:defRPr/>
            </a:pPr>
            <a:r>
              <a:rPr lang="cs-CZ" altLang="de-DE" sz="1800" dirty="0" smtClean="0"/>
              <a:t>Vašim úkolem je určit, co je na obrázku</a:t>
            </a:r>
            <a:r>
              <a:rPr lang="de-DE" altLang="de-DE" sz="1800" dirty="0" smtClean="0"/>
              <a:t>. </a:t>
            </a:r>
          </a:p>
          <a:p>
            <a:pPr eaLnBrk="1" hangingPunct="1">
              <a:lnSpc>
                <a:spcPct val="90000"/>
              </a:lnSpc>
              <a:buClr>
                <a:srgbClr val="8CADAE"/>
              </a:buClr>
              <a:buFont typeface="Courier New" panose="02070309020205020404" pitchFamily="49" charset="0"/>
              <a:buChar char="o"/>
              <a:defRPr/>
            </a:pP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buClr>
                <a:srgbClr val="8CADAE"/>
              </a:buClr>
              <a:buFont typeface="Courier New" panose="02070309020205020404" pitchFamily="49" charset="0"/>
              <a:buChar char="o"/>
              <a:defRPr/>
            </a:pPr>
            <a:r>
              <a:rPr lang="cs-CZ" altLang="de-DE" sz="1800" dirty="0" smtClean="0"/>
              <a:t>Prosím odhadněte, jak pravděpodobné vám připadají jednotlivé nabízené možnosti, a řekněte, až si budete jistí, že víte, co je na obrázku</a:t>
            </a:r>
            <a:r>
              <a:rPr lang="de-DE" altLang="de-DE" sz="1800" dirty="0" smtClean="0"/>
              <a:t>.</a:t>
            </a:r>
            <a:r>
              <a:rPr lang="de-DE" altLang="de-DE" sz="1800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536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7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kleid09b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139825"/>
            <a:ext cx="4200525" cy="534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1638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8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6390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/>
              <a:t>(</a:t>
            </a:r>
            <a:r>
              <a:rPr lang="cs-CZ" altLang="de-DE" sz="800" i="1"/>
              <a:t>„Bez názvu</a:t>
            </a:r>
            <a:r>
              <a:rPr lang="de-DE" altLang="de-DE" sz="800"/>
              <a:t>”</a:t>
            </a:r>
            <a:r>
              <a:rPr lang="cs-CZ" altLang="de-DE" sz="800" i="1"/>
              <a:t> od </a:t>
            </a:r>
            <a:r>
              <a:rPr lang="de-DE" altLang="de-DE" sz="800" i="1"/>
              <a:t>Christiane Schmidt)</a:t>
            </a:r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6392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kleid08b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139825"/>
            <a:ext cx="42005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14"/>
          <p:cNvSpPr txBox="1">
            <a:spLocks noChangeArrowheads="1"/>
          </p:cNvSpPr>
          <p:nvPr/>
        </p:nvSpPr>
        <p:spPr bwMode="auto">
          <a:xfrm>
            <a:off x="8186738" y="0"/>
            <a:ext cx="790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rgbClr val="FFFFFF"/>
                </a:solidFill>
              </a:rPr>
              <a:t>5.10</a:t>
            </a:r>
          </a:p>
        </p:txBody>
      </p:sp>
      <p:sp>
        <p:nvSpPr>
          <p:cNvPr id="1741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9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7415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17416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/>
              <a:t>(</a:t>
            </a:r>
            <a:r>
              <a:rPr lang="cs-CZ" altLang="de-DE" sz="800" i="1"/>
              <a:t>„Bez názvu</a:t>
            </a:r>
            <a:r>
              <a:rPr lang="de-DE" altLang="de-DE" sz="800"/>
              <a:t>”</a:t>
            </a:r>
            <a:r>
              <a:rPr lang="cs-CZ" altLang="de-DE" sz="800" i="1"/>
              <a:t> od </a:t>
            </a:r>
            <a:r>
              <a:rPr lang="de-DE" altLang="de-DE" sz="800" i="1"/>
              <a:t>Christiane Schmidt)</a:t>
            </a:r>
          </a:p>
        </p:txBody>
      </p:sp>
      <p:sp>
        <p:nvSpPr>
          <p:cNvPr id="17417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de-DE" sz="3600">
              <a:solidFill>
                <a:schemeClr val="bg1"/>
              </a:solidFill>
            </a:endParaRPr>
          </a:p>
        </p:txBody>
      </p:sp>
      <p:pic>
        <p:nvPicPr>
          <p:cNvPr id="18435" name="Picture 4" descr="kleid05b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139825"/>
            <a:ext cx="42005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0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8439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/>
              <a:t>(</a:t>
            </a:r>
            <a:r>
              <a:rPr lang="cs-CZ" altLang="de-DE" sz="800" i="1"/>
              <a:t>„Bez názvu</a:t>
            </a:r>
            <a:r>
              <a:rPr lang="de-DE" altLang="de-DE" sz="800"/>
              <a:t>”</a:t>
            </a:r>
            <a:r>
              <a:rPr lang="cs-CZ" altLang="de-DE" sz="800" i="1"/>
              <a:t> od </a:t>
            </a:r>
            <a:r>
              <a:rPr lang="de-DE" altLang="de-DE" sz="800" i="1"/>
              <a:t>Christiane Schmidt)</a:t>
            </a:r>
          </a:p>
        </p:txBody>
      </p:sp>
      <p:sp>
        <p:nvSpPr>
          <p:cNvPr id="18441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de-DE" sz="3600">
              <a:solidFill>
                <a:schemeClr val="bg1"/>
              </a:solidFill>
            </a:endParaRPr>
          </a:p>
        </p:txBody>
      </p:sp>
      <p:pic>
        <p:nvPicPr>
          <p:cNvPr id="19459" name="Picture 4" descr="kleid05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139825"/>
            <a:ext cx="4203700" cy="534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1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19462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19464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/>
              <a:t>(</a:t>
            </a:r>
            <a:r>
              <a:rPr lang="cs-CZ" altLang="de-DE" sz="800" i="1"/>
              <a:t>„Bez názvu</a:t>
            </a:r>
            <a:r>
              <a:rPr lang="de-DE" altLang="de-DE" sz="800"/>
              <a:t>”</a:t>
            </a:r>
            <a:r>
              <a:rPr lang="cs-CZ" altLang="de-DE" sz="800" i="1"/>
              <a:t> od </a:t>
            </a:r>
            <a:r>
              <a:rPr lang="de-DE" altLang="de-DE" sz="800" i="1"/>
              <a:t>Christiane Schmidt)</a:t>
            </a:r>
          </a:p>
        </p:txBody>
      </p:sp>
      <p:sp>
        <p:nvSpPr>
          <p:cNvPr id="19465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ild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6013" y="1139825"/>
            <a:ext cx="42005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2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0485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20487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/>
              <a:t>(</a:t>
            </a:r>
            <a:r>
              <a:rPr lang="cs-CZ" altLang="de-DE" sz="800" i="1"/>
              <a:t>„Bez názvu</a:t>
            </a:r>
            <a:r>
              <a:rPr lang="de-DE" altLang="de-DE" sz="800"/>
              <a:t>”</a:t>
            </a:r>
            <a:r>
              <a:rPr lang="cs-CZ" altLang="de-DE" sz="800" i="1"/>
              <a:t> od </a:t>
            </a:r>
            <a:r>
              <a:rPr lang="de-DE" altLang="de-DE" sz="800" i="1"/>
              <a:t>Christiane Schmidt)</a:t>
            </a:r>
          </a:p>
        </p:txBody>
      </p:sp>
      <p:sp>
        <p:nvSpPr>
          <p:cNvPr id="20488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ild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6013" y="1139825"/>
            <a:ext cx="42005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150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3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1511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21512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/>
              <a:t>(</a:t>
            </a:r>
            <a:r>
              <a:rPr lang="cs-CZ" altLang="de-DE" sz="800" i="1"/>
              <a:t>„Bez názvu</a:t>
            </a:r>
            <a:r>
              <a:rPr lang="de-DE" altLang="de-DE" sz="800"/>
              <a:t>”</a:t>
            </a:r>
            <a:r>
              <a:rPr lang="cs-CZ" altLang="de-DE" sz="800" i="1"/>
              <a:t> od </a:t>
            </a:r>
            <a:r>
              <a:rPr lang="de-DE" altLang="de-DE" sz="800" i="1"/>
              <a:t>Christiane Schmidt)</a:t>
            </a:r>
          </a:p>
        </p:txBody>
      </p:sp>
      <p:sp>
        <p:nvSpPr>
          <p:cNvPr id="21513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ild3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6013" y="1139825"/>
            <a:ext cx="42005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253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2534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2535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22536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/>
              <a:t>(</a:t>
            </a:r>
            <a:r>
              <a:rPr lang="cs-CZ" altLang="de-DE" sz="800" i="1"/>
              <a:t>„Bez názvu</a:t>
            </a:r>
            <a:r>
              <a:rPr lang="de-DE" altLang="de-DE" sz="800"/>
              <a:t>”</a:t>
            </a:r>
            <a:r>
              <a:rPr lang="cs-CZ" altLang="de-DE" sz="800" i="1"/>
              <a:t> od </a:t>
            </a:r>
            <a:r>
              <a:rPr lang="de-DE" altLang="de-DE" sz="800" i="1"/>
              <a:t>Christiane Schmidt)</a:t>
            </a:r>
          </a:p>
        </p:txBody>
      </p:sp>
      <p:sp>
        <p:nvSpPr>
          <p:cNvPr id="22537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ild4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6013" y="1139825"/>
            <a:ext cx="42005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355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5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355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/>
              <a:t>(</a:t>
            </a:r>
            <a:r>
              <a:rPr lang="cs-CZ" altLang="de-DE" sz="800" i="1"/>
              <a:t>„Bez názvu</a:t>
            </a:r>
            <a:r>
              <a:rPr lang="de-DE" altLang="de-DE" sz="800"/>
              <a:t>”</a:t>
            </a:r>
            <a:r>
              <a:rPr lang="cs-CZ" altLang="de-DE" sz="800" i="1"/>
              <a:t> od </a:t>
            </a:r>
            <a:r>
              <a:rPr lang="de-DE" altLang="de-DE" sz="800" i="1"/>
              <a:t>Christiane Schmidt)</a:t>
            </a:r>
          </a:p>
        </p:txBody>
      </p:sp>
      <p:sp>
        <p:nvSpPr>
          <p:cNvPr id="23561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ild5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6013" y="1139825"/>
            <a:ext cx="42005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4580" name="Rectangle 9"/>
          <p:cNvSpPr>
            <a:spLocks noChangeArrowheads="1"/>
          </p:cNvSpPr>
          <p:nvPr/>
        </p:nvSpPr>
        <p:spPr bwMode="auto">
          <a:xfrm>
            <a:off x="0" y="211138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Zbrklá rozhodnutí mohou vést k chybám</a:t>
            </a:r>
            <a:endParaRPr lang="de-DE" altLang="de-DE" sz="2000">
              <a:solidFill>
                <a:schemeClr val="accent1"/>
              </a:solidFill>
            </a:endParaRPr>
          </a:p>
        </p:txBody>
      </p:sp>
      <p:sp>
        <p:nvSpPr>
          <p:cNvPr id="2458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6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4584" name="Text Box 5"/>
          <p:cNvSpPr txBox="1">
            <a:spLocks noChangeArrowheads="1"/>
          </p:cNvSpPr>
          <p:nvPr/>
        </p:nvSpPr>
        <p:spPr bwMode="auto">
          <a:xfrm>
            <a:off x="493713" y="1820863"/>
            <a:ext cx="289560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košile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skalnatá hora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jeskyně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dívka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starý stan</a:t>
            </a:r>
            <a:endParaRPr lang="de-DE" altLang="de-DE" sz="1800"/>
          </a:p>
          <a:p>
            <a:pPr marL="357188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de-DE" altLang="de-DE" sz="1800"/>
              <a:t> </a:t>
            </a:r>
            <a:r>
              <a:rPr lang="cs-CZ" altLang="de-DE" sz="1800"/>
              <a:t>fontána</a:t>
            </a:r>
            <a:endParaRPr lang="de-DE" altLang="de-DE" sz="1800"/>
          </a:p>
        </p:txBody>
      </p:sp>
      <p:sp>
        <p:nvSpPr>
          <p:cNvPr id="24585" name="Text Box 11"/>
          <p:cNvSpPr txBox="1">
            <a:spLocks noChangeArrowheads="1"/>
          </p:cNvSpPr>
          <p:nvPr/>
        </p:nvSpPr>
        <p:spPr bwMode="auto">
          <a:xfrm>
            <a:off x="-26988" y="6662738"/>
            <a:ext cx="207962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de-DE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de-DE" altLang="de-DE" sz="800" dirty="0"/>
              <a:t>”</a:t>
            </a:r>
            <a:r>
              <a:rPr lang="cs-CZ" altLang="de-DE" sz="800" i="1" dirty="0"/>
              <a:t> od </a:t>
            </a:r>
            <a:r>
              <a:rPr lang="de-DE" altLang="de-DE" sz="800" i="1" dirty="0"/>
              <a:t>Christiane Schmidt)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263525" y="1344613"/>
            <a:ext cx="28956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citrón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želva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mořská mušle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ořech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malířská paleta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ústa </a:t>
            </a:r>
            <a:endParaRPr lang="en-GB" altLang="de-DE" sz="1800"/>
          </a:p>
        </p:txBody>
      </p:sp>
      <p:pic>
        <p:nvPicPr>
          <p:cNvPr id="25603" name="Grafik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68425"/>
            <a:ext cx="4300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5606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560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7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25608" name="Text Box 11"/>
          <p:cNvSpPr txBox="1">
            <a:spLocks noChangeArrowheads="1"/>
          </p:cNvSpPr>
          <p:nvPr/>
        </p:nvSpPr>
        <p:spPr bwMode="auto">
          <a:xfrm>
            <a:off x="-28575" y="6669088"/>
            <a:ext cx="2667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GB" altLang="de-DE" sz="800" i="1" dirty="0"/>
              <a:t>Heike </a:t>
            </a:r>
            <a:r>
              <a:rPr lang="en-GB" altLang="de-DE" sz="800" i="1" dirty="0" err="1"/>
              <a:t>Platow</a:t>
            </a:r>
            <a:r>
              <a:rPr lang="en-GB" altLang="de-DE" sz="800" i="1" dirty="0"/>
              <a:t> a</a:t>
            </a:r>
            <a:r>
              <a:rPr lang="cs-CZ" altLang="de-DE" sz="800" i="1" dirty="0"/>
              <a:t> </a:t>
            </a:r>
            <a:r>
              <a:rPr lang="en-GB" altLang="de-DE" sz="800" i="1" dirty="0"/>
              <a:t>Karen </a:t>
            </a:r>
            <a:r>
              <a:rPr lang="en-GB" altLang="de-DE" sz="800" i="1" dirty="0" err="1"/>
              <a:t>Riedesel</a:t>
            </a:r>
            <a:r>
              <a:rPr lang="en-GB" altLang="de-DE" sz="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Grafi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68425"/>
            <a:ext cx="4300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63525" y="1344613"/>
            <a:ext cx="28956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citrón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želva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mořská mušle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ořech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malířská paleta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ústa </a:t>
            </a:r>
            <a:endParaRPr lang="en-GB" altLang="de-DE" sz="1800"/>
          </a:p>
        </p:txBody>
      </p:sp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663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8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-28575" y="6669088"/>
            <a:ext cx="2667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GB" altLang="de-DE" sz="800" i="1" dirty="0"/>
              <a:t>Heike </a:t>
            </a:r>
            <a:r>
              <a:rPr lang="en-GB" altLang="de-DE" sz="800" i="1" dirty="0" err="1"/>
              <a:t>Platow</a:t>
            </a:r>
            <a:r>
              <a:rPr lang="en-GB" altLang="de-DE" sz="800" i="1" dirty="0"/>
              <a:t> a</a:t>
            </a:r>
            <a:r>
              <a:rPr lang="cs-CZ" altLang="de-DE" sz="800" i="1" dirty="0"/>
              <a:t> </a:t>
            </a:r>
            <a:r>
              <a:rPr lang="en-GB" altLang="de-DE" sz="800" i="1" dirty="0"/>
              <a:t>Karen </a:t>
            </a:r>
            <a:r>
              <a:rPr lang="en-GB" altLang="de-DE" sz="800" i="1" dirty="0" err="1"/>
              <a:t>Riedesel</a:t>
            </a:r>
            <a:r>
              <a:rPr lang="en-GB" altLang="de-DE" sz="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Grafi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68425"/>
            <a:ext cx="4300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63525" y="1344613"/>
            <a:ext cx="28956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citrón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želva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mořská mušle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ořech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malířská paleta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ústa </a:t>
            </a:r>
            <a:endParaRPr lang="en-GB" altLang="de-DE" sz="1800"/>
          </a:p>
        </p:txBody>
      </p:sp>
      <p:sp>
        <p:nvSpPr>
          <p:cNvPr id="27654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765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5.1</a:t>
            </a:r>
            <a:r>
              <a:rPr lang="cs-CZ" altLang="de-DE" sz="1200" b="1">
                <a:solidFill>
                  <a:schemeClr val="tx2"/>
                </a:solidFill>
              </a:rPr>
              <a:t>9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-28575" y="6669088"/>
            <a:ext cx="2667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GB" altLang="de-DE" sz="800" i="1" dirty="0"/>
              <a:t>Heike </a:t>
            </a:r>
            <a:r>
              <a:rPr lang="en-GB" altLang="de-DE" sz="800" i="1" dirty="0" err="1"/>
              <a:t>Platow</a:t>
            </a:r>
            <a:r>
              <a:rPr lang="en-GB" altLang="de-DE" sz="800" i="1" dirty="0"/>
              <a:t> a</a:t>
            </a:r>
            <a:r>
              <a:rPr lang="cs-CZ" altLang="de-DE" sz="800" i="1" dirty="0"/>
              <a:t> </a:t>
            </a:r>
            <a:r>
              <a:rPr lang="en-GB" altLang="de-DE" sz="800" i="1" dirty="0"/>
              <a:t>Karen </a:t>
            </a:r>
            <a:r>
              <a:rPr lang="en-GB" altLang="de-DE" sz="800" i="1" dirty="0" err="1"/>
              <a:t>Riedesel</a:t>
            </a:r>
            <a:r>
              <a:rPr lang="en-GB" altLang="de-DE" sz="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Grafi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68425"/>
            <a:ext cx="4300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63525" y="1344613"/>
            <a:ext cx="28956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citrón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želva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mořská mušle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ořech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malířská paleta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ústa </a:t>
            </a:r>
            <a:endParaRPr lang="en-GB" altLang="de-DE" sz="1800"/>
          </a:p>
        </p:txBody>
      </p:sp>
      <p:sp>
        <p:nvSpPr>
          <p:cNvPr id="2867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867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20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-28575" y="6669088"/>
            <a:ext cx="2667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GB" altLang="de-DE" sz="800" i="1" dirty="0"/>
              <a:t>Heike </a:t>
            </a:r>
            <a:r>
              <a:rPr lang="en-GB" altLang="de-DE" sz="800" i="1" dirty="0" err="1"/>
              <a:t>Platow</a:t>
            </a:r>
            <a:r>
              <a:rPr lang="en-GB" altLang="de-DE" sz="800" i="1" dirty="0"/>
              <a:t> a</a:t>
            </a:r>
            <a:r>
              <a:rPr lang="cs-CZ" altLang="de-DE" sz="800" i="1" dirty="0"/>
              <a:t> </a:t>
            </a:r>
            <a:r>
              <a:rPr lang="en-GB" altLang="de-DE" sz="800" i="1" dirty="0"/>
              <a:t>Karen </a:t>
            </a:r>
            <a:r>
              <a:rPr lang="en-GB" altLang="de-DE" sz="800" i="1" dirty="0" err="1"/>
              <a:t>Riedesel</a:t>
            </a:r>
            <a:r>
              <a:rPr lang="en-GB" altLang="de-DE" sz="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Grafi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68425"/>
            <a:ext cx="4300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2970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63525" y="1344613"/>
            <a:ext cx="28956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citrón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želva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mořská mušle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ořech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malířská paleta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ústa </a:t>
            </a:r>
            <a:endParaRPr lang="en-GB" altLang="de-DE" sz="1800"/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2970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</a:t>
            </a:r>
            <a:r>
              <a:rPr lang="en-US" altLang="de-DE" sz="1200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-28575" y="6669088"/>
            <a:ext cx="2667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GB" altLang="de-DE" sz="800" i="1" dirty="0"/>
              <a:t>Heike </a:t>
            </a:r>
            <a:r>
              <a:rPr lang="en-GB" altLang="de-DE" sz="800" i="1" dirty="0" err="1"/>
              <a:t>Platow</a:t>
            </a:r>
            <a:r>
              <a:rPr lang="en-GB" altLang="de-DE" sz="800" i="1" dirty="0"/>
              <a:t> a</a:t>
            </a:r>
            <a:r>
              <a:rPr lang="cs-CZ" altLang="de-DE" sz="800" i="1" dirty="0"/>
              <a:t> </a:t>
            </a:r>
            <a:r>
              <a:rPr lang="en-GB" altLang="de-DE" sz="800" i="1" dirty="0"/>
              <a:t>Karen </a:t>
            </a:r>
            <a:r>
              <a:rPr lang="en-GB" altLang="de-DE" sz="800" i="1" dirty="0" err="1"/>
              <a:t>Riedesel</a:t>
            </a:r>
            <a:r>
              <a:rPr lang="en-GB" altLang="de-DE" sz="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Grafi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68425"/>
            <a:ext cx="4300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63525" y="1344613"/>
            <a:ext cx="28956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citrón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želva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mořská mušle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ořech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malířská paleta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ústa </a:t>
            </a:r>
            <a:endParaRPr lang="en-GB" altLang="de-DE" sz="1800"/>
          </a:p>
        </p:txBody>
      </p:sp>
      <p:sp>
        <p:nvSpPr>
          <p:cNvPr id="30726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072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22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-28575" y="6669088"/>
            <a:ext cx="2667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GB" altLang="de-DE" sz="800" i="1" dirty="0"/>
              <a:t>Heike </a:t>
            </a:r>
            <a:r>
              <a:rPr lang="en-GB" altLang="de-DE" sz="800" i="1" dirty="0" err="1"/>
              <a:t>Platow</a:t>
            </a:r>
            <a:r>
              <a:rPr lang="en-GB" altLang="de-DE" sz="800" i="1" dirty="0"/>
              <a:t> a</a:t>
            </a:r>
            <a:r>
              <a:rPr lang="cs-CZ" altLang="de-DE" sz="800" i="1" dirty="0"/>
              <a:t> </a:t>
            </a:r>
            <a:r>
              <a:rPr lang="en-GB" altLang="de-DE" sz="800" i="1" dirty="0"/>
              <a:t>Karen </a:t>
            </a:r>
            <a:r>
              <a:rPr lang="en-GB" altLang="de-DE" sz="800" i="1" dirty="0" err="1"/>
              <a:t>Riedesel</a:t>
            </a:r>
            <a:r>
              <a:rPr lang="en-GB" altLang="de-DE" sz="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Grafi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68425"/>
            <a:ext cx="43005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63525" y="1344613"/>
            <a:ext cx="28956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citrón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želva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mořská mušle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ořech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malířská paleta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ústa </a:t>
            </a:r>
            <a:endParaRPr lang="en-GB" altLang="de-DE" sz="1800"/>
          </a:p>
        </p:txBody>
      </p:sp>
      <p:sp>
        <p:nvSpPr>
          <p:cNvPr id="3175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175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23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-28575" y="6669088"/>
            <a:ext cx="2667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GB" altLang="de-DE" sz="800" i="1" dirty="0"/>
              <a:t>Heike </a:t>
            </a:r>
            <a:r>
              <a:rPr lang="en-GB" altLang="de-DE" sz="800" i="1" dirty="0" err="1"/>
              <a:t>Platow</a:t>
            </a:r>
            <a:r>
              <a:rPr lang="en-GB" altLang="de-DE" sz="800" i="1" dirty="0"/>
              <a:t> a</a:t>
            </a:r>
            <a:r>
              <a:rPr lang="cs-CZ" altLang="de-DE" sz="800" i="1" dirty="0"/>
              <a:t> </a:t>
            </a:r>
            <a:r>
              <a:rPr lang="en-GB" altLang="de-DE" sz="800" i="1" dirty="0"/>
              <a:t>Karen </a:t>
            </a:r>
            <a:r>
              <a:rPr lang="en-GB" altLang="de-DE" sz="800" i="1" dirty="0" err="1"/>
              <a:t>Riedesel</a:t>
            </a:r>
            <a:r>
              <a:rPr lang="en-GB" altLang="de-DE" sz="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Grafik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68425"/>
            <a:ext cx="43021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2772" name="Rectangle 9"/>
          <p:cNvSpPr>
            <a:spLocks noChangeArrowheads="1"/>
          </p:cNvSpPr>
          <p:nvPr/>
        </p:nvSpPr>
        <p:spPr bwMode="auto">
          <a:xfrm>
            <a:off x="0" y="211138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Zbrklá rozhodnutí mohou vést k chybám</a:t>
            </a:r>
            <a:endParaRPr lang="de-DE" altLang="de-DE" sz="2000">
              <a:solidFill>
                <a:schemeClr val="accent1"/>
              </a:solidFill>
            </a:endParaRP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63525" y="1344613"/>
            <a:ext cx="28956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citrón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želva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mořská mušle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ořech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malířská paleta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ústa </a:t>
            </a:r>
            <a:endParaRPr lang="en-GB" altLang="de-DE" sz="1800"/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277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-28575" y="6669088"/>
            <a:ext cx="2667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</a:t>
            </a:r>
            <a:r>
              <a:rPr lang="cs-CZ" altLang="de-DE" sz="800" i="1" dirty="0"/>
              <a:t>„Bez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GB" altLang="de-DE" sz="800" i="1" dirty="0"/>
              <a:t>Heike </a:t>
            </a:r>
            <a:r>
              <a:rPr lang="en-GB" altLang="de-DE" sz="800" i="1" dirty="0" err="1"/>
              <a:t>Platow</a:t>
            </a:r>
            <a:r>
              <a:rPr lang="en-GB" altLang="de-DE" sz="800" i="1" dirty="0"/>
              <a:t> a</a:t>
            </a:r>
            <a:r>
              <a:rPr lang="cs-CZ" altLang="de-DE" sz="800" i="1" dirty="0"/>
              <a:t> </a:t>
            </a:r>
            <a:r>
              <a:rPr lang="en-GB" altLang="de-DE" sz="800" i="1" dirty="0"/>
              <a:t>Karen </a:t>
            </a:r>
            <a:r>
              <a:rPr lang="en-GB" altLang="de-DE" sz="800" i="1" dirty="0" err="1"/>
              <a:t>Riedesel</a:t>
            </a:r>
            <a:r>
              <a:rPr lang="en-GB" altLang="de-DE" sz="800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pic>
        <p:nvPicPr>
          <p:cNvPr id="33795" name="Grafik 5"/>
          <p:cNvPicPr>
            <a:picLocks noChangeAspect="1"/>
          </p:cNvPicPr>
          <p:nvPr/>
        </p:nvPicPr>
        <p:blipFill>
          <a:blip r:embed="rId3"/>
          <a:srcRect l="4935" b="6065"/>
          <a:stretch>
            <a:fillRect/>
          </a:stretch>
        </p:blipFill>
        <p:spPr bwMode="auto">
          <a:xfrm>
            <a:off x="3930650" y="1403350"/>
            <a:ext cx="4981575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  <p:sp>
        <p:nvSpPr>
          <p:cNvPr id="33799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380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25</a:t>
            </a:r>
            <a:endParaRPr lang="en-US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Grafik 2"/>
          <p:cNvPicPr>
            <a:picLocks noChangeAspect="1"/>
          </p:cNvPicPr>
          <p:nvPr/>
        </p:nvPicPr>
        <p:blipFill>
          <a:blip r:embed="rId3"/>
          <a:srcRect l="7539" b="8215"/>
          <a:stretch>
            <a:fillRect/>
          </a:stretch>
        </p:blipFill>
        <p:spPr bwMode="auto">
          <a:xfrm>
            <a:off x="4067175" y="1403350"/>
            <a:ext cx="484505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482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26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4824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Grafik 1"/>
          <p:cNvPicPr>
            <a:picLocks noChangeAspect="1"/>
          </p:cNvPicPr>
          <p:nvPr/>
        </p:nvPicPr>
        <p:blipFill>
          <a:blip r:embed="rId3"/>
          <a:srcRect l="5196" b="7141"/>
          <a:stretch>
            <a:fillRect/>
          </a:stretch>
        </p:blipFill>
        <p:spPr bwMode="auto">
          <a:xfrm>
            <a:off x="3944938" y="1403350"/>
            <a:ext cx="4967287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584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27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5848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Grafik 1"/>
          <p:cNvPicPr>
            <a:picLocks noChangeAspect="1"/>
          </p:cNvPicPr>
          <p:nvPr/>
        </p:nvPicPr>
        <p:blipFill>
          <a:blip r:embed="rId3"/>
          <a:srcRect l="4935" b="8575"/>
          <a:stretch>
            <a:fillRect/>
          </a:stretch>
        </p:blipFill>
        <p:spPr bwMode="auto">
          <a:xfrm>
            <a:off x="3930650" y="1403350"/>
            <a:ext cx="4981575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687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687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28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6872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Grafik 1"/>
          <p:cNvPicPr>
            <a:picLocks noChangeAspect="1"/>
          </p:cNvPicPr>
          <p:nvPr/>
        </p:nvPicPr>
        <p:blipFill>
          <a:blip r:embed="rId3"/>
          <a:srcRect l="4935" b="6425"/>
          <a:stretch>
            <a:fillRect/>
          </a:stretch>
        </p:blipFill>
        <p:spPr bwMode="auto">
          <a:xfrm>
            <a:off x="3930650" y="1403350"/>
            <a:ext cx="4981575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789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29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7896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Grafik 1"/>
          <p:cNvPicPr>
            <a:picLocks noChangeAspect="1"/>
          </p:cNvPicPr>
          <p:nvPr/>
        </p:nvPicPr>
        <p:blipFill>
          <a:blip r:embed="rId3"/>
          <a:srcRect l="4674" b="7141"/>
          <a:stretch>
            <a:fillRect/>
          </a:stretch>
        </p:blipFill>
        <p:spPr bwMode="auto">
          <a:xfrm>
            <a:off x="3916363" y="1403350"/>
            <a:ext cx="4995862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8916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891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891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30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8920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Grafik 1"/>
          <p:cNvPicPr>
            <a:picLocks noChangeAspect="1"/>
          </p:cNvPicPr>
          <p:nvPr/>
        </p:nvPicPr>
        <p:blipFill>
          <a:blip r:embed="rId3"/>
          <a:srcRect l="5455" b="4993"/>
          <a:stretch>
            <a:fillRect/>
          </a:stretch>
        </p:blipFill>
        <p:spPr bwMode="auto">
          <a:xfrm>
            <a:off x="3957638" y="1403350"/>
            <a:ext cx="4954587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39942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3994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31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39944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Grafik 1"/>
          <p:cNvPicPr>
            <a:picLocks noChangeAspect="1"/>
          </p:cNvPicPr>
          <p:nvPr/>
        </p:nvPicPr>
        <p:blipFill>
          <a:blip r:embed="rId3"/>
          <a:srcRect l="3111" b="5350"/>
          <a:stretch>
            <a:fillRect/>
          </a:stretch>
        </p:blipFill>
        <p:spPr bwMode="auto">
          <a:xfrm>
            <a:off x="3835400" y="1403350"/>
            <a:ext cx="5076825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rgbClr val="D16349"/>
                </a:solidFill>
              </a:rPr>
              <a:t>Co je to</a:t>
            </a:r>
            <a:r>
              <a:rPr lang="en-GB" altLang="de-DE" sz="2000">
                <a:solidFill>
                  <a:srgbClr val="D16349"/>
                </a:solidFill>
              </a:rPr>
              <a:t>? </a:t>
            </a:r>
            <a:r>
              <a:rPr lang="cs-CZ" altLang="de-DE" sz="2000">
                <a:solidFill>
                  <a:srgbClr val="D16349"/>
                </a:solidFill>
              </a:rPr>
              <a:t>Jak moc jste si tím jistí</a:t>
            </a:r>
            <a:r>
              <a:rPr lang="en-GB" altLang="de-DE" sz="200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40966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4096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32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40968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Grafik 1"/>
          <p:cNvPicPr>
            <a:picLocks noChangeAspect="1"/>
          </p:cNvPicPr>
          <p:nvPr/>
        </p:nvPicPr>
        <p:blipFill>
          <a:blip r:embed="rId3"/>
          <a:srcRect l="2591" b="5350"/>
          <a:stretch>
            <a:fillRect/>
          </a:stretch>
        </p:blipFill>
        <p:spPr bwMode="auto">
          <a:xfrm>
            <a:off x="3815842" y="1403350"/>
            <a:ext cx="5103813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9"/>
          <p:cNvSpPr>
            <a:spLocks noChangeArrowheads="1"/>
          </p:cNvSpPr>
          <p:nvPr/>
        </p:nvSpPr>
        <p:spPr bwMode="auto">
          <a:xfrm>
            <a:off x="0" y="211138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dirty="0">
                <a:solidFill>
                  <a:schemeClr val="accent1"/>
                </a:solidFill>
              </a:rPr>
              <a:t>Zbrklá rozhodnutí mohou vést k chybám</a:t>
            </a:r>
            <a:endParaRPr lang="de-DE" altLang="de-DE" sz="2000" dirty="0">
              <a:solidFill>
                <a:schemeClr val="accent1"/>
              </a:solidFill>
            </a:endParaRP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800"/>
              <a:t>Vyloučeno, nepravděpodobné</a:t>
            </a:r>
            <a:r>
              <a:rPr lang="de-DE" altLang="de-DE" sz="1800"/>
              <a:t>,</a:t>
            </a:r>
            <a:r>
              <a:rPr lang="cs-CZ" altLang="de-DE" sz="1800"/>
              <a:t> možné</a:t>
            </a:r>
            <a:r>
              <a:rPr lang="de-DE" altLang="de-DE" sz="1800"/>
              <a:t>,</a:t>
            </a:r>
            <a:r>
              <a:rPr lang="cs-CZ" altLang="de-DE" sz="1800"/>
              <a:t> pravděpodobné</a:t>
            </a:r>
            <a:r>
              <a:rPr lang="de-DE" altLang="de-DE" sz="1800"/>
              <a:t>, </a:t>
            </a:r>
            <a:r>
              <a:rPr lang="cs-CZ" altLang="de-DE" sz="1800"/>
              <a:t>JISTOTA</a:t>
            </a:r>
            <a:endParaRPr lang="de-DE" altLang="de-DE" sz="1800"/>
          </a:p>
        </p:txBody>
      </p:sp>
      <p:sp>
        <p:nvSpPr>
          <p:cNvPr id="4199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4199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33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41992" name="Text Box 5"/>
          <p:cNvSpPr txBox="1">
            <a:spLocks noChangeArrowheads="1"/>
          </p:cNvSpPr>
          <p:nvPr/>
        </p:nvSpPr>
        <p:spPr bwMode="auto">
          <a:xfrm>
            <a:off x="265113" y="1350963"/>
            <a:ext cx="2895600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láhev ve vinném sklepě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čáp přinášející děťátko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balón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Santa Claus    s pytlem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laboratoř</a:t>
            </a:r>
            <a:endParaRPr lang="en-GB" altLang="de-DE" sz="1800"/>
          </a:p>
          <a:p>
            <a:pPr marL="901700" indent="-35718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/>
              <a:t>zeměkoule</a:t>
            </a:r>
            <a:endParaRPr lang="en-GB" altLang="de-DE" sz="180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050" y="6662738"/>
            <a:ext cx="1704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de-DE" sz="800" i="1" dirty="0"/>
              <a:t>(“</a:t>
            </a:r>
            <a:r>
              <a:rPr lang="cs-CZ" altLang="de-DE" sz="800" i="1" dirty="0"/>
              <a:t>Bez názvu</a:t>
            </a:r>
            <a:r>
              <a:rPr lang="en-GB" altLang="de-DE" sz="800" i="1" dirty="0"/>
              <a:t>” </a:t>
            </a:r>
            <a:r>
              <a:rPr lang="cs-CZ" altLang="de-DE" sz="800" i="1" dirty="0"/>
              <a:t>od</a:t>
            </a:r>
            <a:r>
              <a:rPr lang="en-GB" altLang="de-DE" sz="800" i="1" dirty="0"/>
              <a:t> Sarah Riker)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466725" y="2057400"/>
            <a:ext cx="818197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76238" indent="-37623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Vašim následujícím úkolem je určit správný název obrazu a vyloučit ty, které k němu „nesedí</a:t>
            </a:r>
            <a:r>
              <a:rPr lang="de-DE" altLang="de-DE" sz="1800"/>
              <a:t>”</a:t>
            </a:r>
            <a:r>
              <a:rPr lang="en-US" altLang="de-DE" sz="1800"/>
              <a:t>.</a:t>
            </a:r>
          </a:p>
          <a:p>
            <a:pPr marL="376238" indent="-37623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endParaRPr lang="de-DE" altLang="de-DE" sz="1800"/>
          </a:p>
          <a:p>
            <a:pPr marL="376238" indent="-376238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Zvažte vždy </a:t>
            </a:r>
            <a:r>
              <a:rPr lang="en-US" altLang="de-DE" sz="1800" b="1" i="1"/>
              <a:t>pro </a:t>
            </a:r>
            <a:r>
              <a:rPr lang="en-US" altLang="de-DE" sz="1800"/>
              <a:t>and </a:t>
            </a:r>
            <a:r>
              <a:rPr lang="cs-CZ" altLang="de-DE" sz="1800" b="1" i="1"/>
              <a:t>proti </a:t>
            </a:r>
            <a:r>
              <a:rPr lang="cs-CZ" altLang="de-DE" sz="1800"/>
              <a:t>každého navrženého názvu</a:t>
            </a:r>
            <a:r>
              <a:rPr lang="en-US" altLang="de-DE" sz="1800"/>
              <a:t>. </a:t>
            </a:r>
            <a:r>
              <a:rPr lang="cs-CZ" altLang="de-DE" sz="1800"/>
              <a:t>Zvláště si všímejte těch rysů obrazu, které určitou možnost zjevně vylučují.</a:t>
            </a:r>
            <a:endParaRPr lang="en-US" altLang="de-DE" sz="1800"/>
          </a:p>
          <a:p>
            <a:pPr marL="376238" indent="-376238" eaLnBrk="1" hangingPunct="1">
              <a:spcBef>
                <a:spcPct val="50000"/>
              </a:spcBef>
              <a:buClr>
                <a:srgbClr val="8CADAE"/>
              </a:buClr>
              <a:buSzPct val="85000"/>
              <a:buFontTx/>
              <a:buChar char="o"/>
            </a:pPr>
            <a:endParaRPr lang="de-DE" altLang="de-DE" sz="1800"/>
          </a:p>
          <a:p>
            <a:pPr marL="376238" indent="-376238" algn="ctr" eaLnBrk="1" hangingPunct="1">
              <a:spcBef>
                <a:spcPct val="50000"/>
              </a:spcBef>
            </a:pPr>
            <a:endParaRPr lang="de-DE" altLang="de-DE" sz="1800">
              <a:solidFill>
                <a:srgbClr val="FF0000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3988"/>
            <a:ext cx="9144000" cy="508000"/>
          </a:xfrm>
          <a:noFill/>
        </p:spPr>
        <p:txBody>
          <a:bodyPr anchor="ctr"/>
          <a:lstStyle/>
          <a:p>
            <a:pPr eaLnBrk="1" hangingPunct="1"/>
            <a:r>
              <a:rPr lang="cs-CZ" altLang="de-DE" smtClean="0"/>
              <a:t>Úkol </a:t>
            </a:r>
            <a:r>
              <a:rPr lang="de-DE" altLang="de-DE" smtClean="0"/>
              <a:t>2</a:t>
            </a:r>
          </a:p>
        </p:txBody>
      </p:sp>
      <p:sp>
        <p:nvSpPr>
          <p:cNvPr id="4301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34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43013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Zew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1225" y="1050925"/>
            <a:ext cx="47625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35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44036" name="Text Box 6"/>
          <p:cNvSpPr txBox="1">
            <a:spLocks noChangeArrowheads="1"/>
          </p:cNvSpPr>
          <p:nvPr/>
        </p:nvSpPr>
        <p:spPr bwMode="auto">
          <a:xfrm>
            <a:off x="2149475" y="4899025"/>
            <a:ext cx="4914900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Přiznání k nevěře</a:t>
            </a:r>
            <a:endParaRPr lang="de-DE" altLang="de-DE" sz="1800"/>
          </a:p>
          <a:p>
            <a:pPr marL="457200" indent="-457200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Žádost o ruku</a:t>
            </a:r>
            <a:endParaRPr lang="de-DE" altLang="de-DE" sz="1800"/>
          </a:p>
          <a:p>
            <a:pPr marL="457200" indent="-457200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Oznámení úmrtí blízkého příbuzného</a:t>
            </a:r>
            <a:endParaRPr lang="de-DE" altLang="de-DE" sz="1800"/>
          </a:p>
          <a:p>
            <a:pPr marL="457200" indent="-457200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Prodavač květin</a:t>
            </a:r>
            <a:endParaRPr lang="en-US" altLang="de-DE" sz="1800"/>
          </a:p>
        </p:txBody>
      </p:sp>
      <p:sp>
        <p:nvSpPr>
          <p:cNvPr id="44037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44038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Jaký je správný název</a:t>
            </a:r>
            <a:r>
              <a:rPr lang="en-GB" altLang="de-DE" sz="2000">
                <a:solidFill>
                  <a:schemeClr val="accent1"/>
                </a:solidFill>
              </a:rPr>
              <a:t>? </a:t>
            </a:r>
            <a:r>
              <a:rPr lang="cs-CZ" altLang="de-DE" sz="2000">
                <a:solidFill>
                  <a:schemeClr val="accent1"/>
                </a:solidFill>
              </a:rPr>
              <a:t>Jak moc jste si tím jistí</a:t>
            </a:r>
            <a:r>
              <a:rPr lang="en-GB" altLang="de-DE" sz="2000">
                <a:solidFill>
                  <a:schemeClr val="accent1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Zew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1225" y="1050925"/>
            <a:ext cx="47625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Oval 4"/>
          <p:cNvSpPr>
            <a:spLocks noChangeArrowheads="1"/>
          </p:cNvSpPr>
          <p:nvPr/>
        </p:nvSpPr>
        <p:spPr bwMode="auto">
          <a:xfrm>
            <a:off x="3054350" y="1827213"/>
            <a:ext cx="1066800" cy="11144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4000"/>
          </a:p>
        </p:txBody>
      </p:sp>
      <p:sp>
        <p:nvSpPr>
          <p:cNvPr id="45060" name="Oval 5"/>
          <p:cNvSpPr>
            <a:spLocks noChangeArrowheads="1"/>
          </p:cNvSpPr>
          <p:nvPr/>
        </p:nvSpPr>
        <p:spPr bwMode="auto">
          <a:xfrm>
            <a:off x="4727575" y="3071813"/>
            <a:ext cx="752475" cy="75247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4000"/>
          </a:p>
        </p:txBody>
      </p:sp>
      <p:sp>
        <p:nvSpPr>
          <p:cNvPr id="45061" name="Oval 7"/>
          <p:cNvSpPr>
            <a:spLocks noChangeArrowheads="1"/>
          </p:cNvSpPr>
          <p:nvPr/>
        </p:nvSpPr>
        <p:spPr bwMode="auto">
          <a:xfrm>
            <a:off x="5257800" y="1744663"/>
            <a:ext cx="1009650" cy="9620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4000"/>
          </a:p>
        </p:txBody>
      </p:sp>
      <p:sp>
        <p:nvSpPr>
          <p:cNvPr id="4506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36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45063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>
                <a:solidFill>
                  <a:schemeClr val="tx2"/>
                </a:solidFill>
              </a:rPr>
              <a:t>Jak se rozhodujeme </a:t>
            </a:r>
            <a:endParaRPr lang="de-DE" altLang="de-DE" sz="1200" b="1">
              <a:solidFill>
                <a:schemeClr val="tx2"/>
              </a:solidFill>
            </a:endParaRPr>
          </a:p>
        </p:txBody>
      </p:sp>
      <p:sp>
        <p:nvSpPr>
          <p:cNvPr id="45064" name="Text Box 6"/>
          <p:cNvSpPr txBox="1">
            <a:spLocks noChangeArrowheads="1"/>
          </p:cNvSpPr>
          <p:nvPr/>
        </p:nvSpPr>
        <p:spPr bwMode="auto">
          <a:xfrm>
            <a:off x="2149475" y="4899025"/>
            <a:ext cx="4879975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Přiznání k nevěře</a:t>
            </a:r>
            <a:endParaRPr lang="de-DE" altLang="de-DE" sz="1800"/>
          </a:p>
          <a:p>
            <a:pPr marL="457200" indent="-457200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 b="1"/>
              <a:t>Žádost o ruku (Karl Zewy, 1896)</a:t>
            </a:r>
            <a:endParaRPr lang="de-DE" altLang="de-DE" sz="1800" b="1"/>
          </a:p>
          <a:p>
            <a:pPr marL="457200" indent="-457200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Oznámení úmrtí blízkého příbuzného</a:t>
            </a:r>
            <a:endParaRPr lang="de-DE" altLang="de-DE" sz="1800"/>
          </a:p>
          <a:p>
            <a:pPr marL="457200" indent="-457200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Prodavač květin</a:t>
            </a:r>
            <a:endParaRPr lang="en-US" altLang="de-DE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Zew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6738" y="939800"/>
            <a:ext cx="3055937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Oval 6"/>
          <p:cNvSpPr>
            <a:spLocks noChangeArrowheads="1"/>
          </p:cNvSpPr>
          <p:nvPr/>
        </p:nvSpPr>
        <p:spPr bwMode="auto">
          <a:xfrm>
            <a:off x="5048250" y="1303338"/>
            <a:ext cx="781050" cy="7842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4000"/>
          </a:p>
        </p:txBody>
      </p:sp>
      <p:sp>
        <p:nvSpPr>
          <p:cNvPr id="46084" name="Rectangle 9"/>
          <p:cNvSpPr>
            <a:spLocks noChangeArrowheads="1"/>
          </p:cNvSpPr>
          <p:nvPr/>
        </p:nvSpPr>
        <p:spPr bwMode="auto">
          <a:xfrm>
            <a:off x="65088" y="3535363"/>
            <a:ext cx="8975725" cy="247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cs-CZ" altLang="de-DE" sz="1800"/>
              <a:t>Žena se tváří koketně spíše než rozhněvaně nebo smutně, což svědčí proti možnosti „Přiznání k nevěře</a:t>
            </a:r>
            <a:r>
              <a:rPr lang="de-DE" altLang="de-DE" sz="1800"/>
              <a:t>”</a:t>
            </a:r>
            <a:r>
              <a:rPr lang="en-GB" altLang="de-DE" sz="1800"/>
              <a:t> (a).</a:t>
            </a:r>
          </a:p>
          <a:p>
            <a:pPr eaLnBrk="1" hangingPunct="1">
              <a:spcBef>
                <a:spcPct val="20000"/>
              </a:spcBef>
            </a:pPr>
            <a:r>
              <a:rPr lang="cs-CZ" altLang="de-DE" sz="1800"/>
              <a:t>Muž jí přinesl dárek (květinu) a je v pozici žadatele, hledí nesměle k zemi.</a:t>
            </a:r>
            <a:r>
              <a:rPr lang="en-GB" altLang="de-DE" sz="1800"/>
              <a:t> </a:t>
            </a:r>
            <a:r>
              <a:rPr lang="cs-CZ" altLang="de-DE" sz="1800"/>
              <a:t>To svědčí pro správný název</a:t>
            </a:r>
            <a:r>
              <a:rPr lang="en-GB" altLang="de-DE" sz="1800"/>
              <a:t>: </a:t>
            </a:r>
            <a:r>
              <a:rPr lang="cs-CZ" altLang="de-DE" sz="1800"/>
              <a:t>„Žádost o ruku</a:t>
            </a:r>
            <a:r>
              <a:rPr lang="de-DE" altLang="de-DE" sz="1800"/>
              <a:t>”</a:t>
            </a:r>
            <a:r>
              <a:rPr lang="en-GB" altLang="de-DE" sz="1800"/>
              <a:t> (b).</a:t>
            </a:r>
            <a:r>
              <a:rPr lang="de-DE" altLang="de-DE" sz="1800"/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cs-CZ" altLang="de-DE" sz="1800"/>
              <a:t>Žena se určitě netváří smutně</a:t>
            </a:r>
            <a:r>
              <a:rPr lang="en-GB" altLang="de-DE" sz="1800"/>
              <a:t>. </a:t>
            </a:r>
            <a:r>
              <a:rPr lang="cs-CZ" altLang="de-DE" sz="1800"/>
              <a:t>To svědčí proti možnosti „Oznámení úmrtí blízkého příbuzného</a:t>
            </a:r>
            <a:r>
              <a:rPr lang="en-GB" altLang="de-DE" sz="1800"/>
              <a:t>”</a:t>
            </a:r>
            <a:r>
              <a:rPr lang="de-DE" altLang="de-DE" sz="1800"/>
              <a:t>(c).</a:t>
            </a:r>
          </a:p>
          <a:p>
            <a:pPr eaLnBrk="1" hangingPunct="1">
              <a:spcBef>
                <a:spcPct val="20000"/>
              </a:spcBef>
            </a:pPr>
            <a:r>
              <a:rPr lang="cs-CZ" altLang="de-DE" sz="1800"/>
              <a:t>Prodavač květin nechodí normálně až do domu a určitě ne jen s jednou květinou</a:t>
            </a:r>
            <a:r>
              <a:rPr lang="de-DE" altLang="de-DE" sz="1800"/>
              <a:t>. </a:t>
            </a:r>
            <a:r>
              <a:rPr lang="cs-CZ" altLang="de-DE" sz="1800"/>
              <a:t>To svědčí proti možnosti „Prodavač květin</a:t>
            </a:r>
            <a:r>
              <a:rPr lang="de-DE" altLang="de-DE" sz="1800"/>
              <a:t>” (d). </a:t>
            </a:r>
          </a:p>
        </p:txBody>
      </p:sp>
      <p:sp>
        <p:nvSpPr>
          <p:cNvPr id="46085" name="Oval 11"/>
          <p:cNvSpPr>
            <a:spLocks noChangeArrowheads="1"/>
          </p:cNvSpPr>
          <p:nvPr/>
        </p:nvSpPr>
        <p:spPr bwMode="auto">
          <a:xfrm>
            <a:off x="4619625" y="2185988"/>
            <a:ext cx="663575" cy="63817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4000"/>
          </a:p>
        </p:txBody>
      </p:sp>
      <p:sp>
        <p:nvSpPr>
          <p:cNvPr id="46086" name="Oval 12"/>
          <p:cNvSpPr>
            <a:spLocks noChangeArrowheads="1"/>
          </p:cNvSpPr>
          <p:nvPr/>
        </p:nvSpPr>
        <p:spPr bwMode="auto">
          <a:xfrm>
            <a:off x="3619500" y="1360488"/>
            <a:ext cx="838200" cy="7842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4000"/>
          </a:p>
        </p:txBody>
      </p:sp>
      <p:sp>
        <p:nvSpPr>
          <p:cNvPr id="4608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>
                <a:solidFill>
                  <a:schemeClr val="tx2"/>
                </a:solidFill>
              </a:rPr>
              <a:t>5.</a:t>
            </a:r>
            <a:r>
              <a:rPr lang="cs-CZ" altLang="de-DE" sz="1200" b="1" dirty="0">
                <a:solidFill>
                  <a:schemeClr val="tx2"/>
                </a:solidFill>
              </a:rPr>
              <a:t>37</a:t>
            </a: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094279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265113" y="2649538"/>
            <a:ext cx="39782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60363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Zahrada s růžemi</a:t>
            </a:r>
            <a:endParaRPr lang="en-GB" altLang="de-DE" sz="1800"/>
          </a:p>
          <a:p>
            <a:pPr marL="901700" indent="-360363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Rodinné foto</a:t>
            </a:r>
            <a:endParaRPr lang="en-GB" altLang="de-DE" sz="1400"/>
          </a:p>
          <a:p>
            <a:pPr marL="901700" indent="-360363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Děti foukají bubliny</a:t>
            </a:r>
            <a:endParaRPr lang="en-GB" altLang="de-DE" sz="1800"/>
          </a:p>
          <a:p>
            <a:pPr marL="901700" indent="-360363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Otec přichází domů</a:t>
            </a:r>
            <a:endParaRPr lang="en-GB" altLang="de-DE" sz="1800"/>
          </a:p>
        </p:txBody>
      </p:sp>
      <p:pic>
        <p:nvPicPr>
          <p:cNvPr id="47107" name="Grafik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2800" y="1052513"/>
            <a:ext cx="4270375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Text Box 3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Jaký je správný název</a:t>
            </a:r>
            <a:r>
              <a:rPr lang="en-GB" altLang="de-DE" sz="2000">
                <a:solidFill>
                  <a:schemeClr val="accent1"/>
                </a:solidFill>
              </a:rPr>
              <a:t>? </a:t>
            </a:r>
            <a:r>
              <a:rPr lang="cs-CZ" altLang="de-DE" sz="2000">
                <a:solidFill>
                  <a:schemeClr val="accent1"/>
                </a:solidFill>
              </a:rPr>
              <a:t>Jak moc jste si tím jistí</a:t>
            </a:r>
            <a:r>
              <a:rPr lang="en-GB" altLang="de-DE" sz="200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>
                <a:solidFill>
                  <a:schemeClr val="tx2"/>
                </a:solidFill>
              </a:rPr>
              <a:t>5.</a:t>
            </a:r>
            <a:r>
              <a:rPr lang="cs-CZ" altLang="de-DE" sz="1200" b="1" dirty="0" smtClean="0">
                <a:solidFill>
                  <a:schemeClr val="tx2"/>
                </a:solidFill>
              </a:rPr>
              <a:t>3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8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Grafik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2800" y="1052513"/>
            <a:ext cx="4270375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Oval 11"/>
          <p:cNvSpPr>
            <a:spLocks noChangeArrowheads="1"/>
          </p:cNvSpPr>
          <p:nvPr/>
        </p:nvSpPr>
        <p:spPr bwMode="auto">
          <a:xfrm>
            <a:off x="6029325" y="2365375"/>
            <a:ext cx="547688" cy="53975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48132" name="Oval 11"/>
          <p:cNvSpPr>
            <a:spLocks noChangeArrowheads="1"/>
          </p:cNvSpPr>
          <p:nvPr/>
        </p:nvSpPr>
        <p:spPr bwMode="auto">
          <a:xfrm>
            <a:off x="6029325" y="2874963"/>
            <a:ext cx="469900" cy="457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48133" name="Oval 11"/>
          <p:cNvSpPr>
            <a:spLocks noChangeArrowheads="1"/>
          </p:cNvSpPr>
          <p:nvPr/>
        </p:nvSpPr>
        <p:spPr bwMode="auto">
          <a:xfrm>
            <a:off x="6499225" y="4451350"/>
            <a:ext cx="646113" cy="611188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48134" name="Oval 11"/>
          <p:cNvSpPr>
            <a:spLocks noChangeArrowheads="1"/>
          </p:cNvSpPr>
          <p:nvPr/>
        </p:nvSpPr>
        <p:spPr bwMode="auto">
          <a:xfrm>
            <a:off x="6899275" y="3543300"/>
            <a:ext cx="663575" cy="63817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48136" name="Text Box 2"/>
          <p:cNvSpPr txBox="1">
            <a:spLocks noChangeArrowheads="1"/>
          </p:cNvSpPr>
          <p:nvPr/>
        </p:nvSpPr>
        <p:spPr bwMode="auto">
          <a:xfrm>
            <a:off x="265113" y="2649538"/>
            <a:ext cx="3978275" cy="209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360363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Zahrada s růžemi</a:t>
            </a:r>
            <a:endParaRPr lang="en-GB" altLang="de-DE" sz="1800"/>
          </a:p>
          <a:p>
            <a:pPr marL="901700" indent="-360363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Rodinné foto</a:t>
            </a:r>
            <a:endParaRPr lang="en-GB" altLang="de-DE" sz="1400"/>
          </a:p>
          <a:p>
            <a:pPr marL="901700" indent="-360363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 b="1"/>
              <a:t>Děti foukají bubliny</a:t>
            </a:r>
            <a:r>
              <a:rPr lang="en-GB" altLang="de-DE" sz="1800" b="1"/>
              <a:t> </a:t>
            </a:r>
            <a:r>
              <a:rPr lang="en-GB" altLang="de-DE" sz="1400" b="1"/>
              <a:t>(Ferdinand Georg Waldmüller 1842)</a:t>
            </a:r>
          </a:p>
          <a:p>
            <a:pPr marL="901700" indent="-360363" eaLnBrk="1" hangingPunct="1">
              <a:lnSpc>
                <a:spcPct val="130000"/>
              </a:lnSpc>
              <a:buFontTx/>
              <a:buAutoNum type="alphaLcPeriod"/>
            </a:pPr>
            <a:r>
              <a:rPr lang="cs-CZ" altLang="de-DE" sz="1800"/>
              <a:t>Otec přichází domů</a:t>
            </a:r>
            <a:endParaRPr lang="en-GB" altLang="de-DE" sz="180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>
                <a:solidFill>
                  <a:schemeClr val="tx2"/>
                </a:solidFill>
              </a:rPr>
              <a:t>5.</a:t>
            </a:r>
            <a:r>
              <a:rPr lang="cs-CZ" altLang="de-DE" sz="1200" b="1" dirty="0" smtClean="0">
                <a:solidFill>
                  <a:schemeClr val="tx2"/>
                </a:solidFill>
              </a:rPr>
              <a:t>3</a:t>
            </a:r>
            <a:r>
              <a:rPr lang="de-DE" altLang="de-DE" sz="1200" b="1" dirty="0">
                <a:solidFill>
                  <a:schemeClr val="tx2"/>
                </a:solidFill>
              </a:rPr>
              <a:t>9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feld 3"/>
          <p:cNvSpPr txBox="1">
            <a:spLocks noChangeArrowheads="1"/>
          </p:cNvSpPr>
          <p:nvPr/>
        </p:nvSpPr>
        <p:spPr bwMode="auto">
          <a:xfrm>
            <a:off x="3630613" y="1347788"/>
            <a:ext cx="5262562" cy="39385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lang="cs-CZ" altLang="de-DE" sz="1600" dirty="0" smtClean="0"/>
              <a:t>I když jsou na obraze růže, nejsou ústředním motivem malby. To svědčí proti </a:t>
            </a:r>
            <a:r>
              <a:rPr lang="en-GB" altLang="de-DE" sz="1600" dirty="0" smtClean="0"/>
              <a:t>(a).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lang="cs-CZ" altLang="de-DE" sz="1600" dirty="0" smtClean="0"/>
              <a:t>Tento obraz byl namalován v době, kdy byl vývoj fotografie v samotných počátcích. Kromě toho by se lidé na obraze dívali do objektivu a ne do prostoru, což svědčí proti </a:t>
            </a:r>
            <a:r>
              <a:rPr lang="en-GB" altLang="de-DE" sz="1600" dirty="0" smtClean="0"/>
              <a:t>(b).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lang="cs-CZ" altLang="de-DE" sz="1600" dirty="0" smtClean="0"/>
              <a:t>Chlapec v okně vyfukuje bubliny do vzduchu. Ostatní děti se na ně dívají nebo se je snaží chytit</a:t>
            </a:r>
            <a:r>
              <a:rPr lang="en-GB" altLang="de-DE" sz="1600" dirty="0" smtClean="0"/>
              <a:t>, </a:t>
            </a:r>
            <a:r>
              <a:rPr lang="cs-CZ" altLang="de-DE" sz="1600" dirty="0" smtClean="0"/>
              <a:t>což svědčí pro správný název </a:t>
            </a:r>
            <a:r>
              <a:rPr lang="en-GB" altLang="de-DE" sz="1600" dirty="0" smtClean="0"/>
              <a:t>(c).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  <a:defRPr/>
            </a:pPr>
            <a:r>
              <a:rPr lang="cs-CZ" altLang="de-DE" sz="1600" dirty="0" smtClean="0"/>
              <a:t>Na obraze nejsou žádná vodítka, že by otec přicházel domů,</a:t>
            </a:r>
            <a:r>
              <a:rPr lang="en-GB" altLang="de-DE" sz="1600" dirty="0" smtClean="0"/>
              <a:t> </a:t>
            </a:r>
            <a:r>
              <a:rPr lang="cs-CZ" altLang="de-DE" sz="1600" dirty="0" smtClean="0"/>
              <a:t>což svědčí proti </a:t>
            </a:r>
            <a:r>
              <a:rPr lang="en-GB" altLang="de-DE" sz="1600" dirty="0" smtClean="0"/>
              <a:t>(d).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  <a:defRPr/>
            </a:pPr>
            <a:endParaRPr lang="de-DE" altLang="de-DE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de-DE" altLang="de-DE" sz="1800" dirty="0"/>
          </a:p>
        </p:txBody>
      </p:sp>
      <p:grpSp>
        <p:nvGrpSpPr>
          <p:cNvPr id="49155" name="Gruppieren 2"/>
          <p:cNvGrpSpPr>
            <a:grpSpLocks/>
          </p:cNvGrpSpPr>
          <p:nvPr/>
        </p:nvGrpSpPr>
        <p:grpSpPr bwMode="auto">
          <a:xfrm>
            <a:off x="265113" y="1335088"/>
            <a:ext cx="3359150" cy="4241800"/>
            <a:chOff x="409575" y="1684338"/>
            <a:chExt cx="3359150" cy="4241800"/>
          </a:xfrm>
        </p:grpSpPr>
        <p:pic>
          <p:nvPicPr>
            <p:cNvPr id="49157" name="Grafik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9575" y="1684338"/>
              <a:ext cx="3359150" cy="424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58" name="Oval 11"/>
            <p:cNvSpPr>
              <a:spLocks noChangeArrowheads="1"/>
            </p:cNvSpPr>
            <p:nvPr/>
          </p:nvSpPr>
          <p:spPr bwMode="auto">
            <a:xfrm>
              <a:off x="1439863" y="2641600"/>
              <a:ext cx="512762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US" altLang="de-DE"/>
            </a:p>
          </p:txBody>
        </p:sp>
        <p:sp>
          <p:nvSpPr>
            <p:cNvPr id="49159" name="Oval 11"/>
            <p:cNvSpPr>
              <a:spLocks noChangeArrowheads="1"/>
            </p:cNvSpPr>
            <p:nvPr/>
          </p:nvSpPr>
          <p:spPr bwMode="auto">
            <a:xfrm>
              <a:off x="1903413" y="4291013"/>
              <a:ext cx="512762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US" altLang="de-DE"/>
            </a:p>
          </p:txBody>
        </p:sp>
        <p:sp>
          <p:nvSpPr>
            <p:cNvPr id="49160" name="Oval 11"/>
            <p:cNvSpPr>
              <a:spLocks noChangeArrowheads="1"/>
            </p:cNvSpPr>
            <p:nvPr/>
          </p:nvSpPr>
          <p:spPr bwMode="auto">
            <a:xfrm>
              <a:off x="1504950" y="3130550"/>
              <a:ext cx="382588" cy="36671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US" altLang="de-DE"/>
            </a:p>
          </p:txBody>
        </p:sp>
        <p:sp>
          <p:nvSpPr>
            <p:cNvPr id="49161" name="Oval 11"/>
            <p:cNvSpPr>
              <a:spLocks noChangeArrowheads="1"/>
            </p:cNvSpPr>
            <p:nvPr/>
          </p:nvSpPr>
          <p:spPr bwMode="auto">
            <a:xfrm>
              <a:off x="2301875" y="3636963"/>
              <a:ext cx="512763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US" altLang="de-DE"/>
            </a:p>
          </p:txBody>
        </p:sp>
      </p:grp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40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-95250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Úkol </a:t>
            </a:r>
            <a:r>
              <a:rPr lang="de-DE" altLang="de-DE" sz="2000">
                <a:solidFill>
                  <a:schemeClr val="accent1"/>
                </a:solidFill>
              </a:rPr>
              <a:t>3: </a:t>
            </a:r>
            <a:r>
              <a:rPr lang="cs-CZ" altLang="de-DE" sz="2000">
                <a:solidFill>
                  <a:schemeClr val="accent1"/>
                </a:solidFill>
              </a:rPr>
              <a:t>Co vidíte</a:t>
            </a:r>
            <a:r>
              <a:rPr lang="de-DE" altLang="de-DE" sz="200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50179" name="Picture 22" descr="EskimoFE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1288" y="1974850"/>
            <a:ext cx="3783012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0034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41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28575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1800">
                <a:solidFill>
                  <a:schemeClr val="accent1"/>
                </a:solidFill>
              </a:rPr>
              <a:t>Zbrklá rozhodnutí nevedou vždy k chybám, </a:t>
            </a:r>
          </a:p>
          <a:p>
            <a:pPr algn="ctr" eaLnBrk="1" hangingPunct="1"/>
            <a:r>
              <a:rPr lang="cs-CZ" altLang="de-DE" sz="1800">
                <a:solidFill>
                  <a:schemeClr val="accent1"/>
                </a:solidFill>
              </a:rPr>
              <a:t>ale někdy nám říkají jen polovinu příběhu</a:t>
            </a:r>
            <a:r>
              <a:rPr lang="de-DE" altLang="de-DE" sz="1800">
                <a:solidFill>
                  <a:schemeClr val="accent1"/>
                </a:solidFill>
              </a:rPr>
              <a:t>!</a:t>
            </a:r>
          </a:p>
          <a:p>
            <a:pPr algn="ctr" eaLnBrk="1" hangingPunct="1"/>
            <a:endParaRPr lang="de-DE" altLang="de-DE" sz="1800">
              <a:solidFill>
                <a:srgbClr val="FF0000"/>
              </a:solidFill>
            </a:endParaRPr>
          </a:p>
        </p:txBody>
      </p:sp>
      <p:sp>
        <p:nvSpPr>
          <p:cNvPr id="51203" name="Text Box 10"/>
          <p:cNvSpPr txBox="1">
            <a:spLocks noChangeArrowheads="1"/>
          </p:cNvSpPr>
          <p:nvPr/>
        </p:nvSpPr>
        <p:spPr bwMode="auto">
          <a:xfrm>
            <a:off x="1376363" y="5381625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800" b="1"/>
              <a:t>Eskymák</a:t>
            </a:r>
            <a:endParaRPr lang="en-GB" altLang="de-DE" sz="1800" b="1"/>
          </a:p>
        </p:txBody>
      </p:sp>
      <p:sp>
        <p:nvSpPr>
          <p:cNvPr id="51204" name="Text Box 11"/>
          <p:cNvSpPr txBox="1">
            <a:spLocks noChangeArrowheads="1"/>
          </p:cNvSpPr>
          <p:nvPr/>
        </p:nvSpPr>
        <p:spPr bwMode="auto">
          <a:xfrm>
            <a:off x="6553200" y="188595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800" b="1"/>
              <a:t>Faraon</a:t>
            </a:r>
            <a:endParaRPr lang="en-GB" altLang="de-DE" sz="1800" b="1"/>
          </a:p>
        </p:txBody>
      </p:sp>
      <p:pic>
        <p:nvPicPr>
          <p:cNvPr id="51205" name="Picture 19" descr="EskimoFE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1288" y="1974850"/>
            <a:ext cx="3783012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Oval 20"/>
          <p:cNvSpPr>
            <a:spLocks noChangeArrowheads="1"/>
          </p:cNvSpPr>
          <p:nvPr/>
        </p:nvSpPr>
        <p:spPr bwMode="auto">
          <a:xfrm>
            <a:off x="2952750" y="2095500"/>
            <a:ext cx="3590925" cy="3552825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4000"/>
          </a:p>
        </p:txBody>
      </p:sp>
      <p:sp>
        <p:nvSpPr>
          <p:cNvPr id="51207" name="Oval 21"/>
          <p:cNvSpPr>
            <a:spLocks noChangeArrowheads="1"/>
          </p:cNvSpPr>
          <p:nvPr/>
        </p:nvSpPr>
        <p:spPr bwMode="auto">
          <a:xfrm>
            <a:off x="3292475" y="2701925"/>
            <a:ext cx="2047875" cy="28575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4000"/>
          </a:p>
        </p:txBody>
      </p:sp>
      <p:sp>
        <p:nvSpPr>
          <p:cNvPr id="51208" name="Text Box 22"/>
          <p:cNvSpPr txBox="1">
            <a:spLocks noChangeArrowheads="1"/>
          </p:cNvSpPr>
          <p:nvPr/>
        </p:nvSpPr>
        <p:spPr bwMode="auto">
          <a:xfrm>
            <a:off x="0" y="6662738"/>
            <a:ext cx="1682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i="1"/>
              <a:t>(</a:t>
            </a:r>
            <a:r>
              <a:rPr lang="cs-CZ" altLang="de-DE" sz="800"/>
              <a:t>„</a:t>
            </a:r>
            <a:r>
              <a:rPr lang="cs-CZ" altLang="de-DE" sz="800" i="1"/>
              <a:t>Faraon</a:t>
            </a:r>
            <a:r>
              <a:rPr lang="de-DE" altLang="de-DE" sz="800" i="1"/>
              <a:t>” </a:t>
            </a:r>
            <a:r>
              <a:rPr lang="cs-CZ" altLang="de-DE" sz="800" i="1"/>
              <a:t>od </a:t>
            </a:r>
            <a:r>
              <a:rPr lang="de-DE" altLang="de-DE" sz="800" i="1"/>
              <a:t> Nathalie Weß) 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13296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42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3"/>
          <p:cNvSpPr txBox="1">
            <a:spLocks noChangeArrowheads="1"/>
          </p:cNvSpPr>
          <p:nvPr/>
        </p:nvSpPr>
        <p:spPr bwMode="auto">
          <a:xfrm>
            <a:off x="0" y="1936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Unáhlené závěry v běžném životě</a:t>
            </a:r>
            <a:r>
              <a:rPr lang="en-GB" altLang="de-DE" sz="2000">
                <a:solidFill>
                  <a:schemeClr val="accent1"/>
                </a:solidFill>
              </a:rPr>
              <a:t> – </a:t>
            </a:r>
            <a:r>
              <a:rPr lang="cs-CZ" altLang="de-DE" sz="2000">
                <a:solidFill>
                  <a:schemeClr val="accent1"/>
                </a:solidFill>
              </a:rPr>
              <a:t>moderní fámy</a:t>
            </a:r>
            <a:endParaRPr lang="en-GB" altLang="de-DE" sz="2000">
              <a:solidFill>
                <a:schemeClr val="accent1"/>
              </a:solidFill>
            </a:endParaRPr>
          </a:p>
        </p:txBody>
      </p:sp>
      <p:sp>
        <p:nvSpPr>
          <p:cNvPr id="52227" name="Textfeld 2"/>
          <p:cNvSpPr txBox="1">
            <a:spLocks noChangeArrowheads="1"/>
          </p:cNvSpPr>
          <p:nvPr/>
        </p:nvSpPr>
        <p:spPr bwMode="auto">
          <a:xfrm>
            <a:off x="1539875" y="5176838"/>
            <a:ext cx="6318250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cs-CZ" sz="2000"/>
          </a:p>
        </p:txBody>
      </p:sp>
      <p:pic>
        <p:nvPicPr>
          <p:cNvPr id="52228" name="Picture 8" descr="Elvis Presley is Alive 1 199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6175" y="2251075"/>
            <a:ext cx="3479800" cy="4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Textfeld 3"/>
          <p:cNvSpPr txBox="1">
            <a:spLocks noChangeArrowheads="1"/>
          </p:cNvSpPr>
          <p:nvPr/>
        </p:nvSpPr>
        <p:spPr bwMode="auto">
          <a:xfrm>
            <a:off x="490538" y="1112838"/>
            <a:ext cx="73326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000" b="1"/>
              <a:t>Fáma</a:t>
            </a:r>
            <a:r>
              <a:rPr lang="en-GB" sz="2000" b="1"/>
              <a:t>: </a:t>
            </a:r>
            <a:r>
              <a:rPr lang="en-GB" sz="2000"/>
              <a:t>Elvis Presley </a:t>
            </a:r>
            <a:r>
              <a:rPr lang="cs-CZ" sz="2000"/>
              <a:t>je stále naživu</a:t>
            </a:r>
            <a:r>
              <a:rPr lang="en-GB" sz="2000"/>
              <a:t>!</a:t>
            </a:r>
          </a:p>
        </p:txBody>
      </p:sp>
      <p:sp>
        <p:nvSpPr>
          <p:cNvPr id="52230" name="Textfeld 4"/>
          <p:cNvSpPr txBox="1">
            <a:spLocks noChangeArrowheads="1"/>
          </p:cNvSpPr>
          <p:nvPr/>
        </p:nvSpPr>
        <p:spPr bwMode="auto">
          <a:xfrm>
            <a:off x="490538" y="1498600"/>
            <a:ext cx="3927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000"/>
              <a:t>Americký bulvární deník o tom přinesl zprávu</a:t>
            </a:r>
            <a:r>
              <a:rPr lang="en-GB" sz="2000"/>
              <a:t>:</a:t>
            </a:r>
          </a:p>
        </p:txBody>
      </p:sp>
      <p:cxnSp>
        <p:nvCxnSpPr>
          <p:cNvPr id="7" name="Gerade Verbindung mit Pfeil 6"/>
          <p:cNvCxnSpPr/>
          <p:nvPr/>
        </p:nvCxnSpPr>
        <p:spPr>
          <a:xfrm flipV="1">
            <a:off x="5578475" y="2206625"/>
            <a:ext cx="844550" cy="33020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2" name="Textfeld 20"/>
          <p:cNvSpPr txBox="1">
            <a:spLocks noChangeArrowheads="1"/>
          </p:cNvSpPr>
          <p:nvPr/>
        </p:nvSpPr>
        <p:spPr bwMode="auto">
          <a:xfrm>
            <a:off x="6440488" y="1584325"/>
            <a:ext cx="27035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600"/>
              <a:t>„Elvis </a:t>
            </a:r>
            <a:r>
              <a:rPr lang="en-GB" sz="1600"/>
              <a:t>Presley </a:t>
            </a:r>
            <a:r>
              <a:rPr lang="cs-CZ" sz="1600"/>
              <a:t>vedl tajný, ale úžasně aktivní </a:t>
            </a:r>
            <a:r>
              <a:rPr lang="en-GB" sz="1600"/>
              <a:t>a </a:t>
            </a:r>
            <a:r>
              <a:rPr lang="cs-CZ" sz="1600"/>
              <a:t>bohatý život od roku 1977, kdy předstíral svou smrt na infarkt a skryl se před světem</a:t>
            </a:r>
            <a:r>
              <a:rPr lang="en-GB" sz="1600"/>
              <a:t>…”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43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94" name="Group 30"/>
          <p:cNvGraphicFramePr>
            <a:graphicFrameLocks noGrp="1"/>
          </p:cNvGraphicFramePr>
          <p:nvPr/>
        </p:nvGraphicFramePr>
        <p:xfrm>
          <a:off x="85725" y="973138"/>
          <a:ext cx="8994775" cy="5411234"/>
        </p:xfrm>
        <a:graphic>
          <a:graphicData uri="http://schemas.openxmlformats.org/drawingml/2006/table">
            <a:tbl>
              <a:tblPr/>
              <a:tblGrid>
                <a:gridCol w="1657350">
                  <a:extLst>
                    <a:ext uri="{9D8B030D-6E8A-4147-A177-3AD203B41FA5}"/>
                  </a:extLst>
                </a:gridCol>
                <a:gridCol w="3527425">
                  <a:extLst>
                    <a:ext uri="{9D8B030D-6E8A-4147-A177-3AD203B41FA5}"/>
                  </a:extLst>
                </a:gridCol>
                <a:gridCol w="3810000">
                  <a:extLst>
                    <a:ext uri="{9D8B030D-6E8A-4147-A177-3AD203B41FA5}"/>
                  </a:extLst>
                </a:gridCol>
              </a:tblGrid>
              <a:tr h="334844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Fáma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Důkazy pro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Důkazy proti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5075956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Elvis </a:t>
                      </a:r>
                      <a:r>
                        <a:rPr kumimoji="0" lang="cs-CZ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žije</a:t>
                      </a:r>
                      <a:r>
                        <a:rPr kumimoji="0" lang="en-GB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53264" name="Rectangle 21"/>
          <p:cNvSpPr>
            <a:spLocks noChangeArrowheads="1"/>
          </p:cNvSpPr>
          <p:nvPr/>
        </p:nvSpPr>
        <p:spPr bwMode="auto">
          <a:xfrm>
            <a:off x="-22225" y="6650038"/>
            <a:ext cx="864711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r>
              <a:rPr lang="en-GB" altLang="de-DE" sz="800" i="1"/>
              <a:t>(f.l.t.r.: “Elvis Presley, Las Vegas Hilton, 1971” </a:t>
            </a:r>
            <a:r>
              <a:rPr lang="cs-CZ" altLang="de-DE" sz="800" i="1"/>
              <a:t>od</a:t>
            </a:r>
            <a:r>
              <a:rPr lang="en-GB" altLang="de-DE" sz="800" i="1"/>
              <a:t> danperry.com)</a:t>
            </a:r>
          </a:p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endParaRPr lang="de-DE" altLang="de-DE" sz="800" i="1"/>
          </a:p>
        </p:txBody>
      </p:sp>
      <p:pic>
        <p:nvPicPr>
          <p:cNvPr id="5326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636838"/>
            <a:ext cx="149542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7" name="Text Box 23"/>
          <p:cNvSpPr txBox="1">
            <a:spLocks noChangeArrowheads="1"/>
          </p:cNvSpPr>
          <p:nvPr/>
        </p:nvSpPr>
        <p:spPr bwMode="auto">
          <a:xfrm>
            <a:off x="0" y="1936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Unáhlené závěry v běžném životě</a:t>
            </a:r>
            <a:r>
              <a:rPr lang="en-GB" altLang="de-DE" sz="2000">
                <a:solidFill>
                  <a:schemeClr val="accent1"/>
                </a:solidFill>
              </a:rPr>
              <a:t> – </a:t>
            </a:r>
            <a:r>
              <a:rPr lang="cs-CZ" altLang="de-DE" sz="2000">
                <a:solidFill>
                  <a:schemeClr val="accent1"/>
                </a:solidFill>
              </a:rPr>
              <a:t>moderní fámy</a:t>
            </a:r>
            <a:endParaRPr lang="en-GB" altLang="de-DE" sz="2000">
              <a:solidFill>
                <a:schemeClr val="accent1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44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94" name="Group 30"/>
          <p:cNvGraphicFramePr>
            <a:graphicFrameLocks noGrp="1"/>
          </p:cNvGraphicFramePr>
          <p:nvPr/>
        </p:nvGraphicFramePr>
        <p:xfrm>
          <a:off x="85725" y="973138"/>
          <a:ext cx="8994775" cy="5408928"/>
        </p:xfrm>
        <a:graphic>
          <a:graphicData uri="http://schemas.openxmlformats.org/drawingml/2006/table">
            <a:tbl>
              <a:tblPr/>
              <a:tblGrid>
                <a:gridCol w="1657350"/>
                <a:gridCol w="3527425"/>
                <a:gridCol w="3810000"/>
              </a:tblGrid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Fáma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Důkazy pro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Důkazy proti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73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Elvis </a:t>
                      </a:r>
                      <a:r>
                        <a:rPr kumimoji="0" lang="cs-CZ" alt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žije</a:t>
                      </a:r>
                      <a:r>
                        <a:rPr kumimoji="0" lang="en-GB" alt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Verdana" pitchFamily="34" charset="0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Jeho životní pojistka nebyla nikdy vyplacena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Verdana" pitchFamily="34" charset="0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Pohřeb se konal jenom den po jeho smrti. Fanoušci na něj nebyli pozváni.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Verdana" pitchFamily="34" charset="0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Fanoušci viděli v časopise obrázek mrtvého těla, které nevypadlo jako 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“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Král Elvis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”.</a:t>
                      </a:r>
                    </a:p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Verdana" pitchFamily="34" charset="0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Elvis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se jmenoval „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Elvis Aron Presley“, 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 náhrobku má ale uvedeno </a:t>
                      </a:r>
                      <a:r>
                        <a:rPr kumimoji="0" lang="en-GB" alt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Aa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ron. </a:t>
                      </a:r>
                    </a:p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Verdana" pitchFamily="34" charset="0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Mnoho lidí tvrdilo, že viděli Elvise po jeho smrti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Nikdy neuzavřel životní pojistku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Obřad se konal v jeho sídle 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Graceland</a:t>
                      </a: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kde byl pohřben týden po své smrti.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 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Elvis</a:t>
                      </a: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ovi se říkalo, že byl marnivý. Zřejmě se nechtěl ukazovat na veřejnosti ve špatném stavu a proto se nechal před smrtí nalíčit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Říká se, že si někdy chtěl své jméno nechat změnit 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“Aaron”).</a:t>
                      </a:r>
                    </a:p>
                    <a:p>
                      <a:pPr marL="411163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AutoNum type="arabicPeriod"/>
                        <a:tabLst>
                          <a:tab pos="333375" algn="l"/>
                        </a:tabLst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Nikdy se neprokázalo, že tím, koho lidé viděli, byl skutečně 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Elvis.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4288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636838"/>
            <a:ext cx="149542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90" name="Rectangle 21"/>
          <p:cNvSpPr>
            <a:spLocks noChangeArrowheads="1"/>
          </p:cNvSpPr>
          <p:nvPr/>
        </p:nvSpPr>
        <p:spPr bwMode="auto">
          <a:xfrm>
            <a:off x="-22225" y="6650038"/>
            <a:ext cx="864711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r>
              <a:rPr lang="en-GB" altLang="de-DE" sz="800" i="1"/>
              <a:t>(f.l.t.r.: “Elvis Presley, Las Vegas Hilton, 1971” </a:t>
            </a:r>
            <a:r>
              <a:rPr lang="cs-CZ" altLang="de-DE" sz="800" i="1"/>
              <a:t>od</a:t>
            </a:r>
            <a:r>
              <a:rPr lang="en-GB" altLang="de-DE" sz="800" i="1"/>
              <a:t> danperry.com)</a:t>
            </a:r>
          </a:p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endParaRPr lang="de-DE" altLang="de-DE" sz="800" i="1"/>
          </a:p>
        </p:txBody>
      </p:sp>
      <p:sp>
        <p:nvSpPr>
          <p:cNvPr id="54291" name="Text Box 23"/>
          <p:cNvSpPr txBox="1">
            <a:spLocks noChangeArrowheads="1"/>
          </p:cNvSpPr>
          <p:nvPr/>
        </p:nvSpPr>
        <p:spPr bwMode="auto">
          <a:xfrm>
            <a:off x="0" y="1936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Unáhlené závěry v běžném životě</a:t>
            </a:r>
            <a:r>
              <a:rPr lang="en-GB" altLang="de-DE" sz="2000">
                <a:solidFill>
                  <a:schemeClr val="accent1"/>
                </a:solidFill>
              </a:rPr>
              <a:t> – </a:t>
            </a:r>
            <a:r>
              <a:rPr lang="cs-CZ" altLang="de-DE" sz="2000">
                <a:solidFill>
                  <a:schemeClr val="accent1"/>
                </a:solidFill>
              </a:rPr>
              <a:t>moderní fámy</a:t>
            </a:r>
            <a:endParaRPr lang="en-GB" altLang="de-DE" sz="2000">
              <a:solidFill>
                <a:schemeClr val="accent1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45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5"/>
          <p:cNvSpPr txBox="1">
            <a:spLocks noChangeArrowheads="1"/>
          </p:cNvSpPr>
          <p:nvPr/>
        </p:nvSpPr>
        <p:spPr bwMode="auto">
          <a:xfrm>
            <a:off x="395288" y="1077913"/>
            <a:ext cx="8642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/>
              <a:t>Je tedy Elvis stále naživu a svou smrt jen předstíral</a:t>
            </a:r>
            <a:r>
              <a:rPr lang="en-GB" altLang="de-DE" sz="2000"/>
              <a:t>?</a:t>
            </a:r>
          </a:p>
        </p:txBody>
      </p:sp>
      <p:pic>
        <p:nvPicPr>
          <p:cNvPr id="55299" name="Picture 6" descr="Elvis_proof_pic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9900" y="1571625"/>
            <a:ext cx="56642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Rechteck 1"/>
          <p:cNvSpPr>
            <a:spLocks noChangeArrowheads="1"/>
          </p:cNvSpPr>
          <p:nvPr/>
        </p:nvSpPr>
        <p:spPr bwMode="auto">
          <a:xfrm rot="-2049642">
            <a:off x="777875" y="2382838"/>
            <a:ext cx="105886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de-DE">
                <a:solidFill>
                  <a:schemeClr val="accent1"/>
                </a:solidFill>
              </a:rPr>
              <a:t>N</a:t>
            </a:r>
            <a:r>
              <a:rPr lang="cs-CZ" altLang="de-DE">
                <a:solidFill>
                  <a:schemeClr val="accent1"/>
                </a:solidFill>
              </a:rPr>
              <a:t>E</a:t>
            </a:r>
            <a:r>
              <a:rPr lang="de-DE" altLang="de-DE">
                <a:solidFill>
                  <a:schemeClr val="accent1"/>
                </a:solidFill>
              </a:rPr>
              <a:t>! </a:t>
            </a:r>
          </a:p>
        </p:txBody>
      </p:sp>
      <p:sp>
        <p:nvSpPr>
          <p:cNvPr id="55301" name="Textfeld 2"/>
          <p:cNvSpPr txBox="1">
            <a:spLocks noChangeArrowheads="1"/>
          </p:cNvSpPr>
          <p:nvPr/>
        </p:nvSpPr>
        <p:spPr bwMode="auto">
          <a:xfrm>
            <a:off x="1412875" y="4502150"/>
            <a:ext cx="6318250" cy="1939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000"/>
              <a:t>Podle studie, provedené v Německu na </a:t>
            </a:r>
            <a:r>
              <a:rPr lang="en-GB" sz="2000"/>
              <a:t>1143 respondent</a:t>
            </a:r>
            <a:r>
              <a:rPr lang="cs-CZ" sz="2000"/>
              <a:t>ech</a:t>
            </a:r>
            <a:r>
              <a:rPr lang="en-GB" sz="2000"/>
              <a:t>, 72% </a:t>
            </a:r>
            <a:r>
              <a:rPr lang="cs-CZ" sz="2000"/>
              <a:t>tuto fámu zná</a:t>
            </a:r>
            <a:r>
              <a:rPr lang="en-GB" sz="2000"/>
              <a:t> a 9.45% </a:t>
            </a:r>
            <a:r>
              <a:rPr lang="cs-CZ" sz="2000"/>
              <a:t>jí stále věří</a:t>
            </a:r>
            <a:r>
              <a:rPr lang="en-GB" sz="2000"/>
              <a:t>!</a:t>
            </a:r>
          </a:p>
          <a:p>
            <a:pPr algn="ctr"/>
            <a:endParaRPr lang="en-GB" sz="2000"/>
          </a:p>
          <a:p>
            <a:pPr algn="ctr"/>
            <a:r>
              <a:rPr lang="cs-CZ" altLang="de-DE" sz="2000"/>
              <a:t>Jak tyto moderní fámy a jiné konspirační teorie vznikají</a:t>
            </a:r>
            <a:r>
              <a:rPr lang="en-GB" altLang="de-DE" sz="2000"/>
              <a:t>?</a:t>
            </a:r>
          </a:p>
        </p:txBody>
      </p:sp>
      <p:sp>
        <p:nvSpPr>
          <p:cNvPr id="55302" name="Rechteck 12"/>
          <p:cNvSpPr>
            <a:spLocks noChangeArrowheads="1"/>
          </p:cNvSpPr>
          <p:nvPr/>
        </p:nvSpPr>
        <p:spPr bwMode="auto">
          <a:xfrm rot="-2049642">
            <a:off x="7259638" y="2055813"/>
            <a:ext cx="1058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de-DE">
                <a:solidFill>
                  <a:schemeClr val="accent1"/>
                </a:solidFill>
              </a:rPr>
              <a:t>N</a:t>
            </a:r>
            <a:r>
              <a:rPr lang="cs-CZ" altLang="de-DE">
                <a:solidFill>
                  <a:schemeClr val="accent1"/>
                </a:solidFill>
              </a:rPr>
              <a:t>E</a:t>
            </a:r>
            <a:r>
              <a:rPr lang="en-GB" altLang="de-DE">
                <a:solidFill>
                  <a:schemeClr val="accent1"/>
                </a:solidFill>
              </a:rPr>
              <a:t>! </a:t>
            </a:r>
          </a:p>
        </p:txBody>
      </p:sp>
      <p:sp>
        <p:nvSpPr>
          <p:cNvPr id="55304" name="Text Box 23"/>
          <p:cNvSpPr txBox="1">
            <a:spLocks noChangeArrowheads="1"/>
          </p:cNvSpPr>
          <p:nvPr/>
        </p:nvSpPr>
        <p:spPr bwMode="auto">
          <a:xfrm>
            <a:off x="0" y="1936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Unáhlené závěry v běžném životě</a:t>
            </a:r>
            <a:r>
              <a:rPr lang="en-GB" altLang="de-DE" sz="2000">
                <a:solidFill>
                  <a:schemeClr val="accent1"/>
                </a:solidFill>
              </a:rPr>
              <a:t> – </a:t>
            </a:r>
            <a:r>
              <a:rPr lang="cs-CZ" altLang="de-DE" sz="2000">
                <a:solidFill>
                  <a:schemeClr val="accent1"/>
                </a:solidFill>
              </a:rPr>
              <a:t>moderní fámy</a:t>
            </a:r>
            <a:endParaRPr lang="en-GB" altLang="de-DE" sz="2000">
              <a:solidFill>
                <a:schemeClr val="accent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46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3"/>
          <p:cNvSpPr txBox="1">
            <a:spLocks noChangeArrowheads="1"/>
          </p:cNvSpPr>
          <p:nvPr/>
        </p:nvSpPr>
        <p:spPr bwMode="auto">
          <a:xfrm>
            <a:off x="8767763" y="0"/>
            <a:ext cx="4683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0" y="20002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Jak tato moderní fáma a další konspirační teorie vznikají</a:t>
            </a:r>
            <a:r>
              <a:rPr lang="de-DE" altLang="de-DE" sz="2000">
                <a:solidFill>
                  <a:schemeClr val="accent1"/>
                </a:solidFill>
              </a:rPr>
              <a:t>?</a:t>
            </a:r>
            <a:endParaRPr lang="en-US" altLang="de-DE" sz="2000">
              <a:solidFill>
                <a:schemeClr val="accent1"/>
              </a:solidFill>
            </a:endParaRPr>
          </a:p>
        </p:txBody>
      </p:sp>
      <p:sp>
        <p:nvSpPr>
          <p:cNvPr id="56324" name="Text Box 5"/>
          <p:cNvSpPr txBox="1">
            <a:spLocks noChangeArrowheads="1"/>
          </p:cNvSpPr>
          <p:nvPr/>
        </p:nvSpPr>
        <p:spPr bwMode="auto">
          <a:xfrm>
            <a:off x="114300" y="1174750"/>
            <a:ext cx="8896350" cy="549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1950" indent="-3619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Fámy jsou často daleko více vzrušující než skutečnost</a:t>
            </a:r>
            <a:r>
              <a:rPr lang="de-DE" altLang="de-DE" sz="1800"/>
              <a:t>! </a:t>
            </a:r>
            <a:endParaRPr lang="cs-CZ" altLang="de-DE" sz="1800"/>
          </a:p>
          <a:p>
            <a:pPr marL="361950" indent="-3619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Bulvární noviny se dobře prodávají, když přijdou s nějakou „skandální zprávou“. Vzpomenete si na nějaký nedávný případ?</a:t>
            </a:r>
            <a:endParaRPr lang="de-DE" altLang="de-DE" sz="1800"/>
          </a:p>
          <a:p>
            <a:pPr marL="361950" indent="-3619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Fámy se opírají o tvrzení, která je těžké fakticky ověřit nebo dokázat</a:t>
            </a:r>
            <a:r>
              <a:rPr lang="de-DE" altLang="de-DE" sz="1800"/>
              <a:t> (</a:t>
            </a:r>
            <a:r>
              <a:rPr lang="cs-CZ" altLang="de-DE" sz="1800"/>
              <a:t>např.</a:t>
            </a:r>
            <a:r>
              <a:rPr lang="de-DE" altLang="de-DE" sz="1800"/>
              <a:t> </a:t>
            </a:r>
            <a:r>
              <a:rPr lang="cs-CZ" altLang="de-DE" sz="1800"/>
              <a:t>že se mrtvé tělo nepodobalo „skutečnému</a:t>
            </a:r>
            <a:r>
              <a:rPr lang="de-DE" altLang="de-DE" sz="1800"/>
              <a:t>”</a:t>
            </a:r>
            <a:r>
              <a:rPr lang="cs-CZ" altLang="de-DE" sz="1800"/>
              <a:t> Elvisovi</a:t>
            </a:r>
            <a:r>
              <a:rPr lang="de-DE" altLang="de-DE" sz="1800"/>
              <a:t>)</a:t>
            </a:r>
            <a:r>
              <a:rPr lang="cs-CZ" altLang="de-DE" sz="1800"/>
              <a:t>, proto jim někteří lidé věří</a:t>
            </a:r>
            <a:r>
              <a:rPr lang="de-DE" altLang="de-DE" sz="1800"/>
              <a:t>.</a:t>
            </a:r>
          </a:p>
          <a:p>
            <a:pPr marL="361950" indent="-3619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Zamlčují jiná možná vysvětlení (Např. že Elvisovo druhé jméno bylo již za jeho života často chybně psáno jako „</a:t>
            </a:r>
            <a:r>
              <a:rPr lang="de-DE" altLang="de-DE" sz="1800"/>
              <a:t>Aa”).</a:t>
            </a:r>
          </a:p>
          <a:p>
            <a:pPr marL="361950" indent="-3619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Fámy se někdy opírají o fakta, která jsou vytržená z kontextu a</a:t>
            </a:r>
            <a:r>
              <a:rPr lang="de-DE" altLang="de-DE" sz="1800"/>
              <a:t> </a:t>
            </a:r>
            <a:r>
              <a:rPr lang="cs-CZ" altLang="de-DE" sz="1800"/>
              <a:t>proto přehnaně zveličují jejich význam.</a:t>
            </a:r>
            <a:r>
              <a:rPr lang="de-DE" altLang="de-DE" sz="1800"/>
              <a:t> </a:t>
            </a:r>
            <a:r>
              <a:rPr lang="cs-CZ" altLang="de-DE" sz="1800"/>
              <a:t>Výrok Elvisova manažera</a:t>
            </a:r>
            <a:r>
              <a:rPr lang="de-DE" altLang="de-DE" sz="1800"/>
              <a:t>: </a:t>
            </a:r>
            <a:r>
              <a:rPr lang="cs-CZ" altLang="de-DE" sz="1800"/>
              <a:t>„Elvis není mrtev, pouze jeho tělo. Dnes jsem s ním mluvil a je v pohodě</a:t>
            </a:r>
            <a:r>
              <a:rPr lang="de-DE" altLang="de-DE" sz="1800"/>
              <a:t>...” </a:t>
            </a:r>
            <a:r>
              <a:rPr lang="cs-CZ" altLang="de-DE" sz="1800"/>
              <a:t>byl vysvětlován tak, že Elvis stále žije</a:t>
            </a:r>
            <a:r>
              <a:rPr lang="de-DE" altLang="de-DE" sz="1800"/>
              <a:t>. </a:t>
            </a:r>
            <a:r>
              <a:rPr lang="cs-CZ" altLang="de-DE" sz="1800"/>
              <a:t>Přitom tím mohl mínit, že i když je Elvisovo tělo mrtvé, jeho hudba stále žije a že on sám žije v našich srdcích</a:t>
            </a:r>
            <a:r>
              <a:rPr lang="de-DE" altLang="de-DE" sz="1800"/>
              <a:t>.</a:t>
            </a:r>
          </a:p>
          <a:p>
            <a:pPr marL="361950" indent="-3619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Takovéto fámy často přetrvávají proto, že vytvářejí silné pouto mezi určitou skupinou lidí. Existují například skupiny fanoušků Elvise Presleyho, kteří stále touží po důkazu, že jejich „</a:t>
            </a:r>
            <a:r>
              <a:rPr lang="cs-CZ" altLang="de-DE" sz="1800" i="1"/>
              <a:t>Král</a:t>
            </a:r>
            <a:r>
              <a:rPr lang="de-DE" altLang="de-DE" sz="1800"/>
              <a:t>” </a:t>
            </a:r>
            <a:r>
              <a:rPr lang="cs-CZ" altLang="de-DE" sz="1800"/>
              <a:t>je naživu)</a:t>
            </a:r>
            <a:r>
              <a:rPr lang="de-DE" altLang="de-DE" sz="1800"/>
              <a:t>. 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47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BB60F3-8C32-4B23-8AB0-79AA8D9D9520}" type="slidenum">
              <a:rPr lang="en-US"/>
              <a:pPr/>
              <a:t>48</a:t>
            </a:fld>
            <a:endParaRPr lang="en-US"/>
          </a:p>
        </p:txBody>
      </p:sp>
      <p:graphicFrame>
        <p:nvGraphicFramePr>
          <p:cNvPr id="6" name="Group 30"/>
          <p:cNvGraphicFramePr>
            <a:graphicFrameLocks noGrp="1"/>
          </p:cNvGraphicFramePr>
          <p:nvPr/>
        </p:nvGraphicFramePr>
        <p:xfrm>
          <a:off x="73025" y="1271588"/>
          <a:ext cx="8997950" cy="3771448"/>
        </p:xfrm>
        <a:graphic>
          <a:graphicData uri="http://schemas.openxmlformats.org/drawingml/2006/table">
            <a:tbl>
              <a:tblPr/>
              <a:tblGrid>
                <a:gridCol w="4648200"/>
                <a:gridCol w="2508250"/>
                <a:gridCol w="1841500"/>
              </a:tblGrid>
              <a:tr h="593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Konspirační teorie</a:t>
                      </a:r>
                      <a:endParaRPr kumimoji="0" lang="en-GB" alt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Známost v souboru 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1143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dotázaných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%)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Věří jim</a:t>
                      </a:r>
                      <a:endParaRPr kumimoji="0" lang="en-GB" alt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</a:t>
                      </a:r>
                      <a:r>
                        <a:rPr kumimoji="0" lang="en-GB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%)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Bermud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ském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trojúhelníku zmizelo tajemně velké množství lodí a letadel. 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None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None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Přistání na měsíci v roce 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1969 NASA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pouze předstírala.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Lady Di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ana byla zavražděna.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jednodolarové bankovce jsou vodítka, dokazující, že Státní banka USA byla 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infiltr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ována tajnými společnostmi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766763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>
                <a:solidFill>
                  <a:schemeClr val="accent1"/>
                </a:solidFill>
              </a:rPr>
              <a:t>Které jsou nejznámější konspirační teorie a kolik lidí jim věří</a:t>
            </a:r>
            <a:r>
              <a:rPr lang="en-GB" altLang="de-DE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48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1373331-9C4A-48C1-82B2-53D3052C4D39}" type="slidenum">
              <a:rPr lang="en-US"/>
              <a:pPr/>
              <a:t>49</a:t>
            </a:fld>
            <a:endParaRPr lang="en-US"/>
          </a:p>
        </p:txBody>
      </p:sp>
      <p:graphicFrame>
        <p:nvGraphicFramePr>
          <p:cNvPr id="6" name="Group 30"/>
          <p:cNvGraphicFramePr>
            <a:graphicFrameLocks noGrp="1"/>
          </p:cNvGraphicFramePr>
          <p:nvPr/>
        </p:nvGraphicFramePr>
        <p:xfrm>
          <a:off x="73025" y="1271588"/>
          <a:ext cx="8997950" cy="3771448"/>
        </p:xfrm>
        <a:graphic>
          <a:graphicData uri="http://schemas.openxmlformats.org/drawingml/2006/table">
            <a:tbl>
              <a:tblPr/>
              <a:tblGrid>
                <a:gridCol w="4648200"/>
                <a:gridCol w="2508250"/>
                <a:gridCol w="1841500"/>
              </a:tblGrid>
              <a:tr h="593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Konspirační teorie</a:t>
                      </a:r>
                      <a:endParaRPr kumimoji="0" lang="en-GB" alt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Známost v souboru 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1143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dotázaných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</a:t>
                      </a: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%)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Věří jim</a:t>
                      </a:r>
                      <a:endParaRPr kumimoji="0" lang="en-GB" alt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</a:t>
                      </a:r>
                      <a:r>
                        <a:rPr kumimoji="0" lang="en-GB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%)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Bermud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ském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trojúhelníku zmizelo tajemně velké množství lodí a letadel.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None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98.2%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Pct val="85000"/>
                        <a:buFont typeface="Wingdings 2" pitchFamily="18" charset="2"/>
                        <a:buNone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44.6%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Přistání na měsíci v roce 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1969 NASA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pouze předstírala.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92.7%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26.7%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Lady Di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ana byla zavražděna.</a:t>
                      </a:r>
                      <a:endParaRPr kumimoji="0" lang="en-GB" altLang="de-DE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93.3%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31.1%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jednodolarové bankovce jsou vodítka, dokazující, že Státní banka USA byla 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infiltr</a:t>
                      </a: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ována tajnými společnostmi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71.0%</a:t>
                      </a:r>
                      <a:r>
                        <a:rPr kumimoji="0" lang="en-GB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>
                          <a:tab pos="333375" algn="l"/>
                        </a:tabLst>
                      </a:pPr>
                      <a:r>
                        <a:rPr kumimoji="0" lang="cs-CZ" altLang="de-DE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21.3%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399" name="Rechteck 6"/>
          <p:cNvSpPr>
            <a:spLocks noChangeArrowheads="1"/>
          </p:cNvSpPr>
          <p:nvPr/>
        </p:nvSpPr>
        <p:spPr bwMode="auto">
          <a:xfrm>
            <a:off x="23813" y="5432425"/>
            <a:ext cx="913288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>
              <a:spcBef>
                <a:spcPts val="438"/>
              </a:spcBef>
            </a:pPr>
            <a:r>
              <a:rPr lang="cs-CZ" sz="1600"/>
              <a:t>Tento internetový průzkum, provedený </a:t>
            </a:r>
            <a:r>
              <a:rPr lang="en-GB" sz="1600"/>
              <a:t>Sebastian</a:t>
            </a:r>
            <a:r>
              <a:rPr lang="cs-CZ" sz="1600"/>
              <a:t>em</a:t>
            </a:r>
            <a:r>
              <a:rPr lang="en-GB" sz="1600"/>
              <a:t> Bartoschk</a:t>
            </a:r>
            <a:r>
              <a:rPr lang="cs-CZ" sz="1600"/>
              <a:t>em</a:t>
            </a:r>
            <a:r>
              <a:rPr lang="en-GB" sz="1600"/>
              <a:t> </a:t>
            </a:r>
            <a:r>
              <a:rPr lang="cs-CZ" sz="1600"/>
              <a:t>se zabýval pouze těmi konspiračními teoriemi, které byly spolehlivě vyvráceny. V současné době neexistují žádné důkazy, které by prokazovaly jejich pravdivost</a:t>
            </a:r>
            <a:r>
              <a:rPr lang="de-DE" sz="1600"/>
              <a:t>.</a:t>
            </a: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0"/>
            <a:ext cx="9144000" cy="766763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>
                <a:solidFill>
                  <a:schemeClr val="accent1"/>
                </a:solidFill>
              </a:rPr>
              <a:t>Které jsou nejznámější konspirační teorie a kolik lidí jim věří</a:t>
            </a:r>
            <a:r>
              <a:rPr lang="en-GB" altLang="de-DE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sp>
        <p:nvSpPr>
          <p:cNvPr id="1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</a:rPr>
              <a:t>5.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49</a:t>
            </a:r>
            <a:endParaRPr lang="cs-CZ" altLang="de-DE" sz="1200" b="1" dirty="0">
              <a:solidFill>
                <a:schemeClr val="tx2"/>
              </a:solidFill>
            </a:endParaRPr>
          </a:p>
          <a:p>
            <a:pPr eaLnBrk="1" hangingPunct="1"/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03200"/>
            <a:ext cx="9144000" cy="692150"/>
          </a:xfrm>
        </p:spPr>
        <p:txBody>
          <a:bodyPr anchor="ctr"/>
          <a:lstStyle/>
          <a:p>
            <a:pPr eaLnBrk="1" hangingPunct="1"/>
            <a:r>
              <a:rPr lang="cs-CZ" altLang="de-DE" smtClean="0"/>
              <a:t>Šikana/Spiknutí</a:t>
            </a:r>
            <a:r>
              <a:rPr lang="de-DE" altLang="de-DE" smtClean="0"/>
              <a:t>?</a:t>
            </a:r>
            <a:br>
              <a:rPr lang="de-DE" altLang="de-DE" smtClean="0"/>
            </a:br>
            <a:endParaRPr lang="de-DE" altLang="de-DE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5263" y="1524000"/>
            <a:ext cx="5705475" cy="2424113"/>
          </a:xfrm>
        </p:spPr>
        <p:txBody>
          <a:bodyPr/>
          <a:lstStyle/>
          <a:p>
            <a:pPr marL="88900" indent="0" eaLnBrk="1" hangingPunct="1">
              <a:buFont typeface="Wingdings 2" pitchFamily="18" charset="2"/>
              <a:buNone/>
            </a:pPr>
            <a:r>
              <a:rPr lang="cs-CZ" altLang="de-DE" sz="1800" b="1" smtClean="0"/>
              <a:t>Příklad</a:t>
            </a:r>
            <a:r>
              <a:rPr lang="de-DE" altLang="de-DE" sz="1800" b="1" smtClean="0"/>
              <a:t>:</a:t>
            </a:r>
            <a:r>
              <a:rPr lang="de-DE" altLang="de-DE" sz="1800" smtClean="0"/>
              <a:t> </a:t>
            </a:r>
            <a:r>
              <a:rPr lang="cs-CZ" altLang="de-DE" sz="1800" smtClean="0"/>
              <a:t>Marie přišla ráno do kanceláře a její šéf ji nepřivítal jako obvykle. Během minulého týdne se k ní někteří spolupracovníci chovali odměřeně. Marie se proto od spolupracovníků odtáhla (např. s nimi nešla na oběd). </a:t>
            </a:r>
          </a:p>
          <a:p>
            <a:pPr marL="88900" indent="0" eaLnBrk="1" hangingPunct="1">
              <a:buFont typeface="Wingdings 2" pitchFamily="18" charset="2"/>
              <a:buNone/>
            </a:pPr>
            <a:r>
              <a:rPr lang="cs-CZ" altLang="de-DE" sz="1800" smtClean="0"/>
              <a:t>Došla k přesvědčení, že ji z firmy chtějí pomalu, ale zcela jistě vystrnadit.</a:t>
            </a:r>
            <a:endParaRPr lang="de-DE" altLang="de-DE" sz="1200" smtClean="0"/>
          </a:p>
        </p:txBody>
      </p:sp>
      <p:pic>
        <p:nvPicPr>
          <p:cNvPr id="5939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2338" y="1411288"/>
            <a:ext cx="3141662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Text Box 6"/>
          <p:cNvSpPr txBox="1">
            <a:spLocks noChangeArrowheads="1"/>
          </p:cNvSpPr>
          <p:nvPr/>
        </p:nvSpPr>
        <p:spPr bwMode="auto">
          <a:xfrm>
            <a:off x="0" y="6643688"/>
            <a:ext cx="2057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i="1"/>
              <a:t>(</a:t>
            </a:r>
            <a:r>
              <a:rPr lang="cs-CZ" altLang="de-DE" sz="800"/>
              <a:t>„</a:t>
            </a:r>
            <a:r>
              <a:rPr lang="de-DE" altLang="de-DE" sz="800" i="1"/>
              <a:t>paranoid” </a:t>
            </a:r>
            <a:r>
              <a:rPr lang="cs-CZ" altLang="de-DE" sz="800" i="1"/>
              <a:t>od</a:t>
            </a:r>
            <a:r>
              <a:rPr lang="de-DE" altLang="de-DE" sz="800" i="1"/>
              <a:t> ulisseya)</a:t>
            </a:r>
          </a:p>
        </p:txBody>
      </p:sp>
      <p:sp>
        <p:nvSpPr>
          <p:cNvPr id="59398" name="Text Box 8"/>
          <p:cNvSpPr txBox="1">
            <a:spLocks noChangeArrowheads="1"/>
          </p:cNvSpPr>
          <p:nvPr/>
        </p:nvSpPr>
        <p:spPr bwMode="auto">
          <a:xfrm>
            <a:off x="457200" y="4711700"/>
            <a:ext cx="82169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1800"/>
              <a:t>Existuje dostatek důkazů pro přesvědčení, že je Marie šikanována</a:t>
            </a:r>
            <a:r>
              <a:rPr lang="de-DE" altLang="de-DE" sz="1800"/>
              <a:t>?</a:t>
            </a:r>
            <a:r>
              <a:rPr lang="de-DE" altLang="de-DE" sz="2200">
                <a:solidFill>
                  <a:srgbClr val="006699"/>
                </a:solidFill>
              </a:rPr>
              <a:t> </a:t>
            </a:r>
          </a:p>
          <a:p>
            <a:pPr algn="ctr" eaLnBrk="1" hangingPunct="1"/>
            <a:endParaRPr lang="cs-CZ" altLang="de-DE" sz="1800"/>
          </a:p>
          <a:p>
            <a:pPr algn="ctr" eaLnBrk="1" hangingPunct="1"/>
            <a:r>
              <a:rPr lang="cs-CZ" altLang="de-DE" sz="1800"/>
              <a:t>Jakým jiným způsobem by se dalo chování Mariina šéfa a jejich spolupracovníků vysvětlit</a:t>
            </a:r>
            <a:r>
              <a:rPr lang="de-DE" altLang="de-DE" sz="1800"/>
              <a:t>?</a:t>
            </a:r>
            <a:endParaRPr lang="de-DE" altLang="de-DE" sz="2200">
              <a:solidFill>
                <a:srgbClr val="006699"/>
              </a:solidFill>
            </a:endParaRPr>
          </a:p>
        </p:txBody>
      </p:sp>
      <p:sp>
        <p:nvSpPr>
          <p:cNvPr id="5939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50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7638" y="1411288"/>
            <a:ext cx="3967162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495300" y="4025900"/>
            <a:ext cx="8216900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de-DE" altLang="de-DE" sz="2200">
              <a:solidFill>
                <a:srgbClr val="006699"/>
              </a:solidFill>
            </a:endParaRPr>
          </a:p>
          <a:p>
            <a:pPr algn="ctr" eaLnBrk="1" hangingPunct="1"/>
            <a:r>
              <a:rPr lang="cs-CZ" altLang="de-DE" sz="1800"/>
              <a:t>Shromážděte všechna </a:t>
            </a:r>
            <a:r>
              <a:rPr lang="de-DE" altLang="de-DE" sz="1800"/>
              <a:t>pro a </a:t>
            </a:r>
            <a:r>
              <a:rPr lang="cs-CZ" altLang="de-DE" sz="1800"/>
              <a:t>proti</a:t>
            </a:r>
            <a:r>
              <a:rPr lang="de-DE" altLang="de-DE" sz="1800"/>
              <a:t> </a:t>
            </a:r>
            <a:r>
              <a:rPr lang="cs-CZ" altLang="de-DE" sz="1800"/>
              <a:t>Mariinu přesvědčení</a:t>
            </a:r>
            <a:r>
              <a:rPr lang="de-DE" altLang="de-DE" sz="1800"/>
              <a:t>!</a:t>
            </a:r>
          </a:p>
          <a:p>
            <a:pPr algn="ctr" eaLnBrk="1" hangingPunct="1"/>
            <a:endParaRPr lang="de-DE" altLang="de-DE" sz="1800"/>
          </a:p>
          <a:p>
            <a:pPr algn="ctr" eaLnBrk="1" hangingPunct="1"/>
            <a:r>
              <a:rPr lang="cs-CZ" altLang="de-DE" sz="1800"/>
              <a:t>A co když</a:t>
            </a:r>
            <a:r>
              <a:rPr lang="de-DE" altLang="de-DE" sz="1800"/>
              <a:t>… (</a:t>
            </a:r>
            <a:r>
              <a:rPr lang="cs-CZ" altLang="de-DE" sz="1800"/>
              <a:t>důsledky</a:t>
            </a:r>
            <a:r>
              <a:rPr lang="de-DE" altLang="de-DE" sz="1800"/>
              <a:t>)?</a:t>
            </a:r>
          </a:p>
          <a:p>
            <a:pPr algn="ctr" eaLnBrk="1" hangingPunct="1">
              <a:lnSpc>
                <a:spcPct val="150000"/>
              </a:lnSpc>
            </a:pPr>
            <a:endParaRPr lang="de-DE" altLang="de-DE" sz="1800"/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</a:pPr>
            <a:endParaRPr lang="de-DE" altLang="de-DE" sz="2200">
              <a:solidFill>
                <a:srgbClr val="006699"/>
              </a:solidFill>
            </a:endParaRPr>
          </a:p>
        </p:txBody>
      </p:sp>
      <p:sp>
        <p:nvSpPr>
          <p:cNvPr id="60420" name="Text Box 5"/>
          <p:cNvSpPr txBox="1">
            <a:spLocks noChangeArrowheads="1"/>
          </p:cNvSpPr>
          <p:nvPr/>
        </p:nvSpPr>
        <p:spPr bwMode="auto">
          <a:xfrm>
            <a:off x="8742363" y="0"/>
            <a:ext cx="582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60421" name="Text Box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163"/>
            <a:ext cx="9144000" cy="692150"/>
          </a:xfrm>
          <a:noFill/>
        </p:spPr>
        <p:txBody>
          <a:bodyPr anchor="ctr"/>
          <a:lstStyle/>
          <a:p>
            <a:pPr eaLnBrk="1" hangingPunct="1"/>
            <a:r>
              <a:rPr lang="cs-CZ" altLang="de-DE" smtClean="0"/>
              <a:t>Co svědčí pro a co proti Mariinu přesvědčení</a:t>
            </a:r>
            <a:r>
              <a:rPr lang="de-DE" altLang="de-DE" smtClean="0"/>
              <a:t>?</a:t>
            </a:r>
            <a:endParaRPr lang="en-US" altLang="de-DE" smtClean="0"/>
          </a:p>
        </p:txBody>
      </p:sp>
      <p:sp>
        <p:nvSpPr>
          <p:cNvPr id="6042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51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grpSp>
        <p:nvGrpSpPr>
          <p:cNvPr id="60423" name="Group 19"/>
          <p:cNvGrpSpPr>
            <a:grpSpLocks/>
          </p:cNvGrpSpPr>
          <p:nvPr/>
        </p:nvGrpSpPr>
        <p:grpSpPr bwMode="auto">
          <a:xfrm>
            <a:off x="0" y="6049963"/>
            <a:ext cx="2339975" cy="677862"/>
            <a:chOff x="0" y="3925"/>
            <a:chExt cx="1474" cy="427"/>
          </a:xfrm>
        </p:grpSpPr>
        <p:sp>
          <p:nvSpPr>
            <p:cNvPr id="60426" name="Rectangle 69"/>
            <p:cNvSpPr>
              <a:spLocks noChangeArrowheads="1"/>
            </p:cNvSpPr>
            <p:nvPr/>
          </p:nvSpPr>
          <p:spPr bwMode="auto">
            <a:xfrm>
              <a:off x="0" y="392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de-DE" sz="1800"/>
            </a:p>
          </p:txBody>
        </p:sp>
        <p:pic>
          <p:nvPicPr>
            <p:cNvPr id="60427" name="Picture 70" descr="Notize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" y="396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28" name="Text Box 71"/>
            <p:cNvSpPr txBox="1">
              <a:spLocks noChangeArrowheads="1"/>
            </p:cNvSpPr>
            <p:nvPr/>
          </p:nvSpPr>
          <p:spPr bwMode="auto">
            <a:xfrm>
              <a:off x="160" y="3925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 </a:t>
              </a:r>
              <a:endParaRPr lang="de-DE" altLang="de-DE" sz="1200"/>
            </a:p>
            <a:p>
              <a:pPr eaLnBrk="1" hangingPunct="1"/>
              <a:r>
                <a:rPr lang="de-DE" altLang="de-DE" sz="1200"/>
                <a:t>´     5.2 a, b</a:t>
              </a:r>
            </a:p>
            <a:p>
              <a:pPr eaLnBrk="1" hangingPunct="1"/>
              <a:r>
                <a:rPr lang="de-DE" altLang="de-DE" sz="1200"/>
                <a:t>     </a:t>
              </a:r>
            </a:p>
          </p:txBody>
        </p:sp>
      </p:grpSp>
      <p:sp>
        <p:nvSpPr>
          <p:cNvPr id="60425" name="Text Box 6"/>
          <p:cNvSpPr txBox="1">
            <a:spLocks noChangeArrowheads="1"/>
          </p:cNvSpPr>
          <p:nvPr/>
        </p:nvSpPr>
        <p:spPr bwMode="auto">
          <a:xfrm>
            <a:off x="0" y="6643688"/>
            <a:ext cx="2057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i="1"/>
              <a:t>(</a:t>
            </a:r>
            <a:r>
              <a:rPr lang="cs-CZ" altLang="de-DE" sz="800"/>
              <a:t>„</a:t>
            </a:r>
            <a:r>
              <a:rPr lang="de-DE" altLang="de-DE" sz="800" i="1"/>
              <a:t>paranoid” </a:t>
            </a:r>
            <a:r>
              <a:rPr lang="cs-CZ" altLang="de-DE" sz="800" i="1"/>
              <a:t>od</a:t>
            </a:r>
            <a:r>
              <a:rPr lang="de-DE" altLang="de-DE" sz="800" i="1"/>
              <a:t> ulisseya)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0" y="2857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dirty="0">
                <a:solidFill>
                  <a:schemeClr val="accent1"/>
                </a:solidFill>
              </a:rPr>
              <a:t>Příklad</a:t>
            </a:r>
            <a:r>
              <a:rPr lang="de-DE" altLang="de-DE" sz="2000" dirty="0">
                <a:solidFill>
                  <a:schemeClr val="accent1"/>
                </a:solidFill>
              </a:rPr>
              <a:t>: </a:t>
            </a:r>
            <a:r>
              <a:rPr lang="cs-CZ" altLang="de-DE" sz="2000" dirty="0">
                <a:solidFill>
                  <a:schemeClr val="accent1"/>
                </a:solidFill>
              </a:rPr>
              <a:t>A co když</a:t>
            </a:r>
            <a:r>
              <a:rPr lang="de-DE" altLang="de-DE" sz="2000" dirty="0">
                <a:solidFill>
                  <a:schemeClr val="accent1"/>
                </a:solidFill>
              </a:rPr>
              <a:t>…?</a:t>
            </a:r>
            <a:br>
              <a:rPr lang="de-DE" altLang="de-DE" sz="2000" dirty="0">
                <a:solidFill>
                  <a:schemeClr val="accent1"/>
                </a:solidFill>
              </a:rPr>
            </a:br>
            <a:r>
              <a:rPr lang="cs-CZ" altLang="de-DE" sz="2000" dirty="0">
                <a:solidFill>
                  <a:schemeClr val="accent1"/>
                </a:solidFill>
              </a:rPr>
              <a:t>Přesvědčení a jejich důsledky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graphicFrame>
        <p:nvGraphicFramePr>
          <p:cNvPr id="18498" name="Group 66"/>
          <p:cNvGraphicFramePr>
            <a:graphicFrameLocks noGrp="1"/>
          </p:cNvGraphicFramePr>
          <p:nvPr>
            <p:ph idx="4294967295"/>
          </p:nvPr>
        </p:nvGraphicFramePr>
        <p:xfrm>
          <a:off x="0" y="1774825"/>
          <a:ext cx="9144000" cy="4808538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560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                           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Předpoklad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Skutečnost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Spolupracovníci 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 šikanují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Spolupracovníci 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 </a:t>
                      </a:r>
                      <a:r>
                        <a:rPr kumimoji="0" lang="cs-CZ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nešikanují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4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Spolupracovníci Marii šikanují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 má pro své starosti oprávněné důvody a měla by se obrátit na odborovou organizaci nebo na poradenskou službu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lidem slepě věří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Aniž si toho všimla, lidé na pracovišti jí ubližují a pomlouvají ji.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Snad není příliš pozdě na to, aby se obrátila odbory nebo na právníka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2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Spolupracovníci Marii </a:t>
                      </a:r>
                      <a:r>
                        <a:rPr kumimoji="0" lang="cs-CZ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nešikanují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 ostatní nespravedlivě obviňuje.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Kvůli jejím starostem, naštvání a obavám se její pracovní výkon zhoršil.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Její podezíravé chování od ní odrazuje ostatní, kteří se s ní přestávají bavit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 Všechno je v pořádku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62" name="Text Box 53"/>
          <p:cNvSpPr txBox="1">
            <a:spLocks noChangeArrowheads="1"/>
          </p:cNvSpPr>
          <p:nvPr/>
        </p:nvSpPr>
        <p:spPr bwMode="auto">
          <a:xfrm>
            <a:off x="8742363" y="0"/>
            <a:ext cx="582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13</a:t>
            </a:r>
          </a:p>
        </p:txBody>
      </p:sp>
      <p:pic>
        <p:nvPicPr>
          <p:cNvPr id="61463" name="Picture 5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13" y="942975"/>
            <a:ext cx="1160462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52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61466" name="Text Box 6"/>
          <p:cNvSpPr txBox="1">
            <a:spLocks noChangeArrowheads="1"/>
          </p:cNvSpPr>
          <p:nvPr/>
        </p:nvSpPr>
        <p:spPr bwMode="auto">
          <a:xfrm>
            <a:off x="0" y="6643688"/>
            <a:ext cx="2057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i="1"/>
              <a:t>(</a:t>
            </a:r>
            <a:r>
              <a:rPr lang="cs-CZ" altLang="de-DE" sz="800"/>
              <a:t>„</a:t>
            </a:r>
            <a:r>
              <a:rPr lang="de-DE" altLang="de-DE" sz="800" i="1"/>
              <a:t>paranoid” </a:t>
            </a:r>
            <a:r>
              <a:rPr lang="cs-CZ" altLang="de-DE" sz="800" i="1"/>
              <a:t>od</a:t>
            </a:r>
            <a:r>
              <a:rPr lang="de-DE" altLang="de-DE" sz="800" i="1"/>
              <a:t> ulisseya)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9213"/>
            <a:ext cx="9144000" cy="692150"/>
          </a:xfrm>
          <a:noFill/>
        </p:spPr>
        <p:txBody>
          <a:bodyPr anchor="ctr"/>
          <a:lstStyle/>
          <a:p>
            <a:pPr eaLnBrk="1" hangingPunct="1"/>
            <a:r>
              <a:rPr lang="cs-CZ" altLang="de-DE" dirty="0" smtClean="0"/>
              <a:t>Jsem vyšetřován policií</a:t>
            </a:r>
            <a:r>
              <a:rPr lang="de-DE" altLang="de-DE" dirty="0" smtClean="0"/>
              <a:t>?</a:t>
            </a:r>
          </a:p>
        </p:txBody>
      </p:sp>
      <p:sp>
        <p:nvSpPr>
          <p:cNvPr id="6246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96963"/>
            <a:ext cx="6124575" cy="2905125"/>
          </a:xfrm>
          <a:noFill/>
        </p:spPr>
        <p:txBody>
          <a:bodyPr/>
          <a:lstStyle/>
          <a:p>
            <a:pPr indent="-6350" eaLnBrk="1" hangingPunct="1">
              <a:buFont typeface="Wingdings 2" pitchFamily="18" charset="2"/>
              <a:buNone/>
            </a:pPr>
            <a:r>
              <a:rPr lang="cs-CZ" altLang="de-DE" sz="1800" b="1" dirty="0" smtClean="0"/>
              <a:t>Příklad</a:t>
            </a:r>
            <a:r>
              <a:rPr lang="de-DE" altLang="de-DE" sz="1800" b="1" dirty="0" smtClean="0"/>
              <a:t>:</a:t>
            </a:r>
            <a:r>
              <a:rPr lang="de-DE" altLang="de-DE" sz="1800" dirty="0" smtClean="0"/>
              <a:t> Gary </a:t>
            </a:r>
            <a:r>
              <a:rPr lang="cs-CZ" altLang="de-DE" sz="1800" dirty="0" smtClean="0"/>
              <a:t>je aktivní ochránce životního prostředí. Zúčastnil se demonstrace, na které byla i policie a sdělovací prostředky.</a:t>
            </a:r>
            <a:r>
              <a:rPr lang="de-DE" altLang="de-DE" sz="1800" dirty="0" smtClean="0"/>
              <a:t> </a:t>
            </a:r>
            <a:r>
              <a:rPr lang="cs-CZ" altLang="de-DE" sz="1800" dirty="0" smtClean="0"/>
              <a:t>Během demonstrace došlo k násilným střetům mezi policií a protestujícími</a:t>
            </a:r>
            <a:r>
              <a:rPr lang="de-DE" altLang="de-DE" sz="1800" dirty="0" smtClean="0"/>
              <a:t>. </a:t>
            </a:r>
          </a:p>
          <a:p>
            <a:pPr indent="-6350" eaLnBrk="1" hangingPunct="1">
              <a:buFont typeface="Wingdings 2" pitchFamily="18" charset="2"/>
              <a:buNone/>
            </a:pPr>
            <a:r>
              <a:rPr lang="de-DE" altLang="de-DE" sz="1800" dirty="0" smtClean="0"/>
              <a:t>Gary </a:t>
            </a:r>
            <a:r>
              <a:rPr lang="cs-CZ" altLang="de-DE" sz="1800" dirty="0" smtClean="0"/>
              <a:t>odešel domů ještě předtím, než policie začala některé protestující zatýkat. Ve večerních zprávách byly záběry z demonstrace a Gary se poznal mezi účastníky v davu</a:t>
            </a:r>
            <a:r>
              <a:rPr lang="de-DE" altLang="de-DE" sz="1800" dirty="0" smtClean="0"/>
              <a:t>. </a:t>
            </a:r>
            <a:r>
              <a:rPr lang="cs-CZ" altLang="de-DE" sz="1800" dirty="0" smtClean="0"/>
              <a:t>Protože byl v televizním záběru, </a:t>
            </a:r>
            <a:r>
              <a:rPr lang="de-DE" altLang="de-DE" sz="1800" dirty="0" smtClean="0"/>
              <a:t>Gary </a:t>
            </a:r>
            <a:r>
              <a:rPr lang="cs-CZ" altLang="de-DE" sz="1800" dirty="0" smtClean="0"/>
              <a:t>z toho usoudil, že je vyšetřován policií jako veřejný nepřítel.</a:t>
            </a:r>
            <a:endParaRPr lang="de-DE" altLang="de-DE" sz="1800" dirty="0" smtClean="0"/>
          </a:p>
          <a:p>
            <a:pPr indent="-6350" eaLnBrk="1" hangingPunct="1">
              <a:buFont typeface="Wingdings 2" pitchFamily="18" charset="2"/>
              <a:buNone/>
            </a:pPr>
            <a:endParaRPr lang="de-DE" altLang="de-DE" sz="1800" dirty="0" smtClean="0"/>
          </a:p>
        </p:txBody>
      </p:sp>
      <p:sp>
        <p:nvSpPr>
          <p:cNvPr id="62468" name="Text Box 6"/>
          <p:cNvSpPr txBox="1">
            <a:spLocks noChangeArrowheads="1"/>
          </p:cNvSpPr>
          <p:nvPr/>
        </p:nvSpPr>
        <p:spPr bwMode="auto">
          <a:xfrm>
            <a:off x="457200" y="4665663"/>
            <a:ext cx="83248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1800"/>
              <a:t>Jsou tyto důkazy dostačující, aby předpokládal, že bude v budoucnu obviněn</a:t>
            </a:r>
            <a:r>
              <a:rPr lang="de-DE" altLang="de-DE" sz="1800"/>
              <a:t>? </a:t>
            </a:r>
          </a:p>
          <a:p>
            <a:pPr algn="ctr" eaLnBrk="1" hangingPunct="1"/>
            <a:endParaRPr lang="de-DE" altLang="de-DE" sz="1800"/>
          </a:p>
          <a:p>
            <a:pPr algn="ctr" eaLnBrk="1" hangingPunct="1"/>
            <a:r>
              <a:rPr lang="cs-CZ" altLang="de-DE" sz="1800"/>
              <a:t>Jak lze vysvětlit, že byl </a:t>
            </a:r>
            <a:r>
              <a:rPr lang="de-DE" altLang="de-DE" sz="1800"/>
              <a:t>Garry</a:t>
            </a:r>
            <a:r>
              <a:rPr lang="cs-CZ" altLang="de-DE" sz="1800"/>
              <a:t> na televizních záběrech z demonstrace</a:t>
            </a:r>
            <a:r>
              <a:rPr lang="de-DE" altLang="de-DE" sz="1800"/>
              <a:t>?</a:t>
            </a:r>
            <a:endParaRPr lang="de-DE" altLang="de-DE" sz="1800">
              <a:solidFill>
                <a:srgbClr val="006699"/>
              </a:solidFill>
            </a:endParaRPr>
          </a:p>
        </p:txBody>
      </p:sp>
      <p:sp>
        <p:nvSpPr>
          <p:cNvPr id="62469" name="Text Box 7"/>
          <p:cNvSpPr txBox="1">
            <a:spLocks noChangeArrowheads="1"/>
          </p:cNvSpPr>
          <p:nvPr/>
        </p:nvSpPr>
        <p:spPr bwMode="auto">
          <a:xfrm>
            <a:off x="8742363" y="0"/>
            <a:ext cx="582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62470" name="Rectangle 16"/>
          <p:cNvSpPr>
            <a:spLocks noChangeArrowheads="1"/>
          </p:cNvSpPr>
          <p:nvPr/>
        </p:nvSpPr>
        <p:spPr bwMode="auto">
          <a:xfrm>
            <a:off x="53975" y="6662738"/>
            <a:ext cx="1930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i="1"/>
              <a:t>(</a:t>
            </a:r>
            <a:r>
              <a:rPr lang="cs-CZ" altLang="de-DE" sz="800"/>
              <a:t>„</a:t>
            </a:r>
            <a:r>
              <a:rPr lang="cs-CZ" altLang="de-DE" sz="800" i="1"/>
              <a:t>Demonstrace ve Vídni</a:t>
            </a:r>
            <a:r>
              <a:rPr lang="de-DE" altLang="de-DE" sz="800" i="1"/>
              <a:t>” </a:t>
            </a:r>
            <a:r>
              <a:rPr lang="cs-CZ" altLang="de-DE" sz="800" i="1"/>
              <a:t>od</a:t>
            </a:r>
            <a:r>
              <a:rPr lang="de-DE" altLang="de-DE" sz="800" i="1"/>
              <a:t> ketu)</a:t>
            </a:r>
          </a:p>
        </p:txBody>
      </p:sp>
      <p:sp>
        <p:nvSpPr>
          <p:cNvPr id="6247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</a:t>
            </a:r>
            <a:r>
              <a:rPr lang="en-US" altLang="de-DE" sz="1200" b="1">
                <a:solidFill>
                  <a:schemeClr val="tx2"/>
                </a:solidFill>
              </a:rPr>
              <a:t>3</a:t>
            </a:r>
          </a:p>
        </p:txBody>
      </p:sp>
      <p:pic>
        <p:nvPicPr>
          <p:cNvPr id="62472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7900" y="1098550"/>
            <a:ext cx="3048000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4"/>
          <p:cNvSpPr txBox="1">
            <a:spLocks noChangeArrowheads="1"/>
          </p:cNvSpPr>
          <p:nvPr/>
        </p:nvSpPr>
        <p:spPr bwMode="auto">
          <a:xfrm>
            <a:off x="495300" y="4241800"/>
            <a:ext cx="82169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1800"/>
              <a:t>Shromážděte důkazy </a:t>
            </a:r>
            <a:r>
              <a:rPr lang="de-DE" altLang="de-DE" sz="1800"/>
              <a:t>pro a </a:t>
            </a:r>
            <a:r>
              <a:rPr lang="cs-CZ" altLang="de-DE" sz="1800"/>
              <a:t>proti </a:t>
            </a:r>
            <a:r>
              <a:rPr lang="de-DE" altLang="de-DE" sz="1800"/>
              <a:t>Garry</a:t>
            </a:r>
            <a:r>
              <a:rPr lang="cs-CZ" altLang="de-DE" sz="1800"/>
              <a:t>ho</a:t>
            </a:r>
            <a:r>
              <a:rPr lang="de-DE" altLang="de-DE" sz="1800"/>
              <a:t> </a:t>
            </a:r>
            <a:r>
              <a:rPr lang="cs-CZ" altLang="de-DE" sz="1800"/>
              <a:t>přesvědčení</a:t>
            </a:r>
            <a:r>
              <a:rPr lang="de-DE" altLang="de-DE" sz="1800"/>
              <a:t>!</a:t>
            </a:r>
          </a:p>
          <a:p>
            <a:pPr algn="ctr" eaLnBrk="1" hangingPunct="1"/>
            <a:endParaRPr lang="de-DE" altLang="de-DE" sz="1800"/>
          </a:p>
          <a:p>
            <a:pPr algn="ctr" eaLnBrk="1" hangingPunct="1"/>
            <a:r>
              <a:rPr lang="cs-CZ" altLang="de-DE" sz="1800"/>
              <a:t>A co když </a:t>
            </a:r>
            <a:r>
              <a:rPr lang="de-DE" altLang="de-DE" sz="1800"/>
              <a:t>… (</a:t>
            </a:r>
            <a:r>
              <a:rPr lang="cs-CZ" altLang="de-DE" sz="1800"/>
              <a:t>důsledky</a:t>
            </a:r>
            <a:r>
              <a:rPr lang="de-DE" altLang="de-DE" sz="1800"/>
              <a:t>)?</a:t>
            </a:r>
          </a:p>
          <a:p>
            <a:pPr algn="ctr" eaLnBrk="1" hangingPunct="1">
              <a:spcBef>
                <a:spcPct val="50000"/>
              </a:spcBef>
            </a:pPr>
            <a:endParaRPr lang="de-DE" altLang="de-DE" sz="1800"/>
          </a:p>
        </p:txBody>
      </p:sp>
      <p:sp>
        <p:nvSpPr>
          <p:cNvPr id="6349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54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63492" name="Text Box 6"/>
          <p:cNvSpPr>
            <a:spLocks noChangeArrowheads="1"/>
          </p:cNvSpPr>
          <p:nvPr/>
        </p:nvSpPr>
        <p:spPr bwMode="auto">
          <a:xfrm>
            <a:off x="0" y="58738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</a:rPr>
              <a:t>Co svědčí pro a co proti </a:t>
            </a:r>
            <a:r>
              <a:rPr lang="de-DE" altLang="de-DE" sz="2000" dirty="0">
                <a:solidFill>
                  <a:srgbClr val="D16349"/>
                </a:solidFill>
              </a:rPr>
              <a:t>Gary</a:t>
            </a:r>
            <a:r>
              <a:rPr lang="cs-CZ" altLang="de-DE" sz="2000" dirty="0">
                <a:solidFill>
                  <a:srgbClr val="D16349"/>
                </a:solidFill>
              </a:rPr>
              <a:t>ho</a:t>
            </a:r>
            <a:r>
              <a:rPr lang="de-DE" altLang="de-DE" sz="2000" dirty="0">
                <a:solidFill>
                  <a:srgbClr val="D16349"/>
                </a:solidFill>
              </a:rPr>
              <a:t> </a:t>
            </a:r>
            <a:r>
              <a:rPr lang="cs-CZ" altLang="de-DE" sz="2000" dirty="0">
                <a:solidFill>
                  <a:srgbClr val="D16349"/>
                </a:solidFill>
              </a:rPr>
              <a:t>přesvědčení</a:t>
            </a:r>
            <a:r>
              <a:rPr lang="de-DE" altLang="de-DE" sz="2000" dirty="0">
                <a:solidFill>
                  <a:srgbClr val="D16349"/>
                </a:solidFill>
              </a:rPr>
              <a:t>?</a:t>
            </a:r>
            <a:endParaRPr lang="en-US" altLang="de-DE" sz="2000" dirty="0">
              <a:solidFill>
                <a:srgbClr val="D16349"/>
              </a:solidFill>
            </a:endParaRPr>
          </a:p>
        </p:txBody>
      </p:sp>
      <p:grpSp>
        <p:nvGrpSpPr>
          <p:cNvPr id="63493" name="Group 21"/>
          <p:cNvGrpSpPr>
            <a:grpSpLocks/>
          </p:cNvGrpSpPr>
          <p:nvPr/>
        </p:nvGrpSpPr>
        <p:grpSpPr bwMode="auto">
          <a:xfrm>
            <a:off x="0" y="6173788"/>
            <a:ext cx="2339975" cy="677862"/>
            <a:chOff x="0" y="3925"/>
            <a:chExt cx="1474" cy="427"/>
          </a:xfrm>
        </p:grpSpPr>
        <p:sp>
          <p:nvSpPr>
            <p:cNvPr id="63497" name="Rectangle 69"/>
            <p:cNvSpPr>
              <a:spLocks noChangeArrowheads="1"/>
            </p:cNvSpPr>
            <p:nvPr/>
          </p:nvSpPr>
          <p:spPr bwMode="auto">
            <a:xfrm>
              <a:off x="0" y="392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de-DE" sz="1800"/>
            </a:p>
          </p:txBody>
        </p:sp>
        <p:pic>
          <p:nvPicPr>
            <p:cNvPr id="63498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6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499" name="Text Box 71"/>
            <p:cNvSpPr txBox="1">
              <a:spLocks noChangeArrowheads="1"/>
            </p:cNvSpPr>
            <p:nvPr/>
          </p:nvSpPr>
          <p:spPr bwMode="auto">
            <a:xfrm>
              <a:off x="160" y="3925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</a:t>
              </a:r>
              <a:endParaRPr lang="de-DE" altLang="de-DE" sz="1200"/>
            </a:p>
            <a:p>
              <a:pPr eaLnBrk="1" hangingPunct="1"/>
              <a:r>
                <a:rPr lang="de-DE" altLang="de-DE" sz="1200"/>
                <a:t>´     5.3 a, b</a:t>
              </a:r>
            </a:p>
            <a:p>
              <a:pPr eaLnBrk="1" hangingPunct="1"/>
              <a:r>
                <a:rPr lang="de-DE" altLang="de-DE" sz="1200"/>
                <a:t>     </a:t>
              </a:r>
            </a:p>
          </p:txBody>
        </p:sp>
      </p:grpSp>
      <p:pic>
        <p:nvPicPr>
          <p:cNvPr id="63494" name="Picture 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1327150"/>
            <a:ext cx="4275138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6" name="Rectangle 16"/>
          <p:cNvSpPr>
            <a:spLocks noChangeArrowheads="1"/>
          </p:cNvSpPr>
          <p:nvPr/>
        </p:nvSpPr>
        <p:spPr bwMode="auto">
          <a:xfrm>
            <a:off x="53975" y="6662738"/>
            <a:ext cx="1930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i="1"/>
              <a:t>(</a:t>
            </a:r>
            <a:r>
              <a:rPr lang="cs-CZ" altLang="de-DE" sz="800"/>
              <a:t>„</a:t>
            </a:r>
            <a:r>
              <a:rPr lang="cs-CZ" altLang="de-DE" sz="800" i="1"/>
              <a:t>Demonstrace ve Vídni</a:t>
            </a:r>
            <a:r>
              <a:rPr lang="de-DE" altLang="de-DE" sz="800" i="1"/>
              <a:t>” </a:t>
            </a:r>
            <a:r>
              <a:rPr lang="cs-CZ" altLang="de-DE" sz="800" i="1"/>
              <a:t>od</a:t>
            </a:r>
            <a:r>
              <a:rPr lang="de-DE" altLang="de-DE" sz="800" i="1"/>
              <a:t> ketu)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7" name="Group 93"/>
          <p:cNvGraphicFramePr>
            <a:graphicFrameLocks noGrp="1"/>
          </p:cNvGraphicFramePr>
          <p:nvPr>
            <p:ph idx="4294967295"/>
          </p:nvPr>
        </p:nvGraphicFramePr>
        <p:xfrm>
          <a:off x="0" y="1403350"/>
          <a:ext cx="9144000" cy="434678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1054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                       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Předpoklad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Skutečnost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Garry </a:t>
                      </a:r>
                      <a:r>
                        <a:rPr kumimoji="0" lang="cs-CZ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byl nafilmován a je vyšetřován policií</a:t>
                      </a: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Někteří protestující byli nafilmováni, ale Garry sám </a:t>
                      </a:r>
                      <a:r>
                        <a:rPr kumimoji="0" lang="cs-CZ" altLang="de-DE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není</a:t>
                      </a:r>
                      <a:r>
                        <a:rPr kumimoji="0" lang="cs-CZ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vyšetřován policií</a:t>
                      </a: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altLang="de-DE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Garry </a:t>
                      </a:r>
                      <a:r>
                        <a:rPr kumimoji="0" lang="cs-CZ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byl nafilmován a je vyšetřován policií</a:t>
                      </a: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Garry </a:t>
                      </a: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má dobré důvody, aby si dělal starosti.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Měl by si najmout právníka, který to za něj urovná</a:t>
                      </a: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 druhé straně pouze uplatňoval svá základní demokratická práva.</a:t>
                      </a: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alt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Garry</a:t>
                      </a: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může být příliš bezstarostný</a:t>
                      </a: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Pokud by byl obviněn, může si najmout dobrého právníka – neudělal přece nic špatného, jenom využil svého práva zúčastnit se demonstrace</a:t>
                      </a: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Někteří protestující byli nafilmováni, ale Garry sám </a:t>
                      </a:r>
                      <a:r>
                        <a:rPr kumimoji="0" lang="cs-CZ" altLang="de-DE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není</a:t>
                      </a:r>
                      <a:r>
                        <a:rPr kumimoji="0" lang="cs-CZ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vyšetřován</a:t>
                      </a:r>
                      <a:r>
                        <a:rPr kumimoji="0" lang="de-DE" altLang="de-DE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altLang="de-DE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Garry</a:t>
                      </a: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si dělá zcela zbytečné starosti</a:t>
                      </a: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Utratil zbytečně spoustu peněz za právníka a další bezpečnostní opatření </a:t>
                      </a: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nový bezpečnostní zámek do dveří</a:t>
                      </a: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Zanedbává jiné důležité aspekty svého života </a:t>
                      </a: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kontakty s přáteli, svou práci</a:t>
                      </a:r>
                      <a:r>
                        <a:rPr kumimoji="0" lang="de-DE" alt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).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 Všechno je v pořádku</a:t>
                      </a:r>
                      <a:r>
                        <a:rPr kumimoji="0" lang="de-DE" alt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33" name="Text Box 97"/>
          <p:cNvSpPr txBox="1">
            <a:spLocks noChangeArrowheads="1"/>
          </p:cNvSpPr>
          <p:nvPr/>
        </p:nvSpPr>
        <p:spPr bwMode="auto">
          <a:xfrm>
            <a:off x="1139825" y="28575"/>
            <a:ext cx="683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</a:rPr>
              <a:t>Příklad</a:t>
            </a:r>
            <a:r>
              <a:rPr lang="de-DE" altLang="de-DE" sz="2000" dirty="0">
                <a:solidFill>
                  <a:srgbClr val="D16349"/>
                </a:solidFill>
              </a:rPr>
              <a:t>: </a:t>
            </a:r>
            <a:r>
              <a:rPr lang="cs-CZ" altLang="de-DE" sz="2000" dirty="0">
                <a:solidFill>
                  <a:srgbClr val="D16349"/>
                </a:solidFill>
              </a:rPr>
              <a:t>A co když</a:t>
            </a:r>
            <a:r>
              <a:rPr lang="de-DE" altLang="de-DE" sz="2000" dirty="0">
                <a:solidFill>
                  <a:srgbClr val="D16349"/>
                </a:solidFill>
              </a:rPr>
              <a:t>…?</a:t>
            </a:r>
            <a:br>
              <a:rPr lang="de-DE" altLang="de-DE" sz="2000" dirty="0">
                <a:solidFill>
                  <a:srgbClr val="D16349"/>
                </a:solidFill>
              </a:rPr>
            </a:br>
            <a:r>
              <a:rPr lang="cs-CZ" altLang="de-DE" sz="2000" dirty="0">
                <a:solidFill>
                  <a:srgbClr val="D16349"/>
                </a:solidFill>
              </a:rPr>
              <a:t>Přesvědčení a jejich důsledky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  <p:sp>
        <p:nvSpPr>
          <p:cNvPr id="6453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55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pic>
        <p:nvPicPr>
          <p:cNvPr id="64535" name="Picture 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88" y="38100"/>
            <a:ext cx="1044575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37" name="Rectangle 16"/>
          <p:cNvSpPr>
            <a:spLocks noChangeArrowheads="1"/>
          </p:cNvSpPr>
          <p:nvPr/>
        </p:nvSpPr>
        <p:spPr bwMode="auto">
          <a:xfrm>
            <a:off x="53975" y="6662738"/>
            <a:ext cx="1930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i="1"/>
              <a:t>(</a:t>
            </a:r>
            <a:r>
              <a:rPr lang="cs-CZ" altLang="de-DE" sz="800"/>
              <a:t>„</a:t>
            </a:r>
            <a:r>
              <a:rPr lang="cs-CZ" altLang="de-DE" sz="800" i="1"/>
              <a:t>Demonstrace ve Vídni</a:t>
            </a:r>
            <a:r>
              <a:rPr lang="de-DE" altLang="de-DE" sz="800" i="1"/>
              <a:t>” </a:t>
            </a:r>
            <a:r>
              <a:rPr lang="cs-CZ" altLang="de-DE" sz="800" i="1"/>
              <a:t>od</a:t>
            </a:r>
            <a:r>
              <a:rPr lang="de-DE" altLang="de-DE" sz="800" i="1"/>
              <a:t> ketu)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3"/>
          <p:cNvSpPr txBox="1">
            <a:spLocks noChangeArrowheads="1"/>
          </p:cNvSpPr>
          <p:nvPr/>
        </p:nvSpPr>
        <p:spPr bwMode="auto">
          <a:xfrm>
            <a:off x="8742363" y="0"/>
            <a:ext cx="582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65539" name="Text Box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90"/>
            <a:ext cx="9144000" cy="765566"/>
          </a:xfrm>
          <a:noFill/>
        </p:spPr>
        <p:txBody>
          <a:bodyPr anchor="ctr"/>
          <a:lstStyle/>
          <a:p>
            <a:pPr eaLnBrk="1" hangingPunct="1"/>
            <a:r>
              <a:rPr lang="cs-CZ" altLang="de-DE" sz="1800" dirty="0" smtClean="0"/>
              <a:t>Co svědčí pro a proti </a:t>
            </a:r>
            <a:r>
              <a:rPr lang="cs-CZ" altLang="de-DE" sz="1800" i="1" dirty="0" smtClean="0"/>
              <a:t>vašim </a:t>
            </a:r>
            <a:r>
              <a:rPr lang="cs-CZ" altLang="de-DE" sz="1800" dirty="0" smtClean="0"/>
              <a:t>určitým názorům</a:t>
            </a:r>
            <a:r>
              <a:rPr lang="de-DE" altLang="de-DE" sz="1800" dirty="0" smtClean="0"/>
              <a:t>? </a:t>
            </a:r>
            <a:r>
              <a:rPr lang="cs-CZ" altLang="de-DE" sz="1800" dirty="0" smtClean="0"/>
              <a:t>A co když</a:t>
            </a:r>
            <a:r>
              <a:rPr lang="de-DE" altLang="de-DE" sz="1800" dirty="0" smtClean="0"/>
              <a:t>…?</a:t>
            </a:r>
            <a:endParaRPr lang="en-US" altLang="de-DE" sz="1800" dirty="0" smtClean="0"/>
          </a:p>
        </p:txBody>
      </p:sp>
      <p:sp>
        <p:nvSpPr>
          <p:cNvPr id="65540" name="Text Box 41"/>
          <p:cNvSpPr txBox="1">
            <a:spLocks noChangeArrowheads="1"/>
          </p:cNvSpPr>
          <p:nvPr/>
        </p:nvSpPr>
        <p:spPr bwMode="auto">
          <a:xfrm>
            <a:off x="4141788" y="1039813"/>
            <a:ext cx="4176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800" dirty="0"/>
              <a:t>Přesvědčení a jejich důsledky </a:t>
            </a:r>
            <a:endParaRPr lang="de-DE" altLang="de-DE" sz="1800" dirty="0"/>
          </a:p>
        </p:txBody>
      </p:sp>
      <p:sp>
        <p:nvSpPr>
          <p:cNvPr id="65541" name="Text Box 42"/>
          <p:cNvSpPr txBox="1">
            <a:spLocks noChangeArrowheads="1"/>
          </p:cNvSpPr>
          <p:nvPr/>
        </p:nvSpPr>
        <p:spPr bwMode="auto">
          <a:xfrm>
            <a:off x="152400" y="993775"/>
            <a:ext cx="436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800" dirty="0"/>
              <a:t>Pro </a:t>
            </a:r>
            <a:r>
              <a:rPr lang="de-DE" altLang="de-DE" sz="1800" dirty="0"/>
              <a:t>&amp; </a:t>
            </a:r>
            <a:r>
              <a:rPr lang="cs-CZ" altLang="de-DE" sz="1800" dirty="0"/>
              <a:t>proti</a:t>
            </a:r>
            <a:endParaRPr lang="de-DE" altLang="de-DE" sz="1800" dirty="0"/>
          </a:p>
        </p:txBody>
      </p:sp>
      <p:sp>
        <p:nvSpPr>
          <p:cNvPr id="6554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56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grpSp>
        <p:nvGrpSpPr>
          <p:cNvPr id="65543" name="Group 56"/>
          <p:cNvGrpSpPr>
            <a:grpSpLocks/>
          </p:cNvGrpSpPr>
          <p:nvPr/>
        </p:nvGrpSpPr>
        <p:grpSpPr bwMode="auto">
          <a:xfrm>
            <a:off x="0" y="6173788"/>
            <a:ext cx="2339975" cy="677862"/>
            <a:chOff x="0" y="3925"/>
            <a:chExt cx="1474" cy="427"/>
          </a:xfrm>
        </p:grpSpPr>
        <p:sp>
          <p:nvSpPr>
            <p:cNvPr id="65549" name="Rectangle 69"/>
            <p:cNvSpPr>
              <a:spLocks noChangeArrowheads="1"/>
            </p:cNvSpPr>
            <p:nvPr/>
          </p:nvSpPr>
          <p:spPr bwMode="auto">
            <a:xfrm>
              <a:off x="0" y="392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de-DE" sz="1800"/>
            </a:p>
          </p:txBody>
        </p:sp>
        <p:pic>
          <p:nvPicPr>
            <p:cNvPr id="65550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6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551" name="Text Box 71"/>
            <p:cNvSpPr txBox="1">
              <a:spLocks noChangeArrowheads="1"/>
            </p:cNvSpPr>
            <p:nvPr/>
          </p:nvSpPr>
          <p:spPr bwMode="auto">
            <a:xfrm>
              <a:off x="160" y="3925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 </a:t>
              </a:r>
              <a:endParaRPr lang="de-DE" altLang="de-DE" sz="1200"/>
            </a:p>
            <a:p>
              <a:pPr eaLnBrk="1" hangingPunct="1"/>
              <a:r>
                <a:rPr lang="de-DE" altLang="de-DE" sz="1200"/>
                <a:t>´     5.4 a, b</a:t>
              </a:r>
            </a:p>
            <a:p>
              <a:pPr eaLnBrk="1" hangingPunct="1"/>
              <a:r>
                <a:rPr lang="de-DE" altLang="de-DE" sz="1200"/>
                <a:t>     </a:t>
              </a:r>
            </a:p>
          </p:txBody>
        </p:sp>
      </p:grp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/>
          <a:srcRect l="21071" t="20104" r="19847" b="8626"/>
          <a:stretch/>
        </p:blipFill>
        <p:spPr>
          <a:xfrm>
            <a:off x="3904489" y="1364119"/>
            <a:ext cx="4945442" cy="4772480"/>
          </a:xfrm>
          <a:prstGeom prst="rect">
            <a:avLst/>
          </a:prstGeom>
        </p:spPr>
      </p:pic>
      <p:sp>
        <p:nvSpPr>
          <p:cNvPr id="18" name="Textfeld 3"/>
          <p:cNvSpPr txBox="1"/>
          <p:nvPr/>
        </p:nvSpPr>
        <p:spPr>
          <a:xfrm rot="19806148">
            <a:off x="5551488" y="3722688"/>
            <a:ext cx="2459037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cs-CZ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Pracovní list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/>
          <a:srcRect l="20536" t="23549" r="20688" b="6808"/>
          <a:stretch/>
        </p:blipFill>
        <p:spPr>
          <a:xfrm>
            <a:off x="152400" y="1439909"/>
            <a:ext cx="3697407" cy="3891043"/>
          </a:xfrm>
          <a:prstGeom prst="rect">
            <a:avLst/>
          </a:prstGeom>
        </p:spPr>
      </p:pic>
      <p:sp>
        <p:nvSpPr>
          <p:cNvPr id="19" name="Textfeld 3"/>
          <p:cNvSpPr txBox="1"/>
          <p:nvPr/>
        </p:nvSpPr>
        <p:spPr>
          <a:xfrm rot="19806148">
            <a:off x="646113" y="4038600"/>
            <a:ext cx="24590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cs-CZ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Pracovní list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el 1"/>
          <p:cNvSpPr>
            <a:spLocks/>
          </p:cNvSpPr>
          <p:nvPr/>
        </p:nvSpPr>
        <p:spPr bwMode="auto">
          <a:xfrm>
            <a:off x="0" y="-160338"/>
            <a:ext cx="91440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</a:rPr>
              <a:t>Negativní důsledky mylných přesvědčení</a:t>
            </a:r>
            <a:r>
              <a:rPr lang="de-DE" altLang="de-DE" sz="2000" dirty="0">
                <a:solidFill>
                  <a:srgbClr val="D16349"/>
                </a:solidFill>
              </a:rPr>
              <a:t>: </a:t>
            </a:r>
            <a:r>
              <a:rPr lang="cs-CZ" altLang="de-DE" sz="2000" dirty="0">
                <a:solidFill>
                  <a:srgbClr val="D16349"/>
                </a:solidFill>
              </a:rPr>
              <a:t>Vyhýbavé a zabezpečovací chování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  <p:sp>
        <p:nvSpPr>
          <p:cNvPr id="66563" name="Inhaltsplatzhalter 2"/>
          <p:cNvSpPr>
            <a:spLocks/>
          </p:cNvSpPr>
          <p:nvPr/>
        </p:nvSpPr>
        <p:spPr bwMode="auto">
          <a:xfrm>
            <a:off x="0" y="4214813"/>
            <a:ext cx="9144000" cy="188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rgbClr val="336699"/>
              </a:buClr>
            </a:pPr>
            <a:r>
              <a:rPr lang="de-DE" altLang="de-DE" sz="2000"/>
              <a:t>	</a:t>
            </a:r>
          </a:p>
          <a:p>
            <a:pPr marL="342900" indent="-342900" algn="ctr" eaLnBrk="1" hangingPunct="1"/>
            <a:endParaRPr lang="de-DE" altLang="de-DE" sz="2000">
              <a:solidFill>
                <a:srgbClr val="006699"/>
              </a:solidFill>
            </a:endParaRPr>
          </a:p>
          <a:p>
            <a:pPr marL="342900" indent="-342900" algn="ctr" eaLnBrk="1" hangingPunct="1"/>
            <a:r>
              <a:rPr lang="cs-CZ" altLang="de-DE" sz="1800"/>
              <a:t>Vyhýbavé a zabezpečovací chování</a:t>
            </a:r>
            <a:r>
              <a:rPr lang="de-DE" altLang="de-DE" sz="1800"/>
              <a:t>: </a:t>
            </a:r>
            <a:r>
              <a:rPr lang="cs-CZ" altLang="de-DE" sz="1800"/>
              <a:t>Co to je</a:t>
            </a:r>
            <a:r>
              <a:rPr lang="de-DE" altLang="de-DE" sz="1800"/>
              <a:t>?</a:t>
            </a:r>
          </a:p>
          <a:p>
            <a:pPr marL="342900" indent="-342900" algn="ctr" eaLnBrk="1" hangingPunct="1">
              <a:spcBef>
                <a:spcPct val="20000"/>
              </a:spcBef>
              <a:buClr>
                <a:srgbClr val="336699"/>
              </a:buClr>
            </a:pPr>
            <a:endParaRPr lang="de-DE" altLang="de-DE" sz="2400"/>
          </a:p>
          <a:p>
            <a:pPr marL="342900" indent="-342900" eaLnBrk="1" hangingPunct="1">
              <a:spcBef>
                <a:spcPct val="20000"/>
              </a:spcBef>
              <a:buClr>
                <a:srgbClr val="336699"/>
              </a:buClr>
              <a:buFontTx/>
              <a:buChar char="•"/>
            </a:pPr>
            <a:endParaRPr lang="de-DE" altLang="de-DE" sz="1400"/>
          </a:p>
        </p:txBody>
      </p:sp>
      <p:pic>
        <p:nvPicPr>
          <p:cNvPr id="66564" name="Picture 8" descr="road trip day three ~ a squircle grows in little five points von striatic (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2205038"/>
            <a:ext cx="19431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6" descr="Neues B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2205038"/>
            <a:ext cx="374332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5.5</a:t>
            </a:r>
            <a:r>
              <a:rPr lang="cs-CZ" altLang="de-DE" sz="1200" b="1">
                <a:solidFill>
                  <a:schemeClr val="tx2"/>
                </a:solidFill>
              </a:rPr>
              <a:t>7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66567" name="Rectangle 5"/>
          <p:cNvSpPr>
            <a:spLocks noChangeArrowheads="1"/>
          </p:cNvSpPr>
          <p:nvPr/>
        </p:nvSpPr>
        <p:spPr bwMode="auto">
          <a:xfrm>
            <a:off x="0" y="6648450"/>
            <a:ext cx="61769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sz="900"/>
              <a:t>(</a:t>
            </a:r>
            <a:r>
              <a:rPr lang="cs-CZ" altLang="de-DE" sz="900"/>
              <a:t>„</a:t>
            </a:r>
            <a:r>
              <a:rPr lang="cs-CZ" altLang="de-DE" sz="900" i="1"/>
              <a:t>silniční výlet den třetí </a:t>
            </a:r>
            <a:r>
              <a:rPr lang="en-US" altLang="de-DE" sz="800" i="1"/>
              <a:t>~  </a:t>
            </a:r>
            <a:r>
              <a:rPr lang="cs-CZ" altLang="de-DE" sz="800" i="1"/>
              <a:t>kroužek vyrůstá v pěti malých bodech</a:t>
            </a:r>
            <a:r>
              <a:rPr lang="en-US" altLang="de-DE" sz="800" i="1"/>
              <a:t>” </a:t>
            </a:r>
            <a:r>
              <a:rPr lang="cs-CZ" altLang="de-DE" sz="800" i="1"/>
              <a:t>od</a:t>
            </a:r>
            <a:r>
              <a:rPr lang="en-US" altLang="de-DE" sz="800" i="1"/>
              <a:t> striatic; </a:t>
            </a:r>
            <a:r>
              <a:rPr lang="cs-CZ" altLang="de-DE" sz="800"/>
              <a:t>„</a:t>
            </a:r>
            <a:r>
              <a:rPr lang="cs-CZ" altLang="de-DE" sz="800" i="1"/>
              <a:t>Sluneční brýle</a:t>
            </a:r>
            <a:r>
              <a:rPr lang="en-US" altLang="de-DE" sz="800" i="1"/>
              <a:t>” </a:t>
            </a:r>
            <a:r>
              <a:rPr lang="cs-CZ" altLang="de-DE" sz="800" i="1"/>
              <a:t>od</a:t>
            </a:r>
            <a:r>
              <a:rPr lang="en-US" altLang="de-DE" sz="800" i="1"/>
              <a:t> Marcus Vegas)</a:t>
            </a:r>
            <a:endParaRPr lang="de-DE" altLang="de-DE" sz="800" i="1"/>
          </a:p>
          <a:p>
            <a:pPr eaLnBrk="1" hangingPunct="1"/>
            <a:endParaRPr lang="de-DE" altLang="de-DE" sz="800" i="1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Inhaltsplatzhalter 2"/>
          <p:cNvSpPr>
            <a:spLocks noGrp="1"/>
          </p:cNvSpPr>
          <p:nvPr>
            <p:ph idx="4294967295"/>
          </p:nvPr>
        </p:nvSpPr>
        <p:spPr>
          <a:xfrm>
            <a:off x="1804988" y="1289050"/>
            <a:ext cx="7339012" cy="49657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cs-CZ" altLang="de-DE" sz="1800" b="1" smtClean="0"/>
              <a:t>Vyhýbavé chování</a:t>
            </a:r>
            <a:endParaRPr lang="de-DE" altLang="de-DE" sz="1800" b="1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cs-CZ" altLang="de-DE" sz="1800" smtClean="0"/>
              <a:t>Je definováno jako aktivní vyhýbání se situacím</a:t>
            </a:r>
            <a:r>
              <a:rPr lang="en-US" altLang="de-DE" sz="1800" smtClean="0"/>
              <a:t>, </a:t>
            </a:r>
            <a:r>
              <a:rPr lang="cs-CZ" altLang="de-DE" sz="1800" smtClean="0"/>
              <a:t>lidem nebo místům, které považujeme za ohrožující </a:t>
            </a:r>
            <a:r>
              <a:rPr lang="en-US" altLang="de-DE" sz="1800" smtClean="0"/>
              <a:t>(</a:t>
            </a:r>
            <a:r>
              <a:rPr lang="cs-CZ" altLang="de-DE" sz="1800" smtClean="0"/>
              <a:t>např. </a:t>
            </a:r>
            <a:r>
              <a:rPr lang="en-US" altLang="de-DE" sz="1800" smtClean="0"/>
              <a:t> </a:t>
            </a:r>
            <a:r>
              <a:rPr lang="cs-CZ" altLang="de-DE" sz="1800" smtClean="0"/>
              <a:t>vyhýbání se demonstracím, policistům,</a:t>
            </a:r>
            <a:r>
              <a:rPr lang="en-US" altLang="de-DE" sz="1800" smtClean="0"/>
              <a:t> </a:t>
            </a:r>
            <a:r>
              <a:rPr lang="cs-CZ" altLang="de-DE" sz="1800" smtClean="0"/>
              <a:t>nebo veřejným místům kvůli strachu, že bych zde mohl být sledován</a:t>
            </a:r>
            <a:r>
              <a:rPr lang="en-US" altLang="de-DE" sz="1800" smtClean="0"/>
              <a:t>). </a:t>
            </a:r>
            <a:r>
              <a:rPr lang="cs-CZ" altLang="de-DE" sz="1800" smtClean="0"/>
              <a:t>V nejhorším případě nedokáže člověk vůbec opustit svůj bytu či dům a přeruší všechny kontakty s druhými lidmi.</a:t>
            </a:r>
            <a:endParaRPr lang="en-US" altLang="de-DE" sz="1800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de-DE" altLang="de-DE" sz="1800" b="1" smtClean="0"/>
              <a:t>	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cs-CZ" altLang="de-DE" sz="1800" b="1" smtClean="0"/>
              <a:t>Zabezpečovací chování</a:t>
            </a:r>
            <a:endParaRPr lang="de-DE" altLang="de-DE" sz="1800" b="1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cs-CZ" altLang="de-DE" sz="1800" smtClean="0"/>
              <a:t>Zabezpečovací chování je to, co děláme, abychom zabránili tomu, čeho se bojíme</a:t>
            </a:r>
            <a:r>
              <a:rPr lang="en-US" altLang="de-DE" sz="1800" smtClean="0"/>
              <a:t> (</a:t>
            </a:r>
            <a:r>
              <a:rPr lang="cs-CZ" altLang="de-DE" sz="1800" smtClean="0"/>
              <a:t>např. skrývání se</a:t>
            </a:r>
            <a:r>
              <a:rPr lang="en-US" altLang="de-DE" sz="1800" smtClean="0"/>
              <a:t>,</a:t>
            </a:r>
            <a:r>
              <a:rPr lang="cs-CZ" altLang="de-DE" sz="1800" smtClean="0"/>
              <a:t> užívání talismanů</a:t>
            </a:r>
            <a:r>
              <a:rPr lang="en-US" altLang="de-DE" sz="1800" smtClean="0"/>
              <a:t>). </a:t>
            </a:r>
            <a:endParaRPr lang="de-DE" altLang="de-DE" sz="1800" smtClean="0"/>
          </a:p>
          <a:p>
            <a:pPr marL="0" indent="0" eaLnBrk="1" hangingPunct="1">
              <a:buFont typeface="Wingdings 2" pitchFamily="18" charset="2"/>
              <a:buNone/>
            </a:pPr>
            <a:endParaRPr lang="en-US" altLang="de-DE" sz="1000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cs-CZ" altLang="de-DE" sz="1800" smtClean="0"/>
              <a:t>I když zabezpečovací a vyhýbavé chování může </a:t>
            </a:r>
            <a:r>
              <a:rPr lang="cs-CZ" altLang="de-DE" sz="1800" i="1" smtClean="0"/>
              <a:t>bezprostředně</a:t>
            </a:r>
            <a:r>
              <a:rPr lang="cs-CZ" altLang="de-DE" sz="1800" smtClean="0"/>
              <a:t> zmírnit pocit strachu</a:t>
            </a:r>
            <a:r>
              <a:rPr lang="en-US" altLang="de-DE" sz="1800" smtClean="0"/>
              <a:t>, </a:t>
            </a:r>
            <a:r>
              <a:rPr lang="cs-CZ" altLang="de-DE" sz="1800" i="1" smtClean="0"/>
              <a:t>dlouhodobě </a:t>
            </a:r>
            <a:r>
              <a:rPr lang="cs-CZ" altLang="de-DE" sz="1800" smtClean="0"/>
              <a:t>může strach ještě zvyšovat, protože upevňuje přesvědčení, že skutečně zabránilo tomu, čeho se bojíte, </a:t>
            </a:r>
            <a:r>
              <a:rPr lang="en-US" altLang="de-DE" sz="1800" smtClean="0"/>
              <a:t>… </a:t>
            </a:r>
            <a:r>
              <a:rPr lang="cs-CZ" altLang="de-DE" sz="1800" smtClean="0"/>
              <a:t>a to i tehdy, když tyto situace vůbec nebezpečné nebyly</a:t>
            </a:r>
            <a:r>
              <a:rPr lang="en-US" altLang="de-DE" sz="1800" smtClean="0"/>
              <a:t>.</a:t>
            </a:r>
            <a:r>
              <a:rPr lang="de-DE" altLang="de-DE" sz="1600" smtClean="0"/>
              <a:t> 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de-DE" altLang="de-DE" sz="1600" smtClean="0"/>
          </a:p>
        </p:txBody>
      </p:sp>
      <p:pic>
        <p:nvPicPr>
          <p:cNvPr id="67587" name="Picture 4" descr="road trip day three ~ a squircle grows in little five points von striatic (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1376363"/>
            <a:ext cx="1335088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Inhaltsplatzhalter 2"/>
          <p:cNvSpPr>
            <a:spLocks/>
          </p:cNvSpPr>
          <p:nvPr/>
        </p:nvSpPr>
        <p:spPr bwMode="auto">
          <a:xfrm>
            <a:off x="1828800" y="1328738"/>
            <a:ext cx="73152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de-DE" altLang="de-DE" sz="1200" b="1"/>
              <a:t>	</a:t>
            </a:r>
            <a:endParaRPr lang="de-DE" altLang="de-DE" sz="1000"/>
          </a:p>
        </p:txBody>
      </p:sp>
      <p:pic>
        <p:nvPicPr>
          <p:cNvPr id="67589" name="Picture 8" descr="Neues B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52850"/>
            <a:ext cx="165576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58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67592" name="Titel 1"/>
          <p:cNvSpPr>
            <a:spLocks/>
          </p:cNvSpPr>
          <p:nvPr/>
        </p:nvSpPr>
        <p:spPr bwMode="auto">
          <a:xfrm>
            <a:off x="0" y="-160338"/>
            <a:ext cx="91440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</a:rPr>
              <a:t>Negativní důsledky mylných přesvědčení</a:t>
            </a:r>
            <a:r>
              <a:rPr lang="de-DE" altLang="de-DE" sz="2000" dirty="0">
                <a:solidFill>
                  <a:srgbClr val="D16349"/>
                </a:solidFill>
              </a:rPr>
              <a:t>: </a:t>
            </a:r>
            <a:r>
              <a:rPr lang="cs-CZ" altLang="de-DE" sz="2000" dirty="0">
                <a:solidFill>
                  <a:srgbClr val="D16349"/>
                </a:solidFill>
              </a:rPr>
              <a:t>Vyhýbavé a zabezpečovací chování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/>
          </p:cNvSpPr>
          <p:nvPr>
            <p:ph type="body" sz="half" idx="1"/>
          </p:nvPr>
        </p:nvSpPr>
        <p:spPr>
          <a:xfrm>
            <a:off x="301625" y="1524000"/>
            <a:ext cx="4189413" cy="4598988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de-DE" altLang="de-DE" sz="1600" dirty="0" smtClean="0"/>
          </a:p>
          <a:p>
            <a:pPr marL="0" indent="0" eaLnBrk="1" hangingPunct="1">
              <a:buFont typeface="Wingdings 2" pitchFamily="18" charset="2"/>
              <a:buNone/>
            </a:pPr>
            <a:endParaRPr lang="de-DE" altLang="de-DE" sz="1600" dirty="0" smtClean="0"/>
          </a:p>
        </p:txBody>
      </p:sp>
      <p:sp>
        <p:nvSpPr>
          <p:cNvPr id="68611" name="Text Box 45"/>
          <p:cNvSpPr txBox="1">
            <a:spLocks noChangeArrowheads="1"/>
          </p:cNvSpPr>
          <p:nvPr/>
        </p:nvSpPr>
        <p:spPr bwMode="auto">
          <a:xfrm>
            <a:off x="8742363" y="0"/>
            <a:ext cx="582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6861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59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68613" name="Rectangle 71"/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692150"/>
          </a:xfrm>
          <a:noFill/>
        </p:spPr>
        <p:txBody>
          <a:bodyPr anchor="ctr"/>
          <a:lstStyle/>
          <a:p>
            <a:pPr eaLnBrk="1" hangingPunct="1"/>
            <a:r>
              <a:rPr lang="cs-CZ" altLang="de-DE" dirty="0" smtClean="0"/>
              <a:t>Je to všechno opravdu nezbytné</a:t>
            </a:r>
            <a:r>
              <a:rPr lang="de-DE" altLang="de-DE" dirty="0" smtClean="0"/>
              <a:t>? </a:t>
            </a:r>
          </a:p>
        </p:txBody>
      </p:sp>
      <p:grpSp>
        <p:nvGrpSpPr>
          <p:cNvPr id="68614" name="Group 76"/>
          <p:cNvGrpSpPr>
            <a:grpSpLocks/>
          </p:cNvGrpSpPr>
          <p:nvPr/>
        </p:nvGrpSpPr>
        <p:grpSpPr bwMode="auto">
          <a:xfrm>
            <a:off x="0" y="6173788"/>
            <a:ext cx="2339975" cy="492125"/>
            <a:chOff x="0" y="3925"/>
            <a:chExt cx="1474" cy="310"/>
          </a:xfrm>
        </p:grpSpPr>
        <p:sp>
          <p:nvSpPr>
            <p:cNvPr id="68620" name="Rectangle 69"/>
            <p:cNvSpPr>
              <a:spLocks noChangeArrowheads="1"/>
            </p:cNvSpPr>
            <p:nvPr/>
          </p:nvSpPr>
          <p:spPr bwMode="auto">
            <a:xfrm>
              <a:off x="0" y="392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de-DE" sz="1800"/>
            </a:p>
          </p:txBody>
        </p:sp>
        <p:pic>
          <p:nvPicPr>
            <p:cNvPr id="68621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6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22" name="Text Box 71"/>
            <p:cNvSpPr txBox="1">
              <a:spLocks noChangeArrowheads="1"/>
            </p:cNvSpPr>
            <p:nvPr/>
          </p:nvSpPr>
          <p:spPr bwMode="auto">
            <a:xfrm>
              <a:off x="160" y="392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/>
                <a:t>Pracovní list </a:t>
              </a:r>
              <a:r>
                <a:rPr lang="de-DE" altLang="de-DE" sz="1200"/>
                <a:t> </a:t>
              </a:r>
            </a:p>
            <a:p>
              <a:pPr eaLnBrk="1" hangingPunct="1"/>
              <a:r>
                <a:rPr lang="de-DE" altLang="de-DE" sz="1200"/>
                <a:t>´     5.5 a </a:t>
              </a:r>
              <a:r>
                <a:rPr lang="cs-CZ" altLang="de-DE" sz="1200"/>
                <a:t>&amp; 5.5 b</a:t>
              </a:r>
              <a:r>
                <a:rPr lang="de-DE" altLang="de-DE" sz="1200"/>
                <a:t>    </a:t>
              </a:r>
            </a:p>
          </p:txBody>
        </p:sp>
      </p:grpSp>
      <p:pic>
        <p:nvPicPr>
          <p:cNvPr id="68616" name="Picture 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788" y="987425"/>
            <a:ext cx="361315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feld 3"/>
          <p:cNvSpPr txBox="1"/>
          <p:nvPr/>
        </p:nvSpPr>
        <p:spPr>
          <a:xfrm rot="19806148">
            <a:off x="1494634" y="4014567"/>
            <a:ext cx="2613025" cy="46196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cs-CZ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Pracovní list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/>
          <a:srcRect l="25313" t="16016" r="26093" b="6543"/>
          <a:stretch/>
        </p:blipFill>
        <p:spPr>
          <a:xfrm>
            <a:off x="5138740" y="1063283"/>
            <a:ext cx="3537375" cy="4661584"/>
          </a:xfrm>
          <a:prstGeom prst="rect">
            <a:avLst/>
          </a:prstGeom>
        </p:spPr>
      </p:pic>
      <p:sp>
        <p:nvSpPr>
          <p:cNvPr id="15" name="Textfeld 3"/>
          <p:cNvSpPr txBox="1"/>
          <p:nvPr/>
        </p:nvSpPr>
        <p:spPr>
          <a:xfrm rot="19806148">
            <a:off x="5600915" y="4083662"/>
            <a:ext cx="2613025" cy="46196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cs-CZ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Pracovní list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8"/>
          <p:cNvSpPr txBox="1">
            <a:spLocks noChangeArrowheads="1"/>
          </p:cNvSpPr>
          <p:nvPr/>
        </p:nvSpPr>
        <p:spPr bwMode="auto">
          <a:xfrm>
            <a:off x="0" y="47243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</a:rPr>
              <a:t>Kdykoli se budete cítit napadeni</a:t>
            </a:r>
            <a:r>
              <a:rPr lang="de-DE" altLang="de-DE" sz="2000" dirty="0">
                <a:solidFill>
                  <a:srgbClr val="D16349"/>
                </a:solidFill>
              </a:rPr>
              <a:t>/</a:t>
            </a:r>
            <a:r>
              <a:rPr lang="cs-CZ" altLang="de-DE" sz="2000" dirty="0">
                <a:solidFill>
                  <a:srgbClr val="D16349"/>
                </a:solidFill>
              </a:rPr>
              <a:t>ohroženi</a:t>
            </a:r>
            <a:r>
              <a:rPr lang="de-DE" altLang="de-DE" sz="2000" dirty="0">
                <a:solidFill>
                  <a:srgbClr val="D16349"/>
                </a:solidFill>
              </a:rPr>
              <a:t>:</a:t>
            </a:r>
          </a:p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</a:rPr>
              <a:t>Položte si tři otázky, napsané na žluté kartičce</a:t>
            </a:r>
            <a:endParaRPr lang="en-US" altLang="de-DE" sz="2000" dirty="0">
              <a:solidFill>
                <a:srgbClr val="D16349"/>
              </a:solidFill>
            </a:endParaRPr>
          </a:p>
        </p:txBody>
      </p:sp>
      <p:sp>
        <p:nvSpPr>
          <p:cNvPr id="69635" name="Text Box 13"/>
          <p:cNvSpPr txBox="1">
            <a:spLocks noChangeArrowheads="1"/>
          </p:cNvSpPr>
          <p:nvPr/>
        </p:nvSpPr>
        <p:spPr bwMode="auto">
          <a:xfrm>
            <a:off x="8742363" y="0"/>
            <a:ext cx="582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6963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60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447675" y="1406525"/>
          <a:ext cx="7912100" cy="4555743"/>
        </p:xfrm>
        <a:graphic>
          <a:graphicData uri="http://schemas.openxmlformats.org/drawingml/2006/table">
            <a:tbl>
              <a:tblPr/>
              <a:tblGrid>
                <a:gridCol w="1821738"/>
                <a:gridCol w="6090362"/>
              </a:tblGrid>
              <a:tr h="59319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Metakognitivní trénink (MKT): </a:t>
                      </a:r>
                      <a:r>
                        <a:rPr kumimoji="0" lang="cs-CZ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Tři otázky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…když se cítíte ohroženi, uraženi nebo ponižováni…? </a:t>
                      </a:r>
                    </a:p>
                  </a:txBody>
                  <a:tcPr marL="91442" marR="91442" marT="45721" marB="45721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16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2" marR="91442" marT="45721" marB="45721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1. Jaké mám důkazy?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Jak to vím?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Mám skutečné důkazy nebo jenom z doslechu, domněnky?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Vím opravdu všechno? </a:t>
                      </a:r>
                    </a:p>
                  </a:txBody>
                  <a:tcPr marL="91442" marR="91442" marT="45721" marB="45721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3572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cs-CZ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2" marR="91442" marT="45721" marB="45721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2. Jaké jsou jiné možnosti vysvětlení?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Mohl by to někdo, komu věřím, posuzovat tuto situaci</a:t>
                      </a:r>
                      <a:r>
                        <a:rPr kumimoji="0" lang="de-DE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jinak?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Nejsou mé závěry příliš zbrklé?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Hodnotím tuto situaci spravedlivě a objektivně?</a:t>
                      </a:r>
                    </a:p>
                  </a:txBody>
                  <a:tcPr marL="91442" marR="91442" marT="45721" marB="45721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88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2" marR="91442" marT="45721" marB="45721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3. I kdyby to tak bylo…. nereaguji přehnaně?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Reaguji přiměřeně?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Mohl bych reagovat nějak jinak, abych si to do budoucna nepokazil? Nejdřív mysli – pak jednej!</a:t>
                      </a:r>
                    </a:p>
                  </a:txBody>
                  <a:tcPr marL="91442" marR="91442" marT="45721" marB="45721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69654" name="Picture 8" descr="https://www.papera.cz/products/w200gif/230202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8825" y="2063750"/>
            <a:ext cx="1243013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5" name="Picture 10" descr="http://us.cdn1.123rf.com/168nwm/happyroman/happyroman1112/happyroman111200684/11486419-vektor-sm%C4%9Brov%C3%A1-cedu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363" y="3465513"/>
            <a:ext cx="1233487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6" name="Picture 12" descr="http://www.tapety-wallpapers.eu/upload/640x480/atomovy-vybuch-11-09-2009-10-21-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100" y="4884738"/>
            <a:ext cx="129222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7" name="Rectangle 10"/>
          <p:cNvSpPr>
            <a:spLocks noChangeArrowheads="1"/>
          </p:cNvSpPr>
          <p:nvPr/>
        </p:nvSpPr>
        <p:spPr bwMode="auto">
          <a:xfrm>
            <a:off x="0" y="6653213"/>
            <a:ext cx="25892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sz="800" i="1"/>
              <a:t>(v.o.n.u.: U.S. Army/ U.S federal government)</a:t>
            </a:r>
            <a:endParaRPr lang="de-DE" altLang="de-DE" sz="800" i="1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47625" y="1704975"/>
            <a:ext cx="8840788" cy="4156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7675" indent="-266700" eaLnBrk="1" hangingPunct="1">
              <a:lnSpc>
                <a:spcPct val="95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Rychlá rozhodnutí často vedou k chybám a k tomu, že vidíme „jenom část pravdy</a:t>
            </a:r>
            <a:r>
              <a:rPr lang="en-US" altLang="de-DE" sz="1800"/>
              <a:t>”.</a:t>
            </a:r>
          </a:p>
          <a:p>
            <a:pPr marL="447675" indent="-26670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Proto se vždy snažte zjistit co nejvíce informací a probírejte své názory s druhými lidmi</a:t>
            </a:r>
            <a:r>
              <a:rPr lang="en-US" altLang="de-DE" sz="1800"/>
              <a:t>. </a:t>
            </a:r>
            <a:r>
              <a:rPr lang="cs-CZ" altLang="de-DE" sz="1800"/>
              <a:t>Zvláště v případech, kdy jste silně rozrušeni nebo když mohou být důsledky vašeho rozhodnutí velmi důležité</a:t>
            </a:r>
            <a:r>
              <a:rPr lang="en-US" altLang="de-DE" sz="1800"/>
              <a:t> (</a:t>
            </a:r>
            <a:r>
              <a:rPr lang="cs-CZ" altLang="de-DE" sz="1800"/>
              <a:t>např. nenapadejte svého souseda jenom proto, že máte pocit, že vás pronásleduje</a:t>
            </a:r>
            <a:r>
              <a:rPr lang="en-US" altLang="de-DE" sz="1800"/>
              <a:t>).</a:t>
            </a:r>
            <a:endParaRPr lang="de-DE" altLang="de-DE" sz="1800"/>
          </a:p>
          <a:p>
            <a:pPr marL="447675" indent="-266700" eaLnBrk="1" hangingPunct="1">
              <a:lnSpc>
                <a:spcPct val="95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Proberte si v klidu všechna pro a proti svých předpokladů a zvažte, zda mohou existovat nějaká jiná možná vysvětlení toho, co se stalo</a:t>
            </a:r>
            <a:r>
              <a:rPr lang="de-DE" altLang="de-DE" sz="1800"/>
              <a:t>.</a:t>
            </a:r>
          </a:p>
          <a:p>
            <a:pPr marL="447675" indent="-266700" eaLnBrk="1" hangingPunct="1">
              <a:lnSpc>
                <a:spcPct val="95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Pokud jde o nedůležité věci, můžete se rozhodovat rychle </a:t>
            </a:r>
            <a:r>
              <a:rPr lang="en-US" altLang="de-DE" sz="1800"/>
              <a:t>(</a:t>
            </a:r>
            <a:r>
              <a:rPr lang="cs-CZ" altLang="de-DE" sz="1800"/>
              <a:t>např.</a:t>
            </a:r>
            <a:r>
              <a:rPr lang="en-US" altLang="de-DE" sz="1800"/>
              <a:t>. </a:t>
            </a:r>
            <a:r>
              <a:rPr lang="cs-CZ" altLang="de-DE" sz="1800"/>
              <a:t>kterou značku jogurtu nebo sýra si koupit, co si vzít na sebe apod.</a:t>
            </a:r>
            <a:r>
              <a:rPr lang="en-US" altLang="de-DE" sz="1800"/>
              <a:t>).</a:t>
            </a:r>
            <a:endParaRPr lang="de-DE" altLang="de-DE" sz="1800"/>
          </a:p>
          <a:p>
            <a:pPr marL="447675" indent="-266700" eaLnBrk="1" hangingPunct="1">
              <a:lnSpc>
                <a:spcPct val="90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sz="1800"/>
              <a:t>„Mýlit se je lidské</a:t>
            </a:r>
            <a:r>
              <a:rPr lang="en-US" altLang="de-DE" sz="1800"/>
              <a:t>”– </a:t>
            </a:r>
            <a:r>
              <a:rPr lang="cs-CZ" altLang="de-DE" sz="1800"/>
              <a:t>buďte připraveni uznat, že jste se mohli zmýlit</a:t>
            </a:r>
            <a:r>
              <a:rPr lang="en-US" altLang="de-DE" sz="1800"/>
              <a:t>.</a:t>
            </a:r>
          </a:p>
          <a:p>
            <a:pPr marL="447675" indent="-266700" eaLnBrk="1" hangingPunct="1">
              <a:lnSpc>
                <a:spcPct val="95000"/>
              </a:lnSpc>
              <a:spcBef>
                <a:spcPct val="40000"/>
              </a:spcBef>
              <a:buClr>
                <a:srgbClr val="006699"/>
              </a:buClr>
              <a:buFont typeface="Wingdings 2" pitchFamily="18" charset="2"/>
              <a:buNone/>
            </a:pPr>
            <a:endParaRPr lang="de-DE" altLang="de-DE" sz="1800"/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0" y="11890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1800" b="1" dirty="0"/>
              <a:t>Zapamatujte si</a:t>
            </a:r>
            <a:r>
              <a:rPr lang="de-DE" altLang="de-DE" sz="1800" b="1" dirty="0"/>
              <a:t>: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0" y="18256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>
                <a:solidFill>
                  <a:srgbClr val="D16349"/>
                </a:solidFill>
              </a:rPr>
              <a:t>Jak to uplatnit v běžném životě</a:t>
            </a:r>
            <a:endParaRPr lang="de-DE" altLang="de-DE" sz="2000">
              <a:solidFill>
                <a:srgbClr val="D16349"/>
              </a:solidFill>
            </a:endParaRPr>
          </a:p>
        </p:txBody>
      </p:sp>
      <p:sp>
        <p:nvSpPr>
          <p:cNvPr id="70661" name="Text Box 9"/>
          <p:cNvSpPr txBox="1">
            <a:spLocks noChangeArrowheads="1"/>
          </p:cNvSpPr>
          <p:nvPr/>
        </p:nvSpPr>
        <p:spPr bwMode="auto">
          <a:xfrm>
            <a:off x="8742363" y="0"/>
            <a:ext cx="582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23</a:t>
            </a:r>
          </a:p>
        </p:txBody>
      </p:sp>
      <p:sp>
        <p:nvSpPr>
          <p:cNvPr id="7066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61</a:t>
            </a:r>
          </a:p>
          <a:p>
            <a:pPr eaLnBrk="1" hangingPunct="1"/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9"/>
          <p:cNvSpPr txBox="1">
            <a:spLocks noChangeArrowheads="1"/>
          </p:cNvSpPr>
          <p:nvPr/>
        </p:nvSpPr>
        <p:spPr bwMode="auto">
          <a:xfrm>
            <a:off x="401638" y="1181100"/>
            <a:ext cx="8459787" cy="488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cs-CZ" altLang="de-DE" sz="1800" dirty="0"/>
              <a:t>Mnozí </a:t>
            </a:r>
            <a:r>
              <a:rPr lang="en-AU" altLang="de-DE" sz="1800" dirty="0"/>
              <a:t>(</a:t>
            </a:r>
            <a:r>
              <a:rPr lang="cs-CZ" altLang="de-DE" sz="1800" dirty="0"/>
              <a:t>ale ne všichni</a:t>
            </a:r>
            <a:r>
              <a:rPr lang="en-AU" altLang="de-DE" sz="1800" dirty="0"/>
              <a:t>!) </a:t>
            </a:r>
            <a:r>
              <a:rPr lang="cs-CZ" altLang="de-DE" sz="1800" dirty="0"/>
              <a:t>lidé, kteří trpí psychózou, mají sklon k unáhleným závěrům a k vytváření si neochvějných názorů,</a:t>
            </a:r>
            <a:r>
              <a:rPr lang="en-AU" altLang="de-DE" sz="1800" dirty="0"/>
              <a:t> </a:t>
            </a:r>
            <a:r>
              <a:rPr lang="cs-CZ" altLang="de-DE" sz="1800" dirty="0"/>
              <a:t>i když nemají dostatek informací. To může vést k tomu, že si vytvářejí mylná přesvědčení a názory</a:t>
            </a:r>
            <a:r>
              <a:rPr lang="en-AU" altLang="de-DE" sz="1800" dirty="0"/>
              <a:t>.</a:t>
            </a:r>
          </a:p>
          <a:p>
            <a:pPr eaLnBrk="1" hangingPunct="1">
              <a:defRPr/>
            </a:pPr>
            <a:endParaRPr lang="de-DE" altLang="de-DE" sz="1800" dirty="0"/>
          </a:p>
          <a:p>
            <a:pPr eaLnBrk="1" hangingPunct="1">
              <a:defRPr/>
            </a:pPr>
            <a:r>
              <a:rPr lang="cs-CZ" altLang="de-DE" sz="1800" dirty="0"/>
              <a:t>Než učiníte důležitá rozhodnutí, měli byste brát v úvahu co nejvíce informací a měli byste různé možnosti vysvětlení a různé názory na věc probrat s lidmi, kterým věříte</a:t>
            </a:r>
            <a:r>
              <a:rPr lang="de-DE" altLang="de-DE" sz="1800" dirty="0"/>
              <a:t>. </a:t>
            </a:r>
            <a:endParaRPr lang="cs-CZ" altLang="de-DE" sz="1800" dirty="0"/>
          </a:p>
          <a:p>
            <a:pPr eaLnBrk="1" hangingPunct="1">
              <a:defRPr/>
            </a:pPr>
            <a:endParaRPr lang="cs-CZ" altLang="de-DE" sz="1800" dirty="0"/>
          </a:p>
          <a:p>
            <a:pPr marL="1588" eaLnBrk="1" hangingPunct="1">
              <a:spcBef>
                <a:spcPts val="1200"/>
              </a:spcBef>
              <a:defRPr/>
            </a:pPr>
            <a:r>
              <a:rPr lang="cs-CZ" altLang="de-DE" sz="1800" i="1" dirty="0"/>
              <a:t>Které části terapeutické lekce „Jak se rozhodujeme“ mi připadaly zvláště užitečné nebo praktické </a:t>
            </a:r>
            <a:r>
              <a:rPr lang="en-GB" altLang="de-DE" sz="1800" i="1" dirty="0"/>
              <a:t>? </a:t>
            </a:r>
          </a:p>
          <a:p>
            <a:pPr marL="1588" eaLnBrk="1" hangingPunct="1">
              <a:spcBef>
                <a:spcPts val="1200"/>
              </a:spcBef>
              <a:defRPr/>
            </a:pPr>
            <a:r>
              <a:rPr lang="cs-CZ" altLang="de-DE" sz="1800" i="1" dirty="0"/>
              <a:t>Kdy a v jaké konkrétní situaci bych mohl/a v blízké budoucnosti využít to, co jsem se naučil/a?</a:t>
            </a:r>
            <a:r>
              <a:rPr lang="en-GB" altLang="de-DE" sz="1800" i="1" dirty="0"/>
              <a:t> </a:t>
            </a:r>
            <a:endParaRPr lang="cs-CZ" altLang="de-DE" sz="1800" i="1" dirty="0"/>
          </a:p>
          <a:p>
            <a:pPr eaLnBrk="1" hangingPunct="1">
              <a:defRPr/>
            </a:pPr>
            <a:endParaRPr lang="cs-CZ" altLang="de-DE" sz="1800" dirty="0"/>
          </a:p>
          <a:p>
            <a:pPr eaLnBrk="1" hangingPunct="1">
              <a:defRPr/>
            </a:pPr>
            <a:r>
              <a:rPr lang="cs-CZ" altLang="de-DE" sz="1800" i="1" dirty="0"/>
              <a:t>V čem by mi to mohlo pomoci</a:t>
            </a:r>
            <a:r>
              <a:rPr lang="en-GB" altLang="de-DE" sz="1800" i="1" dirty="0"/>
              <a:t> (</a:t>
            </a:r>
            <a:r>
              <a:rPr lang="cs-CZ" altLang="de-DE" sz="1800" i="1" dirty="0"/>
              <a:t>např. cítit se v menším napětí</a:t>
            </a:r>
            <a:r>
              <a:rPr lang="en-GB" altLang="de-DE" sz="1800" i="1" dirty="0"/>
              <a:t>)?</a:t>
            </a:r>
            <a:endParaRPr lang="cs-CZ" altLang="de-DE" sz="1800" dirty="0"/>
          </a:p>
          <a:p>
            <a:pPr eaLnBrk="1" hangingPunct="1">
              <a:defRPr/>
            </a:pPr>
            <a:endParaRPr lang="de-DE" altLang="de-DE" sz="1800" i="1" dirty="0"/>
          </a:p>
        </p:txBody>
      </p:sp>
      <p:sp>
        <p:nvSpPr>
          <p:cNvPr id="71683" name="Text Box 11"/>
          <p:cNvSpPr txBox="1"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A jak to souvisí s psychózou</a:t>
            </a:r>
            <a:r>
              <a:rPr lang="de-DE" altLang="de-DE" sz="200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7168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62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pic>
        <p:nvPicPr>
          <p:cNvPr id="71686" name="Picture 70" descr="Notizen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8" y="6227763"/>
            <a:ext cx="3365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7" name="Rectangle 69"/>
          <p:cNvSpPr>
            <a:spLocks noChangeArrowheads="1"/>
          </p:cNvSpPr>
          <p:nvPr/>
        </p:nvSpPr>
        <p:spPr bwMode="auto">
          <a:xfrm>
            <a:off x="0" y="6165850"/>
            <a:ext cx="1944688" cy="47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cs-CZ" altLang="de-DE" sz="1200">
                <a:sym typeface="Wingdings" pitchFamily="2" charset="2"/>
              </a:rPr>
              <a:t>      </a:t>
            </a:r>
            <a:r>
              <a:rPr lang="de-DE" altLang="de-DE" sz="1200">
                <a:sym typeface="Wingdings" pitchFamily="2" charset="2"/>
              </a:rPr>
              <a:t></a:t>
            </a:r>
            <a:r>
              <a:rPr lang="de-DE" altLang="de-DE" sz="1200"/>
              <a:t> </a:t>
            </a:r>
            <a:r>
              <a:rPr lang="cs-CZ" altLang="de-DE" sz="1200"/>
              <a:t>Pracovní list </a:t>
            </a:r>
            <a:r>
              <a:rPr lang="de-DE" altLang="de-DE" sz="1200"/>
              <a:t>5.6</a:t>
            </a:r>
            <a:endParaRPr lang="en-US" altLang="de-DE" sz="120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Zástupný symbol pro zápatí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D3FF6C-1916-4F37-AFAA-0D1C37143C45}" type="slidenum">
              <a:rPr lang="en-US" altLang="de-DE"/>
              <a:pPr/>
              <a:t>63</a:t>
            </a:fld>
            <a:endParaRPr lang="en-US" altLang="de-DE"/>
          </a:p>
        </p:txBody>
      </p:sp>
      <p:sp>
        <p:nvSpPr>
          <p:cNvPr id="72707" name="Obdélník 3"/>
          <p:cNvSpPr>
            <a:spLocks noChangeArrowheads="1"/>
          </p:cNvSpPr>
          <p:nvPr/>
        </p:nvSpPr>
        <p:spPr bwMode="auto">
          <a:xfrm>
            <a:off x="290513" y="1317625"/>
            <a:ext cx="8555037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cs-CZ" altLang="de-DE" sz="1800" b="1"/>
              <a:t>Příklad</a:t>
            </a:r>
            <a:r>
              <a:rPr lang="de-DE" altLang="de-DE" sz="1800" b="1"/>
              <a:t>:</a:t>
            </a:r>
            <a:r>
              <a:rPr lang="de-DE" altLang="de-DE" sz="1800"/>
              <a:t> </a:t>
            </a:r>
            <a:r>
              <a:rPr lang="cs-CZ" altLang="de-DE" sz="1800"/>
              <a:t>Tomáš byl přesvědčen, že jej pronásleduje tajná policie</a:t>
            </a:r>
            <a:r>
              <a:rPr lang="de-DE" altLang="de-DE" sz="1800"/>
              <a:t>. </a:t>
            </a:r>
            <a:r>
              <a:rPr lang="cs-CZ" altLang="de-DE" sz="1800"/>
              <a:t>Proto se rozhodl sbalit si své věci a začít se skrývat.</a:t>
            </a:r>
          </a:p>
          <a:p>
            <a:pPr eaLnBrk="1" hangingPunct="1">
              <a:spcBef>
                <a:spcPts val="1200"/>
              </a:spcBef>
            </a:pPr>
            <a:r>
              <a:rPr lang="cs-CZ" altLang="de-DE" sz="1800" b="1"/>
              <a:t>Co k tomu vedlo</a:t>
            </a:r>
            <a:r>
              <a:rPr lang="de-DE" altLang="de-DE" sz="1800" b="1"/>
              <a:t>:</a:t>
            </a:r>
            <a:r>
              <a:rPr lang="de-DE" altLang="de-DE" sz="1800"/>
              <a:t> </a:t>
            </a:r>
            <a:r>
              <a:rPr lang="cs-CZ" altLang="de-DE" sz="1800"/>
              <a:t>Když se šel nedávno projít, pomalu kolem něj projel černý </a:t>
            </a:r>
            <a:r>
              <a:rPr lang="de-DE" altLang="de-DE" sz="1800"/>
              <a:t>Mercedes </a:t>
            </a:r>
            <a:r>
              <a:rPr lang="cs-CZ" altLang="de-DE" sz="1800"/>
              <a:t>a on měl dojem, že se po něm řidič nevrle díval</a:t>
            </a:r>
            <a:r>
              <a:rPr lang="de-DE" altLang="de-DE" sz="1800"/>
              <a:t>. </a:t>
            </a:r>
          </a:p>
          <a:p>
            <a:pPr eaLnBrk="1" hangingPunct="1">
              <a:spcBef>
                <a:spcPts val="1200"/>
              </a:spcBef>
            </a:pPr>
            <a:r>
              <a:rPr lang="cs-CZ" altLang="de-DE" sz="1800" b="1"/>
              <a:t>Ale</a:t>
            </a:r>
            <a:r>
              <a:rPr lang="de-DE" altLang="de-DE" sz="1800" b="1"/>
              <a:t>: </a:t>
            </a:r>
            <a:r>
              <a:rPr lang="cs-CZ" altLang="de-DE" sz="1800"/>
              <a:t>Byl to naštvaný řidič z jiného města, který se ztratil a proto jel pomalu, rozhlížel se kolem a  četl si názvy ulic a čísla domů, aby zase našel správnou cestu.</a:t>
            </a:r>
            <a:r>
              <a:rPr lang="de-DE" altLang="de-DE" sz="1800"/>
              <a:t> </a:t>
            </a:r>
          </a:p>
        </p:txBody>
      </p:sp>
      <p:sp>
        <p:nvSpPr>
          <p:cNvPr id="72708" name="Text Box 11"/>
          <p:cNvSpPr txBox="1"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>
                <a:solidFill>
                  <a:schemeClr val="accent1"/>
                </a:solidFill>
              </a:rPr>
              <a:t>A jak to souvisí s psychózou</a:t>
            </a:r>
            <a:r>
              <a:rPr lang="de-DE" altLang="de-DE" sz="200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7270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5.</a:t>
            </a:r>
            <a:r>
              <a:rPr lang="cs-CZ" altLang="de-DE" sz="1200" b="1">
                <a:solidFill>
                  <a:schemeClr val="tx2"/>
                </a:solidFill>
              </a:rPr>
              <a:t>63</a:t>
            </a:r>
            <a:endParaRPr lang="en-US" altLang="de-DE" sz="1200" b="1">
              <a:solidFill>
                <a:schemeClr val="tx2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645275" y="6619875"/>
            <a:ext cx="24796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Jak se rozhodujeme 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4202</Words>
  <Application>Microsoft Office PowerPoint</Application>
  <PresentationFormat>Bildschirmpräsentation (4:3)</PresentationFormat>
  <Paragraphs>734</Paragraphs>
  <Slides>63</Slides>
  <Notes>54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8</vt:i4>
      </vt:variant>
      <vt:variant>
        <vt:lpstr>Folientitel</vt:lpstr>
      </vt:variant>
      <vt:variant>
        <vt:i4>63</vt:i4>
      </vt:variant>
    </vt:vector>
  </HeadingPairs>
  <TitlesOfParts>
    <vt:vector size="80" baseType="lpstr">
      <vt:lpstr>ＭＳ Ｐゴシック</vt:lpstr>
      <vt:lpstr>Arial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1_Standarddesign</vt:lpstr>
      <vt:lpstr>2_Standarddesign</vt:lpstr>
      <vt:lpstr>3_Standarddesign</vt:lpstr>
      <vt:lpstr>Standarddesign</vt:lpstr>
      <vt:lpstr>5_Standarddesign</vt:lpstr>
      <vt:lpstr>6_Standarddesign</vt:lpstr>
      <vt:lpstr>4_Cronus</vt:lpstr>
      <vt:lpstr>2_Cronus</vt:lpstr>
      <vt:lpstr>PowerPoint-Präsentation</vt:lpstr>
      <vt:lpstr>PowerPoint-Präsentation</vt:lpstr>
      <vt:lpstr>PowerPoint-Präsentation</vt:lpstr>
      <vt:lpstr>A proč se tím vlastně zabýváme?</vt:lpstr>
      <vt:lpstr>PowerPoint-Präsentation</vt:lpstr>
      <vt:lpstr>Jaké jsou možné důsledky těchto různých způsobů rozhodování?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Úkol 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Šikana/Spiknutí? </vt:lpstr>
      <vt:lpstr>Co svědčí pro a co proti Mariinu přesvědčení?</vt:lpstr>
      <vt:lpstr>PowerPoint-Präsentation</vt:lpstr>
      <vt:lpstr>Jsem vyšetřován policií?</vt:lpstr>
      <vt:lpstr>PowerPoint-Präsentation</vt:lpstr>
      <vt:lpstr>PowerPoint-Präsentation</vt:lpstr>
      <vt:lpstr>Co svědčí pro a proti vašim určitým názorům? A co když…?</vt:lpstr>
      <vt:lpstr>PowerPoint-Präsentation</vt:lpstr>
      <vt:lpstr>PowerPoint-Präsentation</vt:lpstr>
      <vt:lpstr>Je to všechno opravdu nezbytné? </vt:lpstr>
      <vt:lpstr>PowerPoint-Präsentation</vt:lpstr>
      <vt:lpstr>PowerPoint-Präsentation</vt:lpstr>
      <vt:lpstr>PowerPoint-Präsentation</vt:lpstr>
      <vt:lpstr>PowerPoint-Präsentation</vt:lpstr>
    </vt:vector>
  </TitlesOfParts>
  <Company>UKE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Moritz</dc:creator>
  <cp:lastModifiedBy>Hiwis</cp:lastModifiedBy>
  <cp:revision>556</cp:revision>
  <dcterms:created xsi:type="dcterms:W3CDTF">2002-10-15T10:55:06Z</dcterms:created>
  <dcterms:modified xsi:type="dcterms:W3CDTF">2017-02-15T11:20:10Z</dcterms:modified>
</cp:coreProperties>
</file>