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Lst>
  <p:notesMasterIdLst>
    <p:notesMasterId r:id="rId53"/>
  </p:notesMasterIdLst>
  <p:handoutMasterIdLst>
    <p:handoutMasterId r:id="rId54"/>
  </p:handoutMasterIdLst>
  <p:sldIdLst>
    <p:sldId id="309" r:id="rId10"/>
    <p:sldId id="426" r:id="rId11"/>
    <p:sldId id="430" r:id="rId12"/>
    <p:sldId id="402" r:id="rId13"/>
    <p:sldId id="322" r:id="rId14"/>
    <p:sldId id="437" r:id="rId15"/>
    <p:sldId id="442" r:id="rId16"/>
    <p:sldId id="443" r:id="rId17"/>
    <p:sldId id="440" r:id="rId18"/>
    <p:sldId id="441" r:id="rId19"/>
    <p:sldId id="436" r:id="rId20"/>
    <p:sldId id="444" r:id="rId21"/>
    <p:sldId id="445" r:id="rId22"/>
    <p:sldId id="447" r:id="rId23"/>
    <p:sldId id="448" r:id="rId24"/>
    <p:sldId id="449" r:id="rId25"/>
    <p:sldId id="429" r:id="rId26"/>
    <p:sldId id="401" r:id="rId27"/>
    <p:sldId id="446" r:id="rId28"/>
    <p:sldId id="357" r:id="rId29"/>
    <p:sldId id="450" r:id="rId30"/>
    <p:sldId id="452" r:id="rId31"/>
    <p:sldId id="453" r:id="rId32"/>
    <p:sldId id="457" r:id="rId33"/>
    <p:sldId id="456" r:id="rId34"/>
    <p:sldId id="458" r:id="rId35"/>
    <p:sldId id="331" r:id="rId36"/>
    <p:sldId id="459" r:id="rId37"/>
    <p:sldId id="460" r:id="rId38"/>
    <p:sldId id="461" r:id="rId39"/>
    <p:sldId id="462" r:id="rId40"/>
    <p:sldId id="463" r:id="rId41"/>
    <p:sldId id="424" r:id="rId42"/>
    <p:sldId id="464" r:id="rId43"/>
    <p:sldId id="425" r:id="rId44"/>
    <p:sldId id="465" r:id="rId45"/>
    <p:sldId id="466" r:id="rId46"/>
    <p:sldId id="403" r:id="rId47"/>
    <p:sldId id="404" r:id="rId48"/>
    <p:sldId id="366" r:id="rId49"/>
    <p:sldId id="372" r:id="rId50"/>
    <p:sldId id="395" r:id="rId51"/>
    <p:sldId id="467" r:id="rId52"/>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pitchFamily="34" charset="0"/>
        <a:ea typeface="+mn-ea"/>
        <a:cs typeface="Times New Roman" pitchFamily="18" charset="0"/>
      </a:defRPr>
    </a:lvl1pPr>
    <a:lvl2pPr marL="457200" algn="l" rtl="0" eaLnBrk="0" fontAlgn="base" hangingPunct="0">
      <a:spcBef>
        <a:spcPct val="0"/>
      </a:spcBef>
      <a:spcAft>
        <a:spcPct val="0"/>
      </a:spcAft>
      <a:defRPr b="1" kern="1200">
        <a:solidFill>
          <a:schemeClr val="tx1"/>
        </a:solidFill>
        <a:latin typeface="Arial" pitchFamily="34" charset="0"/>
        <a:ea typeface="+mn-ea"/>
        <a:cs typeface="Times New Roman" pitchFamily="18" charset="0"/>
      </a:defRPr>
    </a:lvl2pPr>
    <a:lvl3pPr marL="914400" algn="l" rtl="0" eaLnBrk="0" fontAlgn="base" hangingPunct="0">
      <a:spcBef>
        <a:spcPct val="0"/>
      </a:spcBef>
      <a:spcAft>
        <a:spcPct val="0"/>
      </a:spcAft>
      <a:defRPr b="1" kern="1200">
        <a:solidFill>
          <a:schemeClr val="tx1"/>
        </a:solidFill>
        <a:latin typeface="Arial" pitchFamily="34" charset="0"/>
        <a:ea typeface="+mn-ea"/>
        <a:cs typeface="Times New Roman" pitchFamily="18" charset="0"/>
      </a:defRPr>
    </a:lvl3pPr>
    <a:lvl4pPr marL="1371600" algn="l" rtl="0" eaLnBrk="0" fontAlgn="base" hangingPunct="0">
      <a:spcBef>
        <a:spcPct val="0"/>
      </a:spcBef>
      <a:spcAft>
        <a:spcPct val="0"/>
      </a:spcAft>
      <a:defRPr b="1" kern="1200">
        <a:solidFill>
          <a:schemeClr val="tx1"/>
        </a:solidFill>
        <a:latin typeface="Arial" pitchFamily="34" charset="0"/>
        <a:ea typeface="+mn-ea"/>
        <a:cs typeface="Times New Roman" pitchFamily="18" charset="0"/>
      </a:defRPr>
    </a:lvl4pPr>
    <a:lvl5pPr marL="1828800" algn="l" rtl="0" eaLnBrk="0" fontAlgn="base" hangingPunct="0">
      <a:spcBef>
        <a:spcPct val="0"/>
      </a:spcBef>
      <a:spcAft>
        <a:spcPct val="0"/>
      </a:spcAft>
      <a:defRPr b="1" kern="1200">
        <a:solidFill>
          <a:schemeClr val="tx1"/>
        </a:solidFill>
        <a:latin typeface="Arial" pitchFamily="34" charset="0"/>
        <a:ea typeface="+mn-ea"/>
        <a:cs typeface="Times New Roman" pitchFamily="18" charset="0"/>
      </a:defRPr>
    </a:lvl5pPr>
    <a:lvl6pPr marL="2286000" algn="l" defTabSz="914400" rtl="0" eaLnBrk="1" latinLnBrk="0" hangingPunct="1">
      <a:defRPr b="1" kern="1200">
        <a:solidFill>
          <a:schemeClr val="tx1"/>
        </a:solidFill>
        <a:latin typeface="Arial" pitchFamily="34" charset="0"/>
        <a:ea typeface="+mn-ea"/>
        <a:cs typeface="Times New Roman" pitchFamily="18" charset="0"/>
      </a:defRPr>
    </a:lvl6pPr>
    <a:lvl7pPr marL="2743200" algn="l" defTabSz="914400" rtl="0" eaLnBrk="1" latinLnBrk="0" hangingPunct="1">
      <a:defRPr b="1" kern="1200">
        <a:solidFill>
          <a:schemeClr val="tx1"/>
        </a:solidFill>
        <a:latin typeface="Arial" pitchFamily="34" charset="0"/>
        <a:ea typeface="+mn-ea"/>
        <a:cs typeface="Times New Roman" pitchFamily="18" charset="0"/>
      </a:defRPr>
    </a:lvl7pPr>
    <a:lvl8pPr marL="3200400" algn="l" defTabSz="914400" rtl="0" eaLnBrk="1" latinLnBrk="0" hangingPunct="1">
      <a:defRPr b="1" kern="1200">
        <a:solidFill>
          <a:schemeClr val="tx1"/>
        </a:solidFill>
        <a:latin typeface="Arial" pitchFamily="34" charset="0"/>
        <a:ea typeface="+mn-ea"/>
        <a:cs typeface="Times New Roman" pitchFamily="18" charset="0"/>
      </a:defRPr>
    </a:lvl8pPr>
    <a:lvl9pPr marL="3657600" algn="l" defTabSz="914400" rtl="0" eaLnBrk="1" latinLnBrk="0" hangingPunct="1">
      <a:defRPr b="1" kern="1200">
        <a:solidFill>
          <a:schemeClr val="tx1"/>
        </a:solidFill>
        <a:latin typeface="Arial" pitchFamily="34" charset="0"/>
        <a:ea typeface="+mn-ea"/>
        <a:cs typeface="Times New Roman" pitchFamily="18" charset="0"/>
      </a:defRPr>
    </a:lvl9pPr>
  </p:defaultTextStyle>
  <p:extLst>
    <p:ext uri="{EFAFB233-063F-42B5-8137-9DF3F51BA10A}">
      <p15:sldGuideLst xmlns:p15="http://schemas.microsoft.com/office/powerpoint/2012/main">
        <p15:guide id="1" orient="horz" pos="1298">
          <p15:clr>
            <a:srgbClr val="A4A3A4"/>
          </p15:clr>
        </p15:guide>
        <p15:guide id="2" pos="2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99CCFF"/>
    <a:srgbClr val="FFCC66"/>
    <a:srgbClr val="FFCC00"/>
    <a:srgbClr val="FF0000"/>
    <a:srgbClr val="3333CC"/>
    <a:srgbClr val="006699"/>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60" autoAdjust="0"/>
    <p:restoredTop sz="94663" autoAdjust="0"/>
  </p:normalViewPr>
  <p:slideViewPr>
    <p:cSldViewPr>
      <p:cViewPr varScale="1">
        <p:scale>
          <a:sx n="129" d="100"/>
          <a:sy n="129" d="100"/>
        </p:scale>
        <p:origin x="846" y="90"/>
      </p:cViewPr>
      <p:guideLst>
        <p:guide orient="horz" pos="1298"/>
        <p:guide pos="2608"/>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4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l" defTabSz="955675" eaLnBrk="1" hangingPunct="1">
              <a:defRPr sz="1300">
                <a:latin typeface="Arial" charset="0"/>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l" defTabSz="955675" eaLnBrk="1" hangingPunct="1">
              <a:defRPr sz="1300">
                <a:latin typeface="Arial" charset="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smtClean="0">
                <a:latin typeface="Arial" charset="0"/>
              </a:defRPr>
            </a:lvl1pPr>
          </a:lstStyle>
          <a:p>
            <a:pPr>
              <a:defRPr/>
            </a:pPr>
            <a:fld id="{7D8A0D30-5159-4726-995A-E9A775A51B03}" type="slidenum">
              <a:rPr lang="en-GB" altLang="de-DE"/>
              <a:pPr>
                <a:defRPr/>
              </a:pPr>
              <a:t>‹Nr.›</a:t>
            </a:fld>
            <a:endParaRPr lang="en-GB" altLang="de-DE"/>
          </a:p>
        </p:txBody>
      </p:sp>
    </p:spTree>
    <p:extLst>
      <p:ext uri="{BB962C8B-B14F-4D97-AF65-F5344CB8AC3E}">
        <p14:creationId xmlns:p14="http://schemas.microsoft.com/office/powerpoint/2010/main" val="621055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l" defTabSz="955675" eaLnBrk="1" hangingPunct="1">
              <a:defRPr sz="13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de-DE"/>
          </a:p>
        </p:txBody>
      </p:sp>
      <p:sp>
        <p:nvSpPr>
          <p:cNvPr id="5530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l" defTabSz="955675" eaLnBrk="1" hangingPunct="1">
              <a:defRPr sz="13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smtClean="0">
                <a:latin typeface="Arial" charset="0"/>
              </a:defRPr>
            </a:lvl1pPr>
          </a:lstStyle>
          <a:p>
            <a:pPr>
              <a:defRPr/>
            </a:pPr>
            <a:fld id="{8CF0CF47-C7BA-4FBF-9512-30DF41C447F8}" type="slidenum">
              <a:rPr lang="de-DE" altLang="de-DE"/>
              <a:pPr>
                <a:defRPr/>
              </a:pPr>
              <a:t>‹Nr.›</a:t>
            </a:fld>
            <a:endParaRPr lang="de-DE" altLang="de-DE"/>
          </a:p>
        </p:txBody>
      </p:sp>
    </p:spTree>
    <p:extLst>
      <p:ext uri="{BB962C8B-B14F-4D97-AF65-F5344CB8AC3E}">
        <p14:creationId xmlns:p14="http://schemas.microsoft.com/office/powerpoint/2010/main" val="36193361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20A86B5A-08EC-4437-946F-68A3A2FDA218}" type="slidenum">
              <a:rPr lang="de-DE" altLang="de-DE">
                <a:latin typeface="Arial" pitchFamily="34" charset="0"/>
              </a:rPr>
              <a:pPr/>
              <a:t>1</a:t>
            </a:fld>
            <a:endParaRPr lang="de-DE" altLang="de-DE">
              <a:latin typeface="Arial" pitchFamily="34" charset="0"/>
            </a:endParaRPr>
          </a:p>
        </p:txBody>
      </p:sp>
      <p:sp>
        <p:nvSpPr>
          <p:cNvPr id="56323" name="Rectangle 1026"/>
          <p:cNvSpPr>
            <a:spLocks noGrp="1" noRot="1" noChangeAspect="1" noChangeArrowheads="1" noTextEdit="1"/>
          </p:cNvSpPr>
          <p:nvPr>
            <p:ph type="sldImg"/>
          </p:nvPr>
        </p:nvSpPr>
        <p:spPr>
          <a:ln/>
        </p:spPr>
      </p:sp>
      <p:sp>
        <p:nvSpPr>
          <p:cNvPr id="56324" name="Rectangle 1027"/>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549926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CAFE8CC5-C150-4811-9A4C-17671A8B46D8}" type="slidenum">
              <a:rPr lang="de-DE" altLang="de-DE" sz="1300"/>
              <a:pPr algn="r" defTabSz="955675" eaLnBrk="1" hangingPunct="1"/>
              <a:t>2</a:t>
            </a:fld>
            <a:endParaRPr lang="de-DE" altLang="de-DE" sz="1300"/>
          </a:p>
        </p:txBody>
      </p:sp>
      <p:sp>
        <p:nvSpPr>
          <p:cNvPr id="57347" name="Rectangle 2"/>
          <p:cNvSpPr>
            <a:spLocks noGrp="1" noRot="1" noChangeAspect="1" noChangeArrowheads="1" noTextEdit="1"/>
          </p:cNvSpPr>
          <p:nvPr>
            <p:ph type="sldImg"/>
          </p:nvPr>
        </p:nvSpPr>
        <p:spPr>
          <a:xfrm>
            <a:off x="919163" y="746125"/>
            <a:ext cx="4959350" cy="3719513"/>
          </a:xfrm>
          <a:ln w="12700" cap="flat"/>
        </p:spPr>
      </p:sp>
      <p:sp>
        <p:nvSpPr>
          <p:cNvPr id="57348" name="Rectangle 3"/>
          <p:cNvSpPr>
            <a:spLocks noGrp="1" noChangeArrowheads="1"/>
          </p:cNvSpPr>
          <p:nvPr>
            <p:ph type="body" idx="1"/>
          </p:nvPr>
        </p:nvSpPr>
        <p:spPr>
          <a:noFill/>
          <a:ln/>
        </p:spPr>
        <p:txBody>
          <a:bodyPr lIns="94960" tIns="47481" rIns="94960" bIns="47481"/>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619735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C7C8FDDA-F747-44AB-97FE-32354B6D715D}" type="slidenum">
              <a:rPr lang="de-DE" altLang="de-DE" sz="1300"/>
              <a:pPr algn="r" defTabSz="955675" eaLnBrk="1" hangingPunct="1"/>
              <a:t>3</a:t>
            </a:fld>
            <a:endParaRPr lang="de-DE" altLang="de-DE" sz="1300"/>
          </a:p>
        </p:txBody>
      </p:sp>
      <p:sp>
        <p:nvSpPr>
          <p:cNvPr id="58371" name="Rectangle 2"/>
          <p:cNvSpPr>
            <a:spLocks noGrp="1" noRot="1" noChangeAspect="1" noChangeArrowheads="1" noTextEdit="1"/>
          </p:cNvSpPr>
          <p:nvPr>
            <p:ph type="sldImg"/>
          </p:nvPr>
        </p:nvSpPr>
        <p:spPr>
          <a:xfrm>
            <a:off x="919163" y="746125"/>
            <a:ext cx="4959350" cy="3719513"/>
          </a:xfrm>
          <a:ln w="12700" cap="flat"/>
        </p:spPr>
      </p:sp>
      <p:sp>
        <p:nvSpPr>
          <p:cNvPr id="58372" name="Rectangle 3"/>
          <p:cNvSpPr>
            <a:spLocks noGrp="1" noChangeArrowheads="1"/>
          </p:cNvSpPr>
          <p:nvPr>
            <p:ph type="body" idx="1"/>
          </p:nvPr>
        </p:nvSpPr>
        <p:spPr>
          <a:noFill/>
          <a:ln/>
        </p:spPr>
        <p:txBody>
          <a:bodyPr lIns="94960" tIns="47481" rIns="94960" bIns="47481"/>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224973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5FED8531-1BAA-4924-8D59-AEC6F6886DCE}" type="slidenum">
              <a:rPr lang="de-DE" altLang="de-DE">
                <a:latin typeface="Arial" pitchFamily="34" charset="0"/>
              </a:rPr>
              <a:pPr/>
              <a:t>4</a:t>
            </a:fld>
            <a:endParaRPr lang="de-DE" altLang="de-DE">
              <a:latin typeface="Arial" pitchFamily="34" charset="0"/>
            </a:endParaRPr>
          </a:p>
        </p:txBody>
      </p:sp>
      <p:sp>
        <p:nvSpPr>
          <p:cNvPr id="59395" name="Rectangle 2"/>
          <p:cNvSpPr>
            <a:spLocks noGrp="1" noRot="1" noChangeAspect="1" noChangeArrowheads="1" noTextEdit="1"/>
          </p:cNvSpPr>
          <p:nvPr>
            <p:ph type="sldImg"/>
          </p:nvPr>
        </p:nvSpPr>
        <p:spPr>
          <a:xfrm>
            <a:off x="919163" y="746125"/>
            <a:ext cx="4959350" cy="3719513"/>
          </a:xfrm>
          <a:ln w="12700" cap="flat"/>
        </p:spPr>
      </p:sp>
      <p:sp>
        <p:nvSpPr>
          <p:cNvPr id="59396" name="Rectangle 3"/>
          <p:cNvSpPr>
            <a:spLocks noGrp="1" noChangeArrowheads="1"/>
          </p:cNvSpPr>
          <p:nvPr>
            <p:ph type="body" idx="1"/>
          </p:nvPr>
        </p:nvSpPr>
        <p:spPr>
          <a:noFill/>
          <a:ln/>
        </p:spPr>
        <p:txBody>
          <a:bodyPr lIns="94960" tIns="47481" rIns="94960" bIns="47481"/>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29181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AD8F223-BE34-41DE-9E4F-B35D9CC65A30}" type="slidenum">
              <a:rPr lang="de-DE" altLang="de-DE">
                <a:latin typeface="Arial" pitchFamily="34" charset="0"/>
              </a:rPr>
              <a:pPr/>
              <a:t>5</a:t>
            </a:fld>
            <a:endParaRPr lang="de-DE" altLang="de-DE">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2764929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BB23AA1B-2728-477D-9B2C-E5D07EB39DD9}" type="slidenum">
              <a:rPr lang="de-DE" altLang="de-DE" sz="1300"/>
              <a:pPr algn="r" defTabSz="955675" eaLnBrk="1" hangingPunct="1"/>
              <a:t>6</a:t>
            </a:fld>
            <a:endParaRPr lang="de-DE" altLang="de-DE" sz="1300"/>
          </a:p>
        </p:txBody>
      </p:sp>
      <p:sp>
        <p:nvSpPr>
          <p:cNvPr id="61443"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9AE3C09C-AA58-4BF0-87BD-FDCABAAFAA78}" type="slidenum">
              <a:rPr lang="de-DE" altLang="de-DE" sz="1300"/>
              <a:pPr algn="r" defTabSz="955675" eaLnBrk="1" hangingPunct="1"/>
              <a:t>6</a:t>
            </a:fld>
            <a:endParaRPr lang="de-DE" altLang="de-DE" sz="1300"/>
          </a:p>
        </p:txBody>
      </p:sp>
      <p:sp>
        <p:nvSpPr>
          <p:cNvPr id="61444" name="Rectangle 2"/>
          <p:cNvSpPr>
            <a:spLocks noGrp="1" noRot="1" noChangeAspect="1" noChangeArrowheads="1" noTextEdit="1"/>
          </p:cNvSpPr>
          <p:nvPr>
            <p:ph type="sldImg"/>
          </p:nvPr>
        </p:nvSpPr>
        <p:spPr>
          <a:ln/>
        </p:spPr>
      </p:sp>
      <p:sp>
        <p:nvSpPr>
          <p:cNvPr id="61445" name="Rectangle 3"/>
          <p:cNvSpPr>
            <a:spLocks noGrp="1" noChangeArrowheads="1"/>
          </p:cNvSpPr>
          <p:nvPr>
            <p:ph type="body" idx="1"/>
          </p:nvPr>
        </p:nvSpPr>
        <p:spPr>
          <a:noFill/>
          <a:ln/>
        </p:spPr>
        <p:txBody>
          <a:bodyPr lIns="95553" tIns="47777" rIns="95553" bIns="47777"/>
          <a:lstStyle/>
          <a:p>
            <a:pPr eaLnBrk="1" hangingPunct="1"/>
            <a:r>
              <a:rPr lang="en-US" altLang="de-DE" smtClean="0">
                <a:latin typeface="Arial" pitchFamily="34" charset="0"/>
              </a:rPr>
              <a:t>Either, applying for other jobs. Or responding to other advertisements. </a:t>
            </a:r>
          </a:p>
        </p:txBody>
      </p:sp>
    </p:spTree>
    <p:extLst>
      <p:ext uri="{BB962C8B-B14F-4D97-AF65-F5344CB8AC3E}">
        <p14:creationId xmlns:p14="http://schemas.microsoft.com/office/powerpoint/2010/main" val="1892792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39B15841-80D4-4748-9382-CBA11E5F45B6}" type="slidenum">
              <a:rPr lang="de-DE" altLang="de-DE" sz="1300"/>
              <a:pPr algn="r" defTabSz="955675" eaLnBrk="1" hangingPunct="1"/>
              <a:t>7</a:t>
            </a:fld>
            <a:endParaRPr lang="de-DE" altLang="de-DE" sz="1300"/>
          </a:p>
        </p:txBody>
      </p:sp>
      <p:sp>
        <p:nvSpPr>
          <p:cNvPr id="62467"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2C235488-26B0-44C4-BD73-665800660452}" type="slidenum">
              <a:rPr lang="de-DE" altLang="de-DE" sz="1300"/>
              <a:pPr algn="r" defTabSz="955675" eaLnBrk="1" hangingPunct="1"/>
              <a:t>7</a:t>
            </a:fld>
            <a:endParaRPr lang="de-DE" altLang="de-DE" sz="1300"/>
          </a:p>
        </p:txBody>
      </p:sp>
      <p:sp>
        <p:nvSpPr>
          <p:cNvPr id="62468" name="Rectangle 2"/>
          <p:cNvSpPr>
            <a:spLocks noGrp="1" noRot="1" noChangeAspect="1" noChangeArrowheads="1" noTextEdit="1"/>
          </p:cNvSpPr>
          <p:nvPr>
            <p:ph type="sldImg"/>
          </p:nvPr>
        </p:nvSpPr>
        <p:spPr>
          <a:ln/>
        </p:spPr>
      </p:sp>
      <p:sp>
        <p:nvSpPr>
          <p:cNvPr id="62469" name="Rectangle 3"/>
          <p:cNvSpPr>
            <a:spLocks noGrp="1" noChangeArrowheads="1"/>
          </p:cNvSpPr>
          <p:nvPr>
            <p:ph type="body" idx="1"/>
          </p:nvPr>
        </p:nvSpPr>
        <p:spPr>
          <a:noFill/>
          <a:ln/>
        </p:spPr>
        <p:txBody>
          <a:bodyPr lIns="95553" tIns="47777" rIns="95553" bIns="47777"/>
          <a:lstStyle/>
          <a:p>
            <a:pPr eaLnBrk="1" hangingPunct="1"/>
            <a:r>
              <a:rPr lang="en-US" altLang="de-DE" smtClean="0">
                <a:latin typeface="Arial" pitchFamily="34" charset="0"/>
              </a:rPr>
              <a:t>Either, applying for other jobs. Or responding to other advertisements. </a:t>
            </a:r>
          </a:p>
        </p:txBody>
      </p:sp>
    </p:spTree>
    <p:extLst>
      <p:ext uri="{BB962C8B-B14F-4D97-AF65-F5344CB8AC3E}">
        <p14:creationId xmlns:p14="http://schemas.microsoft.com/office/powerpoint/2010/main" val="345766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FF0239C5-28AA-47DD-B7B8-E5E8A7683265}" type="slidenum">
              <a:rPr lang="de-DE" altLang="de-DE" sz="1300"/>
              <a:pPr algn="r" defTabSz="955675" eaLnBrk="1" hangingPunct="1"/>
              <a:t>8</a:t>
            </a:fld>
            <a:endParaRPr lang="de-DE" altLang="de-DE" sz="1300"/>
          </a:p>
        </p:txBody>
      </p:sp>
      <p:sp>
        <p:nvSpPr>
          <p:cNvPr id="63491"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B387F739-ABEB-4524-952A-9EACBF3FAF0C}" type="slidenum">
              <a:rPr lang="de-DE" altLang="de-DE" sz="1300"/>
              <a:pPr algn="r" defTabSz="955675" eaLnBrk="1" hangingPunct="1"/>
              <a:t>8</a:t>
            </a:fld>
            <a:endParaRPr lang="de-DE" altLang="de-DE" sz="1300"/>
          </a:p>
        </p:txBody>
      </p:sp>
      <p:sp>
        <p:nvSpPr>
          <p:cNvPr id="63492" name="Rectangle 2"/>
          <p:cNvSpPr>
            <a:spLocks noGrp="1" noRot="1" noChangeAspect="1" noChangeArrowheads="1" noTextEdit="1"/>
          </p:cNvSpPr>
          <p:nvPr>
            <p:ph type="sldImg"/>
          </p:nvPr>
        </p:nvSpPr>
        <p:spPr>
          <a:ln/>
        </p:spPr>
      </p:sp>
      <p:sp>
        <p:nvSpPr>
          <p:cNvPr id="63493" name="Rectangle 3"/>
          <p:cNvSpPr>
            <a:spLocks noGrp="1" noChangeArrowheads="1"/>
          </p:cNvSpPr>
          <p:nvPr>
            <p:ph type="body" idx="1"/>
          </p:nvPr>
        </p:nvSpPr>
        <p:spPr>
          <a:noFill/>
          <a:ln/>
        </p:spPr>
        <p:txBody>
          <a:bodyPr lIns="95553" tIns="47777" rIns="95553" bIns="47777"/>
          <a:lstStyle/>
          <a:p>
            <a:pPr eaLnBrk="1" hangingPunct="1"/>
            <a:r>
              <a:rPr lang="en-US" altLang="de-DE" smtClean="0">
                <a:latin typeface="Arial" pitchFamily="34" charset="0"/>
              </a:rPr>
              <a:t>Either, applying for other jobs. Or responding to other advertisements. </a:t>
            </a:r>
          </a:p>
        </p:txBody>
      </p:sp>
    </p:spTree>
    <p:extLst>
      <p:ext uri="{BB962C8B-B14F-4D97-AF65-F5344CB8AC3E}">
        <p14:creationId xmlns:p14="http://schemas.microsoft.com/office/powerpoint/2010/main" val="226270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7D020161-5597-4433-A4D5-7234ACEF7C32}" type="slidenum">
              <a:rPr lang="de-DE" altLang="de-DE" sz="1300"/>
              <a:pPr algn="r" defTabSz="955675" eaLnBrk="1" hangingPunct="1"/>
              <a:t>9</a:t>
            </a:fld>
            <a:endParaRPr lang="de-DE" altLang="de-DE" sz="1300"/>
          </a:p>
        </p:txBody>
      </p:sp>
      <p:sp>
        <p:nvSpPr>
          <p:cNvPr id="64515"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C8D0FD28-DC63-4162-B590-6F85F0568B5E}" type="slidenum">
              <a:rPr lang="de-DE" altLang="de-DE" sz="1300"/>
              <a:pPr algn="r" defTabSz="955675" eaLnBrk="1" hangingPunct="1"/>
              <a:t>9</a:t>
            </a:fld>
            <a:endParaRPr lang="de-DE" altLang="de-DE" sz="1300"/>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noFill/>
          <a:ln/>
        </p:spPr>
        <p:txBody>
          <a:bodyPr lIns="95553" tIns="47777" rIns="95553" bIns="47777"/>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623601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pPr defTabSz="954088"/>
            <a:fld id="{BF83C3C7-700F-4699-A365-E1FA38B43E09}" type="slidenum">
              <a:rPr lang="de-DE" altLang="de-DE">
                <a:solidFill>
                  <a:srgbClr val="000000"/>
                </a:solidFill>
                <a:latin typeface="Arial" pitchFamily="34" charset="0"/>
                <a:ea typeface="MS PGothic" pitchFamily="34" charset="-128"/>
              </a:rPr>
              <a:pPr defTabSz="954088"/>
              <a:t>11</a:t>
            </a:fld>
            <a:endParaRPr lang="de-DE" altLang="de-DE">
              <a:solidFill>
                <a:srgbClr val="000000"/>
              </a:solidFill>
              <a:latin typeface="Arial" pitchFamily="34" charset="0"/>
              <a:ea typeface="MS PGothic" pitchFamily="34" charset="-128"/>
            </a:endParaRPr>
          </a:p>
        </p:txBody>
      </p:sp>
      <p:sp>
        <p:nvSpPr>
          <p:cNvPr id="65539" name="Rectangle 2"/>
          <p:cNvSpPr>
            <a:spLocks noGrp="1" noRot="1" noChangeAspect="1" noChangeArrowheads="1" noTextEdit="1"/>
          </p:cNvSpPr>
          <p:nvPr>
            <p:ph type="sldImg"/>
          </p:nvPr>
        </p:nvSpPr>
        <p:spPr>
          <a:xfrm>
            <a:off x="917575" y="744538"/>
            <a:ext cx="4962525" cy="3722687"/>
          </a:xfrm>
          <a:ln/>
        </p:spPr>
      </p:sp>
      <p:sp>
        <p:nvSpPr>
          <p:cNvPr id="65540"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758937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C431C99-46A1-4ABE-8486-72F5A3102D17}" type="slidenum">
              <a:rPr lang="de-DE" altLang="de-DE">
                <a:latin typeface="Arial" pitchFamily="34" charset="0"/>
              </a:rPr>
              <a:pPr/>
              <a:t>12</a:t>
            </a:fld>
            <a:endParaRPr lang="de-DE" altLang="de-DE">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4084039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30FF310-23AF-45BB-8B64-A2E0ED235C62}" type="slidenum">
              <a:rPr lang="de-DE" altLang="de-DE">
                <a:latin typeface="Arial" pitchFamily="34" charset="0"/>
              </a:rPr>
              <a:pPr/>
              <a:t>13</a:t>
            </a:fld>
            <a:endParaRPr lang="de-DE" altLang="de-DE">
              <a:latin typeface="Arial"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180977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pPr defTabSz="954088"/>
            <a:fld id="{3D8A9D5D-1BE9-4C9A-9D19-18517CF44158}" type="slidenum">
              <a:rPr lang="de-DE" altLang="de-DE">
                <a:solidFill>
                  <a:srgbClr val="000000"/>
                </a:solidFill>
                <a:latin typeface="Arial" pitchFamily="34" charset="0"/>
                <a:ea typeface="MS PGothic" pitchFamily="34" charset="-128"/>
              </a:rPr>
              <a:pPr defTabSz="954088"/>
              <a:t>14</a:t>
            </a:fld>
            <a:endParaRPr lang="de-DE" altLang="de-DE">
              <a:solidFill>
                <a:srgbClr val="000000"/>
              </a:solidFill>
              <a:latin typeface="Arial" pitchFamily="34" charset="0"/>
              <a:ea typeface="MS PGothic" pitchFamily="34" charset="-128"/>
            </a:endParaRPr>
          </a:p>
        </p:txBody>
      </p:sp>
      <p:sp>
        <p:nvSpPr>
          <p:cNvPr id="68611" name="Rectangle 2"/>
          <p:cNvSpPr>
            <a:spLocks noGrp="1" noRot="1" noChangeAspect="1" noChangeArrowheads="1" noTextEdit="1"/>
          </p:cNvSpPr>
          <p:nvPr>
            <p:ph type="sldImg"/>
          </p:nvPr>
        </p:nvSpPr>
        <p:spPr>
          <a:xfrm>
            <a:off x="917575" y="744538"/>
            <a:ext cx="4962525" cy="3722687"/>
          </a:xfrm>
          <a:ln/>
        </p:spPr>
      </p:sp>
      <p:sp>
        <p:nvSpPr>
          <p:cNvPr id="68612"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950330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defTabSz="954088"/>
            <a:fld id="{2D72724B-D319-47FB-8CA0-FE23191B0F2A}" type="slidenum">
              <a:rPr lang="de-DE" altLang="de-DE">
                <a:solidFill>
                  <a:srgbClr val="000000"/>
                </a:solidFill>
                <a:latin typeface="Arial" pitchFamily="34" charset="0"/>
                <a:ea typeface="MS PGothic" pitchFamily="34" charset="-128"/>
              </a:rPr>
              <a:pPr defTabSz="954088"/>
              <a:t>15</a:t>
            </a:fld>
            <a:endParaRPr lang="de-DE" altLang="de-DE">
              <a:solidFill>
                <a:srgbClr val="000000"/>
              </a:solidFill>
              <a:latin typeface="Arial" pitchFamily="34" charset="0"/>
              <a:ea typeface="MS PGothic" pitchFamily="34" charset="-128"/>
            </a:endParaRPr>
          </a:p>
        </p:txBody>
      </p:sp>
      <p:sp>
        <p:nvSpPr>
          <p:cNvPr id="69635" name="Rectangle 2"/>
          <p:cNvSpPr>
            <a:spLocks noGrp="1" noRot="1" noChangeAspect="1" noChangeArrowheads="1" noTextEdit="1"/>
          </p:cNvSpPr>
          <p:nvPr>
            <p:ph type="sldImg"/>
          </p:nvPr>
        </p:nvSpPr>
        <p:spPr>
          <a:xfrm>
            <a:off x="917575" y="744538"/>
            <a:ext cx="4962525" cy="3722687"/>
          </a:xfrm>
          <a:ln/>
        </p:spPr>
      </p:sp>
      <p:sp>
        <p:nvSpPr>
          <p:cNvPr id="69636"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570271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p:cNvSpPr>
            <a:spLocks noGrp="1" noRot="1" noChangeAspect="1" noTextEdit="1"/>
          </p:cNvSpPr>
          <p:nvPr>
            <p:ph type="sldImg"/>
          </p:nvPr>
        </p:nvSpPr>
        <p:spPr>
          <a:xfrm>
            <a:off x="917575" y="744538"/>
            <a:ext cx="4962525" cy="3722687"/>
          </a:xfrm>
          <a:ln/>
        </p:spPr>
      </p:sp>
      <p:sp>
        <p:nvSpPr>
          <p:cNvPr id="70659" name="Notizenplatzhalter 2"/>
          <p:cNvSpPr>
            <a:spLocks noGrp="1"/>
          </p:cNvSpPr>
          <p:nvPr>
            <p:ph type="body" idx="1"/>
          </p:nvPr>
        </p:nvSpPr>
        <p:spPr>
          <a:noFill/>
          <a:ln/>
        </p:spPr>
        <p:txBody>
          <a:bodyPr/>
          <a:lstStyle/>
          <a:p>
            <a:endParaRPr lang="de-DE" altLang="de-DE" smtClean="0">
              <a:latin typeface="Arial" pitchFamily="34" charset="0"/>
            </a:endParaRPr>
          </a:p>
        </p:txBody>
      </p:sp>
      <p:sp>
        <p:nvSpPr>
          <p:cNvPr id="70660" name="Foliennummernplatzhalter 3"/>
          <p:cNvSpPr>
            <a:spLocks noGrp="1"/>
          </p:cNvSpPr>
          <p:nvPr>
            <p:ph type="sldNum" sz="quarter" idx="5"/>
          </p:nvPr>
        </p:nvSpPr>
        <p:spPr>
          <a:noFill/>
        </p:spPr>
        <p:txBody>
          <a:bodyPr/>
          <a:lstStyle/>
          <a:p>
            <a:fld id="{DBDE2123-4C5D-4050-ACF2-EDE94EBE6DDA}" type="slidenum">
              <a:rPr lang="de-DE" altLang="de-DE">
                <a:latin typeface="Arial" pitchFamily="34" charset="0"/>
              </a:rPr>
              <a:pPr/>
              <a:t>16</a:t>
            </a:fld>
            <a:endParaRPr lang="de-DE" altLang="de-DE">
              <a:latin typeface="Arial" pitchFamily="34" charset="0"/>
            </a:endParaRPr>
          </a:p>
        </p:txBody>
      </p:sp>
    </p:spTree>
    <p:extLst>
      <p:ext uri="{BB962C8B-B14F-4D97-AF65-F5344CB8AC3E}">
        <p14:creationId xmlns:p14="http://schemas.microsoft.com/office/powerpoint/2010/main" val="3700445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0AD848BB-7F43-43D6-8CC9-9F87546C1070}" type="slidenum">
              <a:rPr lang="de-DE" altLang="de-DE">
                <a:latin typeface="Arial" pitchFamily="34" charset="0"/>
              </a:rPr>
              <a:pPr/>
              <a:t>17</a:t>
            </a:fld>
            <a:endParaRPr lang="de-DE" altLang="de-DE">
              <a:latin typeface="Arial"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800064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6E7E7C8F-3165-4CEB-9A21-32A19168AAE1}" type="slidenum">
              <a:rPr lang="de-DE" altLang="de-DE">
                <a:latin typeface="Arial" pitchFamily="34" charset="0"/>
              </a:rPr>
              <a:pPr/>
              <a:t>18</a:t>
            </a:fld>
            <a:endParaRPr lang="de-DE" altLang="de-DE">
              <a:latin typeface="Arial"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2493162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4A744CE-1614-4366-806F-CEF5D7948222}" type="slidenum">
              <a:rPr lang="de-DE" altLang="de-DE">
                <a:latin typeface="Arial" pitchFamily="34" charset="0"/>
              </a:rPr>
              <a:pPr/>
              <a:t>19</a:t>
            </a:fld>
            <a:endParaRPr lang="de-DE" altLang="de-DE">
              <a:latin typeface="Arial"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169934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87AEE3C1-396C-4E06-A423-A126593E9AA4}" type="slidenum">
              <a:rPr lang="de-DE" altLang="de-DE">
                <a:latin typeface="Arial" pitchFamily="34" charset="0"/>
              </a:rPr>
              <a:pPr/>
              <a:t>20</a:t>
            </a:fld>
            <a:endParaRPr lang="de-DE" altLang="de-DE">
              <a:latin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556406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917575" y="744538"/>
            <a:ext cx="4962525" cy="3722687"/>
          </a:xfrm>
          <a:ln/>
        </p:spPr>
      </p:sp>
      <p:sp>
        <p:nvSpPr>
          <p:cNvPr id="75779" name="Rectangle 3"/>
          <p:cNvSpPr>
            <a:spLocks noGrp="1" noChangeArrowheads="1"/>
          </p:cNvSpPr>
          <p:nvPr>
            <p:ph type="body" idx="1"/>
          </p:nvPr>
        </p:nvSpPr>
        <p:spPr>
          <a:noFill/>
          <a:ln/>
        </p:spPr>
        <p:txBody>
          <a:bodyPr/>
          <a:lstStyle/>
          <a:p>
            <a:endParaRPr lang="en-US" altLang="de-DE" smtClean="0">
              <a:latin typeface="Arial" pitchFamily="34" charset="0"/>
            </a:endParaRPr>
          </a:p>
        </p:txBody>
      </p:sp>
    </p:spTree>
    <p:extLst>
      <p:ext uri="{BB962C8B-B14F-4D97-AF65-F5344CB8AC3E}">
        <p14:creationId xmlns:p14="http://schemas.microsoft.com/office/powerpoint/2010/main" val="3506047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917575" y="744538"/>
            <a:ext cx="4962525" cy="3722687"/>
          </a:xfrm>
          <a:ln/>
        </p:spPr>
      </p:sp>
      <p:sp>
        <p:nvSpPr>
          <p:cNvPr id="76803" name="Rectangle 3"/>
          <p:cNvSpPr>
            <a:spLocks noGrp="1" noChangeArrowheads="1"/>
          </p:cNvSpPr>
          <p:nvPr>
            <p:ph type="body" idx="1"/>
          </p:nvPr>
        </p:nvSpPr>
        <p:spPr>
          <a:noFill/>
          <a:ln/>
        </p:spPr>
        <p:txBody>
          <a:bodyPr/>
          <a:lstStyle/>
          <a:p>
            <a:endParaRPr lang="en-US" altLang="de-DE" smtClean="0">
              <a:latin typeface="Arial" pitchFamily="34" charset="0"/>
            </a:endParaRPr>
          </a:p>
        </p:txBody>
      </p:sp>
    </p:spTree>
    <p:extLst>
      <p:ext uri="{BB962C8B-B14F-4D97-AF65-F5344CB8AC3E}">
        <p14:creationId xmlns:p14="http://schemas.microsoft.com/office/powerpoint/2010/main" val="1826668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917575" y="744538"/>
            <a:ext cx="4962525" cy="3722687"/>
          </a:xfrm>
          <a:ln/>
        </p:spPr>
      </p:sp>
      <p:sp>
        <p:nvSpPr>
          <p:cNvPr id="77827" name="Rectangle 3"/>
          <p:cNvSpPr>
            <a:spLocks noGrp="1" noChangeArrowheads="1"/>
          </p:cNvSpPr>
          <p:nvPr>
            <p:ph type="body" idx="1"/>
          </p:nvPr>
        </p:nvSpPr>
        <p:spPr>
          <a:noFill/>
          <a:ln/>
        </p:spPr>
        <p:txBody>
          <a:bodyPr/>
          <a:lstStyle/>
          <a:p>
            <a:pPr defTabSz="811213"/>
            <a:endParaRPr lang="en-US" altLang="de-DE" smtClean="0">
              <a:latin typeface="Arial" pitchFamily="34" charset="0"/>
            </a:endParaRPr>
          </a:p>
        </p:txBody>
      </p:sp>
    </p:spTree>
    <p:extLst>
      <p:ext uri="{BB962C8B-B14F-4D97-AF65-F5344CB8AC3E}">
        <p14:creationId xmlns:p14="http://schemas.microsoft.com/office/powerpoint/2010/main" val="1094717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26958C7-A65D-4B92-9045-A78332A8013F}" type="slidenum">
              <a:rPr lang="de-DE" altLang="de-DE">
                <a:latin typeface="Arial" pitchFamily="34" charset="0"/>
              </a:rPr>
              <a:pPr/>
              <a:t>24</a:t>
            </a:fld>
            <a:endParaRPr lang="de-DE" altLang="de-DE">
              <a:latin typeface="Arial"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09772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5F3BA9B4-AE2D-4C07-A638-AFFCDD1B5FD1}" type="slidenum">
              <a:rPr lang="de-DE" altLang="de-DE">
                <a:latin typeface="Arial" pitchFamily="34" charset="0"/>
              </a:rPr>
              <a:pPr/>
              <a:t>25</a:t>
            </a:fld>
            <a:endParaRPr lang="de-DE" altLang="de-DE">
              <a:latin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4173626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B1BD4D81-9DE1-4D26-9E13-A35A4455AD4D}" type="slidenum">
              <a:rPr lang="de-DE" altLang="de-DE">
                <a:latin typeface="Arial" pitchFamily="34" charset="0"/>
              </a:rPr>
              <a:pPr/>
              <a:t>26</a:t>
            </a:fld>
            <a:endParaRPr lang="de-DE" altLang="de-DE">
              <a:latin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230110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0091090-3E3F-4A53-BBE8-F9C5D748A605}" type="slidenum">
              <a:rPr lang="de-DE" altLang="de-DE">
                <a:latin typeface="Arial" pitchFamily="34" charset="0"/>
              </a:rPr>
              <a:pPr/>
              <a:t>27</a:t>
            </a:fld>
            <a:endParaRPr lang="de-DE" altLang="de-DE">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259227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Folienbildplatzhalter 1"/>
          <p:cNvSpPr>
            <a:spLocks noGrp="1" noRot="1" noChangeAspect="1" noTextEdit="1"/>
          </p:cNvSpPr>
          <p:nvPr>
            <p:ph type="sldImg"/>
          </p:nvPr>
        </p:nvSpPr>
        <p:spPr>
          <a:xfrm>
            <a:off x="917575" y="744538"/>
            <a:ext cx="4962525" cy="3722687"/>
          </a:xfrm>
          <a:ln/>
        </p:spPr>
      </p:sp>
      <p:sp>
        <p:nvSpPr>
          <p:cNvPr id="82947" name="Notizenplatzhalter 2"/>
          <p:cNvSpPr>
            <a:spLocks noGrp="1"/>
          </p:cNvSpPr>
          <p:nvPr>
            <p:ph type="body" idx="1"/>
          </p:nvPr>
        </p:nvSpPr>
        <p:spPr>
          <a:noFill/>
          <a:ln/>
        </p:spPr>
        <p:txBody>
          <a:bodyPr/>
          <a:lstStyle/>
          <a:p>
            <a:endParaRPr lang="de-DE" altLang="de-DE" smtClean="0">
              <a:latin typeface="Arial" pitchFamily="34" charset="0"/>
            </a:endParaRPr>
          </a:p>
        </p:txBody>
      </p:sp>
      <p:sp>
        <p:nvSpPr>
          <p:cNvPr id="82948" name="Foliennummernplatzhalter 3"/>
          <p:cNvSpPr>
            <a:spLocks noGrp="1"/>
          </p:cNvSpPr>
          <p:nvPr>
            <p:ph type="sldNum" sz="quarter" idx="5"/>
          </p:nvPr>
        </p:nvSpPr>
        <p:spPr>
          <a:noFill/>
        </p:spPr>
        <p:txBody>
          <a:bodyPr/>
          <a:lstStyle/>
          <a:p>
            <a:fld id="{8F292EA5-3E0F-4BAE-BEF1-A82346A396D1}" type="slidenum">
              <a:rPr lang="de-DE" altLang="de-DE">
                <a:latin typeface="Arial" pitchFamily="34" charset="0"/>
              </a:rPr>
              <a:pPr/>
              <a:t>28</a:t>
            </a:fld>
            <a:endParaRPr lang="de-DE" altLang="de-DE">
              <a:latin typeface="Arial" pitchFamily="34" charset="0"/>
            </a:endParaRPr>
          </a:p>
        </p:txBody>
      </p:sp>
    </p:spTree>
    <p:extLst>
      <p:ext uri="{BB962C8B-B14F-4D97-AF65-F5344CB8AC3E}">
        <p14:creationId xmlns:p14="http://schemas.microsoft.com/office/powerpoint/2010/main" val="3236897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2F3053A9-9E0A-4C65-B7AD-A122DC29EFA2}" type="slidenum">
              <a:rPr lang="de-DE" altLang="de-DE">
                <a:latin typeface="Arial" pitchFamily="34" charset="0"/>
                <a:ea typeface="MS PGothic" pitchFamily="34" charset="-128"/>
              </a:rPr>
              <a:pPr/>
              <a:t>30</a:t>
            </a:fld>
            <a:endParaRPr lang="de-DE" altLang="de-DE">
              <a:latin typeface="Arial" pitchFamily="34" charset="0"/>
              <a:ea typeface="MS PGothic" pitchFamily="34" charset="-128"/>
            </a:endParaRPr>
          </a:p>
        </p:txBody>
      </p:sp>
      <p:sp>
        <p:nvSpPr>
          <p:cNvPr id="83971" name="Rectangle 2"/>
          <p:cNvSpPr>
            <a:spLocks noGrp="1" noRot="1" noChangeAspect="1" noChangeArrowheads="1" noTextEdit="1"/>
          </p:cNvSpPr>
          <p:nvPr>
            <p:ph type="sldImg"/>
          </p:nvPr>
        </p:nvSpPr>
        <p:spPr>
          <a:xfrm>
            <a:off x="1066800" y="665163"/>
            <a:ext cx="4433888" cy="3325812"/>
          </a:xfrm>
          <a:ln/>
        </p:spPr>
      </p:sp>
      <p:sp>
        <p:nvSpPr>
          <p:cNvPr id="83972" name="Rectangle 3"/>
          <p:cNvSpPr>
            <a:spLocks noGrp="1" noChangeArrowheads="1"/>
          </p:cNvSpPr>
          <p:nvPr>
            <p:ph type="body" idx="1"/>
          </p:nvPr>
        </p:nvSpPr>
        <p:spPr>
          <a:noFill/>
          <a:ln/>
        </p:spPr>
        <p:txBody>
          <a:bodyPr/>
          <a:lstStyle/>
          <a:p>
            <a:endParaRPr lang="en-US" altLang="de-DE" smtClean="0">
              <a:latin typeface="Arial" pitchFamily="34" charset="0"/>
            </a:endParaRPr>
          </a:p>
        </p:txBody>
      </p:sp>
    </p:spTree>
    <p:extLst>
      <p:ext uri="{BB962C8B-B14F-4D97-AF65-F5344CB8AC3E}">
        <p14:creationId xmlns:p14="http://schemas.microsoft.com/office/powerpoint/2010/main" val="12681343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4C015EA4-53B2-48E6-B5D5-523795E7D569}" type="slidenum">
              <a:rPr lang="de-DE" altLang="de-DE">
                <a:latin typeface="Arial" pitchFamily="34" charset="0"/>
                <a:ea typeface="MS PGothic" pitchFamily="34" charset="-128"/>
              </a:rPr>
              <a:pPr/>
              <a:t>31</a:t>
            </a:fld>
            <a:endParaRPr lang="de-DE" altLang="de-DE">
              <a:latin typeface="Arial" pitchFamily="34" charset="0"/>
              <a:ea typeface="MS PGothic" pitchFamily="34" charset="-128"/>
            </a:endParaRPr>
          </a:p>
        </p:txBody>
      </p:sp>
      <p:sp>
        <p:nvSpPr>
          <p:cNvPr id="84995" name="Rectangle 2"/>
          <p:cNvSpPr>
            <a:spLocks noGrp="1" noRot="1" noChangeAspect="1" noChangeArrowheads="1" noTextEdit="1"/>
          </p:cNvSpPr>
          <p:nvPr>
            <p:ph type="sldImg"/>
          </p:nvPr>
        </p:nvSpPr>
        <p:spPr>
          <a:xfrm>
            <a:off x="1066800" y="665163"/>
            <a:ext cx="4433888" cy="3325812"/>
          </a:xfrm>
          <a:ln/>
        </p:spPr>
      </p:sp>
      <p:sp>
        <p:nvSpPr>
          <p:cNvPr id="84996" name="Rectangle 3"/>
          <p:cNvSpPr>
            <a:spLocks noGrp="1" noChangeArrowheads="1"/>
          </p:cNvSpPr>
          <p:nvPr>
            <p:ph type="body" idx="1"/>
          </p:nvPr>
        </p:nvSpPr>
        <p:spPr>
          <a:noFill/>
          <a:ln/>
        </p:spPr>
        <p:txBody>
          <a:bodyPr/>
          <a:lstStyle/>
          <a:p>
            <a:endParaRPr lang="en-US" altLang="de-DE" smtClean="0">
              <a:latin typeface="Arial" pitchFamily="34" charset="0"/>
            </a:endParaRPr>
          </a:p>
        </p:txBody>
      </p:sp>
    </p:spTree>
    <p:extLst>
      <p:ext uri="{BB962C8B-B14F-4D97-AF65-F5344CB8AC3E}">
        <p14:creationId xmlns:p14="http://schemas.microsoft.com/office/powerpoint/2010/main" val="42314725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7246C4DD-A497-487A-A5C5-EADD97A80727}" type="slidenum">
              <a:rPr lang="de-DE" altLang="de-DE">
                <a:latin typeface="Arial" pitchFamily="34" charset="0"/>
                <a:ea typeface="MS PGothic" pitchFamily="34" charset="-128"/>
              </a:rPr>
              <a:pPr/>
              <a:t>32</a:t>
            </a:fld>
            <a:endParaRPr lang="de-DE" altLang="de-DE">
              <a:latin typeface="Arial" pitchFamily="34" charset="0"/>
              <a:ea typeface="MS PGothic" pitchFamily="34" charset="-128"/>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107033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53" tIns="47777" rIns="95553" bIns="47777" anchor="b"/>
          <a:lstStyle/>
          <a:p>
            <a:pPr algn="r" defTabSz="955675" eaLnBrk="1" hangingPunct="1"/>
            <a:fld id="{3D252BB5-CE50-4580-ADF6-5A7A22EB0E12}" type="slidenum">
              <a:rPr lang="de-DE" altLang="de-DE" sz="1300"/>
              <a:pPr algn="r" defTabSz="955675" eaLnBrk="1" hangingPunct="1"/>
              <a:t>33</a:t>
            </a:fld>
            <a:endParaRPr lang="de-DE" altLang="de-DE" sz="13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lIns="95553" tIns="47777" rIns="95553" bIns="47777"/>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874009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E2AE5C88-A499-456A-B537-DEFACE149C18}" type="slidenum">
              <a:rPr lang="de-DE" altLang="de-DE">
                <a:latin typeface="Arial" pitchFamily="34" charset="0"/>
                <a:ea typeface="MS PGothic" pitchFamily="34" charset="-128"/>
              </a:rPr>
              <a:pPr/>
              <a:t>34</a:t>
            </a:fld>
            <a:endParaRPr lang="de-DE" altLang="de-DE">
              <a:latin typeface="Arial" pitchFamily="34" charset="0"/>
              <a:ea typeface="MS PGothic" pitchFamily="34" charset="-128"/>
            </a:endParaRPr>
          </a:p>
        </p:txBody>
      </p:sp>
      <p:sp>
        <p:nvSpPr>
          <p:cNvPr id="88067" name="Rectangle 2"/>
          <p:cNvSpPr>
            <a:spLocks noGrp="1" noRot="1" noChangeAspect="1" noChangeArrowheads="1" noTextEdit="1"/>
          </p:cNvSpPr>
          <p:nvPr>
            <p:ph type="sldImg"/>
          </p:nvPr>
        </p:nvSpPr>
        <p:spPr>
          <a:xfrm>
            <a:off x="1066800" y="665163"/>
            <a:ext cx="4433888" cy="3325812"/>
          </a:xfrm>
          <a:ln/>
        </p:spPr>
      </p:sp>
      <p:sp>
        <p:nvSpPr>
          <p:cNvPr id="88068" name="Rectangle 3"/>
          <p:cNvSpPr>
            <a:spLocks noGrp="1" noChangeArrowheads="1"/>
          </p:cNvSpPr>
          <p:nvPr>
            <p:ph type="body" idx="1"/>
          </p:nvPr>
        </p:nvSpPr>
        <p:spPr>
          <a:noFill/>
          <a:ln/>
        </p:spPr>
        <p:txBody>
          <a:bodyPr/>
          <a:lstStyle/>
          <a:p>
            <a:endParaRPr lang="en-US" altLang="de-DE" smtClean="0">
              <a:latin typeface="Arial" pitchFamily="34" charset="0"/>
            </a:endParaRPr>
          </a:p>
        </p:txBody>
      </p:sp>
    </p:spTree>
    <p:extLst>
      <p:ext uri="{BB962C8B-B14F-4D97-AF65-F5344CB8AC3E}">
        <p14:creationId xmlns:p14="http://schemas.microsoft.com/office/powerpoint/2010/main" val="602449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2BEB1CBB-9630-47D1-84E4-625794A75BD1}" type="slidenum">
              <a:rPr lang="de-DE" altLang="de-DE">
                <a:latin typeface="Arial" pitchFamily="34" charset="0"/>
                <a:ea typeface="MS PGothic" pitchFamily="34" charset="-128"/>
              </a:rPr>
              <a:pPr/>
              <a:t>37</a:t>
            </a:fld>
            <a:endParaRPr lang="de-DE" altLang="de-DE">
              <a:latin typeface="Arial" pitchFamily="34" charset="0"/>
              <a:ea typeface="MS PGothic" pitchFamily="34" charset="-128"/>
            </a:endParaRPr>
          </a:p>
        </p:txBody>
      </p:sp>
      <p:sp>
        <p:nvSpPr>
          <p:cNvPr id="89091" name="Rectangle 2"/>
          <p:cNvSpPr>
            <a:spLocks noGrp="1" noRot="1" noChangeAspect="1" noChangeArrowheads="1" noTextEdit="1"/>
          </p:cNvSpPr>
          <p:nvPr>
            <p:ph type="sldImg"/>
          </p:nvPr>
        </p:nvSpPr>
        <p:spPr>
          <a:xfrm>
            <a:off x="917575" y="746125"/>
            <a:ext cx="4962525" cy="3721100"/>
          </a:xfrm>
          <a:ln/>
        </p:spPr>
      </p:sp>
      <p:sp>
        <p:nvSpPr>
          <p:cNvPr id="89092" name="Rectangle 3"/>
          <p:cNvSpPr>
            <a:spLocks noGrp="1" noChangeArrowheads="1"/>
          </p:cNvSpPr>
          <p:nvPr>
            <p:ph type="body" idx="1"/>
          </p:nvPr>
        </p:nvSpPr>
        <p:spPr>
          <a:noFill/>
          <a:ln/>
        </p:spPr>
        <p:txBody>
          <a:bodyPr/>
          <a:lstStyle/>
          <a:p>
            <a:endParaRPr lang="en-US" altLang="de-DE" smtClean="0">
              <a:latin typeface="Arial" pitchFamily="34" charset="0"/>
            </a:endParaRPr>
          </a:p>
        </p:txBody>
      </p:sp>
    </p:spTree>
    <p:extLst>
      <p:ext uri="{BB962C8B-B14F-4D97-AF65-F5344CB8AC3E}">
        <p14:creationId xmlns:p14="http://schemas.microsoft.com/office/powerpoint/2010/main" val="348322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272D2D3B-E074-428D-805B-B555B40E42DE}" type="slidenum">
              <a:rPr lang="de-DE" altLang="de-DE">
                <a:latin typeface="Arial" pitchFamily="34" charset="0"/>
              </a:rPr>
              <a:pPr/>
              <a:t>38</a:t>
            </a:fld>
            <a:endParaRPr lang="de-DE" altLang="de-DE">
              <a:latin typeface="Arial"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400908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118D9715-1E9E-420B-896E-B099A2EC9834}" type="slidenum">
              <a:rPr lang="de-DE" altLang="de-DE">
                <a:latin typeface="Arial" pitchFamily="34" charset="0"/>
              </a:rPr>
              <a:pPr/>
              <a:t>39</a:t>
            </a:fld>
            <a:endParaRPr lang="de-DE" altLang="de-DE">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1797446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05051F5C-B701-4A18-97CE-EA0E661909BA}" type="slidenum">
              <a:rPr lang="de-DE" altLang="de-DE">
                <a:latin typeface="Arial" pitchFamily="34" charset="0"/>
              </a:rPr>
              <a:pPr/>
              <a:t>40</a:t>
            </a:fld>
            <a:endParaRPr lang="de-DE" altLang="de-DE">
              <a:latin typeface="Arial"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646677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C9749C88-DDF2-4716-969B-95386EB23B61}" type="slidenum">
              <a:rPr lang="de-DE" altLang="de-DE">
                <a:latin typeface="Arial" pitchFamily="34" charset="0"/>
              </a:rPr>
              <a:pPr/>
              <a:t>41</a:t>
            </a:fld>
            <a:endParaRPr lang="de-DE" altLang="de-DE">
              <a:latin typeface="Arial"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4178488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FDB06920-0A54-4EAB-B6A2-570872E99D9A}" type="slidenum">
              <a:rPr lang="de-DE" altLang="de-DE">
                <a:latin typeface="Arial" pitchFamily="34" charset="0"/>
              </a:rPr>
              <a:pPr/>
              <a:t>42</a:t>
            </a:fld>
            <a:endParaRPr lang="de-DE" altLang="de-DE">
              <a:latin typeface="Arial" pitchFamily="34" charset="0"/>
            </a:endParaRPr>
          </a:p>
        </p:txBody>
      </p:sp>
      <p:sp>
        <p:nvSpPr>
          <p:cNvPr id="94211" name="Rectangle 1026"/>
          <p:cNvSpPr>
            <a:spLocks noGrp="1" noRot="1" noChangeAspect="1" noChangeArrowheads="1" noTextEdit="1"/>
          </p:cNvSpPr>
          <p:nvPr>
            <p:ph type="sldImg"/>
          </p:nvPr>
        </p:nvSpPr>
        <p:spPr>
          <a:ln/>
        </p:spPr>
      </p:sp>
      <p:sp>
        <p:nvSpPr>
          <p:cNvPr id="94212" name="Rectangle 1027"/>
          <p:cNvSpPr>
            <a:spLocks noGrp="1" noChangeArrowheads="1"/>
          </p:cNvSpPr>
          <p:nvPr>
            <p:ph type="body" idx="1"/>
          </p:nvPr>
        </p:nvSpPr>
        <p:spPr>
          <a:noFill/>
          <a:ln/>
        </p:spPr>
        <p:txBody>
          <a:bodyPr/>
          <a:lstStyle/>
          <a:p>
            <a:pPr eaLnBrk="1" hangingPunct="1"/>
            <a:endParaRPr lang="en-US" altLang="de-DE" smtClean="0">
              <a:latin typeface="Arial" pitchFamily="34" charset="0"/>
            </a:endParaRPr>
          </a:p>
        </p:txBody>
      </p:sp>
    </p:spTree>
    <p:extLst>
      <p:ext uri="{BB962C8B-B14F-4D97-AF65-F5344CB8AC3E}">
        <p14:creationId xmlns:p14="http://schemas.microsoft.com/office/powerpoint/2010/main" val="3198642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88913"/>
            <a:ext cx="2286000" cy="648017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0" y="188913"/>
            <a:ext cx="6705600" cy="6480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88913"/>
            <a:ext cx="2286000" cy="648017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0" y="188913"/>
            <a:ext cx="6705600" cy="6480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60350"/>
            <a:ext cx="2286000" cy="64087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0" y="260350"/>
            <a:ext cx="6705600" cy="6408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260350"/>
            <a:ext cx="9144000" cy="1143000"/>
          </a:xfrm>
        </p:spPr>
        <p:txBody>
          <a:bodyPr/>
          <a:lstStyle/>
          <a:p>
            <a:r>
              <a:rPr lang="en-US" smtClean="0"/>
              <a:t>Click to edit Master title style</a:t>
            </a:r>
            <a:endParaRPr lang="en-CA"/>
          </a:p>
        </p:txBody>
      </p:sp>
      <p:sp>
        <p:nvSpPr>
          <p:cNvPr id="3" name="Content Placeholder 2"/>
          <p:cNvSpPr>
            <a:spLocks noGrp="1"/>
          </p:cNvSpPr>
          <p:nvPr>
            <p:ph sz="quarter" idx="1"/>
          </p:nvPr>
        </p:nvSpPr>
        <p:spPr>
          <a:xfrm>
            <a:off x="0" y="1484313"/>
            <a:ext cx="4495800" cy="2516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484313"/>
            <a:ext cx="4495800" cy="2516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0" y="4152900"/>
            <a:ext cx="4495800" cy="2516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Content Placeholder 5"/>
          <p:cNvSpPr>
            <a:spLocks noGrp="1"/>
          </p:cNvSpPr>
          <p:nvPr>
            <p:ph sz="quarter" idx="4"/>
          </p:nvPr>
        </p:nvSpPr>
        <p:spPr>
          <a:xfrm>
            <a:off x="4648200" y="4152900"/>
            <a:ext cx="4495800" cy="2516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260350"/>
            <a:ext cx="9144000" cy="64087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60350"/>
            <a:ext cx="9144000" cy="1143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0" y="1484313"/>
            <a:ext cx="4495800" cy="5184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46063"/>
            <a:ext cx="2286000" cy="64230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0" y="246063"/>
            <a:ext cx="6705600" cy="6423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3550" y="260350"/>
            <a:ext cx="2330450" cy="63373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179388" y="260350"/>
            <a:ext cx="6840538" cy="6337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6ED733C9-BB2B-47C8-A449-AD396BAD9594}"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C36A94-BCEB-434B-B4EE-A79A1BDCF0F0}" type="slidenum">
              <a:rPr lang="de-DE" altLang="de-DE"/>
              <a:pPr>
                <a:defRPr/>
              </a:pPr>
              <a:t>‹Nr.›</a:t>
            </a:fld>
            <a:endParaRPr lang="de-DE"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F8A9D6F-5876-41B2-972E-FC0E194C000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090860BE-8502-40DC-91D8-20DACDAE25E1}" type="slidenum">
              <a:rPr lang="de-DE" altLang="de-DE"/>
              <a:pPr>
                <a:defRPr/>
              </a:pPr>
              <a:t>‹Nr.›</a:t>
            </a:fld>
            <a:endParaRPr lang="de-DE"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Fußzeilenplatzhalter 4"/>
          <p:cNvSpPr>
            <a:spLocks noGrp="1"/>
          </p:cNvSpPr>
          <p:nvPr>
            <p:ph type="ftr" sz="quarter" idx="10"/>
          </p:nvPr>
        </p:nvSpPr>
        <p:spPr/>
        <p:txBody>
          <a:bodyPr/>
          <a:lstStyle>
            <a:lvl1pPr>
              <a:defRPr/>
            </a:lvl1pPr>
          </a:lstStyle>
          <a:p>
            <a:pPr>
              <a:defRPr/>
            </a:pPr>
            <a:fld id="{EC4101E8-6866-412D-AD27-895FAAF983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329D584-AFFE-4FE1-BE5F-78254184D780}" type="slidenum">
              <a:rPr lang="de-DE" altLang="de-DE"/>
              <a:pPr>
                <a:defRPr/>
              </a:pPr>
              <a:t>‹Nr.›</a:t>
            </a:fld>
            <a:endParaRPr lang="de-DE"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19861C02-9461-4789-98DC-BD8C29E0D046}"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69E4213-CDA3-4A60-8B5E-11C0842259D8}" type="slidenum">
              <a:rPr lang="de-DE" altLang="de-DE"/>
              <a:pPr>
                <a:defRPr/>
              </a:pPr>
              <a:t>‹Nr.›</a:t>
            </a:fld>
            <a:endParaRPr lang="de-DE"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F7FA125-3A9E-4A6B-AE37-5A65E697D04F}"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204E4FC2-1C4B-4059-86FD-52E63A1003BA}" type="slidenum">
              <a:rPr lang="de-DE" altLang="de-DE"/>
              <a:pPr>
                <a:defRPr/>
              </a:pPr>
              <a:t>‹Nr.›</a:t>
            </a:fld>
            <a:endParaRPr lang="de-DE"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1408E8F8-4698-4541-985E-EE4519B4AD6F}"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6E221E41-5289-4295-A22F-F3CE99FE5C51}" type="slidenum">
              <a:rPr lang="de-DE" altLang="de-DE"/>
              <a:pPr>
                <a:defRPr/>
              </a:pPr>
              <a:t>‹Nr.›</a:t>
            </a:fld>
            <a:endParaRPr lang="de-DE"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0656C366-07E4-4DD8-BDC3-2BB2B8F2E1AA}"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08DD5F2E-D4C8-4131-BC86-AC77895417B3}" type="slidenum">
              <a:rPr lang="de-DE" altLang="de-DE"/>
              <a:pPr>
                <a:defRPr/>
              </a:pPr>
              <a:t>‹Nr.›</a:t>
            </a:fld>
            <a:endParaRPr lang="de-DE"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Fußzeilenplatzhalter 4"/>
          <p:cNvSpPr>
            <a:spLocks noGrp="1"/>
          </p:cNvSpPr>
          <p:nvPr>
            <p:ph type="ftr" sz="quarter" idx="10"/>
          </p:nvPr>
        </p:nvSpPr>
        <p:spPr/>
        <p:txBody>
          <a:bodyPr/>
          <a:lstStyle>
            <a:lvl1pPr>
              <a:defRPr/>
            </a:lvl1pPr>
          </a:lstStyle>
          <a:p>
            <a:pPr>
              <a:defRPr/>
            </a:pPr>
            <a:fld id="{8A8B2FC0-15EC-494F-878A-A40A8ECF4A9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EC646BF8-FBAF-467F-94B7-592C6AC0F953}" type="slidenum">
              <a:rPr lang="de-DE" altLang="de-DE"/>
              <a:pPr>
                <a:defRPr/>
              </a:pPr>
              <a:t>‹Nr.›</a:t>
            </a:fld>
            <a:endParaRPr lang="de-DE"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Fußzeilenplatzhalter 4"/>
          <p:cNvSpPr>
            <a:spLocks noGrp="1"/>
          </p:cNvSpPr>
          <p:nvPr>
            <p:ph type="ftr" sz="quarter" idx="10"/>
          </p:nvPr>
        </p:nvSpPr>
        <p:spPr/>
        <p:txBody>
          <a:bodyPr/>
          <a:lstStyle>
            <a:lvl1pPr>
              <a:defRPr/>
            </a:lvl1pPr>
          </a:lstStyle>
          <a:p>
            <a:pPr>
              <a:defRPr/>
            </a:pPr>
            <a:fld id="{BEFA8CA6-CE84-4A31-A114-48F02A7DE359}"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4005913-69C3-4F25-A962-828A972FFE57}"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B600A2BC-A5F9-418E-968F-555C48CADED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66E2111-4CF9-46CE-A103-A3259FE49C7C}"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B4F9EB0F-FCDA-4D46-8C6D-588B1BDD208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950DD96C-8F5B-427B-BCBC-DA30CF46A9E5}"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de-DE"/>
          </a:p>
        </p:txBody>
      </p:sp>
      <p:sp>
        <p:nvSpPr>
          <p:cNvPr id="6" name="Rectangle 5"/>
          <p:cNvSpPr>
            <a:spLocks noGrp="1" noChangeArrowheads="1"/>
          </p:cNvSpPr>
          <p:nvPr>
            <p:ph type="ftr" sz="quarter" idx="11"/>
          </p:nvPr>
        </p:nvSpPr>
        <p:spPr/>
        <p:txBody>
          <a:bodyPr/>
          <a:lstStyle>
            <a:lvl1pPr fontAlgn="auto">
              <a:spcBef>
                <a:spcPts val="0"/>
              </a:spcBef>
              <a:spcAft>
                <a:spcPts val="0"/>
              </a:spcAft>
              <a:defRPr>
                <a:ea typeface="Verdana" pitchFamily="34" charset="0"/>
                <a:cs typeface="Verdana" pitchFamily="34" charset="0"/>
              </a:defRPr>
            </a:lvl1pPr>
          </a:lstStyle>
          <a:p>
            <a:pPr>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anchor="t"/>
          <a:lstStyle>
            <a:lvl1pPr>
              <a:defRPr/>
            </a:lvl1pPr>
          </a:lstStyle>
          <a:p>
            <a:pPr>
              <a:defRPr/>
            </a:pPr>
            <a:fld id="{AA8487FA-8358-42E0-944B-EE6BBC0E1596}"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F5A19CD5-FC9A-4E80-B2D7-D47A4CFBAECA}" type="datetimeFigureOut">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E34C6AA-E4A1-4CA8-A70E-4535A226BA4B}" type="slidenum">
              <a:rPr lang="en-US" altLang="de-DE"/>
              <a:pPr>
                <a:defRPr/>
              </a:pPr>
              <a:t>‹Nr.›</a:t>
            </a:fld>
            <a:endParaRPr lang="en-US"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D34389B-77E4-4006-9605-F2344C0053A8}" type="datetimeFigureOut">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F44025-5CE7-416A-A1B7-F1E086EDDF2D}" type="slidenum">
              <a:rPr lang="en-US" altLang="de-DE"/>
              <a:pPr>
                <a:defRPr/>
              </a:pPr>
              <a:t>‹Nr.›</a:t>
            </a:fld>
            <a:endParaRPr lang="en-US"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Datumsplatzhalter 27"/>
          <p:cNvSpPr>
            <a:spLocks noGrp="1"/>
          </p:cNvSpPr>
          <p:nvPr>
            <p:ph type="dt" sz="half" idx="10"/>
          </p:nvPr>
        </p:nvSpPr>
        <p:spPr/>
        <p:txBody>
          <a:bodyPr/>
          <a:lstStyle>
            <a:lvl1pPr>
              <a:defRPr/>
            </a:lvl1pPr>
          </a:lstStyle>
          <a:p>
            <a:pPr>
              <a:defRPr/>
            </a:pPr>
            <a:fld id="{5F655082-201E-4D4E-8E9E-0F245BEDBD88}" type="datetimeFigureOut">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4A84D1-5D8A-4435-BC9F-F130DF0575B1}" type="slidenum">
              <a:rPr lang="en-US" altLang="de-DE"/>
              <a:pPr>
                <a:defRPr/>
              </a:pPr>
              <a:t>‹Nr.›</a:t>
            </a:fld>
            <a:endParaRPr lang="en-US"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C3C3C7E-A534-4CA9-A9E8-B58F697D6A7F}" type="datetimeFigureOut">
              <a:rPr lang="en-US"/>
              <a:pPr>
                <a:defRPr/>
              </a:pPr>
              <a:t>8/17/2017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4823AEBB-C925-4F52-A6B6-8A00FC98012F}" type="slidenum">
              <a:rPr lang="en-US" altLang="de-DE"/>
              <a:pPr>
                <a:defRPr/>
              </a:pPr>
              <a:t>‹Nr.›</a:t>
            </a:fld>
            <a:endParaRPr lang="en-US"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6C7E3BE-99F0-4234-888C-0DB0596D3F96}" type="datetimeFigureOut">
              <a:rPr lang="en-US"/>
              <a:pPr>
                <a:defRPr/>
              </a:pPr>
              <a:t>8/17/2017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99B81153-E075-494A-B034-0A6CA940CB19}" type="slidenum">
              <a:rPr lang="en-US" altLang="de-DE"/>
              <a:pPr>
                <a:defRPr/>
              </a:pPr>
              <a:t>‹Nr.›</a:t>
            </a:fld>
            <a:endParaRPr lang="en-US"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47CA4538-F3E3-43C6-B7DF-7246864C90AD}" type="datetimeFigureOut">
              <a:rPr lang="en-US"/>
              <a:pPr>
                <a:defRPr/>
              </a:pPr>
              <a:t>8/17/2017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5B83DB2-C3C9-44FB-87AB-A7E571C34F35}" type="slidenum">
              <a:rPr lang="en-US" altLang="de-DE"/>
              <a:pPr>
                <a:defRPr/>
              </a:pPr>
              <a:t>‹Nr.›</a:t>
            </a:fld>
            <a:endParaRPr lang="en-US"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99B24837-CB08-4F5A-A1E8-98463CF6CC42}" type="datetimeFigureOut">
              <a:rPr lang="en-US"/>
              <a:pPr>
                <a:defRPr/>
              </a:pPr>
              <a:t>8/17/2017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0985C7F8-DB6A-4AF9-832E-520EF434C940}" type="slidenum">
              <a:rPr lang="en-US" altLang="de-DE"/>
              <a:pPr>
                <a:defRPr/>
              </a:pPr>
              <a:t>‹Nr.›</a:t>
            </a:fld>
            <a:endParaRPr lang="en-US"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27"/>
          <p:cNvSpPr>
            <a:spLocks noGrp="1"/>
          </p:cNvSpPr>
          <p:nvPr>
            <p:ph type="dt" sz="half" idx="10"/>
          </p:nvPr>
        </p:nvSpPr>
        <p:spPr/>
        <p:txBody>
          <a:bodyPr/>
          <a:lstStyle>
            <a:lvl1pPr>
              <a:defRPr/>
            </a:lvl1pPr>
          </a:lstStyle>
          <a:p>
            <a:pPr>
              <a:defRPr/>
            </a:pPr>
            <a:fld id="{1472C138-F1FF-4694-9A30-0F5C31E00195}" type="datetimeFigureOut">
              <a:rPr lang="en-US"/>
              <a:pPr>
                <a:defRPr/>
              </a:pPr>
              <a:t>8/17/2017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9DE224C-9CF6-42C0-941B-23DE8452A8DA}" type="slidenum">
              <a:rPr lang="en-US" altLang="de-DE"/>
              <a:pPr>
                <a:defRPr/>
              </a:pPr>
              <a:t>‹Nr.›</a:t>
            </a:fld>
            <a:endParaRPr lang="en-US"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27"/>
          <p:cNvSpPr>
            <a:spLocks noGrp="1"/>
          </p:cNvSpPr>
          <p:nvPr>
            <p:ph type="dt" sz="half" idx="10"/>
          </p:nvPr>
        </p:nvSpPr>
        <p:spPr/>
        <p:txBody>
          <a:bodyPr/>
          <a:lstStyle>
            <a:lvl1pPr>
              <a:defRPr/>
            </a:lvl1pPr>
          </a:lstStyle>
          <a:p>
            <a:pPr>
              <a:defRPr/>
            </a:pPr>
            <a:fld id="{EC5A7271-C371-48E4-9A12-EDA9FDBB5CAD}" type="datetimeFigureOut">
              <a:rPr lang="en-US"/>
              <a:pPr>
                <a:defRPr/>
              </a:pPr>
              <a:t>8/17/2017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3306C44-81C7-473D-B2C9-75295DACFF27}"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A8477098-BBEB-4426-B501-9FC45F356A2C}" type="datetimeFigureOut">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36B03C0-7709-4741-9A36-2348ADD84AA9}"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E6D0CFEE-5E15-43A4-ACEA-87FF01ED09E6}" type="datetimeFigureOut">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78F1675-EB3F-4880-890F-983C67B24D06}"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3077"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4099" name="Rectangle 1027"/>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39300" name="Rectangle 1028"/>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a:solidFill>
                <a:schemeClr val="bg1"/>
              </a:solidFill>
              <a:latin typeface="Verdana" pitchFamily="34" charset="0"/>
            </a:endParaRPr>
          </a:p>
        </p:txBody>
      </p:sp>
      <p:sp>
        <p:nvSpPr>
          <p:cNvPr id="4101" name="Rectangle 1029"/>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13"/>
          <a:srcRect/>
          <a:stretch>
            <a:fillRect/>
          </a:stretch>
        </p:blipFill>
        <p:spPr bwMode="auto">
          <a:xfrm>
            <a:off x="0" y="0"/>
            <a:ext cx="9144000" cy="1484313"/>
          </a:xfrm>
          <a:prstGeom prst="rect">
            <a:avLst/>
          </a:prstGeom>
          <a:noFill/>
          <a:ln w="9525">
            <a:noFill/>
            <a:miter lim="800000"/>
            <a:headEnd/>
            <a:tailEnd/>
          </a:ln>
        </p:spPr>
      </p:pic>
      <p:sp>
        <p:nvSpPr>
          <p:cNvPr id="5123" name="Rectangle 3"/>
          <p:cNvSpPr>
            <a:spLocks noGrp="1" noChangeArrowheads="1"/>
          </p:cNvSpPr>
          <p:nvPr>
            <p:ph type="title"/>
          </p:nvPr>
        </p:nvSpPr>
        <p:spPr bwMode="auto">
          <a:xfrm>
            <a:off x="0" y="24606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5124" name="Rectangle 4"/>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p:spPr>
        <p:txBody>
          <a:bodyPr rot="10800000"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6147" name="Rectangle 3"/>
          <p:cNvSpPr>
            <a:spLocks noGrp="1" noChangeArrowheads="1"/>
          </p:cNvSpPr>
          <p:nvPr>
            <p:ph type="body" idx="1"/>
          </p:nvPr>
        </p:nvSpPr>
        <p:spPr bwMode="auto">
          <a:xfrm>
            <a:off x="0" y="1412875"/>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p:spPr>
        <p:txBody>
          <a:bodyPr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en-US" altLang="de-DE" sz="3600" b="0" smtClean="0">
              <a:solidFill>
                <a:schemeClr val="bg1"/>
              </a:solidFill>
              <a:latin typeface="Verdana" panose="020B0604030504040204" pitchFamily="34" charset="0"/>
            </a:endParaRPr>
          </a:p>
        </p:txBody>
      </p:sp>
      <p:sp>
        <p:nvSpPr>
          <p:cNvPr id="6149" name="Rectangle 5"/>
          <p:cNvSpPr>
            <a:spLocks noGrp="1" noChangeArrowheads="1"/>
          </p:cNvSpPr>
          <p:nvPr>
            <p:ph type="title"/>
          </p:nvPr>
        </p:nvSpPr>
        <p:spPr bwMode="auto">
          <a:xfrm>
            <a:off x="-179388" y="260350"/>
            <a:ext cx="9144001"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cs-CZ" altLang="de-DE" sz="3600" b="0" smtClean="0">
              <a:solidFill>
                <a:schemeClr val="bg1"/>
              </a:solidFill>
              <a:latin typeface="Verdana" panose="020B0604030504040204"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172"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cs-CZ" altLang="de-DE" sz="3600" b="0" smtClean="0">
              <a:solidFill>
                <a:schemeClr val="bg1"/>
              </a:solidFill>
              <a:latin typeface="Verdana" panose="020B0604030504040204"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cs-CZ" altLang="de-DE" sz="3600" b="0" smtClean="0">
              <a:solidFill>
                <a:schemeClr val="bg1"/>
              </a:solidFill>
              <a:latin typeface="Verdana" panose="020B0604030504040204" pitchFamily="34" charset="0"/>
            </a:endParaRPr>
          </a:p>
        </p:txBody>
      </p:sp>
      <p:sp>
        <p:nvSpPr>
          <p:cNvPr id="819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196"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defRPr/>
            </a:pPr>
            <a:endParaRPr lang="cs-CZ" altLang="de-DE" sz="3600" b="0" smtClean="0">
              <a:solidFill>
                <a:schemeClr val="bg1"/>
              </a:solidFill>
              <a:latin typeface="Verdana" panose="020B0604030504040204" pitchFamily="34" charset="0"/>
            </a:endParaRPr>
          </a:p>
        </p:txBody>
      </p:sp>
      <p:sp>
        <p:nvSpPr>
          <p:cNvPr id="8197"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latin typeface="Verdana" panose="020B0604030504040204" pitchFamily="34" charset="0"/>
            </a:endParaRPr>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latin typeface="Verdana" panose="020B0604030504040204" pitchFamily="34" charset="0"/>
            </a:endParaRPr>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itchFamily="34" charset="0"/>
              </a:defRPr>
            </a:lvl1pPr>
          </a:lstStyle>
          <a:p>
            <a:pPr>
              <a:defRPr/>
            </a:pPr>
            <a:fld id="{809D1E6D-BBAB-48C7-AE6A-B5A915982170}"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itchFamily="34" charset="0"/>
              </a:defRPr>
            </a:lvl1pPr>
          </a:lstStyle>
          <a:p>
            <a:pPr>
              <a:defRPr/>
            </a:pPr>
            <a:fld id="{C4976371-0DAF-4102-9237-3B2D7F60810B}"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solidFill>
                <a:srgbClr val="000000"/>
              </a:solidFill>
              <a:latin typeface="Georgia" panose="02040502050405020303"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cs-CZ">
              <a:latin typeface="Arial" charset="0"/>
            </a:endParaRPr>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cs-CZ">
              <a:latin typeface="Arial" charset="0"/>
            </a:endParaRPr>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cs-CZ">
              <a:latin typeface="Arial" charset="0"/>
            </a:endParaRPr>
          </a:p>
        </p:txBody>
      </p:sp>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64" r:id="rId12"/>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3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sz="2800">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4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1"/>
          </a:solidFill>
          <a:latin typeface="+mn-lt"/>
        </a:defRPr>
      </a:lvl4pPr>
      <a:lvl5pPr marL="1371600" indent="-228600" algn="l" rtl="0" eaLnBrk="0" fontAlgn="base" hangingPunct="0">
        <a:spcBef>
          <a:spcPct val="20000"/>
        </a:spcBef>
        <a:spcAft>
          <a:spcPct val="0"/>
        </a:spcAft>
        <a:buClr>
          <a:srgbClr val="8FB08C"/>
        </a:buClr>
        <a:buChar char="•"/>
        <a:defRPr sz="2000">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latin typeface="Verdana" panose="020B0604030504040204" pitchFamily="34" charset="0"/>
            </a:endParaRPr>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latin typeface="Verdana" panose="020B0604030504040204" pitchFamily="34" charset="0"/>
            </a:endParaRPr>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latin typeface="Verdana" panose="020B0604030504040204" pitchFamily="34" charset="0"/>
            </a:endParaRPr>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panose="020B0604020202020204" pitchFamily="34" charset="0"/>
                <a:cs typeface="Times New Roman" panose="02020603050405020304" pitchFamily="18" charset="0"/>
              </a:defRPr>
            </a:lvl1pPr>
            <a:lvl2pPr marL="742950" indent="-285750" algn="ctr">
              <a:defRPr b="1">
                <a:solidFill>
                  <a:schemeClr val="tx1"/>
                </a:solidFill>
                <a:latin typeface="Arial" panose="020B0604020202020204" pitchFamily="34" charset="0"/>
                <a:cs typeface="Times New Roman" panose="02020603050405020304" pitchFamily="18" charset="0"/>
              </a:defRPr>
            </a:lvl2pPr>
            <a:lvl3pPr marL="1143000" indent="-228600" algn="ctr">
              <a:defRPr b="1">
                <a:solidFill>
                  <a:schemeClr val="tx1"/>
                </a:solidFill>
                <a:latin typeface="Arial" panose="020B0604020202020204" pitchFamily="34" charset="0"/>
                <a:cs typeface="Times New Roman" panose="02020603050405020304" pitchFamily="18" charset="0"/>
              </a:defRPr>
            </a:lvl3pPr>
            <a:lvl4pPr marL="1600200" indent="-228600" algn="ctr">
              <a:defRPr b="1">
                <a:solidFill>
                  <a:schemeClr val="tx1"/>
                </a:solidFill>
                <a:latin typeface="Arial" panose="020B0604020202020204" pitchFamily="34" charset="0"/>
                <a:cs typeface="Times New Roman" panose="02020603050405020304" pitchFamily="18" charset="0"/>
              </a:defRPr>
            </a:lvl4pPr>
            <a:lvl5pPr marL="2057400" indent="-228600" algn="ctr">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defRPr/>
            </a:pPr>
            <a:endParaRPr lang="en-US" altLang="de-DE" b="0" smtClean="0">
              <a:latin typeface="Verdana" panose="020B0604030504040204"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C4153A77-7B35-4563-A784-B71CBEC92E5D}" type="datetimeFigureOut">
              <a:rPr lang="en-US"/>
              <a:pPr>
                <a:defRPr/>
              </a:pPr>
              <a:t>8/17/2017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itchFamily="34" charset="0"/>
              </a:defRPr>
            </a:lvl1pPr>
          </a:lstStyle>
          <a:p>
            <a:pPr>
              <a:defRPr/>
            </a:pPr>
            <a:fld id="{FAC4F06A-E932-483D-83BF-7BCB70FD0262}"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buChar char="•"/>
        <a:defRPr sz="3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sz="2000">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87.xml"/><Relationship Id="rId6" Type="http://schemas.openxmlformats.org/officeDocument/2006/relationships/image" Target="../media/image5.jpeg"/><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87.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eaLnBrk="1" hangingPunct="1"/>
            <a:r>
              <a:rPr lang="de-DE" altLang="de-DE" sz="3600" b="0">
                <a:solidFill>
                  <a:schemeClr val="accent1"/>
                </a:solidFill>
                <a:latin typeface="Verdana" pitchFamily="34" charset="0"/>
              </a:rPr>
              <a:t>Meta</a:t>
            </a:r>
            <a:r>
              <a:rPr lang="cs-CZ" altLang="de-DE" sz="3600" b="0">
                <a:solidFill>
                  <a:schemeClr val="accent1"/>
                </a:solidFill>
                <a:latin typeface="Verdana" pitchFamily="34" charset="0"/>
              </a:rPr>
              <a:t>kognitivní terapie</a:t>
            </a:r>
            <a:endParaRPr lang="de-DE" altLang="de-DE" sz="3600" b="0">
              <a:solidFill>
                <a:schemeClr val="accent1"/>
              </a:solidFill>
              <a:latin typeface="Verdana" pitchFamily="34" charset="0"/>
            </a:endParaRPr>
          </a:p>
        </p:txBody>
      </p:sp>
      <p:sp>
        <p:nvSpPr>
          <p:cNvPr id="12291" name="Rectangle 2"/>
          <p:cNvSpPr>
            <a:spLocks noChangeArrowheads="1"/>
          </p:cNvSpPr>
          <p:nvPr/>
        </p:nvSpPr>
        <p:spPr bwMode="auto">
          <a:xfrm>
            <a:off x="687388" y="2790825"/>
            <a:ext cx="7772400" cy="1143000"/>
          </a:xfrm>
          <a:prstGeom prst="rect">
            <a:avLst/>
          </a:prstGeom>
          <a:noFill/>
          <a:ln w="9525">
            <a:noFill/>
            <a:miter lim="800000"/>
            <a:headEnd/>
            <a:tailEnd/>
          </a:ln>
        </p:spPr>
        <p:txBody>
          <a:bodyPr anchor="ctr"/>
          <a:lstStyle/>
          <a:p>
            <a:pPr algn="ctr" eaLnBrk="1" hangingPunct="1">
              <a:lnSpc>
                <a:spcPct val="150000"/>
              </a:lnSpc>
            </a:pPr>
            <a:r>
              <a:rPr lang="cs-CZ" altLang="de-DE">
                <a:solidFill>
                  <a:schemeClr val="tx2"/>
                </a:solidFill>
                <a:latin typeface="Verdana" pitchFamily="34" charset="0"/>
              </a:rPr>
              <a:t>TERAPEUTICKÁ LEKCE </a:t>
            </a:r>
            <a:r>
              <a:rPr lang="de-DE" altLang="de-DE">
                <a:solidFill>
                  <a:schemeClr val="tx2"/>
                </a:solidFill>
                <a:latin typeface="Verdana" pitchFamily="34" charset="0"/>
              </a:rPr>
              <a:t>9:</a:t>
            </a:r>
            <a:br>
              <a:rPr lang="de-DE" altLang="de-DE">
                <a:solidFill>
                  <a:schemeClr val="tx2"/>
                </a:solidFill>
                <a:latin typeface="Verdana" pitchFamily="34" charset="0"/>
              </a:rPr>
            </a:br>
            <a:r>
              <a:rPr lang="cs-CZ" altLang="de-DE">
                <a:solidFill>
                  <a:schemeClr val="tx2"/>
                </a:solidFill>
                <a:latin typeface="Verdana" pitchFamily="34" charset="0"/>
              </a:rPr>
              <a:t>DEPRESE A MYŠLENÍ</a:t>
            </a:r>
            <a:endParaRPr lang="en-US" altLang="de-DE">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764704"/>
          </a:xfrm>
          <a:prstGeom prst="rect">
            <a:avLst/>
          </a:prstGeom>
          <a:noFill/>
          <a:ln w="9525" algn="ctr">
            <a:noFill/>
            <a:miter lim="800000"/>
            <a:headEnd/>
            <a:tailEnd/>
          </a:ln>
        </p:spPr>
        <p:txBody>
          <a:bodyPr anchor="ctr"/>
          <a:lstStyle/>
          <a:p>
            <a:pPr algn="ctr" eaLnBrk="1" hangingPunct="1">
              <a:lnSpc>
                <a:spcPct val="120000"/>
              </a:lnSpc>
            </a:pPr>
            <a:r>
              <a:rPr lang="cs-CZ" altLang="de-DE" sz="2000" b="0" dirty="0">
                <a:solidFill>
                  <a:srgbClr val="D16349"/>
                </a:solidFill>
                <a:latin typeface="Verdana" pitchFamily="34" charset="0"/>
              </a:rPr>
              <a:t>Jaké jsou příznaky deprese</a:t>
            </a:r>
            <a:r>
              <a:rPr lang="de-DE" altLang="de-DE" sz="2000" b="0" dirty="0">
                <a:solidFill>
                  <a:srgbClr val="D16349"/>
                </a:solidFill>
                <a:latin typeface="Verdana" pitchFamily="34" charset="0"/>
              </a:rPr>
              <a:t>?</a:t>
            </a:r>
          </a:p>
        </p:txBody>
      </p:sp>
      <p:sp>
        <p:nvSpPr>
          <p:cNvPr id="6" name="TextovéPole 5"/>
          <p:cNvSpPr txBox="1"/>
          <p:nvPr/>
        </p:nvSpPr>
        <p:spPr>
          <a:xfrm>
            <a:off x="3779913" y="2564904"/>
            <a:ext cx="792088" cy="523875"/>
          </a:xfrm>
          <a:prstGeom prst="rect">
            <a:avLst/>
          </a:prstGeom>
          <a:noFill/>
        </p:spPr>
        <p:txBody>
          <a:bodyPr wrap="square">
            <a:spAutoFit/>
          </a:bodyPr>
          <a:lstStyle/>
          <a:p>
            <a:pPr>
              <a:defRPr/>
            </a:pPr>
            <a:r>
              <a:rPr lang="cs-CZ" sz="2800" b="0" dirty="0">
                <a:latin typeface="+mj-lt"/>
              </a:rPr>
              <a:t>???</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92548" name="Group 36"/>
          <p:cNvGraphicFramePr>
            <a:graphicFrameLocks noGrp="1"/>
          </p:cNvGraphicFramePr>
          <p:nvPr>
            <p:extLst>
              <p:ext uri="{D42A27DB-BD31-4B8C-83A1-F6EECF244321}">
                <p14:modId xmlns:p14="http://schemas.microsoft.com/office/powerpoint/2010/main" val="1820375333"/>
              </p:ext>
            </p:extLst>
          </p:nvPr>
        </p:nvGraphicFramePr>
        <p:xfrm>
          <a:off x="250825" y="1384300"/>
          <a:ext cx="8759825" cy="4663440"/>
        </p:xfrm>
        <a:graphic>
          <a:graphicData uri="http://schemas.openxmlformats.org/drawingml/2006/table">
            <a:tbl>
              <a:tblPr/>
              <a:tblGrid>
                <a:gridCol w="8759825"/>
              </a:tblGrid>
              <a:tr h="365125">
                <a:tc>
                  <a:txBody>
                    <a:bodyPr/>
                    <a:lstStyle/>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smutná nálada, skleslost </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5125">
                <a:tc>
                  <a:txBody>
                    <a:bodyPr/>
                    <a:lstStyle/>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snížený elán</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5125">
                <a:tc>
                  <a:txBody>
                    <a:bodyPr/>
                    <a:lstStyle/>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nízké sebevědomí, strach z odmítnutí</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5125">
                <a:tc>
                  <a:txBody>
                    <a:bodyPr/>
                    <a:lstStyle/>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silné obavy </a:t>
                      </a: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např. ohledně budoucnosti</a:t>
                      </a: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5125">
                <a:tc>
                  <a:txBody>
                    <a:bodyPr/>
                    <a:lstStyle/>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narušený spánek, bolesti v těle</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2263775">
                <a:tc>
                  <a:txBody>
                    <a:bodyPr/>
                    <a:lstStyle/>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narušené myšlení </a:t>
                      </a: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zhoršená pozornost, paměť</a:t>
                      </a: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ztráta chuti  k jídlu, někdy zvýšená chuť k jídlu</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  pasivita</a:t>
                      </a: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ztráta zájmů</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únava ze života</a:t>
                      </a: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2000" b="0" i="0" u="none" strike="noStrike" cap="none" normalizeH="0" baseline="0" dirty="0" smtClean="0">
                          <a:ln>
                            <a:noFill/>
                          </a:ln>
                          <a:solidFill>
                            <a:schemeClr val="tx1"/>
                          </a:solidFill>
                          <a:effectLst/>
                          <a:latin typeface="Verdana" pitchFamily="34" charset="0"/>
                          <a:cs typeface="Times New Roman" pitchFamily="18" charset="0"/>
                        </a:rPr>
                        <a:t>sebevražedné myšlenky</a:t>
                      </a: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r>
                        <a:rPr kumimoji="0" lang="de-DE" sz="2000" b="0" i="0" u="none" strike="noStrike" cap="none" normalizeH="0" baseline="0" dirty="0" smtClean="0">
                          <a:ln>
                            <a:noFill/>
                          </a:ln>
                          <a:solidFill>
                            <a:schemeClr val="tx1"/>
                          </a:solidFill>
                          <a:effectLst/>
                          <a:latin typeface="Verdana" pitchFamily="34" charset="0"/>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Char char="o"/>
                        <a:tabLst/>
                      </a:pPr>
                      <a:endParaRPr kumimoji="0" lang="de-DE" sz="20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a:t>
            </a:r>
            <a:endParaRPr lang="en-US" altLang="de-DE" sz="1200" kern="0" dirty="0">
              <a:solidFill>
                <a:srgbClr val="646B86"/>
              </a:solidFill>
              <a:latin typeface="Verdana"/>
            </a:endParaRPr>
          </a:p>
        </p:txBody>
      </p:sp>
      <p:sp>
        <p:nvSpPr>
          <p:cNvPr id="5" name="Text Box 3"/>
          <p:cNvSpPr txBox="1">
            <a:spLocks noChangeArrowheads="1"/>
          </p:cNvSpPr>
          <p:nvPr/>
        </p:nvSpPr>
        <p:spPr bwMode="auto">
          <a:xfrm>
            <a:off x="0" y="0"/>
            <a:ext cx="9144000" cy="764704"/>
          </a:xfrm>
          <a:prstGeom prst="rect">
            <a:avLst/>
          </a:prstGeom>
          <a:noFill/>
          <a:ln w="9525" algn="ctr">
            <a:noFill/>
            <a:miter lim="800000"/>
            <a:headEnd/>
            <a:tailEnd/>
          </a:ln>
        </p:spPr>
        <p:txBody>
          <a:bodyPr anchor="ctr"/>
          <a:lstStyle/>
          <a:p>
            <a:pPr algn="ctr" eaLnBrk="1" hangingPunct="1">
              <a:lnSpc>
                <a:spcPct val="120000"/>
              </a:lnSpc>
            </a:pPr>
            <a:r>
              <a:rPr lang="cs-CZ" altLang="de-DE" sz="2000" b="0" dirty="0">
                <a:solidFill>
                  <a:srgbClr val="D16349"/>
                </a:solidFill>
                <a:latin typeface="Verdana" pitchFamily="34" charset="0"/>
              </a:rPr>
              <a:t>Jaké jsou příznaky deprese</a:t>
            </a:r>
            <a:r>
              <a:rPr lang="de-DE"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0" y="0"/>
            <a:ext cx="9107488" cy="764704"/>
          </a:xfrm>
        </p:spPr>
        <p:txBody>
          <a:bodyPr lIns="92075" tIns="46038" rIns="92075" bIns="46038" anchor="ctr"/>
          <a:lstStyle/>
          <a:p>
            <a:pPr eaLnBrk="1" hangingPunct="1"/>
            <a:r>
              <a:rPr lang="cs-CZ" altLang="de-DE" dirty="0" smtClean="0"/>
              <a:t>Kořeny deprese:</a:t>
            </a:r>
            <a:br>
              <a:rPr lang="cs-CZ" altLang="de-DE" dirty="0" smtClean="0"/>
            </a:br>
            <a:r>
              <a:rPr lang="cs-CZ" altLang="de-DE" dirty="0" smtClean="0"/>
              <a:t>Narodil jsem se takový…  stal jsem se takovým? </a:t>
            </a:r>
            <a:endParaRPr lang="de-DE" altLang="de-DE" dirty="0" smtClean="0"/>
          </a:p>
        </p:txBody>
      </p:sp>
      <p:sp>
        <p:nvSpPr>
          <p:cNvPr id="15363" name="Rectangle 3"/>
          <p:cNvSpPr>
            <a:spLocks noGrp="1" noChangeArrowheads="1"/>
          </p:cNvSpPr>
          <p:nvPr>
            <p:ph type="body" idx="4294967295"/>
          </p:nvPr>
        </p:nvSpPr>
        <p:spPr>
          <a:xfrm>
            <a:off x="738188" y="1557338"/>
            <a:ext cx="7681912" cy="4343400"/>
          </a:xfrm>
        </p:spPr>
        <p:txBody>
          <a:bodyPr lIns="92075" tIns="46038" rIns="92075" bIns="46038"/>
          <a:lstStyle/>
          <a:p>
            <a:pPr marL="0" indent="0" eaLnBrk="1" hangingPunct="1">
              <a:buFont typeface="Wingdings 2" pitchFamily="18" charset="2"/>
              <a:buNone/>
            </a:pPr>
            <a:r>
              <a:rPr lang="cs-CZ" altLang="de-DE" sz="1800" dirty="0" smtClean="0"/>
              <a:t>Deprese je výsledkem působení mnoha faktorů.</a:t>
            </a:r>
            <a:r>
              <a:rPr lang="de-DE" altLang="de-DE" sz="1800" dirty="0" smtClean="0"/>
              <a:t> </a:t>
            </a:r>
            <a:r>
              <a:rPr lang="cs-CZ" altLang="de-DE" sz="1800" dirty="0" smtClean="0"/>
              <a:t>Neexistuje žádná </a:t>
            </a:r>
            <a:r>
              <a:rPr lang="cs-CZ" altLang="de-DE" sz="1800" i="1" dirty="0" smtClean="0"/>
              <a:t>jediná příčina </a:t>
            </a:r>
            <a:r>
              <a:rPr lang="cs-CZ" altLang="de-DE" sz="1800" dirty="0" smtClean="0"/>
              <a:t>deprese</a:t>
            </a:r>
            <a:r>
              <a:rPr lang="de-DE" altLang="de-DE" sz="1800" i="1" dirty="0" smtClean="0"/>
              <a:t>.</a:t>
            </a:r>
            <a:r>
              <a:rPr lang="de-DE" altLang="de-DE" sz="1800" dirty="0" smtClean="0"/>
              <a:t> </a:t>
            </a:r>
          </a:p>
          <a:p>
            <a:pPr marL="0" indent="0" eaLnBrk="1" hangingPunct="1">
              <a:buFont typeface="Wingdings 2" pitchFamily="18" charset="2"/>
              <a:buNone/>
            </a:pPr>
            <a:endParaRPr lang="de-DE" altLang="de-DE" sz="1800" dirty="0" smtClean="0">
              <a:solidFill>
                <a:srgbClr val="006699"/>
              </a:solidFill>
            </a:endParaRPr>
          </a:p>
          <a:p>
            <a:pPr marL="0" indent="0" eaLnBrk="1" hangingPunct="1">
              <a:spcBef>
                <a:spcPts val="1200"/>
              </a:spcBef>
              <a:buFont typeface="Wingdings 2" pitchFamily="18" charset="2"/>
              <a:buNone/>
            </a:pPr>
            <a:r>
              <a:rPr lang="cs-CZ" altLang="de-DE" sz="1800" b="1" dirty="0" smtClean="0"/>
              <a:t>Dispozice</a:t>
            </a:r>
            <a:r>
              <a:rPr lang="de-DE" altLang="de-DE" sz="1800" b="1" dirty="0" smtClean="0"/>
              <a:t>:</a:t>
            </a:r>
            <a:r>
              <a:rPr lang="de-DE" altLang="de-DE" sz="1800" dirty="0" smtClean="0"/>
              <a:t> </a:t>
            </a:r>
            <a:r>
              <a:rPr lang="cs-CZ" altLang="de-DE" sz="1800" dirty="0" smtClean="0"/>
              <a:t>Existují důkazy, že existuje genetická predispozice k depresivnímu způsobu uvažování a nízkému sebevědomí</a:t>
            </a:r>
            <a:r>
              <a:rPr lang="de-DE" altLang="de-DE" sz="1800" dirty="0" smtClean="0"/>
              <a:t>.</a:t>
            </a:r>
          </a:p>
          <a:p>
            <a:pPr marL="0" indent="0" eaLnBrk="1" hangingPunct="1">
              <a:spcBef>
                <a:spcPts val="1200"/>
              </a:spcBef>
              <a:buFont typeface="Wingdings 2" pitchFamily="18" charset="2"/>
              <a:buNone/>
            </a:pPr>
            <a:r>
              <a:rPr lang="cs-CZ" altLang="de-DE" sz="1800" b="1" dirty="0" smtClean="0"/>
              <a:t>Okolní prostředí</a:t>
            </a:r>
            <a:r>
              <a:rPr lang="de-DE" altLang="de-DE" sz="1800" b="1" dirty="0" smtClean="0"/>
              <a:t>:</a:t>
            </a:r>
            <a:r>
              <a:rPr lang="de-DE" altLang="de-DE" sz="1800" dirty="0" smtClean="0"/>
              <a:t> </a:t>
            </a:r>
            <a:r>
              <a:rPr lang="cs-CZ" altLang="de-DE" sz="1800" dirty="0" smtClean="0"/>
              <a:t>Nadměrně kritizující a zanedbávající rodiče</a:t>
            </a:r>
            <a:r>
              <a:rPr lang="de-DE" altLang="de-DE" sz="1800" dirty="0" smtClean="0"/>
              <a:t>, </a:t>
            </a:r>
            <a:r>
              <a:rPr lang="cs-CZ" altLang="de-DE" sz="1800" dirty="0" smtClean="0"/>
              <a:t>zážitek ztráty blízké osoby v raném dětství a traumatické životní události mohou vést k negativnímu sebeobrazu.</a:t>
            </a:r>
            <a:endParaRPr lang="de-DE" altLang="de-DE" sz="1800" dirty="0" smtClean="0"/>
          </a:p>
          <a:p>
            <a:pPr marL="0" indent="0" eaLnBrk="1" hangingPunct="1">
              <a:buFont typeface="Wingdings 2" pitchFamily="18" charset="2"/>
              <a:buNone/>
            </a:pPr>
            <a:endParaRPr lang="de-DE" altLang="de-DE" sz="1800" dirty="0" smtClean="0"/>
          </a:p>
          <a:p>
            <a:pPr marL="0" indent="0" eaLnBrk="1" hangingPunct="1">
              <a:buFont typeface="Wingdings 2" pitchFamily="18" charset="2"/>
              <a:buNone/>
            </a:pPr>
            <a:r>
              <a:rPr lang="cs-CZ" altLang="de-DE" sz="1800" b="1" dirty="0" smtClean="0"/>
              <a:t>ALE</a:t>
            </a:r>
            <a:r>
              <a:rPr lang="de-DE" altLang="de-DE" sz="1800" b="1" dirty="0" smtClean="0"/>
              <a:t>:</a:t>
            </a:r>
            <a:r>
              <a:rPr lang="de-DE" altLang="de-DE" sz="1800" dirty="0" smtClean="0"/>
              <a:t> </a:t>
            </a:r>
            <a:r>
              <a:rPr lang="cs-CZ" altLang="de-DE" sz="1800" dirty="0" smtClean="0"/>
              <a:t>Depresivní způsoby uvažování se dají změnit</a:t>
            </a:r>
            <a:r>
              <a:rPr lang="de-DE" altLang="de-DE" sz="1800" dirty="0" smtClean="0"/>
              <a:t>! </a:t>
            </a:r>
            <a:r>
              <a:rPr lang="cs-CZ" altLang="de-DE" sz="1800" dirty="0" smtClean="0"/>
              <a:t>Deprese není neodvratným osudem!</a:t>
            </a:r>
            <a:endParaRPr lang="de-DE" altLang="de-DE" sz="1800" dirty="0" smtClean="0"/>
          </a:p>
        </p:txBody>
      </p:sp>
      <p:pic>
        <p:nvPicPr>
          <p:cNvPr id="15364" name="Picture 8" descr="Despair - fakelvis - flickr - ccc"/>
          <p:cNvPicPr>
            <a:picLocks noChangeAspect="1" noChangeArrowheads="1"/>
          </p:cNvPicPr>
          <p:nvPr/>
        </p:nvPicPr>
        <p:blipFill>
          <a:blip r:embed="rId3"/>
          <a:srcRect/>
          <a:stretch>
            <a:fillRect/>
          </a:stretch>
        </p:blipFill>
        <p:spPr bwMode="auto">
          <a:xfrm>
            <a:off x="7497763" y="5589240"/>
            <a:ext cx="1646237" cy="1074738"/>
          </a:xfrm>
          <a:prstGeom prst="rect">
            <a:avLst/>
          </a:prstGeom>
          <a:noFill/>
          <a:ln w="9525">
            <a:noFill/>
            <a:miter lim="800000"/>
            <a:headEnd/>
            <a:tailEnd/>
          </a:ln>
        </p:spPr>
      </p:pic>
      <p:sp>
        <p:nvSpPr>
          <p:cNvPr id="15365" name="Rectangle 10"/>
          <p:cNvSpPr>
            <a:spLocks noChangeArrowheads="1"/>
          </p:cNvSpPr>
          <p:nvPr/>
        </p:nvSpPr>
        <p:spPr bwMode="auto">
          <a:xfrm>
            <a:off x="-69850" y="6677025"/>
            <a:ext cx="1470025"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i="1">
                <a:latin typeface="Verdana" pitchFamily="34" charset="0"/>
              </a:rPr>
              <a:t>(</a:t>
            </a:r>
            <a:r>
              <a:rPr lang="cs-CZ" altLang="de-DE" sz="800" b="0" i="1">
                <a:latin typeface="Verdana" pitchFamily="34" charset="0"/>
              </a:rPr>
              <a:t>„Zoufalství</a:t>
            </a:r>
            <a:r>
              <a:rPr lang="de-DE" altLang="de-DE" sz="800" b="0" i="1">
                <a:latin typeface="Verdana" pitchFamily="34" charset="0"/>
              </a:rPr>
              <a:t>” </a:t>
            </a:r>
            <a:r>
              <a:rPr lang="cs-CZ" altLang="de-DE" sz="800" b="0" i="1">
                <a:latin typeface="Verdana" pitchFamily="34" charset="0"/>
              </a:rPr>
              <a:t>od</a:t>
            </a:r>
            <a:r>
              <a:rPr lang="de-DE" altLang="de-DE" sz="800" b="0" i="1">
                <a:latin typeface="Verdana" pitchFamily="34" charset="0"/>
              </a:rPr>
              <a:t> fakelvis)</a:t>
            </a:r>
            <a:endParaRPr lang="en-US" altLang="de-DE" sz="800" b="0" i="1">
              <a:latin typeface="Verdana"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914400" y="3200400"/>
            <a:ext cx="4343400" cy="3352800"/>
          </a:xfrm>
          <a:prstGeom prst="rect">
            <a:avLst/>
          </a:prstGeom>
          <a:noFill/>
          <a:ln w="9525">
            <a:noFill/>
            <a:miter lim="800000"/>
            <a:headEnd/>
            <a:tailEnd/>
          </a:ln>
        </p:spPr>
        <p:txBody>
          <a:bodyPr/>
          <a:lstStyle/>
          <a:p>
            <a:pPr marL="609600" indent="-609600" eaLnBrk="1" hangingPunct="1">
              <a:spcBef>
                <a:spcPct val="20000"/>
              </a:spcBef>
              <a:buFontTx/>
              <a:buChar char="•"/>
            </a:pPr>
            <a:endParaRPr lang="en-GB" altLang="de-DE" sz="2000" b="0">
              <a:latin typeface="Verdana" pitchFamily="34" charset="0"/>
            </a:endParaRPr>
          </a:p>
        </p:txBody>
      </p:sp>
      <p:sp>
        <p:nvSpPr>
          <p:cNvPr id="16387" name="Text Box 4"/>
          <p:cNvSpPr txBox="1">
            <a:spLocks noChangeArrowheads="1"/>
          </p:cNvSpPr>
          <p:nvPr/>
        </p:nvSpPr>
        <p:spPr bwMode="auto">
          <a:xfrm>
            <a:off x="696913" y="1852613"/>
            <a:ext cx="7804150" cy="1963737"/>
          </a:xfrm>
          <a:prstGeom prst="rect">
            <a:avLst/>
          </a:prstGeom>
          <a:noFill/>
          <a:ln w="9525">
            <a:noFill/>
            <a:miter lim="800000"/>
            <a:headEnd/>
            <a:tailEnd/>
          </a:ln>
        </p:spPr>
        <p:txBody>
          <a:bodyPr>
            <a:spAutoFit/>
          </a:bodyPr>
          <a:lstStyle/>
          <a:p>
            <a:pPr eaLnBrk="1" hangingPunct="1"/>
            <a:r>
              <a:rPr lang="cs-CZ" altLang="de-DE" sz="2000" b="0" dirty="0">
                <a:latin typeface="Verdana" pitchFamily="34" charset="0"/>
              </a:rPr>
              <a:t>Mnozí lidé s psychickými problémy mají sklon ke zkreslenému způsobu uvažování, který </a:t>
            </a:r>
            <a:r>
              <a:rPr lang="cs-CZ" altLang="de-DE" sz="2000" dirty="0">
                <a:latin typeface="Verdana" pitchFamily="34" charset="0"/>
              </a:rPr>
              <a:t>udržuje depresi</a:t>
            </a:r>
            <a:r>
              <a:rPr lang="en-US" altLang="de-DE" sz="2000" b="0" dirty="0">
                <a:latin typeface="Verdana" pitchFamily="34" charset="0"/>
              </a:rPr>
              <a:t>.</a:t>
            </a:r>
          </a:p>
          <a:p>
            <a:pPr eaLnBrk="1" hangingPunct="1"/>
            <a:endParaRPr lang="en-US" altLang="de-DE" sz="2000" b="0" dirty="0">
              <a:latin typeface="Verdana" pitchFamily="34" charset="0"/>
            </a:endParaRPr>
          </a:p>
          <a:p>
            <a:pPr eaLnBrk="1" hangingPunct="1"/>
            <a:r>
              <a:rPr lang="cs-CZ" altLang="de-DE" sz="2000" b="0" dirty="0">
                <a:latin typeface="Verdana" pitchFamily="34" charset="0"/>
              </a:rPr>
              <a:t>Tyto zkreslené způsoby uvažování lze změnit pomocí intenzivního a trvalého nácviku.</a:t>
            </a:r>
            <a:endParaRPr lang="en-US" altLang="de-DE" sz="2000" b="0" dirty="0">
              <a:latin typeface="Verdana" pitchFamily="34" charset="0"/>
            </a:endParaRPr>
          </a:p>
          <a:p>
            <a:pPr eaLnBrk="1" hangingPunct="1">
              <a:spcBef>
                <a:spcPct val="20000"/>
              </a:spcBef>
            </a:pPr>
            <a:endParaRPr lang="en-US" altLang="de-DE" b="0" dirty="0">
              <a:solidFill>
                <a:schemeClr val="accent2"/>
              </a:solidFill>
              <a:latin typeface="Verdana" pitchFamily="34" charset="0"/>
            </a:endParaRPr>
          </a:p>
        </p:txBody>
      </p:sp>
      <p:sp>
        <p:nvSpPr>
          <p:cNvPr id="16388" name="Rectangle 8"/>
          <p:cNvSpPr>
            <a:spLocks noChangeArrowheads="1"/>
          </p:cNvSpPr>
          <p:nvPr/>
        </p:nvSpPr>
        <p:spPr bwMode="auto">
          <a:xfrm>
            <a:off x="26988" y="0"/>
            <a:ext cx="9144000" cy="764704"/>
          </a:xfrm>
          <a:prstGeom prst="rect">
            <a:avLst/>
          </a:prstGeom>
          <a:noFill/>
          <a:ln w="9525">
            <a:noFill/>
            <a:miter lim="800000"/>
            <a:headEnd/>
            <a:tailEnd/>
          </a:ln>
        </p:spPr>
        <p:txBody>
          <a:bodyPr anchor="ctr"/>
          <a:lstStyle/>
          <a:p>
            <a:pPr algn="ctr" eaLnBrk="1" hangingPunct="1"/>
            <a:r>
              <a:rPr lang="cs-CZ" altLang="de-DE" sz="2000" b="0" dirty="0">
                <a:solidFill>
                  <a:schemeClr val="accent1"/>
                </a:solidFill>
                <a:latin typeface="Verdana" pitchFamily="34" charset="0"/>
              </a:rPr>
              <a:t>A proč se tím vlastně zabýváme</a:t>
            </a:r>
            <a:r>
              <a:rPr lang="de-DE" altLang="de-DE" sz="2000" b="0" dirty="0">
                <a:solidFill>
                  <a:schemeClr val="accent1"/>
                </a:solidFill>
                <a:latin typeface="Verdana" pitchFamily="34" charset="0"/>
              </a:rPr>
              <a:t>?</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1"/>
          <p:cNvSpPr txBox="1">
            <a:spLocks noChangeArrowheads="1"/>
          </p:cNvSpPr>
          <p:nvPr/>
        </p:nvSpPr>
        <p:spPr bwMode="auto">
          <a:xfrm>
            <a:off x="900113" y="3357563"/>
            <a:ext cx="7416800" cy="376237"/>
          </a:xfrm>
          <a:prstGeom prst="rect">
            <a:avLst/>
          </a:prstGeom>
          <a:noFill/>
          <a:ln w="9525">
            <a:noFill/>
            <a:miter lim="800000"/>
            <a:headEnd/>
            <a:tailEnd/>
          </a:ln>
        </p:spPr>
        <p:txBody>
          <a:bodyPr>
            <a:spAutoFit/>
          </a:bodyPr>
          <a:lstStyle/>
          <a:p>
            <a:pPr algn="ctr" eaLnBrk="1" hangingPunct="1">
              <a:spcBef>
                <a:spcPct val="50000"/>
              </a:spcBef>
            </a:pPr>
            <a:r>
              <a:rPr lang="cs-CZ" altLang="de-DE" b="0" i="1">
                <a:latin typeface="Verdana" pitchFamily="34" charset="0"/>
              </a:rPr>
              <a:t>Možné reakce</a:t>
            </a:r>
            <a:endParaRPr lang="de-DE" altLang="de-DE" b="0" i="1">
              <a:latin typeface="Verdana" pitchFamily="34" charset="0"/>
            </a:endParaRPr>
          </a:p>
        </p:txBody>
      </p:sp>
      <p:sp>
        <p:nvSpPr>
          <p:cNvPr id="17411" name="Text Box 13"/>
          <p:cNvSpPr txBox="1">
            <a:spLocks noChangeArrowheads="1"/>
          </p:cNvSpPr>
          <p:nvPr/>
        </p:nvSpPr>
        <p:spPr bwMode="auto">
          <a:xfrm>
            <a:off x="900113" y="1844675"/>
            <a:ext cx="7416800" cy="677863"/>
          </a:xfrm>
          <a:prstGeom prst="rect">
            <a:avLst/>
          </a:prstGeom>
          <a:solidFill>
            <a:srgbClr val="8CADAE"/>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Po pracovním pohovoru vám sdělili, že místo, o které jste usiloval, nedostanete.</a:t>
            </a:r>
            <a:endParaRPr lang="de-DE" altLang="de-DE" sz="2000" dirty="0">
              <a:latin typeface="Verdana" pitchFamily="34" charset="0"/>
            </a:endParaRPr>
          </a:p>
        </p:txBody>
      </p:sp>
      <p:sp>
        <p:nvSpPr>
          <p:cNvPr id="17412" name="Text Box 4"/>
          <p:cNvSpPr txBox="1">
            <a:spLocks noChangeArrowheads="1"/>
          </p:cNvSpPr>
          <p:nvPr/>
        </p:nvSpPr>
        <p:spPr bwMode="auto">
          <a:xfrm>
            <a:off x="995363"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dirty="0">
                <a:latin typeface="Verdana" pitchFamily="34" charset="0"/>
              </a:rPr>
              <a:t>Zlostné dopisy nebo telefonáty</a:t>
            </a:r>
            <a:endParaRPr lang="de-DE" altLang="de-DE" dirty="0">
              <a:latin typeface="Verdana" pitchFamily="34" charset="0"/>
            </a:endParaRPr>
          </a:p>
        </p:txBody>
      </p:sp>
      <p:sp>
        <p:nvSpPr>
          <p:cNvPr id="17415" name="Text Box 3"/>
          <p:cNvSpPr txBox="1">
            <a:spLocks noChangeArrowheads="1"/>
          </p:cNvSpPr>
          <p:nvPr/>
        </p:nvSpPr>
        <p:spPr bwMode="auto">
          <a:xfrm>
            <a:off x="995363" y="4432300"/>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a:latin typeface="Verdana" pitchFamily="34" charset="0"/>
              </a:rPr>
              <a:t>Zlost</a:t>
            </a:r>
            <a:endParaRPr lang="de-DE" altLang="de-DE">
              <a:latin typeface="Verdana" pitchFamily="34" charset="0"/>
            </a:endParaRPr>
          </a:p>
        </p:txBody>
      </p:sp>
      <p:sp>
        <p:nvSpPr>
          <p:cNvPr id="17417" name="Text Box 9"/>
          <p:cNvSpPr txBox="1">
            <a:spLocks noChangeArrowheads="1"/>
          </p:cNvSpPr>
          <p:nvPr/>
        </p:nvSpPr>
        <p:spPr bwMode="auto">
          <a:xfrm>
            <a:off x="6224588" y="4432300"/>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Smutek</a:t>
            </a:r>
            <a:endParaRPr lang="de-DE" altLang="de-DE" dirty="0">
              <a:latin typeface="Verdana" pitchFamily="34" charset="0"/>
            </a:endParaRPr>
          </a:p>
        </p:txBody>
      </p:sp>
      <p:sp>
        <p:nvSpPr>
          <p:cNvPr id="17418" name="Text Box 10"/>
          <p:cNvSpPr txBox="1">
            <a:spLocks noChangeArrowheads="1"/>
          </p:cNvSpPr>
          <p:nvPr/>
        </p:nvSpPr>
        <p:spPr bwMode="auto">
          <a:xfrm>
            <a:off x="6223000"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a:latin typeface="Verdana" pitchFamily="34" charset="0"/>
              </a:rPr>
              <a:t>Pláč a chmurné přemítání</a:t>
            </a:r>
            <a:endParaRPr lang="de-DE" altLang="de-DE">
              <a:latin typeface="Verdana" pitchFamily="34" charset="0"/>
            </a:endParaRPr>
          </a:p>
        </p:txBody>
      </p:sp>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6</a:t>
            </a:r>
            <a:endParaRPr lang="en-US" altLang="de-DE" sz="1200" kern="0" dirty="0">
              <a:solidFill>
                <a:srgbClr val="646B86"/>
              </a:solidFill>
              <a:latin typeface="Verdana"/>
            </a:endParaRPr>
          </a:p>
        </p:txBody>
      </p:sp>
      <p:sp>
        <p:nvSpPr>
          <p:cNvPr id="12" name="Rectangle 8"/>
          <p:cNvSpPr>
            <a:spLocks noChangeArrowheads="1"/>
          </p:cNvSpPr>
          <p:nvPr/>
        </p:nvSpPr>
        <p:spPr bwMode="auto">
          <a:xfrm>
            <a:off x="26988" y="0"/>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Jedna událost </a:t>
            </a:r>
            <a:r>
              <a:rPr lang="de-DE" altLang="de-DE" sz="2000" b="0" dirty="0">
                <a:solidFill>
                  <a:srgbClr val="D16349"/>
                </a:solidFill>
                <a:latin typeface="Verdana" pitchFamily="34" charset="0"/>
              </a:rPr>
              <a:t>– </a:t>
            </a:r>
            <a:r>
              <a:rPr lang="cs-CZ" altLang="de-DE" sz="2000" b="0" dirty="0">
                <a:solidFill>
                  <a:srgbClr val="D16349"/>
                </a:solidFill>
                <a:latin typeface="Verdana" pitchFamily="34" charset="0"/>
              </a:rPr>
              <a:t>mnoho různých emocí </a:t>
            </a:r>
            <a:r>
              <a:rPr lang="de-DE" altLang="de-DE" sz="2000" b="0" dirty="0">
                <a:solidFill>
                  <a:srgbClr val="D16349"/>
                </a:solidFill>
                <a:latin typeface="Verdana" pitchFamily="34" charset="0"/>
              </a:rPr>
              <a:t>…</a:t>
            </a:r>
            <a:endParaRPr lang="cs-CZ" altLang="de-DE" sz="2000" b="0" dirty="0">
              <a:solidFill>
                <a:srgbClr val="D16349"/>
              </a:solidFill>
              <a:latin typeface="Verdana" pitchFamily="34" charset="0"/>
            </a:endParaRPr>
          </a:p>
          <a:p>
            <a:pPr algn="ctr" eaLnBrk="1" hangingPunct="1"/>
            <a:r>
              <a:rPr lang="cs-CZ" altLang="de-DE" sz="2000" b="0" dirty="0">
                <a:solidFill>
                  <a:srgbClr val="D16349"/>
                </a:solidFill>
                <a:latin typeface="Verdana" pitchFamily="34" charset="0"/>
              </a:rPr>
              <a:t>Co vede k odlišným emocím?</a:t>
            </a:r>
            <a:endParaRPr lang="de-DE" altLang="de-DE" sz="2000" b="0" dirty="0">
              <a:solidFill>
                <a:srgbClr val="D16349"/>
              </a:solidFill>
              <a:latin typeface="Verdana" pitchFamily="34" charset="0"/>
            </a:endParaRPr>
          </a:p>
        </p:txBody>
      </p:sp>
      <p:sp>
        <p:nvSpPr>
          <p:cNvPr id="14" name="Text Box 4"/>
          <p:cNvSpPr txBox="1">
            <a:spLocks noChangeArrowheads="1"/>
          </p:cNvSpPr>
          <p:nvPr/>
        </p:nvSpPr>
        <p:spPr bwMode="auto">
          <a:xfrm>
            <a:off x="3608413"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dirty="0">
                <a:solidFill>
                  <a:schemeClr val="bg2"/>
                </a:solidFill>
                <a:latin typeface="Verdana" pitchFamily="34" charset="0"/>
              </a:rPr>
              <a:t>Zlostné dopisy nebo telefonáty</a:t>
            </a:r>
            <a:endParaRPr lang="de-DE" altLang="de-DE" dirty="0">
              <a:solidFill>
                <a:schemeClr val="bg2"/>
              </a:solidFill>
              <a:latin typeface="Verdana" pitchFamily="34" charset="0"/>
            </a:endParaRPr>
          </a:p>
        </p:txBody>
      </p:sp>
      <p:sp>
        <p:nvSpPr>
          <p:cNvPr id="15" name="Textfeld 14"/>
          <p:cNvSpPr txBox="1"/>
          <p:nvPr/>
        </p:nvSpPr>
        <p:spPr>
          <a:xfrm>
            <a:off x="3676663" y="5165725"/>
            <a:ext cx="1863700" cy="830997"/>
          </a:xfrm>
          <a:prstGeom prst="rect">
            <a:avLst/>
          </a:prstGeom>
          <a:noFill/>
        </p:spPr>
        <p:txBody>
          <a:bodyPr wrap="square" rtlCol="0">
            <a:spAutoFit/>
          </a:bodyPr>
          <a:lstStyle/>
          <a:p>
            <a:pPr algn="ctr" eaLnBrk="1" hangingPunct="1">
              <a:spcBef>
                <a:spcPct val="50000"/>
              </a:spcBef>
            </a:pPr>
            <a:r>
              <a:rPr lang="cs-CZ" altLang="de-DE" sz="1600" dirty="0">
                <a:latin typeface="Verdana" pitchFamily="34" charset="0"/>
              </a:rPr>
              <a:t>Odpovídání na jiné nabídky zaměstnání</a:t>
            </a:r>
            <a:endParaRPr lang="de-DE" altLang="de-DE" sz="1600" dirty="0">
              <a:latin typeface="Verdana" pitchFamily="34" charset="0"/>
            </a:endParaRPr>
          </a:p>
        </p:txBody>
      </p:sp>
      <p:sp>
        <p:nvSpPr>
          <p:cNvPr id="16" name="Text Box 9"/>
          <p:cNvSpPr txBox="1">
            <a:spLocks noChangeArrowheads="1"/>
          </p:cNvSpPr>
          <p:nvPr/>
        </p:nvSpPr>
        <p:spPr bwMode="auto">
          <a:xfrm>
            <a:off x="3597263" y="4453731"/>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dirty="0">
                <a:solidFill>
                  <a:srgbClr val="000000"/>
                </a:solidFill>
                <a:latin typeface="Verdana" pitchFamily="34" charset="0"/>
              </a:rPr>
              <a:t>Klid</a:t>
            </a:r>
            <a:endParaRPr lang="de-DE" altLang="de-DE" dirty="0">
              <a:latin typeface="Verdana"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3"/>
          <p:cNvSpPr txBox="1">
            <a:spLocks noChangeArrowheads="1"/>
          </p:cNvSpPr>
          <p:nvPr/>
        </p:nvSpPr>
        <p:spPr bwMode="auto">
          <a:xfrm>
            <a:off x="900113" y="1844675"/>
            <a:ext cx="7416800" cy="677863"/>
          </a:xfrm>
          <a:prstGeom prst="rect">
            <a:avLst/>
          </a:prstGeom>
          <a:solidFill>
            <a:srgbClr val="8CADAE"/>
          </a:solidFill>
          <a:ln w="9525">
            <a:noFill/>
            <a:miter lim="800000"/>
            <a:headEnd/>
            <a:tailEnd/>
          </a:ln>
        </p:spPr>
        <p:txBody>
          <a:bodyPr>
            <a:spAutoFit/>
          </a:bodyPr>
          <a:lstStyle/>
          <a:p>
            <a:pPr algn="ctr" eaLnBrk="1" hangingPunct="1">
              <a:spcBef>
                <a:spcPct val="50000"/>
              </a:spcBef>
            </a:pPr>
            <a:r>
              <a:rPr lang="cs-CZ" altLang="de-DE">
                <a:latin typeface="Verdana" pitchFamily="34" charset="0"/>
              </a:rPr>
              <a:t>Po pracovním pohovoru vám sdělili, že místo, o které jste usiloval, nedostanete.</a:t>
            </a:r>
            <a:endParaRPr lang="de-DE" altLang="de-DE" sz="2000">
              <a:latin typeface="Verdana" pitchFamily="34" charset="0"/>
            </a:endParaRPr>
          </a:p>
        </p:txBody>
      </p:sp>
      <p:sp>
        <p:nvSpPr>
          <p:cNvPr id="18435" name="Text Box 4"/>
          <p:cNvSpPr txBox="1">
            <a:spLocks noChangeArrowheads="1"/>
          </p:cNvSpPr>
          <p:nvPr/>
        </p:nvSpPr>
        <p:spPr bwMode="auto">
          <a:xfrm>
            <a:off x="995363"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dirty="0">
                <a:latin typeface="Verdana" pitchFamily="34" charset="0"/>
              </a:rPr>
              <a:t>Zlostné dopisy nebo telefonáty</a:t>
            </a:r>
            <a:endParaRPr lang="de-DE" altLang="de-DE" dirty="0">
              <a:latin typeface="Verdana" pitchFamily="34" charset="0"/>
            </a:endParaRPr>
          </a:p>
        </p:txBody>
      </p:sp>
      <p:sp>
        <p:nvSpPr>
          <p:cNvPr id="18438" name="Text Box 3"/>
          <p:cNvSpPr txBox="1">
            <a:spLocks noChangeArrowheads="1"/>
          </p:cNvSpPr>
          <p:nvPr/>
        </p:nvSpPr>
        <p:spPr bwMode="auto">
          <a:xfrm>
            <a:off x="995363" y="4432300"/>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Zlost</a:t>
            </a:r>
            <a:endParaRPr lang="de-DE" altLang="de-DE" dirty="0">
              <a:latin typeface="Verdana" pitchFamily="34" charset="0"/>
            </a:endParaRPr>
          </a:p>
        </p:txBody>
      </p:sp>
      <p:sp>
        <p:nvSpPr>
          <p:cNvPr id="18440" name="Text Box 9"/>
          <p:cNvSpPr txBox="1">
            <a:spLocks noChangeArrowheads="1"/>
          </p:cNvSpPr>
          <p:nvPr/>
        </p:nvSpPr>
        <p:spPr bwMode="auto">
          <a:xfrm>
            <a:off x="6224588" y="4432300"/>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a:latin typeface="Verdana" pitchFamily="34" charset="0"/>
              </a:rPr>
              <a:t>Smutek</a:t>
            </a:r>
            <a:endParaRPr lang="de-DE" altLang="de-DE">
              <a:latin typeface="Verdana" pitchFamily="34" charset="0"/>
            </a:endParaRPr>
          </a:p>
        </p:txBody>
      </p:sp>
      <p:sp>
        <p:nvSpPr>
          <p:cNvPr id="18441" name="Text Box 10"/>
          <p:cNvSpPr txBox="1">
            <a:spLocks noChangeArrowheads="1"/>
          </p:cNvSpPr>
          <p:nvPr/>
        </p:nvSpPr>
        <p:spPr bwMode="auto">
          <a:xfrm>
            <a:off x="6223000"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a:latin typeface="Verdana" pitchFamily="34" charset="0"/>
              </a:rPr>
              <a:t>Pláč a chmurné přemítání</a:t>
            </a:r>
            <a:endParaRPr lang="de-DE" altLang="de-DE">
              <a:latin typeface="Verdana" pitchFamily="34" charset="0"/>
            </a:endParaRPr>
          </a:p>
        </p:txBody>
      </p:sp>
      <p:sp>
        <p:nvSpPr>
          <p:cNvPr id="18442" name="Text Box 14"/>
          <p:cNvSpPr txBox="1">
            <a:spLocks noChangeArrowheads="1"/>
          </p:cNvSpPr>
          <p:nvPr/>
        </p:nvSpPr>
        <p:spPr bwMode="auto">
          <a:xfrm>
            <a:off x="995363" y="2708275"/>
            <a:ext cx="1943100" cy="1431925"/>
          </a:xfrm>
          <a:prstGeom prst="rect">
            <a:avLst/>
          </a:prstGeom>
          <a:solidFill>
            <a:schemeClr val="accent1"/>
          </a:solidFill>
          <a:ln w="9525">
            <a:noFill/>
            <a:miter lim="800000"/>
            <a:headEnd/>
            <a:tailEnd/>
          </a:ln>
        </p:spPr>
        <p:txBody>
          <a:bodyPr>
            <a:spAutoFit/>
          </a:bodyPr>
          <a:lstStyle/>
          <a:p>
            <a:pPr algn="ctr" eaLnBrk="1" hangingPunct="1">
              <a:spcBef>
                <a:spcPct val="50000"/>
              </a:spcBef>
            </a:pPr>
            <a:endParaRPr lang="en-US" altLang="de-DE" dirty="0">
              <a:latin typeface="Verdana" pitchFamily="34" charset="0"/>
            </a:endParaRPr>
          </a:p>
          <a:p>
            <a:pPr algn="ctr" eaLnBrk="1" hangingPunct="1">
              <a:spcBef>
                <a:spcPct val="50000"/>
              </a:spcBef>
            </a:pPr>
            <a:r>
              <a:rPr lang="cs-CZ" altLang="de-DE" dirty="0">
                <a:latin typeface="Verdana" pitchFamily="34" charset="0"/>
              </a:rPr>
              <a:t>Hodnocení</a:t>
            </a:r>
            <a:r>
              <a:rPr lang="en-US" altLang="de-DE" dirty="0">
                <a:latin typeface="Verdana" pitchFamily="34" charset="0"/>
              </a:rPr>
              <a:t>/ </a:t>
            </a:r>
            <a:r>
              <a:rPr lang="cs-CZ" altLang="de-DE" dirty="0">
                <a:latin typeface="Verdana" pitchFamily="34" charset="0"/>
              </a:rPr>
              <a:t>myšlenky</a:t>
            </a:r>
            <a:r>
              <a:rPr lang="en-US" altLang="de-DE" dirty="0">
                <a:latin typeface="Verdana" pitchFamily="34" charset="0"/>
              </a:rPr>
              <a:t>?</a:t>
            </a:r>
          </a:p>
          <a:p>
            <a:pPr algn="ctr" eaLnBrk="1" hangingPunct="1">
              <a:spcBef>
                <a:spcPct val="50000"/>
              </a:spcBef>
            </a:pPr>
            <a:endParaRPr lang="en-US" altLang="de-DE" sz="1600" dirty="0">
              <a:latin typeface="Verdana" pitchFamily="34" charset="0"/>
            </a:endParaRPr>
          </a:p>
        </p:txBody>
      </p:sp>
      <p:sp>
        <p:nvSpPr>
          <p:cNvPr id="18443" name="Text Box 14"/>
          <p:cNvSpPr txBox="1">
            <a:spLocks noChangeArrowheads="1"/>
          </p:cNvSpPr>
          <p:nvPr/>
        </p:nvSpPr>
        <p:spPr bwMode="auto">
          <a:xfrm>
            <a:off x="3597263" y="2708275"/>
            <a:ext cx="1943100" cy="1420813"/>
          </a:xfrm>
          <a:prstGeom prst="rect">
            <a:avLst/>
          </a:prstGeom>
          <a:solidFill>
            <a:schemeClr val="accent1"/>
          </a:solidFill>
          <a:ln w="9525">
            <a:noFill/>
            <a:miter lim="800000"/>
            <a:headEnd/>
            <a:tailEnd/>
          </a:ln>
        </p:spPr>
        <p:txBody>
          <a:bodyPr>
            <a:spAutoFit/>
          </a:bodyPr>
          <a:lstStyle/>
          <a:p>
            <a:pPr algn="ctr" eaLnBrk="1" hangingPunct="1">
              <a:spcBef>
                <a:spcPct val="50000"/>
              </a:spcBef>
            </a:pPr>
            <a:endParaRPr lang="de-DE" altLang="de-DE" dirty="0">
              <a:latin typeface="Verdana" pitchFamily="34" charset="0"/>
            </a:endParaRPr>
          </a:p>
          <a:p>
            <a:pPr algn="ctr" eaLnBrk="1" hangingPunct="1">
              <a:spcBef>
                <a:spcPct val="50000"/>
              </a:spcBef>
            </a:pPr>
            <a:r>
              <a:rPr lang="cs-CZ" altLang="de-DE" dirty="0">
                <a:latin typeface="Verdana" pitchFamily="34" charset="0"/>
              </a:rPr>
              <a:t>Hodnocení</a:t>
            </a:r>
            <a:r>
              <a:rPr lang="en-US" altLang="de-DE" dirty="0">
                <a:latin typeface="Verdana" pitchFamily="34" charset="0"/>
              </a:rPr>
              <a:t>/ </a:t>
            </a:r>
            <a:r>
              <a:rPr lang="cs-CZ" altLang="de-DE" dirty="0">
                <a:latin typeface="Verdana" pitchFamily="34" charset="0"/>
              </a:rPr>
              <a:t>myšlenky</a:t>
            </a:r>
            <a:r>
              <a:rPr lang="en-US" altLang="de-DE" dirty="0">
                <a:latin typeface="Verdana" pitchFamily="34" charset="0"/>
              </a:rPr>
              <a:t>?</a:t>
            </a:r>
          </a:p>
          <a:p>
            <a:pPr algn="ctr" eaLnBrk="1" hangingPunct="1">
              <a:spcBef>
                <a:spcPct val="50000"/>
              </a:spcBef>
            </a:pPr>
            <a:endParaRPr lang="de-DE" altLang="de-DE" sz="1600" dirty="0">
              <a:latin typeface="Verdana" pitchFamily="34" charset="0"/>
            </a:endParaRPr>
          </a:p>
        </p:txBody>
      </p:sp>
      <p:sp>
        <p:nvSpPr>
          <p:cNvPr id="18444" name="Text Box 14"/>
          <p:cNvSpPr txBox="1">
            <a:spLocks noChangeArrowheads="1"/>
          </p:cNvSpPr>
          <p:nvPr/>
        </p:nvSpPr>
        <p:spPr bwMode="auto">
          <a:xfrm>
            <a:off x="6243613" y="2708275"/>
            <a:ext cx="1943100" cy="1420813"/>
          </a:xfrm>
          <a:prstGeom prst="rect">
            <a:avLst/>
          </a:prstGeom>
          <a:solidFill>
            <a:schemeClr val="accent1"/>
          </a:solidFill>
          <a:ln w="9525">
            <a:noFill/>
            <a:miter lim="800000"/>
            <a:headEnd/>
            <a:tailEnd/>
          </a:ln>
        </p:spPr>
        <p:txBody>
          <a:bodyPr>
            <a:spAutoFit/>
          </a:bodyPr>
          <a:lstStyle/>
          <a:p>
            <a:pPr algn="ctr" eaLnBrk="1" hangingPunct="1">
              <a:spcBef>
                <a:spcPct val="50000"/>
              </a:spcBef>
            </a:pPr>
            <a:endParaRPr lang="de-DE" altLang="de-DE">
              <a:latin typeface="Verdana" pitchFamily="34" charset="0"/>
            </a:endParaRPr>
          </a:p>
          <a:p>
            <a:pPr algn="ctr" eaLnBrk="1" hangingPunct="1">
              <a:spcBef>
                <a:spcPct val="50000"/>
              </a:spcBef>
            </a:pPr>
            <a:r>
              <a:rPr lang="cs-CZ" altLang="de-DE">
                <a:latin typeface="Verdana" pitchFamily="34" charset="0"/>
              </a:rPr>
              <a:t>Hodnocení</a:t>
            </a:r>
            <a:r>
              <a:rPr lang="en-US" altLang="de-DE">
                <a:latin typeface="Verdana" pitchFamily="34" charset="0"/>
              </a:rPr>
              <a:t>/ </a:t>
            </a:r>
            <a:r>
              <a:rPr lang="cs-CZ" altLang="de-DE">
                <a:latin typeface="Verdana" pitchFamily="34" charset="0"/>
              </a:rPr>
              <a:t>myšlenky</a:t>
            </a:r>
            <a:r>
              <a:rPr lang="en-US" altLang="de-DE">
                <a:latin typeface="Verdana" pitchFamily="34" charset="0"/>
              </a:rPr>
              <a:t>?</a:t>
            </a:r>
          </a:p>
          <a:p>
            <a:pPr algn="ctr" eaLnBrk="1" hangingPunct="1">
              <a:spcBef>
                <a:spcPct val="50000"/>
              </a:spcBef>
            </a:pPr>
            <a:endParaRPr lang="de-DE" altLang="de-DE" sz="1600">
              <a:latin typeface="Verdana" pitchFamily="34" charset="0"/>
            </a:endParaRPr>
          </a:p>
        </p:txBody>
      </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7</a:t>
            </a:r>
            <a:endParaRPr lang="en-US" altLang="de-DE" sz="1200" kern="0" dirty="0">
              <a:solidFill>
                <a:srgbClr val="646B86"/>
              </a:solidFill>
              <a:latin typeface="Verdana"/>
            </a:endParaRPr>
          </a:p>
        </p:txBody>
      </p:sp>
      <p:sp>
        <p:nvSpPr>
          <p:cNvPr id="16" name="Text Box 4"/>
          <p:cNvSpPr txBox="1">
            <a:spLocks noChangeArrowheads="1"/>
          </p:cNvSpPr>
          <p:nvPr/>
        </p:nvSpPr>
        <p:spPr bwMode="auto">
          <a:xfrm>
            <a:off x="3608413"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dirty="0">
                <a:solidFill>
                  <a:schemeClr val="bg2"/>
                </a:solidFill>
                <a:latin typeface="Verdana" pitchFamily="34" charset="0"/>
              </a:rPr>
              <a:t>Zlostné dopisy nebo telefonáty</a:t>
            </a:r>
            <a:endParaRPr lang="de-DE" altLang="de-DE" dirty="0">
              <a:solidFill>
                <a:schemeClr val="bg2"/>
              </a:solidFill>
              <a:latin typeface="Verdana" pitchFamily="34" charset="0"/>
            </a:endParaRPr>
          </a:p>
        </p:txBody>
      </p:sp>
      <p:sp>
        <p:nvSpPr>
          <p:cNvPr id="2" name="Textfeld 1"/>
          <p:cNvSpPr txBox="1"/>
          <p:nvPr/>
        </p:nvSpPr>
        <p:spPr>
          <a:xfrm>
            <a:off x="3676663" y="5165725"/>
            <a:ext cx="1863700" cy="830997"/>
          </a:xfrm>
          <a:prstGeom prst="rect">
            <a:avLst/>
          </a:prstGeom>
          <a:noFill/>
        </p:spPr>
        <p:txBody>
          <a:bodyPr wrap="square" rtlCol="0">
            <a:spAutoFit/>
          </a:bodyPr>
          <a:lstStyle/>
          <a:p>
            <a:pPr algn="ctr" eaLnBrk="1" hangingPunct="1">
              <a:spcBef>
                <a:spcPct val="50000"/>
              </a:spcBef>
            </a:pPr>
            <a:r>
              <a:rPr lang="cs-CZ" altLang="de-DE" sz="1600" dirty="0">
                <a:latin typeface="Verdana" pitchFamily="34" charset="0"/>
              </a:rPr>
              <a:t>Odpovídání na jiné nabídky zaměstnání</a:t>
            </a:r>
            <a:endParaRPr lang="de-DE" altLang="de-DE" sz="1600" dirty="0">
              <a:latin typeface="Verdana" pitchFamily="34" charset="0"/>
            </a:endParaRPr>
          </a:p>
        </p:txBody>
      </p:sp>
      <p:sp>
        <p:nvSpPr>
          <p:cNvPr id="17" name="Text Box 9"/>
          <p:cNvSpPr txBox="1">
            <a:spLocks noChangeArrowheads="1"/>
          </p:cNvSpPr>
          <p:nvPr/>
        </p:nvSpPr>
        <p:spPr bwMode="auto">
          <a:xfrm>
            <a:off x="3597263" y="4453731"/>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dirty="0">
                <a:solidFill>
                  <a:srgbClr val="000000"/>
                </a:solidFill>
                <a:latin typeface="Verdana" pitchFamily="34" charset="0"/>
              </a:rPr>
              <a:t>Klid</a:t>
            </a:r>
            <a:endParaRPr lang="de-DE" altLang="de-DE" dirty="0">
              <a:latin typeface="Verdana" pitchFamily="34" charset="0"/>
            </a:endParaRPr>
          </a:p>
        </p:txBody>
      </p:sp>
      <p:sp>
        <p:nvSpPr>
          <p:cNvPr id="19" name="Rectangle 8"/>
          <p:cNvSpPr>
            <a:spLocks noChangeArrowheads="1"/>
          </p:cNvSpPr>
          <p:nvPr/>
        </p:nvSpPr>
        <p:spPr bwMode="auto">
          <a:xfrm>
            <a:off x="26988" y="0"/>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Jedna událost </a:t>
            </a:r>
            <a:r>
              <a:rPr lang="de-DE" altLang="de-DE" sz="2000" b="0" dirty="0">
                <a:solidFill>
                  <a:srgbClr val="D16349"/>
                </a:solidFill>
                <a:latin typeface="Verdana" pitchFamily="34" charset="0"/>
              </a:rPr>
              <a:t>– </a:t>
            </a:r>
            <a:r>
              <a:rPr lang="cs-CZ" altLang="de-DE" sz="2000" b="0" dirty="0">
                <a:solidFill>
                  <a:srgbClr val="D16349"/>
                </a:solidFill>
                <a:latin typeface="Verdana" pitchFamily="34" charset="0"/>
              </a:rPr>
              <a:t>mnoho různých emocí </a:t>
            </a:r>
            <a:r>
              <a:rPr lang="de-DE" altLang="de-DE" sz="2000" b="0" dirty="0">
                <a:solidFill>
                  <a:srgbClr val="D16349"/>
                </a:solidFill>
                <a:latin typeface="Verdana" pitchFamily="34" charset="0"/>
              </a:rPr>
              <a:t>…</a:t>
            </a:r>
            <a:endParaRPr lang="cs-CZ" altLang="de-DE" sz="2000" b="0" dirty="0">
              <a:solidFill>
                <a:srgbClr val="D16349"/>
              </a:solidFill>
              <a:latin typeface="Verdana" pitchFamily="34" charset="0"/>
            </a:endParaRPr>
          </a:p>
          <a:p>
            <a:pPr algn="ctr" eaLnBrk="1" hangingPunct="1"/>
            <a:r>
              <a:rPr lang="cs-CZ" altLang="de-DE" sz="2000" b="0" dirty="0">
                <a:solidFill>
                  <a:srgbClr val="D16349"/>
                </a:solidFill>
                <a:latin typeface="Verdana" pitchFamily="34" charset="0"/>
              </a:rPr>
              <a:t>Co vede k odlišným emocím?</a:t>
            </a:r>
            <a:endParaRPr lang="de-DE" altLang="de-DE" sz="2000" b="0" dirty="0">
              <a:solidFill>
                <a:srgbClr val="D16349"/>
              </a:solidFill>
              <a:latin typeface="Verdana"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3"/>
          <p:cNvSpPr txBox="1">
            <a:spLocks noChangeArrowheads="1"/>
          </p:cNvSpPr>
          <p:nvPr/>
        </p:nvSpPr>
        <p:spPr bwMode="auto">
          <a:xfrm>
            <a:off x="900113" y="1844675"/>
            <a:ext cx="7416800" cy="677863"/>
          </a:xfrm>
          <a:prstGeom prst="rect">
            <a:avLst/>
          </a:prstGeom>
          <a:solidFill>
            <a:srgbClr val="8CADAE"/>
          </a:solidFill>
          <a:ln w="9525">
            <a:noFill/>
            <a:miter lim="800000"/>
            <a:headEnd/>
            <a:tailEnd/>
          </a:ln>
        </p:spPr>
        <p:txBody>
          <a:bodyPr>
            <a:spAutoFit/>
          </a:bodyPr>
          <a:lstStyle/>
          <a:p>
            <a:pPr algn="ctr" eaLnBrk="1" hangingPunct="1">
              <a:spcBef>
                <a:spcPct val="50000"/>
              </a:spcBef>
            </a:pPr>
            <a:r>
              <a:rPr lang="cs-CZ" altLang="de-DE">
                <a:latin typeface="Verdana" pitchFamily="34" charset="0"/>
              </a:rPr>
              <a:t>Po pracovním pohovoru vám sdělili, že místo, o které jste usiloval, nedostanete.</a:t>
            </a:r>
            <a:endParaRPr lang="de-DE" altLang="de-DE" sz="2000">
              <a:latin typeface="Verdana" pitchFamily="34" charset="0"/>
            </a:endParaRPr>
          </a:p>
        </p:txBody>
      </p:sp>
      <p:sp>
        <p:nvSpPr>
          <p:cNvPr id="19459" name="Text Box 4"/>
          <p:cNvSpPr txBox="1">
            <a:spLocks noChangeArrowheads="1"/>
          </p:cNvSpPr>
          <p:nvPr/>
        </p:nvSpPr>
        <p:spPr bwMode="auto">
          <a:xfrm>
            <a:off x="995363"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a:latin typeface="Verdana" pitchFamily="34" charset="0"/>
              </a:rPr>
              <a:t>Zlostné dopisy nebo telefonáty</a:t>
            </a:r>
            <a:endParaRPr lang="de-DE" altLang="de-DE">
              <a:latin typeface="Verdana" pitchFamily="34" charset="0"/>
            </a:endParaRPr>
          </a:p>
        </p:txBody>
      </p:sp>
      <p:sp>
        <p:nvSpPr>
          <p:cNvPr id="19462" name="Text Box 3"/>
          <p:cNvSpPr txBox="1">
            <a:spLocks noChangeArrowheads="1"/>
          </p:cNvSpPr>
          <p:nvPr/>
        </p:nvSpPr>
        <p:spPr bwMode="auto">
          <a:xfrm>
            <a:off x="995363" y="4432300"/>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a:latin typeface="Verdana" pitchFamily="34" charset="0"/>
              </a:rPr>
              <a:t>Zlost</a:t>
            </a:r>
            <a:endParaRPr lang="de-DE" altLang="de-DE">
              <a:latin typeface="Verdana" pitchFamily="34" charset="0"/>
            </a:endParaRPr>
          </a:p>
        </p:txBody>
      </p:sp>
      <p:sp>
        <p:nvSpPr>
          <p:cNvPr id="19464" name="Text Box 9"/>
          <p:cNvSpPr txBox="1">
            <a:spLocks noChangeArrowheads="1"/>
          </p:cNvSpPr>
          <p:nvPr/>
        </p:nvSpPr>
        <p:spPr bwMode="auto">
          <a:xfrm>
            <a:off x="6224588" y="4432300"/>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a:latin typeface="Verdana" pitchFamily="34" charset="0"/>
              </a:rPr>
              <a:t>Smutek</a:t>
            </a:r>
            <a:endParaRPr lang="de-DE" altLang="de-DE">
              <a:latin typeface="Verdana" pitchFamily="34" charset="0"/>
            </a:endParaRPr>
          </a:p>
        </p:txBody>
      </p:sp>
      <p:sp>
        <p:nvSpPr>
          <p:cNvPr id="19465" name="Text Box 10"/>
          <p:cNvSpPr txBox="1">
            <a:spLocks noChangeArrowheads="1"/>
          </p:cNvSpPr>
          <p:nvPr/>
        </p:nvSpPr>
        <p:spPr bwMode="auto">
          <a:xfrm>
            <a:off x="6223000"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a:latin typeface="Verdana" pitchFamily="34" charset="0"/>
              </a:rPr>
              <a:t>Pláč a chmurné přemítání</a:t>
            </a:r>
            <a:endParaRPr lang="de-DE" altLang="de-DE">
              <a:latin typeface="Verdana" pitchFamily="34" charset="0"/>
            </a:endParaRPr>
          </a:p>
        </p:txBody>
      </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8</a:t>
            </a:r>
            <a:endParaRPr lang="en-US" altLang="de-DE" sz="1200" kern="0" dirty="0">
              <a:solidFill>
                <a:srgbClr val="646B86"/>
              </a:solidFill>
              <a:latin typeface="Verdana"/>
            </a:endParaRPr>
          </a:p>
        </p:txBody>
      </p:sp>
      <p:sp>
        <p:nvSpPr>
          <p:cNvPr id="14" name="Text Box 9"/>
          <p:cNvSpPr txBox="1">
            <a:spLocks noChangeArrowheads="1"/>
          </p:cNvSpPr>
          <p:nvPr/>
        </p:nvSpPr>
        <p:spPr bwMode="auto">
          <a:xfrm>
            <a:off x="3597263" y="4453731"/>
            <a:ext cx="1943100" cy="376238"/>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dirty="0">
                <a:solidFill>
                  <a:srgbClr val="000000"/>
                </a:solidFill>
                <a:latin typeface="Verdana" pitchFamily="34" charset="0"/>
              </a:rPr>
              <a:t>Klid</a:t>
            </a:r>
            <a:endParaRPr lang="de-DE" altLang="de-DE" dirty="0">
              <a:latin typeface="Verdana" pitchFamily="34" charset="0"/>
            </a:endParaRPr>
          </a:p>
        </p:txBody>
      </p:sp>
      <p:sp>
        <p:nvSpPr>
          <p:cNvPr id="16" name="Text Box 4"/>
          <p:cNvSpPr txBox="1">
            <a:spLocks noChangeArrowheads="1"/>
          </p:cNvSpPr>
          <p:nvPr/>
        </p:nvSpPr>
        <p:spPr bwMode="auto">
          <a:xfrm>
            <a:off x="3608413" y="5118100"/>
            <a:ext cx="1943100" cy="923925"/>
          </a:xfrm>
          <a:prstGeom prst="rect">
            <a:avLst/>
          </a:prstGeom>
          <a:solidFill>
            <a:schemeClr val="bg2"/>
          </a:solidFill>
          <a:ln w="9525">
            <a:solidFill>
              <a:schemeClr val="tx1"/>
            </a:solidFill>
            <a:miter lim="800000"/>
            <a:headEnd/>
            <a:tailEnd/>
          </a:ln>
        </p:spPr>
        <p:txBody>
          <a:bodyPr>
            <a:spAutoFit/>
          </a:bodyPr>
          <a:lstStyle/>
          <a:p>
            <a:pPr algn="ctr" eaLnBrk="1" hangingPunct="1">
              <a:spcBef>
                <a:spcPct val="50000"/>
              </a:spcBef>
            </a:pPr>
            <a:r>
              <a:rPr lang="cs-CZ" altLang="de-DE" dirty="0">
                <a:solidFill>
                  <a:schemeClr val="bg2"/>
                </a:solidFill>
                <a:latin typeface="Verdana" pitchFamily="34" charset="0"/>
              </a:rPr>
              <a:t>Zlostné dopisy nebo telefonáty</a:t>
            </a:r>
            <a:endParaRPr lang="de-DE" altLang="de-DE" dirty="0">
              <a:solidFill>
                <a:schemeClr val="bg2"/>
              </a:solidFill>
              <a:latin typeface="Verdana" pitchFamily="34" charset="0"/>
            </a:endParaRPr>
          </a:p>
        </p:txBody>
      </p:sp>
      <p:sp>
        <p:nvSpPr>
          <p:cNvPr id="17" name="Textfeld 16"/>
          <p:cNvSpPr txBox="1"/>
          <p:nvPr/>
        </p:nvSpPr>
        <p:spPr>
          <a:xfrm>
            <a:off x="3676663" y="5165725"/>
            <a:ext cx="1863700" cy="830997"/>
          </a:xfrm>
          <a:prstGeom prst="rect">
            <a:avLst/>
          </a:prstGeom>
          <a:noFill/>
        </p:spPr>
        <p:txBody>
          <a:bodyPr wrap="square" rtlCol="0">
            <a:spAutoFit/>
          </a:bodyPr>
          <a:lstStyle/>
          <a:p>
            <a:pPr algn="ctr" eaLnBrk="1" hangingPunct="1">
              <a:spcBef>
                <a:spcPct val="50000"/>
              </a:spcBef>
            </a:pPr>
            <a:r>
              <a:rPr lang="cs-CZ" altLang="de-DE" sz="1600" dirty="0">
                <a:latin typeface="Verdana" pitchFamily="34" charset="0"/>
              </a:rPr>
              <a:t>Odpovídání na jiné nabídky zaměstnání</a:t>
            </a:r>
            <a:endParaRPr lang="de-DE" altLang="de-DE" sz="1600" dirty="0">
              <a:latin typeface="Verdana" pitchFamily="34" charset="0"/>
            </a:endParaRPr>
          </a:p>
        </p:txBody>
      </p:sp>
      <p:sp>
        <p:nvSpPr>
          <p:cNvPr id="19" name="Text Box 14"/>
          <p:cNvSpPr txBox="1">
            <a:spLocks noChangeArrowheads="1"/>
          </p:cNvSpPr>
          <p:nvPr/>
        </p:nvSpPr>
        <p:spPr bwMode="auto">
          <a:xfrm>
            <a:off x="996132" y="2708920"/>
            <a:ext cx="1943100" cy="1431925"/>
          </a:xfrm>
          <a:prstGeom prst="rect">
            <a:avLst/>
          </a:prstGeom>
          <a:solidFill>
            <a:schemeClr val="accent1"/>
          </a:solidFill>
          <a:ln w="9525">
            <a:noFill/>
            <a:miter lim="800000"/>
            <a:headEnd/>
            <a:tailEnd/>
          </a:ln>
        </p:spPr>
        <p:txBody>
          <a:bodyPr>
            <a:spAutoFit/>
          </a:bodyPr>
          <a:lstStyle/>
          <a:p>
            <a:pPr algn="ctr" eaLnBrk="1" hangingPunct="1">
              <a:spcBef>
                <a:spcPct val="50000"/>
              </a:spcBef>
            </a:pPr>
            <a:endParaRPr lang="en-US" altLang="de-DE" dirty="0">
              <a:latin typeface="Verdana" pitchFamily="34" charset="0"/>
            </a:endParaRPr>
          </a:p>
          <a:p>
            <a:pPr algn="ctr" eaLnBrk="1" hangingPunct="1">
              <a:spcBef>
                <a:spcPct val="50000"/>
              </a:spcBef>
            </a:pPr>
            <a:r>
              <a:rPr lang="cs-CZ" altLang="de-DE" dirty="0" smtClean="0">
                <a:solidFill>
                  <a:schemeClr val="accent1"/>
                </a:solidFill>
                <a:latin typeface="Verdana" pitchFamily="34" charset="0"/>
              </a:rPr>
              <a:t>Hodnocení</a:t>
            </a:r>
            <a:r>
              <a:rPr lang="en-US" altLang="de-DE" dirty="0" smtClean="0">
                <a:solidFill>
                  <a:schemeClr val="accent1"/>
                </a:solidFill>
                <a:latin typeface="Verdana" pitchFamily="34" charset="0"/>
              </a:rPr>
              <a:t>/ </a:t>
            </a:r>
            <a:r>
              <a:rPr lang="cs-CZ" altLang="de-DE" dirty="0" smtClean="0">
                <a:solidFill>
                  <a:schemeClr val="accent1"/>
                </a:solidFill>
                <a:latin typeface="Verdana" pitchFamily="34" charset="0"/>
              </a:rPr>
              <a:t>myšlenky</a:t>
            </a:r>
            <a:r>
              <a:rPr lang="en-US" altLang="de-DE" dirty="0" smtClean="0">
                <a:solidFill>
                  <a:schemeClr val="accent1"/>
                </a:solidFill>
                <a:latin typeface="Verdana" pitchFamily="34" charset="0"/>
              </a:rPr>
              <a:t>?</a:t>
            </a:r>
          </a:p>
          <a:p>
            <a:pPr algn="ctr" eaLnBrk="1" hangingPunct="1">
              <a:spcBef>
                <a:spcPct val="50000"/>
              </a:spcBef>
            </a:pPr>
            <a:endParaRPr lang="en-US" altLang="de-DE" sz="1600" dirty="0">
              <a:latin typeface="Verdana" pitchFamily="34" charset="0"/>
            </a:endParaRPr>
          </a:p>
        </p:txBody>
      </p:sp>
      <p:sp>
        <p:nvSpPr>
          <p:cNvPr id="3" name="Textfeld 2"/>
          <p:cNvSpPr txBox="1"/>
          <p:nvPr/>
        </p:nvSpPr>
        <p:spPr>
          <a:xfrm>
            <a:off x="1037520" y="2764085"/>
            <a:ext cx="1931156" cy="1384995"/>
          </a:xfrm>
          <a:prstGeom prst="rect">
            <a:avLst/>
          </a:prstGeom>
          <a:noFill/>
        </p:spPr>
        <p:txBody>
          <a:bodyPr wrap="square" rtlCol="0">
            <a:spAutoFit/>
          </a:bodyPr>
          <a:lstStyle/>
          <a:p>
            <a:pPr algn="ctr" eaLnBrk="1" hangingPunct="1">
              <a:spcBef>
                <a:spcPct val="50000"/>
              </a:spcBef>
            </a:pPr>
            <a:r>
              <a:rPr lang="cs-CZ" altLang="de-DE" sz="1400" b="0" dirty="0">
                <a:latin typeface="Verdana" pitchFamily="34" charset="0"/>
              </a:rPr>
              <a:t>„Jejich personální manažer je příliš hloupý, takže nepoznal, že jsem pro tu práci jako stvořený</a:t>
            </a:r>
            <a:r>
              <a:rPr lang="de-DE" altLang="de-DE" sz="1400" b="0" dirty="0">
                <a:latin typeface="Verdana" pitchFamily="34" charset="0"/>
              </a:rPr>
              <a:t>.”</a:t>
            </a:r>
            <a:endParaRPr lang="en-US" altLang="de-DE" sz="1400" dirty="0">
              <a:latin typeface="Verdana" pitchFamily="34" charset="0"/>
            </a:endParaRPr>
          </a:p>
        </p:txBody>
      </p:sp>
      <p:sp>
        <p:nvSpPr>
          <p:cNvPr id="21" name="Text Box 14"/>
          <p:cNvSpPr txBox="1">
            <a:spLocks noChangeArrowheads="1"/>
          </p:cNvSpPr>
          <p:nvPr/>
        </p:nvSpPr>
        <p:spPr bwMode="auto">
          <a:xfrm>
            <a:off x="3597263" y="2708275"/>
            <a:ext cx="1943100" cy="1420813"/>
          </a:xfrm>
          <a:prstGeom prst="rect">
            <a:avLst/>
          </a:prstGeom>
          <a:solidFill>
            <a:schemeClr val="accent1"/>
          </a:solidFill>
          <a:ln w="9525">
            <a:noFill/>
            <a:miter lim="800000"/>
            <a:headEnd/>
            <a:tailEnd/>
          </a:ln>
        </p:spPr>
        <p:txBody>
          <a:bodyPr>
            <a:spAutoFit/>
          </a:bodyPr>
          <a:lstStyle/>
          <a:p>
            <a:pPr algn="ctr" eaLnBrk="1" hangingPunct="1">
              <a:spcBef>
                <a:spcPct val="50000"/>
              </a:spcBef>
            </a:pPr>
            <a:endParaRPr lang="de-DE" altLang="de-DE" dirty="0">
              <a:solidFill>
                <a:schemeClr val="accent1"/>
              </a:solidFill>
              <a:latin typeface="Verdana" pitchFamily="34" charset="0"/>
            </a:endParaRPr>
          </a:p>
          <a:p>
            <a:pPr algn="ctr" eaLnBrk="1" hangingPunct="1">
              <a:spcBef>
                <a:spcPct val="50000"/>
              </a:spcBef>
            </a:pPr>
            <a:r>
              <a:rPr lang="cs-CZ" altLang="de-DE" dirty="0">
                <a:solidFill>
                  <a:schemeClr val="accent1"/>
                </a:solidFill>
                <a:latin typeface="Verdana" pitchFamily="34" charset="0"/>
              </a:rPr>
              <a:t>Hodnocení</a:t>
            </a:r>
            <a:r>
              <a:rPr lang="en-US" altLang="de-DE" dirty="0">
                <a:solidFill>
                  <a:schemeClr val="accent1"/>
                </a:solidFill>
                <a:latin typeface="Verdana" pitchFamily="34" charset="0"/>
              </a:rPr>
              <a:t>/ </a:t>
            </a:r>
            <a:r>
              <a:rPr lang="cs-CZ" altLang="de-DE" dirty="0">
                <a:solidFill>
                  <a:schemeClr val="accent1"/>
                </a:solidFill>
                <a:latin typeface="Verdana" pitchFamily="34" charset="0"/>
              </a:rPr>
              <a:t>myšlenky</a:t>
            </a:r>
            <a:r>
              <a:rPr lang="en-US" altLang="de-DE" dirty="0">
                <a:solidFill>
                  <a:schemeClr val="accent1"/>
                </a:solidFill>
                <a:latin typeface="Verdana" pitchFamily="34" charset="0"/>
              </a:rPr>
              <a:t>?</a:t>
            </a:r>
          </a:p>
          <a:p>
            <a:pPr algn="ctr" eaLnBrk="1" hangingPunct="1">
              <a:spcBef>
                <a:spcPct val="50000"/>
              </a:spcBef>
            </a:pPr>
            <a:endParaRPr lang="de-DE" altLang="de-DE" sz="1600" dirty="0">
              <a:latin typeface="Verdana" pitchFamily="34" charset="0"/>
            </a:endParaRPr>
          </a:p>
        </p:txBody>
      </p:sp>
      <p:sp>
        <p:nvSpPr>
          <p:cNvPr id="4" name="Textfeld 3"/>
          <p:cNvSpPr txBox="1"/>
          <p:nvPr/>
        </p:nvSpPr>
        <p:spPr>
          <a:xfrm>
            <a:off x="3676663" y="2708920"/>
            <a:ext cx="1863700" cy="1384995"/>
          </a:xfrm>
          <a:prstGeom prst="rect">
            <a:avLst/>
          </a:prstGeom>
          <a:noFill/>
        </p:spPr>
        <p:txBody>
          <a:bodyPr wrap="square" rtlCol="0">
            <a:spAutoFit/>
          </a:bodyPr>
          <a:lstStyle/>
          <a:p>
            <a:pPr algn="ctr" eaLnBrk="1" hangingPunct="1">
              <a:spcBef>
                <a:spcPct val="50000"/>
              </a:spcBef>
            </a:pPr>
            <a:r>
              <a:rPr lang="cs-CZ" altLang="de-DE" sz="1400" b="0" dirty="0">
                <a:latin typeface="Verdana" pitchFamily="34" charset="0"/>
              </a:rPr>
              <a:t>„Měl jsem tentokrát smůlu</a:t>
            </a:r>
            <a:r>
              <a:rPr lang="de-DE" altLang="de-DE" sz="1400" b="0" dirty="0">
                <a:latin typeface="Verdana" pitchFamily="34" charset="0"/>
              </a:rPr>
              <a:t>. </a:t>
            </a:r>
            <a:r>
              <a:rPr lang="cs-CZ" altLang="de-DE" sz="1400" b="0" dirty="0">
                <a:latin typeface="Verdana" pitchFamily="34" charset="0"/>
              </a:rPr>
              <a:t>Ale příště to určitě vyjde.</a:t>
            </a:r>
            <a:r>
              <a:rPr lang="de-DE" altLang="de-DE" sz="1400" b="0" dirty="0">
                <a:latin typeface="Verdana" pitchFamily="34" charset="0"/>
              </a:rPr>
              <a:t> </a:t>
            </a:r>
            <a:r>
              <a:rPr lang="cs-CZ" altLang="de-DE" sz="1400" b="0" dirty="0">
                <a:latin typeface="Verdana" pitchFamily="34" charset="0"/>
              </a:rPr>
              <a:t>Byla to pro mě dobrá zkušenost</a:t>
            </a:r>
            <a:r>
              <a:rPr lang="de-DE" altLang="de-DE" sz="1400" b="0" dirty="0">
                <a:latin typeface="Verdana" pitchFamily="34" charset="0"/>
              </a:rPr>
              <a:t>.”</a:t>
            </a:r>
            <a:endParaRPr lang="de-DE" altLang="de-DE" sz="1400" dirty="0">
              <a:latin typeface="Verdana" pitchFamily="34" charset="0"/>
            </a:endParaRPr>
          </a:p>
        </p:txBody>
      </p:sp>
      <p:sp>
        <p:nvSpPr>
          <p:cNvPr id="23" name="Text Box 14"/>
          <p:cNvSpPr txBox="1">
            <a:spLocks noChangeArrowheads="1"/>
          </p:cNvSpPr>
          <p:nvPr/>
        </p:nvSpPr>
        <p:spPr bwMode="auto">
          <a:xfrm>
            <a:off x="6243613" y="2708275"/>
            <a:ext cx="1943100" cy="1420813"/>
          </a:xfrm>
          <a:prstGeom prst="rect">
            <a:avLst/>
          </a:prstGeom>
          <a:solidFill>
            <a:schemeClr val="accent1"/>
          </a:solidFill>
          <a:ln w="9525">
            <a:noFill/>
            <a:miter lim="800000"/>
            <a:headEnd/>
            <a:tailEnd/>
          </a:ln>
        </p:spPr>
        <p:txBody>
          <a:bodyPr>
            <a:spAutoFit/>
          </a:bodyPr>
          <a:lstStyle/>
          <a:p>
            <a:pPr algn="ctr" eaLnBrk="1" hangingPunct="1">
              <a:spcBef>
                <a:spcPct val="50000"/>
              </a:spcBef>
            </a:pPr>
            <a:endParaRPr lang="de-DE" altLang="de-DE" dirty="0">
              <a:latin typeface="Verdana" pitchFamily="34" charset="0"/>
            </a:endParaRPr>
          </a:p>
          <a:p>
            <a:pPr algn="ctr" eaLnBrk="1" hangingPunct="1">
              <a:spcBef>
                <a:spcPct val="50000"/>
              </a:spcBef>
            </a:pPr>
            <a:r>
              <a:rPr lang="cs-CZ" altLang="de-DE" dirty="0">
                <a:solidFill>
                  <a:schemeClr val="accent1"/>
                </a:solidFill>
                <a:latin typeface="Verdana" pitchFamily="34" charset="0"/>
              </a:rPr>
              <a:t>Hodnocení</a:t>
            </a:r>
            <a:r>
              <a:rPr lang="en-US" altLang="de-DE" dirty="0">
                <a:solidFill>
                  <a:schemeClr val="accent1"/>
                </a:solidFill>
                <a:latin typeface="Verdana" pitchFamily="34" charset="0"/>
              </a:rPr>
              <a:t>/ </a:t>
            </a:r>
            <a:r>
              <a:rPr lang="cs-CZ" altLang="de-DE" dirty="0">
                <a:solidFill>
                  <a:schemeClr val="accent1"/>
                </a:solidFill>
                <a:latin typeface="Verdana" pitchFamily="34" charset="0"/>
              </a:rPr>
              <a:t>myšlenky</a:t>
            </a:r>
            <a:r>
              <a:rPr lang="en-US" altLang="de-DE" dirty="0">
                <a:solidFill>
                  <a:schemeClr val="accent1"/>
                </a:solidFill>
                <a:latin typeface="Verdana" pitchFamily="34" charset="0"/>
              </a:rPr>
              <a:t>?</a:t>
            </a:r>
          </a:p>
          <a:p>
            <a:pPr algn="ctr" eaLnBrk="1" hangingPunct="1">
              <a:spcBef>
                <a:spcPct val="50000"/>
              </a:spcBef>
            </a:pPr>
            <a:endParaRPr lang="de-DE" altLang="de-DE" sz="1600" dirty="0">
              <a:latin typeface="Verdana" pitchFamily="34" charset="0"/>
            </a:endParaRPr>
          </a:p>
        </p:txBody>
      </p:sp>
      <p:sp>
        <p:nvSpPr>
          <p:cNvPr id="5" name="Textfeld 4"/>
          <p:cNvSpPr txBox="1"/>
          <p:nvPr/>
        </p:nvSpPr>
        <p:spPr>
          <a:xfrm>
            <a:off x="6223000" y="2708275"/>
            <a:ext cx="1943100" cy="1323439"/>
          </a:xfrm>
          <a:prstGeom prst="rect">
            <a:avLst/>
          </a:prstGeom>
          <a:noFill/>
        </p:spPr>
        <p:txBody>
          <a:bodyPr wrap="square" rtlCol="0">
            <a:spAutoFit/>
          </a:bodyPr>
          <a:lstStyle/>
          <a:p>
            <a:pPr algn="ctr" eaLnBrk="1" hangingPunct="1"/>
            <a:r>
              <a:rPr lang="cs-CZ" altLang="de-DE" sz="1600" b="0" dirty="0">
                <a:latin typeface="Verdana" pitchFamily="34" charset="0"/>
              </a:rPr>
              <a:t>„Nejsem na žádnou práci dost dobrý. Jsem naprosto k ničemu</a:t>
            </a:r>
            <a:r>
              <a:rPr lang="de-DE" altLang="de-DE" sz="1600" b="0" dirty="0">
                <a:latin typeface="Verdana" pitchFamily="34" charset="0"/>
              </a:rPr>
              <a:t>.”</a:t>
            </a:r>
            <a:endParaRPr lang="cs-CZ" altLang="de-DE" sz="1600" b="0" dirty="0">
              <a:latin typeface="Verdana" pitchFamily="34" charset="0"/>
            </a:endParaRPr>
          </a:p>
        </p:txBody>
      </p:sp>
      <p:sp>
        <p:nvSpPr>
          <p:cNvPr id="25" name="Rectangle 8"/>
          <p:cNvSpPr>
            <a:spLocks noChangeArrowheads="1"/>
          </p:cNvSpPr>
          <p:nvPr/>
        </p:nvSpPr>
        <p:spPr bwMode="auto">
          <a:xfrm>
            <a:off x="26988" y="0"/>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Jedna událost </a:t>
            </a:r>
            <a:r>
              <a:rPr lang="de-DE" altLang="de-DE" sz="2000" b="0" dirty="0">
                <a:solidFill>
                  <a:srgbClr val="D16349"/>
                </a:solidFill>
                <a:latin typeface="Verdana" pitchFamily="34" charset="0"/>
              </a:rPr>
              <a:t>– </a:t>
            </a:r>
            <a:r>
              <a:rPr lang="cs-CZ" altLang="de-DE" sz="2000" b="0" dirty="0">
                <a:solidFill>
                  <a:srgbClr val="D16349"/>
                </a:solidFill>
                <a:latin typeface="Verdana" pitchFamily="34" charset="0"/>
              </a:rPr>
              <a:t>mnoho různých emocí </a:t>
            </a:r>
            <a:r>
              <a:rPr lang="de-DE" altLang="de-DE" sz="2000" b="0" dirty="0">
                <a:solidFill>
                  <a:srgbClr val="D16349"/>
                </a:solidFill>
                <a:latin typeface="Verdana" pitchFamily="34" charset="0"/>
              </a:rPr>
              <a:t>…</a:t>
            </a:r>
            <a:endParaRPr lang="cs-CZ" altLang="de-DE" sz="2000" b="0" dirty="0">
              <a:solidFill>
                <a:srgbClr val="D16349"/>
              </a:solidFill>
              <a:latin typeface="Verdana" pitchFamily="34" charset="0"/>
            </a:endParaRPr>
          </a:p>
          <a:p>
            <a:pPr algn="ctr" eaLnBrk="1" hangingPunct="1"/>
            <a:r>
              <a:rPr lang="cs-CZ" altLang="de-DE" sz="2000" b="0" dirty="0">
                <a:solidFill>
                  <a:srgbClr val="D16349"/>
                </a:solidFill>
                <a:latin typeface="Verdana" pitchFamily="34" charset="0"/>
              </a:rPr>
              <a:t>Co vede k odlišným emocím?</a:t>
            </a:r>
            <a:endParaRPr lang="de-DE" altLang="de-DE" sz="2000" b="0" dirty="0">
              <a:solidFill>
                <a:srgbClr val="D16349"/>
              </a:solidFill>
              <a:latin typeface="Verdana"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203575" y="4244975"/>
            <a:ext cx="1987550" cy="376238"/>
          </a:xfrm>
          <a:prstGeom prst="rect">
            <a:avLst/>
          </a:prstGeom>
          <a:solidFill>
            <a:schemeClr val="accent1"/>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Myšlenky</a:t>
            </a:r>
            <a:endParaRPr lang="de-DE" altLang="de-DE" dirty="0">
              <a:latin typeface="Verdana" pitchFamily="34" charset="0"/>
            </a:endParaRPr>
          </a:p>
        </p:txBody>
      </p:sp>
      <p:sp>
        <p:nvSpPr>
          <p:cNvPr id="20483" name="Text Box 3"/>
          <p:cNvSpPr txBox="1">
            <a:spLocks noChangeArrowheads="1"/>
          </p:cNvSpPr>
          <p:nvPr/>
        </p:nvSpPr>
        <p:spPr bwMode="auto">
          <a:xfrm>
            <a:off x="3176588" y="3308350"/>
            <a:ext cx="1943100" cy="376238"/>
          </a:xfrm>
          <a:prstGeom prst="rect">
            <a:avLst/>
          </a:prstGeom>
          <a:solidFill>
            <a:srgbClr val="8CADAE"/>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Událost</a:t>
            </a:r>
            <a:endParaRPr lang="de-DE" altLang="de-DE" dirty="0">
              <a:latin typeface="Verdana" pitchFamily="34" charset="0"/>
            </a:endParaRPr>
          </a:p>
        </p:txBody>
      </p:sp>
      <p:sp>
        <p:nvSpPr>
          <p:cNvPr id="20484" name="Text Box 4"/>
          <p:cNvSpPr txBox="1">
            <a:spLocks noChangeArrowheads="1"/>
          </p:cNvSpPr>
          <p:nvPr/>
        </p:nvSpPr>
        <p:spPr bwMode="auto">
          <a:xfrm>
            <a:off x="571500" y="6107113"/>
            <a:ext cx="2198688" cy="369887"/>
          </a:xfrm>
          <a:prstGeom prst="rect">
            <a:avLst/>
          </a:prstGeom>
          <a:solidFill>
            <a:srgbClr val="008080"/>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Emoce (pocity)</a:t>
            </a:r>
            <a:endParaRPr lang="de-DE" altLang="de-DE" dirty="0">
              <a:latin typeface="Verdana" pitchFamily="34" charset="0"/>
            </a:endParaRPr>
          </a:p>
        </p:txBody>
      </p:sp>
      <p:sp>
        <p:nvSpPr>
          <p:cNvPr id="20485" name="Text Box 5"/>
          <p:cNvSpPr txBox="1">
            <a:spLocks noChangeArrowheads="1"/>
          </p:cNvSpPr>
          <p:nvPr/>
        </p:nvSpPr>
        <p:spPr bwMode="auto">
          <a:xfrm>
            <a:off x="5794375" y="6107113"/>
            <a:ext cx="1943100" cy="376237"/>
          </a:xfrm>
          <a:prstGeom prst="rect">
            <a:avLst/>
          </a:prstGeom>
          <a:solidFill>
            <a:srgbClr val="8CADAE"/>
          </a:solidFill>
          <a:ln w="9525">
            <a:noFill/>
            <a:miter lim="800000"/>
            <a:headEnd/>
            <a:tailEnd/>
          </a:ln>
        </p:spPr>
        <p:txBody>
          <a:bodyPr>
            <a:spAutoFit/>
          </a:bodyPr>
          <a:lstStyle/>
          <a:p>
            <a:pPr algn="ctr" eaLnBrk="1" hangingPunct="1">
              <a:spcBef>
                <a:spcPct val="50000"/>
              </a:spcBef>
            </a:pPr>
            <a:r>
              <a:rPr lang="cs-CZ" altLang="de-DE" dirty="0">
                <a:latin typeface="Verdana" pitchFamily="34" charset="0"/>
              </a:rPr>
              <a:t>Chování</a:t>
            </a:r>
            <a:endParaRPr lang="de-DE" altLang="de-DE" dirty="0">
              <a:latin typeface="Verdana" pitchFamily="34" charset="0"/>
            </a:endParaRPr>
          </a:p>
        </p:txBody>
      </p:sp>
      <p:cxnSp>
        <p:nvCxnSpPr>
          <p:cNvPr id="20486" name="AutoShape 6"/>
          <p:cNvCxnSpPr>
            <a:cxnSpLocks noChangeShapeType="1"/>
          </p:cNvCxnSpPr>
          <p:nvPr/>
        </p:nvCxnSpPr>
        <p:spPr bwMode="auto">
          <a:xfrm flipH="1">
            <a:off x="1979613" y="4652963"/>
            <a:ext cx="1655762" cy="1439862"/>
          </a:xfrm>
          <a:prstGeom prst="straightConnector1">
            <a:avLst/>
          </a:prstGeom>
          <a:noFill/>
          <a:ln w="28575">
            <a:solidFill>
              <a:schemeClr val="tx1"/>
            </a:solidFill>
            <a:round/>
            <a:headEnd type="triangle" w="med" len="med"/>
            <a:tailEnd type="stealth" w="med" len="med"/>
          </a:ln>
        </p:spPr>
      </p:cxnSp>
      <p:cxnSp>
        <p:nvCxnSpPr>
          <p:cNvPr id="20487" name="AutoShape 7"/>
          <p:cNvCxnSpPr>
            <a:cxnSpLocks noChangeShapeType="1"/>
            <a:stCxn id="20484" idx="3"/>
            <a:endCxn id="20485" idx="1"/>
          </p:cNvCxnSpPr>
          <p:nvPr/>
        </p:nvCxnSpPr>
        <p:spPr bwMode="auto">
          <a:xfrm>
            <a:off x="2770188" y="6292850"/>
            <a:ext cx="3024187" cy="3175"/>
          </a:xfrm>
          <a:prstGeom prst="straightConnector1">
            <a:avLst/>
          </a:prstGeom>
          <a:noFill/>
          <a:ln w="28575">
            <a:solidFill>
              <a:schemeClr val="tx1"/>
            </a:solidFill>
            <a:round/>
            <a:headEnd type="triangle" w="med" len="med"/>
            <a:tailEnd type="triangle" w="med" len="med"/>
          </a:ln>
        </p:spPr>
      </p:cxnSp>
      <p:cxnSp>
        <p:nvCxnSpPr>
          <p:cNvPr id="20488" name="AutoShape 8"/>
          <p:cNvCxnSpPr>
            <a:cxnSpLocks noChangeShapeType="1"/>
          </p:cNvCxnSpPr>
          <p:nvPr/>
        </p:nvCxnSpPr>
        <p:spPr bwMode="auto">
          <a:xfrm>
            <a:off x="4787900" y="4652963"/>
            <a:ext cx="1728788" cy="1439862"/>
          </a:xfrm>
          <a:prstGeom prst="straightConnector1">
            <a:avLst/>
          </a:prstGeom>
          <a:noFill/>
          <a:ln w="28575">
            <a:solidFill>
              <a:schemeClr val="tx1"/>
            </a:solidFill>
            <a:round/>
            <a:headEnd type="triangle" w="med" len="med"/>
            <a:tailEnd type="triangle" w="med" len="med"/>
          </a:ln>
        </p:spPr>
      </p:cxnSp>
      <p:cxnSp>
        <p:nvCxnSpPr>
          <p:cNvPr id="20489" name="AutoShape 9"/>
          <p:cNvCxnSpPr>
            <a:cxnSpLocks noChangeShapeType="1"/>
          </p:cNvCxnSpPr>
          <p:nvPr/>
        </p:nvCxnSpPr>
        <p:spPr bwMode="auto">
          <a:xfrm rot="5400000">
            <a:off x="3887787" y="3965576"/>
            <a:ext cx="506413" cy="4762"/>
          </a:xfrm>
          <a:prstGeom prst="straightConnector1">
            <a:avLst/>
          </a:prstGeom>
          <a:noFill/>
          <a:ln w="28575">
            <a:solidFill>
              <a:schemeClr val="tx1"/>
            </a:solidFill>
            <a:round/>
            <a:headEnd/>
            <a:tailEnd type="stealth" w="med" len="med"/>
          </a:ln>
        </p:spPr>
      </p:cxnSp>
      <p:sp>
        <p:nvSpPr>
          <p:cNvPr id="31754" name="Oval 10"/>
          <p:cNvSpPr>
            <a:spLocks noChangeArrowheads="1"/>
          </p:cNvSpPr>
          <p:nvPr/>
        </p:nvSpPr>
        <p:spPr bwMode="auto">
          <a:xfrm>
            <a:off x="5651500" y="3051175"/>
            <a:ext cx="2952750" cy="1223963"/>
          </a:xfrm>
          <a:prstGeom prst="ellipse">
            <a:avLst/>
          </a:prstGeom>
          <a:solidFill>
            <a:schemeClr val="accent6">
              <a:lumMod val="20000"/>
              <a:lumOff val="80000"/>
            </a:schemeClr>
          </a:solidFill>
          <a:ln w="9525" algn="ctr">
            <a:noFill/>
            <a:round/>
            <a:headEnd/>
            <a:tailEnd/>
          </a:ln>
        </p:spPr>
        <p:txBody>
          <a:bodyPr wrap="none" lIns="90000" tIns="46800" rIns="90000" bIns="46800" anchor="ctr"/>
          <a:lstStyle/>
          <a:p>
            <a:pPr algn="ctr" eaLnBrk="1" hangingPunct="1">
              <a:defRPr/>
            </a:pPr>
            <a:r>
              <a:rPr lang="cs-CZ" altLang="de-DE" dirty="0">
                <a:latin typeface="Verdana" pitchFamily="34" charset="0"/>
              </a:rPr>
              <a:t>Způsob uvažování </a:t>
            </a:r>
            <a:r>
              <a:rPr lang="de-DE" altLang="de-DE" dirty="0">
                <a:latin typeface="Verdana" pitchFamily="34" charset="0"/>
              </a:rPr>
              <a:t>&amp; </a:t>
            </a:r>
          </a:p>
          <a:p>
            <a:pPr algn="ctr" eaLnBrk="1" hangingPunct="1">
              <a:defRPr/>
            </a:pPr>
            <a:r>
              <a:rPr lang="cs-CZ" altLang="de-DE" dirty="0">
                <a:latin typeface="Verdana" pitchFamily="34" charset="0"/>
              </a:rPr>
              <a:t>osobní postoje</a:t>
            </a:r>
            <a:endParaRPr lang="de-DE" altLang="de-DE" dirty="0">
              <a:latin typeface="Verdana" pitchFamily="34" charset="0"/>
            </a:endParaRPr>
          </a:p>
        </p:txBody>
      </p:sp>
      <p:cxnSp>
        <p:nvCxnSpPr>
          <p:cNvPr id="20491" name="AutoShape 11"/>
          <p:cNvCxnSpPr>
            <a:cxnSpLocks noChangeShapeType="1"/>
            <a:stCxn id="31754" idx="3"/>
            <a:endCxn id="20482" idx="3"/>
          </p:cNvCxnSpPr>
          <p:nvPr/>
        </p:nvCxnSpPr>
        <p:spPr bwMode="auto">
          <a:xfrm flipH="1">
            <a:off x="5191125" y="4095750"/>
            <a:ext cx="892175" cy="338138"/>
          </a:xfrm>
          <a:prstGeom prst="straightConnector1">
            <a:avLst/>
          </a:prstGeom>
          <a:noFill/>
          <a:ln w="28575">
            <a:solidFill>
              <a:schemeClr val="tx1"/>
            </a:solidFill>
            <a:round/>
            <a:headEnd/>
            <a:tailEnd type="triangle" w="med" len="med"/>
          </a:ln>
        </p:spPr>
      </p:cxnSp>
      <p:sp>
        <p:nvSpPr>
          <p:cNvPr id="20492" name="Rectangle 12"/>
          <p:cNvSpPr>
            <a:spLocks noChangeArrowheads="1"/>
          </p:cNvSpPr>
          <p:nvPr/>
        </p:nvSpPr>
        <p:spPr bwMode="auto">
          <a:xfrm>
            <a:off x="0" y="1"/>
            <a:ext cx="9144000" cy="763587"/>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Propojení mezi myšlenkami, emocemi (pocity) a chováním</a:t>
            </a:r>
            <a:endParaRPr lang="de-DE" altLang="de-DE" sz="2000" b="0" dirty="0">
              <a:solidFill>
                <a:srgbClr val="D16349"/>
              </a:solidFill>
              <a:latin typeface="Verdana" pitchFamily="34" charset="0"/>
            </a:endParaRPr>
          </a:p>
        </p:txBody>
      </p:sp>
      <p:sp>
        <p:nvSpPr>
          <p:cNvPr id="20493" name="Text Box 13"/>
          <p:cNvSpPr txBox="1">
            <a:spLocks noChangeArrowheads="1"/>
          </p:cNvSpPr>
          <p:nvPr/>
        </p:nvSpPr>
        <p:spPr bwMode="auto">
          <a:xfrm>
            <a:off x="342900" y="1141413"/>
            <a:ext cx="8586788" cy="1631950"/>
          </a:xfrm>
          <a:prstGeom prst="rect">
            <a:avLst/>
          </a:prstGeom>
          <a:noFill/>
          <a:ln w="9525">
            <a:noFill/>
            <a:miter lim="800000"/>
            <a:headEnd/>
            <a:tailEnd/>
          </a:ln>
        </p:spPr>
        <p:txBody>
          <a:bodyPr>
            <a:spAutoFit/>
          </a:bodyPr>
          <a:lstStyle/>
          <a:p>
            <a:pPr eaLnBrk="1" hangingPunct="1">
              <a:spcBef>
                <a:spcPct val="20000"/>
              </a:spcBef>
              <a:buClr>
                <a:srgbClr val="336699"/>
              </a:buClr>
            </a:pPr>
            <a:r>
              <a:rPr lang="cs-CZ" altLang="de-DE" sz="2000" b="0" dirty="0">
                <a:latin typeface="Verdana" pitchFamily="34" charset="0"/>
              </a:rPr>
              <a:t>Mnoho věcí spočívá v mysli posuzovatele</a:t>
            </a:r>
            <a:r>
              <a:rPr lang="de-DE" altLang="de-DE" sz="2000" b="0" dirty="0">
                <a:latin typeface="Verdana" pitchFamily="34" charset="0"/>
              </a:rPr>
              <a:t>. </a:t>
            </a:r>
            <a:r>
              <a:rPr lang="cs-CZ" altLang="de-DE" sz="2000" b="0" dirty="0">
                <a:latin typeface="Verdana" pitchFamily="34" charset="0"/>
              </a:rPr>
              <a:t>Na tutéž situaci reagují různí lide zcela odlišně</a:t>
            </a:r>
            <a:r>
              <a:rPr lang="de-DE" altLang="de-DE" sz="2000" b="0" dirty="0">
                <a:latin typeface="Verdana" pitchFamily="34" charset="0"/>
              </a:rPr>
              <a:t>: </a:t>
            </a:r>
            <a:r>
              <a:rPr lang="cs-CZ" altLang="de-DE" sz="2000" b="0" dirty="0">
                <a:latin typeface="Verdana" pitchFamily="34" charset="0"/>
              </a:rPr>
              <a:t>Situace sama proto neurčuje, co člověk cítí nebo jak se chová </a:t>
            </a:r>
            <a:r>
              <a:rPr lang="de-DE" altLang="de-DE" sz="2000" b="0" dirty="0">
                <a:latin typeface="Verdana" pitchFamily="34" charset="0"/>
              </a:rPr>
              <a:t>– </a:t>
            </a:r>
            <a:r>
              <a:rPr lang="cs-CZ" altLang="de-DE" sz="2000" b="0" dirty="0">
                <a:latin typeface="Verdana" pitchFamily="34" charset="0"/>
              </a:rPr>
              <a:t>jsou to myšlenky, které hrají důležitou roli </a:t>
            </a:r>
            <a:r>
              <a:rPr lang="de-DE" altLang="de-DE" sz="2000" b="0" dirty="0">
                <a:latin typeface="Verdana" pitchFamily="34" charset="0"/>
              </a:rPr>
              <a:t>(</a:t>
            </a:r>
            <a:r>
              <a:rPr lang="cs-CZ" altLang="de-DE" sz="2000" b="0" dirty="0">
                <a:latin typeface="Verdana" pitchFamily="34" charset="0"/>
              </a:rPr>
              <a:t>tj. interpretace,</a:t>
            </a:r>
            <a:r>
              <a:rPr lang="de-DE" altLang="de-DE" sz="2000" b="0" dirty="0">
                <a:latin typeface="Verdana" pitchFamily="34" charset="0"/>
              </a:rPr>
              <a:t> </a:t>
            </a:r>
            <a:r>
              <a:rPr lang="cs-CZ" altLang="de-DE" sz="2000" b="0" dirty="0">
                <a:latin typeface="Verdana" pitchFamily="34" charset="0"/>
              </a:rPr>
              <a:t>osobní předpoklady a hodnocení</a:t>
            </a:r>
            <a:r>
              <a:rPr lang="de-DE" altLang="de-DE" sz="2000" b="0" dirty="0">
                <a:latin typeface="Verdana" pitchFamily="34" charset="0"/>
              </a:rPr>
              <a:t>). </a:t>
            </a:r>
            <a:r>
              <a:rPr lang="cs-CZ" altLang="de-DE" sz="2000" b="0" dirty="0">
                <a:latin typeface="Verdana" pitchFamily="34" charset="0"/>
              </a:rPr>
              <a:t>Myšlenky, emoce (pocity) a chování se navzájem ovlivňují.</a:t>
            </a:r>
            <a:r>
              <a:rPr lang="de-DE" altLang="de-DE" b="0" dirty="0">
                <a:solidFill>
                  <a:schemeClr val="accent1"/>
                </a:solidFill>
                <a:latin typeface="Verdana" pitchFamily="34" charset="0"/>
              </a:rPr>
              <a:t> </a:t>
            </a:r>
            <a:endParaRPr lang="de-DE" altLang="de-DE" dirty="0">
              <a:solidFill>
                <a:schemeClr val="accent1"/>
              </a:solidFill>
              <a:latin typeface="Verdana" pitchFamily="34" charset="0"/>
            </a:endParaRPr>
          </a:p>
        </p:txBody>
      </p:sp>
      <p:sp>
        <p:nvSpPr>
          <p:cNvPr id="1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9</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9524"/>
            <a:ext cx="9144000" cy="755179"/>
          </a:xfrm>
        </p:spPr>
        <p:txBody>
          <a:bodyPr anchor="ctr"/>
          <a:lstStyle/>
          <a:p>
            <a:pPr eaLnBrk="1" hangingPunct="1"/>
            <a:r>
              <a:rPr lang="cs-CZ" altLang="de-DE" dirty="0" smtClean="0"/>
              <a:t>Zkreslené uvažování a nevhodné způsoby jednání v depresi</a:t>
            </a:r>
            <a:endParaRPr lang="de-DE" altLang="de-DE" dirty="0" smtClean="0"/>
          </a:p>
        </p:txBody>
      </p:sp>
      <p:sp>
        <p:nvSpPr>
          <p:cNvPr id="21507" name="Rectangle 3"/>
          <p:cNvSpPr>
            <a:spLocks noGrp="1" noChangeArrowheads="1"/>
          </p:cNvSpPr>
          <p:nvPr>
            <p:ph type="body" idx="4294967295"/>
          </p:nvPr>
        </p:nvSpPr>
        <p:spPr>
          <a:xfrm>
            <a:off x="360363" y="1628775"/>
            <a:ext cx="8891587" cy="3300413"/>
          </a:xfrm>
        </p:spPr>
        <p:txBody>
          <a:bodyPr/>
          <a:lstStyle/>
          <a:p>
            <a:pPr eaLnBrk="1" hangingPunct="1">
              <a:spcBef>
                <a:spcPct val="50000"/>
              </a:spcBef>
              <a:buClr>
                <a:schemeClr val="bg2"/>
              </a:buClr>
              <a:buSzPct val="100000"/>
              <a:buFont typeface="Wingdings" pitchFamily="2" charset="2"/>
              <a:buChar char="Ø"/>
            </a:pPr>
            <a:r>
              <a:rPr lang="cs-CZ" altLang="de-DE" sz="2000" smtClean="0"/>
              <a:t>Přehnané zobecňování</a:t>
            </a:r>
            <a:endParaRPr lang="de-DE" altLang="de-DE" sz="2000" smtClean="0"/>
          </a:p>
          <a:p>
            <a:pPr eaLnBrk="1" hangingPunct="1">
              <a:spcBef>
                <a:spcPct val="50000"/>
              </a:spcBef>
              <a:buClr>
                <a:schemeClr val="bg2"/>
              </a:buClr>
              <a:buSzPct val="100000"/>
              <a:buFont typeface="Wingdings" pitchFamily="2" charset="2"/>
              <a:buChar char="Ø"/>
            </a:pPr>
            <a:r>
              <a:rPr lang="cs-CZ" altLang="de-DE" sz="2000" smtClean="0"/>
              <a:t>Výběrové vnímání</a:t>
            </a:r>
            <a:endParaRPr lang="de-DE" altLang="de-DE" sz="2000" smtClean="0"/>
          </a:p>
          <a:p>
            <a:pPr eaLnBrk="1" hangingPunct="1">
              <a:spcBef>
                <a:spcPct val="50000"/>
              </a:spcBef>
              <a:buClr>
                <a:schemeClr val="bg2"/>
              </a:buClr>
              <a:buSzPct val="100000"/>
              <a:buFont typeface="Wingdings" pitchFamily="2" charset="2"/>
              <a:buChar char="Ø"/>
            </a:pPr>
            <a:r>
              <a:rPr lang="cs-CZ" altLang="de-DE" sz="2000" smtClean="0"/>
              <a:t>„Bychy“ a „musy“</a:t>
            </a:r>
            <a:endParaRPr lang="de-DE" altLang="de-DE" sz="2000" smtClean="0"/>
          </a:p>
          <a:p>
            <a:pPr eaLnBrk="1" hangingPunct="1">
              <a:spcBef>
                <a:spcPct val="50000"/>
              </a:spcBef>
              <a:buClr>
                <a:schemeClr val="bg2"/>
              </a:buClr>
              <a:buSzPct val="100000"/>
              <a:buFont typeface="Wingdings" pitchFamily="2" charset="2"/>
              <a:buChar char="Ø"/>
            </a:pPr>
            <a:r>
              <a:rPr lang="cs-CZ" altLang="de-DE" sz="2000" smtClean="0"/>
              <a:t>Přehlížení pozitivních zpětných vazeb, ale nekritické přijímání negativních zpětných vazeb</a:t>
            </a:r>
            <a:endParaRPr lang="de-DE" altLang="de-DE" sz="2000" smtClean="0"/>
          </a:p>
          <a:p>
            <a:pPr eaLnBrk="1" hangingPunct="1">
              <a:spcBef>
                <a:spcPct val="50000"/>
              </a:spcBef>
              <a:buClr>
                <a:schemeClr val="bg2"/>
              </a:buClr>
              <a:buSzPct val="100000"/>
              <a:buFont typeface="Wingdings" pitchFamily="2" charset="2"/>
              <a:buChar char="Ø"/>
            </a:pPr>
            <a:r>
              <a:rPr lang="cs-CZ" altLang="de-DE" sz="2000" smtClean="0"/>
              <a:t>Katastrofické myšlení</a:t>
            </a:r>
            <a:endParaRPr lang="de-DE" altLang="de-DE" sz="2000" smtClean="0"/>
          </a:p>
          <a:p>
            <a:pPr eaLnBrk="1" hangingPunct="1">
              <a:spcBef>
                <a:spcPct val="50000"/>
              </a:spcBef>
              <a:buClr>
                <a:schemeClr val="bg2"/>
              </a:buClr>
              <a:buSzPct val="100000"/>
              <a:buFont typeface="Wingdings" pitchFamily="2" charset="2"/>
              <a:buChar char="Ø"/>
            </a:pPr>
            <a:r>
              <a:rPr lang="cs-CZ" altLang="de-DE" sz="2000" smtClean="0"/>
              <a:t>Přemítání a sebekritika</a:t>
            </a:r>
            <a:endParaRPr lang="de-DE" altLang="de-DE" sz="2000" smtClean="0"/>
          </a:p>
          <a:p>
            <a:pPr eaLnBrk="1" hangingPunct="1">
              <a:buFont typeface="Wingdings 2" pitchFamily="18" charset="2"/>
              <a:buNone/>
            </a:pPr>
            <a:endParaRPr lang="de-DE" altLang="de-DE" sz="1800" smtClean="0"/>
          </a:p>
        </p:txBody>
      </p:sp>
      <p:pic>
        <p:nvPicPr>
          <p:cNvPr id="21508" name="Picture 8" descr="Despair - fakelvis - flickr - ccc"/>
          <p:cNvPicPr>
            <a:picLocks noChangeAspect="1" noChangeArrowheads="1"/>
          </p:cNvPicPr>
          <p:nvPr/>
        </p:nvPicPr>
        <p:blipFill>
          <a:blip r:embed="rId2"/>
          <a:srcRect/>
          <a:stretch>
            <a:fillRect/>
          </a:stretch>
        </p:blipFill>
        <p:spPr bwMode="auto">
          <a:xfrm>
            <a:off x="6948488" y="5084763"/>
            <a:ext cx="2087562" cy="1363662"/>
          </a:xfrm>
          <a:prstGeom prst="rect">
            <a:avLst/>
          </a:prstGeom>
          <a:noFill/>
          <a:ln w="9525">
            <a:noFill/>
            <a:miter lim="800000"/>
            <a:headEnd/>
            <a:tailEnd/>
          </a:ln>
        </p:spPr>
      </p:pic>
      <p:sp>
        <p:nvSpPr>
          <p:cNvPr id="21509" name="Rectangle 10"/>
          <p:cNvSpPr>
            <a:spLocks noChangeArrowheads="1"/>
          </p:cNvSpPr>
          <p:nvPr/>
        </p:nvSpPr>
        <p:spPr bwMode="auto">
          <a:xfrm>
            <a:off x="-69850" y="6677025"/>
            <a:ext cx="1387475"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i="1">
                <a:latin typeface="Verdana" pitchFamily="34" charset="0"/>
              </a:rPr>
              <a:t>(</a:t>
            </a:r>
            <a:r>
              <a:rPr lang="cs-CZ" altLang="de-DE" sz="800" b="0" i="1">
                <a:latin typeface="Verdana" pitchFamily="34" charset="0"/>
              </a:rPr>
              <a:t>„</a:t>
            </a:r>
            <a:r>
              <a:rPr lang="de-DE" altLang="de-DE" sz="800" b="0" i="1">
                <a:latin typeface="Verdana" pitchFamily="34" charset="0"/>
              </a:rPr>
              <a:t>Despair” by fakelvis)</a:t>
            </a:r>
            <a:endParaRPr lang="en-US" altLang="de-DE" sz="800" b="0" i="1">
              <a:latin typeface="Verdana"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9.1</a:t>
            </a:r>
            <a:r>
              <a:rPr lang="cs-CZ" altLang="de-DE" sz="1200" kern="0" dirty="0" smtClean="0">
                <a:solidFill>
                  <a:srgbClr val="646B86"/>
                </a:solidFill>
                <a:latin typeface="Verdana"/>
              </a:rPr>
              <a:t>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50825" y="1341438"/>
            <a:ext cx="4816475" cy="4813300"/>
          </a:xfrm>
          <a:prstGeom prst="rect">
            <a:avLst/>
          </a:prstGeom>
          <a:noFill/>
          <a:ln>
            <a:noFill/>
          </a:ln>
          <a:extLst/>
        </p:spPr>
        <p:txBody>
          <a:bodyPr/>
          <a:lstStyle/>
          <a:p>
            <a:pPr marL="719138" indent="-358775" eaLnBrk="1" hangingPunct="1">
              <a:spcBef>
                <a:spcPts val="1200"/>
              </a:spcBef>
              <a:buClr>
                <a:srgbClr val="8CADAE"/>
              </a:buClr>
              <a:buSzPct val="85000"/>
              <a:buFont typeface="Arial" pitchFamily="34" charset="0"/>
              <a:buChar char="o"/>
            </a:pPr>
            <a:r>
              <a:rPr lang="cs-CZ" b="0" i="1" dirty="0">
                <a:solidFill>
                  <a:srgbClr val="000000"/>
                </a:solidFill>
                <a:latin typeface="Verdana" pitchFamily="34" charset="0"/>
              </a:rPr>
              <a:t>Jediná </a:t>
            </a:r>
            <a:r>
              <a:rPr lang="cs-CZ" b="0" dirty="0">
                <a:solidFill>
                  <a:srgbClr val="000000"/>
                </a:solidFill>
                <a:latin typeface="Verdana" pitchFamily="34" charset="0"/>
              </a:rPr>
              <a:t>negativní  událost je vnímána jako součást série neúspěchů a smůly </a:t>
            </a:r>
            <a:r>
              <a:rPr lang="en-US" b="0" dirty="0">
                <a:solidFill>
                  <a:srgbClr val="000000"/>
                </a:solidFill>
                <a:latin typeface="Verdana" pitchFamily="34" charset="0"/>
              </a:rPr>
              <a:t>(</a:t>
            </a:r>
            <a:r>
              <a:rPr lang="cs-CZ" b="0" dirty="0">
                <a:solidFill>
                  <a:srgbClr val="000000"/>
                </a:solidFill>
                <a:latin typeface="Verdana" pitchFamily="34" charset="0"/>
              </a:rPr>
              <a:t>např</a:t>
            </a:r>
            <a:r>
              <a:rPr lang="en-US" b="0" dirty="0">
                <a:solidFill>
                  <a:srgbClr val="000000"/>
                </a:solidFill>
                <a:latin typeface="Verdana" pitchFamily="34" charset="0"/>
              </a:rPr>
              <a:t>. </a:t>
            </a:r>
            <a:r>
              <a:rPr lang="cs-CZ" b="0" dirty="0">
                <a:solidFill>
                  <a:srgbClr val="000000"/>
                </a:solidFill>
                <a:latin typeface="Verdana" pitchFamily="34" charset="0"/>
              </a:rPr>
              <a:t>„Tohle se mi stává pořád“</a:t>
            </a:r>
            <a:r>
              <a:rPr lang="en-US" b="0" dirty="0">
                <a:solidFill>
                  <a:srgbClr val="000000"/>
                </a:solidFill>
                <a:latin typeface="Verdana" pitchFamily="34" charset="0"/>
              </a:rPr>
              <a:t>, </a:t>
            </a:r>
            <a:r>
              <a:rPr lang="cs-CZ" b="0" dirty="0">
                <a:solidFill>
                  <a:srgbClr val="000000"/>
                </a:solidFill>
                <a:latin typeface="Verdana" pitchFamily="34" charset="0"/>
              </a:rPr>
              <a:t>„Já prostě nikdy nemám štěstí</a:t>
            </a:r>
            <a:r>
              <a:rPr lang="en-US" b="0" dirty="0">
                <a:solidFill>
                  <a:srgbClr val="000000"/>
                </a:solidFill>
                <a:latin typeface="Verdana" pitchFamily="34" charset="0"/>
              </a:rPr>
              <a:t>”)</a:t>
            </a:r>
          </a:p>
          <a:p>
            <a:pPr marL="719138" indent="-358775">
              <a:spcBef>
                <a:spcPct val="20000"/>
              </a:spcBef>
              <a:buClr>
                <a:srgbClr val="006699"/>
              </a:buClr>
              <a:buFont typeface="Wingdings" pitchFamily="2" charset="2"/>
              <a:buChar char="Ø"/>
            </a:pPr>
            <a:endParaRPr lang="en-US" sz="2400" b="0" dirty="0">
              <a:solidFill>
                <a:srgbClr val="000000"/>
              </a:solidFill>
              <a:latin typeface="Verdana" pitchFamily="34" charset="0"/>
            </a:endParaRPr>
          </a:p>
          <a:p>
            <a:pPr marL="719138" indent="-358775">
              <a:spcBef>
                <a:spcPct val="20000"/>
              </a:spcBef>
              <a:buClr>
                <a:srgbClr val="006699"/>
              </a:buClr>
            </a:pPr>
            <a:endParaRPr lang="en-US" sz="2400" dirty="0">
              <a:solidFill>
                <a:srgbClr val="000000"/>
              </a:solidFill>
              <a:latin typeface="Verdana" pitchFamily="34" charset="0"/>
            </a:endParaRPr>
          </a:p>
          <a:p>
            <a:pPr marL="719138" indent="-358775">
              <a:spcBef>
                <a:spcPct val="20000"/>
              </a:spcBef>
              <a:buClr>
                <a:srgbClr val="006699"/>
              </a:buClr>
            </a:pPr>
            <a:endParaRPr lang="en-US" sz="2400" dirty="0">
              <a:solidFill>
                <a:srgbClr val="000000"/>
              </a:solidFill>
              <a:latin typeface="Verdana" pitchFamily="34" charset="0"/>
            </a:endParaRPr>
          </a:p>
          <a:p>
            <a:pPr marL="719138" indent="-358775">
              <a:spcBef>
                <a:spcPct val="20000"/>
              </a:spcBef>
              <a:buClr>
                <a:srgbClr val="006699"/>
              </a:buClr>
            </a:pPr>
            <a:r>
              <a:rPr lang="en-US" sz="2400" dirty="0">
                <a:latin typeface="Verdana" pitchFamily="34" charset="0"/>
              </a:rPr>
              <a:t>   </a:t>
            </a:r>
            <a:r>
              <a:rPr lang="cs-CZ" dirty="0">
                <a:latin typeface="Verdana" pitchFamily="34" charset="0"/>
              </a:rPr>
              <a:t>Uvědomujete si to</a:t>
            </a:r>
            <a:r>
              <a:rPr lang="en-US" dirty="0">
                <a:latin typeface="Verdana" pitchFamily="34" charset="0"/>
              </a:rPr>
              <a:t>?</a:t>
            </a:r>
          </a:p>
          <a:p>
            <a:pPr marL="719138" indent="-358775">
              <a:spcBef>
                <a:spcPct val="20000"/>
              </a:spcBef>
              <a:buClr>
                <a:srgbClr val="006699"/>
              </a:buClr>
              <a:buFont typeface="Wingdings" pitchFamily="2" charset="2"/>
              <a:buChar char="Ø"/>
            </a:pPr>
            <a:endParaRPr lang="en-US" sz="2400" dirty="0">
              <a:solidFill>
                <a:srgbClr val="000000"/>
              </a:solidFill>
              <a:latin typeface="Verdana" pitchFamily="34" charset="0"/>
            </a:endParaRPr>
          </a:p>
        </p:txBody>
      </p:sp>
      <p:sp>
        <p:nvSpPr>
          <p:cNvPr id="22531" name="Text Box 9"/>
          <p:cNvSpPr txBox="1">
            <a:spLocks noChangeArrowheads="1"/>
          </p:cNvSpPr>
          <p:nvPr/>
        </p:nvSpPr>
        <p:spPr bwMode="auto">
          <a:xfrm>
            <a:off x="7502525" y="1196975"/>
            <a:ext cx="1641475" cy="304800"/>
          </a:xfrm>
          <a:prstGeom prst="rect">
            <a:avLst/>
          </a:prstGeom>
          <a:noFill/>
          <a:ln w="9525">
            <a:noFill/>
            <a:miter lim="800000"/>
            <a:headEnd/>
            <a:tailEnd/>
          </a:ln>
        </p:spPr>
        <p:txBody>
          <a:bodyPr wrap="none">
            <a:spAutoFit/>
          </a:bodyPr>
          <a:lstStyle/>
          <a:p>
            <a:pPr algn="ctr" eaLnBrk="1" hangingPunct="1"/>
            <a:r>
              <a:rPr lang="de-DE" altLang="de-DE" sz="1400">
                <a:solidFill>
                  <a:srgbClr val="FFFFFF"/>
                </a:solidFill>
                <a:latin typeface="Verdana" pitchFamily="34" charset="0"/>
                <a:ea typeface="MS PGothic" pitchFamily="34" charset="-128"/>
              </a:rPr>
              <a:t>nach Hautzinger</a:t>
            </a:r>
          </a:p>
        </p:txBody>
      </p:sp>
      <p:sp>
        <p:nvSpPr>
          <p:cNvPr id="8" name="Rectangle 2"/>
          <p:cNvSpPr txBox="1">
            <a:spLocks noChangeArrowheads="1"/>
          </p:cNvSpPr>
          <p:nvPr/>
        </p:nvSpPr>
        <p:spPr bwMode="auto">
          <a:xfrm>
            <a:off x="0" y="1"/>
            <a:ext cx="9144000" cy="764704"/>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609600" indent="-609600" algn="ctr" eaLnBrk="1" hangingPunct="1">
              <a:spcBef>
                <a:spcPct val="0"/>
              </a:spcBef>
              <a:buClr>
                <a:srgbClr val="FFFFFF"/>
              </a:buClr>
              <a:buFontTx/>
              <a:buNone/>
              <a:defRPr/>
            </a:pPr>
            <a:r>
              <a:rPr lang="cs-CZ" sz="2000" b="0" dirty="0" smtClean="0">
                <a:solidFill>
                  <a:srgbClr val="D16349"/>
                </a:solidFill>
                <a:latin typeface="+mj-lt"/>
                <a:ea typeface="+mj-ea"/>
                <a:cs typeface="+mj-cs"/>
              </a:rPr>
              <a:t>Přehnané zobecňování</a:t>
            </a:r>
            <a:endParaRPr lang="en-US" sz="2000" b="0" dirty="0">
              <a:solidFill>
                <a:srgbClr val="D16349"/>
              </a:solidFill>
              <a:latin typeface="+mj-lt"/>
              <a:ea typeface="+mj-ea"/>
              <a:cs typeface="+mj-cs"/>
            </a:endParaRPr>
          </a:p>
        </p:txBody>
      </p:sp>
      <p:pic>
        <p:nvPicPr>
          <p:cNvPr id="22533" name="Picture 11"/>
          <p:cNvPicPr preferRelativeResize="0">
            <a:picLocks noChangeArrowheads="1"/>
          </p:cNvPicPr>
          <p:nvPr/>
        </p:nvPicPr>
        <p:blipFill>
          <a:blip r:embed="rId3"/>
          <a:srcRect l="21426" t="19595" r="13089" b="23140"/>
          <a:stretch>
            <a:fillRect/>
          </a:stretch>
        </p:blipFill>
        <p:spPr bwMode="auto">
          <a:xfrm>
            <a:off x="6624638" y="1349375"/>
            <a:ext cx="2268537" cy="3384550"/>
          </a:xfrm>
          <a:prstGeom prst="rect">
            <a:avLst/>
          </a:prstGeom>
          <a:noFill/>
          <a:ln w="9525">
            <a:noFill/>
            <a:miter lim="800000"/>
            <a:headEnd/>
            <a:tailEnd/>
          </a:ln>
        </p:spPr>
      </p:pic>
      <p:sp>
        <p:nvSpPr>
          <p:cNvPr id="10" name="Rectangle 12"/>
          <p:cNvSpPr>
            <a:spLocks noChangeArrowheads="1"/>
          </p:cNvSpPr>
          <p:nvPr/>
        </p:nvSpPr>
        <p:spPr bwMode="auto">
          <a:xfrm>
            <a:off x="3175" y="6675438"/>
            <a:ext cx="2538413" cy="215900"/>
          </a:xfrm>
          <a:prstGeom prst="rect">
            <a:avLst/>
          </a:prstGeom>
          <a:noFill/>
          <a:ln>
            <a:noFill/>
          </a:ln>
          <a:effectLst/>
          <a:extLst/>
        </p:spPr>
        <p:txBody>
          <a:bodyPr wrap="none" lIns="0" rIns="0" anchor="ctr">
            <a:spAutoFit/>
          </a:bodyPr>
          <a:lstStyle/>
          <a:p>
            <a:pPr>
              <a:defRPr/>
            </a:pPr>
            <a:r>
              <a:rPr lang="en-GB" altLang="ko-KR" sz="800" b="0" i="1" dirty="0">
                <a:latin typeface="+mn-lt"/>
                <a:ea typeface="굴림" charset="0"/>
                <a:cs typeface="굴림" charset="0"/>
              </a:rPr>
              <a:t>(</a:t>
            </a:r>
            <a:r>
              <a:rPr lang="en-US" altLang="de-DE" sz="800" b="0" dirty="0">
                <a:latin typeface="Verdana" panose="020B0604030504040204" pitchFamily="34" charset="0"/>
                <a:cs typeface="Arial" panose="020B0604020202020204" pitchFamily="34" charset="0"/>
              </a:rPr>
              <a:t>“</a:t>
            </a:r>
            <a:r>
              <a:rPr lang="en-GB" altLang="ko-KR" sz="800" b="0" i="1" dirty="0" err="1">
                <a:latin typeface="+mn-lt"/>
                <a:ea typeface="굴림" charset="0"/>
                <a:cs typeface="굴림" charset="0"/>
              </a:rPr>
              <a:t>Hannelore</a:t>
            </a:r>
            <a:r>
              <a:rPr lang="en-GB" altLang="ko-KR" sz="800" b="0" i="1" dirty="0">
                <a:latin typeface="+mn-lt"/>
                <a:ea typeface="굴림" charset="0"/>
                <a:cs typeface="굴림" charset="0"/>
              </a:rPr>
              <a:t> </a:t>
            </a:r>
            <a:r>
              <a:rPr lang="cs-CZ" altLang="ko-KR" sz="800" b="0" i="1" dirty="0">
                <a:latin typeface="+mn-lt"/>
                <a:ea typeface="굴림" charset="0"/>
                <a:cs typeface="굴림" charset="0"/>
              </a:rPr>
              <a:t>skutečně pilně cvičí</a:t>
            </a:r>
            <a:r>
              <a:rPr lang="en-GB" altLang="ko-KR" sz="800" b="0" i="1" dirty="0">
                <a:latin typeface="+mn-lt"/>
                <a:ea typeface="굴림" charset="0"/>
                <a:cs typeface="굴림" charset="0"/>
              </a:rPr>
              <a:t>” von </a:t>
            </a:r>
            <a:r>
              <a:rPr lang="en-GB" altLang="ko-KR" sz="800" b="0" i="1" dirty="0" err="1">
                <a:latin typeface="+mn-lt"/>
                <a:ea typeface="굴림" charset="0"/>
                <a:cs typeface="굴림" charset="0"/>
              </a:rPr>
              <a:t>necrocake</a:t>
            </a:r>
            <a:r>
              <a:rPr lang="en-GB" altLang="ko-KR" sz="800" b="0" i="1" dirty="0">
                <a:latin typeface="+mn-lt"/>
                <a:ea typeface="굴림" charset="0"/>
                <a:cs typeface="굴림" charset="0"/>
              </a:rPr>
              <a:t>)</a:t>
            </a:r>
            <a:endParaRPr lang="de-DE" altLang="ko-KR" sz="800" b="0" i="1" dirty="0">
              <a:latin typeface="+mn-lt"/>
              <a:ea typeface="굴림" charset="0"/>
              <a:cs typeface="굴림" charset="0"/>
            </a:endParaRP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9.1</a:t>
            </a:r>
            <a:r>
              <a:rPr lang="cs-CZ" altLang="de-DE" sz="1200" kern="0" dirty="0" smtClean="0">
                <a:solidFill>
                  <a:srgbClr val="646B86"/>
                </a:solidFill>
                <a:latin typeface="Verdana"/>
              </a:rPr>
              <a:t>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413" name="Group 53"/>
          <p:cNvGraphicFramePr>
            <a:graphicFrameLocks noGrp="1"/>
          </p:cNvGraphicFramePr>
          <p:nvPr/>
        </p:nvGraphicFramePr>
        <p:xfrm>
          <a:off x="107950" y="1052513"/>
          <a:ext cx="8928100" cy="4120208"/>
        </p:xfrm>
        <a:graphic>
          <a:graphicData uri="http://schemas.openxmlformats.org/drawingml/2006/table">
            <a:tbl>
              <a:tblPr/>
              <a:tblGrid>
                <a:gridCol w="2678100"/>
                <a:gridCol w="6250000"/>
              </a:tblGrid>
              <a:tr h="69498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rPr>
                        <a:t>Událost</a:t>
                      </a:r>
                      <a:endParaRPr kumimoji="0" lang="de-DE" sz="1800" b="1"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rPr>
                        <a:t>Přehnané zobecnění</a:t>
                      </a:r>
                      <a:endParaRPr kumimoji="0" lang="de-DE" sz="1800" b="1"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rPr>
                        <a:t>Pozitivní</a:t>
                      </a:r>
                      <a:r>
                        <a:rPr kumimoji="0" lang="de-DE" sz="1800" b="1" i="0" u="none" strike="noStrike" cap="none" normalizeH="0" baseline="0" dirty="0" smtClean="0">
                          <a:ln>
                            <a:noFill/>
                          </a:ln>
                          <a:solidFill>
                            <a:schemeClr val="tx1"/>
                          </a:solidFill>
                          <a:effectLst/>
                          <a:latin typeface="Verdana" pitchFamily="34" charset="0"/>
                        </a:rPr>
                        <a:t>/</a:t>
                      </a:r>
                      <a:r>
                        <a:rPr kumimoji="0" lang="cs-CZ" sz="1800" b="1" i="0" u="none" strike="noStrike" cap="none" normalizeH="0" baseline="0" dirty="0" smtClean="0">
                          <a:ln>
                            <a:noFill/>
                          </a:ln>
                          <a:solidFill>
                            <a:schemeClr val="tx1"/>
                          </a:solidFill>
                          <a:effectLst/>
                          <a:latin typeface="Verdana" pitchFamily="34" charset="0"/>
                        </a:rPr>
                        <a:t> konstruktivní hodnocení</a:t>
                      </a:r>
                      <a:endParaRPr kumimoji="0" lang="de-DE" sz="1800" b="1"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1437">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Během rozhovoru si nemůžete vzpomenout na nějaké slovo.</a:t>
                      </a:r>
                      <a:endParaRPr kumimoji="0" lang="de-DE" sz="16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1" i="0" u="none" strike="noStrike" cap="none" normalizeH="0" baseline="0" dirty="0" smtClean="0">
                          <a:ln>
                            <a:noFill/>
                          </a:ln>
                          <a:solidFill>
                            <a:schemeClr val="tx1"/>
                          </a:solidFill>
                          <a:effectLst/>
                          <a:latin typeface="Verdana" pitchFamily="34" charset="0"/>
                        </a:rPr>
                        <a:t>„Nikdy se nedokážu správně vyjádřit</a:t>
                      </a:r>
                      <a:r>
                        <a:rPr kumimoji="0" lang="de-DE" sz="1600" b="1" i="0" u="none" strike="noStrike" cap="none" normalizeH="0" baseline="0" dirty="0" smtClean="0">
                          <a:ln>
                            <a:noFill/>
                          </a:ln>
                          <a:solidFill>
                            <a:schemeClr val="tx1"/>
                          </a:solidFill>
                          <a:effectLst/>
                          <a:latin typeface="Verdana" pitchFamily="34" charset="0"/>
                        </a:rPr>
                        <a:t>!” </a:t>
                      </a:r>
                      <a:r>
                        <a:rPr kumimoji="0" lang="cs-CZ" sz="1600" b="1" i="0" u="none" strike="noStrike" cap="none" normalizeH="0" baseline="0" dirty="0" smtClean="0">
                          <a:ln>
                            <a:noFill/>
                          </a:ln>
                          <a:solidFill>
                            <a:schemeClr val="tx1"/>
                          </a:solidFill>
                          <a:effectLst/>
                          <a:latin typeface="Verdana" pitchFamily="34" charset="0"/>
                        </a:rPr>
                        <a:t>„Jsem tak hloupý!“</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bg1"/>
                          </a:solidFill>
                          <a:effectLst/>
                          <a:latin typeface="Verdana" pitchFamily="34" charset="0"/>
                        </a:rPr>
                        <a:t>„Taková věc se může člověku v zápalu diskuse stát. Jiným lidem se to taky stává.“</a:t>
                      </a:r>
                      <a:endParaRPr kumimoji="0" lang="de-DE" sz="1600" b="0" i="0" u="none" strike="noStrike" cap="none" normalizeH="0" baseline="0" dirty="0" smtClean="0">
                        <a:ln>
                          <a:noFill/>
                        </a:ln>
                        <a:solidFill>
                          <a:schemeClr val="bg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013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Zapomněl jste, že vaše sestra má narozeniny</a:t>
                      </a:r>
                      <a:r>
                        <a:rPr kumimoji="0" lang="de-DE" sz="1600" b="0" i="0" u="none" strike="noStrike" cap="none" normalizeH="0" baseline="0" dirty="0" smtClean="0">
                          <a:ln>
                            <a:noFill/>
                          </a:ln>
                          <a:solidFill>
                            <a:schemeClr val="tx1"/>
                          </a:solidFill>
                          <a:effectLst/>
                          <a:latin typeface="Verdana"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1" i="0" u="none" strike="noStrike" cap="none" normalizeH="0" baseline="0" dirty="0" smtClean="0">
                          <a:ln>
                            <a:noFill/>
                          </a:ln>
                          <a:solidFill>
                            <a:schemeClr val="tx1"/>
                          </a:solidFill>
                          <a:effectLst/>
                          <a:latin typeface="Verdana" pitchFamily="34" charset="0"/>
                        </a:rPr>
                        <a:t>„Tohle se mi stává pořád. Jsem příšerný bratr</a:t>
                      </a:r>
                      <a:r>
                        <a:rPr kumimoji="0" lang="de-DE" sz="1600" b="1" i="0" u="none" strike="noStrike" cap="none" normalizeH="0" baseline="0" dirty="0" smtClean="0">
                          <a:ln>
                            <a:noFill/>
                          </a:ln>
                          <a:solidFill>
                            <a:schemeClr val="tx1"/>
                          </a:solidFill>
                          <a:effectLst/>
                          <a:latin typeface="Verdana" pitchFamily="34" charset="0"/>
                        </a:rPr>
                        <a:t>!”</a:t>
                      </a:r>
                      <a:r>
                        <a:rPr kumimoji="0" lang="de-DE" sz="1600" b="0" i="0" u="none" strike="noStrike" cap="none" normalizeH="0" baseline="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bg1"/>
                          </a:solidFill>
                          <a:effectLst/>
                          <a:latin typeface="Verdana" pitchFamily="34" charset="0"/>
                        </a:rPr>
                        <a:t>„Je to nepříjemné, ale takové chyby se někdy stávají. Až doteď jsem si na její narozeniny vždycky vzpomněl.</a:t>
                      </a:r>
                      <a:endParaRPr kumimoji="0" lang="de-DE" sz="1600" b="0" i="0" u="none" strike="noStrike" cap="none" normalizeH="0" baseline="0" dirty="0" smtClean="0">
                        <a:ln>
                          <a:noFill/>
                        </a:ln>
                        <a:solidFill>
                          <a:schemeClr val="bg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65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Váš přítel vám něco vytknul.</a:t>
                      </a:r>
                      <a:endParaRPr kumimoji="0" lang="de-DE" sz="16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1" i="0" u="none" strike="noStrike" cap="none" normalizeH="0" baseline="0" dirty="0" smtClean="0">
                          <a:ln>
                            <a:noFill/>
                          </a:ln>
                          <a:solidFill>
                            <a:schemeClr val="tx1"/>
                          </a:solidFill>
                          <a:effectLst/>
                          <a:latin typeface="Verdana" pitchFamily="34" charset="0"/>
                        </a:rPr>
                        <a:t>„Už mě nemá rád</a:t>
                      </a:r>
                      <a:r>
                        <a:rPr kumimoji="0" lang="de-DE" sz="1600" b="1" i="0" u="none" strike="noStrike" cap="none" normalizeH="0" baseline="0" dirty="0" smtClean="0">
                          <a:ln>
                            <a:noFill/>
                          </a:ln>
                          <a:solidFill>
                            <a:schemeClr val="tx1"/>
                          </a:solidFill>
                          <a:effectLst/>
                          <a:latin typeface="Verdana" pitchFamily="34" charset="0"/>
                        </a:rPr>
                        <a:t>!” </a:t>
                      </a:r>
                      <a:endParaRPr kumimoji="0" lang="cs-CZ" sz="1600" b="1"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bg1"/>
                          </a:solidFill>
                          <a:effectLst/>
                          <a:latin typeface="Verdana" pitchFamily="34" charset="0"/>
                        </a:rPr>
                        <a:t>„Má dneska špatný den a vylil si svou zlost na mně.“</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bg1"/>
                          </a:solidFill>
                          <a:effectLst/>
                          <a:latin typeface="Verdana" pitchFamily="34" charset="0"/>
                        </a:rPr>
                        <a:t>„Možná má pravdu a já se mohu na základě jeho kritiky v něčem poučit?“ </a:t>
                      </a:r>
                      <a:endParaRPr kumimoji="0" lang="de-DE" sz="1600" b="0" i="0" u="none" strike="noStrike" cap="none" normalizeH="0" baseline="0" dirty="0" smtClean="0">
                        <a:ln>
                          <a:noFill/>
                        </a:ln>
                        <a:solidFill>
                          <a:schemeClr val="bg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571" name="Rectangle 2"/>
          <p:cNvSpPr>
            <a:spLocks noChangeArrowheads="1"/>
          </p:cNvSpPr>
          <p:nvPr/>
        </p:nvSpPr>
        <p:spPr bwMode="auto">
          <a:xfrm>
            <a:off x="0" y="0"/>
            <a:ext cx="9144000" cy="764705"/>
          </a:xfrm>
          <a:prstGeom prst="rect">
            <a:avLst/>
          </a:prstGeom>
          <a:noFill/>
          <a:ln w="9525">
            <a:noFill/>
            <a:miter lim="800000"/>
            <a:headEnd/>
            <a:tailEnd/>
          </a:ln>
        </p:spPr>
        <p:txBody>
          <a:bodyP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chemeClr val="accent1"/>
                </a:solidFill>
                <a:latin typeface="Verdana" pitchFamily="34" charset="0"/>
              </a:rPr>
              <a:t>Přehnané zobecňování</a:t>
            </a:r>
            <a:endParaRPr lang="de-DE" altLang="de-DE" sz="2000" b="0" dirty="0">
              <a:solidFill>
                <a:schemeClr val="accent1"/>
              </a:solidFill>
              <a:latin typeface="Verdana" pitchFamily="34" charset="0"/>
            </a:endParaRPr>
          </a:p>
          <a:p>
            <a:pPr marL="609600" indent="-609600" algn="ctr" eaLnBrk="1" hangingPunct="1">
              <a:spcBef>
                <a:spcPct val="20000"/>
              </a:spcBef>
              <a:buClr>
                <a:schemeClr val="accent1"/>
              </a:buClr>
              <a:buSzPct val="85000"/>
              <a:buFont typeface="Wingdings 2" pitchFamily="18" charset="2"/>
              <a:buNone/>
            </a:pPr>
            <a:r>
              <a:rPr lang="cs-CZ" altLang="de-DE" b="0" dirty="0">
                <a:solidFill>
                  <a:schemeClr val="accent1"/>
                </a:solidFill>
                <a:latin typeface="Verdana" pitchFamily="34" charset="0"/>
              </a:rPr>
              <a:t>Jaké by bylo realističtější a prospěšnější hodnocení</a:t>
            </a:r>
            <a:r>
              <a:rPr lang="de-DE" altLang="de-DE" b="0" dirty="0">
                <a:solidFill>
                  <a:schemeClr val="accent1"/>
                </a:solidFill>
                <a:latin typeface="Verdana" pitchFamily="34" charset="0"/>
              </a:rPr>
              <a:t>?</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9.1</a:t>
            </a:r>
            <a:r>
              <a:rPr lang="cs-CZ" altLang="de-DE" sz="1200" kern="0" dirty="0" smtClean="0">
                <a:solidFill>
                  <a:srgbClr val="646B86"/>
                </a:solidFill>
                <a:latin typeface="Verdana"/>
              </a:rPr>
              <a:t>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23"/>
          <p:cNvSpPr>
            <a:spLocks noChangeArrowheads="1"/>
          </p:cNvSpPr>
          <p:nvPr/>
        </p:nvSpPr>
        <p:spPr bwMode="auto">
          <a:xfrm>
            <a:off x="142875" y="5241925"/>
            <a:ext cx="8929688" cy="830263"/>
          </a:xfrm>
          <a:prstGeom prst="rect">
            <a:avLst/>
          </a:prstGeom>
          <a:noFill/>
          <a:ln w="9525">
            <a:noFill/>
            <a:miter lim="800000"/>
            <a:headEnd/>
            <a:tailEnd/>
          </a:ln>
        </p:spPr>
        <p:txBody>
          <a:bodyPr>
            <a:spAutoFit/>
          </a:bodyPr>
          <a:lstStyle/>
          <a:p>
            <a:pPr eaLnBrk="1" hangingPunct="1"/>
            <a:r>
              <a:rPr lang="cs-CZ" altLang="de-DE" sz="1600">
                <a:latin typeface="Verdana" pitchFamily="34" charset="0"/>
              </a:rPr>
              <a:t>Připusťte, že chyby jsou běžné!</a:t>
            </a:r>
            <a:r>
              <a:rPr lang="en-US" altLang="de-DE" sz="1600" b="0">
                <a:latin typeface="Verdana" pitchFamily="34" charset="0"/>
              </a:rPr>
              <a:t> </a:t>
            </a:r>
            <a:r>
              <a:rPr lang="cs-CZ" altLang="de-DE" sz="1600" b="0">
                <a:latin typeface="Verdana" pitchFamily="34" charset="0"/>
              </a:rPr>
              <a:t>Každý někdy udělá nějakou chybu</a:t>
            </a:r>
            <a:r>
              <a:rPr lang="en-US" altLang="de-DE" sz="1600" b="0">
                <a:latin typeface="Verdana" pitchFamily="34" charset="0"/>
              </a:rPr>
              <a:t>. </a:t>
            </a:r>
            <a:r>
              <a:rPr lang="cs-CZ" altLang="de-DE" sz="1600" b="0">
                <a:latin typeface="Verdana" pitchFamily="34" charset="0"/>
              </a:rPr>
              <a:t>To, že se zakoktáte, neznamená, že nedokážete říci to, co chcete. I když občas uděláte chybu, neznamená to, že jste neschopní a k ničemu</a:t>
            </a:r>
            <a:r>
              <a:rPr lang="en-US" altLang="de-DE" sz="1600" b="0">
                <a:latin typeface="Verdana" pitchFamily="34" charset="0"/>
              </a:rPr>
              <a:t>.</a:t>
            </a:r>
          </a:p>
        </p:txBody>
      </p:sp>
      <p:grpSp>
        <p:nvGrpSpPr>
          <p:cNvPr id="24580" name="Group 54"/>
          <p:cNvGrpSpPr>
            <a:grpSpLocks/>
          </p:cNvGrpSpPr>
          <p:nvPr/>
        </p:nvGrpSpPr>
        <p:grpSpPr bwMode="auto">
          <a:xfrm>
            <a:off x="0" y="6167438"/>
            <a:ext cx="2483768" cy="536575"/>
            <a:chOff x="0" y="3957"/>
            <a:chExt cx="1474" cy="338"/>
          </a:xfrm>
        </p:grpSpPr>
        <p:sp>
          <p:nvSpPr>
            <p:cNvPr id="24599"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24600"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4601"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 </a:t>
              </a:r>
              <a:r>
                <a:rPr lang="de-DE" altLang="de-DE" sz="1200" b="0" dirty="0">
                  <a:latin typeface="Verdana" pitchFamily="34" charset="0"/>
                </a:rPr>
                <a:t>9.</a:t>
              </a:r>
              <a:r>
                <a:rPr lang="cs-CZ" altLang="de-DE" sz="1200" b="0" dirty="0" smtClean="0">
                  <a:latin typeface="Verdana" pitchFamily="34" charset="0"/>
                </a:rPr>
                <a:t>1</a:t>
              </a:r>
              <a:r>
                <a:rPr lang="de-DE" altLang="de-DE" sz="1200" b="0" dirty="0" smtClean="0">
                  <a:latin typeface="Verdana" pitchFamily="34" charset="0"/>
                </a:rPr>
                <a:t>a  </a:t>
              </a:r>
              <a:endParaRPr lang="de-DE" altLang="de-DE" sz="1200" b="0" dirty="0">
                <a:latin typeface="Verdana" pitchFamily="34" charset="0"/>
              </a:endParaRPr>
            </a:p>
            <a:p>
              <a:pPr eaLnBrk="1" hangingPunct="1"/>
              <a:r>
                <a:rPr lang="de-DE" altLang="de-DE" sz="1200" b="0" dirty="0">
                  <a:latin typeface="Verdana" pitchFamily="34" charset="0"/>
                </a:rPr>
                <a:t>     </a:t>
              </a:r>
            </a:p>
          </p:txBody>
        </p:sp>
      </p:grpSp>
      <p:graphicFrame>
        <p:nvGraphicFramePr>
          <p:cNvPr id="10" name="Group 53"/>
          <p:cNvGraphicFramePr>
            <a:graphicFrameLocks noGrp="1"/>
          </p:cNvGraphicFramePr>
          <p:nvPr/>
        </p:nvGraphicFramePr>
        <p:xfrm>
          <a:off x="107950" y="1052513"/>
          <a:ext cx="8928100" cy="4120208"/>
        </p:xfrm>
        <a:graphic>
          <a:graphicData uri="http://schemas.openxmlformats.org/drawingml/2006/table">
            <a:tbl>
              <a:tblPr/>
              <a:tblGrid>
                <a:gridCol w="2678100"/>
                <a:gridCol w="6250000"/>
              </a:tblGrid>
              <a:tr h="69498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rPr>
                        <a:t>Událost</a:t>
                      </a:r>
                      <a:endParaRPr kumimoji="0" lang="de-DE" sz="1800" b="1"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rPr>
                        <a:t>Přehnané zobecnění</a:t>
                      </a:r>
                      <a:endParaRPr kumimoji="0" lang="de-DE" sz="1800" b="1"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rPr>
                        <a:t>Pozitivní</a:t>
                      </a:r>
                      <a:r>
                        <a:rPr kumimoji="0" lang="de-DE" sz="1800" b="1" i="0" u="none" strike="noStrike" cap="none" normalizeH="0" baseline="0" dirty="0" smtClean="0">
                          <a:ln>
                            <a:noFill/>
                          </a:ln>
                          <a:solidFill>
                            <a:schemeClr val="tx1"/>
                          </a:solidFill>
                          <a:effectLst/>
                          <a:latin typeface="Verdana" pitchFamily="34" charset="0"/>
                        </a:rPr>
                        <a:t>/</a:t>
                      </a:r>
                      <a:r>
                        <a:rPr kumimoji="0" lang="cs-CZ" sz="1800" b="1" i="0" u="none" strike="noStrike" cap="none" normalizeH="0" baseline="0" dirty="0" smtClean="0">
                          <a:ln>
                            <a:noFill/>
                          </a:ln>
                          <a:solidFill>
                            <a:schemeClr val="tx1"/>
                          </a:solidFill>
                          <a:effectLst/>
                          <a:latin typeface="Verdana" pitchFamily="34" charset="0"/>
                        </a:rPr>
                        <a:t> konstruktivní hodnocení</a:t>
                      </a:r>
                      <a:endParaRPr kumimoji="0" lang="de-DE" sz="1800" b="1"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1437">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Během rozhovoru si nemůžete vzpomenout na nějaké slovo.</a:t>
                      </a:r>
                      <a:endParaRPr kumimoji="0" lang="de-DE" sz="16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1" i="0" u="none" strike="noStrike" cap="none" normalizeH="0" baseline="0" dirty="0" smtClean="0">
                          <a:ln>
                            <a:noFill/>
                          </a:ln>
                          <a:solidFill>
                            <a:schemeClr val="tx1"/>
                          </a:solidFill>
                          <a:effectLst/>
                          <a:latin typeface="Verdana" pitchFamily="34" charset="0"/>
                        </a:rPr>
                        <a:t>„Nikdy se nedokážu správně vyjádřit</a:t>
                      </a:r>
                      <a:r>
                        <a:rPr kumimoji="0" lang="de-DE" sz="1600" b="1" i="0" u="none" strike="noStrike" cap="none" normalizeH="0" baseline="0" dirty="0" smtClean="0">
                          <a:ln>
                            <a:noFill/>
                          </a:ln>
                          <a:solidFill>
                            <a:schemeClr val="tx1"/>
                          </a:solidFill>
                          <a:effectLst/>
                          <a:latin typeface="Verdana" pitchFamily="34" charset="0"/>
                        </a:rPr>
                        <a:t>!” </a:t>
                      </a:r>
                      <a:r>
                        <a:rPr kumimoji="0" lang="cs-CZ" sz="1600" b="1" i="0" u="none" strike="noStrike" cap="none" normalizeH="0" baseline="0" dirty="0" smtClean="0">
                          <a:ln>
                            <a:noFill/>
                          </a:ln>
                          <a:solidFill>
                            <a:schemeClr val="tx1"/>
                          </a:solidFill>
                          <a:effectLst/>
                          <a:latin typeface="Verdana" pitchFamily="34" charset="0"/>
                        </a:rPr>
                        <a:t>„Jsem tak hloupý!“</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„Taková věc se může člověku v zápalu diskuse stát. Jiným lidem se to taky stává.“</a:t>
                      </a:r>
                      <a:endParaRPr kumimoji="0" lang="de-DE" sz="1600" b="0" i="0" u="none" strike="noStrike" cap="none" normalizeH="0" baseline="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013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Zapomněl jste, že vaše sestra má narozeniny</a:t>
                      </a:r>
                      <a:r>
                        <a:rPr kumimoji="0" lang="de-DE" sz="1600" b="0" i="0" u="none" strike="noStrike" cap="none" normalizeH="0" baseline="0" dirty="0" smtClean="0">
                          <a:ln>
                            <a:noFill/>
                          </a:ln>
                          <a:solidFill>
                            <a:schemeClr val="tx1"/>
                          </a:solidFill>
                          <a:effectLst/>
                          <a:latin typeface="Verdana"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1" i="0" u="none" strike="noStrike" cap="none" normalizeH="0" baseline="0" dirty="0" smtClean="0">
                          <a:ln>
                            <a:noFill/>
                          </a:ln>
                          <a:solidFill>
                            <a:schemeClr val="tx1"/>
                          </a:solidFill>
                          <a:effectLst/>
                          <a:latin typeface="Verdana" pitchFamily="34" charset="0"/>
                        </a:rPr>
                        <a:t>„Tohle se mi stává pořád. Jsem příšerný bratr</a:t>
                      </a:r>
                      <a:r>
                        <a:rPr kumimoji="0" lang="de-DE" sz="1600" b="1" i="0" u="none" strike="noStrike" cap="none" normalizeH="0" baseline="0" dirty="0" smtClean="0">
                          <a:ln>
                            <a:noFill/>
                          </a:ln>
                          <a:solidFill>
                            <a:schemeClr val="tx1"/>
                          </a:solidFill>
                          <a:effectLst/>
                          <a:latin typeface="Verdana" pitchFamily="34" charset="0"/>
                        </a:rPr>
                        <a:t>!”</a:t>
                      </a:r>
                      <a:r>
                        <a:rPr kumimoji="0" lang="de-DE" sz="1600" b="0" i="0" u="none" strike="noStrike" cap="none" normalizeH="0" baseline="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„Je to nepříjemné, ale takové chyby se někdy stávají. Až doteď jsem si na její narozeniny vždycky vzpomněl.</a:t>
                      </a:r>
                      <a:endParaRPr kumimoji="0" lang="de-DE" sz="1600" b="0" i="0" u="none" strike="noStrike" cap="none" normalizeH="0" baseline="0" dirty="0" smtClean="0">
                        <a:ln>
                          <a:noFill/>
                        </a:ln>
                        <a:solidFill>
                          <a:schemeClr val="bg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65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Váš přítel vám něco vytknul.</a:t>
                      </a:r>
                      <a:endParaRPr kumimoji="0" lang="de-DE" sz="16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1" i="0" u="none" strike="noStrike" cap="none" normalizeH="0" baseline="0" dirty="0" smtClean="0">
                          <a:ln>
                            <a:noFill/>
                          </a:ln>
                          <a:solidFill>
                            <a:schemeClr val="tx1"/>
                          </a:solidFill>
                          <a:effectLst/>
                          <a:latin typeface="Verdana" pitchFamily="34" charset="0"/>
                        </a:rPr>
                        <a:t>„Už mě nemá rád</a:t>
                      </a:r>
                      <a:r>
                        <a:rPr kumimoji="0" lang="de-DE" sz="1600" b="1" i="0" u="none" strike="noStrike" cap="none" normalizeH="0" baseline="0" dirty="0" smtClean="0">
                          <a:ln>
                            <a:noFill/>
                          </a:ln>
                          <a:solidFill>
                            <a:schemeClr val="tx1"/>
                          </a:solidFill>
                          <a:effectLst/>
                          <a:latin typeface="Verdana" pitchFamily="34" charset="0"/>
                        </a:rPr>
                        <a:t>!” </a:t>
                      </a:r>
                      <a:endParaRPr kumimoji="0" lang="cs-CZ" sz="1600" b="1"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„Má dneska špatný den a vylil si svou zlost na mně.“</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600" b="0" i="0" u="none" strike="noStrike" cap="none" normalizeH="0" baseline="0" dirty="0" smtClean="0">
                          <a:ln>
                            <a:noFill/>
                          </a:ln>
                          <a:solidFill>
                            <a:schemeClr val="tx1"/>
                          </a:solidFill>
                          <a:effectLst/>
                          <a:latin typeface="Verdana" pitchFamily="34" charset="0"/>
                        </a:rPr>
                        <a:t>„Možná má pravdu a já se mohu na základě jeho kritiky v něčem poučit?“ </a:t>
                      </a:r>
                      <a:endParaRPr kumimoji="0" lang="de-DE" sz="1600" b="0" i="0" u="none" strike="noStrike" cap="none" normalizeH="0" baseline="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9.1</a:t>
            </a:r>
            <a:r>
              <a:rPr lang="cs-CZ" altLang="de-DE" sz="1200" kern="0" dirty="0" smtClean="0">
                <a:solidFill>
                  <a:srgbClr val="646B86"/>
                </a:solidFill>
                <a:latin typeface="Verdana"/>
              </a:rPr>
              <a:t>3</a:t>
            </a:r>
            <a:endParaRPr lang="en-US" altLang="de-DE" sz="1200" kern="0" dirty="0">
              <a:solidFill>
                <a:srgbClr val="646B86"/>
              </a:solidFill>
              <a:latin typeface="Verdana"/>
            </a:endParaRPr>
          </a:p>
        </p:txBody>
      </p:sp>
      <p:sp>
        <p:nvSpPr>
          <p:cNvPr id="11" name="Rectangle 2"/>
          <p:cNvSpPr>
            <a:spLocks noChangeArrowheads="1"/>
          </p:cNvSpPr>
          <p:nvPr/>
        </p:nvSpPr>
        <p:spPr bwMode="auto">
          <a:xfrm>
            <a:off x="0" y="0"/>
            <a:ext cx="9144000" cy="764705"/>
          </a:xfrm>
          <a:prstGeom prst="rect">
            <a:avLst/>
          </a:prstGeom>
          <a:noFill/>
          <a:ln w="9525">
            <a:noFill/>
            <a:miter lim="800000"/>
            <a:headEnd/>
            <a:tailEnd/>
          </a:ln>
        </p:spPr>
        <p:txBody>
          <a:bodyP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chemeClr val="accent1"/>
                </a:solidFill>
                <a:latin typeface="Verdana" pitchFamily="34" charset="0"/>
              </a:rPr>
              <a:t>Přehnané zobecňování</a:t>
            </a:r>
            <a:endParaRPr lang="de-DE" altLang="de-DE" sz="2000" b="0" dirty="0">
              <a:solidFill>
                <a:schemeClr val="accent1"/>
              </a:solidFill>
              <a:latin typeface="Verdana" pitchFamily="34" charset="0"/>
            </a:endParaRPr>
          </a:p>
          <a:p>
            <a:pPr marL="609600" indent="-609600" algn="ctr" eaLnBrk="1" hangingPunct="1">
              <a:spcBef>
                <a:spcPct val="20000"/>
              </a:spcBef>
              <a:buClr>
                <a:schemeClr val="accent1"/>
              </a:buClr>
              <a:buSzPct val="85000"/>
              <a:buFont typeface="Wingdings 2" pitchFamily="18" charset="2"/>
              <a:buNone/>
            </a:pPr>
            <a:r>
              <a:rPr lang="cs-CZ" altLang="de-DE" b="0" dirty="0">
                <a:solidFill>
                  <a:schemeClr val="accent1"/>
                </a:solidFill>
                <a:latin typeface="Verdana" pitchFamily="34" charset="0"/>
              </a:rPr>
              <a:t>Jaké by bylo realističtější a prospěšnější hodnocení</a:t>
            </a:r>
            <a:r>
              <a:rPr lang="de-DE" altLang="de-DE" b="0" dirty="0">
                <a:solidFill>
                  <a:schemeClr val="accent1"/>
                </a:solidFill>
                <a:latin typeface="Verdana" pitchFamily="34"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68313" y="1628775"/>
            <a:ext cx="4814887" cy="4713288"/>
          </a:xfrm>
          <a:prstGeom prst="rect">
            <a:avLst/>
          </a:prstGeom>
          <a:noFill/>
          <a:ln w="9525">
            <a:noFill/>
            <a:miter lim="800000"/>
            <a:headEnd/>
            <a:tailEnd/>
          </a:ln>
        </p:spPr>
        <p:txBody>
          <a:bodyPr/>
          <a:lstStyle/>
          <a:p>
            <a:pPr marL="1295400" lvl="2" indent="-381000">
              <a:spcBef>
                <a:spcPct val="20000"/>
              </a:spcBef>
              <a:buClr>
                <a:srgbClr val="006699"/>
              </a:buClr>
              <a:buFont typeface="Wingdings" pitchFamily="2" charset="2"/>
              <a:buChar char="Ø"/>
            </a:pPr>
            <a:endParaRPr lang="de-DE" altLang="de-DE" sz="2400">
              <a:solidFill>
                <a:srgbClr val="000000"/>
              </a:solidFill>
              <a:latin typeface="Verdana" pitchFamily="34" charset="0"/>
            </a:endParaRPr>
          </a:p>
          <a:p>
            <a:pPr marL="914400" lvl="1" indent="-457200">
              <a:lnSpc>
                <a:spcPct val="90000"/>
              </a:lnSpc>
              <a:spcBef>
                <a:spcPct val="30000"/>
              </a:spcBef>
              <a:buClr>
                <a:srgbClr val="336699"/>
              </a:buClr>
              <a:buFont typeface="Wingdings" pitchFamily="2" charset="2"/>
              <a:buNone/>
            </a:pPr>
            <a:r>
              <a:rPr lang="de-DE" altLang="de-DE" sz="2400">
                <a:solidFill>
                  <a:srgbClr val="000000"/>
                </a:solidFill>
                <a:latin typeface="Verdana" pitchFamily="34" charset="0"/>
              </a:rPr>
              <a:t>	</a:t>
            </a:r>
          </a:p>
          <a:p>
            <a:pPr marL="1295400" lvl="2" indent="-381000">
              <a:lnSpc>
                <a:spcPct val="90000"/>
              </a:lnSpc>
              <a:spcBef>
                <a:spcPct val="30000"/>
              </a:spcBef>
              <a:buClr>
                <a:srgbClr val="336699"/>
              </a:buClr>
              <a:buFont typeface="Wingdings" pitchFamily="2" charset="2"/>
              <a:buNone/>
            </a:pPr>
            <a:endParaRPr lang="de-DE" altLang="de-DE" sz="2400">
              <a:solidFill>
                <a:srgbClr val="000000"/>
              </a:solidFill>
              <a:latin typeface="Verdana" pitchFamily="34" charset="0"/>
            </a:endParaRPr>
          </a:p>
          <a:p>
            <a:pPr marL="914400" lvl="1" indent="-457200">
              <a:lnSpc>
                <a:spcPct val="90000"/>
              </a:lnSpc>
              <a:spcBef>
                <a:spcPct val="30000"/>
              </a:spcBef>
              <a:buClr>
                <a:srgbClr val="336699"/>
              </a:buClr>
              <a:buFont typeface="Wingdings" pitchFamily="2" charset="2"/>
              <a:buNone/>
            </a:pPr>
            <a:endParaRPr lang="de-DE" altLang="de-DE" sz="2400">
              <a:solidFill>
                <a:srgbClr val="000000"/>
              </a:solidFill>
            </a:endParaRPr>
          </a:p>
          <a:p>
            <a:pPr marL="914400" lvl="1" indent="-457200">
              <a:spcBef>
                <a:spcPct val="20000"/>
              </a:spcBef>
              <a:buClr>
                <a:srgbClr val="006699"/>
              </a:buClr>
              <a:buFont typeface="Wingdings" pitchFamily="2" charset="2"/>
              <a:buNone/>
            </a:pPr>
            <a:endParaRPr lang="de-DE" altLang="de-DE" sz="2400">
              <a:solidFill>
                <a:srgbClr val="FF0000"/>
              </a:solidFill>
            </a:endParaRPr>
          </a:p>
          <a:p>
            <a:pPr marL="533400" indent="-533400">
              <a:spcBef>
                <a:spcPct val="20000"/>
              </a:spcBef>
              <a:buClr>
                <a:srgbClr val="006699"/>
              </a:buClr>
              <a:buFont typeface="Wingdings" pitchFamily="2" charset="2"/>
              <a:buNone/>
            </a:pPr>
            <a:endParaRPr lang="de-DE" altLang="de-DE" sz="2400">
              <a:solidFill>
                <a:srgbClr val="000000"/>
              </a:solidFill>
            </a:endParaRPr>
          </a:p>
        </p:txBody>
      </p:sp>
      <p:sp>
        <p:nvSpPr>
          <p:cNvPr id="25603" name="Text Box 39"/>
          <p:cNvSpPr txBox="1">
            <a:spLocks noChangeArrowheads="1"/>
          </p:cNvSpPr>
          <p:nvPr/>
        </p:nvSpPr>
        <p:spPr bwMode="auto">
          <a:xfrm>
            <a:off x="5148263" y="3789363"/>
            <a:ext cx="3851275" cy="495300"/>
          </a:xfrm>
          <a:prstGeom prst="rect">
            <a:avLst/>
          </a:prstGeom>
          <a:noFill/>
          <a:ln w="9525">
            <a:noFill/>
            <a:miter lim="800000"/>
            <a:headEnd/>
            <a:tailEnd/>
          </a:ln>
        </p:spPr>
        <p:txBody>
          <a:bodyPr>
            <a:spAutoFit/>
          </a:bodyPr>
          <a:lstStyle/>
          <a:p>
            <a:pPr lvl="1" eaLnBrk="1" hangingPunct="1">
              <a:lnSpc>
                <a:spcPct val="90000"/>
              </a:lnSpc>
              <a:spcBef>
                <a:spcPct val="30000"/>
              </a:spcBef>
              <a:buClr>
                <a:srgbClr val="336699"/>
              </a:buClr>
              <a:buFont typeface="Wingdings" pitchFamily="2" charset="2"/>
              <a:buNone/>
            </a:pPr>
            <a:endParaRPr lang="de-DE" altLang="de-DE" sz="1600">
              <a:solidFill>
                <a:srgbClr val="000000"/>
              </a:solidFill>
              <a:latin typeface="Verdana" pitchFamily="34" charset="0"/>
              <a:ea typeface="MS PGothic" pitchFamily="34" charset="-128"/>
            </a:endParaRPr>
          </a:p>
          <a:p>
            <a:pPr eaLnBrk="1" hangingPunct="1"/>
            <a:endParaRPr lang="de-DE" altLang="de-DE" sz="1200">
              <a:solidFill>
                <a:srgbClr val="000000"/>
              </a:solidFill>
              <a:latin typeface="Verdana" pitchFamily="34" charset="0"/>
              <a:ea typeface="MS PGothic"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Wingdings" charset="0"/>
              <a:buAutoNum type="arabicPeriod"/>
              <a:defRPr/>
            </a:pPr>
            <a:r>
              <a:rPr lang="cs-CZ" b="0" dirty="0">
                <a:solidFill>
                  <a:srgbClr val="000000"/>
                </a:solidFill>
                <a:latin typeface="Verdana" charset="0"/>
              </a:rPr>
              <a:t>Používejte konkrétní výroky, které se týkají určité situace zde a nyní</a:t>
            </a:r>
            <a:r>
              <a:rPr lang="en-US" b="0" dirty="0">
                <a:solidFill>
                  <a:srgbClr val="000000"/>
                </a:solidFill>
                <a:latin typeface="Verdana" charset="0"/>
              </a:rPr>
              <a:t>. </a:t>
            </a:r>
            <a:endParaRPr lang="en-US" sz="2400" b="0" dirty="0">
              <a:solidFill>
                <a:srgbClr val="000000"/>
              </a:solidFill>
              <a:latin typeface="Verdana" charset="0"/>
            </a:endParaRPr>
          </a:p>
          <a:p>
            <a:pPr marL="1017588" lvl="1" indent="-560388">
              <a:buClr>
                <a:srgbClr val="336699"/>
              </a:buClr>
              <a:buFont typeface="Wingdings" charset="0"/>
              <a:buNone/>
              <a:defRPr/>
            </a:pPr>
            <a:r>
              <a:rPr lang="en-US" sz="2400" b="0" dirty="0">
                <a:solidFill>
                  <a:srgbClr val="000000"/>
                </a:solidFill>
                <a:latin typeface="Verdana" charset="0"/>
              </a:rPr>
              <a:t>	</a:t>
            </a:r>
          </a:p>
        </p:txBody>
      </p:sp>
      <p:sp>
        <p:nvSpPr>
          <p:cNvPr id="25605" name="Rectangle 2"/>
          <p:cNvSpPr>
            <a:spLocks noChangeArrowheads="1"/>
          </p:cNvSpPr>
          <p:nvPr/>
        </p:nvSpPr>
        <p:spPr bwMode="auto">
          <a:xfrm>
            <a:off x="468313" y="3860800"/>
            <a:ext cx="3024187" cy="2592388"/>
          </a:xfrm>
          <a:prstGeom prst="rect">
            <a:avLst/>
          </a:prstGeom>
          <a:noFill/>
          <a:ln w="9525">
            <a:noFill/>
            <a:miter lim="800000"/>
            <a:headEnd/>
            <a:tailEnd/>
          </a:ln>
        </p:spPr>
        <p:txBody>
          <a:bodyPr/>
          <a:lstStyle/>
          <a:p>
            <a:pPr marL="442913" lvl="1" indent="14288">
              <a:lnSpc>
                <a:spcPct val="90000"/>
              </a:lnSpc>
              <a:spcBef>
                <a:spcPct val="30000"/>
              </a:spcBef>
              <a:buClr>
                <a:srgbClr val="336699"/>
              </a:buClr>
              <a:buFont typeface="Wingdings" pitchFamily="2" charset="2"/>
              <a:buNone/>
            </a:pPr>
            <a:r>
              <a:rPr lang="cs-CZ" altLang="de-DE" b="0" dirty="0">
                <a:latin typeface="Verdana" pitchFamily="34" charset="0"/>
              </a:rPr>
              <a:t>„Tohle se mi stává </a:t>
            </a:r>
            <a:r>
              <a:rPr lang="cs-CZ" altLang="de-DE" b="0" u="sng" dirty="0">
                <a:latin typeface="Verdana" pitchFamily="34" charset="0"/>
              </a:rPr>
              <a:t>pořád</a:t>
            </a:r>
            <a:r>
              <a:rPr lang="cs-CZ" altLang="de-DE" b="0" dirty="0">
                <a:latin typeface="Verdana" pitchFamily="34" charset="0"/>
              </a:rPr>
              <a:t>. Jsem příšerný bratr</a:t>
            </a:r>
            <a:r>
              <a:rPr lang="en-US" altLang="de-DE" b="0" dirty="0">
                <a:solidFill>
                  <a:srgbClr val="000000"/>
                </a:solidFill>
                <a:latin typeface="Verdana" pitchFamily="34" charset="0"/>
              </a:rPr>
              <a:t>”</a:t>
            </a:r>
            <a:r>
              <a:rPr lang="cs-CZ" altLang="de-DE" b="0" dirty="0">
                <a:solidFill>
                  <a:srgbClr val="000000"/>
                </a:solidFill>
                <a:latin typeface="Verdana" pitchFamily="34" charset="0"/>
              </a:rPr>
              <a:t>.</a:t>
            </a:r>
            <a:endParaRPr lang="en-US" altLang="de-DE" b="0" dirty="0">
              <a:solidFill>
                <a:srgbClr val="000000"/>
              </a:solidFill>
              <a:latin typeface="Verdana" pitchFamily="34" charset="0"/>
            </a:endParaRPr>
          </a:p>
          <a:p>
            <a:pPr marL="1295400" lvl="2" indent="-381000">
              <a:lnSpc>
                <a:spcPct val="90000"/>
              </a:lnSpc>
              <a:spcBef>
                <a:spcPct val="30000"/>
              </a:spcBef>
              <a:buClr>
                <a:srgbClr val="336699"/>
              </a:buClr>
              <a:buFont typeface="Wingdings" pitchFamily="2" charset="2"/>
              <a:buNone/>
            </a:pPr>
            <a:endParaRPr lang="en-US" altLang="de-DE" sz="2400" b="0" dirty="0">
              <a:solidFill>
                <a:srgbClr val="000000"/>
              </a:solidFill>
              <a:latin typeface="Verdana" pitchFamily="34" charset="0"/>
            </a:endParaRPr>
          </a:p>
          <a:p>
            <a:pPr marL="533400" indent="-533400">
              <a:lnSpc>
                <a:spcPct val="90000"/>
              </a:lnSpc>
              <a:spcBef>
                <a:spcPct val="30000"/>
              </a:spcBef>
              <a:buClr>
                <a:srgbClr val="336699"/>
              </a:buClr>
              <a:buFont typeface="Wingdings" pitchFamily="2" charset="2"/>
              <a:buChar char="Ø"/>
            </a:pPr>
            <a:endParaRPr lang="en-US" altLang="de-DE" sz="2400" b="0" dirty="0">
              <a:solidFill>
                <a:srgbClr val="000000"/>
              </a:solidFill>
            </a:endParaRPr>
          </a:p>
        </p:txBody>
      </p:sp>
      <p:sp>
        <p:nvSpPr>
          <p:cNvPr id="25606" name="Rectangle 2"/>
          <p:cNvSpPr>
            <a:spLocks noChangeArrowheads="1"/>
          </p:cNvSpPr>
          <p:nvPr/>
        </p:nvSpPr>
        <p:spPr bwMode="auto">
          <a:xfrm>
            <a:off x="3924300" y="3860800"/>
            <a:ext cx="4751388" cy="2232025"/>
          </a:xfrm>
          <a:prstGeom prst="rect">
            <a:avLst/>
          </a:prstGeom>
          <a:noFill/>
          <a:ln w="9525">
            <a:noFill/>
            <a:miter lim="800000"/>
            <a:headEnd/>
            <a:tailEnd/>
          </a:ln>
        </p:spPr>
        <p:txBody>
          <a:bodyPr/>
          <a:lstStyle/>
          <a:p>
            <a:pPr marL="914400" lvl="1" indent="-457200">
              <a:lnSpc>
                <a:spcPct val="90000"/>
              </a:lnSpc>
              <a:buClr>
                <a:srgbClr val="336699"/>
              </a:buClr>
              <a:buFont typeface="Wingdings" pitchFamily="2" charset="2"/>
              <a:buNone/>
            </a:pPr>
            <a:r>
              <a:rPr lang="cs-CZ" altLang="de-DE" b="0" dirty="0">
                <a:solidFill>
                  <a:srgbClr val="000000"/>
                </a:solidFill>
                <a:latin typeface="Verdana" pitchFamily="34" charset="0"/>
              </a:rPr>
              <a:t>	„</a:t>
            </a:r>
            <a:r>
              <a:rPr lang="cs-CZ" altLang="de-DE" b="0" u="sng" dirty="0">
                <a:solidFill>
                  <a:srgbClr val="000000"/>
                </a:solidFill>
                <a:latin typeface="Verdana" pitchFamily="34" charset="0"/>
              </a:rPr>
              <a:t>Letos</a:t>
            </a:r>
            <a:r>
              <a:rPr lang="cs-CZ" altLang="de-DE" b="0" dirty="0">
                <a:solidFill>
                  <a:srgbClr val="000000"/>
                </a:solidFill>
                <a:latin typeface="Verdana" pitchFamily="34" charset="0"/>
              </a:rPr>
              <a:t> jsem zapomněl na její narozeniny</a:t>
            </a:r>
            <a:r>
              <a:rPr lang="en-US" altLang="de-DE" b="0" dirty="0">
                <a:solidFill>
                  <a:srgbClr val="000000"/>
                </a:solidFill>
                <a:latin typeface="Verdana" pitchFamily="34" charset="0"/>
              </a:rPr>
              <a:t>.</a:t>
            </a:r>
            <a:r>
              <a:rPr lang="cs-CZ" altLang="de-DE" b="0" dirty="0">
                <a:solidFill>
                  <a:srgbClr val="000000"/>
                </a:solidFill>
                <a:latin typeface="Verdana" pitchFamily="34" charset="0"/>
              </a:rPr>
              <a:t> Je to sice nepříjemné, ale stále ji mohu popřát všechno nejlepší k jejím opožděným narozeninám</a:t>
            </a:r>
            <a:r>
              <a:rPr lang="en-US" altLang="de-DE" b="0" dirty="0">
                <a:solidFill>
                  <a:srgbClr val="000000"/>
                </a:solidFill>
                <a:latin typeface="Verdana" pitchFamily="34" charset="0"/>
              </a:rPr>
              <a:t>!”</a:t>
            </a:r>
          </a:p>
          <a:p>
            <a:pPr marL="914400" lvl="1" indent="-457200">
              <a:lnSpc>
                <a:spcPct val="90000"/>
              </a:lnSpc>
              <a:buClr>
                <a:srgbClr val="336699"/>
              </a:buClr>
              <a:buFont typeface="Wingdings" pitchFamily="2" charset="2"/>
              <a:buNone/>
            </a:pPr>
            <a:endParaRPr lang="en-US" altLang="de-DE" sz="2400" b="0" dirty="0">
              <a:solidFill>
                <a:srgbClr val="000000"/>
              </a:solidFill>
              <a:latin typeface="Verdana" pitchFamily="34" charset="0"/>
            </a:endParaRPr>
          </a:p>
          <a:p>
            <a:pPr marL="914400" lvl="1" indent="-457200">
              <a:lnSpc>
                <a:spcPct val="90000"/>
              </a:lnSpc>
              <a:buClr>
                <a:srgbClr val="336699"/>
              </a:buClr>
              <a:buFont typeface="Wingdings" pitchFamily="2" charset="2"/>
              <a:buChar char="Ø"/>
            </a:pPr>
            <a:endParaRPr lang="en-US" altLang="de-DE" sz="2400" b="0" dirty="0">
              <a:solidFill>
                <a:srgbClr val="000000"/>
              </a:solidFill>
              <a:latin typeface="Verdana" pitchFamily="34" charset="0"/>
            </a:endParaRPr>
          </a:p>
          <a:p>
            <a:pPr marL="533400" indent="-533400">
              <a:lnSpc>
                <a:spcPct val="90000"/>
              </a:lnSpc>
              <a:buClr>
                <a:srgbClr val="336699"/>
              </a:buClr>
              <a:buFont typeface="Wingdings" pitchFamily="2" charset="2"/>
              <a:buChar char="Ø"/>
            </a:pPr>
            <a:endParaRPr lang="en-US" altLang="de-DE" sz="2400" b="0" dirty="0">
              <a:solidFill>
                <a:srgbClr val="000000"/>
              </a:solidFill>
            </a:endParaRPr>
          </a:p>
        </p:txBody>
      </p:sp>
      <p:sp>
        <p:nvSpPr>
          <p:cNvPr id="25607" name="AutoShape 5"/>
          <p:cNvSpPr>
            <a:spLocks noChangeArrowheads="1"/>
          </p:cNvSpPr>
          <p:nvPr/>
        </p:nvSpPr>
        <p:spPr bwMode="auto">
          <a:xfrm>
            <a:off x="3708400" y="4149725"/>
            <a:ext cx="503238" cy="431800"/>
          </a:xfrm>
          <a:prstGeom prst="rightArrow">
            <a:avLst>
              <a:gd name="adj1" fmla="val 50000"/>
              <a:gd name="adj2" fmla="val 29136"/>
            </a:avLst>
          </a:prstGeom>
          <a:solidFill>
            <a:srgbClr val="8CADAE"/>
          </a:solidFill>
          <a:ln w="38100">
            <a:solidFill>
              <a:srgbClr val="8CADAE"/>
            </a:solidFill>
            <a:miter lim="800000"/>
            <a:headEnd/>
            <a:tailEnd/>
          </a:ln>
        </p:spPr>
        <p:txBody>
          <a:bodyPr anchor="ctr">
            <a:spAutoFit/>
          </a:bodyPr>
          <a:lstStyle/>
          <a:p>
            <a:endParaRPr lang="de-DE" altLang="de-DE" sz="4400">
              <a:solidFill>
                <a:srgbClr val="000000"/>
              </a:solidFill>
              <a:latin typeface="Verdana" pitchFamily="34" charset="0"/>
            </a:endParaRPr>
          </a:p>
        </p:txBody>
      </p:sp>
      <p:sp>
        <p:nvSpPr>
          <p:cNvPr id="25608" name="Text Box 6"/>
          <p:cNvSpPr txBox="1">
            <a:spLocks noChangeArrowheads="1"/>
          </p:cNvSpPr>
          <p:nvPr/>
        </p:nvSpPr>
        <p:spPr bwMode="auto">
          <a:xfrm>
            <a:off x="468313" y="2781300"/>
            <a:ext cx="8207375" cy="646113"/>
          </a:xfrm>
          <a:prstGeom prst="rect">
            <a:avLst/>
          </a:prstGeom>
          <a:noFill/>
          <a:ln w="9525">
            <a:noFill/>
            <a:miter lim="800000"/>
            <a:headEnd/>
            <a:tailEnd/>
          </a:ln>
        </p:spPr>
        <p:txBody>
          <a:bodyPr>
            <a:spAutoFit/>
          </a:bodyPr>
          <a:lstStyle/>
          <a:p>
            <a:pPr lvl="1" eaLnBrk="1" hangingPunct="1">
              <a:buClr>
                <a:srgbClr val="336699"/>
              </a:buClr>
              <a:buFont typeface="Wingdings" pitchFamily="2" charset="2"/>
              <a:buNone/>
            </a:pPr>
            <a:r>
              <a:rPr lang="cs-CZ" altLang="de-DE" b="0" dirty="0">
                <a:solidFill>
                  <a:srgbClr val="000000"/>
                </a:solidFill>
                <a:latin typeface="Verdana" pitchFamily="34" charset="0"/>
                <a:ea typeface="MS PGothic" pitchFamily="34" charset="-128"/>
              </a:rPr>
              <a:t>Např</a:t>
            </a:r>
            <a:r>
              <a:rPr lang="en-US" altLang="de-DE" b="0" dirty="0">
                <a:solidFill>
                  <a:srgbClr val="000000"/>
                </a:solidFill>
                <a:latin typeface="Verdana" pitchFamily="34" charset="0"/>
                <a:ea typeface="MS PGothic" pitchFamily="34" charset="-128"/>
              </a:rPr>
              <a:t>. </a:t>
            </a:r>
            <a:r>
              <a:rPr lang="cs-CZ" altLang="de-DE" b="0" dirty="0">
                <a:solidFill>
                  <a:srgbClr val="000000"/>
                </a:solidFill>
                <a:latin typeface="Verdana" pitchFamily="34" charset="0"/>
                <a:ea typeface="MS PGothic" pitchFamily="34" charset="-128"/>
              </a:rPr>
              <a:t>pokud jste zapomněli, že vaše sestra má narozeniny</a:t>
            </a:r>
            <a:r>
              <a:rPr lang="en-US" altLang="de-DE" b="0" dirty="0">
                <a:solidFill>
                  <a:srgbClr val="000000"/>
                </a:solidFill>
                <a:latin typeface="Verdana" pitchFamily="34" charset="0"/>
                <a:ea typeface="MS PGothic" pitchFamily="34" charset="-128"/>
              </a:rPr>
              <a:t>, </a:t>
            </a:r>
            <a:r>
              <a:rPr lang="cs-CZ" altLang="de-DE" b="0" dirty="0">
                <a:solidFill>
                  <a:srgbClr val="000000"/>
                </a:solidFill>
                <a:latin typeface="Verdana" pitchFamily="34" charset="0"/>
                <a:ea typeface="MS PGothic" pitchFamily="34" charset="-128"/>
              </a:rPr>
              <a:t>místo, abyste si řekli</a:t>
            </a:r>
            <a:r>
              <a:rPr lang="en-US" altLang="de-DE" b="0" dirty="0">
                <a:solidFill>
                  <a:srgbClr val="000000"/>
                </a:solidFill>
                <a:latin typeface="Verdana" pitchFamily="34" charset="0"/>
                <a:ea typeface="MS PGothic" pitchFamily="34" charset="-128"/>
              </a:rPr>
              <a:t>…</a:t>
            </a:r>
          </a:p>
        </p:txBody>
      </p:sp>
      <p:sp>
        <p:nvSpPr>
          <p:cNvPr id="25609" name="Rectangle 2"/>
          <p:cNvSpPr>
            <a:spLocks noChangeArrowheads="1"/>
          </p:cNvSpPr>
          <p:nvPr/>
        </p:nvSpPr>
        <p:spPr bwMode="auto">
          <a:xfrm>
            <a:off x="0" y="1"/>
            <a:ext cx="9144000" cy="764704"/>
          </a:xfrm>
          <a:prstGeom prst="rect">
            <a:avLst/>
          </a:prstGeom>
          <a:noFill/>
          <a:ln w="9525">
            <a:noFill/>
            <a:miter lim="800000"/>
            <a:headEnd/>
            <a:tailEnd/>
          </a:ln>
        </p:spPr>
        <p:txBody>
          <a:bodyPr lIns="92075" tIns="46038" rIns="92075" bIns="46038" anchor="ctr"/>
          <a:lstStyle/>
          <a:p>
            <a:pPr algn="ctr" eaLnBrk="1" hangingPunct="1">
              <a:spcBef>
                <a:spcPct val="20000"/>
              </a:spcBef>
            </a:pPr>
            <a:r>
              <a:rPr lang="cs-CZ" altLang="de-DE" sz="2000" b="0" dirty="0">
                <a:solidFill>
                  <a:srgbClr val="D16349"/>
                </a:solidFill>
                <a:latin typeface="Verdana" pitchFamily="34" charset="0"/>
              </a:rPr>
              <a:t>Jak vytvořit prospěšné hodnocení</a:t>
            </a:r>
            <a:r>
              <a:rPr lang="en-US" altLang="de-DE" sz="2000" b="0" dirty="0">
                <a:solidFill>
                  <a:srgbClr val="D16349"/>
                </a:solidFill>
                <a:latin typeface="Verdana" pitchFamily="34" charset="0"/>
              </a:rPr>
              <a:t>?</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9.1</a:t>
            </a:r>
            <a:r>
              <a:rPr lang="cs-CZ" altLang="de-DE" sz="1200" kern="0" dirty="0" smtClean="0">
                <a:solidFill>
                  <a:srgbClr val="646B86"/>
                </a:solidFill>
                <a:latin typeface="Verdana"/>
              </a:rPr>
              <a:t>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468313" y="1628775"/>
            <a:ext cx="4814887" cy="4713288"/>
          </a:xfrm>
          <a:prstGeom prst="rect">
            <a:avLst/>
          </a:prstGeom>
          <a:noFill/>
          <a:ln w="9525">
            <a:noFill/>
            <a:miter lim="800000"/>
            <a:headEnd/>
            <a:tailEnd/>
          </a:ln>
        </p:spPr>
        <p:txBody>
          <a:bodyPr/>
          <a:lstStyle/>
          <a:p>
            <a:pPr marL="1295400" lvl="2" indent="-381000">
              <a:spcBef>
                <a:spcPct val="20000"/>
              </a:spcBef>
              <a:buClr>
                <a:srgbClr val="006699"/>
              </a:buClr>
              <a:buFont typeface="Wingdings" pitchFamily="2" charset="2"/>
              <a:buChar char="Ø"/>
            </a:pPr>
            <a:endParaRPr lang="de-DE" altLang="de-DE" sz="2400">
              <a:solidFill>
                <a:srgbClr val="000000"/>
              </a:solidFill>
              <a:latin typeface="Verdana" pitchFamily="34" charset="0"/>
            </a:endParaRPr>
          </a:p>
          <a:p>
            <a:pPr marL="914400" lvl="1" indent="-457200">
              <a:lnSpc>
                <a:spcPct val="90000"/>
              </a:lnSpc>
              <a:spcBef>
                <a:spcPct val="30000"/>
              </a:spcBef>
              <a:buClr>
                <a:srgbClr val="336699"/>
              </a:buClr>
              <a:buFont typeface="Wingdings" pitchFamily="2" charset="2"/>
              <a:buNone/>
            </a:pPr>
            <a:r>
              <a:rPr lang="de-DE" altLang="de-DE" sz="2400">
                <a:solidFill>
                  <a:srgbClr val="000000"/>
                </a:solidFill>
                <a:latin typeface="Verdana" pitchFamily="34" charset="0"/>
              </a:rPr>
              <a:t>	</a:t>
            </a:r>
          </a:p>
          <a:p>
            <a:pPr marL="1295400" lvl="2" indent="-381000">
              <a:lnSpc>
                <a:spcPct val="90000"/>
              </a:lnSpc>
              <a:spcBef>
                <a:spcPct val="30000"/>
              </a:spcBef>
              <a:buClr>
                <a:srgbClr val="336699"/>
              </a:buClr>
              <a:buFont typeface="Wingdings" pitchFamily="2" charset="2"/>
              <a:buNone/>
            </a:pPr>
            <a:endParaRPr lang="de-DE" altLang="de-DE" sz="2400">
              <a:solidFill>
                <a:srgbClr val="000000"/>
              </a:solidFill>
              <a:latin typeface="Verdana" pitchFamily="34" charset="0"/>
            </a:endParaRPr>
          </a:p>
          <a:p>
            <a:pPr marL="914400" lvl="1" indent="-457200">
              <a:lnSpc>
                <a:spcPct val="90000"/>
              </a:lnSpc>
              <a:spcBef>
                <a:spcPct val="30000"/>
              </a:spcBef>
              <a:buClr>
                <a:srgbClr val="336699"/>
              </a:buClr>
              <a:buFont typeface="Wingdings" pitchFamily="2" charset="2"/>
              <a:buNone/>
            </a:pPr>
            <a:endParaRPr lang="de-DE" altLang="de-DE" sz="2400">
              <a:solidFill>
                <a:srgbClr val="000000"/>
              </a:solidFill>
            </a:endParaRPr>
          </a:p>
          <a:p>
            <a:pPr marL="914400" lvl="1" indent="-457200">
              <a:spcBef>
                <a:spcPct val="20000"/>
              </a:spcBef>
              <a:buClr>
                <a:srgbClr val="006699"/>
              </a:buClr>
              <a:buFont typeface="Wingdings" pitchFamily="2" charset="2"/>
              <a:buNone/>
            </a:pPr>
            <a:endParaRPr lang="de-DE" altLang="de-DE" sz="2400">
              <a:solidFill>
                <a:srgbClr val="FF0000"/>
              </a:solidFill>
            </a:endParaRPr>
          </a:p>
          <a:p>
            <a:pPr marL="533400" indent="-533400">
              <a:spcBef>
                <a:spcPct val="20000"/>
              </a:spcBef>
              <a:buClr>
                <a:srgbClr val="006699"/>
              </a:buClr>
              <a:buFont typeface="Wingdings" pitchFamily="2" charset="2"/>
              <a:buNone/>
            </a:pPr>
            <a:endParaRPr lang="de-DE" altLang="de-DE" sz="2400">
              <a:solidFill>
                <a:srgbClr val="000000"/>
              </a:solidFill>
            </a:endParaRPr>
          </a:p>
        </p:txBody>
      </p:sp>
      <p:sp>
        <p:nvSpPr>
          <p:cNvPr id="26627" name="Text Box 39"/>
          <p:cNvSpPr txBox="1">
            <a:spLocks noChangeArrowheads="1"/>
          </p:cNvSpPr>
          <p:nvPr/>
        </p:nvSpPr>
        <p:spPr bwMode="auto">
          <a:xfrm>
            <a:off x="5148263" y="3789363"/>
            <a:ext cx="3851275" cy="495300"/>
          </a:xfrm>
          <a:prstGeom prst="rect">
            <a:avLst/>
          </a:prstGeom>
          <a:noFill/>
          <a:ln w="9525">
            <a:noFill/>
            <a:miter lim="800000"/>
            <a:headEnd/>
            <a:tailEnd/>
          </a:ln>
        </p:spPr>
        <p:txBody>
          <a:bodyPr>
            <a:spAutoFit/>
          </a:bodyPr>
          <a:lstStyle/>
          <a:p>
            <a:pPr lvl="1" eaLnBrk="1" hangingPunct="1">
              <a:lnSpc>
                <a:spcPct val="90000"/>
              </a:lnSpc>
              <a:spcBef>
                <a:spcPct val="30000"/>
              </a:spcBef>
              <a:buClr>
                <a:srgbClr val="336699"/>
              </a:buClr>
              <a:buFont typeface="Wingdings" pitchFamily="2" charset="2"/>
              <a:buNone/>
            </a:pPr>
            <a:endParaRPr lang="de-DE" altLang="de-DE" sz="1600">
              <a:solidFill>
                <a:srgbClr val="000000"/>
              </a:solidFill>
              <a:latin typeface="Verdana" pitchFamily="34" charset="0"/>
              <a:ea typeface="MS PGothic" pitchFamily="34" charset="-128"/>
            </a:endParaRPr>
          </a:p>
          <a:p>
            <a:pPr eaLnBrk="1" hangingPunct="1"/>
            <a:endParaRPr lang="de-DE" altLang="de-DE" sz="1200">
              <a:solidFill>
                <a:srgbClr val="000000"/>
              </a:solidFill>
              <a:latin typeface="Verdana" pitchFamily="34" charset="0"/>
              <a:ea typeface="MS PGothic" pitchFamily="34" charset="-128"/>
            </a:endParaRPr>
          </a:p>
        </p:txBody>
      </p:sp>
      <p:sp>
        <p:nvSpPr>
          <p:cNvPr id="7" name="Rectangle 2"/>
          <p:cNvSpPr>
            <a:spLocks noChangeArrowheads="1"/>
          </p:cNvSpPr>
          <p:nvPr/>
        </p:nvSpPr>
        <p:spPr bwMode="auto">
          <a:xfrm>
            <a:off x="468313" y="1628775"/>
            <a:ext cx="8207375" cy="800100"/>
          </a:xfrm>
          <a:prstGeom prst="rect">
            <a:avLst/>
          </a:prstGeom>
          <a:noFill/>
          <a:ln>
            <a:noFill/>
          </a:ln>
          <a:extLst/>
        </p:spPr>
        <p:txBody>
          <a:bodyPr/>
          <a:lstStyle/>
          <a:p>
            <a:pPr marL="450850" lvl="1" indent="-450850">
              <a:buClr>
                <a:srgbClr val="8CADAE"/>
              </a:buClr>
              <a:buFont typeface="+mj-lt"/>
              <a:buAutoNum type="arabicPeriod" startAt="2"/>
              <a:defRPr/>
            </a:pPr>
            <a:r>
              <a:rPr lang="cs-CZ" b="0" dirty="0">
                <a:solidFill>
                  <a:srgbClr val="000000"/>
                </a:solidFill>
                <a:latin typeface="Verdana" charset="0"/>
              </a:rPr>
              <a:t>Jakou radu byste dal svému dobrému příteli, kdyby se mu stalo to stejné nebo něco podobného jako vám? </a:t>
            </a:r>
            <a:endParaRPr lang="en-US" b="0" dirty="0">
              <a:solidFill>
                <a:srgbClr val="000000"/>
              </a:solidFill>
              <a:latin typeface="Verdana" charset="0"/>
            </a:endParaRPr>
          </a:p>
          <a:p>
            <a:pPr marL="1017588" lvl="1" indent="-560388">
              <a:buClr>
                <a:srgbClr val="336699"/>
              </a:buClr>
              <a:defRPr/>
            </a:pPr>
            <a:endParaRPr lang="en-US" sz="2400" b="0" dirty="0">
              <a:solidFill>
                <a:srgbClr val="000000"/>
              </a:solidFill>
              <a:latin typeface="Verdana" charset="0"/>
            </a:endParaRPr>
          </a:p>
          <a:p>
            <a:pPr marL="1017588" lvl="1" indent="-560388">
              <a:buClr>
                <a:srgbClr val="336699"/>
              </a:buClr>
              <a:buFont typeface="Wingdings" charset="0"/>
              <a:buNone/>
              <a:defRPr/>
            </a:pPr>
            <a:r>
              <a:rPr lang="en-US" sz="2400" b="0" dirty="0">
                <a:solidFill>
                  <a:srgbClr val="000000"/>
                </a:solidFill>
                <a:latin typeface="Verdana" charset="0"/>
              </a:rPr>
              <a:t>	</a:t>
            </a:r>
          </a:p>
        </p:txBody>
      </p:sp>
      <p:sp>
        <p:nvSpPr>
          <p:cNvPr id="26629" name="Text Box 6"/>
          <p:cNvSpPr txBox="1">
            <a:spLocks noChangeArrowheads="1"/>
          </p:cNvSpPr>
          <p:nvPr/>
        </p:nvSpPr>
        <p:spPr bwMode="auto">
          <a:xfrm>
            <a:off x="468313" y="2781300"/>
            <a:ext cx="8207375" cy="2862263"/>
          </a:xfrm>
          <a:prstGeom prst="rect">
            <a:avLst/>
          </a:prstGeom>
          <a:noFill/>
          <a:ln w="9525">
            <a:noFill/>
            <a:miter lim="800000"/>
            <a:headEnd/>
            <a:tailEnd/>
          </a:ln>
        </p:spPr>
        <p:txBody>
          <a:bodyPr>
            <a:spAutoFit/>
          </a:bodyPr>
          <a:lstStyle/>
          <a:p>
            <a:pPr marL="609600" indent="-609600" eaLnBrk="1" hangingPunct="1">
              <a:buFont typeface="Wingdings" pitchFamily="2" charset="2"/>
              <a:buNone/>
            </a:pPr>
            <a:r>
              <a:rPr lang="cs-CZ" altLang="de-DE" b="0" dirty="0">
                <a:latin typeface="Verdana" pitchFamily="34" charset="0"/>
              </a:rPr>
              <a:t>Příklad</a:t>
            </a:r>
            <a:r>
              <a:rPr lang="en-US" altLang="de-DE" b="0" dirty="0">
                <a:latin typeface="Verdana" pitchFamily="34" charset="0"/>
              </a:rPr>
              <a:t>:</a:t>
            </a:r>
            <a:r>
              <a:rPr lang="en-US" altLang="de-DE" b="0" dirty="0">
                <a:solidFill>
                  <a:srgbClr val="006699"/>
                </a:solidFill>
                <a:latin typeface="Verdana" pitchFamily="34" charset="0"/>
              </a:rPr>
              <a:t> </a:t>
            </a:r>
            <a:r>
              <a:rPr lang="cs-CZ" altLang="de-DE" b="0" dirty="0">
                <a:latin typeface="Verdana" pitchFamily="34" charset="0"/>
              </a:rPr>
              <a:t>Opozdil jste se na schůzku, protože jste si zapsal špatný čas. Představte si, jak byste se za to mohli kritizovat. </a:t>
            </a:r>
          </a:p>
          <a:p>
            <a:pPr marL="609600" indent="-609600" eaLnBrk="1" hangingPunct="1">
              <a:buFont typeface="Wingdings" pitchFamily="2" charset="2"/>
              <a:buNone/>
            </a:pPr>
            <a:r>
              <a:rPr lang="cs-CZ" altLang="de-DE" b="0" dirty="0">
                <a:latin typeface="Verdana" pitchFamily="34" charset="0"/>
              </a:rPr>
              <a:t>	Pak si představte, jakou radu byste mohli dát svému dobrému příteli, kterém u se stalo to samé. Asi byste mu řekli, že se zase nic tak hrozného nestalo a vysvětlili byste mu, že takovou chybu může udělat každý a není to nic neomluvitelného.</a:t>
            </a:r>
            <a:r>
              <a:rPr lang="en-US" altLang="de-DE" b="0" dirty="0">
                <a:latin typeface="Verdana" pitchFamily="34" charset="0"/>
              </a:rPr>
              <a:t> </a:t>
            </a:r>
          </a:p>
          <a:p>
            <a:pPr marL="609600" indent="-609600" eaLnBrk="1" hangingPunct="1"/>
            <a:endParaRPr lang="en-US" altLang="de-DE" b="0" dirty="0">
              <a:latin typeface="Verdana" pitchFamily="34" charset="0"/>
            </a:endParaRPr>
          </a:p>
          <a:p>
            <a:pPr marL="609600" indent="-609600" eaLnBrk="1" hangingPunct="1"/>
            <a:r>
              <a:rPr lang="cs-CZ" altLang="de-DE" dirty="0">
                <a:latin typeface="Verdana" pitchFamily="34" charset="0"/>
              </a:rPr>
              <a:t>Osobní příklady</a:t>
            </a:r>
            <a:r>
              <a:rPr lang="en-US" altLang="de-DE" dirty="0">
                <a:latin typeface="Verdana" pitchFamily="34" charset="0"/>
              </a:rPr>
              <a:t>?</a:t>
            </a:r>
          </a:p>
          <a:p>
            <a:pPr marL="609600" indent="-609600" eaLnBrk="1" hangingPunct="1"/>
            <a:endParaRPr lang="en-US" altLang="de-DE" b="0" dirty="0">
              <a:latin typeface="Verdana" pitchFamily="34" charset="0"/>
            </a:endParaRPr>
          </a:p>
          <a:p>
            <a:pPr marL="609600" indent="-609600" eaLnBrk="1" hangingPunct="1">
              <a:buFont typeface="Wingdings" pitchFamily="2" charset="2"/>
              <a:buNone/>
            </a:pPr>
            <a:endParaRPr lang="en-US" altLang="de-DE" b="0" dirty="0">
              <a:latin typeface="Verdana"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9.15</a:t>
            </a:r>
            <a:endParaRPr lang="en-US" altLang="de-DE" sz="1200" kern="0" dirty="0">
              <a:solidFill>
                <a:srgbClr val="646B86"/>
              </a:solidFill>
              <a:latin typeface="Verdana"/>
            </a:endParaRPr>
          </a:p>
        </p:txBody>
      </p:sp>
      <p:sp>
        <p:nvSpPr>
          <p:cNvPr id="9" name="Rectangle 2"/>
          <p:cNvSpPr>
            <a:spLocks noChangeArrowheads="1"/>
          </p:cNvSpPr>
          <p:nvPr/>
        </p:nvSpPr>
        <p:spPr bwMode="auto">
          <a:xfrm>
            <a:off x="0" y="1"/>
            <a:ext cx="9144000" cy="764704"/>
          </a:xfrm>
          <a:prstGeom prst="rect">
            <a:avLst/>
          </a:prstGeom>
          <a:noFill/>
          <a:ln w="9525">
            <a:noFill/>
            <a:miter lim="800000"/>
            <a:headEnd/>
            <a:tailEnd/>
          </a:ln>
        </p:spPr>
        <p:txBody>
          <a:bodyPr lIns="92075" tIns="46038" rIns="92075" bIns="46038" anchor="ctr"/>
          <a:lstStyle/>
          <a:p>
            <a:pPr algn="ctr" eaLnBrk="1" hangingPunct="1">
              <a:spcBef>
                <a:spcPct val="20000"/>
              </a:spcBef>
            </a:pPr>
            <a:r>
              <a:rPr lang="cs-CZ" altLang="de-DE" sz="2000" b="0" dirty="0">
                <a:solidFill>
                  <a:srgbClr val="D16349"/>
                </a:solidFill>
                <a:latin typeface="Verdana" pitchFamily="34" charset="0"/>
              </a:rPr>
              <a:t>Jak vytvořit prospěšné hodnocení</a:t>
            </a:r>
            <a:r>
              <a:rPr lang="en-US"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7"/>
          <p:cNvSpPr txBox="1">
            <a:spLocks noChangeArrowheads="1"/>
          </p:cNvSpPr>
          <p:nvPr/>
        </p:nvSpPr>
        <p:spPr bwMode="auto">
          <a:xfrm rot="-5400000">
            <a:off x="9058275" y="3144838"/>
            <a:ext cx="187325" cy="365125"/>
          </a:xfrm>
          <a:prstGeom prst="rect">
            <a:avLst/>
          </a:prstGeom>
          <a:noFill/>
          <a:ln w="9525">
            <a:noFill/>
            <a:miter lim="800000"/>
            <a:headEnd/>
            <a:tailEnd/>
          </a:ln>
        </p:spPr>
        <p:txBody>
          <a:bodyPr wrap="none">
            <a:spAutoFit/>
          </a:bodyPr>
          <a:lstStyle/>
          <a:p>
            <a:pPr eaLnBrk="1" hangingPunct="1"/>
            <a:endParaRPr lang="de-DE" altLang="de-DE" sz="900">
              <a:solidFill>
                <a:schemeClr val="tx2"/>
              </a:solidFill>
              <a:latin typeface="Verdana" pitchFamily="34" charset="0"/>
            </a:endParaRPr>
          </a:p>
          <a:p>
            <a:pPr eaLnBrk="1" hangingPunct="1"/>
            <a:endParaRPr lang="de-DE" altLang="de-DE" sz="900">
              <a:solidFill>
                <a:schemeClr val="tx2"/>
              </a:solidFill>
              <a:latin typeface="Verdana" pitchFamily="34" charset="0"/>
            </a:endParaRPr>
          </a:p>
        </p:txBody>
      </p:sp>
      <p:sp>
        <p:nvSpPr>
          <p:cNvPr id="6" name="Rectangle 3"/>
          <p:cNvSpPr txBox="1">
            <a:spLocks noChangeArrowheads="1"/>
          </p:cNvSpPr>
          <p:nvPr/>
        </p:nvSpPr>
        <p:spPr bwMode="auto">
          <a:xfrm>
            <a:off x="468313" y="1628775"/>
            <a:ext cx="4803775" cy="4525963"/>
          </a:xfrm>
          <a:prstGeom prst="rect">
            <a:avLst/>
          </a:prstGeom>
          <a:noFill/>
          <a:ln>
            <a:noFill/>
          </a:ln>
          <a:extLst>
            <a:ext uri="{FAA26D3D-D897-4be2-8F04-BA451C77F1D7}"/>
          </a:extLst>
        </p:spPr>
        <p:txBody>
          <a:bodyPr/>
          <a:lstStyle/>
          <a:p>
            <a:pPr marL="342900" indent="-342900" eaLnBrk="1" hangingPunct="1">
              <a:spcBef>
                <a:spcPct val="20000"/>
              </a:spcBef>
              <a:buClr>
                <a:srgbClr val="8CADAE"/>
              </a:buClr>
              <a:buFont typeface="Wingdings" pitchFamily="2" charset="2"/>
              <a:buChar char="Ø"/>
              <a:tabLst>
                <a:tab pos="84138" algn="l"/>
              </a:tabLst>
            </a:pPr>
            <a:r>
              <a:rPr lang="cs-CZ" b="0">
                <a:latin typeface="Verdana" pitchFamily="34" charset="0"/>
              </a:rPr>
              <a:t>Vyčlenění jednoho negativního rysu z celkového obrazu situace</a:t>
            </a:r>
            <a:r>
              <a:rPr lang="en-US" b="0">
                <a:latin typeface="Verdana" pitchFamily="34" charset="0"/>
              </a:rPr>
              <a:t>.</a:t>
            </a:r>
          </a:p>
          <a:p>
            <a:pPr marL="342900" indent="-342900" eaLnBrk="1" hangingPunct="1">
              <a:spcBef>
                <a:spcPct val="20000"/>
              </a:spcBef>
              <a:buClr>
                <a:srgbClr val="8CADAE"/>
              </a:buClr>
              <a:buFont typeface="Wingdings" pitchFamily="2" charset="2"/>
              <a:buChar char="Ø"/>
              <a:tabLst>
                <a:tab pos="84138" algn="l"/>
              </a:tabLst>
            </a:pPr>
            <a:r>
              <a:rPr lang="cs-CZ" b="0">
                <a:latin typeface="Verdana" pitchFamily="34" charset="0"/>
              </a:rPr>
              <a:t>Jako když jediná kapka inkoustu změní barvu celé sklenice čisté vody,</a:t>
            </a:r>
            <a:r>
              <a:rPr lang="en-US" b="0">
                <a:latin typeface="Verdana" pitchFamily="34" charset="0"/>
              </a:rPr>
              <a:t> </a:t>
            </a:r>
            <a:r>
              <a:rPr lang="cs-CZ" b="0">
                <a:latin typeface="Verdana" pitchFamily="34" charset="0"/>
              </a:rPr>
              <a:t>všechno vám najednou připadá temné.</a:t>
            </a:r>
            <a:endParaRPr lang="en-US" b="0">
              <a:latin typeface="Verdana" pitchFamily="34" charset="0"/>
            </a:endParaRPr>
          </a:p>
          <a:p>
            <a:pPr marL="342900" indent="-342900" eaLnBrk="1" hangingPunct="1">
              <a:spcBef>
                <a:spcPct val="20000"/>
              </a:spcBef>
              <a:buClr>
                <a:srgbClr val="006699"/>
              </a:buClr>
              <a:buFont typeface="Wingdings" pitchFamily="2" charset="2"/>
              <a:buChar char="Ø"/>
              <a:tabLst>
                <a:tab pos="84138" algn="l"/>
              </a:tabLst>
            </a:pPr>
            <a:endParaRPr lang="en-US" sz="2400">
              <a:latin typeface="Verdana" pitchFamily="34" charset="0"/>
            </a:endParaRPr>
          </a:p>
          <a:p>
            <a:pPr marL="342900" indent="-342900" eaLnBrk="1" hangingPunct="1">
              <a:spcBef>
                <a:spcPct val="20000"/>
              </a:spcBef>
              <a:buClr>
                <a:srgbClr val="006699"/>
              </a:buClr>
              <a:buFont typeface="Wingdings" pitchFamily="2" charset="2"/>
              <a:buNone/>
              <a:tabLst>
                <a:tab pos="84138" algn="l"/>
              </a:tabLst>
            </a:pPr>
            <a:r>
              <a:rPr lang="en-US" sz="2400">
                <a:solidFill>
                  <a:srgbClr val="006699"/>
                </a:solidFill>
                <a:latin typeface="Verdana" pitchFamily="34" charset="0"/>
              </a:rPr>
              <a:t>	</a:t>
            </a:r>
            <a:r>
              <a:rPr lang="cs-CZ">
                <a:latin typeface="Verdana" pitchFamily="34" charset="0"/>
              </a:rPr>
              <a:t>Uvědomujete si to</a:t>
            </a:r>
            <a:r>
              <a:rPr lang="en-US">
                <a:latin typeface="Verdana" pitchFamily="34" charset="0"/>
              </a:rPr>
              <a:t>?</a:t>
            </a:r>
          </a:p>
          <a:p>
            <a:pPr marL="342900" indent="-342900" eaLnBrk="1" hangingPunct="1">
              <a:lnSpc>
                <a:spcPct val="90000"/>
              </a:lnSpc>
              <a:spcBef>
                <a:spcPct val="20000"/>
              </a:spcBef>
              <a:buClr>
                <a:srgbClr val="006699"/>
              </a:buClr>
              <a:buFont typeface="Wingdings" pitchFamily="2" charset="2"/>
              <a:buChar char="Ø"/>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None/>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None/>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Char char="Ø"/>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Char char="Ø"/>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None/>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None/>
              <a:tabLst>
                <a:tab pos="84138" algn="l"/>
              </a:tabLst>
            </a:pPr>
            <a:r>
              <a:rPr lang="en-US" sz="2400">
                <a:latin typeface="Verdana" pitchFamily="34" charset="0"/>
              </a:rPr>
              <a:t/>
            </a:r>
            <a:br>
              <a:rPr lang="en-US" sz="2400">
                <a:latin typeface="Verdana" pitchFamily="34" charset="0"/>
              </a:rPr>
            </a:b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Char char="Ø"/>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Char char="Ø"/>
              <a:tabLst>
                <a:tab pos="84138" algn="l"/>
              </a:tabLst>
            </a:pPr>
            <a:endParaRPr lang="en-US" sz="2400">
              <a:latin typeface="Verdana" pitchFamily="34" charset="0"/>
            </a:endParaRPr>
          </a:p>
          <a:p>
            <a:pPr marL="342900" indent="-342900" eaLnBrk="1" hangingPunct="1">
              <a:lnSpc>
                <a:spcPct val="90000"/>
              </a:lnSpc>
              <a:spcBef>
                <a:spcPct val="20000"/>
              </a:spcBef>
              <a:buClr>
                <a:srgbClr val="006699"/>
              </a:buClr>
              <a:buFont typeface="Wingdings" pitchFamily="2" charset="2"/>
              <a:buChar char="Ø"/>
              <a:tabLst>
                <a:tab pos="84138" algn="l"/>
              </a:tabLst>
            </a:pPr>
            <a:endParaRPr lang="en-US" sz="2400">
              <a:latin typeface="Verdana" pitchFamily="34" charset="0"/>
            </a:endParaRPr>
          </a:p>
        </p:txBody>
      </p:sp>
      <p:sp>
        <p:nvSpPr>
          <p:cNvPr id="27652" name="Rectangle 2"/>
          <p:cNvSpPr>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pPr>
            <a:r>
              <a:rPr lang="cs-CZ" altLang="de-DE" sz="2000" b="0" dirty="0">
                <a:solidFill>
                  <a:srgbClr val="D16349"/>
                </a:solidFill>
                <a:latin typeface="Verdana" pitchFamily="34" charset="0"/>
              </a:rPr>
              <a:t>Výběrové vnímání </a:t>
            </a:r>
            <a:r>
              <a:rPr lang="en-US" altLang="de-DE" sz="2000" b="0" dirty="0">
                <a:solidFill>
                  <a:srgbClr val="D16349"/>
                </a:solidFill>
                <a:latin typeface="Verdana" pitchFamily="34" charset="0"/>
              </a:rPr>
              <a:t>(</a:t>
            </a:r>
            <a:r>
              <a:rPr lang="cs-CZ" altLang="de-DE" sz="2000" b="0" dirty="0">
                <a:solidFill>
                  <a:srgbClr val="D16349"/>
                </a:solidFill>
                <a:latin typeface="Verdana" pitchFamily="34" charset="0"/>
              </a:rPr>
              <a:t>„vada na kráse</a:t>
            </a:r>
            <a:r>
              <a:rPr lang="en-US" altLang="de-DE" sz="2000" b="0" dirty="0" smtClean="0">
                <a:solidFill>
                  <a:srgbClr val="D16349"/>
                </a:solidFill>
                <a:latin typeface="Verdana" pitchFamily="34" charset="0"/>
              </a:rPr>
              <a:t>”)</a:t>
            </a:r>
            <a:endParaRPr lang="cs-CZ" altLang="de-DE" sz="2000" b="0" dirty="0">
              <a:solidFill>
                <a:srgbClr val="D16349"/>
              </a:solidFill>
              <a:latin typeface="Verdana" pitchFamily="34" charset="0"/>
            </a:endParaRPr>
          </a:p>
        </p:txBody>
      </p:sp>
      <p:pic>
        <p:nvPicPr>
          <p:cNvPr id="27653" name="Picture 4"/>
          <p:cNvPicPr>
            <a:picLocks noChangeArrowheads="1"/>
          </p:cNvPicPr>
          <p:nvPr/>
        </p:nvPicPr>
        <p:blipFill>
          <a:blip r:embed="rId3"/>
          <a:srcRect l="15334" r="12221"/>
          <a:stretch>
            <a:fillRect/>
          </a:stretch>
        </p:blipFill>
        <p:spPr bwMode="auto">
          <a:xfrm>
            <a:off x="6626225" y="1341438"/>
            <a:ext cx="2266950" cy="3384550"/>
          </a:xfrm>
          <a:prstGeom prst="rect">
            <a:avLst/>
          </a:prstGeom>
          <a:noFill/>
          <a:ln w="9525">
            <a:noFill/>
            <a:miter lim="800000"/>
            <a:headEnd/>
            <a:tailEnd/>
          </a:ln>
        </p:spPr>
      </p:pic>
      <p:sp>
        <p:nvSpPr>
          <p:cNvPr id="27654" name="Rectangle 12"/>
          <p:cNvSpPr>
            <a:spLocks noChangeArrowheads="1"/>
          </p:cNvSpPr>
          <p:nvPr/>
        </p:nvSpPr>
        <p:spPr bwMode="auto">
          <a:xfrm>
            <a:off x="-63500" y="6681788"/>
            <a:ext cx="1316038" cy="215900"/>
          </a:xfrm>
          <a:prstGeom prst="rect">
            <a:avLst/>
          </a:prstGeom>
          <a:noFill/>
          <a:ln w="9525">
            <a:noFill/>
            <a:miter lim="800000"/>
            <a:headEnd/>
            <a:tailEnd/>
          </a:ln>
        </p:spPr>
        <p:txBody>
          <a:bodyPr wrap="none">
            <a:spAutoFit/>
          </a:bodyPr>
          <a:lstStyle/>
          <a:p>
            <a:pPr eaLnBrk="1" hangingPunct="1">
              <a:spcBef>
                <a:spcPct val="50000"/>
              </a:spcBef>
            </a:pPr>
            <a:r>
              <a:rPr lang="en-US" altLang="de-DE" sz="800" b="0" i="1">
                <a:latin typeface="Verdana" pitchFamily="34" charset="0"/>
              </a:rPr>
              <a:t>(</a:t>
            </a:r>
            <a:r>
              <a:rPr lang="en-US" altLang="de-DE" sz="800" b="0">
                <a:latin typeface="Verdana" pitchFamily="34" charset="0"/>
                <a:cs typeface="Arial" pitchFamily="34" charset="0"/>
              </a:rPr>
              <a:t>“</a:t>
            </a:r>
            <a:r>
              <a:rPr lang="cs-CZ" altLang="de-DE" sz="800" b="0" i="1">
                <a:latin typeface="Verdana" pitchFamily="34" charset="0"/>
              </a:rPr>
              <a:t>inkoust</a:t>
            </a:r>
            <a:r>
              <a:rPr lang="en-US" altLang="de-DE" sz="800" b="0" i="1">
                <a:latin typeface="Verdana" pitchFamily="34" charset="0"/>
              </a:rPr>
              <a:t>” </a:t>
            </a:r>
            <a:r>
              <a:rPr lang="cs-CZ" altLang="de-DE" sz="800" b="0" i="1">
                <a:latin typeface="Verdana" pitchFamily="34" charset="0"/>
              </a:rPr>
              <a:t>od</a:t>
            </a:r>
            <a:r>
              <a:rPr lang="en-US" altLang="de-DE" sz="800" b="0" i="1">
                <a:latin typeface="Verdana" pitchFamily="34" charset="0"/>
              </a:rPr>
              <a:t> go_nils)</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16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6460" name="Group 28"/>
          <p:cNvGraphicFramePr>
            <a:graphicFrameLocks noGrp="1"/>
          </p:cNvGraphicFramePr>
          <p:nvPr/>
        </p:nvGraphicFramePr>
        <p:xfrm>
          <a:off x="107950" y="1404938"/>
          <a:ext cx="8928100" cy="4130394"/>
        </p:xfrm>
        <a:graphic>
          <a:graphicData uri="http://schemas.openxmlformats.org/drawingml/2006/table">
            <a:tbl>
              <a:tblPr/>
              <a:tblGrid>
                <a:gridCol w="2535224"/>
                <a:gridCol w="1928826"/>
                <a:gridCol w="4464050"/>
              </a:tblGrid>
              <a:tr h="6556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Výběrové hodnocení</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Přiměřené hodnocení</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3963">
                <a:tc>
                  <a:txBody>
                    <a:body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Na zpátečním letu z dovolené se vám ztratil kufr a dostali jste jej až o dva dny později.</a:t>
                      </a: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„Celá dovolená nestála za nic</a:t>
                      </a:r>
                      <a:r>
                        <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„Byl zamyšlený nebo spěchal a proto si mě nevšiml.</a:t>
                      </a:r>
                      <a:r>
                        <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rPr>
                        <a:t> </a:t>
                      </a: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Také mám dnes brýle, takže vypadám trochu jinak než obvykle</a:t>
                      </a:r>
                      <a:r>
                        <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6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Když jste přednášel na konferenci svůj příspěvek, jeden člověk v publiku si hrál se svým mobilním telefonem.</a:t>
                      </a: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„Nikdo mě neposlouchá – to co říkám, je úplně nezajímavé.“</a:t>
                      </a: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 </a:t>
                      </a: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„O nic nejde, je to jen víno</a:t>
                      </a:r>
                      <a:r>
                        <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rPr>
                        <a:t>.</a:t>
                      </a: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 To se přece může stát každému</a:t>
                      </a:r>
                      <a:r>
                        <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rPr>
                        <a:t>. </a:t>
                      </a: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Stejně to byl příjemný večer.</a:t>
                      </a:r>
                      <a:r>
                        <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8693" name="Rectangle 2"/>
          <p:cNvSpPr>
            <a:spLocks noChangeArrowheads="1"/>
          </p:cNvSpPr>
          <p:nvPr/>
        </p:nvSpPr>
        <p:spPr bwMode="auto">
          <a:xfrm>
            <a:off x="0" y="0"/>
            <a:ext cx="9144000" cy="764704"/>
          </a:xfrm>
          <a:prstGeom prst="rect">
            <a:avLst/>
          </a:prstGeom>
          <a:noFill/>
          <a:ln w="9525">
            <a:noFill/>
            <a:miter lim="800000"/>
            <a:headEnd/>
            <a:tailEnd/>
          </a:ln>
        </p:spPr>
        <p:txBody>
          <a:bodyPr/>
          <a:lstStyle/>
          <a:p>
            <a:pPr marL="609600" indent="-609600" algn="ctr" eaLnBrk="1" hangingPunct="1">
              <a:spcBef>
                <a:spcPct val="20000"/>
              </a:spcBef>
              <a:buClr>
                <a:schemeClr val="accent1"/>
              </a:buClr>
            </a:pPr>
            <a:r>
              <a:rPr lang="cs-CZ" altLang="de-DE" sz="2000" b="0" dirty="0" smtClean="0">
                <a:solidFill>
                  <a:schemeClr val="accent1"/>
                </a:solidFill>
                <a:latin typeface="Verdana" pitchFamily="34" charset="0"/>
              </a:rPr>
              <a:t>Výběrové </a:t>
            </a:r>
            <a:r>
              <a:rPr lang="cs-CZ" altLang="de-DE" sz="2000" b="0" dirty="0">
                <a:solidFill>
                  <a:schemeClr val="accent1"/>
                </a:solidFill>
                <a:latin typeface="Verdana" pitchFamily="34" charset="0"/>
              </a:rPr>
              <a:t>vnímání (vada na kráse</a:t>
            </a:r>
            <a:r>
              <a:rPr lang="de-DE" altLang="de-DE" sz="2000" b="0" dirty="0">
                <a:solidFill>
                  <a:schemeClr val="accent1"/>
                </a:solidFill>
                <a:latin typeface="Verdana" pitchFamily="34" charset="0"/>
              </a:rPr>
              <a:t>)</a:t>
            </a:r>
          </a:p>
          <a:p>
            <a:pPr marL="609600" indent="-609600" algn="ctr" eaLnBrk="1" hangingPunct="1">
              <a:spcBef>
                <a:spcPct val="20000"/>
              </a:spcBef>
              <a:buClr>
                <a:schemeClr val="accent1"/>
              </a:buClr>
            </a:pPr>
            <a:r>
              <a:rPr lang="cs-CZ" altLang="de-DE" sz="2000" b="0" dirty="0">
                <a:solidFill>
                  <a:schemeClr val="accent1"/>
                </a:solidFill>
                <a:latin typeface="Verdana" pitchFamily="34" charset="0"/>
              </a:rPr>
              <a:t>Jaké by bylo realističtější a prospěšnější hodnocení</a:t>
            </a:r>
            <a:r>
              <a:rPr lang="de-DE" altLang="de-DE" sz="2000" b="0" dirty="0">
                <a:solidFill>
                  <a:schemeClr val="accent1"/>
                </a:solidFill>
                <a:latin typeface="Verdana" pitchFamily="34" charset="0"/>
              </a:rPr>
              <a:t>?</a:t>
            </a:r>
          </a:p>
          <a:p>
            <a:pPr marL="609600" indent="-609600" algn="ctr" eaLnBrk="1" hangingPunct="1">
              <a:spcBef>
                <a:spcPct val="20000"/>
              </a:spcBef>
              <a:buClr>
                <a:srgbClr val="336699"/>
              </a:buClr>
            </a:pPr>
            <a:endParaRPr lang="de-DE" altLang="de-DE" sz="2000" b="0" dirty="0">
              <a:solidFill>
                <a:schemeClr val="accent1"/>
              </a:solidFill>
              <a:latin typeface="Verdana"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1</a:t>
            </a:r>
            <a:r>
              <a:rPr lang="de-DE" altLang="de-DE" sz="1200" kern="0" dirty="0" smtClean="0">
                <a:solidFill>
                  <a:srgbClr val="646B86"/>
                </a:solidFill>
                <a:latin typeface="Verdana"/>
              </a:rPr>
              <a:t>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43"/>
          <p:cNvSpPr>
            <a:spLocks noChangeArrowheads="1"/>
          </p:cNvSpPr>
          <p:nvPr/>
        </p:nvSpPr>
        <p:spPr bwMode="auto">
          <a:xfrm>
            <a:off x="142875" y="5568950"/>
            <a:ext cx="8929688" cy="584200"/>
          </a:xfrm>
          <a:prstGeom prst="rect">
            <a:avLst/>
          </a:prstGeom>
          <a:noFill/>
          <a:ln w="9525">
            <a:noFill/>
            <a:miter lim="800000"/>
            <a:headEnd/>
            <a:tailEnd/>
          </a:ln>
        </p:spPr>
        <p:txBody>
          <a:bodyPr>
            <a:spAutoFit/>
          </a:bodyPr>
          <a:lstStyle/>
          <a:p>
            <a:pPr eaLnBrk="1" hangingPunct="1"/>
            <a:r>
              <a:rPr lang="cs-CZ" altLang="de-DE" sz="1600">
                <a:latin typeface="Verdana" pitchFamily="34" charset="0"/>
              </a:rPr>
              <a:t>Nenechte jednu vadu, aby vám zakryla všechno ostatní</a:t>
            </a:r>
            <a:r>
              <a:rPr lang="de-DE" altLang="de-DE" sz="1600">
                <a:latin typeface="Verdana" pitchFamily="34" charset="0"/>
              </a:rPr>
              <a:t>!</a:t>
            </a:r>
            <a:r>
              <a:rPr lang="de-DE" altLang="de-DE" sz="1600" b="0">
                <a:latin typeface="Verdana" pitchFamily="34" charset="0"/>
              </a:rPr>
              <a:t> </a:t>
            </a:r>
            <a:r>
              <a:rPr lang="cs-CZ" altLang="de-DE" sz="1600" b="0">
                <a:latin typeface="Verdana" pitchFamily="34" charset="0"/>
              </a:rPr>
              <a:t>Nepřeceňujte význam nepříjemných události </a:t>
            </a:r>
            <a:r>
              <a:rPr lang="de-DE" altLang="de-DE" sz="1600" b="0">
                <a:latin typeface="Verdana" pitchFamily="34" charset="0"/>
              </a:rPr>
              <a:t>– </a:t>
            </a:r>
            <a:r>
              <a:rPr lang="cs-CZ" altLang="de-DE" sz="1600" b="0">
                <a:latin typeface="Verdana" pitchFamily="34" charset="0"/>
              </a:rPr>
              <a:t>místo toho se vnímat všechno v okruhu 360 stupňů</a:t>
            </a:r>
            <a:r>
              <a:rPr lang="de-DE" altLang="de-DE" sz="1600" b="0">
                <a:latin typeface="Verdana" pitchFamily="34" charset="0"/>
              </a:rPr>
              <a:t>!</a:t>
            </a:r>
            <a:endParaRPr lang="en-US" altLang="de-DE" sz="1600" b="0">
              <a:latin typeface="Verdana" pitchFamily="34" charset="0"/>
            </a:endParaRPr>
          </a:p>
        </p:txBody>
      </p:sp>
      <p:grpSp>
        <p:nvGrpSpPr>
          <p:cNvPr id="29699" name="Group 46"/>
          <p:cNvGrpSpPr>
            <a:grpSpLocks/>
          </p:cNvGrpSpPr>
          <p:nvPr/>
        </p:nvGrpSpPr>
        <p:grpSpPr bwMode="auto">
          <a:xfrm>
            <a:off x="0" y="6167438"/>
            <a:ext cx="2483768" cy="536575"/>
            <a:chOff x="0" y="3957"/>
            <a:chExt cx="1474" cy="338"/>
          </a:xfrm>
        </p:grpSpPr>
        <p:sp>
          <p:nvSpPr>
            <p:cNvPr id="2972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29721"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9722"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 </a:t>
              </a:r>
              <a:r>
                <a:rPr lang="de-DE" altLang="de-DE" sz="1200" b="0" dirty="0">
                  <a:latin typeface="Verdana" pitchFamily="34" charset="0"/>
                </a:rPr>
                <a:t>9.</a:t>
              </a:r>
              <a:r>
                <a:rPr lang="cs-CZ" altLang="de-DE" sz="1200" b="0" dirty="0" smtClean="0">
                  <a:latin typeface="Verdana" pitchFamily="34" charset="0"/>
                </a:rPr>
                <a:t>1</a:t>
              </a:r>
              <a:r>
                <a:rPr lang="de-DE" altLang="de-DE" sz="1200" b="0" dirty="0" smtClean="0">
                  <a:latin typeface="Verdana" pitchFamily="34" charset="0"/>
                </a:rPr>
                <a:t>a</a:t>
              </a:r>
              <a:endParaRPr lang="de-DE" altLang="de-DE" sz="1200" b="0" dirty="0">
                <a:latin typeface="Verdana" pitchFamily="34" charset="0"/>
              </a:endParaRPr>
            </a:p>
            <a:p>
              <a:pPr eaLnBrk="1" hangingPunct="1"/>
              <a:r>
                <a:rPr lang="de-DE" altLang="de-DE" sz="1200" b="0" dirty="0">
                  <a:latin typeface="Verdana" pitchFamily="34" charset="0"/>
                </a:rPr>
                <a:t>     </a:t>
              </a:r>
            </a:p>
          </p:txBody>
        </p:sp>
      </p:grpSp>
      <p:graphicFrame>
        <p:nvGraphicFramePr>
          <p:cNvPr id="11" name="Group 28"/>
          <p:cNvGraphicFramePr>
            <a:graphicFrameLocks noGrp="1"/>
          </p:cNvGraphicFramePr>
          <p:nvPr/>
        </p:nvGraphicFramePr>
        <p:xfrm>
          <a:off x="107950" y="1404938"/>
          <a:ext cx="8928100" cy="4130394"/>
        </p:xfrm>
        <a:graphic>
          <a:graphicData uri="http://schemas.openxmlformats.org/drawingml/2006/table">
            <a:tbl>
              <a:tblPr/>
              <a:tblGrid>
                <a:gridCol w="2535224"/>
                <a:gridCol w="1928826"/>
                <a:gridCol w="4464050"/>
              </a:tblGrid>
              <a:tr h="6556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Výběrové hodnocení</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Přiměřené hodnocení</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3963">
                <a:tc>
                  <a:txBody>
                    <a:body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Na zpátečním letu z dovolené se vám ztratil kufr a dostali jste jej až o dva dny později.</a:t>
                      </a: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„Celá dovolená nestála za nic</a:t>
                      </a:r>
                      <a:r>
                        <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cs-CZ"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„Byla to sice otrava, ale předtím jsem měli dva krásné týdny plné slunce. A nakonec se ten kufr našel</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6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Když jste přednášel na konferenci svůj příspěvek, jeden člověk v publiku si hrál se svým mobilním telefonem.</a:t>
                      </a: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„Nikdo mě neposlouchá – to co říkám, je úplně nezajímavé.“</a:t>
                      </a: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cs-CZ"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„Na chvíli mě ten člověk rozhodil. Ale ostatní poslouchali a zajímalo je, co říkám. Můžu být se svým příspěvkem spokojený a příště budu přednášet zase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18</a:t>
            </a:r>
            <a:endParaRPr lang="en-US" altLang="de-DE" sz="1200" kern="0" dirty="0">
              <a:solidFill>
                <a:srgbClr val="646B86"/>
              </a:solidFill>
              <a:latin typeface="Verdana"/>
            </a:endParaRPr>
          </a:p>
        </p:txBody>
      </p:sp>
      <p:sp>
        <p:nvSpPr>
          <p:cNvPr id="10" name="Rectangle 2"/>
          <p:cNvSpPr>
            <a:spLocks noChangeArrowheads="1"/>
          </p:cNvSpPr>
          <p:nvPr/>
        </p:nvSpPr>
        <p:spPr bwMode="auto">
          <a:xfrm>
            <a:off x="0" y="0"/>
            <a:ext cx="9144000" cy="764704"/>
          </a:xfrm>
          <a:prstGeom prst="rect">
            <a:avLst/>
          </a:prstGeom>
          <a:noFill/>
          <a:ln w="9525">
            <a:noFill/>
            <a:miter lim="800000"/>
            <a:headEnd/>
            <a:tailEnd/>
          </a:ln>
        </p:spPr>
        <p:txBody>
          <a:bodyPr/>
          <a:lstStyle/>
          <a:p>
            <a:pPr marL="609600" indent="-609600" algn="ctr" eaLnBrk="1" hangingPunct="1">
              <a:spcBef>
                <a:spcPct val="20000"/>
              </a:spcBef>
              <a:buClr>
                <a:schemeClr val="accent1"/>
              </a:buClr>
            </a:pPr>
            <a:r>
              <a:rPr lang="cs-CZ" altLang="de-DE" sz="2000" b="0" dirty="0" smtClean="0">
                <a:solidFill>
                  <a:schemeClr val="accent1"/>
                </a:solidFill>
                <a:latin typeface="Verdana" pitchFamily="34" charset="0"/>
              </a:rPr>
              <a:t>Výběrové </a:t>
            </a:r>
            <a:r>
              <a:rPr lang="cs-CZ" altLang="de-DE" sz="2000" b="0" dirty="0">
                <a:solidFill>
                  <a:schemeClr val="accent1"/>
                </a:solidFill>
                <a:latin typeface="Verdana" pitchFamily="34" charset="0"/>
              </a:rPr>
              <a:t>vnímání (vada na kráse</a:t>
            </a:r>
            <a:r>
              <a:rPr lang="de-DE" altLang="de-DE" sz="2000" b="0" dirty="0">
                <a:solidFill>
                  <a:schemeClr val="accent1"/>
                </a:solidFill>
                <a:latin typeface="Verdana" pitchFamily="34" charset="0"/>
              </a:rPr>
              <a:t>)</a:t>
            </a:r>
          </a:p>
          <a:p>
            <a:pPr marL="609600" indent="-609600" algn="ctr" eaLnBrk="1" hangingPunct="1">
              <a:spcBef>
                <a:spcPct val="20000"/>
              </a:spcBef>
              <a:buClr>
                <a:schemeClr val="accent1"/>
              </a:buClr>
            </a:pPr>
            <a:r>
              <a:rPr lang="cs-CZ" altLang="de-DE" sz="2000" b="0" dirty="0">
                <a:solidFill>
                  <a:schemeClr val="accent1"/>
                </a:solidFill>
                <a:latin typeface="Verdana" pitchFamily="34" charset="0"/>
              </a:rPr>
              <a:t>Jaké by bylo realističtější a prospěšnější hodnocení</a:t>
            </a:r>
            <a:r>
              <a:rPr lang="de-DE" altLang="de-DE" sz="2000" b="0" dirty="0">
                <a:solidFill>
                  <a:schemeClr val="accent1"/>
                </a:solidFill>
                <a:latin typeface="Verdana" pitchFamily="34" charset="0"/>
              </a:rPr>
              <a:t>?</a:t>
            </a:r>
          </a:p>
          <a:p>
            <a:pPr marL="609600" indent="-609600" algn="ctr" eaLnBrk="1" hangingPunct="1">
              <a:spcBef>
                <a:spcPct val="20000"/>
              </a:spcBef>
              <a:buClr>
                <a:srgbClr val="336699"/>
              </a:buClr>
            </a:pPr>
            <a:endParaRPr lang="de-DE"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0" y="7466"/>
            <a:ext cx="9144000" cy="757238"/>
          </a:xfrm>
          <a:prstGeom prst="rect">
            <a:avLst/>
          </a:prstGeom>
          <a:noFill/>
          <a:ln w="9525">
            <a:noFill/>
            <a:miter lim="800000"/>
            <a:headEnd/>
            <a:tailEnd/>
          </a:ln>
        </p:spPr>
        <p:txBody>
          <a:bodyPr>
            <a:spAutoFit/>
          </a:bodyPr>
          <a:lstStyle/>
          <a:p>
            <a:pPr algn="ctr" eaLnBrk="1" hangingPunct="1">
              <a:lnSpc>
                <a:spcPct val="90000"/>
              </a:lnSpc>
            </a:pPr>
            <a:r>
              <a:rPr lang="cs-CZ" altLang="de-DE" sz="2000" b="0" dirty="0">
                <a:solidFill>
                  <a:schemeClr val="accent1"/>
                </a:solidFill>
                <a:latin typeface="Verdana" pitchFamily="34" charset="0"/>
              </a:rPr>
              <a:t>Místo toho</a:t>
            </a:r>
            <a:r>
              <a:rPr lang="de-DE" altLang="de-DE" sz="2000" b="0" dirty="0">
                <a:solidFill>
                  <a:schemeClr val="accent1"/>
                </a:solidFill>
                <a:latin typeface="Verdana" pitchFamily="34" charset="0"/>
              </a:rPr>
              <a:t>:</a:t>
            </a:r>
            <a:endParaRPr lang="cs-CZ" altLang="de-DE" sz="2000" b="0" dirty="0">
              <a:solidFill>
                <a:schemeClr val="accent1"/>
              </a:solidFill>
              <a:latin typeface="Verdana" pitchFamily="34" charset="0"/>
            </a:endParaRPr>
          </a:p>
          <a:p>
            <a:pPr algn="ctr" eaLnBrk="1" hangingPunct="1">
              <a:lnSpc>
                <a:spcPct val="90000"/>
              </a:lnSpc>
            </a:pPr>
            <a:r>
              <a:rPr lang="cs-CZ" altLang="de-DE" sz="2000" b="0" dirty="0">
                <a:solidFill>
                  <a:schemeClr val="accent1"/>
                </a:solidFill>
                <a:latin typeface="Verdana" pitchFamily="34" charset="0"/>
              </a:rPr>
              <a:t>Nezobecňujte jednu nedokonalost na všechno ostatní</a:t>
            </a:r>
            <a:r>
              <a:rPr lang="de-DE" altLang="de-DE" sz="2000" b="0" dirty="0">
                <a:solidFill>
                  <a:schemeClr val="accent1"/>
                </a:solidFill>
                <a:latin typeface="Verdana" pitchFamily="34" charset="0"/>
              </a:rPr>
              <a:t>!</a:t>
            </a:r>
            <a:r>
              <a:rPr lang="de-DE" altLang="de-DE" sz="2800" b="0" dirty="0">
                <a:solidFill>
                  <a:schemeClr val="bg1"/>
                </a:solidFill>
                <a:latin typeface="Verdana" pitchFamily="34" charset="0"/>
              </a:rPr>
              <a:t> </a:t>
            </a:r>
            <a:endParaRPr lang="de-DE" altLang="de-DE" sz="2800" b="0" dirty="0">
              <a:solidFill>
                <a:schemeClr val="accent1"/>
              </a:solidFill>
              <a:latin typeface="Verdana" pitchFamily="34" charset="0"/>
            </a:endParaRPr>
          </a:p>
        </p:txBody>
      </p:sp>
      <p:sp>
        <p:nvSpPr>
          <p:cNvPr id="30723" name="Text Box 4"/>
          <p:cNvSpPr txBox="1">
            <a:spLocks noChangeArrowheads="1"/>
          </p:cNvSpPr>
          <p:nvPr/>
        </p:nvSpPr>
        <p:spPr bwMode="auto">
          <a:xfrm>
            <a:off x="4953000" y="2362200"/>
            <a:ext cx="2667000" cy="366713"/>
          </a:xfrm>
          <a:prstGeom prst="rect">
            <a:avLst/>
          </a:prstGeom>
          <a:noFill/>
          <a:ln w="9525">
            <a:noFill/>
            <a:miter lim="800000"/>
            <a:headEnd/>
            <a:tailEnd/>
          </a:ln>
        </p:spPr>
        <p:txBody>
          <a:bodyPr>
            <a:spAutoFit/>
          </a:bodyPr>
          <a:lstStyle/>
          <a:p>
            <a:pPr eaLnBrk="1" hangingPunct="1">
              <a:spcBef>
                <a:spcPct val="50000"/>
              </a:spcBef>
            </a:pPr>
            <a:endParaRPr lang="en-US" altLang="de-DE"/>
          </a:p>
        </p:txBody>
      </p:sp>
      <p:sp>
        <p:nvSpPr>
          <p:cNvPr id="30724" name="Text Box 5"/>
          <p:cNvSpPr txBox="1">
            <a:spLocks noChangeArrowheads="1"/>
          </p:cNvSpPr>
          <p:nvPr/>
        </p:nvSpPr>
        <p:spPr bwMode="auto">
          <a:xfrm>
            <a:off x="0" y="3508375"/>
            <a:ext cx="9144000" cy="3009900"/>
          </a:xfrm>
          <a:prstGeom prst="rect">
            <a:avLst/>
          </a:prstGeom>
          <a:noFill/>
          <a:ln w="9525">
            <a:noFill/>
            <a:miter lim="800000"/>
            <a:headEnd/>
            <a:tailEnd/>
          </a:ln>
        </p:spPr>
        <p:txBody>
          <a:bodyPr>
            <a:spAutoFit/>
          </a:bodyPr>
          <a:lstStyle/>
          <a:p>
            <a:pPr algn="ctr" eaLnBrk="1" hangingPunct="1">
              <a:spcBef>
                <a:spcPct val="50000"/>
              </a:spcBef>
            </a:pPr>
            <a:endParaRPr lang="de-DE" altLang="de-DE" sz="2000" b="0" dirty="0">
              <a:latin typeface="Verdana" pitchFamily="34" charset="0"/>
            </a:endParaRPr>
          </a:p>
          <a:p>
            <a:pPr algn="ctr" eaLnBrk="1" hangingPunct="1">
              <a:spcBef>
                <a:spcPct val="50000"/>
              </a:spcBef>
            </a:pPr>
            <a:r>
              <a:rPr lang="cs-CZ" altLang="de-DE" b="0" dirty="0">
                <a:latin typeface="Verdana" pitchFamily="34" charset="0"/>
              </a:rPr>
              <a:t>Většina lidských vlastností je </a:t>
            </a:r>
            <a:r>
              <a:rPr lang="cs-CZ" altLang="de-DE" dirty="0">
                <a:latin typeface="Verdana" pitchFamily="34" charset="0"/>
              </a:rPr>
              <a:t>komplexní</a:t>
            </a:r>
            <a:r>
              <a:rPr lang="de-DE" altLang="de-DE" b="0" dirty="0">
                <a:latin typeface="Verdana" pitchFamily="34" charset="0"/>
              </a:rPr>
              <a:t>! </a:t>
            </a:r>
          </a:p>
          <a:p>
            <a:pPr algn="ctr" eaLnBrk="1" hangingPunct="1">
              <a:spcBef>
                <a:spcPct val="50000"/>
              </a:spcBef>
            </a:pPr>
            <a:r>
              <a:rPr lang="cs-CZ" altLang="de-DE" b="0" dirty="0">
                <a:latin typeface="Verdana" pitchFamily="34" charset="0"/>
              </a:rPr>
              <a:t>Existují různé názory</a:t>
            </a:r>
            <a:r>
              <a:rPr lang="de-DE" altLang="de-DE" b="0" dirty="0">
                <a:latin typeface="Verdana" pitchFamily="34" charset="0"/>
              </a:rPr>
              <a:t>: </a:t>
            </a:r>
          </a:p>
          <a:p>
            <a:pPr algn="ctr" eaLnBrk="1" hangingPunct="1">
              <a:spcBef>
                <a:spcPct val="50000"/>
              </a:spcBef>
            </a:pPr>
            <a:r>
              <a:rPr lang="cs-CZ" altLang="de-DE" dirty="0">
                <a:latin typeface="Verdana" pitchFamily="34" charset="0"/>
              </a:rPr>
              <a:t>Například, co je to </a:t>
            </a:r>
            <a:r>
              <a:rPr lang="de-DE" altLang="de-DE" dirty="0" err="1">
                <a:latin typeface="Verdana" pitchFamily="34" charset="0"/>
              </a:rPr>
              <a:t>inteligence</a:t>
            </a:r>
            <a:r>
              <a:rPr lang="de-DE" altLang="de-DE" dirty="0">
                <a:latin typeface="Verdana" pitchFamily="34" charset="0"/>
              </a:rPr>
              <a:t>?</a:t>
            </a:r>
            <a:r>
              <a:rPr lang="de-DE" altLang="de-DE" b="0" dirty="0">
                <a:latin typeface="Verdana" pitchFamily="34" charset="0"/>
              </a:rPr>
              <a:t> </a:t>
            </a:r>
            <a:r>
              <a:rPr lang="cs-CZ" altLang="de-DE" b="0" dirty="0">
                <a:latin typeface="Verdana" pitchFamily="34" charset="0"/>
              </a:rPr>
              <a:t>Dobré známky ve škole</a:t>
            </a:r>
            <a:r>
              <a:rPr lang="de-DE" altLang="de-DE" b="0" dirty="0">
                <a:latin typeface="Verdana" pitchFamily="34" charset="0"/>
              </a:rPr>
              <a:t>, </a:t>
            </a:r>
            <a:r>
              <a:rPr lang="cs-CZ" altLang="de-DE" b="0" dirty="0">
                <a:latin typeface="Verdana" pitchFamily="34" charset="0"/>
              </a:rPr>
              <a:t>vysokoškolský titul, dobré společenské vztahy</a:t>
            </a:r>
            <a:r>
              <a:rPr lang="de-DE" altLang="de-DE" b="0" dirty="0">
                <a:latin typeface="Verdana" pitchFamily="34" charset="0"/>
              </a:rPr>
              <a:t>, </a:t>
            </a:r>
            <a:r>
              <a:rPr lang="cs-CZ" altLang="de-DE" b="0" dirty="0">
                <a:latin typeface="Verdana" pitchFamily="34" charset="0"/>
              </a:rPr>
              <a:t>bohatství</a:t>
            </a:r>
            <a:r>
              <a:rPr lang="de-DE" altLang="de-DE" b="0" dirty="0">
                <a:latin typeface="Verdana" pitchFamily="34" charset="0"/>
              </a:rPr>
              <a:t>, </a:t>
            </a:r>
            <a:r>
              <a:rPr lang="cs-CZ" altLang="de-DE" b="0" dirty="0">
                <a:latin typeface="Verdana" pitchFamily="34" charset="0"/>
              </a:rPr>
              <a:t>spokojenost</a:t>
            </a:r>
            <a:r>
              <a:rPr lang="de-DE" altLang="de-DE" b="0" dirty="0">
                <a:latin typeface="Verdana" pitchFamily="34" charset="0"/>
              </a:rPr>
              <a:t>???</a:t>
            </a:r>
          </a:p>
          <a:p>
            <a:pPr algn="ctr" eaLnBrk="1" hangingPunct="1">
              <a:spcBef>
                <a:spcPct val="50000"/>
              </a:spcBef>
            </a:pPr>
            <a:r>
              <a:rPr lang="cs-CZ" altLang="de-DE" dirty="0">
                <a:latin typeface="Verdana" pitchFamily="34" charset="0"/>
              </a:rPr>
              <a:t>Stejně jako mozaika nahoře</a:t>
            </a:r>
            <a:r>
              <a:rPr lang="de-DE" altLang="de-DE" dirty="0">
                <a:latin typeface="Verdana" pitchFamily="34" charset="0"/>
              </a:rPr>
              <a:t>, </a:t>
            </a:r>
            <a:r>
              <a:rPr lang="cs-CZ" altLang="de-DE" dirty="0">
                <a:latin typeface="Verdana" pitchFamily="34" charset="0"/>
              </a:rPr>
              <a:t>i my lidé se skládáme z mnoha stránek, které jsou jak dobré, tak špatné</a:t>
            </a:r>
            <a:r>
              <a:rPr lang="de-DE" altLang="de-DE" dirty="0">
                <a:latin typeface="Verdana" pitchFamily="34" charset="0"/>
              </a:rPr>
              <a:t>!</a:t>
            </a:r>
          </a:p>
          <a:p>
            <a:pPr algn="ctr" eaLnBrk="1" hangingPunct="1">
              <a:spcBef>
                <a:spcPct val="50000"/>
              </a:spcBef>
            </a:pPr>
            <a:endParaRPr lang="de-DE" altLang="de-DE" b="0" dirty="0">
              <a:latin typeface="Verdana" pitchFamily="34" charset="0"/>
            </a:endParaRPr>
          </a:p>
        </p:txBody>
      </p:sp>
      <p:pic>
        <p:nvPicPr>
          <p:cNvPr id="30725" name="Picture 8" descr="Lady-bug - flickr - Kaleidoscope Mosaic - cclicense"/>
          <p:cNvPicPr>
            <a:picLocks noChangeAspect="1" noChangeArrowheads="1"/>
          </p:cNvPicPr>
          <p:nvPr/>
        </p:nvPicPr>
        <p:blipFill>
          <a:blip r:embed="rId3"/>
          <a:srcRect/>
          <a:stretch>
            <a:fillRect/>
          </a:stretch>
        </p:blipFill>
        <p:spPr bwMode="auto">
          <a:xfrm>
            <a:off x="2971800" y="1752600"/>
            <a:ext cx="3352800" cy="2019300"/>
          </a:xfrm>
          <a:prstGeom prst="rect">
            <a:avLst/>
          </a:prstGeom>
          <a:noFill/>
          <a:ln w="9525">
            <a:noFill/>
            <a:miter lim="800000"/>
            <a:headEnd/>
            <a:tailEnd/>
          </a:ln>
        </p:spPr>
      </p:pic>
      <p:sp>
        <p:nvSpPr>
          <p:cNvPr id="30726" name="Rectangle 5"/>
          <p:cNvSpPr>
            <a:spLocks noChangeArrowheads="1"/>
          </p:cNvSpPr>
          <p:nvPr/>
        </p:nvSpPr>
        <p:spPr bwMode="auto">
          <a:xfrm>
            <a:off x="0" y="6643688"/>
            <a:ext cx="2443163"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a:latin typeface="Verdana" pitchFamily="34" charset="0"/>
              </a:rPr>
              <a:t>(</a:t>
            </a:r>
            <a:r>
              <a:rPr lang="cs-CZ" altLang="de-DE" sz="800" b="0" i="1">
                <a:latin typeface="Verdana" pitchFamily="34" charset="0"/>
              </a:rPr>
              <a:t>„</a:t>
            </a:r>
            <a:r>
              <a:rPr lang="de-DE" altLang="de-DE" sz="800" b="0" i="1">
                <a:latin typeface="Verdana" pitchFamily="34" charset="0"/>
              </a:rPr>
              <a:t>Kaleidoscop</a:t>
            </a:r>
            <a:r>
              <a:rPr lang="cs-CZ" altLang="de-DE" sz="800" b="0" i="1">
                <a:latin typeface="Verdana" pitchFamily="34" charset="0"/>
              </a:rPr>
              <a:t>ická</a:t>
            </a:r>
            <a:r>
              <a:rPr lang="de-DE" altLang="de-DE" sz="800" b="0" i="1">
                <a:latin typeface="Verdana" pitchFamily="34" charset="0"/>
              </a:rPr>
              <a:t> </a:t>
            </a:r>
            <a:r>
              <a:rPr lang="cs-CZ" altLang="de-DE" sz="800" b="0" i="1">
                <a:latin typeface="Verdana" pitchFamily="34" charset="0"/>
              </a:rPr>
              <a:t> mozaika</a:t>
            </a:r>
            <a:r>
              <a:rPr lang="de-DE" altLang="de-DE" sz="800" b="0" i="1">
                <a:latin typeface="Verdana" pitchFamily="34" charset="0"/>
                <a:cs typeface="Arial" pitchFamily="34" charset="0"/>
              </a:rPr>
              <a:t>” </a:t>
            </a:r>
            <a:r>
              <a:rPr lang="cs-CZ" altLang="de-DE" sz="800" b="0" i="1">
                <a:latin typeface="Verdana" pitchFamily="34" charset="0"/>
                <a:cs typeface="Arial" pitchFamily="34" charset="0"/>
              </a:rPr>
              <a:t>od</a:t>
            </a:r>
            <a:r>
              <a:rPr lang="de-DE" altLang="de-DE" sz="800" b="0" i="1">
                <a:latin typeface="Verdana" pitchFamily="34" charset="0"/>
              </a:rPr>
              <a:t> Lady - bug)</a:t>
            </a:r>
            <a:endParaRPr lang="en-US" altLang="de-DE" sz="800" b="0" i="1">
              <a:latin typeface="Verdana"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19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0" y="188913"/>
            <a:ext cx="9144000" cy="366712"/>
          </a:xfrm>
          <a:prstGeom prst="rect">
            <a:avLst/>
          </a:prstGeom>
          <a:noFill/>
          <a:ln w="9525">
            <a:noFill/>
            <a:miter lim="800000"/>
            <a:headEnd/>
            <a:tailEnd/>
          </a:ln>
        </p:spPr>
        <p:txBody>
          <a:bodyPr>
            <a:spAutoFit/>
          </a:bodyPr>
          <a:lstStyle/>
          <a:p>
            <a:pPr algn="ctr" eaLnBrk="1" hangingPunct="1">
              <a:lnSpc>
                <a:spcPct val="90000"/>
              </a:lnSpc>
              <a:spcBef>
                <a:spcPct val="20000"/>
              </a:spcBef>
            </a:pPr>
            <a:endParaRPr lang="en-US" altLang="de-DE" sz="2000" b="0">
              <a:solidFill>
                <a:schemeClr val="accent1"/>
              </a:solidFill>
              <a:latin typeface="Verdana" pitchFamily="34" charset="0"/>
            </a:endParaRPr>
          </a:p>
        </p:txBody>
      </p:sp>
      <p:pic>
        <p:nvPicPr>
          <p:cNvPr id="31747" name="Grafik 5" descr="Jacey O Samsel _No Title_04_06_2015.jpg"/>
          <p:cNvPicPr>
            <a:picLocks noChangeAspect="1"/>
          </p:cNvPicPr>
          <p:nvPr/>
        </p:nvPicPr>
        <p:blipFill>
          <a:blip r:embed="rId3"/>
          <a:srcRect/>
          <a:stretch>
            <a:fillRect/>
          </a:stretch>
        </p:blipFill>
        <p:spPr bwMode="auto">
          <a:xfrm>
            <a:off x="6156325" y="4652963"/>
            <a:ext cx="2987675" cy="1984375"/>
          </a:xfrm>
          <a:prstGeom prst="rect">
            <a:avLst/>
          </a:prstGeom>
          <a:noFill/>
          <a:ln w="9525">
            <a:noFill/>
            <a:miter lim="800000"/>
            <a:headEnd/>
            <a:tailEnd/>
          </a:ln>
        </p:spPr>
      </p:pic>
      <p:sp>
        <p:nvSpPr>
          <p:cNvPr id="9" name="Rectangle 2"/>
          <p:cNvSpPr txBox="1">
            <a:spLocks noChangeArrowheads="1"/>
          </p:cNvSpPr>
          <p:nvPr/>
        </p:nvSpPr>
        <p:spPr bwMode="auto">
          <a:xfrm>
            <a:off x="468313" y="1376363"/>
            <a:ext cx="7416800" cy="3205162"/>
          </a:xfrm>
          <a:prstGeom prst="rect">
            <a:avLst/>
          </a:prstGeom>
          <a:noFill/>
          <a:ln w="9525">
            <a:noFill/>
            <a:miter lim="800000"/>
            <a:headEnd/>
            <a:tailEnd/>
          </a:ln>
        </p:spPr>
        <p:txBody>
          <a:bodyPr/>
          <a:lstStyle/>
          <a:p>
            <a:pPr>
              <a:spcBef>
                <a:spcPct val="20000"/>
              </a:spcBef>
              <a:buClr>
                <a:schemeClr val="accent1"/>
              </a:buClr>
              <a:buSzPct val="85000"/>
              <a:tabLst>
                <a:tab pos="0" algn="l"/>
              </a:tabLst>
              <a:defRPr/>
            </a:pPr>
            <a:r>
              <a:rPr lang="cs-CZ" b="0" kern="0" dirty="0">
                <a:latin typeface="+mn-lt"/>
                <a:cs typeface="+mn-cs"/>
              </a:rPr>
              <a:t>„</a:t>
            </a:r>
            <a:r>
              <a:rPr lang="cs-CZ" b="0" kern="0" dirty="0" err="1">
                <a:latin typeface="+mn-lt"/>
                <a:cs typeface="+mn-cs"/>
              </a:rPr>
              <a:t>Bychy</a:t>
            </a:r>
            <a:r>
              <a:rPr lang="cs-CZ" b="0" kern="0" dirty="0">
                <a:latin typeface="+mn-lt"/>
                <a:cs typeface="+mn-cs"/>
              </a:rPr>
              <a:t>“ a „</a:t>
            </a:r>
            <a:r>
              <a:rPr lang="cs-CZ" b="0" kern="0" dirty="0" err="1">
                <a:latin typeface="+mn-lt"/>
                <a:cs typeface="+mn-cs"/>
              </a:rPr>
              <a:t>Musy</a:t>
            </a:r>
            <a:r>
              <a:rPr lang="cs-CZ" b="0" kern="0" dirty="0">
                <a:latin typeface="+mn-lt"/>
                <a:cs typeface="+mn-cs"/>
              </a:rPr>
              <a:t>“ jsou výroky, vyjadřující extrémní nároky a absolutní požadavky na sebe sama nebo na druhé</a:t>
            </a:r>
            <a:r>
              <a:rPr lang="en-US" b="0" kern="0" dirty="0">
                <a:latin typeface="+mn-lt"/>
                <a:cs typeface="+mn-cs"/>
              </a:rPr>
              <a:t>. </a:t>
            </a:r>
            <a:r>
              <a:rPr lang="cs-CZ" b="0" kern="0" dirty="0">
                <a:latin typeface="+mn-lt"/>
                <a:cs typeface="+mn-cs"/>
              </a:rPr>
              <a:t>Jsou to rigidní pravidla a normy, které nestrpí žádnou odchylku</a:t>
            </a:r>
            <a:r>
              <a:rPr lang="en-US" b="0" kern="0" dirty="0">
                <a:latin typeface="+mn-lt"/>
                <a:cs typeface="+mn-cs"/>
              </a:rPr>
              <a:t>!</a:t>
            </a:r>
          </a:p>
          <a:p>
            <a:pPr>
              <a:spcBef>
                <a:spcPct val="20000"/>
              </a:spcBef>
              <a:buClr>
                <a:schemeClr val="accent1"/>
              </a:buClr>
              <a:buSzPct val="85000"/>
              <a:buFont typeface="Wingdings 2" pitchFamily="18" charset="2"/>
              <a:buChar char="•"/>
              <a:tabLst>
                <a:tab pos="0" algn="l"/>
              </a:tabLst>
              <a:defRPr/>
            </a:pPr>
            <a:endParaRPr lang="en-US" b="0" kern="0" dirty="0">
              <a:latin typeface="+mn-lt"/>
              <a:cs typeface="+mn-cs"/>
            </a:endParaRPr>
          </a:p>
          <a:p>
            <a:pPr>
              <a:spcBef>
                <a:spcPct val="20000"/>
              </a:spcBef>
              <a:buClr>
                <a:schemeClr val="accent1"/>
              </a:buClr>
              <a:buSzPct val="85000"/>
              <a:tabLst>
                <a:tab pos="0" algn="l"/>
              </a:tabLst>
              <a:defRPr/>
            </a:pPr>
            <a:r>
              <a:rPr lang="cs-CZ" b="0" kern="0" dirty="0">
                <a:latin typeface="+mn-lt"/>
                <a:cs typeface="+mn-cs"/>
              </a:rPr>
              <a:t>Typicky mají podobu myšlenek jako „Měl bych…</a:t>
            </a:r>
            <a:r>
              <a:rPr lang="en-US" b="0" kern="0" dirty="0">
                <a:latin typeface="+mn-lt"/>
                <a:cs typeface="+mn-cs"/>
              </a:rPr>
              <a:t>”, </a:t>
            </a:r>
            <a:r>
              <a:rPr lang="cs-CZ" b="0" kern="0" dirty="0">
                <a:latin typeface="+mn-lt"/>
                <a:cs typeface="+mn-cs"/>
              </a:rPr>
              <a:t>„Musím..</a:t>
            </a:r>
            <a:r>
              <a:rPr lang="en-US" b="0" kern="0" dirty="0">
                <a:latin typeface="+mn-lt"/>
                <a:cs typeface="+mn-cs"/>
              </a:rPr>
              <a:t>”, </a:t>
            </a:r>
            <a:r>
              <a:rPr lang="cs-CZ" b="0" kern="0" dirty="0">
                <a:latin typeface="+mn-lt"/>
                <a:cs typeface="+mn-cs"/>
              </a:rPr>
              <a:t>„Nesmím</a:t>
            </a:r>
            <a:r>
              <a:rPr lang="en-US" b="0" kern="0" dirty="0">
                <a:latin typeface="+mn-lt"/>
                <a:cs typeface="+mn-cs"/>
              </a:rPr>
              <a:t>…”</a:t>
            </a:r>
          </a:p>
          <a:p>
            <a:pPr>
              <a:spcBef>
                <a:spcPct val="20000"/>
              </a:spcBef>
              <a:buClr>
                <a:schemeClr val="accent1"/>
              </a:buClr>
              <a:buSzPct val="85000"/>
              <a:buFont typeface="Wingdings 2" pitchFamily="18" charset="2"/>
              <a:buChar char="•"/>
              <a:tabLst>
                <a:tab pos="0" algn="l"/>
              </a:tabLst>
              <a:defRPr/>
            </a:pPr>
            <a:endParaRPr lang="en-US" b="0" kern="0" dirty="0">
              <a:latin typeface="+mn-lt"/>
              <a:cs typeface="+mn-cs"/>
            </a:endParaRPr>
          </a:p>
          <a:p>
            <a:pPr>
              <a:spcBef>
                <a:spcPct val="20000"/>
              </a:spcBef>
              <a:buClr>
                <a:schemeClr val="accent1"/>
              </a:buClr>
              <a:buSzPct val="85000"/>
              <a:tabLst>
                <a:tab pos="0" algn="l"/>
              </a:tabLst>
              <a:defRPr/>
            </a:pPr>
            <a:r>
              <a:rPr lang="cs-CZ" b="0" kern="0" dirty="0">
                <a:latin typeface="+mn-lt"/>
                <a:cs typeface="+mn-cs"/>
              </a:rPr>
              <a:t>Znáte takové myšlenky u sebe samotných</a:t>
            </a:r>
            <a:r>
              <a:rPr lang="en-US" b="0" kern="0" dirty="0">
                <a:latin typeface="+mn-lt"/>
                <a:cs typeface="+mn-cs"/>
              </a:rPr>
              <a:t>? </a:t>
            </a:r>
          </a:p>
          <a:p>
            <a:pPr>
              <a:spcBef>
                <a:spcPct val="20000"/>
              </a:spcBef>
              <a:buClr>
                <a:schemeClr val="accent1"/>
              </a:buClr>
              <a:buSzPct val="85000"/>
              <a:defRPr/>
            </a:pPr>
            <a:r>
              <a:rPr lang="cs-CZ" b="0" kern="0" dirty="0">
                <a:latin typeface="+mn-lt"/>
                <a:cs typeface="+mn-cs"/>
              </a:rPr>
              <a:t>Jaké extrémní nároky na sebe samotné máte</a:t>
            </a:r>
            <a:r>
              <a:rPr lang="en-US" b="0" kern="0" dirty="0">
                <a:latin typeface="+mn-lt"/>
                <a:cs typeface="+mn-cs"/>
              </a:rPr>
              <a:t>?</a:t>
            </a:r>
          </a:p>
          <a:p>
            <a:pPr>
              <a:spcBef>
                <a:spcPct val="20000"/>
              </a:spcBef>
              <a:buClr>
                <a:schemeClr val="accent1"/>
              </a:buClr>
              <a:buSzPct val="85000"/>
              <a:buFont typeface="Wingdings 2" pitchFamily="18" charset="2"/>
              <a:buChar char="•"/>
              <a:tabLst>
                <a:tab pos="0" algn="l"/>
              </a:tabLst>
              <a:defRPr/>
            </a:pPr>
            <a:endParaRPr lang="en-US" b="0" kern="0" dirty="0">
              <a:latin typeface="+mn-lt"/>
              <a:cs typeface="+mn-cs"/>
            </a:endParaRPr>
          </a:p>
          <a:p>
            <a:pPr marL="273050" indent="-273050" eaLnBrk="1" hangingPunct="1">
              <a:spcBef>
                <a:spcPct val="20000"/>
              </a:spcBef>
              <a:buClr>
                <a:schemeClr val="accent1"/>
              </a:buClr>
              <a:buSzPct val="85000"/>
              <a:buFont typeface="Wingdings 2" pitchFamily="18" charset="2"/>
              <a:buChar char="•"/>
              <a:defRPr/>
            </a:pPr>
            <a:endParaRPr lang="en-US" altLang="de-DE" b="0" kern="0" dirty="0">
              <a:solidFill>
                <a:schemeClr val="tx2"/>
              </a:solidFill>
              <a:latin typeface="+mn-lt"/>
              <a:cs typeface="+mn-cs"/>
            </a:endParaRPr>
          </a:p>
          <a:p>
            <a:pPr marL="1096963" lvl="3" indent="-228600" eaLnBrk="1" hangingPunct="1">
              <a:spcBef>
                <a:spcPct val="20000"/>
              </a:spcBef>
              <a:buClr>
                <a:srgbClr val="8CADAE"/>
              </a:buClr>
              <a:buSzPct val="85000"/>
              <a:buFont typeface="Wingdings" panose="05000000000000000000" pitchFamily="2" charset="2"/>
              <a:buNone/>
              <a:defRPr/>
            </a:pPr>
            <a:endParaRPr lang="en-US" altLang="de-DE" b="0" kern="0" dirty="0">
              <a:latin typeface="+mn-lt"/>
            </a:endParaRPr>
          </a:p>
          <a:p>
            <a:pPr marL="273050" indent="-273050" eaLnBrk="1" hangingPunct="1">
              <a:spcBef>
                <a:spcPct val="20000"/>
              </a:spcBef>
              <a:buClr>
                <a:srgbClr val="8CADAE"/>
              </a:buClr>
              <a:buSzPct val="85000"/>
              <a:buFontTx/>
              <a:buChar char="o"/>
              <a:defRPr/>
            </a:pPr>
            <a:endParaRPr lang="en-US" altLang="de-DE" b="0" kern="0" dirty="0">
              <a:latin typeface="+mn-lt"/>
              <a:cs typeface="+mn-cs"/>
            </a:endParaRPr>
          </a:p>
        </p:txBody>
      </p:sp>
      <p:sp>
        <p:nvSpPr>
          <p:cNvPr id="31749" name="Text Box 3"/>
          <p:cNvSpPr txBox="1">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pPr>
            <a:r>
              <a:rPr lang="cs-CZ" altLang="de-DE" sz="2000" b="0">
                <a:solidFill>
                  <a:srgbClr val="D16349"/>
                </a:solidFill>
                <a:latin typeface="Verdana" pitchFamily="34" charset="0"/>
              </a:rPr>
              <a:t>„Bychy“ a „musy“</a:t>
            </a:r>
            <a:endParaRPr lang="en-US" altLang="de-DE" sz="2000" b="0">
              <a:solidFill>
                <a:srgbClr val="D16349"/>
              </a:solidFill>
              <a:latin typeface="Verdana" pitchFamily="34" charset="0"/>
            </a:endParaRPr>
          </a:p>
        </p:txBody>
      </p:sp>
      <p:sp>
        <p:nvSpPr>
          <p:cNvPr id="31750" name="Rectangle 12"/>
          <p:cNvSpPr>
            <a:spLocks noChangeArrowheads="1"/>
          </p:cNvSpPr>
          <p:nvPr/>
        </p:nvSpPr>
        <p:spPr bwMode="auto">
          <a:xfrm>
            <a:off x="-63500" y="6681788"/>
            <a:ext cx="1911350" cy="215900"/>
          </a:xfrm>
          <a:prstGeom prst="rect">
            <a:avLst/>
          </a:prstGeom>
          <a:noFill/>
          <a:ln w="9525">
            <a:noFill/>
            <a:miter lim="800000"/>
            <a:headEnd/>
            <a:tailEnd/>
          </a:ln>
        </p:spPr>
        <p:txBody>
          <a:bodyPr wrap="none">
            <a:spAutoFit/>
          </a:bodyPr>
          <a:lstStyle/>
          <a:p>
            <a:pPr eaLnBrk="1" hangingPunct="1">
              <a:spcBef>
                <a:spcPct val="50000"/>
              </a:spcBef>
            </a:pPr>
            <a:r>
              <a:rPr lang="en-US" altLang="de-DE" sz="800" b="0" i="1">
                <a:latin typeface="Verdana" pitchFamily="34" charset="0"/>
              </a:rPr>
              <a:t>(</a:t>
            </a:r>
            <a:r>
              <a:rPr lang="en-US" altLang="de-DE" sz="800" b="0">
                <a:latin typeface="Verdana" pitchFamily="34" charset="0"/>
                <a:cs typeface="Arial" pitchFamily="34" charset="0"/>
              </a:rPr>
              <a:t>“</a:t>
            </a:r>
            <a:r>
              <a:rPr lang="cs-CZ" altLang="de-DE" sz="800" b="0" i="1">
                <a:latin typeface="Verdana" pitchFamily="34" charset="0"/>
              </a:rPr>
              <a:t>Bez názvu</a:t>
            </a:r>
            <a:r>
              <a:rPr lang="en-US" altLang="de-DE" sz="800" b="0" i="1">
                <a:latin typeface="Verdana" pitchFamily="34" charset="0"/>
              </a:rPr>
              <a:t>” </a:t>
            </a:r>
            <a:r>
              <a:rPr lang="cs-CZ" altLang="de-DE" sz="800" b="0" i="1">
                <a:latin typeface="Verdana" pitchFamily="34" charset="0"/>
              </a:rPr>
              <a:t>od</a:t>
            </a:r>
            <a:r>
              <a:rPr lang="en-US" altLang="de-DE" sz="800" b="0" i="1">
                <a:latin typeface="Verdana" pitchFamily="34" charset="0"/>
              </a:rPr>
              <a:t> Jacey O Samsel)</a:t>
            </a:r>
          </a:p>
        </p:txBody>
      </p:sp>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20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nvGraphicFramePr>
        <p:xfrm>
          <a:off x="0" y="1627188"/>
          <a:ext cx="9144000" cy="3540125"/>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cs-CZ" sz="2000" b="1" i="0" u="none" strike="noStrike" cap="none" normalizeH="0" baseline="0" noProof="0" dirty="0" smtClean="0">
                          <a:ln>
                            <a:noFill/>
                          </a:ln>
                          <a:solidFill>
                            <a:schemeClr val="tx1"/>
                          </a:solidFill>
                          <a:effectLst/>
                          <a:latin typeface="Verdana" pitchFamily="34" charset="0"/>
                        </a:rPr>
                        <a:t>„Bych“ výrok</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cs-CZ" sz="2000" b="1" i="0" u="none" strike="noStrike" cap="none" normalizeH="0" baseline="0" noProof="0" dirty="0" smtClean="0">
                          <a:ln>
                            <a:noFill/>
                          </a:ln>
                          <a:solidFill>
                            <a:schemeClr val="tx1"/>
                          </a:solidFill>
                          <a:effectLst/>
                          <a:latin typeface="Verdana" pitchFamily="34" charset="0"/>
                        </a:rPr>
                        <a:t>Vlídnější přístup</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cs-CZ" sz="1800" b="0" i="0" u="none" strike="noStrike" cap="none" normalizeH="0" baseline="0" noProof="0" dirty="0" smtClean="0">
                          <a:ln>
                            <a:noFill/>
                          </a:ln>
                          <a:solidFill>
                            <a:schemeClr val="tx1"/>
                          </a:solidFill>
                          <a:effectLst/>
                          <a:latin typeface="Verdana" pitchFamily="34" charset="0"/>
                        </a:rPr>
                        <a:t>„Vždycky bych měl mít v bytě čisto a dokonale uklizeno</a:t>
                      </a:r>
                      <a:r>
                        <a:rPr kumimoji="0" lang="en-US" sz="1800" b="0" i="0" u="none" strike="noStrike" cap="none" normalizeH="0" baseline="0" noProof="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cs-CZ" altLang="de-DE" sz="1800" noProof="0" dirty="0" smtClean="0">
                          <a:solidFill>
                            <a:schemeClr val="tx1"/>
                          </a:solidFill>
                        </a:rPr>
                        <a:t>„Vždycky bych měl vypadat chytrý a zábavný</a:t>
                      </a:r>
                      <a:r>
                        <a:rPr lang="en-US" altLang="de-DE" sz="1800" baseline="0" noProof="0" dirty="0" smtClean="0">
                          <a:solidFill>
                            <a:schemeClr val="tx1"/>
                          </a:solidFill>
                        </a:rPr>
                        <a:t>.”</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2784" name="Rectangle 20"/>
          <p:cNvSpPr>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pPr>
            <a:r>
              <a:rPr lang="cs-CZ" altLang="de-DE" sz="2000" b="0" dirty="0">
                <a:solidFill>
                  <a:srgbClr val="D16349"/>
                </a:solidFill>
                <a:latin typeface="Verdana" pitchFamily="34" charset="0"/>
              </a:rPr>
              <a:t>„Bychy“ a „musy“</a:t>
            </a:r>
            <a:endParaRPr lang="en-US" altLang="de-DE" sz="2000" b="0" dirty="0">
              <a:solidFill>
                <a:srgbClr val="D16349"/>
              </a:solidFill>
              <a:latin typeface="Verdana" pitchFamily="34" charset="0"/>
            </a:endParaRPr>
          </a:p>
          <a:p>
            <a:pPr marL="609600" indent="-609600" algn="ctr" eaLnBrk="1" hangingPunct="1">
              <a:spcBef>
                <a:spcPct val="20000"/>
              </a:spcBef>
              <a:buClr>
                <a:schemeClr val="accent1"/>
              </a:buClr>
            </a:pPr>
            <a:r>
              <a:rPr lang="cs-CZ" altLang="de-DE" sz="2000" b="0" dirty="0">
                <a:solidFill>
                  <a:srgbClr val="D16349"/>
                </a:solidFill>
                <a:latin typeface="Verdana" pitchFamily="34" charset="0"/>
              </a:rPr>
              <a:t>Jak by vypadal vlídnější přístup</a:t>
            </a:r>
            <a:r>
              <a:rPr lang="en-US" altLang="de-DE" sz="2000" b="0" dirty="0">
                <a:solidFill>
                  <a:srgbClr val="D16349"/>
                </a:solidFill>
                <a:latin typeface="Verdana" pitchFamily="34" charset="0"/>
              </a:rPr>
              <a:t>?</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21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nvGraphicFramePr>
        <p:xfrm>
          <a:off x="0" y="1627188"/>
          <a:ext cx="9144000" cy="3540125"/>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cs-CZ" sz="2000" b="1" i="0" u="none" strike="noStrike" cap="none" normalizeH="0" baseline="0" noProof="0" dirty="0" smtClean="0">
                          <a:ln>
                            <a:noFill/>
                          </a:ln>
                          <a:solidFill>
                            <a:schemeClr val="tx1"/>
                          </a:solidFill>
                          <a:effectLst/>
                          <a:latin typeface="Verdana" pitchFamily="34" charset="0"/>
                        </a:rPr>
                        <a:t>„Bych“ výrok</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cs-CZ" sz="2000" b="1" i="0" u="none" strike="noStrike" cap="none" normalizeH="0" baseline="0" noProof="0" dirty="0" smtClean="0">
                          <a:ln>
                            <a:noFill/>
                          </a:ln>
                          <a:solidFill>
                            <a:schemeClr val="tx1"/>
                          </a:solidFill>
                          <a:effectLst/>
                          <a:latin typeface="Verdana" pitchFamily="34" charset="0"/>
                        </a:rPr>
                        <a:t>Vlídnější přístup</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cs-CZ" sz="1800" b="0" i="0" u="none" strike="noStrike" cap="none" normalizeH="0" baseline="0" noProof="0" dirty="0" smtClean="0">
                          <a:ln>
                            <a:noFill/>
                          </a:ln>
                          <a:solidFill>
                            <a:schemeClr val="tx1"/>
                          </a:solidFill>
                          <a:effectLst/>
                          <a:latin typeface="Verdana" pitchFamily="34" charset="0"/>
                        </a:rPr>
                        <a:t>„Vždycky bych měl mít v bytě čisto a dokonale uklizeno</a:t>
                      </a:r>
                      <a:r>
                        <a:rPr kumimoji="0" lang="en-US" sz="1800" b="0" i="0" u="none" strike="noStrike" cap="none" normalizeH="0" baseline="0" noProof="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cs-CZ" sz="1800" b="0" i="0" u="none" strike="noStrike" cap="none" normalizeH="0" baseline="0" dirty="0" smtClean="0">
                          <a:ln>
                            <a:noFill/>
                          </a:ln>
                          <a:solidFill>
                            <a:schemeClr val="tx1"/>
                          </a:solidFill>
                          <a:effectLst/>
                          <a:latin typeface="Verdana" pitchFamily="34" charset="0"/>
                        </a:rPr>
                        <a:t>„Nikdo nemůže mít v byte stále čisto a uklizeno. Kromě toho příliš pečlivě uklizené byty vypadají chladně a neútulně.“</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cs-CZ" altLang="de-DE" sz="1800" noProof="0" dirty="0" smtClean="0">
                          <a:solidFill>
                            <a:schemeClr val="tx1"/>
                          </a:solidFill>
                        </a:rPr>
                        <a:t>„Vždycky bych měl vypadat chytrý a zábavný</a:t>
                      </a:r>
                      <a:r>
                        <a:rPr lang="en-US" altLang="de-DE" sz="1800" baseline="0" noProof="0" dirty="0" smtClean="0">
                          <a:solidFill>
                            <a:schemeClr val="tx1"/>
                          </a:solidFill>
                        </a:rPr>
                        <a:t>.”</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cs-CZ" sz="1800" b="0" i="0" u="none" strike="noStrike" cap="none" normalizeH="0" baseline="0" dirty="0" smtClean="0">
                          <a:ln>
                            <a:noFill/>
                          </a:ln>
                          <a:solidFill>
                            <a:schemeClr val="tx1"/>
                          </a:solidFill>
                          <a:effectLst/>
                          <a:latin typeface="Verdana" pitchFamily="34" charset="0"/>
                        </a:rPr>
                        <a:t>„Každý dělá chyby, to je přece lidské. A jsou to právě naše nedostatky a nedokonalosti, které na nás druzí mají rádi.“</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22</a:t>
            </a:r>
            <a:endParaRPr lang="en-US" altLang="de-DE" sz="1200" kern="0" dirty="0">
              <a:solidFill>
                <a:srgbClr val="646B86"/>
              </a:solidFill>
              <a:latin typeface="Verdana"/>
            </a:endParaRPr>
          </a:p>
        </p:txBody>
      </p:sp>
      <p:sp>
        <p:nvSpPr>
          <p:cNvPr id="6" name="Rectangle 20"/>
          <p:cNvSpPr>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pPr>
            <a:r>
              <a:rPr lang="cs-CZ" altLang="de-DE" sz="2000" b="0" dirty="0">
                <a:solidFill>
                  <a:srgbClr val="D16349"/>
                </a:solidFill>
                <a:latin typeface="Verdana" pitchFamily="34" charset="0"/>
              </a:rPr>
              <a:t>„Bychy“ a „musy“</a:t>
            </a:r>
            <a:endParaRPr lang="en-US" altLang="de-DE" sz="2000" b="0" dirty="0">
              <a:solidFill>
                <a:srgbClr val="D16349"/>
              </a:solidFill>
              <a:latin typeface="Verdana" pitchFamily="34" charset="0"/>
            </a:endParaRPr>
          </a:p>
          <a:p>
            <a:pPr marL="609600" indent="-609600" algn="ctr" eaLnBrk="1" hangingPunct="1">
              <a:spcBef>
                <a:spcPct val="20000"/>
              </a:spcBef>
              <a:buClr>
                <a:schemeClr val="accent1"/>
              </a:buClr>
            </a:pPr>
            <a:r>
              <a:rPr lang="cs-CZ" altLang="de-DE" sz="2000" b="0" dirty="0">
                <a:solidFill>
                  <a:srgbClr val="D16349"/>
                </a:solidFill>
                <a:latin typeface="Verdana" pitchFamily="34" charset="0"/>
              </a:rPr>
              <a:t>Jak by vypadal vlídnější přístup</a:t>
            </a:r>
            <a:r>
              <a:rPr lang="en-US"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1"/>
            <a:ext cx="9144000" cy="764704"/>
          </a:xfrm>
        </p:spPr>
        <p:txBody>
          <a:bodyPr anchor="ctr"/>
          <a:lstStyle/>
          <a:p>
            <a:pPr marL="609600" indent="-609600" eaLnBrk="1" hangingPunct="1">
              <a:spcBef>
                <a:spcPct val="20000"/>
              </a:spcBef>
              <a:buClr>
                <a:schemeClr val="accent1"/>
              </a:buClr>
              <a:defRPr/>
            </a:pPr>
            <a:r>
              <a:rPr lang="cs-CZ" altLang="de-DE" dirty="0" smtClean="0">
                <a:ea typeface="+mn-ea"/>
                <a:cs typeface="Times New Roman" panose="02020603050405020304" pitchFamily="18" charset="0"/>
              </a:rPr>
              <a:t>Další příklady výroků s </a:t>
            </a:r>
            <a:r>
              <a:rPr lang="cs-CZ" altLang="de-DE" dirty="0" err="1" smtClean="0">
                <a:ea typeface="+mn-ea"/>
                <a:cs typeface="Times New Roman" panose="02020603050405020304" pitchFamily="18" charset="0"/>
              </a:rPr>
              <a:t>bychy</a:t>
            </a:r>
            <a:r>
              <a:rPr lang="cs-CZ" altLang="de-DE" dirty="0" smtClean="0">
                <a:ea typeface="+mn-ea"/>
                <a:cs typeface="Times New Roman" panose="02020603050405020304" pitchFamily="18" charset="0"/>
              </a:rPr>
              <a:t> a </a:t>
            </a:r>
            <a:r>
              <a:rPr lang="cs-CZ" altLang="de-DE" dirty="0" err="1" smtClean="0">
                <a:ea typeface="+mn-ea"/>
                <a:cs typeface="Times New Roman" panose="02020603050405020304" pitchFamily="18" charset="0"/>
              </a:rPr>
              <a:t>musy</a:t>
            </a:r>
            <a:endParaRPr lang="en-US" altLang="de-DE" dirty="0">
              <a:ea typeface="+mn-ea"/>
              <a:cs typeface="Times New Roman" panose="02020603050405020304" pitchFamily="18" charset="0"/>
            </a:endParaRPr>
          </a:p>
        </p:txBody>
      </p:sp>
      <p:sp>
        <p:nvSpPr>
          <p:cNvPr id="34819" name="Rectangle 3"/>
          <p:cNvSpPr>
            <a:spLocks noGrp="1" noChangeArrowheads="1"/>
          </p:cNvSpPr>
          <p:nvPr>
            <p:ph type="body" idx="4294967295"/>
          </p:nvPr>
        </p:nvSpPr>
        <p:spPr>
          <a:xfrm>
            <a:off x="468313" y="1628775"/>
            <a:ext cx="8351837" cy="4968875"/>
          </a:xfrm>
        </p:spPr>
        <p:txBody>
          <a:bodyPr/>
          <a:lstStyle/>
          <a:p>
            <a:pPr marL="342900" lvl="3" indent="-342900" eaLnBrk="1" hangingPunct="1">
              <a:buClr>
                <a:srgbClr val="8CADAE"/>
              </a:buClr>
              <a:buSzPct val="85000"/>
              <a:buFont typeface="Wingdings" pitchFamily="2" charset="2"/>
              <a:buChar char="Ø"/>
              <a:tabLst>
                <a:tab pos="84138" algn="l"/>
              </a:tabLst>
            </a:pPr>
            <a:r>
              <a:rPr lang="cs-CZ" altLang="de-DE" dirty="0" smtClean="0">
                <a:ea typeface="Verdana" pitchFamily="34" charset="0"/>
                <a:cs typeface="Verdana" pitchFamily="34" charset="0"/>
              </a:rPr>
              <a:t>„Vždycky musím vypadat upravená</a:t>
            </a:r>
            <a:r>
              <a:rPr lang="en-US" altLang="de-DE" dirty="0" smtClean="0">
                <a:ea typeface="Verdana" pitchFamily="34" charset="0"/>
                <a:cs typeface="Verdana" pitchFamily="34" charset="0"/>
              </a:rPr>
              <a:t>.”</a:t>
            </a:r>
          </a:p>
          <a:p>
            <a:pPr marL="342900" lvl="3" indent="-342900" eaLnBrk="1" hangingPunct="1">
              <a:buClr>
                <a:srgbClr val="8CADAE"/>
              </a:buClr>
              <a:buSzPct val="85000"/>
              <a:buFont typeface="Wingdings" pitchFamily="2" charset="2"/>
              <a:buChar char="Ø"/>
              <a:tabLst>
                <a:tab pos="84138" algn="l"/>
              </a:tabLst>
            </a:pPr>
            <a:r>
              <a:rPr lang="cs-CZ" altLang="de-DE" dirty="0" smtClean="0">
                <a:ea typeface="Verdana" pitchFamily="34" charset="0"/>
                <a:cs typeface="Verdana" pitchFamily="34" charset="0"/>
              </a:rPr>
              <a:t>„Vždycky se musím ovládat a nikdy bych neměla dát před druhými najevo, že se necítím dobře</a:t>
            </a:r>
            <a:r>
              <a:rPr lang="en-US" altLang="de-DE" dirty="0" smtClean="0">
                <a:ea typeface="Verdana" pitchFamily="34" charset="0"/>
                <a:cs typeface="Verdana" pitchFamily="34" charset="0"/>
              </a:rPr>
              <a:t>.”</a:t>
            </a:r>
          </a:p>
          <a:p>
            <a:pPr marL="342900" lvl="3" indent="-342900" eaLnBrk="1" hangingPunct="1">
              <a:buClr>
                <a:srgbClr val="8CADAE"/>
              </a:buClr>
              <a:buSzPct val="85000"/>
              <a:buFont typeface="Wingdings" pitchFamily="2" charset="2"/>
              <a:buChar char="Ø"/>
              <a:tabLst>
                <a:tab pos="84138" algn="l"/>
              </a:tabLst>
            </a:pPr>
            <a:r>
              <a:rPr lang="cs-CZ" altLang="de-DE" dirty="0" smtClean="0">
                <a:ea typeface="Verdana" pitchFamily="34" charset="0"/>
                <a:cs typeface="Verdana" pitchFamily="34" charset="0"/>
              </a:rPr>
              <a:t>„Všechny své úkoly musím vždycky zvládnout dokonale.</a:t>
            </a:r>
            <a:r>
              <a:rPr lang="en-US" altLang="de-DE" dirty="0" smtClean="0">
                <a:ea typeface="Verdana" pitchFamily="34" charset="0"/>
                <a:cs typeface="Verdana" pitchFamily="34" charset="0"/>
              </a:rPr>
              <a:t>” </a:t>
            </a:r>
          </a:p>
          <a:p>
            <a:pPr marL="609600" indent="-609600">
              <a:buClr>
                <a:srgbClr val="8CADAE"/>
              </a:buClr>
              <a:buFontTx/>
              <a:buNone/>
              <a:tabLst>
                <a:tab pos="84138" algn="l"/>
              </a:tabLst>
            </a:pPr>
            <a:endParaRPr lang="en-US" altLang="de-DE" sz="2400" dirty="0" smtClean="0"/>
          </a:p>
          <a:p>
            <a:pPr marL="609600" indent="-609600">
              <a:lnSpc>
                <a:spcPct val="80000"/>
              </a:lnSpc>
              <a:buClr>
                <a:srgbClr val="8CADAE"/>
              </a:buClr>
              <a:buFontTx/>
              <a:buNone/>
              <a:tabLst>
                <a:tab pos="84138" algn="l"/>
              </a:tabLst>
            </a:pPr>
            <a:endParaRPr lang="en-US" altLang="de-DE" sz="2400" dirty="0" smtClean="0"/>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smtClean="0">
                <a:solidFill>
                  <a:srgbClr val="646B86"/>
                </a:solidFill>
                <a:latin typeface="Verdana"/>
              </a:rPr>
              <a:t>   9.23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7"/>
          <p:cNvSpPr txBox="1">
            <a:spLocks noChangeArrowheads="1"/>
          </p:cNvSpPr>
          <p:nvPr/>
        </p:nvSpPr>
        <p:spPr bwMode="auto">
          <a:xfrm>
            <a:off x="561975" y="947738"/>
            <a:ext cx="8496300" cy="442912"/>
          </a:xfrm>
          <a:prstGeom prst="rect">
            <a:avLst/>
          </a:prstGeom>
          <a:noFill/>
          <a:ln w="9525">
            <a:noFill/>
            <a:miter lim="800000"/>
            <a:headEnd/>
            <a:tailEnd/>
          </a:ln>
        </p:spPr>
        <p:txBody>
          <a:bodyPr>
            <a:spAutoFit/>
          </a:bodyPr>
          <a:lstStyle/>
          <a:p>
            <a:pPr eaLnBrk="1" hangingPunct="1">
              <a:spcBef>
                <a:spcPct val="50000"/>
              </a:spcBef>
            </a:pPr>
            <a:endParaRPr lang="en-US" altLang="de-DE" sz="2300" b="0">
              <a:solidFill>
                <a:schemeClr val="bg1"/>
              </a:solidFill>
              <a:latin typeface="Verdana" pitchFamily="34" charset="0"/>
            </a:endParaRPr>
          </a:p>
        </p:txBody>
      </p:sp>
      <p:sp>
        <p:nvSpPr>
          <p:cNvPr id="35843" name="Rectangle 30"/>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16</a:t>
            </a:r>
          </a:p>
        </p:txBody>
      </p:sp>
      <p:graphicFrame>
        <p:nvGraphicFramePr>
          <p:cNvPr id="12" name="Group 25"/>
          <p:cNvGraphicFramePr>
            <a:graphicFrameLocks noGrp="1"/>
          </p:cNvGraphicFramePr>
          <p:nvPr/>
        </p:nvGraphicFramePr>
        <p:xfrm>
          <a:off x="107950" y="1117600"/>
          <a:ext cx="8928100" cy="4810951"/>
        </p:xfrm>
        <a:graphic>
          <a:graphicData uri="http://schemas.openxmlformats.org/drawingml/2006/table">
            <a:tbl>
              <a:tblPr/>
              <a:tblGrid>
                <a:gridCol w="2987675"/>
                <a:gridCol w="5940425"/>
              </a:tblGrid>
              <a:tr h="7969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Depresivní hodnocení              Pozitivní</a:t>
                      </a:r>
                      <a:r>
                        <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konstruktivní hodnocení</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33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Váš přítel si nevšiml, že máte nový účes</a:t>
                      </a:r>
                      <a:r>
                        <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„Mému příteli už nepřipadám přitažlivá a brzy se se mnou rozejde.</a:t>
                      </a:r>
                      <a:r>
                        <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„Může být jen zamyšlený. Ani v minulosti si takových změn na mně často nevšiml, ale neznamená to, že se se mnou chce rozejít</a:t>
                      </a:r>
                      <a:r>
                        <a:rPr kumimoji="0" lang="de-DE" altLang="de-DE" sz="1800" b="0" i="0" u="none" strike="noStrike" cap="none" normalizeH="0" baseline="0" dirty="0" smtClean="0">
                          <a:ln>
                            <a:noFill/>
                          </a:ln>
                          <a:solidFill>
                            <a:schemeClr val="bg1"/>
                          </a:solidFill>
                          <a:effectLst/>
                          <a:latin typeface="Verdana" pitchFamily="34" charset="0"/>
                          <a:cs typeface="Times New Roman" pitchFamily="18" charset="0"/>
                        </a:rPr>
                        <a:t>.”</a:t>
                      </a:r>
                      <a:endPar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66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Váš nový vůz vydává během jízdy divný zvuk. </a:t>
                      </a:r>
                      <a:endParaRPr kumimoji="0" lang="en-US"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„Motor je pokažený a oprava mě bude stát všechny moje peníze</a:t>
                      </a:r>
                      <a:r>
                        <a:rPr kumimoji="0" lang="en-US" altLang="de-DE" sz="1800" b="1"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„Jen klid. Zjistím, jestli se ten zvuk bude opakovat a případně zastavím a zavolám do servisu</a:t>
                      </a:r>
                      <a:r>
                        <a:rPr kumimoji="0" lang="en-US" altLang="de-DE" sz="1800" b="0" i="0" u="none" strike="noStrike" cap="none" normalizeH="0" baseline="0" dirty="0" smtClean="0">
                          <a:ln>
                            <a:noFill/>
                          </a:ln>
                          <a:solidFill>
                            <a:schemeClr val="bg1"/>
                          </a:solidFill>
                          <a:effectLst/>
                          <a:latin typeface="Verdana" pitchFamily="34" charset="0"/>
                          <a:cs typeface="Times New Roman" pitchFamily="18" charset="0"/>
                        </a:rPr>
                        <a:t>. </a:t>
                      </a:r>
                      <a:r>
                        <a:rPr kumimoji="0" lang="cs-CZ" altLang="de-DE" sz="1800" b="0" i="0" u="none" strike="noStrike" cap="none" normalizeH="0" baseline="0" dirty="0" smtClean="0">
                          <a:ln>
                            <a:noFill/>
                          </a:ln>
                          <a:solidFill>
                            <a:schemeClr val="bg1"/>
                          </a:solidFill>
                          <a:effectLst/>
                          <a:latin typeface="Verdana" pitchFamily="34" charset="0"/>
                          <a:cs typeface="Times New Roman" pitchFamily="18" charset="0"/>
                        </a:rPr>
                        <a:t>Vůz je ještě v záruce, takže případnou opravu nebudu platit já</a:t>
                      </a:r>
                      <a:r>
                        <a:rPr kumimoji="0" lang="en-US" altLang="de-DE" sz="1800" b="0" i="0" u="none" strike="noStrike" cap="none" normalizeH="0" baseline="0" dirty="0" smtClean="0">
                          <a:ln>
                            <a:noFill/>
                          </a:ln>
                          <a:solidFill>
                            <a:schemeClr val="bg1"/>
                          </a:solidFill>
                          <a:effectLst/>
                          <a:latin typeface="Verdana"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58" name="Rectangle 3"/>
          <p:cNvSpPr>
            <a:spLocks noChangeArrowheads="1"/>
          </p:cNvSpPr>
          <p:nvPr/>
        </p:nvSpPr>
        <p:spPr bwMode="auto">
          <a:xfrm>
            <a:off x="0" y="0"/>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b="0" dirty="0">
                <a:solidFill>
                  <a:schemeClr val="accent1"/>
                </a:solidFill>
                <a:latin typeface="Verdana" pitchFamily="34" charset="0"/>
              </a:rPr>
              <a:t>Katastrofické myšlení</a:t>
            </a:r>
          </a:p>
          <a:p>
            <a:pPr marL="609600" indent="-609600" algn="ctr" eaLnBrk="1" hangingPunct="1">
              <a:spcBef>
                <a:spcPct val="20000"/>
              </a:spcBef>
              <a:buClr>
                <a:schemeClr val="accent1"/>
              </a:buClr>
              <a:buSzPct val="85000"/>
              <a:buFont typeface="Wingdings 2" pitchFamily="18" charset="2"/>
              <a:buNone/>
            </a:pPr>
            <a:r>
              <a:rPr lang="cs-CZ" altLang="de-DE" b="0" dirty="0">
                <a:solidFill>
                  <a:schemeClr val="accent1"/>
                </a:solidFill>
                <a:latin typeface="Verdana" pitchFamily="34" charset="0"/>
              </a:rPr>
              <a:t>Jaké by bylo realističtější a prospěšnější hodnocení</a:t>
            </a:r>
            <a:r>
              <a:rPr lang="de-DE" altLang="de-DE" b="0" dirty="0">
                <a:solidFill>
                  <a:schemeClr val="accent1"/>
                </a:solidFill>
                <a:latin typeface="Verdana" pitchFamily="34" charset="0"/>
              </a:rPr>
              <a:t>?</a:t>
            </a: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9.24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7"/>
          <p:cNvSpPr txBox="1">
            <a:spLocks noChangeArrowheads="1"/>
          </p:cNvSpPr>
          <p:nvPr/>
        </p:nvSpPr>
        <p:spPr bwMode="auto">
          <a:xfrm>
            <a:off x="561975" y="947738"/>
            <a:ext cx="8496300" cy="442912"/>
          </a:xfrm>
          <a:prstGeom prst="rect">
            <a:avLst/>
          </a:prstGeom>
          <a:noFill/>
          <a:ln w="9525">
            <a:noFill/>
            <a:miter lim="800000"/>
            <a:headEnd/>
            <a:tailEnd/>
          </a:ln>
        </p:spPr>
        <p:txBody>
          <a:bodyPr>
            <a:spAutoFit/>
          </a:bodyPr>
          <a:lstStyle/>
          <a:p>
            <a:pPr eaLnBrk="1" hangingPunct="1">
              <a:spcBef>
                <a:spcPct val="50000"/>
              </a:spcBef>
            </a:pPr>
            <a:endParaRPr lang="en-US" altLang="de-DE" sz="2300" b="0">
              <a:solidFill>
                <a:schemeClr val="bg1"/>
              </a:solidFill>
              <a:latin typeface="Verdana" pitchFamily="34" charset="0"/>
            </a:endParaRPr>
          </a:p>
        </p:txBody>
      </p:sp>
      <p:sp>
        <p:nvSpPr>
          <p:cNvPr id="36867" name="Rectangle 30"/>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16</a:t>
            </a:r>
          </a:p>
        </p:txBody>
      </p:sp>
      <p:grpSp>
        <p:nvGrpSpPr>
          <p:cNvPr id="36868" name="Group 48"/>
          <p:cNvGrpSpPr>
            <a:grpSpLocks/>
          </p:cNvGrpSpPr>
          <p:nvPr/>
        </p:nvGrpSpPr>
        <p:grpSpPr bwMode="auto">
          <a:xfrm>
            <a:off x="0" y="6167438"/>
            <a:ext cx="2267744" cy="536575"/>
            <a:chOff x="0" y="3957"/>
            <a:chExt cx="1349" cy="338"/>
          </a:xfrm>
        </p:grpSpPr>
        <p:sp>
          <p:nvSpPr>
            <p:cNvPr id="36885"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36886"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36887" name="Text Box 71"/>
            <p:cNvSpPr txBox="1">
              <a:spLocks noChangeArrowheads="1"/>
            </p:cNvSpPr>
            <p:nvPr/>
          </p:nvSpPr>
          <p:spPr bwMode="auto">
            <a:xfrm>
              <a:off x="160" y="3985"/>
              <a:ext cx="1189" cy="310"/>
            </a:xfrm>
            <a:prstGeom prst="rect">
              <a:avLst/>
            </a:prstGeom>
            <a:noFill/>
            <a:ln w="9525">
              <a:noFill/>
              <a:miter lim="800000"/>
              <a:headEnd/>
              <a:tailEnd/>
            </a:ln>
          </p:spPr>
          <p:txBody>
            <a:bodyPr wrap="square">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a:t>
              </a:r>
              <a:r>
                <a:rPr lang="de-DE" altLang="de-DE" sz="1200" b="0" i="1" dirty="0">
                  <a:latin typeface="Verdana" pitchFamily="34" charset="0"/>
                </a:rPr>
                <a:t> </a:t>
              </a:r>
              <a:r>
                <a:rPr lang="de-DE" altLang="de-DE" sz="1200" b="0" dirty="0">
                  <a:latin typeface="Verdana" pitchFamily="34" charset="0"/>
                </a:rPr>
                <a:t>9.</a:t>
              </a:r>
              <a:r>
                <a:rPr lang="cs-CZ" altLang="de-DE" sz="1200" b="0" dirty="0" smtClean="0">
                  <a:latin typeface="Verdana" pitchFamily="34" charset="0"/>
                </a:rPr>
                <a:t>1</a:t>
              </a:r>
              <a:r>
                <a:rPr lang="de-DE" altLang="de-DE" sz="1200" b="0" dirty="0" smtClean="0">
                  <a:latin typeface="Verdana" pitchFamily="34" charset="0"/>
                </a:rPr>
                <a:t>b</a:t>
              </a:r>
              <a:endParaRPr lang="de-DE" altLang="de-DE" sz="1200" b="0" dirty="0">
                <a:latin typeface="Verdana" pitchFamily="34" charset="0"/>
              </a:endParaRPr>
            </a:p>
            <a:p>
              <a:pPr eaLnBrk="1" hangingPunct="1"/>
              <a:r>
                <a:rPr lang="de-DE" altLang="de-DE" sz="1200" b="0" dirty="0">
                  <a:latin typeface="Verdana" pitchFamily="34" charset="0"/>
                </a:rPr>
                <a:t>     </a:t>
              </a:r>
            </a:p>
          </p:txBody>
        </p:sp>
      </p:grpSp>
      <p:graphicFrame>
        <p:nvGraphicFramePr>
          <p:cNvPr id="12" name="Group 25"/>
          <p:cNvGraphicFramePr>
            <a:graphicFrameLocks noGrp="1"/>
          </p:cNvGraphicFramePr>
          <p:nvPr/>
        </p:nvGraphicFramePr>
        <p:xfrm>
          <a:off x="107950" y="1117600"/>
          <a:ext cx="8928100" cy="4810951"/>
        </p:xfrm>
        <a:graphic>
          <a:graphicData uri="http://schemas.openxmlformats.org/drawingml/2006/table">
            <a:tbl>
              <a:tblPr/>
              <a:tblGrid>
                <a:gridCol w="2987675"/>
                <a:gridCol w="5940425"/>
              </a:tblGrid>
              <a:tr h="7969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smtClean="0">
                          <a:ln>
                            <a:noFill/>
                          </a:ln>
                          <a:solidFill>
                            <a:schemeClr val="tx1"/>
                          </a:solidFill>
                          <a:effectLst/>
                          <a:latin typeface="Verdana" pitchFamily="34" charset="0"/>
                          <a:cs typeface="Times New Roman" pitchFamily="18" charset="0"/>
                        </a:rPr>
                        <a:t>Depresivní hodnocení              Pozitivní</a:t>
                      </a:r>
                      <a:r>
                        <a:rPr kumimoji="0" lang="de-DE" altLang="de-DE" sz="1800" b="1" i="0" u="none" strike="noStrike" cap="none" normalizeH="0" baseline="0" smtClean="0">
                          <a:ln>
                            <a:noFill/>
                          </a:ln>
                          <a:solidFill>
                            <a:schemeClr val="tx1"/>
                          </a:solidFill>
                          <a:effectLst/>
                          <a:latin typeface="Verdana" pitchFamily="34" charset="0"/>
                          <a:cs typeface="Times New Roman" pitchFamily="18" charset="0"/>
                        </a:rPr>
                        <a:t>/</a:t>
                      </a:r>
                      <a:r>
                        <a:rPr kumimoji="0" lang="cs-CZ" altLang="de-DE" sz="1800" b="1" i="0" u="none" strike="noStrike" cap="none" normalizeH="0" baseline="0" smtClean="0">
                          <a:ln>
                            <a:noFill/>
                          </a:ln>
                          <a:solidFill>
                            <a:schemeClr val="tx1"/>
                          </a:solidFill>
                          <a:effectLst/>
                          <a:latin typeface="Verdana" pitchFamily="34" charset="0"/>
                          <a:cs typeface="Times New Roman" pitchFamily="18" charset="0"/>
                        </a:rPr>
                        <a:t>konstruktivní hodnocení</a:t>
                      </a:r>
                      <a:endParaRPr kumimoji="0" lang="de-DE" altLang="de-DE" sz="1800" b="1" i="0" u="none" strike="noStrike" cap="none" normalizeH="0" baseline="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33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smtClean="0">
                          <a:ln>
                            <a:noFill/>
                          </a:ln>
                          <a:solidFill>
                            <a:schemeClr val="tx1"/>
                          </a:solidFill>
                          <a:effectLst/>
                          <a:latin typeface="Verdana" pitchFamily="34" charset="0"/>
                          <a:cs typeface="Times New Roman" pitchFamily="18" charset="0"/>
                        </a:rPr>
                        <a:t>Váš přítel si nevšiml, že máte nový účes</a:t>
                      </a:r>
                      <a:r>
                        <a:rPr kumimoji="0" lang="de-DE" altLang="de-DE" sz="1800" b="0" i="0" u="none" strike="noStrike" cap="none" normalizeH="0" baseline="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„Mému příteli už nepřipadám přitažlivá a brzy se se mnou rozejde.</a:t>
                      </a:r>
                      <a:r>
                        <a:rPr kumimoji="0" lang="de-DE" altLang="de-DE" sz="1800" b="1"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„Může být jen zamyšlený. Ani v minulosti si takových změn na mně často nevšiml, ale neznamená to, že se se mnou chce rozejít</a:t>
                      </a:r>
                      <a:r>
                        <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rPr>
                        <a:t>.”</a:t>
                      </a:r>
                      <a:endPar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66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Váš nový vůz vydává během jízdy divný zvuk. </a:t>
                      </a:r>
                      <a:endParaRPr kumimoji="0" lang="en-US" alt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1" i="0" u="none" strike="noStrike" cap="none" normalizeH="0" baseline="0" dirty="0" smtClean="0">
                          <a:ln>
                            <a:noFill/>
                          </a:ln>
                          <a:solidFill>
                            <a:schemeClr val="tx1"/>
                          </a:solidFill>
                          <a:effectLst/>
                          <a:latin typeface="Verdana" pitchFamily="34" charset="0"/>
                          <a:cs typeface="Times New Roman" pitchFamily="18" charset="0"/>
                        </a:rPr>
                        <a:t>„Motor je pokažený a oprava mě bude stát všechny moje peníze</a:t>
                      </a:r>
                      <a:r>
                        <a:rPr kumimoji="0" lang="en-US" altLang="de-DE" sz="1800" b="1"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„Jen klid. Zjistím, jestli se ten zvuk bude opakovat a případně zastavím a zavolám do servisu</a:t>
                      </a:r>
                      <a:r>
                        <a:rPr kumimoji="0" lang="en-US" alt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altLang="de-DE" sz="1800" b="0" i="0" u="none" strike="noStrike" cap="none" normalizeH="0" baseline="0" dirty="0" smtClean="0">
                          <a:ln>
                            <a:noFill/>
                          </a:ln>
                          <a:solidFill>
                            <a:schemeClr val="tx1"/>
                          </a:solidFill>
                          <a:effectLst/>
                          <a:latin typeface="Verdana" pitchFamily="34" charset="0"/>
                          <a:cs typeface="Times New Roman" pitchFamily="18" charset="0"/>
                        </a:rPr>
                        <a:t>Vůz je ještě v záruce, takže případnou opravu nebudu platit já</a:t>
                      </a:r>
                      <a:r>
                        <a:rPr kumimoji="0" lang="en-US" altLang="de-DE" sz="1800" b="0" i="0" u="none" strike="noStrike" cap="none" normalizeH="0" baseline="0" dirty="0" smtClean="0">
                          <a:ln>
                            <a:noFill/>
                          </a:ln>
                          <a:solidFill>
                            <a:schemeClr val="tx1"/>
                          </a:solidFill>
                          <a:effectLst/>
                          <a:latin typeface="Verdana"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smtClean="0">
                <a:solidFill>
                  <a:srgbClr val="646B86"/>
                </a:solidFill>
                <a:latin typeface="Verdana"/>
              </a:rPr>
              <a:t>   9.2</a:t>
            </a:r>
            <a:r>
              <a:rPr lang="cs-CZ" altLang="de-DE" sz="1200" kern="0" dirty="0" smtClean="0">
                <a:solidFill>
                  <a:srgbClr val="646B86"/>
                </a:solidFill>
                <a:latin typeface="Verdana"/>
              </a:rPr>
              <a:t>5</a:t>
            </a:r>
            <a:endParaRPr lang="en-US" altLang="de-DE" sz="1200" kern="0" dirty="0">
              <a:solidFill>
                <a:srgbClr val="646B86"/>
              </a:solidFill>
              <a:latin typeface="Verdana"/>
            </a:endParaRPr>
          </a:p>
        </p:txBody>
      </p:sp>
      <p:sp>
        <p:nvSpPr>
          <p:cNvPr id="11" name="Rectangle 20"/>
          <p:cNvSpPr>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pPr>
            <a:r>
              <a:rPr lang="cs-CZ" altLang="de-DE" sz="2000" b="0" dirty="0">
                <a:solidFill>
                  <a:srgbClr val="D16349"/>
                </a:solidFill>
                <a:latin typeface="Verdana" pitchFamily="34" charset="0"/>
              </a:rPr>
              <a:t>„Bychy“ a „musy“</a:t>
            </a:r>
            <a:endParaRPr lang="en-US" altLang="de-DE" sz="2000" b="0" dirty="0">
              <a:solidFill>
                <a:srgbClr val="D16349"/>
              </a:solidFill>
              <a:latin typeface="Verdana" pitchFamily="34" charset="0"/>
            </a:endParaRPr>
          </a:p>
          <a:p>
            <a:pPr marL="609600" indent="-609600" algn="ctr" eaLnBrk="1" hangingPunct="1">
              <a:spcBef>
                <a:spcPct val="20000"/>
              </a:spcBef>
              <a:buClr>
                <a:schemeClr val="accent1"/>
              </a:buClr>
            </a:pPr>
            <a:r>
              <a:rPr lang="cs-CZ" altLang="de-DE" sz="2000" b="0" dirty="0">
                <a:solidFill>
                  <a:srgbClr val="D16349"/>
                </a:solidFill>
                <a:latin typeface="Verdana" pitchFamily="34" charset="0"/>
              </a:rPr>
              <a:t>Jak by vypadal vlídnější přístup</a:t>
            </a:r>
            <a:r>
              <a:rPr lang="en-US"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2605" name="Group 29"/>
          <p:cNvGraphicFramePr>
            <a:graphicFrameLocks noGrp="1"/>
          </p:cNvGraphicFramePr>
          <p:nvPr/>
        </p:nvGraphicFramePr>
        <p:xfrm>
          <a:off x="0" y="2071688"/>
          <a:ext cx="8928100" cy="3702050"/>
        </p:xfrm>
        <a:graphic>
          <a:graphicData uri="http://schemas.openxmlformats.org/drawingml/2006/table">
            <a:tbl>
              <a:tblPr/>
              <a:tblGrid>
                <a:gridCol w="3657600"/>
                <a:gridCol w="5270500"/>
              </a:tblGrid>
              <a:tr h="72079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Depresivní hodnocení              Pozitivní</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 konstruktivní hodnocení</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19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Někdo vám řekl, že vypadáte dobře</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„Ten člověk není upřímný a jen se mi snaží zalichotit</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 </a:t>
                      </a: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„Kromě toho byla už tma</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cs-CZ" sz="1800" b="0" i="0" u="none" strike="noStrike" cap="none" normalizeH="0" baseline="0" dirty="0" smtClean="0">
                          <a:ln>
                            <a:noFill/>
                          </a:ln>
                          <a:solidFill>
                            <a:schemeClr val="bg1"/>
                          </a:solidFill>
                          <a:effectLst/>
                          <a:latin typeface="Verdana" pitchFamily="34" charset="0"/>
                          <a:cs typeface="Times New Roman" pitchFamily="18" charset="0"/>
                        </a:rPr>
                        <a:t>„Jak jsem ráda, že se ostatním líbím</a:t>
                      </a:r>
                      <a:r>
                        <a:rPr kumimoji="0" lang="de-DE" sz="1800" b="0" i="0" u="none" strike="noStrike" cap="none" normalizeH="0" baseline="0" dirty="0" smtClean="0">
                          <a:ln>
                            <a:noFill/>
                          </a:ln>
                          <a:solidFill>
                            <a:schemeClr val="bg1"/>
                          </a:solidFill>
                          <a:effectLst/>
                          <a:latin typeface="Verdana" pitchFamily="34" charset="0"/>
                          <a:cs typeface="Times New Roman" pitchFamily="18" charset="0"/>
                        </a:rPr>
                        <a:t>!”       </a:t>
                      </a:r>
                      <a:r>
                        <a:rPr kumimoji="0" lang="cs-CZ" sz="1800" b="0" i="0" u="none" strike="noStrike" cap="none" normalizeH="0" baseline="0" dirty="0" smtClean="0">
                          <a:ln>
                            <a:noFill/>
                          </a:ln>
                          <a:solidFill>
                            <a:schemeClr val="bg1"/>
                          </a:solidFill>
                          <a:effectLst/>
                          <a:latin typeface="Verdana" pitchFamily="34" charset="0"/>
                          <a:cs typeface="Times New Roman" pitchFamily="18" charset="0"/>
                        </a:rPr>
                        <a:t>„To je ale pěkná pochvala</a:t>
                      </a:r>
                      <a:r>
                        <a:rPr kumimoji="0" lang="de-DE" sz="1800" b="0" i="0" u="none" strike="noStrike" cap="none" normalizeH="0" baseline="0" dirty="0" smtClean="0">
                          <a:ln>
                            <a:noFill/>
                          </a:ln>
                          <a:solidFill>
                            <a:schemeClr val="bg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806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Někdo vám řekl,  že vypadáte špatně</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„Jsem ošklivá</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bg1"/>
                          </a:solidFill>
                          <a:effectLst/>
                          <a:latin typeface="Verdana" pitchFamily="34" charset="0"/>
                          <a:cs typeface="Times New Roman" pitchFamily="18" charset="0"/>
                        </a:rPr>
                        <a:t>„Vypadám unaveně, protože jsem špatně spala</a:t>
                      </a:r>
                      <a:r>
                        <a:rPr kumimoji="0" lang="de-DE" sz="1800" b="0" i="0" u="none" strike="noStrike" cap="none" normalizeH="0" baseline="0" dirty="0" smtClean="0">
                          <a:ln>
                            <a:noFill/>
                          </a:ln>
                          <a:solidFill>
                            <a:schemeClr val="bg1"/>
                          </a:solidFill>
                          <a:effectLst/>
                          <a:latin typeface="Verdana" pitchFamily="34" charset="0"/>
                          <a:cs typeface="Times New Roman" pitchFamily="18" charset="0"/>
                        </a:rPr>
                        <a:t>.” </a:t>
                      </a:r>
                      <a:r>
                        <a:rPr kumimoji="0" lang="cs-CZ" sz="1800" b="0" i="0" u="none" strike="noStrike" cap="none" normalizeH="0" baseline="0" dirty="0" smtClean="0">
                          <a:ln>
                            <a:noFill/>
                          </a:ln>
                          <a:solidFill>
                            <a:schemeClr val="bg1"/>
                          </a:solidFill>
                          <a:effectLst/>
                          <a:latin typeface="Verdana" pitchFamily="34" charset="0"/>
                          <a:cs typeface="Times New Roman" pitchFamily="18" charset="0"/>
                        </a:rPr>
                        <a:t>„Možná má o mě jenom starost, neměla bych té poznámce přikládat přílišný význam.</a:t>
                      </a:r>
                      <a:r>
                        <a:rPr kumimoji="0" lang="de-DE" sz="1800" b="0" i="0" u="none" strike="noStrike" cap="none" normalizeH="0" baseline="0" dirty="0" smtClean="0">
                          <a:ln>
                            <a:noFill/>
                          </a:ln>
                          <a:solidFill>
                            <a:schemeClr val="bg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904" name="Rectangle 6"/>
          <p:cNvSpPr>
            <a:spLocks noGrp="1" noChangeArrowheads="1"/>
          </p:cNvSpPr>
          <p:nvPr>
            <p:ph type="title" idx="4294967295"/>
          </p:nvPr>
        </p:nvSpPr>
        <p:spPr>
          <a:xfrm>
            <a:off x="457200" y="188913"/>
            <a:ext cx="8229600" cy="1143000"/>
          </a:xfrm>
        </p:spPr>
        <p:txBody>
          <a:bodyPr anchor="ctr"/>
          <a:lstStyle/>
          <a:p>
            <a:pPr marL="838200" indent="-838200" algn="l" eaLnBrk="1" hangingPunct="1"/>
            <a:r>
              <a:rPr lang="de-DE" altLang="de-DE" sz="1000" dirty="0" smtClean="0"/>
              <a:t/>
            </a:r>
            <a:br>
              <a:rPr lang="de-DE" altLang="de-DE" sz="1000" dirty="0" smtClean="0"/>
            </a:br>
            <a:endParaRPr lang="de-DE" altLang="de-DE" dirty="0" smtClean="0"/>
          </a:p>
        </p:txBody>
      </p:sp>
      <p:sp>
        <p:nvSpPr>
          <p:cNvPr id="37905" name="Rectangle 12"/>
          <p:cNvSpPr>
            <a:spLocks noChangeArrowheads="1"/>
          </p:cNvSpPr>
          <p:nvPr/>
        </p:nvSpPr>
        <p:spPr bwMode="auto">
          <a:xfrm>
            <a:off x="457200" y="188913"/>
            <a:ext cx="8229600" cy="1143000"/>
          </a:xfrm>
          <a:prstGeom prst="rect">
            <a:avLst/>
          </a:prstGeom>
          <a:noFill/>
          <a:ln w="9525">
            <a:noFill/>
            <a:miter lim="800000"/>
            <a:headEnd/>
            <a:tailEnd/>
          </a:ln>
        </p:spPr>
        <p:txBody>
          <a:bodyPr anchor="ctr"/>
          <a:lstStyle/>
          <a:p>
            <a:pPr marL="838200" indent="-838200" eaLnBrk="1" hangingPunct="1"/>
            <a:r>
              <a:rPr lang="de-DE" altLang="de-DE" b="0">
                <a:solidFill>
                  <a:schemeClr val="bg1"/>
                </a:solidFill>
                <a:latin typeface="Verdana" pitchFamily="34" charset="0"/>
              </a:rPr>
              <a:t/>
            </a:r>
            <a:br>
              <a:rPr lang="de-DE" altLang="de-DE" b="0">
                <a:solidFill>
                  <a:schemeClr val="bg1"/>
                </a:solidFill>
                <a:latin typeface="Verdana" pitchFamily="34" charset="0"/>
              </a:rPr>
            </a:br>
            <a:endParaRPr lang="de-DE" altLang="de-DE" sz="3600" b="0">
              <a:solidFill>
                <a:schemeClr val="bg1"/>
              </a:solidFill>
              <a:latin typeface="Verdana" pitchFamily="34" charset="0"/>
            </a:endParaRPr>
          </a:p>
        </p:txBody>
      </p:sp>
      <p:sp>
        <p:nvSpPr>
          <p:cNvPr id="37906" name="Rectangle 16"/>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15</a:t>
            </a:r>
          </a:p>
        </p:txBody>
      </p:sp>
      <p:sp>
        <p:nvSpPr>
          <p:cNvPr id="37907" name="Rectangle 19"/>
          <p:cNvSpPr>
            <a:spLocks noChangeArrowheads="1"/>
          </p:cNvSpPr>
          <p:nvPr/>
        </p:nvSpPr>
        <p:spPr bwMode="auto">
          <a:xfrm>
            <a:off x="457200" y="188913"/>
            <a:ext cx="8229600" cy="1143000"/>
          </a:xfrm>
          <a:prstGeom prst="rect">
            <a:avLst/>
          </a:prstGeom>
          <a:noFill/>
          <a:ln w="9525">
            <a:noFill/>
            <a:miter lim="800000"/>
            <a:headEnd/>
            <a:tailEnd/>
          </a:ln>
        </p:spPr>
        <p:txBody>
          <a:bodyPr anchor="ctr"/>
          <a:lstStyle/>
          <a:p>
            <a:pPr marL="838200" indent="-838200" eaLnBrk="1" hangingPunct="1"/>
            <a:r>
              <a:rPr lang="de-DE" altLang="de-DE" sz="1000" b="0">
                <a:solidFill>
                  <a:srgbClr val="D16349"/>
                </a:solidFill>
                <a:latin typeface="Verdana" pitchFamily="34" charset="0"/>
              </a:rPr>
              <a:t/>
            </a:r>
            <a:br>
              <a:rPr lang="de-DE" altLang="de-DE" sz="1000" b="0">
                <a:solidFill>
                  <a:srgbClr val="D16349"/>
                </a:solidFill>
                <a:latin typeface="Verdana" pitchFamily="34" charset="0"/>
              </a:rPr>
            </a:br>
            <a:endParaRPr lang="de-DE" altLang="de-DE" sz="2000" b="0">
              <a:solidFill>
                <a:srgbClr val="D16349"/>
              </a:solidFill>
              <a:latin typeface="Verdana" pitchFamily="34" charset="0"/>
            </a:endParaRPr>
          </a:p>
        </p:txBody>
      </p:sp>
      <p:sp>
        <p:nvSpPr>
          <p:cNvPr id="37908" name="Rectangle 21"/>
          <p:cNvSpPr>
            <a:spLocks noChangeArrowheads="1"/>
          </p:cNvSpPr>
          <p:nvPr/>
        </p:nvSpPr>
        <p:spPr bwMode="auto">
          <a:xfrm>
            <a:off x="457200" y="188913"/>
            <a:ext cx="8229600" cy="1143000"/>
          </a:xfrm>
          <a:prstGeom prst="rect">
            <a:avLst/>
          </a:prstGeom>
          <a:noFill/>
          <a:ln w="9525">
            <a:noFill/>
            <a:miter lim="800000"/>
            <a:headEnd/>
            <a:tailEnd/>
          </a:ln>
        </p:spPr>
        <p:txBody>
          <a:bodyPr anchor="ctr"/>
          <a:lstStyle/>
          <a:p>
            <a:pPr marL="838200" indent="-838200" eaLnBrk="1" hangingPunct="1"/>
            <a:r>
              <a:rPr lang="de-DE" altLang="de-DE" b="0">
                <a:solidFill>
                  <a:schemeClr val="bg1"/>
                </a:solidFill>
                <a:latin typeface="Verdana" pitchFamily="34" charset="0"/>
              </a:rPr>
              <a:t/>
            </a:r>
            <a:br>
              <a:rPr lang="de-DE" altLang="de-DE" b="0">
                <a:solidFill>
                  <a:schemeClr val="bg1"/>
                </a:solidFill>
                <a:latin typeface="Verdana" pitchFamily="34" charset="0"/>
              </a:rPr>
            </a:br>
            <a:endParaRPr lang="de-DE" altLang="de-DE" sz="3600" b="0">
              <a:solidFill>
                <a:schemeClr val="bg1"/>
              </a:solidFill>
              <a:latin typeface="Verdana" pitchFamily="34" charset="0"/>
            </a:endParaRPr>
          </a:p>
        </p:txBody>
      </p:sp>
      <p:sp>
        <p:nvSpPr>
          <p:cNvPr id="37910" name="Rectangle 43"/>
          <p:cNvSpPr>
            <a:spLocks noChangeArrowheads="1"/>
          </p:cNvSpPr>
          <p:nvPr/>
        </p:nvSpPr>
        <p:spPr bwMode="auto">
          <a:xfrm>
            <a:off x="0" y="0"/>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b="0" dirty="0" smtClean="0">
                <a:solidFill>
                  <a:schemeClr val="accent1"/>
                </a:solidFill>
                <a:latin typeface="Verdana" pitchFamily="34" charset="0"/>
              </a:rPr>
              <a:t>Odmítání </a:t>
            </a:r>
            <a:r>
              <a:rPr lang="cs-CZ" altLang="de-DE" b="0" dirty="0">
                <a:solidFill>
                  <a:schemeClr val="accent1"/>
                </a:solidFill>
                <a:latin typeface="Verdana" pitchFamily="34" charset="0"/>
              </a:rPr>
              <a:t>pozitivních zpětných vazeb, ale nekritické přijímání negativních</a:t>
            </a:r>
            <a:r>
              <a:rPr lang="de-DE" altLang="de-DE" b="0" dirty="0">
                <a:solidFill>
                  <a:schemeClr val="accent1"/>
                </a:solidFill>
                <a:latin typeface="Verdana" pitchFamily="34" charset="0"/>
              </a:rPr>
              <a:t>! </a:t>
            </a:r>
            <a:r>
              <a:rPr lang="cs-CZ" altLang="de-DE" b="0" dirty="0">
                <a:solidFill>
                  <a:schemeClr val="accent1"/>
                </a:solidFill>
                <a:latin typeface="Verdana" pitchFamily="34" charset="0"/>
              </a:rPr>
              <a:t>Jaké by bylo realističtější a prospěšnější hodnocení</a:t>
            </a:r>
            <a:r>
              <a:rPr lang="de-DE" altLang="de-DE" b="0" dirty="0">
                <a:solidFill>
                  <a:schemeClr val="accent1"/>
                </a:solidFill>
                <a:latin typeface="Verdana" pitchFamily="34" charset="0"/>
              </a:rPr>
              <a:t>?</a:t>
            </a:r>
          </a:p>
        </p:txBody>
      </p:sp>
      <p:sp>
        <p:nvSpPr>
          <p:cNvPr id="15" name="Textfeld 1"/>
          <p:cNvSpPr txBox="1">
            <a:spLocks noChangeArrowheads="1"/>
          </p:cNvSpPr>
          <p:nvPr/>
        </p:nvSpPr>
        <p:spPr bwMode="auto">
          <a:xfrm>
            <a:off x="107950" y="1052513"/>
            <a:ext cx="9036050" cy="646112"/>
          </a:xfrm>
          <a:prstGeom prst="rect">
            <a:avLst/>
          </a:prstGeom>
          <a:noFill/>
          <a:ln>
            <a:noFill/>
          </a:ln>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cs-CZ" altLang="de-DE" b="0" dirty="0" smtClean="0">
                <a:latin typeface="+mn-lt"/>
              </a:rPr>
              <a:t>Pro lidi v depresi je typické, že popírají a odmítají pochvalu od druhých, a zároveň zcela nekriticky přijímají jakou negativní poznámku vůči sobě</a:t>
            </a:r>
            <a:r>
              <a:rPr lang="en-US" altLang="de-DE" b="0" dirty="0" smtClean="0">
                <a:latin typeface="+mn-lt"/>
              </a:rPr>
              <a:t>. </a:t>
            </a:r>
            <a:endParaRPr lang="en-US" altLang="de-DE" dirty="0" smtClean="0">
              <a:latin typeface="+mn-lt"/>
            </a:endParaRPr>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smtClean="0">
                <a:solidFill>
                  <a:srgbClr val="646B86"/>
                </a:solidFill>
                <a:latin typeface="Verdana"/>
              </a:rPr>
              <a:t>   9.</a:t>
            </a:r>
            <a:r>
              <a:rPr lang="cs-CZ" altLang="de-DE" sz="1200" kern="0" dirty="0" smtClean="0">
                <a:solidFill>
                  <a:srgbClr val="646B86"/>
                </a:solidFill>
                <a:latin typeface="Verdana"/>
              </a:rPr>
              <a:t>26</a:t>
            </a:r>
            <a:endParaRPr lang="en-US" altLang="de-DE" sz="1200" kern="0" dirty="0">
              <a:solidFill>
                <a:srgbClr val="646B86"/>
              </a:solidFill>
              <a:latin typeface="Verdana"/>
            </a:endParaRPr>
          </a:p>
        </p:txBody>
      </p:sp>
      <p:grpSp>
        <p:nvGrpSpPr>
          <p:cNvPr id="11" name="Group 48"/>
          <p:cNvGrpSpPr>
            <a:grpSpLocks/>
          </p:cNvGrpSpPr>
          <p:nvPr/>
        </p:nvGrpSpPr>
        <p:grpSpPr bwMode="auto">
          <a:xfrm>
            <a:off x="0" y="6167438"/>
            <a:ext cx="2267744" cy="536575"/>
            <a:chOff x="0" y="3957"/>
            <a:chExt cx="1349" cy="338"/>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1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14" name="Text Box 71"/>
            <p:cNvSpPr txBox="1">
              <a:spLocks noChangeArrowheads="1"/>
            </p:cNvSpPr>
            <p:nvPr/>
          </p:nvSpPr>
          <p:spPr bwMode="auto">
            <a:xfrm>
              <a:off x="160" y="3985"/>
              <a:ext cx="1189" cy="310"/>
            </a:xfrm>
            <a:prstGeom prst="rect">
              <a:avLst/>
            </a:prstGeom>
            <a:noFill/>
            <a:ln w="9525">
              <a:noFill/>
              <a:miter lim="800000"/>
              <a:headEnd/>
              <a:tailEnd/>
            </a:ln>
          </p:spPr>
          <p:txBody>
            <a:bodyPr wrap="square">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a:t>
              </a:r>
              <a:r>
                <a:rPr lang="de-DE" altLang="de-DE" sz="1200" b="0" i="1" dirty="0">
                  <a:latin typeface="Verdana" pitchFamily="34" charset="0"/>
                </a:rPr>
                <a:t> </a:t>
              </a:r>
              <a:r>
                <a:rPr lang="de-DE" altLang="de-DE" sz="1200" b="0" dirty="0">
                  <a:latin typeface="Verdana" pitchFamily="34" charset="0"/>
                </a:rPr>
                <a:t>9.</a:t>
              </a:r>
              <a:r>
                <a:rPr lang="cs-CZ" altLang="de-DE" sz="1200" b="0" dirty="0" smtClean="0">
                  <a:latin typeface="Verdana" pitchFamily="34" charset="0"/>
                </a:rPr>
                <a:t>1</a:t>
              </a:r>
              <a:r>
                <a:rPr lang="de-DE" altLang="de-DE" sz="1200" b="0" dirty="0" smtClean="0">
                  <a:latin typeface="Verdana" pitchFamily="34" charset="0"/>
                </a:rPr>
                <a:t>b</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2605" name="Group 29"/>
          <p:cNvGraphicFramePr>
            <a:graphicFrameLocks noGrp="1"/>
          </p:cNvGraphicFramePr>
          <p:nvPr/>
        </p:nvGraphicFramePr>
        <p:xfrm>
          <a:off x="0" y="2071688"/>
          <a:ext cx="8928100" cy="3702050"/>
        </p:xfrm>
        <a:graphic>
          <a:graphicData uri="http://schemas.openxmlformats.org/drawingml/2006/table">
            <a:tbl>
              <a:tblPr/>
              <a:tblGrid>
                <a:gridCol w="3657600"/>
                <a:gridCol w="5270500"/>
              </a:tblGrid>
              <a:tr h="72079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Depresivní hodnocení              Pozitivní</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 konstruktivní hodnocení</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19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Někdo vám řekl, že vypadáte dobře</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„Ten člověk není upřímný a jen se mi snaží zalichotit</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 </a:t>
                      </a: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„Kromě toho byla už tma</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„Jak jsem ráda, že se ostatním líbím</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„To je ale pěkná pochvala</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806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Někdo vám řekl,  že vypadáte špatně</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1" i="0" u="none" strike="noStrike" cap="none" normalizeH="0" baseline="0" dirty="0" smtClean="0">
                          <a:ln>
                            <a:noFill/>
                          </a:ln>
                          <a:solidFill>
                            <a:schemeClr val="tx1"/>
                          </a:solidFill>
                          <a:effectLst/>
                          <a:latin typeface="Verdana" pitchFamily="34" charset="0"/>
                          <a:cs typeface="Times New Roman" pitchFamily="18" charset="0"/>
                        </a:rPr>
                        <a:t>„Jsem ošklivá</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„Vypadám unaveně, protože jsem špatně spala</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„Možná má o mě jenom starost, neměla bych té poznámce přikládat přílišný význam.</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8928" name="Rectangle 6"/>
          <p:cNvSpPr>
            <a:spLocks noGrp="1" noChangeArrowheads="1"/>
          </p:cNvSpPr>
          <p:nvPr>
            <p:ph type="title" idx="4294967295"/>
          </p:nvPr>
        </p:nvSpPr>
        <p:spPr>
          <a:xfrm>
            <a:off x="457200" y="188913"/>
            <a:ext cx="8229600" cy="1143000"/>
          </a:xfrm>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38929" name="Rectangle 12"/>
          <p:cNvSpPr>
            <a:spLocks noChangeArrowheads="1"/>
          </p:cNvSpPr>
          <p:nvPr/>
        </p:nvSpPr>
        <p:spPr bwMode="auto">
          <a:xfrm>
            <a:off x="457200" y="188913"/>
            <a:ext cx="8229600" cy="1143000"/>
          </a:xfrm>
          <a:prstGeom prst="rect">
            <a:avLst/>
          </a:prstGeom>
          <a:noFill/>
          <a:ln w="9525">
            <a:noFill/>
            <a:miter lim="800000"/>
            <a:headEnd/>
            <a:tailEnd/>
          </a:ln>
        </p:spPr>
        <p:txBody>
          <a:bodyPr anchor="ctr"/>
          <a:lstStyle/>
          <a:p>
            <a:pPr marL="838200" indent="-838200" eaLnBrk="1" hangingPunct="1"/>
            <a:r>
              <a:rPr lang="de-DE" altLang="de-DE" b="0">
                <a:solidFill>
                  <a:schemeClr val="bg1"/>
                </a:solidFill>
                <a:latin typeface="Verdana" pitchFamily="34" charset="0"/>
              </a:rPr>
              <a:t/>
            </a:r>
            <a:br>
              <a:rPr lang="de-DE" altLang="de-DE" b="0">
                <a:solidFill>
                  <a:schemeClr val="bg1"/>
                </a:solidFill>
                <a:latin typeface="Verdana" pitchFamily="34" charset="0"/>
              </a:rPr>
            </a:br>
            <a:endParaRPr lang="de-DE" altLang="de-DE" sz="3600" b="0">
              <a:solidFill>
                <a:schemeClr val="bg1"/>
              </a:solidFill>
              <a:latin typeface="Verdana" pitchFamily="34" charset="0"/>
            </a:endParaRPr>
          </a:p>
        </p:txBody>
      </p:sp>
      <p:sp>
        <p:nvSpPr>
          <p:cNvPr id="38930" name="Rectangle 16"/>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15</a:t>
            </a:r>
          </a:p>
        </p:txBody>
      </p:sp>
      <p:sp>
        <p:nvSpPr>
          <p:cNvPr id="38931" name="Rectangle 19"/>
          <p:cNvSpPr>
            <a:spLocks noChangeArrowheads="1"/>
          </p:cNvSpPr>
          <p:nvPr/>
        </p:nvSpPr>
        <p:spPr bwMode="auto">
          <a:xfrm>
            <a:off x="457200" y="188913"/>
            <a:ext cx="8229600" cy="1143000"/>
          </a:xfrm>
          <a:prstGeom prst="rect">
            <a:avLst/>
          </a:prstGeom>
          <a:noFill/>
          <a:ln w="9525">
            <a:noFill/>
            <a:miter lim="800000"/>
            <a:headEnd/>
            <a:tailEnd/>
          </a:ln>
        </p:spPr>
        <p:txBody>
          <a:bodyPr anchor="ctr"/>
          <a:lstStyle/>
          <a:p>
            <a:pPr marL="838200" indent="-838200" eaLnBrk="1" hangingPunct="1"/>
            <a:r>
              <a:rPr lang="de-DE" altLang="de-DE" sz="1000" b="0">
                <a:solidFill>
                  <a:srgbClr val="D16349"/>
                </a:solidFill>
                <a:latin typeface="Verdana" pitchFamily="34" charset="0"/>
              </a:rPr>
              <a:t/>
            </a:r>
            <a:br>
              <a:rPr lang="de-DE" altLang="de-DE" sz="1000" b="0">
                <a:solidFill>
                  <a:srgbClr val="D16349"/>
                </a:solidFill>
                <a:latin typeface="Verdana" pitchFamily="34" charset="0"/>
              </a:rPr>
            </a:br>
            <a:endParaRPr lang="de-DE" altLang="de-DE" sz="2000" b="0">
              <a:solidFill>
                <a:srgbClr val="D16349"/>
              </a:solidFill>
              <a:latin typeface="Verdana" pitchFamily="34" charset="0"/>
            </a:endParaRPr>
          </a:p>
        </p:txBody>
      </p:sp>
      <p:sp>
        <p:nvSpPr>
          <p:cNvPr id="38932" name="Rectangle 21"/>
          <p:cNvSpPr>
            <a:spLocks noChangeArrowheads="1"/>
          </p:cNvSpPr>
          <p:nvPr/>
        </p:nvSpPr>
        <p:spPr bwMode="auto">
          <a:xfrm>
            <a:off x="457200" y="188913"/>
            <a:ext cx="8229600" cy="1143000"/>
          </a:xfrm>
          <a:prstGeom prst="rect">
            <a:avLst/>
          </a:prstGeom>
          <a:noFill/>
          <a:ln w="9525">
            <a:noFill/>
            <a:miter lim="800000"/>
            <a:headEnd/>
            <a:tailEnd/>
          </a:ln>
        </p:spPr>
        <p:txBody>
          <a:bodyPr anchor="ctr"/>
          <a:lstStyle/>
          <a:p>
            <a:pPr marL="838200" indent="-838200" eaLnBrk="1" hangingPunct="1"/>
            <a:r>
              <a:rPr lang="de-DE" altLang="de-DE" b="0">
                <a:solidFill>
                  <a:schemeClr val="bg1"/>
                </a:solidFill>
                <a:latin typeface="Verdana" pitchFamily="34" charset="0"/>
              </a:rPr>
              <a:t/>
            </a:r>
            <a:br>
              <a:rPr lang="de-DE" altLang="de-DE" b="0">
                <a:solidFill>
                  <a:schemeClr val="bg1"/>
                </a:solidFill>
                <a:latin typeface="Verdana" pitchFamily="34" charset="0"/>
              </a:rPr>
            </a:br>
            <a:endParaRPr lang="de-DE" altLang="de-DE" sz="3600" b="0">
              <a:solidFill>
                <a:schemeClr val="bg1"/>
              </a:solidFill>
              <a:latin typeface="Verdana" pitchFamily="34" charset="0"/>
            </a:endParaRPr>
          </a:p>
        </p:txBody>
      </p:sp>
      <p:sp>
        <p:nvSpPr>
          <p:cNvPr id="15" name="Textfeld 1"/>
          <p:cNvSpPr txBox="1">
            <a:spLocks noChangeArrowheads="1"/>
          </p:cNvSpPr>
          <p:nvPr/>
        </p:nvSpPr>
        <p:spPr bwMode="auto">
          <a:xfrm>
            <a:off x="107950" y="1052513"/>
            <a:ext cx="9036050" cy="646112"/>
          </a:xfrm>
          <a:prstGeom prst="rect">
            <a:avLst/>
          </a:prstGeom>
          <a:noFill/>
          <a:ln>
            <a:noFill/>
          </a:ln>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cs-CZ" altLang="de-DE" b="0" dirty="0" smtClean="0">
                <a:latin typeface="+mn-lt"/>
              </a:rPr>
              <a:t>Pro lidi v depresi je typické, že popírají a odmítají pochvalu od druhých, a zároveň zcela nekriticky přijímají jakou negativní poznámku vůči sobě</a:t>
            </a:r>
            <a:r>
              <a:rPr lang="en-US" altLang="de-DE" b="0" dirty="0" smtClean="0">
                <a:latin typeface="+mn-lt"/>
              </a:rPr>
              <a:t>. </a:t>
            </a:r>
            <a:endParaRPr lang="en-US" altLang="de-DE" dirty="0" smtClean="0">
              <a:latin typeface="+mn-lt"/>
            </a:endParaRPr>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smtClean="0">
                <a:solidFill>
                  <a:srgbClr val="646B86"/>
                </a:solidFill>
                <a:latin typeface="Verdana"/>
              </a:rPr>
              <a:t>   9.</a:t>
            </a:r>
            <a:r>
              <a:rPr lang="cs-CZ" altLang="de-DE" sz="1200" kern="0" dirty="0" smtClean="0">
                <a:solidFill>
                  <a:srgbClr val="646B86"/>
                </a:solidFill>
                <a:latin typeface="Verdana"/>
              </a:rPr>
              <a:t>27</a:t>
            </a:r>
            <a:endParaRPr lang="en-US" altLang="de-DE" sz="1200" kern="0" dirty="0">
              <a:solidFill>
                <a:srgbClr val="646B86"/>
              </a:solidFill>
              <a:latin typeface="Verdana"/>
            </a:endParaRPr>
          </a:p>
        </p:txBody>
      </p:sp>
      <p:sp>
        <p:nvSpPr>
          <p:cNvPr id="17" name="Rectangle 43"/>
          <p:cNvSpPr>
            <a:spLocks noChangeArrowheads="1"/>
          </p:cNvSpPr>
          <p:nvPr/>
        </p:nvSpPr>
        <p:spPr bwMode="auto">
          <a:xfrm>
            <a:off x="0" y="0"/>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b="0" dirty="0" smtClean="0">
                <a:solidFill>
                  <a:schemeClr val="accent1"/>
                </a:solidFill>
                <a:latin typeface="Verdana" pitchFamily="34" charset="0"/>
              </a:rPr>
              <a:t>Odmítání </a:t>
            </a:r>
            <a:r>
              <a:rPr lang="cs-CZ" altLang="de-DE" b="0" dirty="0">
                <a:solidFill>
                  <a:schemeClr val="accent1"/>
                </a:solidFill>
                <a:latin typeface="Verdana" pitchFamily="34" charset="0"/>
              </a:rPr>
              <a:t>pozitivních zpětných vazeb, ale nekritické přijímání negativních</a:t>
            </a:r>
            <a:r>
              <a:rPr lang="de-DE" altLang="de-DE" b="0" dirty="0">
                <a:solidFill>
                  <a:schemeClr val="accent1"/>
                </a:solidFill>
                <a:latin typeface="Verdana" pitchFamily="34" charset="0"/>
              </a:rPr>
              <a:t>! </a:t>
            </a:r>
            <a:r>
              <a:rPr lang="cs-CZ" altLang="de-DE" b="0" dirty="0">
                <a:solidFill>
                  <a:schemeClr val="accent1"/>
                </a:solidFill>
                <a:latin typeface="Verdana" pitchFamily="34" charset="0"/>
              </a:rPr>
              <a:t>Jaké by bylo realističtější a prospěšnější hodnocení</a:t>
            </a:r>
            <a:r>
              <a:rPr lang="de-DE" altLang="de-DE" b="0" dirty="0">
                <a:solidFill>
                  <a:schemeClr val="accent1"/>
                </a:solidFill>
                <a:latin typeface="Verdana" pitchFamily="34" charset="0"/>
              </a:rPr>
              <a:t>?</a:t>
            </a:r>
          </a:p>
        </p:txBody>
      </p:sp>
      <p:grpSp>
        <p:nvGrpSpPr>
          <p:cNvPr id="18" name="Group 48"/>
          <p:cNvGrpSpPr>
            <a:grpSpLocks/>
          </p:cNvGrpSpPr>
          <p:nvPr/>
        </p:nvGrpSpPr>
        <p:grpSpPr bwMode="auto">
          <a:xfrm>
            <a:off x="0" y="6167438"/>
            <a:ext cx="2267744" cy="536575"/>
            <a:chOff x="0" y="3957"/>
            <a:chExt cx="1349" cy="338"/>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20"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1" name="Text Box 71"/>
            <p:cNvSpPr txBox="1">
              <a:spLocks noChangeArrowheads="1"/>
            </p:cNvSpPr>
            <p:nvPr/>
          </p:nvSpPr>
          <p:spPr bwMode="auto">
            <a:xfrm>
              <a:off x="160" y="3985"/>
              <a:ext cx="1189" cy="310"/>
            </a:xfrm>
            <a:prstGeom prst="rect">
              <a:avLst/>
            </a:prstGeom>
            <a:noFill/>
            <a:ln w="9525">
              <a:noFill/>
              <a:miter lim="800000"/>
              <a:headEnd/>
              <a:tailEnd/>
            </a:ln>
          </p:spPr>
          <p:txBody>
            <a:bodyPr wrap="square">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a:t>
              </a:r>
              <a:r>
                <a:rPr lang="de-DE" altLang="de-DE" sz="1200" b="0" i="1" dirty="0">
                  <a:latin typeface="Verdana" pitchFamily="34" charset="0"/>
                </a:rPr>
                <a:t> </a:t>
              </a:r>
              <a:r>
                <a:rPr lang="de-DE" altLang="de-DE" sz="1200" b="0" dirty="0">
                  <a:latin typeface="Verdana" pitchFamily="34" charset="0"/>
                </a:rPr>
                <a:t>9.</a:t>
              </a:r>
              <a:r>
                <a:rPr lang="cs-CZ" altLang="de-DE" sz="1200" b="0" dirty="0" smtClean="0">
                  <a:latin typeface="Verdana" pitchFamily="34" charset="0"/>
                </a:rPr>
                <a:t>1</a:t>
              </a:r>
              <a:r>
                <a:rPr lang="de-DE" altLang="de-DE" sz="1200" b="0" dirty="0" smtClean="0">
                  <a:latin typeface="Verdana" pitchFamily="34" charset="0"/>
                </a:rPr>
                <a:t>b</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468313" y="1627188"/>
            <a:ext cx="5943600" cy="4525962"/>
          </a:xfrm>
        </p:spPr>
        <p:txBody>
          <a:bodyPr/>
          <a:lstStyle/>
          <a:p>
            <a:pPr marL="0" indent="0">
              <a:buNone/>
              <a:defRPr/>
            </a:pPr>
            <a:r>
              <a:rPr lang="cs-CZ" sz="1800" dirty="0" smtClean="0"/>
              <a:t>Promyslete si, zda byla kritika oprávněná a snažte se vzít v úvahu více úhlů pohledu</a:t>
            </a:r>
            <a:r>
              <a:rPr lang="en-US" sz="1800" dirty="0" smtClean="0"/>
              <a:t>.</a:t>
            </a:r>
          </a:p>
          <a:p>
            <a:pPr marL="342000" indent="-342000">
              <a:defRPr/>
            </a:pPr>
            <a:endParaRPr lang="en-US" sz="1800" dirty="0" smtClean="0"/>
          </a:p>
          <a:p>
            <a:pPr marL="0" indent="0">
              <a:buNone/>
              <a:defRPr/>
            </a:pPr>
            <a:r>
              <a:rPr lang="cs-CZ" sz="1800" dirty="0" smtClean="0"/>
              <a:t>Nezačněte nadměrně zobecňovat</a:t>
            </a:r>
            <a:r>
              <a:rPr lang="en-US" sz="1800" dirty="0" smtClean="0"/>
              <a:t>: </a:t>
            </a:r>
          </a:p>
          <a:p>
            <a:pPr marL="0" indent="0">
              <a:buNone/>
              <a:defRPr/>
            </a:pPr>
            <a:r>
              <a:rPr lang="cs-CZ" sz="1800" dirty="0" smtClean="0"/>
              <a:t>„Týkalo se se mého určitého chování – ne mě samotného jako osoby</a:t>
            </a:r>
            <a:r>
              <a:rPr lang="en-US" sz="1800" dirty="0" smtClean="0"/>
              <a:t>!” </a:t>
            </a:r>
          </a:p>
          <a:p>
            <a:pPr marL="342000" indent="-342000">
              <a:defRPr/>
            </a:pPr>
            <a:endParaRPr lang="en-US" sz="1800" dirty="0" smtClean="0"/>
          </a:p>
          <a:p>
            <a:pPr marL="0" indent="0">
              <a:buNone/>
              <a:defRPr/>
            </a:pPr>
            <a:r>
              <a:rPr lang="cs-CZ" sz="1800" dirty="0" smtClean="0"/>
              <a:t>Zvládněte kritiku pozitivně</a:t>
            </a:r>
            <a:r>
              <a:rPr lang="en-US" sz="1800" dirty="0" smtClean="0"/>
              <a:t>:</a:t>
            </a:r>
          </a:p>
          <a:p>
            <a:pPr marL="0" indent="0">
              <a:buNone/>
              <a:defRPr/>
            </a:pPr>
            <a:r>
              <a:rPr lang="cs-CZ" sz="1800" dirty="0" smtClean="0"/>
              <a:t>„Jak se z toho mohu poučit</a:t>
            </a:r>
            <a:r>
              <a:rPr lang="en-US" sz="1800" dirty="0" smtClean="0"/>
              <a:t>?”</a:t>
            </a:r>
          </a:p>
          <a:p>
            <a:pPr>
              <a:defRPr/>
            </a:pPr>
            <a:endParaRPr lang="en-US" sz="1800" dirty="0" smtClean="0"/>
          </a:p>
        </p:txBody>
      </p:sp>
      <p:sp>
        <p:nvSpPr>
          <p:cNvPr id="39939" name="Rectangle 2"/>
          <p:cNvSpPr>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Jak mohu zlepšit svou reakci na kritickou poznámku</a:t>
            </a:r>
            <a:r>
              <a:rPr lang="en-US" altLang="de-DE" sz="2000" b="0" dirty="0">
                <a:solidFill>
                  <a:srgbClr val="D16349"/>
                </a:solidFill>
                <a:latin typeface="Verdana" pitchFamily="34" charset="0"/>
              </a:rPr>
              <a:t>?</a:t>
            </a:r>
          </a:p>
        </p:txBody>
      </p:sp>
      <p:sp>
        <p:nvSpPr>
          <p:cNvPr id="9" name="Text Box 8"/>
          <p:cNvSpPr txBox="1">
            <a:spLocks noChangeArrowheads="1"/>
          </p:cNvSpPr>
          <p:nvPr/>
        </p:nvSpPr>
        <p:spPr bwMode="auto">
          <a:xfrm>
            <a:off x="-26988" y="6670675"/>
            <a:ext cx="5246688" cy="214313"/>
          </a:xfrm>
          <a:prstGeom prst="rect">
            <a:avLst/>
          </a:prstGeom>
          <a:noFill/>
          <a:ln>
            <a:noFill/>
          </a:ln>
          <a:effectLst/>
          <a:extLst/>
        </p:spPr>
        <p:txBody>
          <a:bodyPr>
            <a:spAutoFit/>
          </a:bodyPr>
          <a:lstStyle/>
          <a:p>
            <a:pPr>
              <a:defRPr/>
            </a:pPr>
            <a:r>
              <a:rPr lang="en-GB" altLang="ko-KR" sz="800" b="0" i="1" dirty="0">
                <a:latin typeface="+mn-lt"/>
                <a:ea typeface="굴림" charset="-127"/>
              </a:rPr>
              <a:t>(“Nathan Setting The Tone For The Exam” by </a:t>
            </a:r>
            <a:r>
              <a:rPr lang="en-GB" altLang="ko-KR" sz="800" b="0" i="1" dirty="0" err="1">
                <a:latin typeface="+mn-lt"/>
                <a:ea typeface="굴림" charset="-127"/>
              </a:rPr>
              <a:t>rileyroxx</a:t>
            </a:r>
            <a:r>
              <a:rPr lang="en-GB" altLang="ko-KR" sz="800" b="0" i="1" dirty="0">
                <a:latin typeface="+mn-lt"/>
                <a:ea typeface="굴림" charset="-127"/>
              </a:rPr>
              <a:t>)</a:t>
            </a:r>
          </a:p>
        </p:txBody>
      </p:sp>
      <p:pic>
        <p:nvPicPr>
          <p:cNvPr id="39941" name="Picture 7"/>
          <p:cNvPicPr preferRelativeResize="0">
            <a:picLocks noChangeArrowheads="1"/>
          </p:cNvPicPr>
          <p:nvPr/>
        </p:nvPicPr>
        <p:blipFill>
          <a:blip r:embed="rId3"/>
          <a:srcRect l="27151" r="10851"/>
          <a:stretch>
            <a:fillRect/>
          </a:stretch>
        </p:blipFill>
        <p:spPr bwMode="auto">
          <a:xfrm>
            <a:off x="6624638" y="1362075"/>
            <a:ext cx="2268537" cy="3384550"/>
          </a:xfrm>
          <a:prstGeom prst="rect">
            <a:avLst/>
          </a:prstGeom>
          <a:noFill/>
          <a:ln w="9525">
            <a:noFill/>
            <a:miter lim="800000"/>
            <a:headEnd/>
            <a:tailEnd/>
          </a:ln>
        </p:spPr>
      </p:pic>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smtClean="0">
                <a:solidFill>
                  <a:srgbClr val="646B86"/>
                </a:solidFill>
                <a:latin typeface="Verdana"/>
              </a:rPr>
              <a:t>   9.</a:t>
            </a:r>
            <a:r>
              <a:rPr lang="cs-CZ" altLang="de-DE" sz="1200" kern="0" dirty="0" smtClean="0">
                <a:solidFill>
                  <a:srgbClr val="646B86"/>
                </a:solidFill>
                <a:latin typeface="Verdana"/>
              </a:rPr>
              <a:t>28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4048125" y="5205413"/>
            <a:ext cx="184150" cy="762000"/>
          </a:xfrm>
          <a:prstGeom prst="rect">
            <a:avLst/>
          </a:prstGeom>
          <a:noFill/>
          <a:ln w="9525">
            <a:noFill/>
            <a:miter lim="800000"/>
            <a:headEnd/>
            <a:tailEnd/>
          </a:ln>
        </p:spPr>
        <p:txBody>
          <a:bodyPr wrap="none">
            <a:spAutoFit/>
          </a:bodyPr>
          <a:lstStyle/>
          <a:p>
            <a:pPr eaLnBrk="1" hangingPunct="1"/>
            <a:endParaRPr lang="en-US" altLang="de-DE" sz="4400">
              <a:solidFill>
                <a:schemeClr val="tx2"/>
              </a:solidFill>
              <a:latin typeface="Verdana" pitchFamily="34" charset="0"/>
            </a:endParaRPr>
          </a:p>
        </p:txBody>
      </p:sp>
      <p:sp>
        <p:nvSpPr>
          <p:cNvPr id="40963" name="Text Box 4"/>
          <p:cNvSpPr txBox="1">
            <a:spLocks noChangeArrowheads="1"/>
          </p:cNvSpPr>
          <p:nvPr/>
        </p:nvSpPr>
        <p:spPr bwMode="auto">
          <a:xfrm>
            <a:off x="2679700" y="4773613"/>
            <a:ext cx="184150" cy="762000"/>
          </a:xfrm>
          <a:prstGeom prst="rect">
            <a:avLst/>
          </a:prstGeom>
          <a:noFill/>
          <a:ln w="9525">
            <a:noFill/>
            <a:miter lim="800000"/>
            <a:headEnd/>
            <a:tailEnd/>
          </a:ln>
        </p:spPr>
        <p:txBody>
          <a:bodyPr wrap="none">
            <a:spAutoFit/>
          </a:bodyPr>
          <a:lstStyle/>
          <a:p>
            <a:pPr eaLnBrk="1" hangingPunct="1"/>
            <a:endParaRPr lang="en-US" altLang="de-DE" sz="4400">
              <a:solidFill>
                <a:schemeClr val="tx2"/>
              </a:solidFill>
              <a:latin typeface="Verdana" pitchFamily="34" charset="0"/>
            </a:endParaRPr>
          </a:p>
        </p:txBody>
      </p:sp>
      <p:sp>
        <p:nvSpPr>
          <p:cNvPr id="40964" name="Rectangle 6"/>
          <p:cNvSpPr>
            <a:spLocks noChangeArrowheads="1"/>
          </p:cNvSpPr>
          <p:nvPr/>
        </p:nvSpPr>
        <p:spPr bwMode="auto">
          <a:xfrm>
            <a:off x="442913" y="1341438"/>
            <a:ext cx="5713412" cy="4721225"/>
          </a:xfrm>
          <a:prstGeom prst="rect">
            <a:avLst/>
          </a:prstGeom>
          <a:noFill/>
          <a:ln w="9525">
            <a:noFill/>
            <a:miter lim="800000"/>
            <a:headEnd/>
            <a:tailEnd/>
          </a:ln>
        </p:spPr>
        <p:txBody>
          <a:bodyPr/>
          <a:lstStyle/>
          <a:p>
            <a:pPr marL="342900" indent="-342900">
              <a:spcBef>
                <a:spcPct val="20000"/>
              </a:spcBef>
              <a:buClr>
                <a:srgbClr val="8CADAE"/>
              </a:buClr>
              <a:buFont typeface="Wingdings" pitchFamily="2" charset="2"/>
              <a:buChar char="Ø"/>
            </a:pPr>
            <a:r>
              <a:rPr lang="cs-CZ" altLang="de-DE" b="0" dirty="0">
                <a:latin typeface="Verdana" pitchFamily="34" charset="0"/>
              </a:rPr>
              <a:t>Pamatujte si, že lidé vás chtějí potěšit a zpříjemnit vám den, když vás chválí a oceňují – je to, jako by vám dávali dárek</a:t>
            </a:r>
            <a:r>
              <a:rPr lang="en-US" altLang="de-DE" b="0" dirty="0">
                <a:latin typeface="Verdana" pitchFamily="34" charset="0"/>
              </a:rPr>
              <a:t>! </a:t>
            </a:r>
          </a:p>
          <a:p>
            <a:pPr marL="342900" indent="-342900">
              <a:spcBef>
                <a:spcPct val="20000"/>
              </a:spcBef>
              <a:buClr>
                <a:srgbClr val="8CADAE"/>
              </a:buClr>
              <a:buFont typeface="Wingdings" pitchFamily="2" charset="2"/>
              <a:buChar char="Ø"/>
            </a:pPr>
            <a:endParaRPr lang="en-US" altLang="de-DE" b="0" dirty="0">
              <a:latin typeface="Verdana" pitchFamily="34" charset="0"/>
            </a:endParaRPr>
          </a:p>
          <a:p>
            <a:pPr marL="342900" indent="-342900">
              <a:spcBef>
                <a:spcPct val="20000"/>
              </a:spcBef>
              <a:buClr>
                <a:srgbClr val="8CADAE"/>
              </a:buClr>
              <a:buFont typeface="Wingdings" pitchFamily="2" charset="2"/>
              <a:buChar char="Ø"/>
            </a:pPr>
            <a:r>
              <a:rPr lang="cs-CZ" altLang="de-DE" b="0" dirty="0">
                <a:latin typeface="Verdana" pitchFamily="34" charset="0"/>
              </a:rPr>
              <a:t>Pokud reagujete tak, že pochvalu zpochybníte </a:t>
            </a:r>
            <a:r>
              <a:rPr lang="en-US" altLang="de-DE" b="0" dirty="0">
                <a:latin typeface="Verdana" pitchFamily="34" charset="0"/>
              </a:rPr>
              <a:t>(</a:t>
            </a:r>
            <a:r>
              <a:rPr lang="cs-CZ" altLang="de-DE" b="0" dirty="0">
                <a:latin typeface="Verdana" pitchFamily="34" charset="0"/>
              </a:rPr>
              <a:t>„Ale to přece není pravda“)</a:t>
            </a:r>
            <a:r>
              <a:rPr lang="en-US" altLang="de-DE" b="0" dirty="0">
                <a:latin typeface="Verdana" pitchFamily="34" charset="0"/>
              </a:rPr>
              <a:t>Oh, that’s not true!”),</a:t>
            </a:r>
            <a:r>
              <a:rPr lang="cs-CZ" altLang="de-DE" b="0" dirty="0">
                <a:latin typeface="Verdana" pitchFamily="34" charset="0"/>
              </a:rPr>
              <a:t> je to, jako byste dárek odmítli</a:t>
            </a:r>
            <a:r>
              <a:rPr lang="en-US" altLang="de-DE" b="0" dirty="0">
                <a:latin typeface="Verdana" pitchFamily="34" charset="0"/>
              </a:rPr>
              <a:t>. </a:t>
            </a:r>
          </a:p>
          <a:p>
            <a:pPr marL="342900" indent="-342900">
              <a:spcBef>
                <a:spcPct val="20000"/>
              </a:spcBef>
              <a:buClr>
                <a:srgbClr val="8CADAE"/>
              </a:buClr>
              <a:buFont typeface="Wingdings" pitchFamily="2" charset="2"/>
              <a:buChar char="Ø"/>
            </a:pPr>
            <a:endParaRPr lang="en-US" altLang="de-DE" b="0" dirty="0">
              <a:solidFill>
                <a:srgbClr val="FF0000"/>
              </a:solidFill>
              <a:latin typeface="Verdana" pitchFamily="34" charset="0"/>
            </a:endParaRPr>
          </a:p>
          <a:p>
            <a:pPr marL="342900" indent="-342900">
              <a:spcBef>
                <a:spcPct val="20000"/>
              </a:spcBef>
              <a:buClr>
                <a:srgbClr val="8CADAE"/>
              </a:buClr>
              <a:buFont typeface="Wingdings" pitchFamily="2" charset="2"/>
              <a:buChar char="Ø"/>
            </a:pPr>
            <a:r>
              <a:rPr lang="cs-CZ" altLang="de-DE" b="0" dirty="0">
                <a:latin typeface="Verdana" pitchFamily="34" charset="0"/>
              </a:rPr>
              <a:t>A proto</a:t>
            </a:r>
            <a:r>
              <a:rPr lang="en-US" altLang="de-DE" b="0" dirty="0">
                <a:latin typeface="Verdana" pitchFamily="34" charset="0"/>
              </a:rPr>
              <a:t>: </a:t>
            </a:r>
            <a:r>
              <a:rPr lang="cs-CZ" altLang="de-DE" b="0" dirty="0">
                <a:latin typeface="Verdana" pitchFamily="34" charset="0"/>
              </a:rPr>
              <a:t>Buďte šťastní a s úsměvem poděkujte</a:t>
            </a:r>
            <a:r>
              <a:rPr lang="en-US" altLang="de-DE" b="0" dirty="0">
                <a:latin typeface="Verdana" pitchFamily="34" charset="0"/>
              </a:rPr>
              <a:t>!</a:t>
            </a:r>
          </a:p>
          <a:p>
            <a:pPr marL="342900" indent="-342900">
              <a:spcBef>
                <a:spcPct val="20000"/>
              </a:spcBef>
              <a:buClr>
                <a:srgbClr val="8CADAE"/>
              </a:buClr>
              <a:buFont typeface="Wingdings" pitchFamily="2" charset="2"/>
              <a:buChar char="Ø"/>
            </a:pPr>
            <a:endParaRPr lang="en-US" altLang="de-DE" b="0" dirty="0">
              <a:latin typeface="Verdana" pitchFamily="34" charset="0"/>
            </a:endParaRPr>
          </a:p>
          <a:p>
            <a:pPr marL="342900" indent="-342900">
              <a:spcBef>
                <a:spcPct val="20000"/>
              </a:spcBef>
              <a:buClr>
                <a:srgbClr val="006699"/>
              </a:buClr>
              <a:buFont typeface="Wingdings" pitchFamily="2" charset="2"/>
              <a:buChar char="Ø"/>
            </a:pPr>
            <a:endParaRPr lang="en-US" altLang="de-DE" sz="2000" dirty="0"/>
          </a:p>
          <a:p>
            <a:pPr marL="342900" indent="-342900">
              <a:spcBef>
                <a:spcPct val="20000"/>
              </a:spcBef>
              <a:buClr>
                <a:srgbClr val="006699"/>
              </a:buClr>
            </a:pPr>
            <a:endParaRPr lang="en-US" altLang="de-DE" sz="2000" dirty="0"/>
          </a:p>
          <a:p>
            <a:pPr marL="342900" indent="-342900">
              <a:spcBef>
                <a:spcPct val="20000"/>
              </a:spcBef>
              <a:buClr>
                <a:srgbClr val="006699"/>
              </a:buClr>
              <a:buFont typeface="Wingdings" pitchFamily="2" charset="2"/>
              <a:buChar char="Ø"/>
            </a:pPr>
            <a:endParaRPr lang="en-US" altLang="de-DE" sz="2000" dirty="0"/>
          </a:p>
          <a:p>
            <a:pPr marL="355600" lvl="4" indent="-355600">
              <a:spcBef>
                <a:spcPct val="20000"/>
              </a:spcBef>
              <a:buClr>
                <a:srgbClr val="006699"/>
              </a:buClr>
              <a:buFont typeface="Wingdings" pitchFamily="2" charset="2"/>
              <a:buChar char="Ø"/>
            </a:pPr>
            <a:endParaRPr lang="en-US" altLang="de-DE" sz="2000" dirty="0"/>
          </a:p>
          <a:p>
            <a:pPr marL="355600" lvl="4" indent="-355600">
              <a:spcBef>
                <a:spcPct val="20000"/>
              </a:spcBef>
              <a:buClr>
                <a:srgbClr val="006699"/>
              </a:buClr>
              <a:buFont typeface="Wingdings" pitchFamily="2" charset="2"/>
              <a:buChar char="Ø"/>
            </a:pPr>
            <a:endParaRPr lang="en-US" altLang="de-DE" sz="2000" dirty="0"/>
          </a:p>
        </p:txBody>
      </p:sp>
      <p:sp>
        <p:nvSpPr>
          <p:cNvPr id="40965" name="Rectangle 2"/>
          <p:cNvSpPr>
            <a:spLocks noChangeArrowheads="1"/>
          </p:cNvSpPr>
          <p:nvPr/>
        </p:nvSpPr>
        <p:spPr bwMode="auto">
          <a:xfrm>
            <a:off x="0" y="1"/>
            <a:ext cx="9144000" cy="777875"/>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Jak se můžete zlepšit v přijímání pochval</a:t>
            </a:r>
            <a:r>
              <a:rPr lang="en-US" altLang="de-DE" sz="2000" b="0" dirty="0">
                <a:solidFill>
                  <a:srgbClr val="D16349"/>
                </a:solidFill>
                <a:latin typeface="Verdana" pitchFamily="34" charset="0"/>
              </a:rPr>
              <a:t>?</a:t>
            </a:r>
          </a:p>
        </p:txBody>
      </p:sp>
      <p:pic>
        <p:nvPicPr>
          <p:cNvPr id="40966" name="Picture 2"/>
          <p:cNvPicPr>
            <a:picLocks noChangeAspect="1" noChangeArrowheads="1"/>
          </p:cNvPicPr>
          <p:nvPr/>
        </p:nvPicPr>
        <p:blipFill>
          <a:blip r:embed="rId2"/>
          <a:srcRect t="14853"/>
          <a:stretch>
            <a:fillRect/>
          </a:stretch>
        </p:blipFill>
        <p:spPr bwMode="auto">
          <a:xfrm>
            <a:off x="6037263" y="1355725"/>
            <a:ext cx="2855912" cy="1497013"/>
          </a:xfrm>
          <a:prstGeom prst="rect">
            <a:avLst/>
          </a:prstGeom>
          <a:noFill/>
          <a:ln w="9525">
            <a:noFill/>
            <a:miter lim="800000"/>
            <a:headEnd/>
            <a:tailEnd/>
          </a:ln>
        </p:spPr>
      </p:pic>
      <p:sp>
        <p:nvSpPr>
          <p:cNvPr id="11" name="Rectangle 9"/>
          <p:cNvSpPr>
            <a:spLocks noChangeArrowheads="1"/>
          </p:cNvSpPr>
          <p:nvPr/>
        </p:nvSpPr>
        <p:spPr bwMode="auto">
          <a:xfrm>
            <a:off x="-36513" y="6669088"/>
            <a:ext cx="2855913" cy="215900"/>
          </a:xfrm>
          <a:prstGeom prst="rect">
            <a:avLst/>
          </a:prstGeom>
          <a:noFill/>
          <a:ln>
            <a:noFill/>
          </a:ln>
          <a:effectLst/>
          <a:extLst/>
        </p:spPr>
        <p:txBody>
          <a:bodyPr wrap="none" anchor="ctr">
            <a:spAutoFit/>
          </a:bodyPr>
          <a:lstStyle/>
          <a:p>
            <a:pPr algn="r">
              <a:defRPr/>
            </a:pPr>
            <a:r>
              <a:rPr lang="en-US" altLang="ko-KR" sz="800" b="0" i="1" dirty="0">
                <a:latin typeface="+mn-lt"/>
                <a:ea typeface="굴림" charset="-127"/>
              </a:rPr>
              <a:t>(“</a:t>
            </a:r>
            <a:r>
              <a:rPr lang="en-US" altLang="ko-KR" sz="800" b="0" i="1" dirty="0" err="1">
                <a:latin typeface="+mn-lt"/>
                <a:ea typeface="굴림" charset="-127"/>
              </a:rPr>
              <a:t>Artomatic</a:t>
            </a:r>
            <a:r>
              <a:rPr lang="en-US" altLang="ko-KR" sz="800" b="0" i="1" dirty="0">
                <a:latin typeface="+mn-lt"/>
                <a:ea typeface="굴림" charset="-127"/>
              </a:rPr>
              <a:t> 2009 </a:t>
            </a:r>
            <a:r>
              <a:rPr lang="en-US" altLang="ko-KR" sz="800" b="0" i="1" dirty="0" err="1">
                <a:latin typeface="+mn-lt"/>
                <a:ea typeface="굴림" charset="-127"/>
              </a:rPr>
              <a:t>Ramune's</a:t>
            </a:r>
            <a:r>
              <a:rPr lang="en-US" altLang="ko-KR" sz="800" b="0" i="1" dirty="0">
                <a:latin typeface="+mn-lt"/>
                <a:ea typeface="굴림" charset="-127"/>
              </a:rPr>
              <a:t> Candy” by</a:t>
            </a:r>
            <a:r>
              <a:rPr lang="de-DE" altLang="ko-KR" sz="800" b="0" dirty="0">
                <a:latin typeface="+mn-lt"/>
                <a:ea typeface="굴림" charset="-127"/>
              </a:rPr>
              <a:t> </a:t>
            </a:r>
            <a:r>
              <a:rPr lang="en-US" altLang="ko-KR" sz="800" b="0" i="1" dirty="0">
                <a:latin typeface="+mn-lt"/>
                <a:ea typeface="굴림" charset="-127"/>
              </a:rPr>
              <a:t>Mr. T in DC)</a:t>
            </a:r>
            <a:endParaRPr lang="de-DE" altLang="ko-KR" sz="800" b="0" i="1" dirty="0">
              <a:latin typeface="+mn-lt"/>
              <a:ea typeface="굴림" charset="-127"/>
            </a:endParaRP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29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6263"/>
            <a:ext cx="4813300" cy="3300412"/>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56500" indent="-256500" eaLnBrk="1" hangingPunct="1">
              <a:buClr>
                <a:srgbClr val="8CADAE"/>
              </a:buClr>
              <a:buFont typeface="Wingdings" pitchFamily="2" charset="2"/>
              <a:buChar char="Ø"/>
              <a:defRPr/>
            </a:pPr>
            <a:r>
              <a:rPr lang="cs-CZ" b="0" dirty="0" smtClean="0">
                <a:latin typeface="Verdana" pitchFamily="34" charset="0"/>
              </a:rPr>
              <a:t>Mnozí lidé s psychickými problémy popisují, že neustále o něčem „přemítají“ a nad něčím „dumají“</a:t>
            </a:r>
            <a:r>
              <a:rPr lang="en-US" b="0" dirty="0" smtClean="0">
                <a:latin typeface="Verdana" pitchFamily="34" charset="0"/>
              </a:rPr>
              <a:t>.</a:t>
            </a: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cs-CZ" dirty="0" smtClean="0">
                <a:latin typeface="Verdana" pitchFamily="34" charset="0"/>
              </a:rPr>
              <a:t>Také jste to zažili</a:t>
            </a:r>
            <a:r>
              <a:rPr lang="en-US" dirty="0" smtClean="0">
                <a:latin typeface="Verdana" pitchFamily="34" charset="0"/>
              </a:rPr>
              <a:t>?</a:t>
            </a: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cs-CZ" b="0" dirty="0" smtClean="0">
                <a:latin typeface="Verdana" pitchFamily="34" charset="0"/>
              </a:rPr>
              <a:t>Čeho se vaše přemítání týká</a:t>
            </a:r>
            <a:r>
              <a:rPr lang="en-US" b="0" dirty="0" smtClean="0">
                <a:latin typeface="Verdana" pitchFamily="34" charset="0"/>
              </a:rPr>
              <a:t>?</a:t>
            </a:r>
          </a:p>
          <a:p>
            <a:pPr marL="256500" indent="-256500" eaLnBrk="1" hangingPunct="1">
              <a:buClr>
                <a:srgbClr val="8CADAE"/>
              </a:buClr>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a:latin typeface="Verdana" pitchFamily="34" charset="0"/>
            </a:endParaRPr>
          </a:p>
        </p:txBody>
      </p:sp>
      <p:sp>
        <p:nvSpPr>
          <p:cNvPr id="41987"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Přemítání</a:t>
            </a:r>
            <a:r>
              <a:rPr lang="en-US" altLang="de-DE" sz="2000" b="0" dirty="0">
                <a:solidFill>
                  <a:srgbClr val="D16349"/>
                </a:solidFill>
                <a:latin typeface="Verdana" pitchFamily="34" charset="0"/>
              </a:rPr>
              <a:t>: </a:t>
            </a:r>
            <a:r>
              <a:rPr lang="cs-CZ" altLang="de-DE" sz="2000" b="0" dirty="0">
                <a:solidFill>
                  <a:srgbClr val="D16349"/>
                </a:solidFill>
                <a:latin typeface="Verdana" pitchFamily="34" charset="0"/>
              </a:rPr>
              <a:t>Chození kolem dokola místo vpřed</a:t>
            </a:r>
            <a:endParaRPr lang="en-US" altLang="de-DE" sz="2000" b="0" dirty="0">
              <a:solidFill>
                <a:srgbClr val="D16349"/>
              </a:solidFill>
              <a:latin typeface="Verdana" pitchFamily="34" charset="0"/>
            </a:endParaRPr>
          </a:p>
        </p:txBody>
      </p:sp>
      <p:pic>
        <p:nvPicPr>
          <p:cNvPr id="41988" name="Grafik 1"/>
          <p:cNvPicPr>
            <a:picLocks noChangeAspect="1"/>
          </p:cNvPicPr>
          <p:nvPr/>
        </p:nvPicPr>
        <p:blipFill>
          <a:blip r:embed="rId3"/>
          <a:srcRect/>
          <a:stretch>
            <a:fillRect/>
          </a:stretch>
        </p:blipFill>
        <p:spPr bwMode="auto">
          <a:xfrm>
            <a:off x="5310188" y="1847850"/>
            <a:ext cx="3382962" cy="1738313"/>
          </a:xfrm>
          <a:prstGeom prst="rect">
            <a:avLst/>
          </a:prstGeom>
          <a:noFill/>
          <a:ln w="9525">
            <a:noFill/>
            <a:miter lim="800000"/>
            <a:headEnd/>
            <a:tailEnd/>
          </a:ln>
        </p:spPr>
      </p:pic>
      <p:sp>
        <p:nvSpPr>
          <p:cNvPr id="4198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b="0" i="1">
                <a:latin typeface="Verdana" pitchFamily="34" charset="0"/>
              </a:rPr>
              <a:t>(</a:t>
            </a:r>
            <a:r>
              <a:rPr lang="en-US" altLang="de-DE" sz="800" b="0">
                <a:latin typeface="Verdana" pitchFamily="34" charset="0"/>
              </a:rPr>
              <a:t>“</a:t>
            </a:r>
            <a:r>
              <a:rPr lang="en-US" altLang="de-DE" sz="800" b="0" i="1">
                <a:latin typeface="Verdana" pitchFamily="34" charset="0"/>
              </a:rPr>
              <a:t>statue of DR Samuel Johnson in Lichfield Market Square” von Elliott Brown)</a:t>
            </a:r>
            <a:r>
              <a:rPr lang="de-DE" altLang="de-DE" sz="800" b="0" i="1">
                <a:latin typeface="Verdana" pitchFamily="34" charset="0"/>
              </a:rPr>
              <a:t> </a:t>
            </a: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4675"/>
            <a:ext cx="4813300" cy="4500563"/>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eaLnBrk="1" hangingPunct="1">
              <a:buClr>
                <a:srgbClr val="006699"/>
              </a:buClr>
              <a:defRPr/>
            </a:pPr>
            <a:r>
              <a:rPr lang="cs-CZ" b="0" dirty="0" smtClean="0">
                <a:latin typeface="Verdana" pitchFamily="34" charset="0"/>
              </a:rPr>
              <a:t>Přemítání je problematické z několika důvodů</a:t>
            </a:r>
            <a:r>
              <a:rPr lang="en-US" b="0" dirty="0" smtClean="0">
                <a:latin typeface="Verdana" pitchFamily="34" charset="0"/>
              </a:rPr>
              <a:t>:</a:t>
            </a:r>
            <a:endParaRPr lang="cs-CZ" b="0" dirty="0" smtClean="0">
              <a:latin typeface="Verdana" pitchFamily="34" charset="0"/>
            </a:endParaRPr>
          </a:p>
          <a:p>
            <a:pPr marL="0" indent="0" eaLnBrk="1" hangingPunct="1">
              <a:buClr>
                <a:srgbClr val="006699"/>
              </a:buClr>
              <a:defRPr/>
            </a:pPr>
            <a:endParaRPr lang="en-US" b="0" dirty="0" smtClean="0">
              <a:latin typeface="Verdana" pitchFamily="34" charset="0"/>
            </a:endParaRPr>
          </a:p>
          <a:p>
            <a:pPr marL="256500" indent="-256500" eaLnBrk="1" hangingPunct="1">
              <a:buClr>
                <a:srgbClr val="8CADAE"/>
              </a:buClr>
              <a:buFont typeface="Wingdings" pitchFamily="2" charset="2"/>
              <a:buChar char="Ø"/>
              <a:defRPr/>
            </a:pPr>
            <a:r>
              <a:rPr lang="cs-CZ" b="0" dirty="0" smtClean="0">
                <a:latin typeface="Verdana" pitchFamily="34" charset="0"/>
              </a:rPr>
              <a:t>Myšlenky se točí kolem dokola</a:t>
            </a:r>
            <a:r>
              <a:rPr lang="en-US" b="0" dirty="0" smtClean="0">
                <a:latin typeface="Verdana" pitchFamily="34" charset="0"/>
              </a:rPr>
              <a:t>: </a:t>
            </a:r>
            <a:r>
              <a:rPr lang="cs-CZ" b="0" dirty="0" smtClean="0">
                <a:latin typeface="Verdana" pitchFamily="34" charset="0"/>
              </a:rPr>
              <a:t>Problémy jsou stále přítomné, aniž by byly řešeny.</a:t>
            </a:r>
            <a:endParaRPr lang="en-US" b="0" dirty="0" smtClean="0">
              <a:latin typeface="Verdana" pitchFamily="34" charset="0"/>
            </a:endParaRPr>
          </a:p>
          <a:p>
            <a:pPr marL="256500" indent="-256500" eaLnBrk="1" hangingPunct="1">
              <a:buClr>
                <a:srgbClr val="8CADAE"/>
              </a:buClr>
              <a:buFont typeface="Wingdings" pitchFamily="2" charset="2"/>
              <a:buChar char="Ø"/>
              <a:defRPr/>
            </a:pPr>
            <a:r>
              <a:rPr lang="cs-CZ" b="0" dirty="0" smtClean="0">
                <a:latin typeface="Verdana" pitchFamily="34" charset="0"/>
              </a:rPr>
              <a:t>Podrývá sebevědomí, protože užitečné a prospěšné myšlenky jsou zamítány</a:t>
            </a:r>
            <a:r>
              <a:rPr lang="en-US" b="0" dirty="0" smtClean="0">
                <a:latin typeface="Verdana" pitchFamily="34" charset="0"/>
              </a:rPr>
              <a:t>.</a:t>
            </a:r>
          </a:p>
          <a:p>
            <a:pPr marL="256500" indent="-256500" eaLnBrk="1" hangingPunct="1">
              <a:buClr>
                <a:srgbClr val="8CADAE"/>
              </a:buClr>
              <a:buFont typeface="Wingdings" pitchFamily="2" charset="2"/>
              <a:buChar char="Ø"/>
              <a:defRPr/>
            </a:pPr>
            <a:r>
              <a:rPr lang="cs-CZ" b="0" dirty="0" smtClean="0">
                <a:latin typeface="Verdana" pitchFamily="34" charset="0"/>
              </a:rPr>
              <a:t>Na rozdíl o smysluplného promýšlení problému je pro přemítání typické, že se při něm neustále vracejí beznadějné a chmurné myšlenky a sebeobviňování, které člověku zaplavují mysl</a:t>
            </a:r>
            <a:r>
              <a:rPr lang="en-US" b="0" dirty="0" smtClean="0">
                <a:latin typeface="Verdana" pitchFamily="34" charset="0"/>
              </a:rPr>
              <a:t>.</a:t>
            </a:r>
            <a:endParaRPr lang="en-US" dirty="0" smtClean="0">
              <a:solidFill>
                <a:srgbClr val="006699"/>
              </a:solidFill>
              <a:latin typeface="Verdana" pitchFamily="34" charset="0"/>
            </a:endParaRPr>
          </a:p>
          <a:p>
            <a:pPr eaLnBrk="1" hangingPunct="1">
              <a:buClr>
                <a:srgbClr val="8CADAE"/>
              </a:buClr>
              <a:buFont typeface="Wingdings" pitchFamily="2" charset="2"/>
              <a:buChar char="Ø"/>
              <a:defRPr/>
            </a:pPr>
            <a:endParaRPr lang="en-US" sz="1650" dirty="0">
              <a:latin typeface="Verdana" pitchFamily="34" charset="0"/>
            </a:endParaRPr>
          </a:p>
        </p:txBody>
      </p:sp>
      <p:sp>
        <p:nvSpPr>
          <p:cNvPr id="43011" name="Rectangle 3"/>
          <p:cNvSpPr>
            <a:spLocks noChangeArrowheads="1"/>
          </p:cNvSpPr>
          <p:nvPr/>
        </p:nvSpPr>
        <p:spPr bwMode="auto">
          <a:xfrm>
            <a:off x="0" y="0"/>
            <a:ext cx="9144000" cy="792163"/>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Důsledky přemítání</a:t>
            </a:r>
            <a:endParaRPr lang="en-US" altLang="de-DE" sz="2000" b="0" dirty="0">
              <a:solidFill>
                <a:srgbClr val="D16349"/>
              </a:solidFill>
              <a:latin typeface="Verdana" pitchFamily="34" charset="0"/>
            </a:endParaRPr>
          </a:p>
        </p:txBody>
      </p:sp>
      <p:pic>
        <p:nvPicPr>
          <p:cNvPr id="43012" name="Grafik 4"/>
          <p:cNvPicPr>
            <a:picLocks noChangeAspect="1"/>
          </p:cNvPicPr>
          <p:nvPr/>
        </p:nvPicPr>
        <p:blipFill>
          <a:blip r:embed="rId3"/>
          <a:srcRect/>
          <a:stretch>
            <a:fillRect/>
          </a:stretch>
        </p:blipFill>
        <p:spPr bwMode="auto">
          <a:xfrm>
            <a:off x="5310188" y="1847850"/>
            <a:ext cx="3382962" cy="1738313"/>
          </a:xfrm>
          <a:prstGeom prst="rect">
            <a:avLst/>
          </a:prstGeom>
          <a:noFill/>
          <a:ln w="9525">
            <a:noFill/>
            <a:miter lim="800000"/>
            <a:headEnd/>
            <a:tailEnd/>
          </a:ln>
        </p:spPr>
      </p:pic>
      <p:sp>
        <p:nvSpPr>
          <p:cNvPr id="43013"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b="0" i="1">
                <a:latin typeface="Verdana" pitchFamily="34" charset="0"/>
              </a:rPr>
              <a:t>(</a:t>
            </a:r>
            <a:r>
              <a:rPr lang="en-US" altLang="de-DE" sz="800" b="0">
                <a:latin typeface="Verdana" pitchFamily="34" charset="0"/>
              </a:rPr>
              <a:t>“</a:t>
            </a:r>
            <a:r>
              <a:rPr lang="en-US" altLang="de-DE" sz="800" b="0" i="1">
                <a:latin typeface="Verdana" pitchFamily="34" charset="0"/>
              </a:rPr>
              <a:t>statue of DR Samuel Johnson in Lichfield Market Square” von Elliott Brown)</a:t>
            </a:r>
            <a:r>
              <a:rPr lang="de-DE" altLang="de-DE" sz="800" b="0" i="1">
                <a:latin typeface="Verdana" pitchFamily="34" charset="0"/>
              </a:rPr>
              <a:t> </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idx="4294967295"/>
          </p:nvPr>
        </p:nvSpPr>
        <p:spPr>
          <a:xfrm>
            <a:off x="503238" y="1603375"/>
            <a:ext cx="8135937" cy="4129088"/>
          </a:xfrm>
        </p:spPr>
        <p:txBody>
          <a:bodyPr anchor="ctr"/>
          <a:lstStyle/>
          <a:p>
            <a:pPr algn="l" eaLnBrk="1" hangingPunct="1"/>
            <a:r>
              <a:rPr lang="cs-CZ" altLang="de-DE" sz="1800" dirty="0" smtClean="0">
                <a:solidFill>
                  <a:schemeClr val="tx1"/>
                </a:solidFill>
              </a:rPr>
              <a:t>Neustále se vám vracejí negativní myšlenky </a:t>
            </a:r>
            <a:r>
              <a:rPr lang="en-US" altLang="de-DE" sz="1800" dirty="0" smtClean="0">
                <a:solidFill>
                  <a:schemeClr val="tx1"/>
                </a:solidFill>
              </a:rPr>
              <a:t>(</a:t>
            </a:r>
            <a:r>
              <a:rPr lang="cs-CZ" altLang="de-DE" sz="1800" dirty="0" smtClean="0">
                <a:solidFill>
                  <a:schemeClr val="tx1"/>
                </a:solidFill>
              </a:rPr>
              <a:t>např. sebevýčitky  jako „jsem nula“</a:t>
            </a:r>
            <a:r>
              <a:rPr lang="en-US" altLang="de-DE" sz="1800" dirty="0" smtClean="0">
                <a:solidFill>
                  <a:schemeClr val="tx1"/>
                </a:solidFill>
              </a:rPr>
              <a:t>, </a:t>
            </a:r>
            <a:r>
              <a:rPr lang="cs-CZ" altLang="de-DE" sz="1800" dirty="0" smtClean="0">
                <a:solidFill>
                  <a:schemeClr val="tx1"/>
                </a:solidFill>
              </a:rPr>
              <a:t>„jsem k ničemu</a:t>
            </a:r>
            <a:r>
              <a:rPr lang="en-US" altLang="de-DE" sz="1800" dirty="0" smtClean="0">
                <a:solidFill>
                  <a:schemeClr val="tx1"/>
                </a:solidFill>
              </a:rPr>
              <a:t>”, </a:t>
            </a:r>
            <a:r>
              <a:rPr lang="cs-CZ" altLang="de-DE" sz="1800" dirty="0" smtClean="0">
                <a:solidFill>
                  <a:schemeClr val="tx1"/>
                </a:solidFill>
              </a:rPr>
              <a:t>„jsem tak hloupý</a:t>
            </a:r>
            <a:r>
              <a:rPr lang="en-US" altLang="de-DE" sz="1800" dirty="0" smtClean="0">
                <a:solidFill>
                  <a:schemeClr val="tx1"/>
                </a:solidFill>
              </a:rPr>
              <a:t>”).</a:t>
            </a:r>
            <a:br>
              <a:rPr lang="en-US" altLang="de-DE" sz="1800" dirty="0" smtClean="0">
                <a:solidFill>
                  <a:schemeClr val="tx1"/>
                </a:solidFill>
              </a:rPr>
            </a:br>
            <a:r>
              <a:rPr lang="en-US" altLang="de-DE" sz="1800" dirty="0" smtClean="0">
                <a:solidFill>
                  <a:srgbClr val="FF0000"/>
                </a:solidFill>
              </a:rPr>
              <a:t/>
            </a:r>
            <a:br>
              <a:rPr lang="en-US" altLang="de-DE" sz="1800" dirty="0" smtClean="0">
                <a:solidFill>
                  <a:srgbClr val="FF0000"/>
                </a:solidFill>
              </a:rPr>
            </a:br>
            <a:r>
              <a:rPr lang="cs-CZ" altLang="de-DE" sz="1800" b="1" dirty="0" smtClean="0">
                <a:solidFill>
                  <a:schemeClr val="tx1"/>
                </a:solidFill>
              </a:rPr>
              <a:t>Znáte to také</a:t>
            </a:r>
            <a:r>
              <a:rPr lang="en-US" altLang="de-DE" sz="1800" b="1" dirty="0" smtClean="0">
                <a:solidFill>
                  <a:schemeClr val="tx1"/>
                </a:solidFill>
              </a:rPr>
              <a:t>?</a:t>
            </a:r>
            <a:br>
              <a:rPr lang="en-US" altLang="de-DE" sz="1800" b="1"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cs-CZ" altLang="de-DE" sz="1800" dirty="0" smtClean="0">
                <a:solidFill>
                  <a:schemeClr val="tx1"/>
                </a:solidFill>
              </a:rPr>
              <a:t>Co děláte, když vás začnou napadat takové myšlenky</a:t>
            </a:r>
            <a:r>
              <a:rPr lang="en-US" altLang="de-DE" sz="1800" dirty="0" smtClean="0">
                <a:solidFill>
                  <a:schemeClr val="tx1"/>
                </a:solidFill>
              </a:rPr>
              <a:t>?</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b="1" dirty="0" smtClean="0">
                <a:solidFill>
                  <a:schemeClr val="tx1"/>
                </a:solidFill>
              </a:rPr>
              <a:t/>
            </a:r>
            <a:br>
              <a:rPr lang="en-US" altLang="de-DE" sz="1800" b="1" dirty="0" smtClean="0">
                <a:solidFill>
                  <a:schemeClr val="tx1"/>
                </a:solidFill>
              </a:rPr>
            </a:br>
            <a:r>
              <a:rPr lang="cs-CZ" altLang="de-DE" sz="1800" b="1" dirty="0" smtClean="0">
                <a:solidFill>
                  <a:schemeClr val="tx1"/>
                </a:solidFill>
              </a:rPr>
              <a:t>Uděláme malý pokus</a:t>
            </a:r>
            <a:r>
              <a:rPr lang="en-US" altLang="de-DE" sz="1800" b="1" dirty="0" smtClean="0">
                <a:solidFill>
                  <a:schemeClr val="tx1"/>
                </a:solidFill>
              </a:rPr>
              <a:t>:</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cs-CZ" altLang="de-DE" sz="1800" dirty="0" smtClean="0">
                <a:solidFill>
                  <a:schemeClr val="tx1"/>
                </a:solidFill>
              </a:rPr>
              <a:t>V následující minutě nesmíte </a:t>
            </a:r>
            <a:r>
              <a:rPr lang="cs-CZ" altLang="de-DE" sz="1800" b="1" dirty="0" smtClean="0">
                <a:solidFill>
                  <a:schemeClr val="tx1"/>
                </a:solidFill>
              </a:rPr>
              <a:t>v žádném případě ani na chvíli </a:t>
            </a:r>
            <a:r>
              <a:rPr lang="cs-CZ" altLang="de-DE" sz="1800" dirty="0" smtClean="0">
                <a:solidFill>
                  <a:schemeClr val="tx1"/>
                </a:solidFill>
              </a:rPr>
              <a:t>pomyslet na číslo „osm“</a:t>
            </a:r>
            <a:r>
              <a:rPr lang="en-US" altLang="de-DE" sz="1800" dirty="0" smtClean="0">
                <a:solidFill>
                  <a:schemeClr val="tx1"/>
                </a:solidFill>
              </a:rPr>
              <a:t>!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cs-CZ" altLang="de-DE" sz="1800" dirty="0" smtClean="0">
                <a:solidFill>
                  <a:schemeClr val="tx1"/>
                </a:solidFill>
              </a:rPr>
              <a:t>Povedlo se vám to</a:t>
            </a:r>
            <a:r>
              <a:rPr lang="en-US" altLang="de-DE" sz="1800" dirty="0" smtClean="0">
                <a:solidFill>
                  <a:schemeClr val="tx1"/>
                </a:solidFill>
              </a:rPr>
              <a:t>?</a:t>
            </a:r>
            <a:r>
              <a:rPr lang="en-US" altLang="de-DE" sz="1800" b="1" dirty="0" smtClean="0">
                <a:solidFill>
                  <a:schemeClr val="tx1"/>
                </a:solidFill>
              </a:rPr>
              <a:t/>
            </a:r>
            <a:br>
              <a:rPr lang="en-US" altLang="de-DE" sz="1800" b="1" dirty="0" smtClean="0">
                <a:solidFill>
                  <a:schemeClr val="tx1"/>
                </a:solidFill>
              </a:rPr>
            </a:br>
            <a:endParaRPr lang="en-US" altLang="de-DE" sz="1800" b="1" dirty="0" smtClean="0">
              <a:solidFill>
                <a:schemeClr val="tx1"/>
              </a:solidFill>
            </a:endParaRPr>
          </a:p>
        </p:txBody>
      </p:sp>
      <p:sp>
        <p:nvSpPr>
          <p:cNvPr id="44035" name="Text Box 3"/>
          <p:cNvSpPr txBox="1">
            <a:spLocks noChangeArrowheads="1"/>
          </p:cNvSpPr>
          <p:nvPr/>
        </p:nvSpPr>
        <p:spPr bwMode="auto">
          <a:xfrm>
            <a:off x="0" y="1"/>
            <a:ext cx="9144000" cy="764704"/>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Přemítání a sebevýčitky – co se s tím dá dělat</a:t>
            </a:r>
            <a:r>
              <a:rPr lang="en-US" altLang="de-DE" sz="2000" b="0" dirty="0">
                <a:solidFill>
                  <a:srgbClr val="D16349"/>
                </a:solidFill>
                <a:latin typeface="Verdana" pitchFamily="34" charset="0"/>
              </a:rPr>
              <a:t>?</a:t>
            </a:r>
          </a:p>
          <a:p>
            <a:pPr marL="609600" indent="-609600"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Pokus</a:t>
            </a:r>
            <a:endParaRPr lang="en-US" altLang="de-DE" sz="2000" b="0" dirty="0">
              <a:solidFill>
                <a:srgbClr val="D16349"/>
              </a:solidFill>
              <a:latin typeface="Verdana"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9.32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idx="4294967295"/>
          </p:nvPr>
        </p:nvSpPr>
        <p:spPr>
          <a:xfrm>
            <a:off x="539750" y="3357563"/>
            <a:ext cx="8064500" cy="2714625"/>
          </a:xfrm>
        </p:spPr>
        <p:txBody>
          <a:bodyPr anchor="ctr"/>
          <a:lstStyle/>
          <a:p>
            <a:pPr algn="l" eaLnBrk="1" hangingPunct="1"/>
            <a:r>
              <a:rPr lang="cs-CZ" altLang="de-DE" sz="1800" dirty="0" smtClean="0">
                <a:solidFill>
                  <a:schemeClr val="tx1"/>
                </a:solidFill>
              </a:rPr>
              <a:t>Není možné úmyslně potlačit (nepříjemné) myšlenky.</a:t>
            </a:r>
            <a:br>
              <a:rPr lang="cs-CZ" altLang="de-DE" sz="1800" dirty="0" smtClean="0">
                <a:solidFill>
                  <a:schemeClr val="tx1"/>
                </a:solidFill>
              </a:rPr>
            </a:br>
            <a:r>
              <a:rPr lang="cs-CZ" altLang="de-DE" sz="1800" dirty="0" smtClean="0">
                <a:solidFill>
                  <a:schemeClr val="tx1"/>
                </a:solidFill>
              </a:rPr>
              <a:t>Naopak: Když se úmyslně snažíte na něco </a:t>
            </a:r>
            <a:r>
              <a:rPr lang="cs-CZ" altLang="de-DE" sz="1800" u="sng" dirty="0" smtClean="0">
                <a:solidFill>
                  <a:schemeClr val="tx1"/>
                </a:solidFill>
              </a:rPr>
              <a:t>nemyslet</a:t>
            </a:r>
            <a:r>
              <a:rPr lang="cs-CZ" altLang="de-DE" sz="1800" dirty="0" smtClean="0">
                <a:solidFill>
                  <a:schemeClr val="tx1"/>
                </a:solidFill>
              </a:rPr>
              <a:t>, tak to vede k tomu, že na to myslíte ještě více. Pravděpodobně </a:t>
            </a:r>
            <a:r>
              <a:rPr lang="de-DE" altLang="de-DE" sz="1800" dirty="0" smtClean="0">
                <a:solidFill>
                  <a:schemeClr val="tx1"/>
                </a:solidFill>
              </a:rPr>
              <a:t> </a:t>
            </a:r>
            <a:r>
              <a:rPr lang="cs-CZ" altLang="de-DE" sz="1800" dirty="0" smtClean="0">
                <a:solidFill>
                  <a:schemeClr val="tx1"/>
                </a:solidFill>
              </a:rPr>
              <a:t>vás napadly různé myšlenky s číslem 8 nebo s něčím, co s ním má něco společného</a:t>
            </a:r>
            <a:r>
              <a:rPr lang="de-DE" altLang="de-DE" sz="1800" dirty="0" smtClean="0">
                <a:solidFill>
                  <a:schemeClr val="tx1"/>
                </a:solidFill>
              </a:rPr>
              <a:t> (</a:t>
            </a:r>
            <a:r>
              <a:rPr lang="cs-CZ" altLang="de-DE" sz="1800" dirty="0" smtClean="0">
                <a:solidFill>
                  <a:schemeClr val="tx1"/>
                </a:solidFill>
              </a:rPr>
              <a:t>např.</a:t>
            </a:r>
            <a:r>
              <a:rPr lang="de-DE" altLang="de-DE" sz="1800" dirty="0" smtClean="0">
                <a:solidFill>
                  <a:schemeClr val="tx1"/>
                </a:solidFill>
              </a:rPr>
              <a:t> </a:t>
            </a:r>
            <a:r>
              <a:rPr lang="cs-CZ" altLang="de-DE" sz="1800" dirty="0" smtClean="0">
                <a:solidFill>
                  <a:schemeClr val="tx1"/>
                </a:solidFill>
              </a:rPr>
              <a:t>číslo ulice</a:t>
            </a:r>
            <a:r>
              <a:rPr lang="de-DE" altLang="de-DE" sz="1800" dirty="0" smtClean="0">
                <a:solidFill>
                  <a:schemeClr val="tx1"/>
                </a:solidFill>
              </a:rPr>
              <a:t>, </a:t>
            </a:r>
            <a:r>
              <a:rPr lang="cs-CZ" altLang="de-DE" sz="1800" dirty="0" smtClean="0">
                <a:solidFill>
                  <a:schemeClr val="tx1"/>
                </a:solidFill>
              </a:rPr>
              <a:t>jiná čísla a pod</a:t>
            </a:r>
            <a:r>
              <a:rPr lang="de-DE" altLang="de-DE" sz="1800" dirty="0" smtClean="0">
                <a:solidFill>
                  <a:schemeClr val="tx1"/>
                </a:solidFill>
              </a:rPr>
              <a:t>.).</a:t>
            </a:r>
            <a:br>
              <a:rPr lang="de-DE" altLang="de-DE" sz="1800" dirty="0" smtClean="0">
                <a:solidFill>
                  <a:schemeClr val="tx1"/>
                </a:solidFill>
              </a:rPr>
            </a:br>
            <a:r>
              <a:rPr lang="cs-CZ" altLang="de-DE" sz="1800" dirty="0" smtClean="0">
                <a:solidFill>
                  <a:schemeClr val="tx1"/>
                </a:solidFill>
              </a:rPr>
              <a:t>Tento efekt se ještě zesiluje, když se člověk snaží úmyslně zahnat určité nepříjemné myšlenky </a:t>
            </a:r>
            <a:r>
              <a:rPr lang="de-DE" altLang="de-DE" sz="1800" dirty="0" smtClean="0">
                <a:solidFill>
                  <a:schemeClr val="tx1"/>
                </a:solidFill>
              </a:rPr>
              <a:t>(</a:t>
            </a:r>
            <a:r>
              <a:rPr lang="cs-CZ" altLang="de-DE" sz="1800" dirty="0" smtClean="0">
                <a:solidFill>
                  <a:schemeClr val="tx1"/>
                </a:solidFill>
              </a:rPr>
              <a:t>„Jsem nula</a:t>
            </a:r>
            <a:r>
              <a:rPr lang="en-US" altLang="de-DE" sz="1800" dirty="0" smtClean="0">
                <a:solidFill>
                  <a:schemeClr val="tx1"/>
                </a:solidFill>
              </a:rPr>
              <a:t>”</a:t>
            </a:r>
            <a:r>
              <a:rPr lang="de-DE" altLang="de-DE" sz="1800" dirty="0" smtClean="0">
                <a:solidFill>
                  <a:schemeClr val="tx1"/>
                </a:solidFill>
              </a:rPr>
              <a:t> </a:t>
            </a:r>
            <a:r>
              <a:rPr lang="cs-CZ" altLang="de-DE" sz="1800" dirty="0" smtClean="0">
                <a:solidFill>
                  <a:schemeClr val="tx1"/>
                </a:solidFill>
              </a:rPr>
              <a:t>a pod</a:t>
            </a:r>
            <a:r>
              <a:rPr lang="de-DE" altLang="de-DE" sz="1800" dirty="0" smtClean="0">
                <a:solidFill>
                  <a:schemeClr val="tx1"/>
                </a:solidFill>
              </a:rPr>
              <a:t>.). </a:t>
            </a:r>
            <a:r>
              <a:rPr lang="cs-CZ" altLang="de-DE" sz="1800" dirty="0" smtClean="0">
                <a:solidFill>
                  <a:schemeClr val="tx1"/>
                </a:solidFill>
              </a:rPr>
              <a:t>Tyto myšlenky pak mohou natolik zesílit, že můžeme začít mít dojem, že nám je vkládá do hlavy někdo jiný</a:t>
            </a:r>
            <a:r>
              <a:rPr lang="de-DE" altLang="de-DE" sz="1800" dirty="0" smtClean="0">
                <a:solidFill>
                  <a:schemeClr val="tx1"/>
                </a:solidFill>
              </a:rPr>
              <a:t>!</a:t>
            </a:r>
          </a:p>
        </p:txBody>
      </p:sp>
      <p:pic>
        <p:nvPicPr>
          <p:cNvPr id="45059" name="Picture 8"/>
          <p:cNvPicPr>
            <a:picLocks noChangeAspect="1" noChangeArrowheads="1"/>
          </p:cNvPicPr>
          <p:nvPr/>
        </p:nvPicPr>
        <p:blipFill>
          <a:blip r:embed="rId3"/>
          <a:srcRect/>
          <a:stretch>
            <a:fillRect/>
          </a:stretch>
        </p:blipFill>
        <p:spPr bwMode="auto">
          <a:xfrm>
            <a:off x="2916238" y="1452563"/>
            <a:ext cx="2513012" cy="1677987"/>
          </a:xfrm>
          <a:prstGeom prst="rect">
            <a:avLst/>
          </a:prstGeom>
          <a:noFill/>
          <a:ln w="9525">
            <a:noFill/>
            <a:miter lim="800000"/>
            <a:headEnd/>
            <a:tailEnd/>
          </a:ln>
        </p:spPr>
      </p:pic>
      <p:pic>
        <p:nvPicPr>
          <p:cNvPr id="45060" name="Picture 9" descr="acht2"/>
          <p:cNvPicPr>
            <a:picLocks noChangeAspect="1" noChangeArrowheads="1"/>
          </p:cNvPicPr>
          <p:nvPr/>
        </p:nvPicPr>
        <p:blipFill>
          <a:blip r:embed="rId4"/>
          <a:srcRect/>
          <a:stretch>
            <a:fillRect/>
          </a:stretch>
        </p:blipFill>
        <p:spPr bwMode="auto">
          <a:xfrm>
            <a:off x="6732588" y="1484313"/>
            <a:ext cx="1192212" cy="1730375"/>
          </a:xfrm>
          <a:prstGeom prst="rect">
            <a:avLst/>
          </a:prstGeom>
          <a:noFill/>
          <a:ln w="9525">
            <a:noFill/>
            <a:miter lim="800000"/>
            <a:headEnd/>
            <a:tailEnd/>
          </a:ln>
        </p:spPr>
      </p:pic>
      <p:pic>
        <p:nvPicPr>
          <p:cNvPr id="45061" name="Picture 10"/>
          <p:cNvPicPr>
            <a:picLocks noChangeAspect="1" noChangeArrowheads="1"/>
          </p:cNvPicPr>
          <p:nvPr/>
        </p:nvPicPr>
        <p:blipFill>
          <a:blip r:embed="rId5"/>
          <a:srcRect/>
          <a:stretch>
            <a:fillRect/>
          </a:stretch>
        </p:blipFill>
        <p:spPr bwMode="auto">
          <a:xfrm>
            <a:off x="971550" y="1484313"/>
            <a:ext cx="1057275" cy="1587500"/>
          </a:xfrm>
          <a:prstGeom prst="rect">
            <a:avLst/>
          </a:prstGeom>
          <a:noFill/>
          <a:ln w="9525">
            <a:noFill/>
            <a:miter lim="800000"/>
            <a:headEnd/>
            <a:tailEnd/>
          </a:ln>
        </p:spPr>
      </p:pic>
      <p:sp>
        <p:nvSpPr>
          <p:cNvPr id="45062" name="Rectangle 12"/>
          <p:cNvSpPr>
            <a:spLocks noChangeArrowheads="1"/>
          </p:cNvSpPr>
          <p:nvPr/>
        </p:nvSpPr>
        <p:spPr bwMode="auto">
          <a:xfrm>
            <a:off x="-63500" y="6681788"/>
            <a:ext cx="3649663"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i="1">
                <a:latin typeface="Verdana" pitchFamily="34" charset="0"/>
              </a:rPr>
              <a:t>(f.l.t.r. </a:t>
            </a:r>
            <a:r>
              <a:rPr lang="cs-CZ" altLang="de-DE" sz="800" b="0" i="1">
                <a:latin typeface="Verdana" pitchFamily="34" charset="0"/>
              </a:rPr>
              <a:t>„</a:t>
            </a:r>
            <a:r>
              <a:rPr lang="de-DE" altLang="de-DE" sz="800" b="0" i="1">
                <a:latin typeface="Verdana" pitchFamily="34" charset="0"/>
              </a:rPr>
              <a:t>8</a:t>
            </a:r>
            <a:r>
              <a:rPr lang="en-US" altLang="de-DE" sz="800" b="0" i="1">
                <a:latin typeface="Verdana" pitchFamily="34" charset="0"/>
              </a:rPr>
              <a:t>”</a:t>
            </a:r>
            <a:r>
              <a:rPr lang="de-DE" altLang="de-DE" sz="800" b="0" i="1">
                <a:latin typeface="Verdana" pitchFamily="34" charset="0"/>
              </a:rPr>
              <a:t> </a:t>
            </a:r>
            <a:r>
              <a:rPr lang="cs-CZ" altLang="de-DE" sz="800" b="0" i="1">
                <a:latin typeface="Verdana" pitchFamily="34" charset="0"/>
              </a:rPr>
              <a:t>od</a:t>
            </a:r>
            <a:r>
              <a:rPr lang="de-DE" altLang="de-DE" sz="800" b="0" i="1">
                <a:latin typeface="Verdana" pitchFamily="34" charset="0"/>
              </a:rPr>
              <a:t> eriwst; </a:t>
            </a:r>
            <a:r>
              <a:rPr lang="cs-CZ" altLang="de-DE" sz="800" b="0" i="1">
                <a:latin typeface="Verdana" pitchFamily="34" charset="0"/>
              </a:rPr>
              <a:t>„Černá osma</a:t>
            </a:r>
            <a:r>
              <a:rPr lang="en-US" altLang="de-DE" sz="800" b="0" i="1">
                <a:latin typeface="Verdana" pitchFamily="34" charset="0"/>
              </a:rPr>
              <a:t>”</a:t>
            </a:r>
            <a:r>
              <a:rPr lang="de-DE" altLang="de-DE" sz="800" b="0" i="1">
                <a:latin typeface="Verdana" pitchFamily="34" charset="0"/>
              </a:rPr>
              <a:t> </a:t>
            </a:r>
            <a:r>
              <a:rPr lang="cs-CZ" altLang="de-DE" sz="800" b="0" i="1">
                <a:latin typeface="Verdana" pitchFamily="34" charset="0"/>
              </a:rPr>
              <a:t>od</a:t>
            </a:r>
            <a:r>
              <a:rPr lang="de-DE" altLang="de-DE" sz="800" b="0" i="1">
                <a:latin typeface="Verdana" pitchFamily="34" charset="0"/>
              </a:rPr>
              <a:t> _dominic; </a:t>
            </a:r>
            <a:r>
              <a:rPr lang="cs-CZ" altLang="de-DE" sz="800" b="0" i="1">
                <a:latin typeface="Verdana" pitchFamily="34" charset="0"/>
              </a:rPr>
              <a:t>„Osm</a:t>
            </a:r>
            <a:r>
              <a:rPr lang="en-US" altLang="de-DE" sz="800" b="0" i="1">
                <a:latin typeface="Verdana" pitchFamily="34" charset="0"/>
              </a:rPr>
              <a:t>”</a:t>
            </a:r>
            <a:r>
              <a:rPr lang="de-DE" altLang="de-DE" sz="800" b="0" i="1">
                <a:latin typeface="Verdana" pitchFamily="34" charset="0"/>
              </a:rPr>
              <a:t> </a:t>
            </a:r>
            <a:r>
              <a:rPr lang="cs-CZ" altLang="de-DE" sz="800" b="0" i="1">
                <a:latin typeface="Verdana" pitchFamily="34" charset="0"/>
              </a:rPr>
              <a:t>od</a:t>
            </a:r>
            <a:r>
              <a:rPr lang="de-DE" altLang="de-DE" sz="800" b="0" i="1">
                <a:latin typeface="Verdana" pitchFamily="34" charset="0"/>
              </a:rPr>
              <a:t> Sarah)</a:t>
            </a:r>
            <a:endParaRPr lang="en-US" altLang="de-DE" sz="800" b="0" i="1">
              <a:latin typeface="Verdana" pitchFamily="34" charset="0"/>
            </a:endParaRPr>
          </a:p>
        </p:txBody>
      </p:sp>
      <p:sp>
        <p:nvSpPr>
          <p:cNvPr id="14"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33</a:t>
            </a:r>
            <a:endParaRPr lang="en-US" altLang="de-DE" sz="1200" kern="0" dirty="0">
              <a:solidFill>
                <a:srgbClr val="646B86"/>
              </a:solidFill>
              <a:latin typeface="Verdana"/>
            </a:endParaRPr>
          </a:p>
        </p:txBody>
      </p:sp>
      <p:sp>
        <p:nvSpPr>
          <p:cNvPr id="15" name="Text Box 3"/>
          <p:cNvSpPr txBox="1">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r>
              <a:rPr lang="cs-CZ" altLang="de-DE" sz="2000" b="0" dirty="0">
                <a:solidFill>
                  <a:schemeClr val="accent1"/>
                </a:solidFill>
                <a:latin typeface="Verdana" pitchFamily="34" charset="0"/>
              </a:rPr>
              <a:t>Potlačování negativních myšlenek</a:t>
            </a:r>
          </a:p>
          <a:p>
            <a:pPr algn="ctr" eaLnBrk="1" hangingPunct="1"/>
            <a:r>
              <a:rPr lang="cs-CZ" altLang="de-DE" sz="2000" b="0" dirty="0">
                <a:solidFill>
                  <a:schemeClr val="accent1"/>
                </a:solidFill>
                <a:latin typeface="Verdana" pitchFamily="34" charset="0"/>
              </a:rPr>
              <a:t>Fungovalo to? Ne!</a:t>
            </a:r>
            <a:endParaRPr lang="de-DE" altLang="de-DE" sz="2000" b="0" dirty="0">
              <a:solidFill>
                <a:schemeClr val="accent1"/>
              </a:solidFill>
              <a:latin typeface="Verdana" pitchFamily="34" charset="0"/>
            </a:endParaRPr>
          </a:p>
        </p:txBody>
      </p:sp>
      <p:grpSp>
        <p:nvGrpSpPr>
          <p:cNvPr id="13" name="Group 48"/>
          <p:cNvGrpSpPr>
            <a:grpSpLocks/>
          </p:cNvGrpSpPr>
          <p:nvPr/>
        </p:nvGrpSpPr>
        <p:grpSpPr bwMode="auto">
          <a:xfrm>
            <a:off x="0" y="6167438"/>
            <a:ext cx="2267744" cy="536575"/>
            <a:chOff x="0" y="3957"/>
            <a:chExt cx="1349" cy="338"/>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17" name="Picture 70" descr="Notizen2"/>
            <p:cNvPicPr>
              <a:picLocks noChangeAspect="1" noChangeArrowheads="1"/>
            </p:cNvPicPr>
            <p:nvPr/>
          </p:nvPicPr>
          <p:blipFill>
            <a:blip r:embed="rId6"/>
            <a:srcRect/>
            <a:stretch>
              <a:fillRect/>
            </a:stretch>
          </p:blipFill>
          <p:spPr bwMode="auto">
            <a:xfrm>
              <a:off x="37" y="3996"/>
              <a:ext cx="212" cy="219"/>
            </a:xfrm>
            <a:prstGeom prst="rect">
              <a:avLst/>
            </a:prstGeom>
            <a:noFill/>
            <a:ln w="9525">
              <a:noFill/>
              <a:miter lim="800000"/>
              <a:headEnd/>
              <a:tailEnd/>
            </a:ln>
          </p:spPr>
        </p:pic>
        <p:sp>
          <p:nvSpPr>
            <p:cNvPr id="18" name="Text Box 71"/>
            <p:cNvSpPr txBox="1">
              <a:spLocks noChangeArrowheads="1"/>
            </p:cNvSpPr>
            <p:nvPr/>
          </p:nvSpPr>
          <p:spPr bwMode="auto">
            <a:xfrm>
              <a:off x="160" y="3985"/>
              <a:ext cx="1189" cy="310"/>
            </a:xfrm>
            <a:prstGeom prst="rect">
              <a:avLst/>
            </a:prstGeom>
            <a:noFill/>
            <a:ln w="9525">
              <a:noFill/>
              <a:miter lim="800000"/>
              <a:headEnd/>
              <a:tailEnd/>
            </a:ln>
          </p:spPr>
          <p:txBody>
            <a:bodyPr wrap="square">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a:t>
              </a:r>
              <a:r>
                <a:rPr lang="de-DE" altLang="de-DE" sz="1200" b="0" i="1" dirty="0">
                  <a:latin typeface="Verdana" pitchFamily="34" charset="0"/>
                </a:rPr>
                <a:t> </a:t>
              </a:r>
              <a:r>
                <a:rPr lang="de-DE" altLang="de-DE" sz="1200" b="0" dirty="0">
                  <a:latin typeface="Verdana" pitchFamily="34" charset="0"/>
                </a:rPr>
                <a:t>9.</a:t>
              </a:r>
              <a:r>
                <a:rPr lang="cs-CZ" altLang="de-DE" sz="1200" b="0" dirty="0" smtClean="0">
                  <a:latin typeface="Verdana" pitchFamily="34" charset="0"/>
                </a:rPr>
                <a:t>1</a:t>
              </a:r>
              <a:r>
                <a:rPr lang="de-DE" altLang="de-DE" sz="1200" b="0" dirty="0" smtClean="0">
                  <a:latin typeface="Verdana" pitchFamily="34" charset="0"/>
                </a:rPr>
                <a:t>b</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250825" y="1341438"/>
            <a:ext cx="8207375" cy="3833812"/>
          </a:xfrm>
        </p:spPr>
        <p:txBody>
          <a:bodyPr/>
          <a:lstStyle/>
          <a:p>
            <a:pPr marL="0" indent="0">
              <a:buNone/>
              <a:defRPr/>
            </a:pPr>
            <a:r>
              <a:rPr lang="cs-CZ" sz="1800" dirty="0" smtClean="0"/>
              <a:t>Prvním a nejdůležitějším krokem je uvědomit si, že přemítání představuje problém, nikoli užitečný způsob přemýšlení</a:t>
            </a:r>
            <a:r>
              <a:rPr lang="en-US" sz="1800" dirty="0" smtClean="0"/>
              <a:t>. </a:t>
            </a:r>
            <a:r>
              <a:rPr lang="cs-CZ" sz="1800" dirty="0" smtClean="0"/>
              <a:t>Je prokázáno, že přemítání více problémů způsobuje,místo aby je řešilo.</a:t>
            </a:r>
          </a:p>
          <a:p>
            <a:pPr marL="0" indent="0">
              <a:defRPr/>
            </a:pPr>
            <a:endParaRPr lang="en-US" sz="1800" dirty="0" smtClean="0"/>
          </a:p>
          <a:p>
            <a:pPr marL="0" indent="0">
              <a:buNone/>
              <a:defRPr/>
            </a:pPr>
            <a:r>
              <a:rPr lang="cs-CZ" sz="1800" dirty="0" smtClean="0"/>
              <a:t>Myšlenky během přemítání, jsou jenom a pouze myšlenky! Nejsou skutečnost</a:t>
            </a:r>
            <a:r>
              <a:rPr lang="en-US" sz="1800" dirty="0" smtClean="0"/>
              <a:t>! </a:t>
            </a:r>
          </a:p>
          <a:p>
            <a:pPr marL="0" indent="0">
              <a:buNone/>
              <a:defRPr/>
            </a:pPr>
            <a:r>
              <a:rPr lang="cs-CZ" sz="1800" dirty="0" smtClean="0"/>
              <a:t>Snažte se tyto myšlenky vnímat, aniž byste je hodnotili a odmítali. </a:t>
            </a:r>
            <a:endParaRPr lang="en-US" sz="1800" dirty="0" smtClean="0"/>
          </a:p>
          <a:p>
            <a:pPr marL="256500" indent="-256500">
              <a:defRPr/>
            </a:pPr>
            <a:endParaRPr lang="en-US" sz="1800" dirty="0" smtClean="0"/>
          </a:p>
          <a:p>
            <a:pPr marL="0" indent="0">
              <a:buNone/>
              <a:defRPr/>
            </a:pPr>
            <a:r>
              <a:rPr lang="cs-CZ" sz="1800" dirty="0" smtClean="0"/>
              <a:t>Může vám přitom pomoci následující obraz</a:t>
            </a:r>
            <a:r>
              <a:rPr lang="en-US" sz="1800" dirty="0" smtClean="0"/>
              <a:t>. </a:t>
            </a:r>
          </a:p>
          <a:p>
            <a:pPr marL="0" indent="0" algn="ctr">
              <a:defRPr/>
            </a:pPr>
            <a:endParaRPr lang="en-US" sz="1800" dirty="0"/>
          </a:p>
        </p:txBody>
      </p:sp>
      <p:sp>
        <p:nvSpPr>
          <p:cNvPr id="46083" name="Rectangle 3"/>
          <p:cNvSpPr>
            <a:spLocks noChangeArrowheads="1"/>
          </p:cNvSpPr>
          <p:nvPr/>
        </p:nvSpPr>
        <p:spPr bwMode="auto">
          <a:xfrm>
            <a:off x="0" y="0"/>
            <a:ext cx="9144000" cy="798513"/>
          </a:xfrm>
          <a:prstGeom prst="rect">
            <a:avLst/>
          </a:prstGeom>
          <a:noFill/>
          <a:ln w="9525">
            <a:noFill/>
            <a:miter lim="800000"/>
            <a:headEnd/>
            <a:tailEnd/>
          </a:ln>
        </p:spPr>
        <p:txBody>
          <a:bodyPr anchor="ctr"/>
          <a:lstStyle/>
          <a:p>
            <a:pPr marL="609600" indent="-609600" algn="ctr" eaLnBrk="1" hangingPunct="1">
              <a:spcBef>
                <a:spcPct val="20000"/>
              </a:spcBef>
              <a:buClr>
                <a:schemeClr val="accent1"/>
              </a:buClr>
              <a:buSzPct val="85000"/>
              <a:buFont typeface="Wingdings 2" pitchFamily="18" charset="2"/>
              <a:buNone/>
            </a:pPr>
            <a:r>
              <a:rPr lang="cs-CZ" altLang="de-DE" sz="2000" b="0">
                <a:solidFill>
                  <a:srgbClr val="D16349"/>
                </a:solidFill>
                <a:latin typeface="Verdana" pitchFamily="34" charset="0"/>
              </a:rPr>
              <a:t>Přemítání a sebevýčitky – co se s tím dá dělat</a:t>
            </a:r>
            <a:r>
              <a:rPr lang="en-US" altLang="de-DE" sz="2000" b="0">
                <a:solidFill>
                  <a:srgbClr val="D16349"/>
                </a:solidFill>
                <a:latin typeface="Verdana" pitchFamily="34" charset="0"/>
              </a:rPr>
              <a:t>?</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0" y="0"/>
            <a:ext cx="9144000" cy="764704"/>
          </a:xfrm>
        </p:spPr>
        <p:txBody>
          <a:bodyPr anchor="ctr"/>
          <a:lstStyle/>
          <a:p>
            <a:pPr eaLnBrk="1" hangingPunct="1"/>
            <a:r>
              <a:rPr lang="cs-CZ" altLang="de-DE" dirty="0" smtClean="0"/>
              <a:t>Cvičení proti přemítání 1</a:t>
            </a:r>
            <a:r>
              <a:rPr lang="cs-CZ" altLang="de-DE" b="1" dirty="0" smtClean="0"/>
              <a:t/>
            </a:r>
            <a:br>
              <a:rPr lang="cs-CZ" altLang="de-DE" b="1" dirty="0" smtClean="0"/>
            </a:br>
            <a:r>
              <a:rPr lang="cs-CZ" altLang="de-DE" dirty="0" smtClean="0"/>
              <a:t>Hledání vnitřního odstupu</a:t>
            </a:r>
            <a:r>
              <a:rPr lang="de-DE" altLang="de-DE" dirty="0" smtClean="0"/>
              <a:t>…</a:t>
            </a:r>
          </a:p>
        </p:txBody>
      </p:sp>
      <p:sp>
        <p:nvSpPr>
          <p:cNvPr id="47107" name="Rectangle 3"/>
          <p:cNvSpPr>
            <a:spLocks noGrp="1" noChangeArrowheads="1"/>
          </p:cNvSpPr>
          <p:nvPr>
            <p:ph type="body" sz="half" idx="4294967295"/>
          </p:nvPr>
        </p:nvSpPr>
        <p:spPr>
          <a:xfrm>
            <a:off x="144463" y="936625"/>
            <a:ext cx="8964612" cy="5640388"/>
          </a:xfrm>
        </p:spPr>
        <p:txBody>
          <a:bodyPr/>
          <a:lstStyle/>
          <a:p>
            <a:pPr marL="0" indent="0" algn="ctr" eaLnBrk="1" hangingPunct="1">
              <a:buFont typeface="Wingdings 2" pitchFamily="18" charset="2"/>
              <a:buNone/>
            </a:pPr>
            <a:endParaRPr lang="de-DE" altLang="de-DE" sz="1000" dirty="0" smtClean="0"/>
          </a:p>
          <a:p>
            <a:pPr marL="0" indent="0" eaLnBrk="1" hangingPunct="1">
              <a:buFont typeface="Wingdings 2" pitchFamily="18" charset="2"/>
              <a:buNone/>
            </a:pPr>
            <a:r>
              <a:rPr lang="cs-CZ" altLang="de-DE" sz="1800" dirty="0" smtClean="0"/>
              <a:t>Pozorujte své vnitřní děje, aniž byste se snažili je nějak měnit nebo se podle nich hodnotit („Jsem blbec! Už zase zbytečně přemítám!“, „Pro všechno na světě, proč zrovna já mám takovou poruchu?“)</a:t>
            </a:r>
          </a:p>
          <a:p>
            <a:pPr marL="0" indent="0" eaLnBrk="1" hangingPunct="1">
              <a:buFont typeface="Wingdings 2" pitchFamily="18" charset="2"/>
              <a:buNone/>
            </a:pPr>
            <a:r>
              <a:rPr lang="cs-CZ" altLang="de-DE" sz="1800" dirty="0" smtClean="0"/>
              <a:t>Pozorujte své myšlenky oblaka plynoucí po obloze. Nesnažte se je zahnat, protože to jejich výskyt ještě zvýší.</a:t>
            </a:r>
          </a:p>
          <a:p>
            <a:pPr marL="0" indent="0" eaLnBrk="1" hangingPunct="1">
              <a:buFont typeface="Wingdings 2" pitchFamily="18" charset="2"/>
              <a:buNone/>
            </a:pPr>
            <a:endParaRPr lang="cs-CZ" altLang="de-DE" sz="1800" dirty="0" smtClean="0"/>
          </a:p>
          <a:p>
            <a:pPr marL="0" indent="0" eaLnBrk="1" hangingPunct="1">
              <a:buFont typeface="Wingdings 2" pitchFamily="18" charset="2"/>
              <a:buNone/>
            </a:pPr>
            <a:r>
              <a:rPr lang="cs-CZ" altLang="de-DE" sz="1800" dirty="0" smtClean="0"/>
              <a:t>Myšlenky nepřetrvávají proto, že by byly pravdivé, ale protože se je snažíte potlačit a protože se jich bojíte. </a:t>
            </a:r>
            <a:endParaRPr lang="de-DE" altLang="de-DE" sz="1800" dirty="0" smtClean="0"/>
          </a:p>
          <a:p>
            <a:pPr marL="0" indent="0" eaLnBrk="1" hangingPunct="1">
              <a:buFont typeface="Wingdings 2" pitchFamily="18" charset="2"/>
              <a:buNone/>
            </a:pPr>
            <a:endParaRPr lang="de-DE" altLang="de-DE" sz="1800" dirty="0" smtClean="0"/>
          </a:p>
          <a:p>
            <a:pPr marL="0" indent="0" algn="ctr" eaLnBrk="1" hangingPunct="1">
              <a:buFont typeface="Wingdings 2" pitchFamily="18" charset="2"/>
              <a:buNone/>
            </a:pPr>
            <a:endParaRPr lang="de-DE" altLang="de-DE" sz="1200" dirty="0" smtClean="0">
              <a:solidFill>
                <a:srgbClr val="FF0000"/>
              </a:solidFill>
            </a:endParaRPr>
          </a:p>
          <a:p>
            <a:pPr marL="0" indent="0" algn="ctr" eaLnBrk="1" hangingPunct="1">
              <a:buFont typeface="Wingdings 2" pitchFamily="18" charset="2"/>
              <a:buNone/>
            </a:pPr>
            <a:endParaRPr lang="de-DE" altLang="de-DE" sz="1200" dirty="0" smtClean="0"/>
          </a:p>
          <a:p>
            <a:pPr marL="0" indent="0" algn="ctr" eaLnBrk="1" hangingPunct="1">
              <a:buFont typeface="Wingdings 2" pitchFamily="18" charset="2"/>
              <a:buNone/>
            </a:pPr>
            <a:endParaRPr lang="de-DE" altLang="de-DE" sz="1200" dirty="0" smtClean="0"/>
          </a:p>
          <a:p>
            <a:pPr marL="0" indent="0" algn="ctr" eaLnBrk="1" hangingPunct="1">
              <a:buFont typeface="Wingdings 2" pitchFamily="18" charset="2"/>
              <a:buNone/>
            </a:pPr>
            <a:endParaRPr lang="de-DE" altLang="de-DE" sz="1200" dirty="0" smtClean="0"/>
          </a:p>
          <a:p>
            <a:pPr marL="0" indent="0" algn="ctr" eaLnBrk="1" hangingPunct="1">
              <a:buFont typeface="Wingdings 2" pitchFamily="18" charset="2"/>
              <a:buNone/>
            </a:pPr>
            <a:endParaRPr lang="de-DE" altLang="de-DE" sz="1200" dirty="0" smtClean="0"/>
          </a:p>
          <a:p>
            <a:pPr marL="0" indent="0" algn="ctr" eaLnBrk="1" hangingPunct="1">
              <a:buFont typeface="Wingdings 2" pitchFamily="18" charset="2"/>
              <a:buNone/>
            </a:pPr>
            <a:endParaRPr lang="de-DE" altLang="de-DE" sz="1200" dirty="0" smtClean="0"/>
          </a:p>
          <a:p>
            <a:pPr marL="0" indent="0" algn="ctr" eaLnBrk="1" hangingPunct="1">
              <a:buFont typeface="Wingdings 2" pitchFamily="18" charset="2"/>
              <a:buNone/>
            </a:pPr>
            <a:endParaRPr lang="de-DE" altLang="de-DE" sz="1200" dirty="0" smtClean="0"/>
          </a:p>
          <a:p>
            <a:pPr marL="0" indent="0" eaLnBrk="1" hangingPunct="1">
              <a:buFont typeface="Wingdings 2" pitchFamily="18" charset="2"/>
              <a:buNone/>
            </a:pPr>
            <a:r>
              <a:rPr lang="de-DE" altLang="de-DE" sz="1200" dirty="0" smtClean="0">
                <a:solidFill>
                  <a:srgbClr val="336699"/>
                </a:solidFill>
              </a:rPr>
              <a:t>	</a:t>
            </a:r>
          </a:p>
          <a:p>
            <a:pPr marL="0" indent="0" eaLnBrk="1" hangingPunct="1">
              <a:buFont typeface="Wingdings 2" pitchFamily="18" charset="2"/>
              <a:buNone/>
            </a:pPr>
            <a:endParaRPr lang="de-DE" altLang="de-DE" sz="1200" dirty="0" smtClean="0">
              <a:solidFill>
                <a:srgbClr val="336699"/>
              </a:solidFill>
            </a:endParaRPr>
          </a:p>
          <a:p>
            <a:pPr marL="0" indent="0" eaLnBrk="1" hangingPunct="1">
              <a:buFont typeface="Wingdings 2" pitchFamily="18" charset="2"/>
              <a:buNone/>
            </a:pPr>
            <a:endParaRPr lang="de-DE" altLang="de-DE" sz="1200" dirty="0" smtClean="0">
              <a:solidFill>
                <a:srgbClr val="336699"/>
              </a:solidFill>
            </a:endParaRPr>
          </a:p>
          <a:p>
            <a:pPr marL="0" indent="0" eaLnBrk="1" hangingPunct="1">
              <a:buFont typeface="Wingdings 2" pitchFamily="18" charset="2"/>
              <a:buNone/>
            </a:pPr>
            <a:endParaRPr lang="de-DE" altLang="de-DE" sz="1200" dirty="0" smtClean="0">
              <a:solidFill>
                <a:srgbClr val="336699"/>
              </a:solidFill>
            </a:endParaRPr>
          </a:p>
          <a:p>
            <a:pPr marL="0" indent="0" eaLnBrk="1" hangingPunct="1">
              <a:buFont typeface="Wingdings 2" pitchFamily="18" charset="2"/>
              <a:buNone/>
            </a:pPr>
            <a:endParaRPr lang="de-DE" altLang="de-DE" sz="1200" dirty="0" smtClean="0">
              <a:solidFill>
                <a:srgbClr val="336699"/>
              </a:solidFill>
            </a:endParaRPr>
          </a:p>
          <a:p>
            <a:pPr marL="0" indent="0" eaLnBrk="1" hangingPunct="1">
              <a:buFont typeface="Wingdings 2" pitchFamily="18" charset="2"/>
              <a:buNone/>
            </a:pPr>
            <a:endParaRPr lang="de-DE" altLang="de-DE" sz="1200" dirty="0" smtClean="0"/>
          </a:p>
          <a:p>
            <a:pPr marL="0" indent="0" eaLnBrk="1" hangingPunct="1">
              <a:buFont typeface="Wingdings 2" pitchFamily="18" charset="2"/>
              <a:buNone/>
            </a:pPr>
            <a:r>
              <a:rPr lang="de-DE" altLang="de-DE" sz="300" dirty="0" smtClean="0"/>
              <a:t> </a:t>
            </a:r>
          </a:p>
        </p:txBody>
      </p:sp>
      <p:pic>
        <p:nvPicPr>
          <p:cNvPr id="47108" name="Picture 7"/>
          <p:cNvPicPr>
            <a:picLocks noChangeAspect="1" noChangeArrowheads="1"/>
          </p:cNvPicPr>
          <p:nvPr/>
        </p:nvPicPr>
        <p:blipFill>
          <a:blip r:embed="rId2"/>
          <a:srcRect/>
          <a:stretch>
            <a:fillRect/>
          </a:stretch>
        </p:blipFill>
        <p:spPr bwMode="auto">
          <a:xfrm>
            <a:off x="3203575" y="4071938"/>
            <a:ext cx="2738438" cy="2205037"/>
          </a:xfrm>
          <a:prstGeom prst="rect">
            <a:avLst/>
          </a:prstGeom>
          <a:noFill/>
          <a:ln w="9525">
            <a:noFill/>
            <a:miter lim="800000"/>
            <a:headEnd/>
            <a:tailEnd/>
          </a:ln>
        </p:spPr>
      </p:pic>
      <p:sp>
        <p:nvSpPr>
          <p:cNvPr id="47109" name="Rectangle 8"/>
          <p:cNvSpPr>
            <a:spLocks noChangeArrowheads="1"/>
          </p:cNvSpPr>
          <p:nvPr/>
        </p:nvSpPr>
        <p:spPr bwMode="auto">
          <a:xfrm>
            <a:off x="-79375" y="6670675"/>
            <a:ext cx="1795463" cy="215900"/>
          </a:xfrm>
          <a:prstGeom prst="rect">
            <a:avLst/>
          </a:prstGeom>
          <a:noFill/>
          <a:ln w="9525">
            <a:noFill/>
            <a:miter lim="800000"/>
            <a:headEnd/>
            <a:tailEnd/>
          </a:ln>
        </p:spPr>
        <p:txBody>
          <a:bodyPr wrap="none">
            <a:spAutoFit/>
          </a:bodyPr>
          <a:lstStyle/>
          <a:p>
            <a:pPr eaLnBrk="1" hangingPunct="1">
              <a:spcBef>
                <a:spcPct val="50000"/>
              </a:spcBef>
            </a:pPr>
            <a:r>
              <a:rPr lang="en-US" altLang="de-DE" sz="800" b="0" i="1">
                <a:latin typeface="Verdana" pitchFamily="34" charset="0"/>
              </a:rPr>
              <a:t>(</a:t>
            </a:r>
            <a:r>
              <a:rPr lang="cs-CZ" altLang="de-DE" sz="800" b="0" i="1">
                <a:latin typeface="Verdana" pitchFamily="34" charset="0"/>
              </a:rPr>
              <a:t>„Bouřlivá neděle</a:t>
            </a:r>
            <a:r>
              <a:rPr lang="en-US" altLang="de-DE" sz="800" b="0" i="1">
                <a:latin typeface="Verdana" pitchFamily="34" charset="0"/>
              </a:rPr>
              <a:t>” </a:t>
            </a:r>
            <a:r>
              <a:rPr lang="cs-CZ" altLang="de-DE" sz="800" b="0" i="1">
                <a:latin typeface="Verdana" pitchFamily="34" charset="0"/>
              </a:rPr>
              <a:t>od</a:t>
            </a:r>
            <a:r>
              <a:rPr lang="en-US" altLang="de-DE" sz="800" b="0" i="1">
                <a:latin typeface="Verdana" pitchFamily="34" charset="0"/>
              </a:rPr>
              <a:t> judepics)</a:t>
            </a:r>
            <a:endParaRPr lang="en-US" altLang="de-DE" sz="800">
              <a:latin typeface="Verdana"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5" y="1350963"/>
            <a:ext cx="8534400" cy="4598987"/>
          </a:xfrm>
        </p:spPr>
        <p:txBody>
          <a:bodyPr/>
          <a:lstStyle/>
          <a:p>
            <a:pPr marL="0" indent="0">
              <a:buNone/>
              <a:defRPr/>
            </a:pPr>
            <a:r>
              <a:rPr lang="cs-CZ" sz="2000" dirty="0" smtClean="0"/>
              <a:t>Tělesné cvičení</a:t>
            </a:r>
            <a:endParaRPr lang="en-US" sz="2000" dirty="0" smtClean="0"/>
          </a:p>
          <a:p>
            <a:pPr marL="342900" indent="-342900">
              <a:buClr>
                <a:srgbClr val="8CADAE"/>
              </a:buClr>
              <a:buFont typeface="+mj-lt"/>
              <a:buAutoNum type="arabicPeriod"/>
              <a:defRPr/>
            </a:pPr>
            <a:r>
              <a:rPr lang="cs-CZ" sz="2000" dirty="0" smtClean="0"/>
              <a:t>Postavte se</a:t>
            </a:r>
            <a:endParaRPr lang="en-US" sz="2000" dirty="0" smtClean="0"/>
          </a:p>
          <a:p>
            <a:pPr marL="342900" indent="-342900">
              <a:buClr>
                <a:srgbClr val="8CADAE"/>
              </a:buClr>
              <a:buFont typeface="+mj-lt"/>
              <a:buAutoNum type="arabicPeriod"/>
              <a:defRPr/>
            </a:pPr>
            <a:r>
              <a:rPr lang="cs-CZ" sz="2000" dirty="0" smtClean="0"/>
              <a:t>Položte levou ruku na své pravé rameno. </a:t>
            </a:r>
            <a:endParaRPr lang="en-US" sz="2000" dirty="0" smtClean="0"/>
          </a:p>
          <a:p>
            <a:pPr marL="342900" indent="-342900">
              <a:buClr>
                <a:srgbClr val="8CADAE"/>
              </a:buClr>
              <a:buFont typeface="+mj-lt"/>
              <a:buAutoNum type="arabicPeriod"/>
              <a:defRPr/>
            </a:pPr>
            <a:r>
              <a:rPr lang="cs-CZ" sz="2000" dirty="0" smtClean="0"/>
              <a:t>Položte pravou ruku na své levé rameno. </a:t>
            </a:r>
            <a:endParaRPr lang="en-US" sz="2000" dirty="0" smtClean="0"/>
          </a:p>
          <a:p>
            <a:pPr marL="342900" indent="-342900">
              <a:buClr>
                <a:srgbClr val="8CADAE"/>
              </a:buClr>
              <a:buFont typeface="+mj-lt"/>
              <a:buAutoNum type="arabicPeriod"/>
              <a:defRPr/>
            </a:pPr>
            <a:r>
              <a:rPr lang="cs-CZ" sz="2000" dirty="0" smtClean="0"/>
              <a:t>Zvedněte jednu nohu.</a:t>
            </a:r>
            <a:endParaRPr lang="en-US" sz="2000" dirty="0" smtClean="0"/>
          </a:p>
          <a:p>
            <a:pPr marL="342900" indent="-342900">
              <a:buClr>
                <a:srgbClr val="8CADAE"/>
              </a:buClr>
              <a:buFont typeface="+mj-lt"/>
              <a:buAutoNum type="arabicPeriod"/>
              <a:defRPr/>
            </a:pPr>
            <a:r>
              <a:rPr lang="cs-CZ" sz="2000" dirty="0" smtClean="0"/>
              <a:t>Dělejte nohou kroužky…</a:t>
            </a:r>
            <a:endParaRPr lang="en-US" sz="2000" dirty="0" smtClean="0"/>
          </a:p>
          <a:p>
            <a:pPr marL="342900" indent="-342900">
              <a:buClr>
                <a:srgbClr val="336699"/>
              </a:buClr>
              <a:buFont typeface="+mj-lt"/>
              <a:buAutoNum type="arabicPeriod"/>
              <a:defRPr/>
            </a:pPr>
            <a:endParaRPr lang="en-US" dirty="0" smtClean="0"/>
          </a:p>
          <a:p>
            <a:pPr marL="0" indent="0">
              <a:buNone/>
              <a:defRPr/>
            </a:pPr>
            <a:r>
              <a:rPr lang="cs-CZ" sz="2000" dirty="0" smtClean="0"/>
              <a:t>Cvičení na zaměření pozornosti jako vám může pomoci vymanit se z nekonečné smyčky přemítání</a:t>
            </a:r>
            <a:r>
              <a:rPr lang="en-US" sz="2000" dirty="0" smtClean="0"/>
              <a:t>. </a:t>
            </a:r>
            <a:endParaRPr lang="en-US" sz="2000" dirty="0"/>
          </a:p>
        </p:txBody>
      </p:sp>
      <p:sp>
        <p:nvSpPr>
          <p:cNvPr id="48131"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Cvičení proti přemítání </a:t>
            </a:r>
            <a:r>
              <a:rPr lang="en-US" altLang="de-DE" sz="2000" b="0" dirty="0">
                <a:solidFill>
                  <a:srgbClr val="D16349"/>
                </a:solidFill>
                <a:latin typeface="Verdana" pitchFamily="34" charset="0"/>
              </a:rPr>
              <a:t>2:</a:t>
            </a:r>
            <a:br>
              <a:rPr lang="en-US" altLang="de-DE" sz="2000" b="0" dirty="0">
                <a:solidFill>
                  <a:srgbClr val="D16349"/>
                </a:solidFill>
                <a:latin typeface="Verdana" pitchFamily="34" charset="0"/>
              </a:rPr>
            </a:br>
            <a:r>
              <a:rPr lang="cs-CZ" altLang="de-DE" sz="2000" b="0" dirty="0">
                <a:solidFill>
                  <a:srgbClr val="D16349"/>
                </a:solidFill>
                <a:latin typeface="Verdana" pitchFamily="34" charset="0"/>
              </a:rPr>
              <a:t>Odvedení pozornosti k tělesné činnosti</a:t>
            </a:r>
            <a:endParaRPr lang="en-US" altLang="de-DE" sz="2000" b="0" dirty="0">
              <a:solidFill>
                <a:srgbClr val="D16349"/>
              </a:solidFill>
              <a:latin typeface="Verdana"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ChangeArrowheads="1"/>
          </p:cNvSpPr>
          <p:nvPr/>
        </p:nvSpPr>
        <p:spPr bwMode="auto">
          <a:xfrm>
            <a:off x="238125" y="2565400"/>
            <a:ext cx="4813300" cy="646113"/>
          </a:xfrm>
          <a:prstGeom prst="rect">
            <a:avLst/>
          </a:prstGeom>
          <a:noFill/>
          <a:ln w="9525">
            <a:noFill/>
            <a:miter lim="800000"/>
            <a:headEnd/>
            <a:tailEnd/>
          </a:ln>
        </p:spPr>
        <p:txBody>
          <a:bodyPr>
            <a:spAutoFit/>
          </a:bodyPr>
          <a:lstStyle/>
          <a:p>
            <a:pPr marL="341313" indent="-342900" eaLnBrk="1" hangingPunct="1">
              <a:buClr>
                <a:srgbClr val="006699"/>
              </a:buClr>
              <a:buFont typeface="Wingdings" pitchFamily="2" charset="2"/>
              <a:buNone/>
            </a:pPr>
            <a:r>
              <a:rPr lang="cs-CZ" altLang="de-DE" b="0" dirty="0">
                <a:latin typeface="Verdana" pitchFamily="34" charset="0"/>
              </a:rPr>
              <a:t>Během depresivní fáze</a:t>
            </a:r>
            <a:r>
              <a:rPr lang="en-US" altLang="de-DE" b="0" dirty="0">
                <a:latin typeface="Verdana" pitchFamily="34" charset="0"/>
              </a:rPr>
              <a:t>…</a:t>
            </a:r>
          </a:p>
          <a:p>
            <a:pPr marL="341313" indent="-342900" eaLnBrk="1" hangingPunct="1">
              <a:buClr>
                <a:srgbClr val="006699"/>
              </a:buClr>
              <a:buFont typeface="Wingdings" pitchFamily="2" charset="2"/>
              <a:buNone/>
            </a:pPr>
            <a:endParaRPr lang="en-US" altLang="de-DE" b="0" dirty="0">
              <a:latin typeface="Verdana" pitchFamily="34" charset="0"/>
            </a:endParaRPr>
          </a:p>
        </p:txBody>
      </p:sp>
      <p:sp>
        <p:nvSpPr>
          <p:cNvPr id="7" name="Rectangle 5"/>
          <p:cNvSpPr>
            <a:spLocks noChangeArrowheads="1"/>
          </p:cNvSpPr>
          <p:nvPr/>
        </p:nvSpPr>
        <p:spPr bwMode="auto">
          <a:xfrm>
            <a:off x="250825" y="3573463"/>
            <a:ext cx="8675688" cy="2308225"/>
          </a:xfrm>
          <a:prstGeom prst="rect">
            <a:avLst/>
          </a:prstGeom>
          <a:noFill/>
          <a:ln>
            <a:noFill/>
          </a:ln>
          <a:effectLst/>
          <a:extLst/>
        </p:spPr>
        <p:txBody>
          <a:bodyPr>
            <a:spAutoFit/>
          </a:bodyPr>
          <a:lstStyle/>
          <a:p>
            <a:pPr eaLnBrk="1" hangingPunct="1">
              <a:buClr>
                <a:srgbClr val="006699"/>
              </a:buClr>
            </a:pPr>
            <a:r>
              <a:rPr lang="en-US" altLang="de-DE" b="0" dirty="0">
                <a:latin typeface="Verdana" pitchFamily="34" charset="0"/>
              </a:rPr>
              <a:t>… </a:t>
            </a:r>
            <a:r>
              <a:rPr lang="cs-CZ" altLang="de-DE" b="0" dirty="0">
                <a:latin typeface="Verdana" pitchFamily="34" charset="0"/>
              </a:rPr>
              <a:t>může být kontakt s druhými lidmi vyčerpávající</a:t>
            </a:r>
            <a:r>
              <a:rPr lang="en-US" altLang="de-DE" b="0" dirty="0">
                <a:latin typeface="Verdana" pitchFamily="34" charset="0"/>
              </a:rPr>
              <a:t>.</a:t>
            </a:r>
            <a:endParaRPr lang="en-US" altLang="de-DE" b="0" dirty="0">
              <a:solidFill>
                <a:schemeClr val="tx2"/>
              </a:solidFill>
              <a:latin typeface="Verdana" pitchFamily="34" charset="0"/>
            </a:endParaRPr>
          </a:p>
          <a:p>
            <a:pPr eaLnBrk="1" hangingPunct="1">
              <a:buClr>
                <a:srgbClr val="006699"/>
              </a:buClr>
            </a:pPr>
            <a:endParaRPr lang="en-US" b="0" dirty="0">
              <a:latin typeface="Verdana" pitchFamily="34" charset="0"/>
            </a:endParaRPr>
          </a:p>
          <a:p>
            <a:pPr eaLnBrk="1" hangingPunct="1">
              <a:buClr>
                <a:srgbClr val="006699"/>
              </a:buClr>
            </a:pPr>
            <a:r>
              <a:rPr lang="en-US" b="0" dirty="0">
                <a:latin typeface="Verdana" pitchFamily="34" charset="0"/>
              </a:rPr>
              <a:t>… </a:t>
            </a:r>
            <a:r>
              <a:rPr lang="cs-CZ" b="0" dirty="0">
                <a:latin typeface="Verdana" pitchFamily="34" charset="0"/>
              </a:rPr>
              <a:t>člověk se často cítí druhými nepochopen</a:t>
            </a:r>
            <a:r>
              <a:rPr lang="en-US" b="0" dirty="0">
                <a:latin typeface="Verdana" pitchFamily="34" charset="0"/>
              </a:rPr>
              <a:t> (</a:t>
            </a:r>
            <a:r>
              <a:rPr lang="cs-CZ" b="0" dirty="0">
                <a:latin typeface="Verdana" pitchFamily="34" charset="0"/>
              </a:rPr>
              <a:t>„Ti jsou na tom dobře, jejich starosti bych chtěl mít</a:t>
            </a:r>
            <a:r>
              <a:rPr lang="en-US" b="0" dirty="0">
                <a:latin typeface="Verdana" pitchFamily="34" charset="0"/>
              </a:rPr>
              <a:t>”).</a:t>
            </a:r>
          </a:p>
          <a:p>
            <a:pPr eaLnBrk="1" hangingPunct="1">
              <a:buClr>
                <a:srgbClr val="006699"/>
              </a:buClr>
            </a:pPr>
            <a:endParaRPr lang="en-US" b="0" dirty="0">
              <a:latin typeface="Verdana" pitchFamily="34" charset="0"/>
            </a:endParaRPr>
          </a:p>
          <a:p>
            <a:pPr eaLnBrk="1" hangingPunct="1">
              <a:buClr>
                <a:srgbClr val="006699"/>
              </a:buClr>
            </a:pPr>
            <a:r>
              <a:rPr lang="en-US" b="0" dirty="0">
                <a:latin typeface="Verdana" pitchFamily="34" charset="0"/>
              </a:rPr>
              <a:t>… </a:t>
            </a:r>
            <a:r>
              <a:rPr lang="cs-CZ" b="0" dirty="0">
                <a:latin typeface="Verdana" pitchFamily="34" charset="0"/>
              </a:rPr>
              <a:t>zájem něco dělat je velmi malý</a:t>
            </a:r>
            <a:r>
              <a:rPr lang="en-US" b="0" dirty="0">
                <a:latin typeface="Verdana" pitchFamily="34" charset="0"/>
              </a:rPr>
              <a:t>.</a:t>
            </a:r>
          </a:p>
          <a:p>
            <a:pPr eaLnBrk="1" hangingPunct="1">
              <a:buClr>
                <a:srgbClr val="006699"/>
              </a:buClr>
              <a:buFont typeface="Wingdings" pitchFamily="2" charset="2"/>
              <a:buChar char="Ø"/>
            </a:pPr>
            <a:endParaRPr lang="en-US" b="0" dirty="0">
              <a:latin typeface="Verdana" pitchFamily="34" charset="0"/>
            </a:endParaRPr>
          </a:p>
          <a:p>
            <a:pPr eaLnBrk="1" hangingPunct="1">
              <a:buClr>
                <a:srgbClr val="006699"/>
              </a:buClr>
            </a:pPr>
            <a:r>
              <a:rPr lang="en-US" b="0" dirty="0">
                <a:latin typeface="Verdana" pitchFamily="34" charset="0"/>
              </a:rPr>
              <a:t>… </a:t>
            </a:r>
            <a:r>
              <a:rPr lang="cs-CZ" b="0" dirty="0">
                <a:latin typeface="Verdana" pitchFamily="34" charset="0"/>
              </a:rPr>
              <a:t>zájem o druhé lidi </a:t>
            </a:r>
            <a:r>
              <a:rPr lang="en-US" b="0" dirty="0">
                <a:latin typeface="Verdana" pitchFamily="34" charset="0"/>
              </a:rPr>
              <a:t>(</a:t>
            </a:r>
            <a:r>
              <a:rPr lang="cs-CZ" b="0" dirty="0">
                <a:latin typeface="Verdana" pitchFamily="34" charset="0"/>
              </a:rPr>
              <a:t>a o jejich problémy</a:t>
            </a:r>
            <a:r>
              <a:rPr lang="en-US" b="0" dirty="0">
                <a:latin typeface="Verdana" pitchFamily="34" charset="0"/>
              </a:rPr>
              <a:t>) </a:t>
            </a:r>
            <a:r>
              <a:rPr lang="cs-CZ" b="0" dirty="0">
                <a:latin typeface="Verdana" pitchFamily="34" charset="0"/>
              </a:rPr>
              <a:t>je obvykle také velmi malý</a:t>
            </a:r>
            <a:r>
              <a:rPr lang="en-US" b="0" dirty="0">
                <a:latin typeface="Verdana" pitchFamily="34" charset="0"/>
              </a:rPr>
              <a:t>.</a:t>
            </a:r>
            <a:endParaRPr lang="en-US" b="0" dirty="0">
              <a:solidFill>
                <a:schemeClr val="tx2"/>
              </a:solidFill>
              <a:latin typeface="Verdana" pitchFamily="34" charset="0"/>
            </a:endParaRPr>
          </a:p>
        </p:txBody>
      </p:sp>
      <p:sp>
        <p:nvSpPr>
          <p:cNvPr id="49156"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pPr>
            <a:r>
              <a:rPr lang="cs-CZ" altLang="de-DE" sz="2000" b="0" dirty="0">
                <a:solidFill>
                  <a:srgbClr val="D16349"/>
                </a:solidFill>
                <a:latin typeface="Verdana" pitchFamily="34" charset="0"/>
              </a:rPr>
              <a:t>Stažení se do samoty</a:t>
            </a:r>
            <a:r>
              <a:rPr lang="en-US" altLang="de-DE" sz="2000" b="0" dirty="0">
                <a:solidFill>
                  <a:srgbClr val="D16349"/>
                </a:solidFill>
                <a:latin typeface="Verdana" pitchFamily="34" charset="0"/>
              </a:rPr>
              <a:t>. </a:t>
            </a:r>
            <a:r>
              <a:rPr lang="cs-CZ" altLang="de-DE" sz="2000" b="0" dirty="0">
                <a:solidFill>
                  <a:srgbClr val="D16349"/>
                </a:solidFill>
                <a:latin typeface="Verdana" pitchFamily="34" charset="0"/>
              </a:rPr>
              <a:t>Jak se to stalo</a:t>
            </a:r>
            <a:r>
              <a:rPr lang="en-US" altLang="de-DE" sz="2000" b="0" dirty="0">
                <a:solidFill>
                  <a:srgbClr val="D16349"/>
                </a:solidFill>
                <a:latin typeface="Verdana" pitchFamily="34" charset="0"/>
              </a:rPr>
              <a:t>? </a:t>
            </a:r>
          </a:p>
        </p:txBody>
      </p:sp>
      <p:pic>
        <p:nvPicPr>
          <p:cNvPr id="49157" name="Picture 5"/>
          <p:cNvPicPr>
            <a:picLocks noChangeAspect="1" noChangeArrowheads="1"/>
          </p:cNvPicPr>
          <p:nvPr/>
        </p:nvPicPr>
        <p:blipFill>
          <a:blip r:embed="rId3"/>
          <a:srcRect/>
          <a:stretch>
            <a:fillRect/>
          </a:stretch>
        </p:blipFill>
        <p:spPr bwMode="auto">
          <a:xfrm>
            <a:off x="6011863" y="1341438"/>
            <a:ext cx="2914650" cy="2185987"/>
          </a:xfrm>
          <a:prstGeom prst="rect">
            <a:avLst/>
          </a:prstGeom>
          <a:noFill/>
          <a:ln w="9525">
            <a:noFill/>
            <a:miter lim="800000"/>
            <a:headEnd/>
            <a:tailEnd/>
          </a:ln>
        </p:spPr>
      </p:pic>
      <p:sp>
        <p:nvSpPr>
          <p:cNvPr id="10" name="Text Box 6"/>
          <p:cNvSpPr txBox="1">
            <a:spLocks noChangeArrowheads="1"/>
          </p:cNvSpPr>
          <p:nvPr/>
        </p:nvSpPr>
        <p:spPr bwMode="auto">
          <a:xfrm>
            <a:off x="-180975" y="6659563"/>
            <a:ext cx="2411413" cy="215900"/>
          </a:xfrm>
          <a:prstGeom prst="rect">
            <a:avLst/>
          </a:prstGeom>
          <a:noFill/>
          <a:ln>
            <a:noFill/>
          </a:ln>
          <a:effectLst/>
          <a:extLst/>
        </p:spPr>
        <p:txBody>
          <a:bodyPr>
            <a:spAutoFit/>
          </a:bodyPr>
          <a:lstStyle/>
          <a:p>
            <a:pPr algn="r">
              <a:defRPr/>
            </a:pPr>
            <a:r>
              <a:rPr lang="de-DE" sz="800" b="0" i="1" dirty="0">
                <a:latin typeface="+mn-lt"/>
              </a:rPr>
              <a:t>(</a:t>
            </a:r>
            <a:r>
              <a:rPr lang="de-DE" sz="800" b="0" dirty="0">
                <a:latin typeface="+mn-lt"/>
              </a:rPr>
              <a:t>“</a:t>
            </a:r>
            <a:r>
              <a:rPr lang="de-DE" sz="800" b="0" i="1" dirty="0">
                <a:latin typeface="+mn-lt"/>
              </a:rPr>
              <a:t>Life III Study - A5</a:t>
            </a:r>
            <a:r>
              <a:rPr lang="en-US" altLang="de-DE" sz="800" b="0" i="1" dirty="0">
                <a:latin typeface="Verdana" panose="020B0604030504040204" pitchFamily="34" charset="0"/>
              </a:rPr>
              <a:t>”</a:t>
            </a:r>
            <a:r>
              <a:rPr lang="de-DE" sz="800" b="0" i="1" dirty="0">
                <a:latin typeface="+mn-lt"/>
              </a:rPr>
              <a:t> </a:t>
            </a:r>
            <a:r>
              <a:rPr lang="de-DE" sz="800" b="0" i="1" dirty="0" err="1">
                <a:latin typeface="+mn-lt"/>
              </a:rPr>
              <a:t>by</a:t>
            </a:r>
            <a:r>
              <a:rPr lang="de-DE" sz="800" b="0" i="1" dirty="0">
                <a:latin typeface="+mn-lt"/>
              </a:rPr>
              <a:t> </a:t>
            </a:r>
            <a:r>
              <a:rPr lang="de-DE" sz="800" b="0" i="1" dirty="0" err="1">
                <a:latin typeface="+mn-lt"/>
              </a:rPr>
              <a:t>h.koppdelaney</a:t>
            </a:r>
            <a:r>
              <a:rPr lang="de-DE" sz="800" b="0" i="1" dirty="0">
                <a:latin typeface="+mn-lt"/>
              </a:rPr>
              <a:t>)</a:t>
            </a: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41" name="Picture 45" descr="circles (blue-green dream)_ POSITiv_flickr_ccc"/>
          <p:cNvPicPr>
            <a:picLocks noChangeAspect="1" noChangeArrowheads="1"/>
          </p:cNvPicPr>
          <p:nvPr/>
        </p:nvPicPr>
        <p:blipFill>
          <a:blip r:embed="rId3" cstate="print"/>
          <a:srcRect/>
          <a:stretch>
            <a:fillRect/>
          </a:stretch>
        </p:blipFill>
        <p:spPr bwMode="auto">
          <a:xfrm>
            <a:off x="7308850" y="5373688"/>
            <a:ext cx="1582738" cy="1054100"/>
          </a:xfrm>
          <a:prstGeom prst="rect">
            <a:avLst/>
          </a:prstGeom>
          <a:noFill/>
          <a:ln w="9525">
            <a:noFill/>
            <a:miter lim="800000"/>
            <a:headEnd/>
            <a:tailEnd/>
          </a:ln>
        </p:spPr>
      </p:pic>
      <p:sp>
        <p:nvSpPr>
          <p:cNvPr id="1042" name="Text Box 48"/>
          <p:cNvSpPr txBox="1">
            <a:spLocks noChangeArrowheads="1"/>
          </p:cNvSpPr>
          <p:nvPr/>
        </p:nvSpPr>
        <p:spPr bwMode="auto">
          <a:xfrm>
            <a:off x="6877050" y="2276475"/>
            <a:ext cx="2087563" cy="366713"/>
          </a:xfrm>
          <a:prstGeom prst="rect">
            <a:avLst/>
          </a:prstGeom>
          <a:noFill/>
          <a:ln w="9525">
            <a:noFill/>
            <a:miter lim="800000"/>
            <a:headEnd/>
            <a:tailEnd/>
          </a:ln>
        </p:spPr>
        <p:txBody>
          <a:bodyPr>
            <a:spAutoFit/>
          </a:bodyPr>
          <a:lstStyle/>
          <a:p>
            <a:pPr algn="ctr" eaLnBrk="1" hangingPunct="1">
              <a:spcBef>
                <a:spcPct val="50000"/>
              </a:spcBef>
            </a:pPr>
            <a:endParaRPr lang="en-US" altLang="de-DE"/>
          </a:p>
        </p:txBody>
      </p:sp>
      <p:sp>
        <p:nvSpPr>
          <p:cNvPr id="1043" name="Rectangle 51"/>
          <p:cNvSpPr>
            <a:spLocks noChangeArrowheads="1"/>
          </p:cNvSpPr>
          <p:nvPr/>
        </p:nvSpPr>
        <p:spPr bwMode="auto">
          <a:xfrm>
            <a:off x="0" y="6643688"/>
            <a:ext cx="2322513"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a:latin typeface="Verdana" pitchFamily="34" charset="0"/>
              </a:rPr>
              <a:t>(</a:t>
            </a:r>
            <a:r>
              <a:rPr lang="cs-CZ" altLang="de-DE" sz="800" b="0" i="1">
                <a:latin typeface="Verdana" pitchFamily="34" charset="0"/>
              </a:rPr>
              <a:t>„Kruhy </a:t>
            </a:r>
            <a:r>
              <a:rPr lang="de-DE" altLang="de-DE" sz="800" b="0" i="1">
                <a:latin typeface="Verdana" pitchFamily="34" charset="0"/>
              </a:rPr>
              <a:t>(</a:t>
            </a:r>
            <a:r>
              <a:rPr lang="cs-CZ" altLang="de-DE" sz="800" b="0" i="1">
                <a:latin typeface="Verdana" pitchFamily="34" charset="0"/>
              </a:rPr>
              <a:t>modrozelený sen</a:t>
            </a:r>
            <a:r>
              <a:rPr lang="de-DE" altLang="de-DE" sz="800" b="0" i="1">
                <a:latin typeface="Verdana" pitchFamily="34" charset="0"/>
              </a:rPr>
              <a:t>)</a:t>
            </a:r>
            <a:r>
              <a:rPr lang="de-DE" altLang="de-DE" sz="800" b="0" i="1">
                <a:latin typeface="Verdana" pitchFamily="34" charset="0"/>
                <a:cs typeface="Arial" pitchFamily="34" charset="0"/>
              </a:rPr>
              <a:t>” </a:t>
            </a:r>
            <a:r>
              <a:rPr lang="cs-CZ" altLang="de-DE" sz="800" b="0" i="1">
                <a:latin typeface="Verdana" pitchFamily="34" charset="0"/>
                <a:cs typeface="Arial" pitchFamily="34" charset="0"/>
              </a:rPr>
              <a:t>od</a:t>
            </a:r>
            <a:r>
              <a:rPr lang="de-DE" altLang="de-DE" sz="800" b="0" i="1">
                <a:latin typeface="Verdana" pitchFamily="34" charset="0"/>
              </a:rPr>
              <a:t> POSITiv)</a:t>
            </a:r>
            <a:endParaRPr lang="en-US" altLang="de-DE" sz="800" b="0" i="1">
              <a:latin typeface="Verdana" pitchFamily="34" charset="0"/>
            </a:endParaRPr>
          </a:p>
        </p:txBody>
      </p:sp>
      <p:sp>
        <p:nvSpPr>
          <p:cNvPr id="1044" name="Text Box 55"/>
          <p:cNvSpPr txBox="1">
            <a:spLocks noChangeArrowheads="1"/>
          </p:cNvSpPr>
          <p:nvPr/>
        </p:nvSpPr>
        <p:spPr bwMode="auto">
          <a:xfrm>
            <a:off x="1214438" y="1643063"/>
            <a:ext cx="6602412" cy="646112"/>
          </a:xfrm>
          <a:prstGeom prst="rect">
            <a:avLst/>
          </a:prstGeom>
          <a:noFill/>
          <a:ln w="9525">
            <a:noFill/>
            <a:miter lim="800000"/>
            <a:headEnd/>
            <a:tailEnd/>
          </a:ln>
        </p:spPr>
        <p:txBody>
          <a:bodyPr>
            <a:spAutoFit/>
          </a:bodyPr>
          <a:lstStyle/>
          <a:p>
            <a:pPr algn="ctr" eaLnBrk="1" hangingPunct="1">
              <a:spcBef>
                <a:spcPct val="50000"/>
              </a:spcBef>
            </a:pPr>
            <a:r>
              <a:rPr lang="cs-CZ" altLang="de-DE" b="0" dirty="0">
                <a:latin typeface="Verdana" pitchFamily="34" charset="0"/>
              </a:rPr>
              <a:t>„Cítím se mizerně. </a:t>
            </a:r>
          </a:p>
          <a:p>
            <a:pPr algn="ctr" eaLnBrk="1" hangingPunct="1"/>
            <a:r>
              <a:rPr lang="cs-CZ" altLang="de-DE" b="0" dirty="0">
                <a:latin typeface="Verdana" pitchFamily="34" charset="0"/>
              </a:rPr>
              <a:t>Nemůžu se přimět, abych se dnes do něčeho pustil.</a:t>
            </a:r>
            <a:r>
              <a:rPr lang="de-DE" altLang="de-DE" b="0" dirty="0">
                <a:latin typeface="Verdana" pitchFamily="34" charset="0"/>
              </a:rPr>
              <a:t>”</a:t>
            </a:r>
          </a:p>
        </p:txBody>
      </p:sp>
      <p:sp>
        <p:nvSpPr>
          <p:cNvPr id="1045" name="Text Box 56"/>
          <p:cNvSpPr txBox="1">
            <a:spLocks noChangeArrowheads="1"/>
          </p:cNvSpPr>
          <p:nvPr/>
        </p:nvSpPr>
        <p:spPr bwMode="auto">
          <a:xfrm>
            <a:off x="5940425" y="4149725"/>
            <a:ext cx="2592388" cy="646113"/>
          </a:xfrm>
          <a:prstGeom prst="rect">
            <a:avLst/>
          </a:prstGeom>
          <a:noFill/>
          <a:ln w="9525">
            <a:noFill/>
            <a:miter lim="800000"/>
            <a:headEnd/>
            <a:tailEnd/>
          </a:ln>
        </p:spPr>
        <p:txBody>
          <a:bodyPr>
            <a:spAutoFit/>
          </a:bodyPr>
          <a:lstStyle/>
          <a:p>
            <a:pPr algn="ctr" eaLnBrk="1" hangingPunct="1"/>
            <a:r>
              <a:rPr lang="cs-CZ" altLang="de-DE" b="0" dirty="0">
                <a:latin typeface="Verdana" pitchFamily="34" charset="0"/>
              </a:rPr>
              <a:t>„Nálada se mi stále zhoršuje</a:t>
            </a:r>
            <a:r>
              <a:rPr lang="de-DE" altLang="de-DE" b="0" dirty="0">
                <a:latin typeface="Verdana" pitchFamily="34" charset="0"/>
              </a:rPr>
              <a:t>.”</a:t>
            </a:r>
            <a:endParaRPr lang="de-DE" altLang="de-DE" dirty="0"/>
          </a:p>
        </p:txBody>
      </p:sp>
      <p:sp>
        <p:nvSpPr>
          <p:cNvPr id="1046" name="Text Box 57"/>
          <p:cNvSpPr txBox="1">
            <a:spLocks noChangeArrowheads="1"/>
          </p:cNvSpPr>
          <p:nvPr/>
        </p:nvSpPr>
        <p:spPr bwMode="auto">
          <a:xfrm>
            <a:off x="0" y="4149725"/>
            <a:ext cx="2952750" cy="646113"/>
          </a:xfrm>
          <a:prstGeom prst="rect">
            <a:avLst/>
          </a:prstGeom>
          <a:noFill/>
          <a:ln w="9525">
            <a:noFill/>
            <a:miter lim="800000"/>
            <a:headEnd/>
            <a:tailEnd/>
          </a:ln>
        </p:spPr>
        <p:txBody>
          <a:bodyPr>
            <a:spAutoFit/>
          </a:bodyPr>
          <a:lstStyle/>
          <a:p>
            <a:pPr algn="ctr" eaLnBrk="1" hangingPunct="1"/>
            <a:r>
              <a:rPr lang="cs-CZ" altLang="de-DE" b="0">
                <a:latin typeface="Verdana" pitchFamily="34" charset="0"/>
              </a:rPr>
              <a:t>„Stahuji se stále více do samoty</a:t>
            </a:r>
            <a:r>
              <a:rPr lang="de-DE" altLang="de-DE" b="0">
                <a:latin typeface="Verdana" pitchFamily="34" charset="0"/>
              </a:rPr>
              <a:t>.”</a:t>
            </a:r>
            <a:endParaRPr lang="de-DE" altLang="de-DE"/>
          </a:p>
        </p:txBody>
      </p:sp>
      <p:sp>
        <p:nvSpPr>
          <p:cNvPr id="1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38</a:t>
            </a:r>
            <a:endParaRPr lang="en-US" altLang="de-DE" sz="1200" kern="0" dirty="0">
              <a:solidFill>
                <a:srgbClr val="646B86"/>
              </a:solidFill>
              <a:latin typeface="Verdana"/>
            </a:endParaRPr>
          </a:p>
        </p:txBody>
      </p:sp>
      <p:sp>
        <p:nvSpPr>
          <p:cNvPr id="30" name="_s651270"/>
          <p:cNvSpPr>
            <a:spLocks noChangeArrowheads="1" noTextEdit="1"/>
          </p:cNvSpPr>
          <p:nvPr/>
        </p:nvSpPr>
        <p:spPr bwMode="auto">
          <a:xfrm>
            <a:off x="3809217" y="2850578"/>
            <a:ext cx="1420812" cy="138112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de-DE"/>
          </a:p>
        </p:txBody>
      </p:sp>
      <p:sp>
        <p:nvSpPr>
          <p:cNvPr id="31" name="_s651272"/>
          <p:cNvSpPr>
            <a:spLocks noChangeArrowheads="1" noTextEdit="1"/>
          </p:cNvSpPr>
          <p:nvPr/>
        </p:nvSpPr>
        <p:spPr bwMode="auto">
          <a:xfrm>
            <a:off x="4275942" y="3637978"/>
            <a:ext cx="1420812" cy="1382713"/>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de-DE"/>
          </a:p>
        </p:txBody>
      </p:sp>
      <p:sp>
        <p:nvSpPr>
          <p:cNvPr id="32" name="_s651274"/>
          <p:cNvSpPr>
            <a:spLocks noChangeArrowheads="1" noTextEdit="1"/>
          </p:cNvSpPr>
          <p:nvPr/>
        </p:nvSpPr>
        <p:spPr bwMode="auto">
          <a:xfrm>
            <a:off x="3340904" y="3637978"/>
            <a:ext cx="1420813" cy="138112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de-DE"/>
          </a:p>
        </p:txBody>
      </p:sp>
      <p:sp>
        <p:nvSpPr>
          <p:cNvPr id="33" name="AutoShape 12"/>
          <p:cNvSpPr>
            <a:spLocks noChangeArrowheads="1"/>
          </p:cNvSpPr>
          <p:nvPr/>
        </p:nvSpPr>
        <p:spPr bwMode="auto">
          <a:xfrm rot="1768856">
            <a:off x="3331379" y="2987103"/>
            <a:ext cx="360363" cy="1366838"/>
          </a:xfrm>
          <a:prstGeom prst="curvedRightArrow">
            <a:avLst>
              <a:gd name="adj1" fmla="val 75859"/>
              <a:gd name="adj2" fmla="val 151718"/>
              <a:gd name="adj3" fmla="val 33333"/>
            </a:avLst>
          </a:prstGeom>
          <a:solidFill>
            <a:srgbClr val="006699"/>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34" name="AutoShape 13"/>
          <p:cNvSpPr>
            <a:spLocks noChangeArrowheads="1"/>
          </p:cNvSpPr>
          <p:nvPr/>
        </p:nvSpPr>
        <p:spPr bwMode="auto">
          <a:xfrm rot="9132033">
            <a:off x="5276067" y="2842641"/>
            <a:ext cx="361950" cy="1366837"/>
          </a:xfrm>
          <a:prstGeom prst="curvedRightArrow">
            <a:avLst>
              <a:gd name="adj1" fmla="val 75526"/>
              <a:gd name="adj2" fmla="val 151053"/>
              <a:gd name="adj3" fmla="val 33333"/>
            </a:avLst>
          </a:prstGeom>
          <a:solidFill>
            <a:srgbClr val="006699"/>
          </a:solidFill>
          <a:ln w="9525">
            <a:solidFill>
              <a:schemeClr val="tx1"/>
            </a:solidFill>
            <a:miter lim="800000"/>
            <a:headEnd/>
            <a:tailEnd/>
          </a:ln>
        </p:spPr>
        <p:txBody>
          <a:bodyPr rot="10800000"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35" name="Text Box 19"/>
          <p:cNvSpPr txBox="1">
            <a:spLocks noChangeArrowheads="1"/>
          </p:cNvSpPr>
          <p:nvPr/>
        </p:nvSpPr>
        <p:spPr bwMode="auto">
          <a:xfrm>
            <a:off x="4545816" y="4266019"/>
            <a:ext cx="1150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cs-CZ" sz="1400" b="0" dirty="0"/>
              <a:t>Nálada</a:t>
            </a:r>
            <a:endParaRPr lang="en-US" altLang="de-DE" sz="1400" b="0" dirty="0">
              <a:latin typeface="Verdana" panose="020B0604030504040204" pitchFamily="34" charset="0"/>
            </a:endParaRPr>
          </a:p>
        </p:txBody>
      </p:sp>
      <p:sp>
        <p:nvSpPr>
          <p:cNvPr id="36" name="AutoShape 14"/>
          <p:cNvSpPr>
            <a:spLocks noChangeArrowheads="1"/>
          </p:cNvSpPr>
          <p:nvPr/>
        </p:nvSpPr>
        <p:spPr bwMode="auto">
          <a:xfrm rot="-5400000">
            <a:off x="4411673" y="4427760"/>
            <a:ext cx="358775" cy="1366837"/>
          </a:xfrm>
          <a:prstGeom prst="curvedRightArrow">
            <a:avLst>
              <a:gd name="adj1" fmla="val 76195"/>
              <a:gd name="adj2" fmla="val 152389"/>
              <a:gd name="adj3" fmla="val 33333"/>
            </a:avLst>
          </a:prstGeom>
          <a:solidFill>
            <a:srgbClr val="006699"/>
          </a:solidFill>
          <a:ln w="9525">
            <a:solidFill>
              <a:schemeClr val="tx1"/>
            </a:solidFill>
            <a:miter lim="800000"/>
            <a:headEnd/>
            <a:tailEnd/>
          </a:ln>
        </p:spPr>
        <p:txBody>
          <a:bodyPr vert="eaVert"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37" name="Text Box 18"/>
          <p:cNvSpPr txBox="1">
            <a:spLocks noChangeArrowheads="1"/>
          </p:cNvSpPr>
          <p:nvPr/>
        </p:nvSpPr>
        <p:spPr bwMode="auto">
          <a:xfrm>
            <a:off x="4052104" y="3347466"/>
            <a:ext cx="9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cs-CZ" sz="1400" b="0" i="1" dirty="0"/>
              <a:t>Zájem</a:t>
            </a:r>
            <a:endParaRPr lang="en-US" altLang="de-DE" sz="1400" b="0" i="1" dirty="0">
              <a:latin typeface="Verdana" panose="020B0604030504040204" pitchFamily="34" charset="0"/>
            </a:endParaRPr>
          </a:p>
        </p:txBody>
      </p:sp>
      <p:sp>
        <p:nvSpPr>
          <p:cNvPr id="38" name="Text Box 20"/>
          <p:cNvSpPr txBox="1">
            <a:spLocks noChangeArrowheads="1"/>
          </p:cNvSpPr>
          <p:nvPr/>
        </p:nvSpPr>
        <p:spPr bwMode="auto">
          <a:xfrm>
            <a:off x="3222624" y="4181033"/>
            <a:ext cx="12255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cs-CZ" sz="1400" b="0" i="1" dirty="0"/>
              <a:t>Stažení</a:t>
            </a:r>
          </a:p>
          <a:p>
            <a:pPr algn="ctr" eaLnBrk="1" hangingPunct="1">
              <a:defRPr/>
            </a:pPr>
            <a:r>
              <a:rPr lang="cs-CZ" sz="1400" b="0" i="1" dirty="0" smtClean="0"/>
              <a:t>pasivita</a:t>
            </a:r>
            <a:endParaRPr lang="cs-CZ" sz="1400" b="0" i="1" dirty="0"/>
          </a:p>
        </p:txBody>
      </p:sp>
      <p:sp>
        <p:nvSpPr>
          <p:cNvPr id="39"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Bludný kruh zájmu a nálady</a:t>
            </a:r>
            <a:endParaRPr lang="en-US"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ext Box 19"/>
          <p:cNvSpPr txBox="1">
            <a:spLocks noChangeArrowheads="1"/>
          </p:cNvSpPr>
          <p:nvPr/>
        </p:nvSpPr>
        <p:spPr bwMode="auto">
          <a:xfrm>
            <a:off x="6877050" y="2276475"/>
            <a:ext cx="2087563" cy="366713"/>
          </a:xfrm>
          <a:prstGeom prst="rect">
            <a:avLst/>
          </a:prstGeom>
          <a:noFill/>
          <a:ln w="9525">
            <a:noFill/>
            <a:miter lim="800000"/>
            <a:headEnd/>
            <a:tailEnd/>
          </a:ln>
        </p:spPr>
        <p:txBody>
          <a:bodyPr>
            <a:spAutoFit/>
          </a:bodyPr>
          <a:lstStyle/>
          <a:p>
            <a:pPr algn="ctr" eaLnBrk="1" hangingPunct="1">
              <a:spcBef>
                <a:spcPct val="50000"/>
              </a:spcBef>
            </a:pPr>
            <a:endParaRPr lang="en-US" altLang="de-DE"/>
          </a:p>
        </p:txBody>
      </p:sp>
      <p:sp>
        <p:nvSpPr>
          <p:cNvPr id="50179" name="Text Box 20"/>
          <p:cNvSpPr txBox="1">
            <a:spLocks noChangeArrowheads="1"/>
          </p:cNvSpPr>
          <p:nvPr/>
        </p:nvSpPr>
        <p:spPr bwMode="auto">
          <a:xfrm>
            <a:off x="250825" y="1844675"/>
            <a:ext cx="8893175" cy="3446463"/>
          </a:xfrm>
          <a:prstGeom prst="rect">
            <a:avLst/>
          </a:prstGeom>
          <a:noFill/>
          <a:ln w="9525">
            <a:noFill/>
            <a:miter lim="800000"/>
            <a:headEnd/>
            <a:tailEnd/>
          </a:ln>
        </p:spPr>
        <p:txBody>
          <a:bodyPr>
            <a:spAutoFit/>
          </a:bodyPr>
          <a:lstStyle/>
          <a:p>
            <a:pPr marL="361950" indent="-361950" eaLnBrk="1" hangingPunct="1">
              <a:spcBef>
                <a:spcPct val="50000"/>
              </a:spcBef>
              <a:buClr>
                <a:srgbClr val="8CADAE"/>
              </a:buClr>
              <a:buSzPct val="85000"/>
              <a:buFont typeface="Courier New" pitchFamily="49" charset="0"/>
              <a:buChar char="o"/>
            </a:pPr>
            <a:r>
              <a:rPr lang="cs-CZ" altLang="de-DE" b="0" dirty="0">
                <a:latin typeface="Verdana" pitchFamily="34" charset="0"/>
              </a:rPr>
              <a:t>To se snadněji řekne než udělá</a:t>
            </a:r>
            <a:r>
              <a:rPr lang="de-DE" altLang="de-DE" b="0" dirty="0">
                <a:latin typeface="Verdana" pitchFamily="34" charset="0"/>
              </a:rPr>
              <a:t>! </a:t>
            </a:r>
            <a:r>
              <a:rPr lang="cs-CZ" altLang="de-DE" dirty="0">
                <a:latin typeface="Verdana" pitchFamily="34" charset="0"/>
              </a:rPr>
              <a:t>ALE</a:t>
            </a:r>
            <a:r>
              <a:rPr lang="de-DE" altLang="de-DE" dirty="0">
                <a:latin typeface="Verdana" pitchFamily="34" charset="0"/>
              </a:rPr>
              <a:t>:</a:t>
            </a:r>
            <a:r>
              <a:rPr lang="de-DE" altLang="de-DE" b="0" dirty="0">
                <a:latin typeface="Verdana" pitchFamily="34" charset="0"/>
              </a:rPr>
              <a:t> </a:t>
            </a:r>
            <a:r>
              <a:rPr lang="cs-CZ" altLang="de-DE" b="0" dirty="0">
                <a:latin typeface="Verdana" pitchFamily="34" charset="0"/>
              </a:rPr>
              <a:t>Snažte se překonat svou nechuť po </a:t>
            </a:r>
            <a:r>
              <a:rPr lang="cs-CZ" altLang="de-DE" dirty="0">
                <a:latin typeface="Verdana" pitchFamily="34" charset="0"/>
              </a:rPr>
              <a:t>malých </a:t>
            </a:r>
            <a:r>
              <a:rPr lang="cs-CZ" altLang="de-DE" b="0" dirty="0">
                <a:latin typeface="Verdana" pitchFamily="34" charset="0"/>
              </a:rPr>
              <a:t>krůčcích</a:t>
            </a:r>
            <a:r>
              <a:rPr lang="de-DE" altLang="de-DE" b="0" dirty="0">
                <a:latin typeface="Verdana" pitchFamily="34" charset="0"/>
              </a:rPr>
              <a:t>. </a:t>
            </a:r>
          </a:p>
          <a:p>
            <a:pPr marL="361950" indent="-361950" eaLnBrk="1" hangingPunct="1">
              <a:spcBef>
                <a:spcPct val="50000"/>
              </a:spcBef>
              <a:buClr>
                <a:srgbClr val="8CADAE"/>
              </a:buClr>
              <a:buSzPct val="85000"/>
              <a:buFont typeface="Courier New" pitchFamily="49" charset="0"/>
              <a:buChar char="o"/>
            </a:pPr>
            <a:endParaRPr lang="de-DE" altLang="de-DE" b="0" dirty="0">
              <a:latin typeface="Verdana" pitchFamily="34" charset="0"/>
            </a:endParaRPr>
          </a:p>
          <a:p>
            <a:pPr marL="361950" indent="-361950" eaLnBrk="1" hangingPunct="1">
              <a:spcBef>
                <a:spcPct val="50000"/>
              </a:spcBef>
              <a:buClr>
                <a:srgbClr val="8CADAE"/>
              </a:buClr>
              <a:buSzPct val="85000"/>
              <a:buFont typeface="Courier New" pitchFamily="49" charset="0"/>
              <a:buChar char="o"/>
            </a:pPr>
            <a:r>
              <a:rPr lang="cs-CZ" altLang="de-DE" dirty="0">
                <a:latin typeface="Verdana" pitchFamily="34" charset="0"/>
              </a:rPr>
              <a:t>Krok za krokem</a:t>
            </a:r>
            <a:r>
              <a:rPr lang="de-DE" altLang="de-DE" b="0" dirty="0">
                <a:latin typeface="Verdana" pitchFamily="34" charset="0"/>
              </a:rPr>
              <a:t>: </a:t>
            </a:r>
            <a:r>
              <a:rPr lang="cs-CZ" altLang="de-DE" b="0" dirty="0">
                <a:latin typeface="Verdana" pitchFamily="34" charset="0"/>
              </a:rPr>
              <a:t>Po malých</a:t>
            </a:r>
            <a:r>
              <a:rPr lang="de-DE" altLang="de-DE" b="0" dirty="0">
                <a:latin typeface="Verdana" pitchFamily="34" charset="0"/>
              </a:rPr>
              <a:t> </a:t>
            </a:r>
            <a:r>
              <a:rPr lang="cs-CZ" altLang="de-DE" b="0" dirty="0">
                <a:latin typeface="Verdana" pitchFamily="34" charset="0"/>
              </a:rPr>
              <a:t>krůčcích</a:t>
            </a:r>
            <a:r>
              <a:rPr lang="de-DE" altLang="de-DE" b="0" dirty="0">
                <a:latin typeface="Verdana" pitchFamily="34" charset="0"/>
              </a:rPr>
              <a:t> (</a:t>
            </a:r>
            <a:r>
              <a:rPr lang="cs-CZ" altLang="de-DE" b="0" dirty="0">
                <a:latin typeface="Verdana" pitchFamily="34" charset="0"/>
              </a:rPr>
              <a:t>např</a:t>
            </a:r>
            <a:r>
              <a:rPr lang="de-DE" altLang="de-DE" b="0" dirty="0">
                <a:latin typeface="Verdana" pitchFamily="34" charset="0"/>
              </a:rPr>
              <a:t>. </a:t>
            </a:r>
            <a:r>
              <a:rPr lang="cs-CZ" altLang="de-DE" b="0" dirty="0">
                <a:latin typeface="Verdana" pitchFamily="34" charset="0"/>
              </a:rPr>
              <a:t>zavolat přítelkyni</a:t>
            </a:r>
            <a:r>
              <a:rPr lang="de-DE" altLang="de-DE" b="0" dirty="0">
                <a:latin typeface="Verdana" pitchFamily="34" charset="0"/>
              </a:rPr>
              <a:t>) </a:t>
            </a:r>
            <a:r>
              <a:rPr lang="cs-CZ" altLang="de-DE" b="0" dirty="0">
                <a:latin typeface="Verdana" pitchFamily="34" charset="0"/>
              </a:rPr>
              <a:t>mohou následovat větší </a:t>
            </a:r>
            <a:r>
              <a:rPr lang="de-DE" altLang="de-DE" b="0" dirty="0">
                <a:latin typeface="Verdana" pitchFamily="34" charset="0"/>
              </a:rPr>
              <a:t>(</a:t>
            </a:r>
            <a:r>
              <a:rPr lang="cs-CZ" altLang="de-DE" b="0" dirty="0">
                <a:latin typeface="Verdana" pitchFamily="34" charset="0"/>
              </a:rPr>
              <a:t>např. navštívit přítelkyni</a:t>
            </a:r>
            <a:r>
              <a:rPr lang="de-DE" altLang="de-DE" b="0" dirty="0">
                <a:latin typeface="Verdana" pitchFamily="34" charset="0"/>
              </a:rPr>
              <a:t>). </a:t>
            </a:r>
            <a:r>
              <a:rPr lang="cs-CZ" altLang="de-DE" b="0" dirty="0">
                <a:latin typeface="Verdana" pitchFamily="34" charset="0"/>
              </a:rPr>
              <a:t>Nepředřete se</a:t>
            </a:r>
            <a:r>
              <a:rPr lang="de-DE" altLang="de-DE" b="0" dirty="0">
                <a:latin typeface="Verdana" pitchFamily="34" charset="0"/>
              </a:rPr>
              <a:t>! </a:t>
            </a:r>
          </a:p>
          <a:p>
            <a:pPr marL="361950" indent="-361950" eaLnBrk="1" hangingPunct="1">
              <a:spcBef>
                <a:spcPct val="50000"/>
              </a:spcBef>
              <a:buClr>
                <a:srgbClr val="8CADAE"/>
              </a:buClr>
              <a:buSzPct val="85000"/>
              <a:buFont typeface="Courier New" pitchFamily="49" charset="0"/>
              <a:buChar char="o"/>
            </a:pPr>
            <a:endParaRPr lang="de-DE" altLang="de-DE" b="0" dirty="0">
              <a:latin typeface="Verdana" pitchFamily="34" charset="0"/>
            </a:endParaRPr>
          </a:p>
          <a:p>
            <a:pPr marL="361950" indent="-361950" eaLnBrk="1" hangingPunct="1">
              <a:spcBef>
                <a:spcPct val="50000"/>
              </a:spcBef>
              <a:buClr>
                <a:srgbClr val="8CADAE"/>
              </a:buClr>
              <a:buSzPct val="85000"/>
              <a:buFont typeface="Courier New" pitchFamily="49" charset="0"/>
              <a:buChar char="o"/>
            </a:pPr>
            <a:r>
              <a:rPr lang="cs-CZ" altLang="de-DE" b="0" dirty="0">
                <a:latin typeface="Verdana" pitchFamily="34" charset="0"/>
              </a:rPr>
              <a:t>Plňte své běžné denní povinnosti, ale věnujte se i činnostem, které vás těší</a:t>
            </a:r>
            <a:r>
              <a:rPr lang="de-DE" altLang="de-DE" b="0" dirty="0">
                <a:latin typeface="Verdana" pitchFamily="34" charset="0"/>
              </a:rPr>
              <a:t>.</a:t>
            </a:r>
          </a:p>
          <a:p>
            <a:pPr marL="361950" indent="-361950" eaLnBrk="1" hangingPunct="1">
              <a:spcBef>
                <a:spcPts val="2400"/>
              </a:spcBef>
              <a:buClr>
                <a:srgbClr val="8CADAE"/>
              </a:buClr>
              <a:buSzPct val="85000"/>
              <a:buFont typeface="Courier New" pitchFamily="49" charset="0"/>
              <a:buChar char="o"/>
            </a:pPr>
            <a:r>
              <a:rPr lang="cs-CZ" altLang="de-DE" b="0" dirty="0">
                <a:latin typeface="Verdana" pitchFamily="34" charset="0"/>
              </a:rPr>
              <a:t>Uvidíte sami</a:t>
            </a:r>
            <a:r>
              <a:rPr lang="de-DE" altLang="de-DE" b="0" dirty="0">
                <a:latin typeface="Verdana" pitchFamily="34" charset="0"/>
              </a:rPr>
              <a:t>: </a:t>
            </a:r>
            <a:r>
              <a:rPr lang="cs-CZ" altLang="de-DE" b="0" dirty="0">
                <a:latin typeface="Verdana" pitchFamily="34" charset="0"/>
              </a:rPr>
              <a:t>Více aktivity vede k lepší náladě a naopak!</a:t>
            </a:r>
            <a:endParaRPr lang="de-DE" altLang="de-DE" b="0" dirty="0">
              <a:latin typeface="Verdana" pitchFamily="34" charset="0"/>
            </a:endParaRPr>
          </a:p>
        </p:txBody>
      </p:sp>
      <p:sp>
        <p:nvSpPr>
          <p:cNvPr id="50180" name="Rectangle 22"/>
          <p:cNvSpPr>
            <a:spLocks noChangeArrowheads="1"/>
          </p:cNvSpPr>
          <p:nvPr/>
        </p:nvSpPr>
        <p:spPr bwMode="auto">
          <a:xfrm>
            <a:off x="323850" y="1130300"/>
            <a:ext cx="8640763" cy="369888"/>
          </a:xfrm>
          <a:prstGeom prst="rect">
            <a:avLst/>
          </a:prstGeom>
          <a:noFill/>
          <a:ln w="9525">
            <a:noFill/>
            <a:miter lim="800000"/>
            <a:headEnd/>
            <a:tailEnd/>
          </a:ln>
        </p:spPr>
        <p:txBody>
          <a:bodyPr>
            <a:spAutoFit/>
          </a:bodyPr>
          <a:lstStyle/>
          <a:p>
            <a:pPr eaLnBrk="1" hangingPunct="1">
              <a:spcBef>
                <a:spcPct val="50000"/>
              </a:spcBef>
            </a:pPr>
            <a:r>
              <a:rPr lang="cs-CZ" altLang="de-DE" dirty="0">
                <a:latin typeface="Verdana" pitchFamily="34" charset="0"/>
              </a:rPr>
              <a:t>Snažte se vymanit se z tohoto bludného kruhu!</a:t>
            </a:r>
            <a:endParaRPr lang="de-DE" altLang="de-DE" dirty="0">
              <a:latin typeface="Verdana" pitchFamily="34" charset="0"/>
            </a:endParaRPr>
          </a:p>
        </p:txBody>
      </p:sp>
      <p:sp>
        <p:nvSpPr>
          <p:cNvPr id="50181" name="AutoShape 23"/>
          <p:cNvSpPr>
            <a:spLocks noChangeArrowheads="1"/>
          </p:cNvSpPr>
          <p:nvPr/>
        </p:nvSpPr>
        <p:spPr bwMode="auto">
          <a:xfrm>
            <a:off x="4067175" y="2347913"/>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p>
            <a:pPr algn="ctr" eaLnBrk="1" hangingPunct="1"/>
            <a:endParaRPr lang="en-CA" altLang="de-DE"/>
          </a:p>
        </p:txBody>
      </p:sp>
      <p:sp>
        <p:nvSpPr>
          <p:cNvPr id="50182" name="AutoShape 24"/>
          <p:cNvSpPr>
            <a:spLocks noChangeArrowheads="1"/>
          </p:cNvSpPr>
          <p:nvPr/>
        </p:nvSpPr>
        <p:spPr bwMode="auto">
          <a:xfrm>
            <a:off x="4067175" y="3644900"/>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p>
            <a:pPr algn="ctr" eaLnBrk="1" hangingPunct="1"/>
            <a:endParaRPr lang="en-CA" altLang="de-DE"/>
          </a:p>
        </p:txBody>
      </p:sp>
      <p:sp>
        <p:nvSpPr>
          <p:cNvPr id="50183" name="AutoShape 25"/>
          <p:cNvSpPr>
            <a:spLocks noChangeArrowheads="1"/>
          </p:cNvSpPr>
          <p:nvPr/>
        </p:nvSpPr>
        <p:spPr bwMode="auto">
          <a:xfrm>
            <a:off x="4067175" y="4508500"/>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p>
            <a:pPr algn="ctr" eaLnBrk="1" hangingPunct="1"/>
            <a:endParaRPr lang="en-CA" altLang="de-DE"/>
          </a:p>
        </p:txBody>
      </p:sp>
      <p:pic>
        <p:nvPicPr>
          <p:cNvPr id="50184" name="Picture 45" descr="circles (blue-green dream)_ POSITiv_flickr_ccc"/>
          <p:cNvPicPr>
            <a:picLocks noChangeAspect="1" noChangeArrowheads="1"/>
          </p:cNvPicPr>
          <p:nvPr/>
        </p:nvPicPr>
        <p:blipFill>
          <a:blip r:embed="rId3" cstate="print"/>
          <a:srcRect/>
          <a:stretch>
            <a:fillRect/>
          </a:stretch>
        </p:blipFill>
        <p:spPr bwMode="auto">
          <a:xfrm>
            <a:off x="7308850" y="5373688"/>
            <a:ext cx="1582738" cy="1054100"/>
          </a:xfrm>
          <a:prstGeom prst="rect">
            <a:avLst/>
          </a:prstGeom>
          <a:noFill/>
          <a:ln w="9525">
            <a:noFill/>
            <a:miter lim="800000"/>
            <a:headEnd/>
            <a:tailEnd/>
          </a:ln>
        </p:spPr>
      </p:pic>
      <p:grpSp>
        <p:nvGrpSpPr>
          <p:cNvPr id="50185" name="Group 22"/>
          <p:cNvGrpSpPr>
            <a:grpSpLocks/>
          </p:cNvGrpSpPr>
          <p:nvPr/>
        </p:nvGrpSpPr>
        <p:grpSpPr bwMode="auto">
          <a:xfrm>
            <a:off x="0" y="6167438"/>
            <a:ext cx="2339975" cy="474662"/>
            <a:chOff x="0" y="3957"/>
            <a:chExt cx="1474" cy="299"/>
          </a:xfrm>
        </p:grpSpPr>
        <p:sp>
          <p:nvSpPr>
            <p:cNvPr id="5019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b="0">
                <a:latin typeface="Verdana" pitchFamily="34" charset="0"/>
              </a:endParaRPr>
            </a:p>
          </p:txBody>
        </p:sp>
        <p:pic>
          <p:nvPicPr>
            <p:cNvPr id="50191"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50192" name="Text Box 71"/>
            <p:cNvSpPr txBox="1">
              <a:spLocks noChangeArrowheads="1"/>
            </p:cNvSpPr>
            <p:nvPr/>
          </p:nvSpPr>
          <p:spPr bwMode="auto">
            <a:xfrm>
              <a:off x="160" y="3985"/>
              <a:ext cx="1314" cy="192"/>
            </a:xfrm>
            <a:prstGeom prst="rect">
              <a:avLst/>
            </a:prstGeom>
            <a:noFill/>
            <a:ln w="9525">
              <a:noFill/>
              <a:miter lim="800000"/>
              <a:headEnd/>
              <a:tailEnd/>
            </a:ln>
          </p:spPr>
          <p:txBody>
            <a:bodyPr>
              <a:spAutoFit/>
            </a:bodyPr>
            <a:lstStyle/>
            <a:p>
              <a:pPr eaLnBrk="1" hangingPunct="1"/>
              <a:r>
                <a:rPr lang="de-DE" altLang="de-DE" sz="1400" b="0">
                  <a:latin typeface="Verdana" pitchFamily="34" charset="0"/>
                  <a:sym typeface="Wingdings" pitchFamily="2" charset="2"/>
                </a:rPr>
                <a:t>  </a:t>
              </a:r>
              <a:r>
                <a:rPr lang="de-DE" altLang="de-DE" sz="1200" b="0">
                  <a:latin typeface="Verdana" pitchFamily="34" charset="0"/>
                </a:rPr>
                <a:t>     </a:t>
              </a:r>
            </a:p>
          </p:txBody>
        </p:sp>
      </p:grpSp>
      <p:sp>
        <p:nvSpPr>
          <p:cNvPr id="50186" name="Text Box 26"/>
          <p:cNvSpPr txBox="1">
            <a:spLocks noChangeArrowheads="1"/>
          </p:cNvSpPr>
          <p:nvPr/>
        </p:nvSpPr>
        <p:spPr bwMode="auto">
          <a:xfrm>
            <a:off x="468313" y="6165850"/>
            <a:ext cx="1327150" cy="731838"/>
          </a:xfrm>
          <a:prstGeom prst="rect">
            <a:avLst/>
          </a:prstGeom>
          <a:noFill/>
          <a:ln w="9525">
            <a:noFill/>
            <a:miter lim="800000"/>
            <a:headEnd/>
            <a:tailEnd/>
          </a:ln>
        </p:spPr>
        <p:txBody>
          <a:bodyPr>
            <a:spAutoFit/>
          </a:bodyPr>
          <a:lstStyle/>
          <a:p>
            <a:pPr eaLnBrk="1" hangingPunct="1"/>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 </a:t>
            </a:r>
            <a:r>
              <a:rPr lang="de-DE" altLang="de-DE" sz="1200" b="0" i="1" dirty="0">
                <a:latin typeface="Verdana" pitchFamily="34" charset="0"/>
              </a:rPr>
              <a:t> </a:t>
            </a:r>
          </a:p>
          <a:p>
            <a:pPr eaLnBrk="1" hangingPunct="1"/>
            <a:r>
              <a:rPr lang="de-DE" altLang="de-DE" sz="1200" b="0" dirty="0">
                <a:latin typeface="Verdana" pitchFamily="34" charset="0"/>
              </a:rPr>
              <a:t>    9.</a:t>
            </a:r>
            <a:r>
              <a:rPr lang="cs-CZ" altLang="de-DE" sz="1200" b="0" dirty="0">
                <a:latin typeface="Verdana" pitchFamily="34" charset="0"/>
              </a:rPr>
              <a:t>2</a:t>
            </a:r>
            <a:r>
              <a:rPr lang="de-DE" altLang="de-DE" sz="1200" b="0" dirty="0">
                <a:latin typeface="Verdana" pitchFamily="34" charset="0"/>
              </a:rPr>
              <a:t> &amp; 9.</a:t>
            </a:r>
            <a:r>
              <a:rPr lang="cs-CZ" altLang="de-DE" sz="1200" b="0" dirty="0">
                <a:latin typeface="Verdana" pitchFamily="34" charset="0"/>
              </a:rPr>
              <a:t>3</a:t>
            </a:r>
            <a:endParaRPr lang="de-DE" altLang="de-DE" sz="1200" b="0" dirty="0">
              <a:latin typeface="Verdana" pitchFamily="34" charset="0"/>
            </a:endParaRPr>
          </a:p>
          <a:p>
            <a:pPr eaLnBrk="1" hangingPunct="1"/>
            <a:endParaRPr lang="de-DE" altLang="de-DE" dirty="0"/>
          </a:p>
        </p:txBody>
      </p:sp>
      <p:sp>
        <p:nvSpPr>
          <p:cNvPr id="50188" name="Rectangle 51"/>
          <p:cNvSpPr>
            <a:spLocks noChangeArrowheads="1"/>
          </p:cNvSpPr>
          <p:nvPr/>
        </p:nvSpPr>
        <p:spPr bwMode="auto">
          <a:xfrm>
            <a:off x="0" y="6643688"/>
            <a:ext cx="2322513"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a:latin typeface="Verdana" pitchFamily="34" charset="0"/>
              </a:rPr>
              <a:t>(</a:t>
            </a:r>
            <a:r>
              <a:rPr lang="cs-CZ" altLang="de-DE" sz="800" b="0" i="1">
                <a:latin typeface="Verdana" pitchFamily="34" charset="0"/>
              </a:rPr>
              <a:t>„Kruhy </a:t>
            </a:r>
            <a:r>
              <a:rPr lang="de-DE" altLang="de-DE" sz="800" b="0" i="1">
                <a:latin typeface="Verdana" pitchFamily="34" charset="0"/>
              </a:rPr>
              <a:t>(</a:t>
            </a:r>
            <a:r>
              <a:rPr lang="cs-CZ" altLang="de-DE" sz="800" b="0" i="1">
                <a:latin typeface="Verdana" pitchFamily="34" charset="0"/>
              </a:rPr>
              <a:t>modrozelený sen</a:t>
            </a:r>
            <a:r>
              <a:rPr lang="de-DE" altLang="de-DE" sz="800" b="0" i="1">
                <a:latin typeface="Verdana" pitchFamily="34" charset="0"/>
              </a:rPr>
              <a:t>)</a:t>
            </a:r>
            <a:r>
              <a:rPr lang="de-DE" altLang="de-DE" sz="800" b="0" i="1">
                <a:latin typeface="Verdana" pitchFamily="34" charset="0"/>
                <a:cs typeface="Arial" pitchFamily="34" charset="0"/>
              </a:rPr>
              <a:t>” </a:t>
            </a:r>
            <a:r>
              <a:rPr lang="cs-CZ" altLang="de-DE" sz="800" b="0" i="1">
                <a:latin typeface="Verdana" pitchFamily="34" charset="0"/>
                <a:cs typeface="Arial" pitchFamily="34" charset="0"/>
              </a:rPr>
              <a:t>od</a:t>
            </a:r>
            <a:r>
              <a:rPr lang="de-DE" altLang="de-DE" sz="800" b="0" i="1">
                <a:latin typeface="Verdana" pitchFamily="34" charset="0"/>
              </a:rPr>
              <a:t> POSITiv)</a:t>
            </a:r>
            <a:endParaRPr lang="en-US" altLang="de-DE" sz="800" b="0" i="1">
              <a:latin typeface="Verdana" pitchFamily="34" charset="0"/>
            </a:endParaRPr>
          </a:p>
        </p:txBody>
      </p:sp>
      <p:sp>
        <p:nvSpPr>
          <p:cNvPr id="1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39</a:t>
            </a:r>
            <a:endParaRPr lang="en-US" altLang="de-DE" sz="1200" kern="0" dirty="0">
              <a:solidFill>
                <a:srgbClr val="646B86"/>
              </a:solidFill>
              <a:latin typeface="Verdana"/>
            </a:endParaRPr>
          </a:p>
        </p:txBody>
      </p:sp>
      <p:sp>
        <p:nvSpPr>
          <p:cNvPr id="17"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Bludný kruh zájmu a nálady</a:t>
            </a:r>
            <a:endParaRPr lang="en-US"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1028"/>
          <p:cNvSpPr txBox="1">
            <a:spLocks noChangeArrowheads="1"/>
          </p:cNvSpPr>
          <p:nvPr/>
        </p:nvSpPr>
        <p:spPr bwMode="auto">
          <a:xfrm>
            <a:off x="450850" y="1285875"/>
            <a:ext cx="8153400" cy="4462463"/>
          </a:xfrm>
          <a:prstGeom prst="rect">
            <a:avLst/>
          </a:prstGeom>
          <a:noFill/>
          <a:ln w="9525">
            <a:noFill/>
            <a:miter lim="800000"/>
            <a:headEnd/>
            <a:tailEnd/>
          </a:ln>
        </p:spPr>
        <p:txBody>
          <a:bodyPr>
            <a:spAutoFit/>
          </a:bodyPr>
          <a:lstStyle/>
          <a:p>
            <a:pPr marL="358775" indent="-358775" eaLnBrk="1" hangingPunct="1">
              <a:spcBef>
                <a:spcPts val="1200"/>
              </a:spcBef>
              <a:buClr>
                <a:srgbClr val="8CADAE"/>
              </a:buClr>
              <a:buSzPct val="85000"/>
              <a:buFont typeface="Courier New" pitchFamily="49" charset="0"/>
              <a:buChar char="o"/>
            </a:pPr>
            <a:r>
              <a:rPr lang="cs-CZ" altLang="de-DE" dirty="0">
                <a:latin typeface="Verdana" pitchFamily="34" charset="0"/>
              </a:rPr>
              <a:t>Každý večer </a:t>
            </a:r>
            <a:r>
              <a:rPr lang="cs-CZ" altLang="de-DE" b="0" dirty="0">
                <a:latin typeface="Verdana" pitchFamily="34" charset="0"/>
              </a:rPr>
              <a:t>si napište několik pozitivních věcí </a:t>
            </a:r>
            <a:r>
              <a:rPr lang="en-US" altLang="de-DE" b="0" dirty="0">
                <a:latin typeface="Verdana" pitchFamily="34" charset="0"/>
              </a:rPr>
              <a:t>(2-3)</a:t>
            </a:r>
            <a:r>
              <a:rPr lang="cs-CZ" altLang="de-DE" b="0" dirty="0">
                <a:latin typeface="Verdana" pitchFamily="34" charset="0"/>
              </a:rPr>
              <a:t>, které se vám ten den staly. Pak si tyto události v duchu znovu projděte. </a:t>
            </a:r>
            <a:endParaRPr lang="de-DE" altLang="de-DE" b="0" dirty="0">
              <a:latin typeface="Verdana" pitchFamily="34" charset="0"/>
            </a:endParaRPr>
          </a:p>
          <a:p>
            <a:pPr marL="358775" indent="-358775" eaLnBrk="1" hangingPunct="1">
              <a:spcBef>
                <a:spcPts val="1200"/>
              </a:spcBef>
              <a:buClr>
                <a:srgbClr val="8CADAE"/>
              </a:buClr>
              <a:buSzPct val="85000"/>
              <a:buFont typeface="Courier New" pitchFamily="49" charset="0"/>
              <a:buChar char="o"/>
            </a:pPr>
            <a:r>
              <a:rPr lang="cs-CZ" altLang="de-DE" b="0" dirty="0">
                <a:latin typeface="Verdana" pitchFamily="34" charset="0"/>
              </a:rPr>
              <a:t>Když vás někdo pochválí, přijměte to a zapište si to, abyste se k tomu mohli vrátit, když budete mít v životě těžké chvíle</a:t>
            </a:r>
            <a:r>
              <a:rPr lang="en-US" altLang="de-DE" b="0" dirty="0">
                <a:latin typeface="Verdana" pitchFamily="34" charset="0"/>
              </a:rPr>
              <a:t>!</a:t>
            </a:r>
            <a:endParaRPr lang="cs-CZ" altLang="de-DE" b="0" dirty="0">
              <a:latin typeface="Verdana" pitchFamily="34" charset="0"/>
            </a:endParaRPr>
          </a:p>
          <a:p>
            <a:pPr marL="358775" indent="-358775" eaLnBrk="1" hangingPunct="1">
              <a:spcBef>
                <a:spcPts val="1200"/>
              </a:spcBef>
              <a:buClr>
                <a:srgbClr val="8CADAE"/>
              </a:buClr>
              <a:buSzPct val="85000"/>
              <a:buFont typeface="Courier New" pitchFamily="49" charset="0"/>
              <a:buChar char="o"/>
            </a:pPr>
            <a:r>
              <a:rPr lang="cs-CZ" altLang="de-DE" b="0" dirty="0">
                <a:latin typeface="Verdana" pitchFamily="34" charset="0"/>
              </a:rPr>
              <a:t>Vzpomeňte si na situace, kdy jste se cítili opravdu dobře</a:t>
            </a:r>
            <a:r>
              <a:rPr lang="en-US" altLang="de-DE" b="0" dirty="0">
                <a:latin typeface="Verdana" pitchFamily="34" charset="0"/>
              </a:rPr>
              <a:t>. </a:t>
            </a:r>
            <a:r>
              <a:rPr lang="cs-CZ" altLang="de-DE" b="0" dirty="0">
                <a:latin typeface="Verdana" pitchFamily="34" charset="0"/>
              </a:rPr>
              <a:t>Snažte se vybavit si je v duchu co nejživěji, všemi svými smysly</a:t>
            </a:r>
            <a:r>
              <a:rPr lang="en-US" altLang="de-DE" b="0" dirty="0">
                <a:latin typeface="Verdana" pitchFamily="34" charset="0"/>
              </a:rPr>
              <a:t> (</a:t>
            </a:r>
            <a:r>
              <a:rPr lang="cs-CZ" altLang="de-DE" b="0" dirty="0">
                <a:latin typeface="Verdana" pitchFamily="34" charset="0"/>
              </a:rPr>
              <a:t>co jste viděli, slyšeli, čichali, dotýkali se</a:t>
            </a:r>
            <a:r>
              <a:rPr lang="en-US" altLang="de-DE" b="0" dirty="0">
                <a:latin typeface="Verdana" pitchFamily="34" charset="0"/>
              </a:rPr>
              <a:t>...), </a:t>
            </a:r>
            <a:r>
              <a:rPr lang="cs-CZ" altLang="de-DE" b="0" dirty="0">
                <a:latin typeface="Verdana" pitchFamily="34" charset="0"/>
              </a:rPr>
              <a:t>třeba i s pomocí fotoalba</a:t>
            </a:r>
            <a:r>
              <a:rPr lang="en-US" altLang="de-DE" b="0" dirty="0">
                <a:latin typeface="Verdana" pitchFamily="34" charset="0"/>
              </a:rPr>
              <a:t>.</a:t>
            </a:r>
          </a:p>
          <a:p>
            <a:pPr marL="358775" indent="-358775" eaLnBrk="1" hangingPunct="1">
              <a:spcBef>
                <a:spcPts val="1200"/>
              </a:spcBef>
              <a:buClr>
                <a:srgbClr val="8CADAE"/>
              </a:buClr>
              <a:buSzPct val="85000"/>
              <a:buFont typeface="Courier New" pitchFamily="49" charset="0"/>
              <a:buChar char="o"/>
            </a:pPr>
            <a:r>
              <a:rPr lang="cs-CZ" altLang="de-DE" b="0" dirty="0">
                <a:latin typeface="Verdana" pitchFamily="34" charset="0"/>
              </a:rPr>
              <a:t>Dělejte věci, které vám přinášejí potěšení </a:t>
            </a:r>
            <a:r>
              <a:rPr lang="en-US" altLang="de-DE" b="0" dirty="0">
                <a:latin typeface="Verdana" pitchFamily="34" charset="0"/>
              </a:rPr>
              <a:t>– </a:t>
            </a:r>
            <a:r>
              <a:rPr lang="cs-CZ" altLang="de-DE" b="0" dirty="0">
                <a:latin typeface="Verdana" pitchFamily="34" charset="0"/>
              </a:rPr>
              <a:t>nejlépe s jinými lidmi</a:t>
            </a:r>
            <a:r>
              <a:rPr lang="en-US" altLang="de-DE" b="0" dirty="0">
                <a:latin typeface="Verdana" pitchFamily="34" charset="0"/>
              </a:rPr>
              <a:t> (</a:t>
            </a:r>
            <a:r>
              <a:rPr lang="cs-CZ" altLang="de-DE" b="0" dirty="0">
                <a:latin typeface="Verdana" pitchFamily="34" charset="0"/>
              </a:rPr>
              <a:t>např</a:t>
            </a:r>
            <a:r>
              <a:rPr lang="en-US" altLang="de-DE" b="0" dirty="0">
                <a:latin typeface="Verdana" pitchFamily="34" charset="0"/>
              </a:rPr>
              <a:t>. </a:t>
            </a:r>
            <a:r>
              <a:rPr lang="cs-CZ" altLang="de-DE" b="0" dirty="0">
                <a:latin typeface="Verdana" pitchFamily="34" charset="0"/>
              </a:rPr>
              <a:t>jít do kina, do kavárny</a:t>
            </a:r>
            <a:r>
              <a:rPr lang="en-US" altLang="de-DE" b="0" dirty="0">
                <a:latin typeface="Verdana" pitchFamily="34" charset="0"/>
              </a:rPr>
              <a:t>).</a:t>
            </a:r>
          </a:p>
          <a:p>
            <a:pPr marL="358775" indent="-358775" eaLnBrk="1" hangingPunct="1">
              <a:spcBef>
                <a:spcPts val="1200"/>
              </a:spcBef>
              <a:buClr>
                <a:srgbClr val="8CADAE"/>
              </a:buClr>
              <a:buSzPct val="85000"/>
              <a:buFont typeface="Courier New" pitchFamily="49" charset="0"/>
              <a:buChar char="o"/>
            </a:pPr>
            <a:r>
              <a:rPr lang="cs-CZ" altLang="de-DE" b="0" dirty="0">
                <a:latin typeface="Verdana" pitchFamily="34" charset="0"/>
              </a:rPr>
              <a:t>Aspoň 20 minut denně věnujte tělesnému cvičení </a:t>
            </a:r>
            <a:r>
              <a:rPr lang="en-US" altLang="de-DE" b="0" dirty="0">
                <a:latin typeface="Verdana" pitchFamily="34" charset="0"/>
              </a:rPr>
              <a:t>– </a:t>
            </a:r>
            <a:r>
              <a:rPr lang="cs-CZ" altLang="de-DE" b="0" dirty="0">
                <a:latin typeface="Verdana" pitchFamily="34" charset="0"/>
              </a:rPr>
              <a:t>ale ne tak, abyste se vyčerpali </a:t>
            </a:r>
            <a:r>
              <a:rPr lang="en-US" altLang="de-DE" b="0" dirty="0">
                <a:latin typeface="Verdana" pitchFamily="34" charset="0"/>
              </a:rPr>
              <a:t>–</a:t>
            </a:r>
            <a:r>
              <a:rPr lang="cs-CZ" altLang="de-DE" b="0" dirty="0">
                <a:latin typeface="Verdana" pitchFamily="34" charset="0"/>
              </a:rPr>
              <a:t> spíše vytrvalostní trénink</a:t>
            </a:r>
            <a:r>
              <a:rPr lang="en-US" altLang="de-DE" b="0" dirty="0">
                <a:latin typeface="Verdana" pitchFamily="34" charset="0"/>
              </a:rPr>
              <a:t>, </a:t>
            </a:r>
            <a:r>
              <a:rPr lang="cs-CZ" altLang="de-DE" b="0" dirty="0">
                <a:latin typeface="Verdana" pitchFamily="34" charset="0"/>
              </a:rPr>
              <a:t>například delší vycházka nebo klus.</a:t>
            </a:r>
            <a:endParaRPr lang="en-US" altLang="de-DE" b="0" dirty="0">
              <a:latin typeface="Verdana" pitchFamily="34" charset="0"/>
            </a:endParaRPr>
          </a:p>
          <a:p>
            <a:pPr marL="358775" indent="-358775" eaLnBrk="1" hangingPunct="1">
              <a:spcBef>
                <a:spcPts val="1200"/>
              </a:spcBef>
              <a:buClr>
                <a:srgbClr val="8CADAE"/>
              </a:buClr>
              <a:buSzPct val="85000"/>
              <a:buFont typeface="Courier New" pitchFamily="49" charset="0"/>
              <a:buChar char="o"/>
            </a:pPr>
            <a:r>
              <a:rPr lang="cs-CZ" altLang="de-DE" b="0" dirty="0">
                <a:latin typeface="Verdana" pitchFamily="34" charset="0"/>
              </a:rPr>
              <a:t>Poslouchejte svou oblíbenou hudbu</a:t>
            </a:r>
            <a:r>
              <a:rPr lang="de-DE" altLang="de-DE" b="0" dirty="0">
                <a:latin typeface="Verdana" pitchFamily="34" charset="0"/>
              </a:rPr>
              <a:t>.</a:t>
            </a:r>
          </a:p>
        </p:txBody>
      </p:sp>
      <p:pic>
        <p:nvPicPr>
          <p:cNvPr id="51204" name="Picture 14" descr="Smiley detail  - renaissancechambara - flickr -ccc"/>
          <p:cNvPicPr>
            <a:picLocks noChangeAspect="1" noChangeArrowheads="1"/>
          </p:cNvPicPr>
          <p:nvPr/>
        </p:nvPicPr>
        <p:blipFill>
          <a:blip r:embed="rId3"/>
          <a:srcRect/>
          <a:stretch>
            <a:fillRect/>
          </a:stretch>
        </p:blipFill>
        <p:spPr bwMode="auto">
          <a:xfrm>
            <a:off x="7956550" y="5564188"/>
            <a:ext cx="922338" cy="889000"/>
          </a:xfrm>
          <a:prstGeom prst="rect">
            <a:avLst/>
          </a:prstGeom>
          <a:noFill/>
          <a:ln w="9525">
            <a:noFill/>
            <a:miter lim="800000"/>
            <a:headEnd/>
            <a:tailEnd/>
          </a:ln>
        </p:spPr>
      </p:pic>
      <p:sp>
        <p:nvSpPr>
          <p:cNvPr id="51205" name="Rectangle 51"/>
          <p:cNvSpPr>
            <a:spLocks noChangeArrowheads="1"/>
          </p:cNvSpPr>
          <p:nvPr/>
        </p:nvSpPr>
        <p:spPr bwMode="auto">
          <a:xfrm>
            <a:off x="0" y="6643688"/>
            <a:ext cx="2390775"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a:latin typeface="Verdana" pitchFamily="34" charset="0"/>
              </a:rPr>
              <a:t>(</a:t>
            </a:r>
            <a:r>
              <a:rPr lang="cs-CZ" altLang="de-DE" sz="800" b="0" i="1">
                <a:latin typeface="Verdana" pitchFamily="34" charset="0"/>
              </a:rPr>
              <a:t>„</a:t>
            </a:r>
            <a:r>
              <a:rPr lang="de-DE" altLang="de-DE" sz="800" b="0" i="1">
                <a:latin typeface="Verdana" pitchFamily="34" charset="0"/>
                <a:cs typeface="Arial" pitchFamily="34" charset="0"/>
              </a:rPr>
              <a:t>Smiley detail” </a:t>
            </a:r>
            <a:r>
              <a:rPr lang="de-DE" altLang="de-DE" sz="800" b="0" i="1">
                <a:latin typeface="Verdana" pitchFamily="34" charset="0"/>
              </a:rPr>
              <a:t>by renaissancechambara)</a:t>
            </a:r>
            <a:endParaRPr lang="en-US" altLang="de-DE" sz="800" b="0" i="1">
              <a:latin typeface="Verdana"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40</a:t>
            </a:r>
            <a:endParaRPr lang="en-US" altLang="de-DE" sz="1200" kern="0" dirty="0">
              <a:solidFill>
                <a:srgbClr val="646B86"/>
              </a:solidFill>
              <a:latin typeface="Verdana"/>
            </a:endParaRPr>
          </a:p>
        </p:txBody>
      </p:sp>
      <p:sp>
        <p:nvSpPr>
          <p:cNvPr id="7"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spcBef>
                <a:spcPct val="50000"/>
              </a:spcBef>
            </a:pPr>
            <a:r>
              <a:rPr lang="cs-CZ" altLang="de-DE" sz="2000" b="0" dirty="0">
                <a:solidFill>
                  <a:srgbClr val="D16349"/>
                </a:solidFill>
                <a:latin typeface="Verdana" pitchFamily="34" charset="0"/>
              </a:rPr>
              <a:t>Tipy, jak si zlepšit náladu a zvýšit sebevědomí</a:t>
            </a:r>
            <a:endParaRPr lang="de-DE"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280988" y="1643063"/>
            <a:ext cx="8267700" cy="4933950"/>
          </a:xfrm>
          <a:prstGeom prst="rect">
            <a:avLst/>
          </a:prstGeom>
          <a:solidFill>
            <a:schemeClr val="bg1"/>
          </a:solidFill>
          <a:ln w="9525">
            <a:noFill/>
            <a:miter lim="800000"/>
            <a:headEnd/>
            <a:tailEnd/>
          </a:ln>
        </p:spPr>
        <p:txBody>
          <a:bodyPr>
            <a:spAutoFit/>
          </a:bodyPr>
          <a:lstStyle/>
          <a:p>
            <a:pPr marL="762000" indent="-404813" eaLnBrk="1" hangingPunct="1">
              <a:lnSpc>
                <a:spcPct val="105000"/>
              </a:lnSpc>
              <a:spcBef>
                <a:spcPts val="1200"/>
              </a:spcBef>
              <a:buClr>
                <a:srgbClr val="8CADAE"/>
              </a:buClr>
              <a:buSzPct val="85000"/>
              <a:buFont typeface="Courier New" pitchFamily="49" charset="0"/>
              <a:buChar char="o"/>
            </a:pPr>
            <a:r>
              <a:rPr lang="cs-CZ" altLang="de-DE" b="0" dirty="0">
                <a:latin typeface="Verdana" pitchFamily="34" charset="0"/>
              </a:rPr>
              <a:t>Deprese není neodvratný osud</a:t>
            </a:r>
            <a:r>
              <a:rPr lang="de-DE" altLang="de-DE" b="0" dirty="0">
                <a:latin typeface="Verdana" pitchFamily="34" charset="0"/>
              </a:rPr>
              <a:t>.</a:t>
            </a:r>
          </a:p>
          <a:p>
            <a:pPr marL="762000" indent="-404813" eaLnBrk="1" hangingPunct="1">
              <a:lnSpc>
                <a:spcPct val="105000"/>
              </a:lnSpc>
              <a:spcBef>
                <a:spcPts val="1200"/>
              </a:spcBef>
              <a:buClr>
                <a:srgbClr val="8CADAE"/>
              </a:buClr>
              <a:buSzPct val="85000"/>
              <a:buFont typeface="Courier New" pitchFamily="49" charset="0"/>
              <a:buChar char="o"/>
            </a:pPr>
            <a:r>
              <a:rPr lang="cs-CZ" altLang="de-DE" b="0" dirty="0">
                <a:latin typeface="Verdana" pitchFamily="34" charset="0"/>
              </a:rPr>
              <a:t>Dávejte si pozor na typické depresivní zkreslené uvažování, které jsme právě probrali</a:t>
            </a:r>
            <a:r>
              <a:rPr lang="en-GB" altLang="de-DE" b="0" dirty="0">
                <a:latin typeface="Verdana" pitchFamily="34" charset="0"/>
              </a:rPr>
              <a:t>, </a:t>
            </a:r>
            <a:r>
              <a:rPr lang="cs-CZ" altLang="de-DE" b="0" dirty="0">
                <a:latin typeface="Verdana" pitchFamily="34" charset="0"/>
              </a:rPr>
              <a:t>a snažte se jej napravit</a:t>
            </a:r>
            <a:r>
              <a:rPr lang="en-GB" altLang="de-DE" b="0" dirty="0">
                <a:latin typeface="Verdana" pitchFamily="34" charset="0"/>
              </a:rPr>
              <a:t>.</a:t>
            </a:r>
            <a:r>
              <a:rPr lang="de-DE" altLang="de-DE" b="0" dirty="0">
                <a:latin typeface="Verdana" pitchFamily="34" charset="0"/>
              </a:rPr>
              <a:t> </a:t>
            </a:r>
            <a:endParaRPr lang="cs-CZ" altLang="de-DE" b="0" dirty="0">
              <a:latin typeface="Verdana" pitchFamily="34" charset="0"/>
            </a:endParaRPr>
          </a:p>
          <a:p>
            <a:pPr marL="762000" indent="-404813" eaLnBrk="1" hangingPunct="1">
              <a:lnSpc>
                <a:spcPct val="105000"/>
              </a:lnSpc>
              <a:spcBef>
                <a:spcPts val="1200"/>
              </a:spcBef>
              <a:buClr>
                <a:srgbClr val="8CADAE"/>
              </a:buClr>
              <a:buSzPct val="85000"/>
              <a:buFont typeface="Courier New" pitchFamily="49" charset="0"/>
              <a:buChar char="o"/>
            </a:pPr>
            <a:r>
              <a:rPr lang="cs-CZ" altLang="de-DE" b="0" dirty="0">
                <a:latin typeface="Verdana" pitchFamily="34" charset="0"/>
              </a:rPr>
              <a:t>Přemítání a snaha potlačit negativní myšlenky nepomáhá vyřešit problémy. Naopak, ještě to zvyšuje množství negativních myšlenek a zhoršuje náladu.</a:t>
            </a:r>
          </a:p>
          <a:p>
            <a:pPr marL="762000" indent="-404813" eaLnBrk="1" hangingPunct="1">
              <a:lnSpc>
                <a:spcPct val="105000"/>
              </a:lnSpc>
              <a:spcBef>
                <a:spcPts val="1200"/>
              </a:spcBef>
              <a:buClr>
                <a:srgbClr val="8CADAE"/>
              </a:buClr>
              <a:buSzPct val="85000"/>
              <a:buFont typeface="Courier New" pitchFamily="49" charset="0"/>
              <a:buChar char="o"/>
            </a:pPr>
            <a:r>
              <a:rPr lang="cs-CZ" altLang="de-DE" b="0" dirty="0">
                <a:latin typeface="Verdana" pitchFamily="34" charset="0"/>
              </a:rPr>
              <a:t>Společenské aktivity zlepšují náladu. Ve fázi deprese je obzvlášť důležité udržovat kontakty s lidmi, ke kterým máte blízko a stále se věnovat nějakým činnostem – i když je to obtížné (malé krůčky).</a:t>
            </a:r>
          </a:p>
          <a:p>
            <a:pPr marL="762000" indent="-404813" eaLnBrk="1" hangingPunct="1">
              <a:lnSpc>
                <a:spcPct val="105000"/>
              </a:lnSpc>
              <a:spcBef>
                <a:spcPts val="1200"/>
              </a:spcBef>
              <a:buClr>
                <a:srgbClr val="8CADAE"/>
              </a:buClr>
              <a:buSzPct val="85000"/>
              <a:buFont typeface="Courier New" pitchFamily="49" charset="0"/>
              <a:buChar char="o"/>
            </a:pPr>
            <a:r>
              <a:rPr lang="cs-CZ" altLang="de-DE" b="0" dirty="0">
                <a:latin typeface="Verdana" pitchFamily="34" charset="0"/>
              </a:rPr>
              <a:t>Používejte pravidelně aspoň některé z dříve uvedených tipů na zlepšení depresivní nálady a upevnění svého sebevědomí</a:t>
            </a:r>
            <a:r>
              <a:rPr lang="en-US" altLang="de-DE" b="0" dirty="0">
                <a:latin typeface="Verdana" pitchFamily="34" charset="0"/>
              </a:rPr>
              <a:t>.</a:t>
            </a:r>
            <a:endParaRPr lang="de-DE" altLang="de-DE" b="0" dirty="0">
              <a:latin typeface="Verdana" pitchFamily="34" charset="0"/>
            </a:endParaRPr>
          </a:p>
          <a:p>
            <a:pPr marL="762000" indent="-404813" eaLnBrk="1" hangingPunct="1">
              <a:lnSpc>
                <a:spcPct val="105000"/>
              </a:lnSpc>
              <a:spcBef>
                <a:spcPts val="1200"/>
              </a:spcBef>
              <a:buClr>
                <a:srgbClr val="8CADAE"/>
              </a:buClr>
              <a:buSzPct val="85000"/>
              <a:buFont typeface="Courier New" pitchFamily="49" charset="0"/>
              <a:buChar char="o"/>
            </a:pPr>
            <a:r>
              <a:rPr lang="cs-CZ" altLang="de-DE" b="0" dirty="0">
                <a:latin typeface="Verdana" pitchFamily="34" charset="0"/>
              </a:rPr>
              <a:t>V případě, že trpíte závažnými příznaky deprese, vyhledejte pomoc psychologa nebo psychiatra</a:t>
            </a:r>
            <a:r>
              <a:rPr lang="de-DE" altLang="de-DE" b="0" dirty="0">
                <a:latin typeface="Verdana" pitchFamily="34" charset="0"/>
              </a:rPr>
              <a:t>!</a:t>
            </a:r>
          </a:p>
        </p:txBody>
      </p:sp>
      <p:sp>
        <p:nvSpPr>
          <p:cNvPr id="52227" name="Rectangle 3"/>
          <p:cNvSpPr>
            <a:spLocks noChangeArrowheads="1"/>
          </p:cNvSpPr>
          <p:nvPr/>
        </p:nvSpPr>
        <p:spPr bwMode="auto">
          <a:xfrm>
            <a:off x="0" y="1000125"/>
            <a:ext cx="9144000" cy="579438"/>
          </a:xfrm>
          <a:prstGeom prst="rect">
            <a:avLst/>
          </a:prstGeom>
          <a:noFill/>
          <a:ln w="9525">
            <a:noFill/>
            <a:miter lim="800000"/>
            <a:headEnd/>
            <a:tailEnd/>
          </a:ln>
        </p:spPr>
        <p:txBody>
          <a:bodyPr>
            <a:spAutoFit/>
          </a:bodyPr>
          <a:lstStyle/>
          <a:p>
            <a:pPr algn="ctr" eaLnBrk="1" hangingPunct="1"/>
            <a:r>
              <a:rPr lang="cs-CZ" altLang="de-DE" sz="2000" dirty="0">
                <a:latin typeface="Verdana" pitchFamily="34" charset="0"/>
              </a:rPr>
              <a:t>Zapamatujte si</a:t>
            </a:r>
            <a:r>
              <a:rPr lang="de-DE" altLang="de-DE" sz="2000" dirty="0">
                <a:latin typeface="Verdana" pitchFamily="34" charset="0"/>
              </a:rPr>
              <a:t>:</a:t>
            </a:r>
            <a:r>
              <a:rPr lang="de-DE" altLang="de-DE" sz="3200" dirty="0">
                <a:latin typeface="Verdana" pitchFamily="34" charset="0"/>
              </a:rPr>
              <a:t> </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41</a:t>
            </a:r>
            <a:endParaRPr lang="en-US" altLang="de-DE" sz="1200" kern="0" dirty="0">
              <a:solidFill>
                <a:srgbClr val="646B86"/>
              </a:solidFill>
              <a:latin typeface="Verdana"/>
            </a:endParaRPr>
          </a:p>
        </p:txBody>
      </p:sp>
      <p:sp>
        <p:nvSpPr>
          <p:cNvPr id="8"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spcBef>
                <a:spcPct val="50000"/>
              </a:spcBef>
            </a:pPr>
            <a:r>
              <a:rPr lang="cs-CZ" altLang="de-DE" sz="2000" b="0" dirty="0">
                <a:solidFill>
                  <a:srgbClr val="D16349"/>
                </a:solidFill>
                <a:latin typeface="Verdana" pitchFamily="34" charset="0"/>
              </a:rPr>
              <a:t>Jak to uplatnit v běžném životě</a:t>
            </a:r>
            <a:endParaRPr lang="de-DE"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11125" y="1103313"/>
            <a:ext cx="8877300" cy="4692650"/>
          </a:xfrm>
          <a:prstGeom prst="rect">
            <a:avLst/>
          </a:prstGeom>
          <a:noFill/>
          <a:ln w="9525">
            <a:noFill/>
            <a:miter lim="800000"/>
            <a:headEnd/>
            <a:tailEnd/>
          </a:ln>
        </p:spPr>
        <p:txBody>
          <a:bodyPr>
            <a:spAutoFit/>
          </a:bodyPr>
          <a:lstStyle/>
          <a:p>
            <a:pPr eaLnBrk="1" hangingPunct="1">
              <a:spcBef>
                <a:spcPct val="20000"/>
              </a:spcBef>
              <a:defRPr/>
            </a:pPr>
            <a:r>
              <a:rPr lang="cs-CZ" b="0" dirty="0">
                <a:latin typeface="+mn-lt"/>
              </a:rPr>
              <a:t>Mnozí </a:t>
            </a:r>
            <a:r>
              <a:rPr lang="de-DE" b="0" dirty="0">
                <a:latin typeface="+mn-lt"/>
              </a:rPr>
              <a:t>[</a:t>
            </a:r>
            <a:r>
              <a:rPr lang="cs-CZ" b="0" i="1" dirty="0">
                <a:latin typeface="+mn-lt"/>
              </a:rPr>
              <a:t>ale ne všichni</a:t>
            </a:r>
            <a:r>
              <a:rPr lang="de-DE" b="0" i="1" dirty="0">
                <a:latin typeface="+mn-lt"/>
              </a:rPr>
              <a:t>!</a:t>
            </a:r>
            <a:r>
              <a:rPr lang="de-DE" b="0" dirty="0">
                <a:latin typeface="+mn-lt"/>
              </a:rPr>
              <a:t>] </a:t>
            </a:r>
            <a:r>
              <a:rPr lang="cs-CZ" b="0" dirty="0">
                <a:latin typeface="+mn-lt"/>
              </a:rPr>
              <a:t>lidé s duševní nemocí sami sebe shazují, jsou pro typické depresivní způsoby uvažování, nadměrně přemítají a stahují se do samoty. Tento způsob myšlení a chování často prohlubuje emoční problémy, protože např. nedostatek kontaktů s druhými lidmi může vést tomu, že snadněji uvěří svým mylným přesvědčením. </a:t>
            </a:r>
          </a:p>
          <a:p>
            <a:pPr eaLnBrk="1" hangingPunct="1">
              <a:spcBef>
                <a:spcPct val="20000"/>
              </a:spcBef>
              <a:defRPr/>
            </a:pPr>
            <a:endParaRPr lang="de-DE" b="0" dirty="0">
              <a:latin typeface="+mn-lt"/>
            </a:endParaRPr>
          </a:p>
          <a:p>
            <a:pPr eaLnBrk="1" hangingPunct="1">
              <a:lnSpc>
                <a:spcPct val="105000"/>
              </a:lnSpc>
              <a:spcBef>
                <a:spcPct val="20000"/>
              </a:spcBef>
              <a:buFont typeface="Wingdings" pitchFamily="2" charset="2"/>
              <a:buNone/>
              <a:defRPr/>
            </a:pPr>
            <a:r>
              <a:rPr lang="cs-CZ" b="0" dirty="0">
                <a:latin typeface="+mn-lt"/>
              </a:rPr>
              <a:t>Pomocí metod, které jsme právě probrali, se snažte vybudovat si zdravé a trvalé sebevědomí</a:t>
            </a:r>
            <a:r>
              <a:rPr lang="en-AU" b="0" dirty="0">
                <a:latin typeface="+mn-lt"/>
              </a:rPr>
              <a:t>.</a:t>
            </a:r>
            <a:endParaRPr lang="cs-CZ" b="0" dirty="0">
              <a:latin typeface="+mn-lt"/>
            </a:endParaRPr>
          </a:p>
          <a:p>
            <a:pPr eaLnBrk="1" hangingPunct="1">
              <a:lnSpc>
                <a:spcPct val="105000"/>
              </a:lnSpc>
              <a:spcBef>
                <a:spcPct val="20000"/>
              </a:spcBef>
              <a:buFont typeface="Wingdings" pitchFamily="2" charset="2"/>
              <a:buNone/>
              <a:defRPr/>
            </a:pPr>
            <a:endParaRPr lang="cs-CZ" altLang="de-DE" b="0" i="1" dirty="0">
              <a:latin typeface="+mn-lt"/>
            </a:endParaRPr>
          </a:p>
          <a:p>
            <a:pPr eaLnBrk="1" hangingPunct="1">
              <a:lnSpc>
                <a:spcPct val="105000"/>
              </a:lnSpc>
              <a:spcBef>
                <a:spcPct val="20000"/>
              </a:spcBef>
              <a:buFont typeface="Wingdings" pitchFamily="2" charset="2"/>
              <a:buNone/>
              <a:defRPr/>
            </a:pPr>
            <a:r>
              <a:rPr lang="cs-CZ" altLang="de-DE" b="0" i="1" dirty="0">
                <a:latin typeface="+mn-lt"/>
              </a:rPr>
              <a:t>Které části terapeutické lekce „Deprese a myšlení“ mi připadaly zvláště užitečné a praktické?</a:t>
            </a:r>
          </a:p>
          <a:p>
            <a:pPr marL="1588" eaLnBrk="1" hangingPunct="1">
              <a:spcBef>
                <a:spcPts val="1200"/>
              </a:spcBef>
              <a:defRPr/>
            </a:pPr>
            <a:r>
              <a:rPr lang="cs-CZ" altLang="de-DE" b="0" i="1" dirty="0">
                <a:latin typeface="+mn-lt"/>
              </a:rPr>
              <a:t>Kdy a v jaké konkrétní situaci bych mohl/a v blízké budoucnosti využít to, co jsem se naučil/a?</a:t>
            </a:r>
            <a:r>
              <a:rPr lang="en-GB" altLang="de-DE" b="0" i="1" dirty="0">
                <a:latin typeface="+mn-lt"/>
              </a:rPr>
              <a:t> </a:t>
            </a:r>
            <a:endParaRPr lang="cs-CZ" altLang="de-DE" b="0" i="1" dirty="0">
              <a:latin typeface="+mn-lt"/>
            </a:endParaRPr>
          </a:p>
          <a:p>
            <a:pPr eaLnBrk="1" hangingPunct="1">
              <a:defRPr/>
            </a:pPr>
            <a:endParaRPr lang="cs-CZ" altLang="de-DE" b="0" dirty="0">
              <a:latin typeface="+mn-lt"/>
            </a:endParaRPr>
          </a:p>
          <a:p>
            <a:pPr eaLnBrk="1" hangingPunct="1">
              <a:defRPr/>
            </a:pPr>
            <a:r>
              <a:rPr lang="cs-CZ" altLang="de-DE" b="0" i="1" dirty="0">
                <a:latin typeface="+mn-lt"/>
              </a:rPr>
              <a:t>V čem by mi to mohlo pomoci</a:t>
            </a:r>
            <a:r>
              <a:rPr lang="en-GB" altLang="de-DE" b="0" i="1" dirty="0">
                <a:latin typeface="+mn-lt"/>
              </a:rPr>
              <a:t> (</a:t>
            </a:r>
            <a:r>
              <a:rPr lang="cs-CZ" altLang="de-DE" b="0" i="1" dirty="0">
                <a:latin typeface="+mn-lt"/>
              </a:rPr>
              <a:t>např. cítit se v menším napětí</a:t>
            </a:r>
            <a:r>
              <a:rPr lang="en-GB" altLang="de-DE" b="0" i="1" dirty="0">
                <a:latin typeface="+mn-lt"/>
              </a:rPr>
              <a:t>)?</a:t>
            </a:r>
            <a:endParaRPr lang="de-DE" b="0" dirty="0">
              <a:latin typeface="+mn-lt"/>
            </a:endParaRPr>
          </a:p>
        </p:txBody>
      </p:sp>
      <p:sp>
        <p:nvSpPr>
          <p:cNvPr id="53252" name="Rechteck 1"/>
          <p:cNvSpPr>
            <a:spLocks noChangeArrowheads="1"/>
          </p:cNvSpPr>
          <p:nvPr/>
        </p:nvSpPr>
        <p:spPr bwMode="auto">
          <a:xfrm>
            <a:off x="306388" y="6259513"/>
            <a:ext cx="1895475" cy="276225"/>
          </a:xfrm>
          <a:prstGeom prst="rect">
            <a:avLst/>
          </a:prstGeom>
          <a:noFill/>
          <a:ln w="9525">
            <a:noFill/>
            <a:miter lim="800000"/>
            <a:headEnd/>
            <a:tailEnd/>
          </a:ln>
        </p:spPr>
        <p:txBody>
          <a:bodyPr wrap="none">
            <a:spAutoFit/>
          </a:bodyPr>
          <a:lstStyle/>
          <a:p>
            <a:pPr eaLnBrk="1" hangingPunct="1"/>
            <a:r>
              <a:rPr lang="cs-CZ" altLang="de-DE" sz="1200" dirty="0">
                <a:latin typeface="Verdana" pitchFamily="34" charset="0"/>
                <a:sym typeface="Wingdings" pitchFamily="2" charset="2"/>
              </a:rPr>
              <a:t>  </a:t>
            </a:r>
            <a:r>
              <a:rPr lang="de-DE" altLang="de-DE" sz="1200" dirty="0">
                <a:latin typeface="Verdana" pitchFamily="34" charset="0"/>
                <a:sym typeface="Wingdings" pitchFamily="2" charset="2"/>
              </a:rPr>
              <a:t></a:t>
            </a:r>
            <a:r>
              <a:rPr lang="de-DE" altLang="de-DE" sz="1200" dirty="0">
                <a:latin typeface="Verdana" pitchFamily="34" charset="0"/>
              </a:rPr>
              <a:t>   </a:t>
            </a:r>
            <a:r>
              <a:rPr lang="cs-CZ" altLang="de-DE" sz="1200" b="0" i="1" dirty="0">
                <a:latin typeface="Verdana" pitchFamily="34" charset="0"/>
              </a:rPr>
              <a:t>Pracovní list </a:t>
            </a:r>
            <a:r>
              <a:rPr lang="de-DE" altLang="de-DE" sz="1200" b="0" dirty="0">
                <a:latin typeface="Verdana" pitchFamily="34" charset="0"/>
              </a:rPr>
              <a:t> 9.4</a:t>
            </a:r>
          </a:p>
        </p:txBody>
      </p:sp>
      <p:sp>
        <p:nvSpPr>
          <p:cNvPr id="53253" name="Rectangle 69"/>
          <p:cNvSpPr>
            <a:spLocks noChangeArrowheads="1"/>
          </p:cNvSpPr>
          <p:nvPr/>
        </p:nvSpPr>
        <p:spPr bwMode="auto">
          <a:xfrm>
            <a:off x="12700" y="6151563"/>
            <a:ext cx="2201863" cy="474662"/>
          </a:xfrm>
          <a:prstGeom prst="rect">
            <a:avLst/>
          </a:prstGeom>
          <a:noFill/>
          <a:ln w="9525">
            <a:solidFill>
              <a:schemeClr val="tx1"/>
            </a:solidFill>
            <a:miter lim="800000"/>
            <a:headEnd/>
            <a:tailEnd/>
          </a:ln>
        </p:spPr>
        <p:txBody>
          <a:bodyPr wrap="none" anchor="ctr"/>
          <a:lstStyle/>
          <a:p>
            <a:pPr eaLnBrk="1" hangingPunct="1"/>
            <a:endParaRPr lang="de-DE" altLang="de-DE">
              <a:latin typeface="Verdana" pitchFamily="34" charset="0"/>
            </a:endParaRPr>
          </a:p>
        </p:txBody>
      </p:sp>
      <p:pic>
        <p:nvPicPr>
          <p:cNvPr id="53254" name="Picture 70" descr="Notizen2"/>
          <p:cNvPicPr>
            <a:picLocks noChangeAspect="1" noChangeArrowheads="1"/>
          </p:cNvPicPr>
          <p:nvPr/>
        </p:nvPicPr>
        <p:blipFill>
          <a:blip r:embed="rId3"/>
          <a:srcRect/>
          <a:stretch>
            <a:fillRect/>
          </a:stretch>
        </p:blipFill>
        <p:spPr bwMode="auto">
          <a:xfrm>
            <a:off x="71438" y="6224588"/>
            <a:ext cx="336550" cy="347662"/>
          </a:xfrm>
          <a:prstGeom prst="rect">
            <a:avLst/>
          </a:prstGeom>
          <a:noFill/>
          <a:ln w="9525">
            <a:noFill/>
            <a:miter lim="800000"/>
            <a:headEnd/>
            <a:tailEnd/>
          </a:ln>
        </p:spPr>
      </p:pic>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42</a:t>
            </a:r>
            <a:endParaRPr lang="en-US" altLang="de-DE" sz="1200" kern="0" dirty="0">
              <a:solidFill>
                <a:srgbClr val="646B86"/>
              </a:solidFill>
              <a:latin typeface="Verdana"/>
            </a:endParaRPr>
          </a:p>
        </p:txBody>
      </p:sp>
      <p:sp>
        <p:nvSpPr>
          <p:cNvPr id="10"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spcBef>
                <a:spcPct val="50000"/>
              </a:spcBef>
            </a:pPr>
            <a:r>
              <a:rPr lang="cs-CZ" altLang="de-DE" sz="2000" b="0" dirty="0">
                <a:solidFill>
                  <a:srgbClr val="D16349"/>
                </a:solidFill>
                <a:latin typeface="Verdana" pitchFamily="34" charset="0"/>
              </a:rPr>
              <a:t>A jak to souvisí s psychózou</a:t>
            </a:r>
            <a:r>
              <a:rPr lang="de-DE"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Zástupný symbol pro zápatí 1"/>
          <p:cNvSpPr>
            <a:spLocks noGrp="1"/>
          </p:cNvSpPr>
          <p:nvPr>
            <p:ph type="ftr" sz="quarter" idx="10"/>
          </p:nvPr>
        </p:nvSpPr>
        <p:spPr bwMode="auto">
          <a:noFill/>
          <a:ln>
            <a:miter lim="800000"/>
            <a:headEnd/>
            <a:tailEnd/>
          </a:ln>
        </p:spPr>
        <p:txBody>
          <a:bodyPr/>
          <a:lstStyle/>
          <a:p>
            <a:fld id="{A145A129-F4D8-4ED3-8434-40E6461E7186}" type="slidenum">
              <a:rPr lang="en-US" altLang="de-DE"/>
              <a:pPr/>
              <a:t>43</a:t>
            </a:fld>
            <a:endParaRPr lang="en-US" altLang="de-DE"/>
          </a:p>
        </p:txBody>
      </p:sp>
      <p:sp>
        <p:nvSpPr>
          <p:cNvPr id="54275" name="Obdélník 3"/>
          <p:cNvSpPr>
            <a:spLocks noChangeArrowheads="1"/>
          </p:cNvSpPr>
          <p:nvPr/>
        </p:nvSpPr>
        <p:spPr bwMode="auto">
          <a:xfrm>
            <a:off x="285750" y="1527175"/>
            <a:ext cx="8429625" cy="4400550"/>
          </a:xfrm>
          <a:prstGeom prst="rect">
            <a:avLst/>
          </a:prstGeom>
          <a:noFill/>
          <a:ln w="9525">
            <a:noFill/>
            <a:miter lim="800000"/>
            <a:headEnd/>
            <a:tailEnd/>
          </a:ln>
        </p:spPr>
        <p:txBody>
          <a:bodyPr>
            <a:spAutoFit/>
          </a:bodyPr>
          <a:lstStyle/>
          <a:p>
            <a:pPr indent="-574675" eaLnBrk="1" hangingPunct="1">
              <a:spcBef>
                <a:spcPts val="1200"/>
              </a:spcBef>
              <a:buFont typeface="Wingdings" pitchFamily="2" charset="2"/>
              <a:buNone/>
            </a:pPr>
            <a:r>
              <a:rPr lang="cs-CZ" sz="2000" dirty="0">
                <a:latin typeface="Verdana" pitchFamily="34" charset="0"/>
              </a:rPr>
              <a:t>Například</a:t>
            </a:r>
            <a:r>
              <a:rPr lang="de-DE" sz="2000" dirty="0">
                <a:latin typeface="Verdana" pitchFamily="34" charset="0"/>
              </a:rPr>
              <a:t>:</a:t>
            </a:r>
            <a:r>
              <a:rPr lang="de-DE" sz="2000" b="0" dirty="0">
                <a:solidFill>
                  <a:srgbClr val="336699"/>
                </a:solidFill>
                <a:latin typeface="Verdana" pitchFamily="34" charset="0"/>
              </a:rPr>
              <a:t> </a:t>
            </a:r>
            <a:r>
              <a:rPr lang="de-DE" sz="2000" b="0" dirty="0">
                <a:latin typeface="Verdana" pitchFamily="34" charset="0"/>
              </a:rPr>
              <a:t>Max </a:t>
            </a:r>
            <a:r>
              <a:rPr lang="cs-CZ" sz="2000" b="0" dirty="0">
                <a:latin typeface="Verdana" pitchFamily="34" charset="0"/>
              </a:rPr>
              <a:t>se cítil velmi depresivní od té doby, co pohádal se svým otcem, když si během hádky oba řekli velmi nepěkné věci.</a:t>
            </a:r>
            <a:endParaRPr lang="de-DE" sz="2000" b="0" dirty="0">
              <a:latin typeface="Verdana" pitchFamily="34" charset="0"/>
            </a:endParaRPr>
          </a:p>
          <a:p>
            <a:pPr indent="-574675" eaLnBrk="1" hangingPunct="1">
              <a:spcBef>
                <a:spcPts val="1200"/>
              </a:spcBef>
              <a:buFont typeface="Wingdings" pitchFamily="2" charset="2"/>
              <a:buNone/>
            </a:pPr>
            <a:r>
              <a:rPr lang="cs-CZ" sz="2000" dirty="0">
                <a:latin typeface="Verdana" pitchFamily="34" charset="0"/>
              </a:rPr>
              <a:t>Hodnocení</a:t>
            </a:r>
            <a:r>
              <a:rPr lang="de-DE" sz="2000" dirty="0">
                <a:latin typeface="Verdana" pitchFamily="34" charset="0"/>
              </a:rPr>
              <a:t>:</a:t>
            </a:r>
            <a:r>
              <a:rPr lang="de-DE" sz="2000" b="0" dirty="0">
                <a:solidFill>
                  <a:srgbClr val="336699"/>
                </a:solidFill>
                <a:latin typeface="Verdana" pitchFamily="34" charset="0"/>
              </a:rPr>
              <a:t> </a:t>
            </a:r>
            <a:r>
              <a:rPr lang="cs-CZ" sz="2000" b="0" dirty="0">
                <a:latin typeface="Verdana" pitchFamily="34" charset="0"/>
              </a:rPr>
              <a:t>Max si vyčítá, že svého otce urazil, ale na druhé straně je příliš hrdý na to, aby se mu šel omluvit. Považuje se za špatného syna a dokonce se obává, že by jej otec mohl vydědit a celá rodina by jej mohla zavrhnout. Velmi často nad tím přemítá a vůbec nemá chuť se stýkat s jinými lidmi, protože se bojí, že by jej také zavrhli. </a:t>
            </a:r>
          </a:p>
          <a:p>
            <a:pPr indent="-574675" eaLnBrk="1" hangingPunct="1">
              <a:spcBef>
                <a:spcPts val="1200"/>
              </a:spcBef>
              <a:buFont typeface="Wingdings" pitchFamily="2" charset="2"/>
              <a:buNone/>
            </a:pPr>
            <a:r>
              <a:rPr lang="cs-CZ" sz="2000" dirty="0">
                <a:latin typeface="Verdana" pitchFamily="34" charset="0"/>
              </a:rPr>
              <a:t>ALE!</a:t>
            </a:r>
            <a:r>
              <a:rPr lang="de-DE" sz="2000" dirty="0">
                <a:latin typeface="Verdana" pitchFamily="34" charset="0"/>
              </a:rPr>
              <a:t>:</a:t>
            </a:r>
            <a:r>
              <a:rPr lang="cs-CZ" sz="2000" dirty="0">
                <a:latin typeface="Verdana" pitchFamily="34" charset="0"/>
              </a:rPr>
              <a:t> </a:t>
            </a:r>
            <a:r>
              <a:rPr lang="cs-CZ" sz="2000" b="0" dirty="0">
                <a:latin typeface="Verdana" pitchFamily="34" charset="0"/>
              </a:rPr>
              <a:t>Otec se po hádce také cítil špatně a nakonec Maxovi zavolal. Byl překvapen, jak moc si Max jejich hádku bere k srdci. Maxovi se ulevilo a v budoucnu už se nechce tak stahovat do samoty.</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cs-CZ" altLang="de-DE" sz="1200" dirty="0" smtClean="0">
                <a:solidFill>
                  <a:schemeClr val="tx2"/>
                </a:solidFill>
                <a:latin typeface="Verdana" panose="020B0604030504040204" pitchFamily="34" charset="0"/>
              </a:rPr>
              <a:t>            Deprese a myšlení</a:t>
            </a:r>
            <a:r>
              <a:rPr lang="en-US" altLang="de-DE" sz="1200" kern="0" dirty="0">
                <a:solidFill>
                  <a:srgbClr val="646B86"/>
                </a:solidFill>
                <a:latin typeface="Verdana"/>
              </a:rPr>
              <a:t> </a:t>
            </a:r>
            <a:r>
              <a:rPr lang="en-US" altLang="de-DE" sz="1200" kern="0" dirty="0" smtClean="0">
                <a:solidFill>
                  <a:srgbClr val="646B86"/>
                </a:solidFill>
                <a:latin typeface="Verdana"/>
              </a:rPr>
              <a:t>  9.</a:t>
            </a:r>
            <a:r>
              <a:rPr lang="cs-CZ" altLang="de-DE" sz="1200" kern="0" dirty="0" smtClean="0">
                <a:solidFill>
                  <a:srgbClr val="646B86"/>
                </a:solidFill>
                <a:latin typeface="Verdana"/>
              </a:rPr>
              <a:t>43</a:t>
            </a:r>
            <a:endParaRPr lang="en-US" altLang="de-DE" sz="1200" kern="0" dirty="0">
              <a:solidFill>
                <a:srgbClr val="646B86"/>
              </a:solidFill>
              <a:latin typeface="Verdana"/>
            </a:endParaRPr>
          </a:p>
        </p:txBody>
      </p:sp>
      <p:sp>
        <p:nvSpPr>
          <p:cNvPr id="7" name="Rectangle 3"/>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spcBef>
                <a:spcPct val="50000"/>
              </a:spcBef>
            </a:pPr>
            <a:r>
              <a:rPr lang="cs-CZ" altLang="de-DE" sz="2000" b="0" dirty="0">
                <a:solidFill>
                  <a:srgbClr val="D16349"/>
                </a:solidFill>
                <a:latin typeface="Verdana" pitchFamily="34" charset="0"/>
              </a:rPr>
              <a:t>A jak to souvisí s psychózou</a:t>
            </a:r>
            <a:r>
              <a:rPr lang="de-DE"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3861</Words>
  <Application>Microsoft Office PowerPoint</Application>
  <PresentationFormat>Bildschirmpräsentation (4:3)</PresentationFormat>
  <Paragraphs>519</Paragraphs>
  <Slides>43</Slides>
  <Notes>38</Notes>
  <HiddenSlides>0</HiddenSlides>
  <MMClips>0</MMClips>
  <ScaleCrop>false</ScaleCrop>
  <HeadingPairs>
    <vt:vector size="6" baseType="variant">
      <vt:variant>
        <vt:lpstr>Verwendete Schriftarten</vt:lpstr>
      </vt:variant>
      <vt:variant>
        <vt:i4>10</vt:i4>
      </vt:variant>
      <vt:variant>
        <vt:lpstr>Design</vt:lpstr>
      </vt:variant>
      <vt:variant>
        <vt:i4>9</vt:i4>
      </vt:variant>
      <vt:variant>
        <vt:lpstr>Folientitel</vt:lpstr>
      </vt:variant>
      <vt:variant>
        <vt:i4>43</vt:i4>
      </vt:variant>
    </vt:vector>
  </HeadingPairs>
  <TitlesOfParts>
    <vt:vector size="62" baseType="lpstr">
      <vt:lpstr>굴림</vt:lpstr>
      <vt:lpstr>MS PGothic</vt:lpstr>
      <vt:lpstr>MS PGothic</vt:lpstr>
      <vt:lpstr>Arial</vt:lpstr>
      <vt:lpstr>Courier New</vt:lpstr>
      <vt:lpstr>Georgia</vt:lpstr>
      <vt:lpstr>Times New Roman</vt:lpstr>
      <vt:lpstr>Verdana</vt:lpstr>
      <vt:lpstr>Wingdings</vt:lpstr>
      <vt:lpstr>Wingdings 2</vt:lpstr>
      <vt:lpstr>1_Standarddesign</vt:lpstr>
      <vt:lpstr>2_Standarddesign</vt:lpstr>
      <vt:lpstr>3_Standarddesign</vt:lpstr>
      <vt:lpstr>4_Standarddesign</vt:lpstr>
      <vt:lpstr>5_Standarddesign</vt:lpstr>
      <vt:lpstr>6_Standarddesign</vt:lpstr>
      <vt:lpstr>7_Standarddesign</vt:lpstr>
      <vt:lpstr>3_Cronus</vt:lpstr>
      <vt:lpstr>2_Cronus</vt:lpstr>
      <vt:lpstr>PowerPoint-Präsentation</vt:lpstr>
      <vt:lpstr>PowerPoint-Präsentation</vt:lpstr>
      <vt:lpstr>PowerPoint-Präsentation</vt:lpstr>
      <vt:lpstr>Kořeny deprese: Narodil jsem se takový…  stal jsem se takovým? </vt:lpstr>
      <vt:lpstr>PowerPoint-Präsentation</vt:lpstr>
      <vt:lpstr>PowerPoint-Präsentation</vt:lpstr>
      <vt:lpstr>PowerPoint-Präsentation</vt:lpstr>
      <vt:lpstr>PowerPoint-Präsentation</vt:lpstr>
      <vt:lpstr>PowerPoint-Präsentation</vt:lpstr>
      <vt:lpstr>Zkreslené uvažování a nevhodné způsoby jednání v depresi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Další příklady výroků s bychy a musy</vt:lpstr>
      <vt:lpstr>PowerPoint-Präsentation</vt:lpstr>
      <vt:lpstr>PowerPoint-Präsentation</vt:lpstr>
      <vt:lpstr> </vt:lpstr>
      <vt:lpstr> </vt:lpstr>
      <vt:lpstr>PowerPoint-Präsentation</vt:lpstr>
      <vt:lpstr>PowerPoint-Präsentation</vt:lpstr>
      <vt:lpstr>PowerPoint-Präsentation</vt:lpstr>
      <vt:lpstr>PowerPoint-Präsentation</vt:lpstr>
      <vt:lpstr>Neustále se vám vracejí negativní myšlenky (např. sebevýčitky  jako „jsem nula“, „jsem k ničemu”, „jsem tak hloupý”).  Znáte to také?  Co děláte, když vás začnou napadat takové myšlenky?   Uděláme malý pokus:  V následující minutě nesmíte v žádném případě ani na chvíli pomyslet na číslo „osm“!   Povedlo se vám to? </vt:lpstr>
      <vt:lpstr>Není možné úmyslně potlačit (nepříjemné) myšlenky. Naopak: Když se úmyslně snažíte na něco nemyslet, tak to vede k tomu, že na to myslíte ještě více. Pravděpodobně  vás napadly různé myšlenky s číslem 8 nebo s něčím, co s ním má něco společného (např. číslo ulice, jiná čísla a pod.). Tento efekt se ještě zesiluje, když se člověk snaží úmyslně zahnat určité nepříjemné myšlenky („Jsem nula” a pod.). Tyto myšlenky pak mohou natolik zesílit, že můžeme začít mít dojem, že nám je vkládá do hlavy někdo jiný!</vt:lpstr>
      <vt:lpstr>PowerPoint-Präsentation</vt:lpstr>
      <vt:lpstr>Cvičení proti přemítání 1 Hledání vnitřního odstupu…</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Lara</cp:lastModifiedBy>
  <cp:revision>624</cp:revision>
  <dcterms:created xsi:type="dcterms:W3CDTF">2004-06-30T16:15:23Z</dcterms:created>
  <dcterms:modified xsi:type="dcterms:W3CDTF">2017-08-17T13:13:20Z</dcterms:modified>
</cp:coreProperties>
</file>