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</p:sldMasterIdLst>
  <p:notesMasterIdLst>
    <p:notesMasterId r:id="rId49"/>
  </p:notesMasterIdLst>
  <p:handoutMasterIdLst>
    <p:handoutMasterId r:id="rId50"/>
  </p:handoutMasterIdLst>
  <p:sldIdLst>
    <p:sldId id="292" r:id="rId8"/>
    <p:sldId id="520" r:id="rId9"/>
    <p:sldId id="606" r:id="rId10"/>
    <p:sldId id="320" r:id="rId11"/>
    <p:sldId id="555" r:id="rId12"/>
    <p:sldId id="622" r:id="rId13"/>
    <p:sldId id="627" r:id="rId14"/>
    <p:sldId id="626" r:id="rId15"/>
    <p:sldId id="608" r:id="rId16"/>
    <p:sldId id="547" r:id="rId17"/>
    <p:sldId id="546" r:id="rId18"/>
    <p:sldId id="604" r:id="rId19"/>
    <p:sldId id="610" r:id="rId20"/>
    <p:sldId id="611" r:id="rId21"/>
    <p:sldId id="612" r:id="rId22"/>
    <p:sldId id="613" r:id="rId23"/>
    <p:sldId id="614" r:id="rId24"/>
    <p:sldId id="615" r:id="rId25"/>
    <p:sldId id="616" r:id="rId26"/>
    <p:sldId id="617" r:id="rId27"/>
    <p:sldId id="618" r:id="rId28"/>
    <p:sldId id="619" r:id="rId29"/>
    <p:sldId id="620" r:id="rId30"/>
    <p:sldId id="621" r:id="rId31"/>
    <p:sldId id="576" r:id="rId32"/>
    <p:sldId id="602" r:id="rId33"/>
    <p:sldId id="625" r:id="rId34"/>
    <p:sldId id="590" r:id="rId35"/>
    <p:sldId id="582" r:id="rId36"/>
    <p:sldId id="583" r:id="rId37"/>
    <p:sldId id="584" r:id="rId38"/>
    <p:sldId id="588" r:id="rId39"/>
    <p:sldId id="603" r:id="rId40"/>
    <p:sldId id="605" r:id="rId41"/>
    <p:sldId id="599" r:id="rId42"/>
    <p:sldId id="554" r:id="rId43"/>
    <p:sldId id="581" r:id="rId44"/>
    <p:sldId id="544" r:id="rId45"/>
    <p:sldId id="569" r:id="rId46"/>
    <p:sldId id="570" r:id="rId47"/>
    <p:sldId id="628" r:id="rId48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62">
          <p15:clr>
            <a:srgbClr val="A4A3A4"/>
          </p15:clr>
        </p15:guide>
        <p15:guide id="2" pos="197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98EFE"/>
    <a:srgbClr val="FF0066"/>
    <a:srgbClr val="FFFF00"/>
    <a:srgbClr val="ADC0CB"/>
    <a:srgbClr val="FFCC99"/>
    <a:srgbClr val="006699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0" autoAdjust="0"/>
    <p:restoredTop sz="99330" autoAdjust="0"/>
  </p:normalViewPr>
  <p:slideViewPr>
    <p:cSldViewPr>
      <p:cViewPr varScale="1">
        <p:scale>
          <a:sx n="101" d="100"/>
          <a:sy n="101" d="100"/>
        </p:scale>
        <p:origin x="6" y="96"/>
      </p:cViewPr>
      <p:guideLst>
        <p:guide orient="horz" pos="1162"/>
        <p:guide pos="19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8" Type="http://schemas.openxmlformats.org/officeDocument/2006/relationships/slide" Target="slides/slide1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defTabSz="954088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algn="r" defTabSz="954088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defTabSz="954088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algn="r" defTabSz="9540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C6435AFB-EC86-4E37-82AF-D81608BE95EF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70868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defTabSz="954088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algn="r" defTabSz="954088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4875"/>
            <a:ext cx="498792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Klicken Sie, um die Formate des Vorlagentextes zu bearbeiten</a:t>
            </a:r>
          </a:p>
          <a:p>
            <a:pPr lvl="0"/>
            <a:r>
              <a:rPr lang="en-US" noProof="0" smtClean="0"/>
              <a:t>Zweite Ebene</a:t>
            </a:r>
          </a:p>
          <a:p>
            <a:pPr lvl="0"/>
            <a:r>
              <a:rPr lang="en-US" noProof="0" smtClean="0"/>
              <a:t>Dritte Ebene</a:t>
            </a:r>
          </a:p>
          <a:p>
            <a:pPr lvl="0"/>
            <a:r>
              <a:rPr lang="en-US" noProof="0" smtClean="0"/>
              <a:t>Vierte Ebene</a:t>
            </a:r>
          </a:p>
          <a:p>
            <a:pPr lvl="0"/>
            <a:r>
              <a:rPr lang="en-US" noProof="0" smtClean="0"/>
              <a:t>Fünfte Ebene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defTabSz="954088" eaLnBrk="1" hangingPunct="1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algn="r" defTabSz="9540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E856BAFD-41AA-4CD4-B571-9AE04EC3818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071987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54ACE4-2B35-43EC-836F-9E16B46046D3}" type="slidenum">
              <a:rPr lang="en-US" altLang="de-DE" smtClean="0"/>
              <a:pPr/>
              <a:t>1</a:t>
            </a:fld>
            <a:endParaRPr lang="en-US" altLang="de-DE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911629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BBAA1-2195-474D-8114-53E679CD0D64}" type="slidenum">
              <a:rPr lang="en-US" altLang="de-DE" smtClean="0"/>
              <a:pPr/>
              <a:t>2</a:t>
            </a:fld>
            <a:endParaRPr lang="en-US" altLang="de-DE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638474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ADCF92F7-8628-4A0F-A84A-588E71414534}" type="slidenum">
              <a:rPr lang="en-US" altLang="de-DE" sz="1300">
                <a:latin typeface="Arial" charset="0"/>
              </a:rPr>
              <a:pPr algn="r" defTabSz="954088" eaLnBrk="1" hangingPunct="1"/>
              <a:t>3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993238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C5D807-4FF8-46E3-B91B-7CDFE40F4B41}" type="slidenum">
              <a:rPr lang="en-US" altLang="de-DE" smtClean="0"/>
              <a:pPr/>
              <a:t>4</a:t>
            </a:fld>
            <a:endParaRPr lang="en-US" altLang="de-D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559207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AEA231-EE12-4B03-8622-CBD5FC1FC221}" type="slidenum">
              <a:rPr lang="en-US" altLang="de-DE" smtClean="0"/>
              <a:pPr/>
              <a:t>5</a:t>
            </a:fld>
            <a:endParaRPr lang="en-US" altLang="de-DE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428889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98AAAFFE-2645-40FC-A7DA-6FDE86E0AFD4}" type="slidenum">
              <a:rPr lang="en-US" altLang="de-DE" sz="1300">
                <a:latin typeface="Arial" charset="0"/>
              </a:rPr>
              <a:pPr algn="r" defTabSz="954088" eaLnBrk="1" hangingPunct="1"/>
              <a:t>6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565054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9BD6252C-F09E-47F5-BECE-DF6DB6335218}" type="slidenum">
              <a:rPr lang="en-US" altLang="de-DE" sz="1300">
                <a:latin typeface="Arial" charset="0"/>
              </a:rPr>
              <a:pPr algn="r" defTabSz="954088" eaLnBrk="1" hangingPunct="1"/>
              <a:t>7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115310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EB14E1EF-A163-44A4-A9E1-DE2530CDF6B6}" type="slidenum">
              <a:rPr lang="en-US" altLang="de-DE" sz="1300">
                <a:latin typeface="Arial" charset="0"/>
              </a:rPr>
              <a:pPr algn="r" defTabSz="954088" eaLnBrk="1" hangingPunct="1"/>
              <a:t>8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4065580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BA6EC1AD-CC94-4C6F-AC7E-3681EE4FAA33}" type="slidenum">
              <a:rPr lang="en-US" altLang="de-DE" sz="1300">
                <a:latin typeface="Arial" charset="0"/>
              </a:rPr>
              <a:pPr algn="r" defTabSz="954088" eaLnBrk="1" hangingPunct="1"/>
              <a:t>9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101027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87D62-BECA-4EE5-BE99-5AD827663CA8}" type="slidenum">
              <a:rPr lang="en-US" altLang="de-DE" smtClean="0"/>
              <a:pPr/>
              <a:t>10</a:t>
            </a:fld>
            <a:endParaRPr lang="en-US" altLang="de-DE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067109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915E5A-AA37-4D1A-A775-3733F9CA5BA9}" type="slidenum">
              <a:rPr lang="en-US" altLang="de-DE" smtClean="0"/>
              <a:pPr/>
              <a:t>11</a:t>
            </a:fld>
            <a:endParaRPr lang="en-US" altLang="de-D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208823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B33B9959-62F2-4FDC-A189-817B6D9DB578}" type="slidenum">
              <a:rPr lang="en-US" altLang="de-DE" sz="1300">
                <a:latin typeface="Arial" charset="0"/>
              </a:rPr>
              <a:pPr algn="r" defTabSz="954088" eaLnBrk="1" hangingPunct="1"/>
              <a:t>14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651348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BD4A6BCB-CAF8-49AF-A045-9D3BB3F2348F}" type="slidenum">
              <a:rPr lang="en-US" altLang="de-DE" sz="1300">
                <a:latin typeface="Arial" charset="0"/>
              </a:rPr>
              <a:pPr algn="r" defTabSz="954088" eaLnBrk="1" hangingPunct="1"/>
              <a:t>15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251869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106C1FCB-AD7C-4413-A6D1-6C8A3274C110}" type="slidenum">
              <a:rPr lang="en-US" altLang="de-DE" sz="1300">
                <a:latin typeface="Arial" charset="0"/>
              </a:rPr>
              <a:pPr algn="r" defTabSz="954088" eaLnBrk="1" hangingPunct="1"/>
              <a:t>16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6237343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C4DE017F-AFC7-4447-9B2C-E600899F35E5}" type="slidenum">
              <a:rPr lang="en-US" altLang="de-DE" sz="1300">
                <a:latin typeface="Arial" charset="0"/>
              </a:rPr>
              <a:pPr algn="r" defTabSz="954088" eaLnBrk="1" hangingPunct="1"/>
              <a:t>17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66364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1CE00C5E-D8A9-410F-AF4B-539B1FA44CE1}" type="slidenum">
              <a:rPr lang="en-US" altLang="de-DE" sz="1300">
                <a:latin typeface="Arial" charset="0"/>
              </a:rPr>
              <a:pPr algn="r" defTabSz="954088" eaLnBrk="1" hangingPunct="1"/>
              <a:t>18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450327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E3C743-7E31-40B9-832D-406C9C872EFE}" type="slidenum">
              <a:rPr lang="en-US" altLang="de-DE" smtClean="0"/>
              <a:pPr/>
              <a:t>25</a:t>
            </a:fld>
            <a:endParaRPr lang="en-US" altLang="de-DE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150644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1649F1E0-5C56-49A2-AE56-E21BC38269FF}" type="slidenum">
              <a:rPr lang="en-US" altLang="de-DE" sz="1300">
                <a:latin typeface="Arial" charset="0"/>
              </a:rPr>
              <a:pPr algn="r" defTabSz="954088" eaLnBrk="1" hangingPunct="1"/>
              <a:t>26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2253875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C96C85FD-D321-4E43-A0C7-6EFDBE8E8BB8}" type="slidenum">
              <a:rPr lang="en-US" altLang="de-DE" sz="1300">
                <a:latin typeface="Arial" charset="0"/>
              </a:rPr>
              <a:pPr algn="r" defTabSz="954088" eaLnBrk="1" hangingPunct="1"/>
              <a:t>27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5171775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D05A78-7A7A-42B7-A0CD-1B6896930715}" type="slidenum">
              <a:rPr lang="en-US" altLang="de-DE" smtClean="0"/>
              <a:pPr/>
              <a:t>28</a:t>
            </a:fld>
            <a:endParaRPr lang="en-US" altLang="de-DE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662970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FECD43-105E-4B74-94D9-19E8FE2FC5CF}" type="slidenum">
              <a:rPr lang="en-US" altLang="de-DE" smtClean="0"/>
              <a:pPr/>
              <a:t>29</a:t>
            </a:fld>
            <a:endParaRPr lang="en-US" altLang="de-DE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40377644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33D6BC-E50D-4559-8944-99C6910FC651}" type="slidenum">
              <a:rPr lang="en-US" altLang="de-DE" smtClean="0"/>
              <a:pPr/>
              <a:t>30</a:t>
            </a:fld>
            <a:endParaRPr lang="en-US" altLang="de-DE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9146450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964A65-EB8B-45CB-813F-CD2E37C2504C}" type="slidenum">
              <a:rPr lang="en-US" altLang="de-DE" smtClean="0"/>
              <a:pPr/>
              <a:t>31</a:t>
            </a:fld>
            <a:endParaRPr lang="en-US" altLang="de-DE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15306099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D20070-75D7-4B47-A568-B5AA8B099F6E}" type="slidenum">
              <a:rPr lang="en-US" altLang="de-DE" smtClean="0"/>
              <a:pPr/>
              <a:t>32</a:t>
            </a:fld>
            <a:endParaRPr lang="en-US" altLang="de-DE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6945361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72" tIns="47736" rIns="95472" bIns="47736" anchor="b"/>
          <a:lstStyle/>
          <a:p>
            <a:pPr algn="r" defTabSz="954088" eaLnBrk="1" hangingPunct="1"/>
            <a:fld id="{CA1FEDE5-2BDE-4117-83A4-BE1CCA3F5D2B}" type="slidenum">
              <a:rPr lang="en-US" altLang="de-DE" sz="1300">
                <a:latin typeface="Arial" charset="0"/>
              </a:rPr>
              <a:pPr algn="r" defTabSz="954088" eaLnBrk="1" hangingPunct="1"/>
              <a:t>33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9663012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3A911C-A9D7-4391-8DA8-9E627BF57BB4}" type="slidenum">
              <a:rPr lang="en-US" altLang="de-DE" smtClean="0"/>
              <a:pPr/>
              <a:t>35</a:t>
            </a:fld>
            <a:endParaRPr lang="en-US" altLang="de-DE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23740260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B93D7F-ED7F-459D-BEAE-59A87CE40A29}" type="slidenum">
              <a:rPr lang="en-US" altLang="de-DE" smtClean="0"/>
              <a:pPr/>
              <a:t>36</a:t>
            </a:fld>
            <a:endParaRPr lang="en-US" altLang="de-D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31323620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13BD72-613E-4316-854A-C4A7E2843A1D}" type="slidenum">
              <a:rPr lang="en-US" altLang="de-DE" smtClean="0"/>
              <a:pPr/>
              <a:t>37</a:t>
            </a:fld>
            <a:endParaRPr lang="en-US" altLang="de-DE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8034853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787B8B-C14F-49DF-85A8-4D3246B1C068}" type="slidenum">
              <a:rPr lang="en-US" altLang="de-DE" smtClean="0"/>
              <a:pPr/>
              <a:t>38</a:t>
            </a:fld>
            <a:endParaRPr lang="en-US" altLang="de-DE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7901437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1EA40C-A7E6-47EE-8A8E-3799282D6DEC}" type="slidenum">
              <a:rPr lang="en-US" altLang="de-DE" smtClean="0"/>
              <a:pPr/>
              <a:t>39</a:t>
            </a:fld>
            <a:endParaRPr lang="en-US" altLang="de-DE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8357550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B5A11A-6A16-4686-83EB-2B464B2F460A}" type="slidenum">
              <a:rPr lang="en-US" altLang="de-DE" smtClean="0"/>
              <a:pPr/>
              <a:t>40</a:t>
            </a:fld>
            <a:endParaRPr lang="en-US" altLang="de-DE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85694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188913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84313"/>
            <a:ext cx="4495800" cy="2516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84313"/>
            <a:ext cx="4495800" cy="2516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0" y="4152900"/>
            <a:ext cx="4495800" cy="2516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52900"/>
            <a:ext cx="4495800" cy="2516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0" y="1484313"/>
            <a:ext cx="9144000" cy="5184775"/>
          </a:xfrm>
        </p:spPr>
        <p:txBody>
          <a:bodyPr/>
          <a:lstStyle/>
          <a:p>
            <a:pPr lvl="0"/>
            <a:endParaRPr lang="en-CA" noProof="0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46063"/>
            <a:ext cx="2286000" cy="6423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46063"/>
            <a:ext cx="6705600" cy="6423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B0802-EC52-4E2C-ADB6-B1A8AD42042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18C23-4AC8-4C74-8511-71AB2700CD1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6E1DA-0F6D-4970-AEB5-01922D09DA0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6BD25-5ABA-4E8B-BA09-E88C037207C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5D79A-6AF2-46AB-9E79-0DCD0D33BD1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781E5-ED61-45FD-9540-4BA8BE6FD3C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E4ECA-5ED6-424A-8D1C-3EC7ADCA272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43451-0F5C-4DD1-95E1-AB85D7A72AD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48CF2-3EF3-4CE0-904F-A791106531B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9FA3D-A6E0-4B19-BBC5-C0046FDB0DB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8515D-7CFB-48AE-B2EF-A8716F4B3C2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DAB3B-744E-43CA-9A17-B10DAF6B200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9C60E-42CE-4DDE-BB87-1C7BE45B5AA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BC7C7-9659-4452-8810-A87897DD994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3B590-5F49-467B-8E8B-3A12616DD62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682E9-E557-4E3C-8840-69955909BCB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C50EF-F6E2-4E50-BB8C-F1225C82912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88C34-6ECA-4A63-9D53-C45D156B5EC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4C132-1AC2-4521-BFC8-22DBE8552B6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05239-3A61-4BA2-B469-92887CCD984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36C53-9F5E-4BEC-B663-7E0E18A5E7F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BA717-F3BA-4504-B696-217A1718EC4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D210F-032A-4436-8160-E68B857381FF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00993-A779-4AFD-A084-2AA88B53825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0B09C-CBCB-4038-BAD4-8E815C38BC6E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3C97B-5213-41D2-8571-EE87F4C4402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1D83B-F8BE-4880-A3F0-79600E1CD0D0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0BC19-2527-4EF3-9FE6-1CA67535370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5DFF5-3232-45BF-A5E7-80272B35C073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AA4D1-753B-4DBE-8430-8975D13F79C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8298C-1D9F-4CC3-AF1B-C0C2C5904C5E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55DE6-DA75-430C-AF13-D38E20532C2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5D055-9EA6-4007-B8F3-C4B4F2100C43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42C20-D57B-476C-8007-FC01EF8DA65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96E1D-898C-4EB1-8DE5-D4FA6C161791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39EBC-424E-4D6B-BD12-10D43986677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7B492-D645-4634-8315-444D136FD65A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CCCA4-E25F-40EA-9272-D0C4EB3670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84CF4-27B3-4ABE-94E4-E568F6DD65D0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13C7D-0042-445A-918C-1A602A29955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0D150-6777-4C4E-8BC9-A6EA12320C23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57608-F2DE-4E26-8E01-ADB2B3D4851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75A23-D9A2-495A-9245-C44C30C745E6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7815A-995C-4556-9CBE-1C9E7F0527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649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3600" b="0">
              <a:solidFill>
                <a:schemeClr val="bg1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24606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ffectLst/>
          <a:extLst/>
        </p:spPr>
        <p:txBody>
          <a:bodyPr rot="10800000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b="0" smtClean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b="0" smtClean="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rot="10800000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b="0" smtClean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b="0" smtClean="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/>
          </a:p>
        </p:txBody>
      </p:sp>
      <p:sp>
        <p:nvSpPr>
          <p:cNvPr id="6147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/>
          </a:p>
        </p:txBody>
      </p:sp>
      <p:sp>
        <p:nvSpPr>
          <p:cNvPr id="6148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614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0E6FEC-2FAA-4300-999B-F53012044B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C6D937B-D8A7-4BFC-BA68-B6BD6E59A1A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6153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6154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6155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6156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 sz="2800"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4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/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/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/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b="0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82278-B9FE-4F59-9324-28239A4B9EB8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 b="0">
                <a:solidFill>
                  <a:srgbClr val="E1E1E1"/>
                </a:solidFill>
              </a:defRPr>
            </a:lvl1pPr>
          </a:lstStyle>
          <a:p>
            <a:pPr>
              <a:defRPr/>
            </a:pPr>
            <a:fld id="{70D0E57E-7F2B-45B2-96E3-742FA5D75EB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2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2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2"/>
          <p:cNvSpPr txBox="1">
            <a:spLocks noChangeArrowheads="1"/>
          </p:cNvSpPr>
          <p:nvPr/>
        </p:nvSpPr>
        <p:spPr bwMode="auto">
          <a:xfrm>
            <a:off x="0" y="136207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3600" b="0" dirty="0">
                <a:solidFill>
                  <a:schemeClr val="accent1"/>
                </a:solidFill>
              </a:rPr>
              <a:t>Metakognitivní terapie</a:t>
            </a:r>
            <a:endParaRPr lang="en-US" altLang="de-DE" sz="3600" b="0" dirty="0">
              <a:solidFill>
                <a:schemeClr val="accent1"/>
              </a:solidFill>
            </a:endParaRP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687388" y="27908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r>
              <a:rPr lang="cs-CZ" altLang="de-DE" dirty="0">
                <a:solidFill>
                  <a:schemeClr val="tx2"/>
                </a:solidFill>
              </a:rPr>
              <a:t>Terapeutická lekce </a:t>
            </a:r>
            <a:r>
              <a:rPr lang="de-DE" altLang="de-DE" dirty="0">
                <a:solidFill>
                  <a:schemeClr val="tx2"/>
                </a:solidFill>
              </a:rPr>
              <a:t>6:</a:t>
            </a:r>
            <a:br>
              <a:rPr lang="de-DE" altLang="de-DE" dirty="0">
                <a:solidFill>
                  <a:schemeClr val="tx2"/>
                </a:solidFill>
              </a:rPr>
            </a:br>
            <a:r>
              <a:rPr lang="cs-CZ" altLang="de-DE" dirty="0">
                <a:solidFill>
                  <a:schemeClr val="tx2"/>
                </a:solidFill>
              </a:rPr>
              <a:t>ZMĚNA PŘESVĚDČENÍ</a:t>
            </a:r>
            <a:endParaRPr lang="en-US" altLang="de-DE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323850" y="1751013"/>
            <a:ext cx="8305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0" indent="-723900" eaLnBrk="1" hangingPunct="1">
              <a:spcBef>
                <a:spcPct val="50000"/>
              </a:spcBef>
              <a:buClr>
                <a:srgbClr val="8CADAE"/>
              </a:buClr>
              <a:buSzPct val="85000"/>
              <a:tabLst>
                <a:tab pos="374650" algn="l"/>
              </a:tabLst>
              <a:defRPr/>
            </a:pPr>
            <a:r>
              <a:rPr lang="cs-CZ" altLang="de-DE" b="0" dirty="0"/>
              <a:t>	</a:t>
            </a:r>
            <a:r>
              <a:rPr lang="cs-CZ" altLang="de-DE" b="0" dirty="0" smtClean="0"/>
              <a:t>Lidé </a:t>
            </a:r>
            <a:r>
              <a:rPr lang="cs-CZ" altLang="de-DE" b="0" dirty="0"/>
              <a:t>mají tendenci držet se svých prvních dojmů</a:t>
            </a:r>
            <a:r>
              <a:rPr lang="de-DE" altLang="de-DE" b="0" dirty="0"/>
              <a:t> (</a:t>
            </a:r>
            <a:r>
              <a:rPr lang="cs-CZ" altLang="de-DE" b="0" dirty="0"/>
              <a:t>např. </a:t>
            </a:r>
            <a:r>
              <a:rPr lang="cs-CZ" altLang="de-DE" b="0" dirty="0" smtClean="0"/>
              <a:t>Postoj</a:t>
            </a:r>
            <a:endParaRPr lang="de-DE" altLang="de-DE" b="0" dirty="0"/>
          </a:p>
          <a:p>
            <a:pPr marL="1079500" indent="-723900" eaLnBrk="1" hangingPunct="1">
              <a:spcBef>
                <a:spcPct val="50000"/>
              </a:spcBef>
              <a:buClr>
                <a:srgbClr val="8CADAE"/>
              </a:buClr>
              <a:buSzPct val="85000"/>
              <a:tabLst>
                <a:tab pos="374650" algn="l"/>
              </a:tabLst>
              <a:defRPr/>
            </a:pPr>
            <a:r>
              <a:rPr lang="cs-CZ" altLang="de-DE" b="0" dirty="0" smtClean="0"/>
              <a:t>„První </a:t>
            </a:r>
            <a:r>
              <a:rPr lang="cs-CZ" altLang="de-DE" b="0" dirty="0"/>
              <a:t>dojem je ten správný dojem</a:t>
            </a:r>
            <a:r>
              <a:rPr lang="de-DE" altLang="de-DE" b="0" dirty="0"/>
              <a:t>”).</a:t>
            </a:r>
            <a:r>
              <a:rPr lang="cs-CZ" altLang="de-DE" b="0" dirty="0"/>
              <a:t> </a:t>
            </a:r>
            <a:endParaRPr lang="de-DE" altLang="de-DE" b="0" dirty="0" smtClean="0"/>
          </a:p>
          <a:p>
            <a:pPr marL="1079500" indent="-723900" eaLnBrk="1" hangingPunct="1">
              <a:spcBef>
                <a:spcPct val="50000"/>
              </a:spcBef>
              <a:buClr>
                <a:srgbClr val="8CADAE"/>
              </a:buClr>
              <a:buSzPct val="85000"/>
              <a:tabLst>
                <a:tab pos="374650" algn="l"/>
              </a:tabLst>
              <a:defRPr/>
            </a:pPr>
            <a:endParaRPr lang="cs-CZ" altLang="de-DE" b="0" dirty="0"/>
          </a:p>
          <a:p>
            <a:pPr marL="1098550" indent="-2857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374650" algn="l"/>
              </a:tabLst>
              <a:defRPr/>
            </a:pPr>
            <a:r>
              <a:rPr lang="cs-CZ" altLang="de-DE" b="0" dirty="0"/>
              <a:t>Důvody</a:t>
            </a:r>
            <a:r>
              <a:rPr lang="de-DE" altLang="de-DE" b="0" dirty="0"/>
              <a:t>:</a:t>
            </a:r>
            <a:r>
              <a:rPr lang="cs-CZ" altLang="de-DE" b="0" dirty="0"/>
              <a:t>???</a:t>
            </a:r>
            <a:r>
              <a:rPr lang="de-DE" altLang="de-DE" b="0" dirty="0"/>
              <a:t> </a:t>
            </a:r>
            <a:r>
              <a:rPr lang="cs-CZ" altLang="de-DE" b="0" dirty="0">
                <a:solidFill>
                  <a:schemeClr val="bg1"/>
                </a:solidFill>
              </a:rPr>
              <a:t>Lenost</a:t>
            </a:r>
            <a:r>
              <a:rPr lang="de-DE" altLang="de-DE" b="0" dirty="0">
                <a:solidFill>
                  <a:schemeClr val="bg1"/>
                </a:solidFill>
              </a:rPr>
              <a:t>; </a:t>
            </a:r>
            <a:r>
              <a:rPr lang="cs-CZ" altLang="de-DE" b="0" dirty="0">
                <a:solidFill>
                  <a:schemeClr val="bg1"/>
                </a:solidFill>
              </a:rPr>
              <a:t>„sklon k potvrzování</a:t>
            </a:r>
            <a:r>
              <a:rPr lang="de-DE" altLang="de-DE" b="0" dirty="0">
                <a:solidFill>
                  <a:schemeClr val="bg1"/>
                </a:solidFill>
              </a:rPr>
              <a:t>” (</a:t>
            </a:r>
            <a:r>
              <a:rPr lang="cs-CZ" altLang="de-DE" b="0" dirty="0">
                <a:solidFill>
                  <a:schemeClr val="bg1"/>
                </a:solidFill>
              </a:rPr>
              <a:t>vidíte jen to, co očekáváte, že uvidíte</a:t>
            </a:r>
            <a:r>
              <a:rPr lang="de-DE" altLang="de-DE" b="0" dirty="0">
                <a:solidFill>
                  <a:schemeClr val="bg1"/>
                </a:solidFill>
              </a:rPr>
              <a:t>);</a:t>
            </a:r>
            <a:r>
              <a:rPr lang="cs-CZ" altLang="de-DE" b="0" dirty="0">
                <a:solidFill>
                  <a:schemeClr val="bg1"/>
                </a:solidFill>
              </a:rPr>
              <a:t> bezmyšlenkovitost</a:t>
            </a:r>
            <a:r>
              <a:rPr lang="de-DE" altLang="de-DE" b="0" dirty="0">
                <a:solidFill>
                  <a:schemeClr val="bg1"/>
                </a:solidFill>
              </a:rPr>
              <a:t>; </a:t>
            </a:r>
            <a:r>
              <a:rPr lang="cs-CZ" altLang="de-DE" b="0" dirty="0">
                <a:solidFill>
                  <a:schemeClr val="bg1"/>
                </a:solidFill>
              </a:rPr>
              <a:t>jednoduché pravdy usnadňují orientaci/ názor na svět,</a:t>
            </a:r>
            <a:r>
              <a:rPr lang="de-DE" altLang="de-DE" b="0" dirty="0">
                <a:solidFill>
                  <a:schemeClr val="bg1"/>
                </a:solidFill>
              </a:rPr>
              <a:t> </a:t>
            </a:r>
            <a:r>
              <a:rPr lang="cs-CZ" altLang="de-DE" b="0" dirty="0">
                <a:solidFill>
                  <a:schemeClr val="bg1"/>
                </a:solidFill>
              </a:rPr>
              <a:t>pýcha.</a:t>
            </a:r>
            <a:endParaRPr lang="de-DE" altLang="de-DE" b="0" dirty="0">
              <a:solidFill>
                <a:schemeClr val="bg1"/>
              </a:solidFill>
            </a:endParaRPr>
          </a:p>
          <a:p>
            <a:pPr marL="1098550" indent="-2857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374650" algn="l"/>
              </a:tabLst>
              <a:defRPr/>
            </a:pPr>
            <a:r>
              <a:rPr lang="cs-CZ" altLang="de-DE" b="0" dirty="0"/>
              <a:t>Problémy</a:t>
            </a:r>
            <a:r>
              <a:rPr lang="de-DE" altLang="de-DE" b="0" dirty="0"/>
              <a:t>:</a:t>
            </a:r>
            <a:r>
              <a:rPr lang="cs-CZ" altLang="de-DE" b="0" dirty="0"/>
              <a:t>???</a:t>
            </a:r>
            <a:r>
              <a:rPr lang="de-DE" altLang="de-DE" b="0" dirty="0"/>
              <a:t> </a:t>
            </a:r>
            <a:r>
              <a:rPr lang="cs-CZ" altLang="de-DE" b="0" dirty="0">
                <a:solidFill>
                  <a:schemeClr val="bg1"/>
                </a:solidFill>
              </a:rPr>
              <a:t>Chybné úsudky </a:t>
            </a:r>
            <a:r>
              <a:rPr lang="de-DE" altLang="de-DE" b="0" dirty="0">
                <a:solidFill>
                  <a:schemeClr val="bg1"/>
                </a:solidFill>
              </a:rPr>
              <a:t>(</a:t>
            </a:r>
            <a:r>
              <a:rPr lang="de-DE" altLang="de-DE" b="0" dirty="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de-DE" altLang="de-DE" b="0" dirty="0">
                <a:solidFill>
                  <a:schemeClr val="bg1"/>
                </a:solidFill>
              </a:rPr>
              <a:t> </a:t>
            </a:r>
            <a:r>
              <a:rPr lang="cs-CZ" altLang="de-DE" b="0" dirty="0">
                <a:solidFill>
                  <a:schemeClr val="bg1"/>
                </a:solidFill>
              </a:rPr>
              <a:t>předsudky</a:t>
            </a:r>
            <a:r>
              <a:rPr lang="de-DE" altLang="de-DE" b="0" dirty="0">
                <a:solidFill>
                  <a:schemeClr val="bg1"/>
                </a:solidFill>
              </a:rPr>
              <a:t>) </a:t>
            </a:r>
            <a:r>
              <a:rPr lang="cs-CZ" altLang="de-DE" b="0" dirty="0">
                <a:solidFill>
                  <a:schemeClr val="bg1"/>
                </a:solidFill>
              </a:rPr>
              <a:t>přetrvávají</a:t>
            </a:r>
            <a:r>
              <a:rPr lang="de-DE" altLang="de-DE" b="0" dirty="0">
                <a:solidFill>
                  <a:schemeClr val="bg1"/>
                </a:solidFill>
              </a:rPr>
              <a:t>; </a:t>
            </a:r>
            <a:r>
              <a:rPr lang="cs-CZ" altLang="de-DE" b="0" dirty="0">
                <a:solidFill>
                  <a:schemeClr val="bg1"/>
                </a:solidFill>
              </a:rPr>
              <a:t>chybné zobecňování </a:t>
            </a:r>
            <a:r>
              <a:rPr lang="de-DE" altLang="de-DE" b="0" dirty="0">
                <a:solidFill>
                  <a:schemeClr val="bg1"/>
                </a:solidFill>
              </a:rPr>
              <a:t>(</a:t>
            </a:r>
            <a:r>
              <a:rPr lang="cs-CZ" altLang="de-DE" b="0" dirty="0">
                <a:solidFill>
                  <a:schemeClr val="bg1"/>
                </a:solidFill>
              </a:rPr>
              <a:t>„když jsem viděl jednoho </a:t>
            </a:r>
            <a:r>
              <a:rPr lang="de-DE" altLang="de-DE" b="0" dirty="0">
                <a:solidFill>
                  <a:schemeClr val="bg1"/>
                </a:solidFill>
              </a:rPr>
              <a:t>– </a:t>
            </a:r>
            <a:r>
              <a:rPr lang="cs-CZ" altLang="de-DE" b="0" dirty="0">
                <a:solidFill>
                  <a:schemeClr val="bg1"/>
                </a:solidFill>
              </a:rPr>
              <a:t>viděl jsem je všechny</a:t>
            </a:r>
            <a:r>
              <a:rPr lang="de-DE" altLang="de-DE" b="0" dirty="0">
                <a:solidFill>
                  <a:schemeClr val="bg1"/>
                </a:solidFill>
              </a:rPr>
              <a:t>!”</a:t>
            </a:r>
            <a:r>
              <a:rPr lang="de-DE" altLang="de-DE" b="0" dirty="0">
                <a:solidFill>
                  <a:schemeClr val="bg1"/>
                </a:solidFill>
                <a:sym typeface="Wingdings" pitchFamily="2" charset="2"/>
              </a:rPr>
              <a:t>);</a:t>
            </a:r>
            <a:r>
              <a:rPr lang="de-DE" altLang="de-DE" b="0" dirty="0">
                <a:solidFill>
                  <a:schemeClr val="bg1"/>
                </a:solidFill>
              </a:rPr>
              <a:t> </a:t>
            </a:r>
            <a:r>
              <a:rPr lang="cs-CZ" altLang="de-DE" b="0" dirty="0">
                <a:solidFill>
                  <a:schemeClr val="bg1"/>
                </a:solidFill>
              </a:rPr>
              <a:t>někdo, kdo by si to zasloužil, nedostane druhou šanci.</a:t>
            </a:r>
            <a:endParaRPr lang="de-DE" altLang="de-DE" b="0" dirty="0">
              <a:solidFill>
                <a:schemeClr val="bg1"/>
              </a:solidFill>
            </a:endParaRPr>
          </a:p>
        </p:txBody>
      </p:sp>
      <p:sp>
        <p:nvSpPr>
          <p:cNvPr id="9219" name="Text Box 11"/>
          <p:cNvSpPr txBox="1">
            <a:spLocks noChangeArrowheads="1"/>
          </p:cNvSpPr>
          <p:nvPr/>
        </p:nvSpPr>
        <p:spPr bwMode="auto">
          <a:xfrm>
            <a:off x="0" y="177627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 dirty="0">
                <a:solidFill>
                  <a:schemeClr val="accent1"/>
                </a:solidFill>
              </a:rPr>
              <a:t>Změna vlastního přesvědčení</a:t>
            </a:r>
            <a:endParaRPr lang="en-US" altLang="de-DE" sz="2000" b="0" dirty="0">
              <a:solidFill>
                <a:schemeClr val="accent1"/>
              </a:solidFill>
            </a:endParaRPr>
          </a:p>
        </p:txBody>
      </p:sp>
      <p:sp>
        <p:nvSpPr>
          <p:cNvPr id="9220" name="Rectangle 12"/>
          <p:cNvSpPr>
            <a:spLocks noChangeArrowheads="1"/>
          </p:cNvSpPr>
          <p:nvPr/>
        </p:nvSpPr>
        <p:spPr bwMode="auto">
          <a:xfrm>
            <a:off x="8853488" y="0"/>
            <a:ext cx="255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22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</a:t>
            </a:r>
          </a:p>
        </p:txBody>
      </p:sp>
      <p:sp>
        <p:nvSpPr>
          <p:cNvPr id="9222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323850" y="1751013"/>
            <a:ext cx="8305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79500" indent="-723900" eaLnBrk="1" hangingPunct="1">
              <a:spcBef>
                <a:spcPct val="50000"/>
              </a:spcBef>
              <a:buClr>
                <a:srgbClr val="8CADAE"/>
              </a:buClr>
              <a:buSzPct val="85000"/>
              <a:tabLst>
                <a:tab pos="374650" algn="l"/>
              </a:tabLst>
              <a:defRPr/>
            </a:pPr>
            <a:r>
              <a:rPr lang="cs-CZ" altLang="de-DE" b="0" dirty="0"/>
              <a:t>	</a:t>
            </a:r>
            <a:r>
              <a:rPr lang="cs-CZ" altLang="de-DE" b="0" dirty="0" smtClean="0"/>
              <a:t>Lidé </a:t>
            </a:r>
            <a:r>
              <a:rPr lang="cs-CZ" altLang="de-DE" b="0" dirty="0"/>
              <a:t>mají tendenci držet se svých prvních dojmů</a:t>
            </a:r>
            <a:r>
              <a:rPr lang="de-DE" altLang="de-DE" b="0" dirty="0"/>
              <a:t> (</a:t>
            </a:r>
            <a:r>
              <a:rPr lang="cs-CZ" altLang="de-DE" b="0" dirty="0"/>
              <a:t>např. </a:t>
            </a:r>
            <a:r>
              <a:rPr lang="cs-CZ" altLang="de-DE" b="0" dirty="0" smtClean="0"/>
              <a:t>Postoj</a:t>
            </a:r>
            <a:endParaRPr lang="de-DE" altLang="de-DE" b="0" dirty="0" smtClean="0"/>
          </a:p>
          <a:p>
            <a:pPr marL="1079500" indent="-723900" eaLnBrk="1" hangingPunct="1">
              <a:spcBef>
                <a:spcPct val="50000"/>
              </a:spcBef>
              <a:buClr>
                <a:srgbClr val="8CADAE"/>
              </a:buClr>
              <a:buSzPct val="85000"/>
              <a:tabLst>
                <a:tab pos="374650" algn="l"/>
              </a:tabLst>
              <a:defRPr/>
            </a:pPr>
            <a:r>
              <a:rPr lang="cs-CZ" altLang="de-DE" b="0" dirty="0" smtClean="0"/>
              <a:t>„První </a:t>
            </a:r>
            <a:r>
              <a:rPr lang="cs-CZ" altLang="de-DE" b="0" dirty="0"/>
              <a:t>dojem je ten správný dojem</a:t>
            </a:r>
            <a:r>
              <a:rPr lang="de-DE" altLang="de-DE" b="0" dirty="0" smtClean="0"/>
              <a:t>”).</a:t>
            </a:r>
          </a:p>
          <a:p>
            <a:pPr marL="1079500" indent="-723900" eaLnBrk="1" hangingPunct="1">
              <a:spcBef>
                <a:spcPct val="50000"/>
              </a:spcBef>
              <a:buClr>
                <a:srgbClr val="8CADAE"/>
              </a:buClr>
              <a:buSzPct val="85000"/>
              <a:tabLst>
                <a:tab pos="374650" algn="l"/>
              </a:tabLst>
              <a:defRPr/>
            </a:pPr>
            <a:endParaRPr lang="de-DE" altLang="de-DE" b="0" dirty="0"/>
          </a:p>
          <a:p>
            <a:pPr marL="1098550" indent="-2857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374650" algn="l"/>
              </a:tabLst>
              <a:defRPr/>
            </a:pPr>
            <a:r>
              <a:rPr lang="cs-CZ" altLang="de-DE" b="0" dirty="0"/>
              <a:t>Důvody</a:t>
            </a:r>
            <a:r>
              <a:rPr lang="de-DE" altLang="de-DE" b="0" dirty="0"/>
              <a:t>: </a:t>
            </a:r>
            <a:r>
              <a:rPr lang="cs-CZ" altLang="de-DE" b="0" dirty="0"/>
              <a:t>Pohodlnost</a:t>
            </a:r>
            <a:r>
              <a:rPr lang="de-DE" altLang="de-DE" b="0" dirty="0"/>
              <a:t>; </a:t>
            </a:r>
            <a:r>
              <a:rPr lang="cs-CZ" altLang="de-DE" b="0" dirty="0"/>
              <a:t>„sklon k potvrzování</a:t>
            </a:r>
            <a:r>
              <a:rPr lang="de-DE" altLang="de-DE" b="0" dirty="0"/>
              <a:t>” (</a:t>
            </a:r>
            <a:r>
              <a:rPr lang="cs-CZ" altLang="de-DE" b="0" dirty="0"/>
              <a:t>vidíte jen to, co očekáváte, že uvidíte</a:t>
            </a:r>
            <a:r>
              <a:rPr lang="de-DE" altLang="de-DE" b="0" dirty="0"/>
              <a:t>);</a:t>
            </a:r>
            <a:r>
              <a:rPr lang="cs-CZ" altLang="de-DE" b="0" dirty="0"/>
              <a:t> bezmyšlenkovitost</a:t>
            </a:r>
            <a:r>
              <a:rPr lang="de-DE" altLang="de-DE" b="0" dirty="0"/>
              <a:t>; </a:t>
            </a:r>
            <a:r>
              <a:rPr lang="cs-CZ" altLang="de-DE" b="0" dirty="0"/>
              <a:t>jednoduché pravdy usnadňují orientaci/ názor na svět,</a:t>
            </a:r>
            <a:r>
              <a:rPr lang="de-DE" altLang="de-DE" b="0" dirty="0"/>
              <a:t> </a:t>
            </a:r>
            <a:r>
              <a:rPr lang="cs-CZ" altLang="de-DE" b="0" dirty="0"/>
              <a:t>pýcha.</a:t>
            </a:r>
            <a:endParaRPr lang="de-DE" altLang="de-DE" b="0" dirty="0"/>
          </a:p>
          <a:p>
            <a:pPr marL="1098550" indent="-28575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374650" algn="l"/>
              </a:tabLst>
              <a:defRPr/>
            </a:pPr>
            <a:r>
              <a:rPr lang="cs-CZ" altLang="de-DE" b="0" dirty="0"/>
              <a:t>Problémy</a:t>
            </a:r>
            <a:r>
              <a:rPr lang="de-DE" altLang="de-DE" b="0" dirty="0"/>
              <a:t>: </a:t>
            </a:r>
            <a:r>
              <a:rPr lang="cs-CZ" altLang="de-DE" b="0" dirty="0"/>
              <a:t>Chybné úsudky </a:t>
            </a:r>
            <a:r>
              <a:rPr lang="de-DE" altLang="de-DE" b="0" dirty="0"/>
              <a:t>(</a:t>
            </a:r>
            <a:r>
              <a:rPr lang="de-DE" altLang="de-DE" b="0" dirty="0">
                <a:sym typeface="Wingdings" pitchFamily="2" charset="2"/>
              </a:rPr>
              <a:t></a:t>
            </a:r>
            <a:r>
              <a:rPr lang="de-DE" altLang="de-DE" b="0" dirty="0"/>
              <a:t> </a:t>
            </a:r>
            <a:r>
              <a:rPr lang="cs-CZ" altLang="de-DE" b="0" dirty="0"/>
              <a:t>předsudky</a:t>
            </a:r>
            <a:r>
              <a:rPr lang="de-DE" altLang="de-DE" b="0" dirty="0"/>
              <a:t>) </a:t>
            </a:r>
            <a:r>
              <a:rPr lang="cs-CZ" altLang="de-DE" b="0" dirty="0"/>
              <a:t>přetrvávají</a:t>
            </a:r>
            <a:r>
              <a:rPr lang="de-DE" altLang="de-DE" b="0" dirty="0"/>
              <a:t>; </a:t>
            </a:r>
            <a:r>
              <a:rPr lang="cs-CZ" altLang="de-DE" b="0" dirty="0"/>
              <a:t>chybné zobecňování </a:t>
            </a:r>
            <a:r>
              <a:rPr lang="de-DE" altLang="de-DE" b="0" dirty="0"/>
              <a:t>(</a:t>
            </a:r>
            <a:r>
              <a:rPr lang="cs-CZ" altLang="de-DE" b="0" dirty="0"/>
              <a:t>„Když jsem viděl jednoho </a:t>
            </a:r>
            <a:r>
              <a:rPr lang="de-DE" altLang="de-DE" b="0" dirty="0"/>
              <a:t>– </a:t>
            </a:r>
            <a:r>
              <a:rPr lang="cs-CZ" altLang="de-DE" b="0" dirty="0"/>
              <a:t>jako bych je viděl všechny</a:t>
            </a:r>
            <a:r>
              <a:rPr lang="de-DE" altLang="de-DE" b="0" dirty="0"/>
              <a:t>!”</a:t>
            </a:r>
            <a:r>
              <a:rPr lang="de-DE" altLang="de-DE" b="0" dirty="0">
                <a:sym typeface="Wingdings" pitchFamily="2" charset="2"/>
              </a:rPr>
              <a:t>);</a:t>
            </a:r>
            <a:r>
              <a:rPr lang="de-DE" altLang="de-DE" b="0" dirty="0"/>
              <a:t> </a:t>
            </a:r>
            <a:r>
              <a:rPr lang="cs-CZ" altLang="de-DE" b="0" dirty="0"/>
              <a:t>někdo, kdo by si to zasloužil, nedostane druhou šanci.</a:t>
            </a:r>
            <a:endParaRPr lang="de-DE" altLang="de-DE" b="0" dirty="0"/>
          </a:p>
        </p:txBody>
      </p:sp>
      <p:sp>
        <p:nvSpPr>
          <p:cNvPr id="10243" name="Rectangle 12"/>
          <p:cNvSpPr>
            <a:spLocks noChangeArrowheads="1"/>
          </p:cNvSpPr>
          <p:nvPr/>
        </p:nvSpPr>
        <p:spPr bwMode="auto">
          <a:xfrm>
            <a:off x="8853488" y="0"/>
            <a:ext cx="255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24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</a:t>
            </a:r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0" y="177627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 dirty="0">
                <a:solidFill>
                  <a:schemeClr val="accent1"/>
                </a:solidFill>
              </a:rPr>
              <a:t>Změna vlastního přesvědčení</a:t>
            </a:r>
            <a:endParaRPr lang="en-US" altLang="de-DE" sz="2000" b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611188" y="1773238"/>
            <a:ext cx="8382000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cs-CZ" altLang="de-DE" b="0" dirty="0"/>
              <a:t>Výzkumné studie prokázaly, že mnozí </a:t>
            </a:r>
            <a:r>
              <a:rPr lang="de-DE" altLang="de-DE" b="0" i="1" dirty="0"/>
              <a:t>(</a:t>
            </a:r>
            <a:r>
              <a:rPr lang="cs-CZ" altLang="de-DE" b="0" i="1" dirty="0"/>
              <a:t>ale ne všichni</a:t>
            </a:r>
            <a:r>
              <a:rPr lang="de-DE" altLang="de-DE" b="0" i="1" dirty="0"/>
              <a:t>!)</a:t>
            </a:r>
            <a:r>
              <a:rPr lang="de-DE" altLang="de-DE" b="0" dirty="0"/>
              <a:t> </a:t>
            </a:r>
            <a:r>
              <a:rPr lang="cs-CZ" altLang="de-DE" b="0" dirty="0"/>
              <a:t>lidé s psychózou se drží svých názorů na určitou událost nebo svého určitého přesvědčení, i když dostanou informace, které tomuto přesvědčení protiřečí</a:t>
            </a:r>
            <a:r>
              <a:rPr lang="de-DE" altLang="de-DE" b="0" dirty="0"/>
              <a:t>. </a:t>
            </a:r>
          </a:p>
          <a:p>
            <a:pPr eaLnBrk="1" hangingPunct="1">
              <a:spcBef>
                <a:spcPct val="20000"/>
              </a:spcBef>
            </a:pPr>
            <a:endParaRPr lang="de-DE" altLang="de-DE" b="0" dirty="0"/>
          </a:p>
          <a:p>
            <a:pPr eaLnBrk="1" hangingPunct="1">
              <a:spcBef>
                <a:spcPct val="20000"/>
              </a:spcBef>
            </a:pPr>
            <a:r>
              <a:rPr lang="cs-CZ" altLang="de-DE" dirty="0"/>
              <a:t>To může vést k problémům v mezilidských vztazích a může to bránit realistickému zhodnocení různých situací</a:t>
            </a:r>
            <a:r>
              <a:rPr lang="en-US" altLang="de-DE" dirty="0"/>
              <a:t>.</a:t>
            </a:r>
            <a:r>
              <a:rPr lang="en-US" altLang="de-DE" b="0" dirty="0">
                <a:solidFill>
                  <a:srgbClr val="006699"/>
                </a:solidFill>
              </a:rPr>
              <a:t> </a:t>
            </a:r>
          </a:p>
        </p:txBody>
      </p:sp>
      <p:sp>
        <p:nvSpPr>
          <p:cNvPr id="11267" name="Rectangle 8"/>
          <p:cNvSpPr>
            <a:spLocks noChangeArrowheads="1"/>
          </p:cNvSpPr>
          <p:nvPr/>
        </p:nvSpPr>
        <p:spPr bwMode="auto">
          <a:xfrm>
            <a:off x="8853488" y="0"/>
            <a:ext cx="255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268" name="Text Box 10"/>
          <p:cNvSpPr txBox="1"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 dirty="0">
                <a:solidFill>
                  <a:schemeClr val="accent1"/>
                </a:solidFill>
              </a:rPr>
              <a:t>A proč se tím vlastně zabýváme</a:t>
            </a:r>
            <a:r>
              <a:rPr lang="de-DE" altLang="de-DE" sz="2000" b="0" dirty="0">
                <a:solidFill>
                  <a:schemeClr val="accent1"/>
                </a:solidFill>
              </a:rPr>
              <a:t>?</a:t>
            </a:r>
            <a:endParaRPr lang="en-US" altLang="de-DE" sz="2000" b="0" dirty="0">
              <a:solidFill>
                <a:schemeClr val="accent1"/>
              </a:solidFill>
            </a:endParaRPr>
          </a:p>
        </p:txBody>
      </p:sp>
      <p:sp>
        <p:nvSpPr>
          <p:cNvPr id="1126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6.4</a:t>
            </a:r>
          </a:p>
        </p:txBody>
      </p:sp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21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407709"/>
              </p:ext>
            </p:extLst>
          </p:nvPr>
        </p:nvGraphicFramePr>
        <p:xfrm>
          <a:off x="107950" y="1054100"/>
          <a:ext cx="8928100" cy="4641851"/>
        </p:xfrm>
        <a:graphic>
          <a:graphicData uri="http://schemas.openxmlformats.org/drawingml/2006/table">
            <a:tbl>
              <a:tblPr/>
              <a:tblGrid>
                <a:gridCol w="1924050"/>
                <a:gridCol w="7004050"/>
              </a:tblGrid>
              <a:tr h="3698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Oblast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Příklad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Společnost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Mnozí lidé jsou přesvědčeni, že ženy jsou horší řidičky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ačkoliv statistiky ukazují, že ženy způsobí méně nehod než muži.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17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Ochrana životního prostředí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Představitelé velkých průmyslových podniků a někteří politici stále popírají, že lidská činnost přispívá ke změně klimatu 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 v důsledku zvýšeného množství skleníkových plynů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),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navzdory tomu, že Zpráva OSN o klimatu z roku 2007, stejně jako téměř všichni odborníci z tohoto oboru potvrdili, že lidé jsou za změnu klimatu odpovědni.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Psychóza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Neotřesitelná víra v mylné nebo zkreslené přesvědčení (např. že je člověk vyvolen k nějakému vyššímu poslání), navzdory řadě přesvědčivých důkazů </a:t>
                      </a:r>
                      <a:r>
                        <a:rPr kumimoji="0" lang="cs-CZ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proti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němu.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08" name="Rectangle 25"/>
          <p:cNvSpPr>
            <a:spLocks noChangeArrowheads="1"/>
          </p:cNvSpPr>
          <p:nvPr/>
        </p:nvSpPr>
        <p:spPr bwMode="auto">
          <a:xfrm>
            <a:off x="8847138" y="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12309" name="Picture 22" descr="getting ready for work-Paul Keleher-flickr-ccc-scheuklappen ausgeschnitte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5735777"/>
            <a:ext cx="864791" cy="841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10" name="Text Box 27"/>
          <p:cNvSpPr txBox="1">
            <a:spLocks noChangeArrowheads="1"/>
          </p:cNvSpPr>
          <p:nvPr/>
        </p:nvSpPr>
        <p:spPr bwMode="auto">
          <a:xfrm>
            <a:off x="0" y="6664325"/>
            <a:ext cx="25130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b="0" i="1"/>
              <a:t>(</a:t>
            </a:r>
            <a:r>
              <a:rPr lang="cs-CZ" altLang="de-DE" sz="800" b="0"/>
              <a:t>„</a:t>
            </a:r>
            <a:r>
              <a:rPr lang="cs-CZ" altLang="de-DE" sz="800" b="0" i="1"/>
              <a:t>Připraven do práce</a:t>
            </a:r>
            <a:r>
              <a:rPr lang="de-DE" altLang="de-DE" sz="800" b="0" i="1"/>
              <a:t>” </a:t>
            </a:r>
            <a:r>
              <a:rPr lang="cs-CZ" altLang="de-DE" sz="800" b="0" i="1"/>
              <a:t>od</a:t>
            </a:r>
            <a:r>
              <a:rPr lang="de-DE" altLang="de-DE" sz="800" b="0" i="1"/>
              <a:t> Paul</a:t>
            </a:r>
            <a:r>
              <a:rPr lang="cs-CZ" altLang="de-DE" sz="800" b="0" i="1"/>
              <a:t>a</a:t>
            </a:r>
            <a:r>
              <a:rPr lang="de-DE" altLang="de-DE" sz="800" b="0" i="1"/>
              <a:t> Keleher</a:t>
            </a:r>
            <a:r>
              <a:rPr lang="cs-CZ" altLang="de-DE" sz="800" b="0" i="1"/>
              <a:t>a</a:t>
            </a:r>
            <a:r>
              <a:rPr lang="de-DE" altLang="de-DE" sz="800" b="0" i="1"/>
              <a:t>)</a:t>
            </a:r>
            <a:endParaRPr lang="en-US" altLang="de-DE" sz="800" b="0" i="1"/>
          </a:p>
        </p:txBody>
      </p:sp>
      <p:sp>
        <p:nvSpPr>
          <p:cNvPr id="1231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6.5</a:t>
            </a:r>
          </a:p>
        </p:txBody>
      </p:sp>
      <p:sp>
        <p:nvSpPr>
          <p:cNvPr id="12312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 anchor="ctr"/>
          <a:lstStyle/>
          <a:p>
            <a:r>
              <a:rPr lang="cs-CZ" altLang="de-DE" dirty="0">
                <a:solidFill>
                  <a:schemeClr val="accent1"/>
                </a:solidFill>
              </a:rPr>
              <a:t>Nepružnost myšlení v praxi</a:t>
            </a:r>
            <a:r>
              <a:rPr lang="de-DE" altLang="de-DE" dirty="0">
                <a:solidFill>
                  <a:schemeClr val="accent1"/>
                </a:solidFill>
              </a:rPr>
              <a:t/>
            </a:r>
            <a:br>
              <a:rPr lang="de-DE" altLang="de-DE" dirty="0">
                <a:solidFill>
                  <a:schemeClr val="accent1"/>
                </a:solidFill>
              </a:rPr>
            </a:br>
            <a:r>
              <a:rPr lang="de-DE" altLang="de-DE" dirty="0">
                <a:solidFill>
                  <a:schemeClr val="accent1"/>
                </a:solidFill>
              </a:rPr>
              <a:t>(</a:t>
            </a:r>
            <a:r>
              <a:rPr lang="cs-CZ" altLang="de-DE" dirty="0">
                <a:solidFill>
                  <a:schemeClr val="accent1"/>
                </a:solidFill>
              </a:rPr>
              <a:t>„Tunelové vidění</a:t>
            </a:r>
            <a:r>
              <a:rPr lang="de-DE" altLang="de-DE" dirty="0" smtClean="0">
                <a:solidFill>
                  <a:schemeClr val="accent1"/>
                </a:solidFill>
              </a:rPr>
              <a:t>”)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5"/>
          <p:cNvSpPr>
            <a:spLocks noChangeArrowheads="1"/>
          </p:cNvSpPr>
          <p:nvPr/>
        </p:nvSpPr>
        <p:spPr bwMode="auto">
          <a:xfrm>
            <a:off x="8853488" y="0"/>
            <a:ext cx="255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5</a:t>
            </a:r>
          </a:p>
        </p:txBody>
      </p:sp>
      <p:graphicFrame>
        <p:nvGraphicFramePr>
          <p:cNvPr id="172091" name="Group 59"/>
          <p:cNvGraphicFramePr>
            <a:graphicFrameLocks noGrp="1"/>
          </p:cNvGraphicFramePr>
          <p:nvPr/>
        </p:nvGraphicFramePr>
        <p:xfrm>
          <a:off x="-17463" y="1125538"/>
          <a:ext cx="9180513" cy="5331288"/>
        </p:xfrm>
        <a:graphic>
          <a:graphicData uri="http://schemas.openxmlformats.org/drawingml/2006/table">
            <a:tbl>
              <a:tblPr/>
              <a:tblGrid>
                <a:gridCol w="3132138"/>
                <a:gridCol w="6048375"/>
              </a:tblGrid>
              <a:tr h="320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Tvrzení</a:t>
                      </a:r>
                      <a:r>
                        <a:rPr kumimoji="0" lang="de-DE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Skutečnost</a:t>
                      </a:r>
                      <a:r>
                        <a:rPr kumimoji="0" lang="de-DE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Užívat léky ovlivňující psychiku znamená, že jsem slabý a nenormální.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Mnozí lidé potřebují léky, které ovlivňují činnost mozku – např. kvůli Parkinsonově nemoci.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6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Vedlejší účinky </a:t>
                      </a:r>
                      <a:r>
                        <a:rPr kumimoji="0" lang="cs-CZ" alt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antisychotik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(dříve neuroleptik; např. </a:t>
                      </a:r>
                      <a:r>
                        <a:rPr kumimoji="0" lang="cs-CZ" alt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Risperidon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nebo </a:t>
                      </a:r>
                      <a:r>
                        <a:rPr kumimoji="0" lang="cs-CZ" alt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Haloperidol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 jsou velmi silné ve srovnání se slabým prospěchem, který přinášejí, takže nemá smysl je užívat.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Jako všechny léky i antipsychotika mají vedlejší účinky, z nichž některé mohou být obtěžující. Ale přetrvávající a závažné psychotické příznaky nebo relaps psychózy jsou obvykle daleko více zatěžující. Pokud některý lék nesnášíte, lékař vám může předepsat nějaký jiný.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6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Antipsychotiky by se měla brát jen v době, kdy má člověk nějaké akutní příznaky nemoci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Účinek antipsychotik je i preventivní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Zvláště po první epizodě psychózy se doporučuje pravidelně užívat nižší dávky léků ještě po dobu dalších 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12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měsíců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0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Antipsychotické léky jsou návykové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Antipsychotické léky, na rozdíl např. od </a:t>
                      </a:r>
                      <a:r>
                        <a:rPr kumimoji="0" lang="cs-CZ" alt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benzodiazepinů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(anxiolytika) nevedou k tělesné závislosti.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92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Všechny antipsychotické léky mají stejný účinek. Pokud nepomůže jeden, pak druhé taky nepomůžou.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Antipsychotika ovlivňují různé receptorové systémy v mozku. Pokud jedna látka není účinná, jiná může účinná být.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3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6.6</a:t>
            </a:r>
          </a:p>
        </p:txBody>
      </p:sp>
      <p:sp>
        <p:nvSpPr>
          <p:cNvPr id="13339" name="Rectangle 23"/>
          <p:cNvSpPr>
            <a:spLocks noChangeArrowheads="1"/>
          </p:cNvSpPr>
          <p:nvPr/>
        </p:nvSpPr>
        <p:spPr bwMode="auto">
          <a:xfrm>
            <a:off x="0" y="50800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2000" b="0" dirty="0">
                <a:solidFill>
                  <a:schemeClr val="accent1"/>
                </a:solidFill>
              </a:rPr>
              <a:t>Léky pro léčbu psychózy</a:t>
            </a:r>
            <a:r>
              <a:rPr lang="de-DE" altLang="de-DE" sz="2000" b="0" dirty="0">
                <a:solidFill>
                  <a:schemeClr val="accent1"/>
                </a:solidFill>
              </a:rPr>
              <a:t>:</a:t>
            </a:r>
          </a:p>
          <a:p>
            <a:pPr marL="609600" indent="-6096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2000" b="0" dirty="0">
                <a:solidFill>
                  <a:schemeClr val="accent1"/>
                </a:solidFill>
              </a:rPr>
              <a:t>Časté předsudky a mylná přesvědčení</a:t>
            </a:r>
            <a:endParaRPr lang="de-DE" altLang="de-DE" sz="2000" b="0" dirty="0">
              <a:solidFill>
                <a:schemeClr val="accent1"/>
              </a:solidFill>
            </a:endParaRPr>
          </a:p>
          <a:p>
            <a:pPr marL="609600" indent="-6096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de-DE" altLang="de-DE" sz="2000" b="0" dirty="0">
              <a:solidFill>
                <a:schemeClr val="accent1"/>
              </a:solidFill>
            </a:endParaRPr>
          </a:p>
        </p:txBody>
      </p:sp>
      <p:sp>
        <p:nvSpPr>
          <p:cNvPr id="13340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5"/>
          <p:cNvSpPr>
            <a:spLocks noChangeArrowheads="1"/>
          </p:cNvSpPr>
          <p:nvPr/>
        </p:nvSpPr>
        <p:spPr bwMode="auto">
          <a:xfrm>
            <a:off x="8853488" y="0"/>
            <a:ext cx="255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5</a:t>
            </a:r>
          </a:p>
        </p:txBody>
      </p:sp>
      <p:graphicFrame>
        <p:nvGraphicFramePr>
          <p:cNvPr id="172091" name="Group 59"/>
          <p:cNvGraphicFramePr>
            <a:graphicFrameLocks noGrp="1"/>
          </p:cNvGraphicFramePr>
          <p:nvPr/>
        </p:nvGraphicFramePr>
        <p:xfrm>
          <a:off x="-17463" y="1125538"/>
          <a:ext cx="9180513" cy="5331288"/>
        </p:xfrm>
        <a:graphic>
          <a:graphicData uri="http://schemas.openxmlformats.org/drawingml/2006/table">
            <a:tbl>
              <a:tblPr/>
              <a:tblGrid>
                <a:gridCol w="3132138"/>
                <a:gridCol w="6048375"/>
              </a:tblGrid>
              <a:tr h="320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Tvrzení</a:t>
                      </a:r>
                      <a:r>
                        <a:rPr kumimoji="0" lang="de-DE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Skutečnost</a:t>
                      </a:r>
                      <a:r>
                        <a:rPr kumimoji="0" lang="de-DE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Užívat léky ovlivňující psychiku znamená, že jsem slabý a nenormální.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Mnozí lidé potřebují léky, které ovlivňují činnost mozku – např. kvůli Parkinsonově nemoci.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6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Vedlejší účinky </a:t>
                      </a:r>
                      <a:r>
                        <a:rPr kumimoji="0" lang="cs-CZ" alt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antisychotik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(dříve neuroleptik; např. </a:t>
                      </a:r>
                      <a:r>
                        <a:rPr kumimoji="0" lang="cs-CZ" alt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Risperidon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nebo </a:t>
                      </a:r>
                      <a:r>
                        <a:rPr kumimoji="0" lang="cs-CZ" alt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Haloperidol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 jsou velmi silné ve srovnání se slabým prospěchem, který přinášejí, takže nemá smysl je užívat.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Jako všechny léky i antipsychotika mají vedlejší účinky, z nichž některé mohou být obtěžující. Ale přetrvávající a závažné psychotické příznaky nebo relaps psychózy jsou obvykle daleko více zatěžující. Pokud některý lék nesnášíte, lékař vám může předepsat nějaký jiný.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6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Antipsychotiky by se měla brát jen v době, kdy má člověk nějaké akutní příznaky nemoci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Účinek antipsychotik je i preventivní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Zvláště po první epizodě psychózy se doporučuje pravidelně užívat nižší dávky léků ještě po dobu dalších 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12 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měsíců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0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Antipsychotické léky jsou návykové</a:t>
                      </a:r>
                      <a:r>
                        <a:rPr kumimoji="0" lang="de-DE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Antipsychotické léky, na rozdíl např. od </a:t>
                      </a:r>
                      <a:r>
                        <a:rPr kumimoji="0" lang="cs-CZ" altLang="de-DE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benzodiazepinů</a:t>
                      </a: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(anxiolytika) nevedou k tělesné závislosti.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92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Všechny antipsychotické léky mají stejný účinek. Pokud nepomůže jeden, pak druhé taky nepomůžou.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cs-CZ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Antipsychotika ovlivňují různé receptorové systémy v mozku. Pokud jedna látka není účinná, jiná může účinná být.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6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dirty="0" smtClean="0">
                <a:solidFill>
                  <a:schemeClr val="tx2"/>
                </a:solidFill>
              </a:rPr>
              <a:t>6.7</a:t>
            </a:r>
            <a:endParaRPr lang="en-US" altLang="de-DE" sz="1200" dirty="0">
              <a:solidFill>
                <a:schemeClr val="tx2"/>
              </a:solidFill>
            </a:endParaRPr>
          </a:p>
        </p:txBody>
      </p:sp>
      <p:sp>
        <p:nvSpPr>
          <p:cNvPr id="14363" name="Rectangle 23"/>
          <p:cNvSpPr>
            <a:spLocks noChangeArrowheads="1"/>
          </p:cNvSpPr>
          <p:nvPr/>
        </p:nvSpPr>
        <p:spPr bwMode="auto">
          <a:xfrm>
            <a:off x="0" y="50800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2000" b="0">
                <a:solidFill>
                  <a:schemeClr val="accent1"/>
                </a:solidFill>
              </a:rPr>
              <a:t>Léky pro léčbu psychózy</a:t>
            </a:r>
            <a:r>
              <a:rPr lang="de-DE" altLang="de-DE" sz="2000" b="0">
                <a:solidFill>
                  <a:schemeClr val="accent1"/>
                </a:solidFill>
              </a:rPr>
              <a:t>:</a:t>
            </a:r>
          </a:p>
          <a:p>
            <a:pPr marL="609600" indent="-6096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2000" b="0">
                <a:solidFill>
                  <a:schemeClr val="accent1"/>
                </a:solidFill>
              </a:rPr>
              <a:t>Časté předsudky a mylná přesvědčení</a:t>
            </a:r>
            <a:endParaRPr lang="de-DE" altLang="de-DE" sz="2000" b="0">
              <a:solidFill>
                <a:schemeClr val="accent1"/>
              </a:solidFill>
            </a:endParaRPr>
          </a:p>
          <a:p>
            <a:pPr marL="609600" indent="-6096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14364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033339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dirty="0">
                <a:solidFill>
                  <a:schemeClr val="tx2"/>
                </a:solidFill>
              </a:rPr>
              <a:t>Změna přesvědčení</a:t>
            </a:r>
            <a:endParaRPr lang="de-DE" alt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9"/>
          <p:cNvSpPr>
            <a:spLocks noChangeArrowheads="1"/>
          </p:cNvSpPr>
          <p:nvPr/>
        </p:nvSpPr>
        <p:spPr bwMode="auto">
          <a:xfrm>
            <a:off x="8458200" y="0"/>
            <a:ext cx="650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6.8</a:t>
            </a:r>
          </a:p>
        </p:txBody>
      </p:sp>
      <p:sp>
        <p:nvSpPr>
          <p:cNvPr id="1536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</a:t>
            </a:r>
            <a:r>
              <a:rPr lang="cs-CZ" altLang="de-DE" sz="1200">
                <a:solidFill>
                  <a:schemeClr val="tx2"/>
                </a:solidFill>
              </a:rPr>
              <a:t>8</a:t>
            </a:r>
            <a:endParaRPr lang="en-US" altLang="de-DE" sz="1200">
              <a:solidFill>
                <a:schemeClr val="tx2"/>
              </a:solidFill>
            </a:endParaRPr>
          </a:p>
        </p:txBody>
      </p:sp>
      <p:graphicFrame>
        <p:nvGraphicFramePr>
          <p:cNvPr id="134193" name="Group 49"/>
          <p:cNvGraphicFramePr>
            <a:graphicFrameLocks noGrp="1"/>
          </p:cNvGraphicFramePr>
          <p:nvPr/>
        </p:nvGraphicFramePr>
        <p:xfrm>
          <a:off x="58738" y="962025"/>
          <a:ext cx="9031287" cy="5610226"/>
        </p:xfrm>
        <a:graphic>
          <a:graphicData uri="http://schemas.openxmlformats.org/drawingml/2006/table">
            <a:tbl>
              <a:tblPr/>
              <a:tblGrid>
                <a:gridCol w="3698875"/>
                <a:gridCol w="5332412"/>
              </a:tblGrid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Tvrzení</a:t>
                      </a:r>
                      <a:r>
                        <a:rPr kumimoji="0" lang="de-DE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Skutečnost:</a:t>
                      </a:r>
                      <a:endParaRPr kumimoji="0" lang="de-DE" alt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To, že mi lékař předepsal depotní injekci, ukazuje, že mi nevěří.</a:t>
                      </a: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</a:t>
                      </a: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Předepisování depotních injekcí je běžné i v jiných oborech medicíny, protože mnozí pacienti často zapomínají brát léky pravidelně</a:t>
                      </a: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Kromě toho může být otravné brát léky každý den.</a:t>
                      </a: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Vnímám jako ponižující, že se mám před lékařem svléknout, abych dostal injekci.</a:t>
                      </a: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</a:t>
                      </a: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Existuje mnoho různých tělesných vyšetření nebo očkování, při kterých je běžné se před lékařem svléknout. Kromě toho existují depotní injekce, které se aplikují do paže</a:t>
                      </a: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Raději si chci rozhodovat sám, kdy a kolik léku si vezmu.</a:t>
                      </a:r>
                      <a:endParaRPr kumimoji="0" lang="de-DE" altLang="de-DE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???</a:t>
                      </a: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Antipsychotika je třeba užívat pravidelně a nikoli je některý den vynechat a jiný si je vzít.</a:t>
                      </a: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Jakoukoli změnu dávkování je třeba provádět postupně a po poradě s lékařem. Když člověk několik dní lék nebere, může to vést k jeho neúčinnosti a přestane poskytovat ochranu proti relapsu psychózy</a:t>
                      </a:r>
                      <a:r>
                        <a:rPr kumimoji="0" lang="de-DE" altLang="de-D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-34925" y="44450"/>
            <a:ext cx="91440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09600" indent="-6096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336699"/>
              </a:buClr>
            </a:pPr>
            <a:r>
              <a:rPr lang="cs-CZ" altLang="de-DE" sz="2000" b="0">
                <a:solidFill>
                  <a:schemeClr val="accent1"/>
                </a:solidFill>
              </a:rPr>
              <a:t>Časté předsudky a mylná přesvědčení ohledně depotních léků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15382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18573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9"/>
          <p:cNvSpPr>
            <a:spLocks noChangeArrowheads="1"/>
          </p:cNvSpPr>
          <p:nvPr/>
        </p:nvSpPr>
        <p:spPr bwMode="auto">
          <a:xfrm>
            <a:off x="8458200" y="0"/>
            <a:ext cx="650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6.8</a:t>
            </a:r>
          </a:p>
        </p:txBody>
      </p:sp>
      <p:sp>
        <p:nvSpPr>
          <p:cNvPr id="1638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</a:t>
            </a:r>
            <a:r>
              <a:rPr lang="cs-CZ" altLang="de-DE" sz="1200">
                <a:solidFill>
                  <a:schemeClr val="tx2"/>
                </a:solidFill>
              </a:rPr>
              <a:t>9</a:t>
            </a:r>
            <a:endParaRPr lang="en-US" altLang="de-DE" sz="1200">
              <a:solidFill>
                <a:schemeClr val="tx2"/>
              </a:solidFill>
            </a:endParaRPr>
          </a:p>
        </p:txBody>
      </p:sp>
      <p:graphicFrame>
        <p:nvGraphicFramePr>
          <p:cNvPr id="134193" name="Group 49"/>
          <p:cNvGraphicFramePr>
            <a:graphicFrameLocks noGrp="1"/>
          </p:cNvGraphicFramePr>
          <p:nvPr/>
        </p:nvGraphicFramePr>
        <p:xfrm>
          <a:off x="58738" y="962025"/>
          <a:ext cx="9031287" cy="5610226"/>
        </p:xfrm>
        <a:graphic>
          <a:graphicData uri="http://schemas.openxmlformats.org/drawingml/2006/table">
            <a:tbl>
              <a:tblPr/>
              <a:tblGrid>
                <a:gridCol w="3698875"/>
                <a:gridCol w="5332412"/>
              </a:tblGrid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Tvrzení</a:t>
                      </a: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Skutečnost:</a:t>
                      </a:r>
                      <a:endParaRPr kumimoji="0" lang="de-DE" alt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To, že mi lékař předepsal depotní injekci, ukazuje, že mi nevěří.</a:t>
                      </a:r>
                      <a:endParaRPr kumimoji="0" lang="de-DE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Předepisování depotních injekcí je běžné i v jiných oborech medicíny, protože mnozí pacienti často zapomínají brát léky pravidelně</a:t>
                      </a:r>
                      <a:r>
                        <a:rPr kumimoji="0" lang="de-DE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Kromě toho může být otravné brát prášky každý den.</a:t>
                      </a:r>
                      <a:endParaRPr kumimoji="0" lang="de-DE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Vnímám jako ponižující, že se mám před lékařem svléknout, abych dostal injekci.</a:t>
                      </a:r>
                      <a:endParaRPr kumimoji="0" lang="de-DE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Existuje mnoho různých tělesných vyšetření nebo očkování, při kterých je běžné se před lékařem svléknout. Kromě toho existují depotní injekce, které se aplikují do paže</a:t>
                      </a:r>
                      <a:r>
                        <a:rPr kumimoji="0" lang="de-DE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Raději si chci rozhodovat sám, kdy a kolik léku si vezmu.</a:t>
                      </a:r>
                      <a:endParaRPr kumimoji="0" lang="de-DE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Antipsychotika je třeba užívat pravidelně a nikoli je některý den vynechat a jiný si je vzít.</a:t>
                      </a:r>
                      <a:r>
                        <a:rPr kumimoji="0" lang="de-DE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Jakoukoli změnu dávkování je třeba provádět postupně a po poradě s lékařem. Když člověk několik dní lék nebere, může to vést k jeho neúčinnosti a přestane poskytovat ochranu proti relapsu psychózy</a:t>
                      </a:r>
                      <a:r>
                        <a:rPr kumimoji="0" lang="de-DE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-34925" y="44450"/>
            <a:ext cx="91440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609600" indent="-6096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336699"/>
              </a:buClr>
            </a:pPr>
            <a:r>
              <a:rPr lang="cs-CZ" altLang="de-DE" sz="2000" b="0">
                <a:solidFill>
                  <a:schemeClr val="accent1"/>
                </a:solidFill>
              </a:rPr>
              <a:t>Časté předsudky a mylná přesvědčení ohledně depotních léků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16406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18573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 anchor="ctr"/>
          <a:lstStyle/>
          <a:p>
            <a:pPr eaLnBrk="1" hangingPunct="1"/>
            <a:r>
              <a:rPr lang="cs-CZ" altLang="de-DE" smtClean="0"/>
              <a:t>Tato tři čísla odpovídají určitému pravidlu</a:t>
            </a:r>
            <a:r>
              <a:rPr lang="de-DE" altLang="de-DE" smtClean="0"/>
              <a:t>.</a:t>
            </a:r>
            <a:r>
              <a:rPr lang="cs-CZ" altLang="de-DE" smtClean="0"/>
              <a:t> Jaké je to pravidlo</a:t>
            </a:r>
            <a:r>
              <a:rPr lang="de-DE" altLang="de-DE" smtClean="0"/>
              <a:t>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de-DE" altLang="de-DE" sz="180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de-DE" altLang="de-DE" smtClean="0"/>
              <a:t>1 3 5 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11188" y="3808413"/>
            <a:ext cx="79930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2000" b="0" dirty="0"/>
              <a:t>Navrhněte další čísla v řadě, která by se řídila tímto pravidlem, abyste si jej ověřili.</a:t>
            </a:r>
            <a:r>
              <a:rPr lang="de-DE" altLang="de-DE" sz="2000" b="0" dirty="0"/>
              <a:t> </a:t>
            </a:r>
            <a:r>
              <a:rPr lang="cs-CZ" altLang="de-DE" sz="2000" b="0" dirty="0"/>
              <a:t>Váš návrh bude buď potvrzen „Ano</a:t>
            </a:r>
            <a:r>
              <a:rPr lang="de-DE" altLang="de-DE" sz="2000" b="0" dirty="0"/>
              <a:t>”</a:t>
            </a:r>
            <a:r>
              <a:rPr lang="cs-CZ" altLang="de-DE" sz="2000" b="0" dirty="0"/>
              <a:t>, nebo zamítnut „Ne</a:t>
            </a:r>
            <a:r>
              <a:rPr lang="de-DE" altLang="de-DE" sz="2000" b="0" dirty="0"/>
              <a:t>”</a:t>
            </a:r>
            <a:r>
              <a:rPr lang="cs-CZ" altLang="de-DE" sz="2000" b="0" dirty="0"/>
              <a:t>, podle toho, jaké je to pravidlo. Až si budete jisti, o jaké pravidlo jde</a:t>
            </a:r>
            <a:r>
              <a:rPr lang="de-DE" altLang="de-DE" sz="2000" b="0" dirty="0"/>
              <a:t>, </a:t>
            </a:r>
            <a:r>
              <a:rPr lang="cs-CZ" altLang="de-DE" sz="2000" b="0" dirty="0"/>
              <a:t>řekněte své řešení</a:t>
            </a:r>
            <a:r>
              <a:rPr lang="de-DE" altLang="de-DE" sz="2000" b="0" dirty="0"/>
              <a:t>. </a:t>
            </a: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8853488" y="0"/>
            <a:ext cx="255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741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6.10</a:t>
            </a:r>
          </a:p>
        </p:txBody>
      </p:sp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96975"/>
            <a:ext cx="9144000" cy="15843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de-DE" altLang="de-DE" sz="1000" smtClean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de-DE" altLang="de-DE" sz="1800" smtClean="0"/>
              <a:t/>
            </a:r>
            <a:br>
              <a:rPr lang="de-DE" altLang="de-DE" sz="1800" smtClean="0"/>
            </a:br>
            <a:r>
              <a:rPr lang="cs-CZ" altLang="de-DE" sz="1800" smtClean="0"/>
              <a:t>Pravidlo</a:t>
            </a:r>
            <a:r>
              <a:rPr lang="de-DE" altLang="de-DE" sz="1800" smtClean="0"/>
              <a:t>: </a:t>
            </a:r>
            <a:r>
              <a:rPr lang="cs-CZ" altLang="de-DE" sz="1800" smtClean="0"/>
              <a:t>Čísla se prostě zvětšují. </a:t>
            </a:r>
            <a:endParaRPr lang="de-DE" altLang="de-DE" sz="1800" smtClean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endParaRPr lang="de-DE" altLang="de-DE" sz="1800" smtClean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cs-CZ" altLang="de-DE" sz="1800" smtClean="0">
                <a:solidFill>
                  <a:schemeClr val="accent1"/>
                </a:solidFill>
              </a:rPr>
              <a:t>Další možná čísla</a:t>
            </a:r>
            <a:r>
              <a:rPr lang="de-DE" altLang="de-DE" sz="1800" smtClean="0">
                <a:solidFill>
                  <a:schemeClr val="accent1"/>
                </a:solidFill>
              </a:rPr>
              <a:t>:</a:t>
            </a:r>
            <a:r>
              <a:rPr lang="de-DE" altLang="de-DE" sz="1800" smtClean="0"/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 typeface="Wingdings 2" pitchFamily="18" charset="2"/>
              <a:buNone/>
            </a:pPr>
            <a:r>
              <a:rPr lang="de-DE" altLang="de-DE" sz="1800" smtClean="0"/>
              <a:t>1 3 5 </a:t>
            </a:r>
            <a:r>
              <a:rPr lang="de-DE" altLang="de-DE" sz="1800" smtClean="0">
                <a:solidFill>
                  <a:schemeClr val="accent1"/>
                </a:solidFill>
              </a:rPr>
              <a:t>6 8 21… </a:t>
            </a:r>
          </a:p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endParaRPr lang="de-DE" altLang="de-DE" sz="1800" smtClean="0">
              <a:solidFill>
                <a:schemeClr val="accent1"/>
              </a:solidFill>
            </a:endParaRPr>
          </a:p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endParaRPr lang="de-DE" altLang="de-DE" sz="1800" smtClean="0"/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827088" y="3357563"/>
            <a:ext cx="78486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dirty="0"/>
              <a:t>Častá chyba: </a:t>
            </a:r>
            <a:r>
              <a:rPr lang="cs-CZ" altLang="de-DE" b="0" dirty="0"/>
              <a:t>Hledáme pouze informace, které potvrzují náš předpoklad </a:t>
            </a:r>
            <a:r>
              <a:rPr lang="de-DE" altLang="de-DE" b="0" dirty="0"/>
              <a:t>(</a:t>
            </a:r>
            <a:r>
              <a:rPr lang="cs-CZ" altLang="de-DE" b="0" dirty="0"/>
              <a:t>předpokládané pravidlo: čísla se zvyšují vždy o dvě), místo abychom jej zpochybňovali</a:t>
            </a:r>
            <a:r>
              <a:rPr lang="de-DE" altLang="de-DE" b="0" dirty="0"/>
              <a:t>. </a:t>
            </a:r>
            <a:r>
              <a:rPr lang="cs-CZ" altLang="de-DE" b="0" dirty="0"/>
              <a:t>Nebereme pak v úvahu alternativní možnosti a nezkoumáme kriticky své předpoklady</a:t>
            </a:r>
            <a:r>
              <a:rPr lang="de-DE" altLang="de-DE" b="0" dirty="0"/>
              <a:t> </a:t>
            </a:r>
            <a:r>
              <a:rPr lang="cs-CZ" altLang="de-DE" b="0" dirty="0"/>
              <a:t>(tzv. „sklon k potvrzování</a:t>
            </a:r>
            <a:r>
              <a:rPr lang="de-DE" altLang="de-DE" b="0" dirty="0"/>
              <a:t>”). </a:t>
            </a:r>
            <a:r>
              <a:rPr lang="cs-CZ" altLang="de-DE" b="0" dirty="0"/>
              <a:t>V uvedeném příkladu by bylo možno zkusit i čísla 6 a 8</a:t>
            </a:r>
            <a:r>
              <a:rPr lang="de-DE" altLang="de-DE" b="0" dirty="0"/>
              <a:t>. </a:t>
            </a:r>
            <a:r>
              <a:rPr lang="cs-CZ" altLang="de-DE" b="0" dirty="0"/>
              <a:t>Oproti očekávání by obě vedla k odpovědi „Ano</a:t>
            </a:r>
            <a:r>
              <a:rPr lang="de-DE" altLang="de-DE" b="0" dirty="0"/>
              <a:t>”</a:t>
            </a:r>
            <a:r>
              <a:rPr lang="cs-CZ" altLang="de-DE" b="0" dirty="0"/>
              <a:t>, což by vaši původní hypotézu zpochybnilo</a:t>
            </a:r>
            <a:r>
              <a:rPr lang="de-DE" altLang="de-DE" b="0" dirty="0"/>
              <a:t>.</a:t>
            </a:r>
          </a:p>
        </p:txBody>
      </p:sp>
      <p:sp>
        <p:nvSpPr>
          <p:cNvPr id="18436" name="Rectangle 14"/>
          <p:cNvSpPr>
            <a:spLocks noChangeArrowheads="1"/>
          </p:cNvSpPr>
          <p:nvPr/>
        </p:nvSpPr>
        <p:spPr bwMode="auto">
          <a:xfrm>
            <a:off x="8853488" y="0"/>
            <a:ext cx="255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843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6.11</a:t>
            </a: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0"/>
            <a:ext cx="9144000" cy="764704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b="0" kern="0" smtClean="0"/>
              <a:t>Tato tři čísla odpovídají určitému pravidlu</a:t>
            </a:r>
            <a:r>
              <a:rPr lang="de-DE" altLang="de-DE" b="0" kern="0" smtClean="0"/>
              <a:t>.</a:t>
            </a:r>
            <a:r>
              <a:rPr lang="cs-CZ" altLang="de-DE" b="0" kern="0" smtClean="0"/>
              <a:t> Jaké je to pravidlo</a:t>
            </a:r>
            <a:r>
              <a:rPr lang="de-DE" altLang="de-DE" b="0" kern="0" smtClean="0"/>
              <a:t>?</a:t>
            </a:r>
            <a:endParaRPr lang="de-DE" altLang="de-DE" b="0" kern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 anchor="ctr"/>
          <a:lstStyle/>
          <a:p>
            <a:pPr eaLnBrk="1" hangingPunct="1">
              <a:spcBef>
                <a:spcPct val="50000"/>
              </a:spcBef>
            </a:pPr>
            <a:r>
              <a:rPr lang="cs-CZ" altLang="de-DE" dirty="0"/>
              <a:t>Vidíme jen to, co chceme nebo co očekáváme, že uvidíme</a:t>
            </a:r>
            <a:r>
              <a:rPr lang="de-DE" altLang="de-DE" dirty="0"/>
              <a:t> (</a:t>
            </a:r>
            <a:r>
              <a:rPr lang="cs-CZ" altLang="de-DE" dirty="0"/>
              <a:t>sklon k potvrzování v běžném životě</a:t>
            </a:r>
            <a:r>
              <a:rPr lang="de-DE" altLang="de-DE" dirty="0"/>
              <a:t>)</a:t>
            </a:r>
            <a:endParaRPr lang="de-DE" altLang="de-DE" dirty="0"/>
          </a:p>
        </p:txBody>
      </p:sp>
      <p:sp>
        <p:nvSpPr>
          <p:cNvPr id="19460" name="Rectangle 14"/>
          <p:cNvSpPr>
            <a:spLocks noChangeArrowheads="1"/>
          </p:cNvSpPr>
          <p:nvPr/>
        </p:nvSpPr>
        <p:spPr bwMode="auto">
          <a:xfrm>
            <a:off x="8853488" y="0"/>
            <a:ext cx="2555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19461" name="Picture 7" descr="De donde son tus euros - Andrea Guerra - flickr - cc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268413"/>
            <a:ext cx="1439863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0" descr="Taxi Ampel rot - elephanteum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286250"/>
            <a:ext cx="1443038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 Box 9"/>
          <p:cNvSpPr txBox="1">
            <a:spLocks noChangeArrowheads="1"/>
          </p:cNvSpPr>
          <p:nvPr/>
        </p:nvSpPr>
        <p:spPr bwMode="auto">
          <a:xfrm>
            <a:off x="1763713" y="1268413"/>
            <a:ext cx="6985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Tx/>
              <a:buAutoNum type="arabicPeriod"/>
            </a:pPr>
            <a:r>
              <a:rPr lang="cs-CZ" altLang="de-DE" b="0" dirty="0"/>
              <a:t>Podle statistiky bylo „vnímané zvýšení cen</a:t>
            </a:r>
            <a:r>
              <a:rPr lang="de-DE" altLang="de-DE" b="0" dirty="0"/>
              <a:t>”</a:t>
            </a:r>
            <a:r>
              <a:rPr lang="cs-CZ" altLang="de-DE" b="0" dirty="0"/>
              <a:t>, spojené se zavedením Eura v Německu, třikrát vyšší než tomu bylo ve skutečnosti. Mohlo to být tím, že některé výrobky skutečně výrazně zdražily </a:t>
            </a:r>
            <a:r>
              <a:rPr lang="de-DE" altLang="de-DE" b="0" dirty="0"/>
              <a:t>(</a:t>
            </a:r>
            <a:r>
              <a:rPr lang="cs-CZ" altLang="de-DE" b="0" dirty="0"/>
              <a:t>např. jídla v restauracích) a protože skeptický postoj vůči nové měně byl velmi silný.</a:t>
            </a:r>
            <a:r>
              <a:rPr lang="de-DE" altLang="de-DE" b="0" dirty="0"/>
              <a:t> </a:t>
            </a:r>
            <a:r>
              <a:rPr lang="cs-CZ" altLang="de-DE" b="0" dirty="0"/>
              <a:t>Zákazníci si proto všímali především těch cen, které se zvýšily, zatímco si téměř nevšímali těch, které zůstaly stejné nebo se snížily, nebo je považovali za výjimku</a:t>
            </a:r>
            <a:r>
              <a:rPr lang="de-DE" altLang="de-DE" b="0" dirty="0"/>
              <a:t>.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</a:pPr>
            <a:endParaRPr lang="de-DE" altLang="de-DE" b="0" dirty="0"/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</a:pPr>
            <a:r>
              <a:rPr lang="cs-CZ" altLang="de-DE" b="0" dirty="0"/>
              <a:t>Když člověk někam spěchá, má dojem, že všechny semafory mají červenou a že ostatní řidiči schválně jedou pomalu, aby jej naštvali</a:t>
            </a:r>
            <a:r>
              <a:rPr lang="en-US" altLang="de-DE" b="0" dirty="0"/>
              <a:t>.</a:t>
            </a:r>
            <a:endParaRPr lang="de-DE" altLang="de-DE" b="0" dirty="0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6657975"/>
            <a:ext cx="5867400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de-DE" altLang="de-DE" sz="800" b="0" i="1"/>
              <a:t>(</a:t>
            </a:r>
            <a:r>
              <a:rPr lang="cs-CZ" altLang="de-DE" sz="800" b="0"/>
              <a:t>„</a:t>
            </a:r>
            <a:r>
              <a:rPr lang="de-DE" altLang="de-DE" sz="800" b="0" i="1"/>
              <a:t>De donde son tus euros?</a:t>
            </a:r>
            <a:r>
              <a:rPr lang="de-DE" altLang="de-DE" sz="800" b="0"/>
              <a:t>”</a:t>
            </a:r>
            <a:r>
              <a:rPr lang="de-DE" altLang="de-DE" sz="800" b="0" i="1"/>
              <a:t> </a:t>
            </a:r>
            <a:r>
              <a:rPr lang="cs-CZ" altLang="de-DE" sz="800" b="0" i="1"/>
              <a:t>od</a:t>
            </a:r>
            <a:r>
              <a:rPr lang="de-DE" altLang="de-DE" sz="800" b="0" i="1"/>
              <a:t> Andrea Guerra; </a:t>
            </a:r>
            <a:r>
              <a:rPr lang="cs-CZ" altLang="de-DE" sz="800" b="0"/>
              <a:t>„</a:t>
            </a:r>
            <a:r>
              <a:rPr lang="de-DE" altLang="de-DE" sz="800" b="0" i="1"/>
              <a:t>Taxi Ampel rot</a:t>
            </a:r>
            <a:r>
              <a:rPr lang="de-DE" altLang="de-DE" sz="800" b="0"/>
              <a:t>”</a:t>
            </a:r>
            <a:r>
              <a:rPr lang="de-DE" altLang="de-DE" sz="800" b="0" i="1"/>
              <a:t> </a:t>
            </a:r>
            <a:r>
              <a:rPr lang="cs-CZ" altLang="de-DE" sz="800" b="0" i="1"/>
              <a:t>od</a:t>
            </a:r>
            <a:r>
              <a:rPr lang="de-DE" altLang="de-DE" sz="800" b="0" i="1"/>
              <a:t> elephanteum)</a:t>
            </a:r>
          </a:p>
          <a:p>
            <a:pPr eaLnBrk="1" hangingPunct="1"/>
            <a:endParaRPr lang="de-DE" altLang="de-DE" sz="800" b="0" i="1"/>
          </a:p>
          <a:p>
            <a:endParaRPr lang="de-DE" altLang="de-DE" b="0">
              <a:latin typeface="Arial" charset="0"/>
            </a:endParaRPr>
          </a:p>
        </p:txBody>
      </p:sp>
      <p:sp>
        <p:nvSpPr>
          <p:cNvPr id="1946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6.12</a:t>
            </a:r>
          </a:p>
        </p:txBody>
      </p:sp>
      <p:sp>
        <p:nvSpPr>
          <p:cNvPr id="19466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0" y="0"/>
            <a:ext cx="2051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 b="0">
                <a:solidFill>
                  <a:schemeClr val="bg1"/>
                </a:solidFill>
              </a:rPr>
              <a:t>Korrigierbarkeit</a:t>
            </a:r>
            <a:endParaRPr lang="en-US" altLang="de-DE" sz="1400" b="0">
              <a:solidFill>
                <a:schemeClr val="bg1"/>
              </a:solidFill>
            </a:endParaRPr>
          </a:p>
        </p:txBody>
      </p:sp>
      <p:sp>
        <p:nvSpPr>
          <p:cNvPr id="20483" name="Rectangle 8"/>
          <p:cNvSpPr>
            <a:spLocks noChangeArrowheads="1"/>
          </p:cNvSpPr>
          <p:nvPr/>
        </p:nvSpPr>
        <p:spPr bwMode="auto">
          <a:xfrm>
            <a:off x="8534400" y="0"/>
            <a:ext cx="623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6.13</a:t>
            </a:r>
          </a:p>
        </p:txBody>
      </p:sp>
      <p:sp>
        <p:nvSpPr>
          <p:cNvPr id="20484" name="Text Box 9"/>
          <p:cNvSpPr txBox="1">
            <a:spLocks noChangeArrowheads="1"/>
          </p:cNvSpPr>
          <p:nvPr/>
        </p:nvSpPr>
        <p:spPr bwMode="auto">
          <a:xfrm>
            <a:off x="107950" y="977900"/>
            <a:ext cx="9036050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b="0" dirty="0"/>
              <a:t>Náhodné události se náhle zdají být významné, když jim věnujeme nadměrnou pozornost</a:t>
            </a:r>
            <a:r>
              <a:rPr lang="de-DE" altLang="de-DE" b="0" dirty="0"/>
              <a:t>. </a:t>
            </a:r>
            <a:r>
              <a:rPr lang="cs-CZ" altLang="de-DE" b="0" dirty="0"/>
              <a:t>To může vyvolávat úzkost</a:t>
            </a:r>
            <a:r>
              <a:rPr lang="de-DE" altLang="de-DE" b="0" dirty="0"/>
              <a:t>. </a:t>
            </a:r>
            <a:r>
              <a:rPr lang="cs-CZ" altLang="de-DE" b="0" dirty="0"/>
              <a:t>Příklady</a:t>
            </a:r>
            <a:r>
              <a:rPr lang="de-DE" altLang="de-DE" b="0" dirty="0"/>
              <a:t>:</a:t>
            </a:r>
          </a:p>
          <a:p>
            <a:pPr eaLnBrk="1" hangingPunct="1">
              <a:spcBef>
                <a:spcPts val="600"/>
              </a:spcBef>
            </a:pPr>
            <a:r>
              <a:rPr lang="de-DE" altLang="de-DE" dirty="0"/>
              <a:t/>
            </a:r>
            <a:br>
              <a:rPr lang="de-DE" altLang="de-DE" dirty="0"/>
            </a:br>
            <a:r>
              <a:rPr lang="cs-CZ" altLang="de-DE" dirty="0"/>
              <a:t>Podezření</a:t>
            </a:r>
            <a:r>
              <a:rPr lang="de-DE" altLang="de-DE" dirty="0"/>
              <a:t>:</a:t>
            </a:r>
            <a:r>
              <a:rPr lang="de-DE" altLang="de-DE" b="0" dirty="0"/>
              <a:t> </a:t>
            </a:r>
            <a:r>
              <a:rPr lang="cs-CZ" altLang="de-DE" b="0" dirty="0"/>
              <a:t>Tento dům může být vyhozen do povětří.</a:t>
            </a:r>
            <a:r>
              <a:rPr lang="de-DE" altLang="de-DE" b="0" dirty="0"/>
              <a:t> </a:t>
            </a:r>
            <a:endParaRPr lang="cs-CZ" altLang="de-DE" b="0" dirty="0"/>
          </a:p>
          <a:p>
            <a:pPr eaLnBrk="1" hangingPunct="1">
              <a:spcBef>
                <a:spcPts val="600"/>
              </a:spcBef>
            </a:pPr>
            <a:r>
              <a:rPr lang="cs-CZ" altLang="de-DE" dirty="0"/>
              <a:t>„Důkazy“:</a:t>
            </a:r>
            <a:r>
              <a:rPr lang="de-DE" altLang="de-DE" b="0" dirty="0"/>
              <a:t> </a:t>
            </a:r>
            <a:r>
              <a:rPr lang="cs-CZ" altLang="de-DE" b="0" dirty="0"/>
              <a:t>Několik sousedů odjelo ve stejnou dobu na dovolenou. Dělníci dělají díry do povrchu vozovky před domem</a:t>
            </a:r>
            <a:r>
              <a:rPr lang="de-DE" altLang="de-DE" b="0" dirty="0"/>
              <a:t>.</a:t>
            </a:r>
            <a:endParaRPr lang="cs-CZ" altLang="de-DE" b="0" dirty="0"/>
          </a:p>
          <a:p>
            <a:pPr eaLnBrk="1" hangingPunct="1">
              <a:spcBef>
                <a:spcPts val="600"/>
              </a:spcBef>
            </a:pPr>
            <a:r>
              <a:rPr lang="cs-CZ" altLang="de-DE" dirty="0"/>
              <a:t>Co přehlížíme/ignorujeme</a:t>
            </a:r>
            <a:r>
              <a:rPr lang="de-DE" altLang="de-DE" dirty="0"/>
              <a:t>?</a:t>
            </a:r>
            <a:r>
              <a:rPr lang="de-DE" altLang="de-DE" b="0" dirty="0"/>
              <a:t> </a:t>
            </a:r>
            <a:r>
              <a:rPr lang="cs-CZ" altLang="de-DE" b="0" dirty="0"/>
              <a:t>Jsou letní prázdniny, kdy hodně lidí jezdí na dovolenou</a:t>
            </a:r>
            <a:r>
              <a:rPr lang="de-DE" altLang="de-DE" b="0" dirty="0"/>
              <a:t>. </a:t>
            </a:r>
            <a:r>
              <a:rPr lang="cs-CZ" altLang="de-DE" b="0" dirty="0"/>
              <a:t>Díry do povrchu vozovky se dělají už několik týdnů, protože se opravuje potrubí.</a:t>
            </a:r>
            <a:r>
              <a:rPr lang="de-DE" altLang="de-DE" b="0" dirty="0"/>
              <a:t/>
            </a:r>
            <a:br>
              <a:rPr lang="de-DE" altLang="de-DE" b="0" dirty="0"/>
            </a:br>
            <a:r>
              <a:rPr lang="de-DE" altLang="de-DE" b="0" dirty="0"/>
              <a:t/>
            </a:r>
            <a:br>
              <a:rPr lang="de-DE" altLang="de-DE" b="0" dirty="0"/>
            </a:br>
            <a:r>
              <a:rPr lang="cs-CZ" altLang="de-DE" dirty="0"/>
              <a:t>Podezření</a:t>
            </a:r>
            <a:r>
              <a:rPr lang="de-DE" altLang="de-DE" dirty="0"/>
              <a:t>:</a:t>
            </a:r>
            <a:r>
              <a:rPr lang="de-DE" altLang="de-DE" b="0" dirty="0"/>
              <a:t> </a:t>
            </a:r>
            <a:r>
              <a:rPr lang="cs-CZ" altLang="de-DE" b="0" dirty="0"/>
              <a:t>Jde po mně CIA. </a:t>
            </a:r>
            <a:endParaRPr lang="de-DE" altLang="de-DE" b="0" dirty="0"/>
          </a:p>
          <a:p>
            <a:pPr eaLnBrk="1" hangingPunct="1">
              <a:spcBef>
                <a:spcPts val="600"/>
              </a:spcBef>
            </a:pPr>
            <a:r>
              <a:rPr lang="cs-CZ" altLang="de-DE" dirty="0"/>
              <a:t>„Důkazy“</a:t>
            </a:r>
            <a:r>
              <a:rPr lang="de-DE" altLang="de-DE" dirty="0"/>
              <a:t>:</a:t>
            </a:r>
            <a:r>
              <a:rPr lang="de-DE" altLang="de-DE" b="0" dirty="0"/>
              <a:t> </a:t>
            </a:r>
            <a:r>
              <a:rPr lang="cs-CZ" altLang="de-DE" b="0" dirty="0"/>
              <a:t>Před domem parkuje několik černých aut.</a:t>
            </a:r>
            <a:r>
              <a:rPr lang="de-DE" altLang="de-DE" b="0" dirty="0"/>
              <a:t> </a:t>
            </a:r>
            <a:r>
              <a:rPr lang="cs-CZ" altLang="de-DE" b="0" dirty="0"/>
              <a:t>Ve filmech jezdí agenti CIA vždycky v černých autech</a:t>
            </a:r>
            <a:r>
              <a:rPr lang="de-DE" altLang="de-DE" b="0" dirty="0"/>
              <a:t>.</a:t>
            </a:r>
            <a:endParaRPr lang="cs-CZ" altLang="de-DE" b="0" dirty="0"/>
          </a:p>
          <a:p>
            <a:pPr eaLnBrk="1" hangingPunct="1">
              <a:spcBef>
                <a:spcPts val="600"/>
              </a:spcBef>
            </a:pPr>
            <a:r>
              <a:rPr lang="cs-CZ" altLang="de-DE" dirty="0"/>
              <a:t>Co přehlížíme</a:t>
            </a:r>
            <a:r>
              <a:rPr lang="de-DE" altLang="de-DE" dirty="0"/>
              <a:t>/</a:t>
            </a:r>
            <a:r>
              <a:rPr lang="cs-CZ" altLang="de-DE" dirty="0"/>
              <a:t>ignorujeme</a:t>
            </a:r>
            <a:r>
              <a:rPr lang="de-DE" altLang="de-DE" dirty="0"/>
              <a:t>?</a:t>
            </a:r>
            <a:r>
              <a:rPr lang="de-DE" altLang="de-DE" b="0" dirty="0"/>
              <a:t> </a:t>
            </a:r>
            <a:r>
              <a:rPr lang="cs-CZ" altLang="de-DE" b="0" dirty="0"/>
              <a:t>I v jiných ulicích parkuje hodně černých aut, protože je to docela oblíbená barva pro auto. </a:t>
            </a:r>
            <a:endParaRPr lang="de-DE" altLang="de-DE" b="0" dirty="0"/>
          </a:p>
          <a:p>
            <a:pPr eaLnBrk="1" hangingPunct="1"/>
            <a:endParaRPr lang="de-DE" altLang="de-DE" b="0" dirty="0"/>
          </a:p>
          <a:p>
            <a:pPr eaLnBrk="1" hangingPunct="1"/>
            <a:r>
              <a:rPr lang="cs-CZ" altLang="de-DE" b="0" dirty="0"/>
              <a:t>Ve stavu zvýšené ostražitosti je člověk úzkostný a vidí jen to, co chce vidět. Stává se vám to někdy nebo jste to sami někdy v minulosti zažili?</a:t>
            </a:r>
            <a:endParaRPr lang="de-DE" altLang="de-DE" b="0" dirty="0"/>
          </a:p>
        </p:txBody>
      </p:sp>
      <p:sp>
        <p:nvSpPr>
          <p:cNvPr id="2048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6.13</a:t>
            </a:r>
          </a:p>
        </p:txBody>
      </p:sp>
      <p:sp>
        <p:nvSpPr>
          <p:cNvPr id="20486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8" name="Rectangle 2"/>
          <p:cNvSpPr txBox="1">
            <a:spLocks/>
          </p:cNvSpPr>
          <p:nvPr/>
        </p:nvSpPr>
        <p:spPr>
          <a:xfrm>
            <a:off x="0" y="0"/>
            <a:ext cx="9144000" cy="764704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de-DE" b="0" kern="0" smtClean="0"/>
              <a:t>Vidíme jen to, co chceme nebo co očekáváme, že uvidíme</a:t>
            </a:r>
            <a:r>
              <a:rPr lang="de-DE" altLang="de-DE" b="0" kern="0" smtClean="0"/>
              <a:t> (</a:t>
            </a:r>
            <a:r>
              <a:rPr lang="cs-CZ" altLang="de-DE" b="0" kern="0" smtClean="0"/>
              <a:t>sklon k potvrzování v běžném životě</a:t>
            </a:r>
            <a:r>
              <a:rPr lang="de-DE" altLang="de-DE" b="0" kern="0" smtClean="0"/>
              <a:t>)</a:t>
            </a:r>
            <a:endParaRPr lang="de-DE" altLang="de-DE" b="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0" y="1588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>
                <a:solidFill>
                  <a:schemeClr val="accent1"/>
                </a:solidFill>
              </a:rPr>
              <a:t>Úkol</a:t>
            </a:r>
            <a:r>
              <a:rPr lang="de-DE" altLang="de-DE" sz="2000" b="0">
                <a:solidFill>
                  <a:schemeClr val="accent1"/>
                </a:solidFill>
              </a:rPr>
              <a:t> 1</a:t>
            </a:r>
            <a:r>
              <a:rPr lang="de-DE" altLang="de-DE" sz="3600" b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20663" y="1676400"/>
            <a:ext cx="8701087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 eaLnBrk="1" hangingPunct="1"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266700" algn="l"/>
              </a:tabLst>
            </a:pPr>
            <a:r>
              <a:rPr lang="cs-CZ" altLang="de-DE" b="0" dirty="0"/>
              <a:t>Uvidíte tři obrázky, které budou popisovat určitý příběh</a:t>
            </a:r>
            <a:r>
              <a:rPr lang="en-US" altLang="de-DE" b="0" dirty="0"/>
              <a:t>, </a:t>
            </a:r>
            <a:r>
              <a:rPr lang="cs-CZ" altLang="de-DE" b="0" dirty="0"/>
              <a:t>a budou vám nabídnuty různé možnosti vysvětlení toho, co se stalo</a:t>
            </a:r>
            <a:r>
              <a:rPr lang="en-US" altLang="de-DE" b="0" dirty="0"/>
              <a:t>.</a:t>
            </a:r>
          </a:p>
          <a:p>
            <a:pPr marL="266700" indent="-266700" eaLnBrk="1" hangingPunct="1">
              <a:spcBef>
                <a:spcPct val="5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266700" algn="l"/>
              </a:tabLst>
            </a:pPr>
            <a:endParaRPr lang="de-DE" altLang="de-DE" b="0" dirty="0"/>
          </a:p>
          <a:p>
            <a:pPr marL="266700" indent="-266700" eaLnBrk="1" hangingPunct="1"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266700" algn="l"/>
              </a:tabLst>
            </a:pPr>
            <a:r>
              <a:rPr lang="cs-CZ" altLang="de-DE" b="0" dirty="0"/>
              <a:t>Obrázky uvidíte v opačném pořadí, takže závěr příběhu uvidíte jako první</a:t>
            </a:r>
            <a:r>
              <a:rPr lang="en-US" altLang="de-DE" b="0" dirty="0"/>
              <a:t>.</a:t>
            </a:r>
            <a:endParaRPr lang="de-DE" altLang="de-DE" b="0" dirty="0"/>
          </a:p>
          <a:p>
            <a:pPr marL="266700" indent="-266700" eaLnBrk="1" hangingPunct="1"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266700" algn="l"/>
              </a:tabLst>
            </a:pPr>
            <a:endParaRPr lang="de-DE" altLang="de-DE" b="0" dirty="0"/>
          </a:p>
          <a:p>
            <a:pPr marL="266700" indent="-266700" eaLnBrk="1" hangingPunct="1"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266700" algn="l"/>
              </a:tabLst>
            </a:pPr>
            <a:r>
              <a:rPr lang="cs-CZ" altLang="de-DE" b="0" dirty="0"/>
              <a:t>Poté, co uvidíte obrázek, máte za úkol odhadnout pravděpodobnost jednotlivých nabídnutých možností. Po každém dalším obrázku můžete svůj odhad znovu změnit. </a:t>
            </a:r>
            <a:endParaRPr lang="de-DE" altLang="de-DE" b="0" dirty="0"/>
          </a:p>
        </p:txBody>
      </p:sp>
      <p:sp>
        <p:nvSpPr>
          <p:cNvPr id="2150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6.14</a:t>
            </a:r>
          </a:p>
        </p:txBody>
      </p:sp>
      <p:sp>
        <p:nvSpPr>
          <p:cNvPr id="21509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324600" y="36306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5580063" y="1484313"/>
            <a:ext cx="144462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de-DE">
              <a:latin typeface="Arial" charset="0"/>
            </a:endParaRPr>
          </a:p>
        </p:txBody>
      </p:sp>
      <p:pic>
        <p:nvPicPr>
          <p:cNvPr id="22532" name="Picture 6" descr="autos3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4388" y="1268413"/>
            <a:ext cx="28670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6.15</a:t>
            </a:r>
          </a:p>
        </p:txBody>
      </p:sp>
      <p:sp>
        <p:nvSpPr>
          <p:cNvPr id="22534" name="Text Box 12"/>
          <p:cNvSpPr txBox="1">
            <a:spLocks noChangeArrowheads="1"/>
          </p:cNvSpPr>
          <p:nvPr/>
        </p:nvSpPr>
        <p:spPr bwMode="auto">
          <a:xfrm>
            <a:off x="468313" y="4221163"/>
            <a:ext cx="8207375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 typeface="Verdana" pitchFamily="34" charset="0"/>
              <a:buAutoNum type="arabicParenBoth"/>
            </a:pPr>
            <a:r>
              <a:rPr lang="cs-CZ" altLang="de-DE" b="0"/>
              <a:t>Muži se hádají kvůli parkovacímu místu ve stínu</a:t>
            </a:r>
            <a:r>
              <a:rPr lang="en-US" altLang="de-DE" b="0"/>
              <a:t>. </a:t>
            </a:r>
            <a:endParaRPr lang="de-DE" altLang="de-DE" b="0"/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Muž v modré košili oprávněně vytýká druhému, že zabírá dvě parkovací místa</a:t>
            </a:r>
            <a:r>
              <a:rPr lang="de-DE" altLang="de-DE" b="0"/>
              <a:t>.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Řidič šedého auta je neoprávněně kritizován</a:t>
            </a:r>
            <a:r>
              <a:rPr lang="en-US" altLang="de-DE" b="0"/>
              <a:t>. 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Muž v modré košili křičí na druhého muže, při parkování naboural jeho červené auto.</a:t>
            </a:r>
            <a:endParaRPr lang="de-DE" altLang="de-DE" b="0"/>
          </a:p>
        </p:txBody>
      </p:sp>
      <p:sp>
        <p:nvSpPr>
          <p:cNvPr id="22535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>
                <a:solidFill>
                  <a:schemeClr val="accent1"/>
                </a:solidFill>
              </a:rPr>
              <a:t>Prosím zhodnoťte pravděpodobnost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22536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800" b="0" i="1"/>
              <a:t>(</a:t>
            </a:r>
            <a:r>
              <a:rPr lang="cs-CZ" altLang="de-DE" sz="800" b="0" i="1"/>
              <a:t>obrázkový příběh nakreslila </a:t>
            </a:r>
            <a:r>
              <a:rPr lang="en-US" altLang="de-DE" sz="800" b="0" i="1"/>
              <a:t>Janne Hottenrott)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476750" y="36353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2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8229600" y="36353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7207250" y="1557338"/>
            <a:ext cx="144463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de-DE">
              <a:latin typeface="Arial" charset="0"/>
            </a:endParaRPr>
          </a:p>
        </p:txBody>
      </p:sp>
      <p:pic>
        <p:nvPicPr>
          <p:cNvPr id="23557" name="Picture 6" descr="autos3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196975"/>
            <a:ext cx="2919413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7" descr="autos2e Kopi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1196975"/>
            <a:ext cx="2895600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6.16</a:t>
            </a:r>
          </a:p>
        </p:txBody>
      </p:sp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2356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>
                <a:solidFill>
                  <a:schemeClr val="accent1"/>
                </a:solidFill>
              </a:rPr>
              <a:t>Prosím zhodnoťte pravděpodobnost znovu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23562" name="Text Box 12"/>
          <p:cNvSpPr txBox="1">
            <a:spLocks noChangeArrowheads="1"/>
          </p:cNvSpPr>
          <p:nvPr/>
        </p:nvSpPr>
        <p:spPr bwMode="auto">
          <a:xfrm>
            <a:off x="468313" y="4221163"/>
            <a:ext cx="8207375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Muži se hádají kvůli parkovacímu místu ve stínu</a:t>
            </a:r>
            <a:r>
              <a:rPr lang="en-US" altLang="de-DE" b="0"/>
              <a:t>. </a:t>
            </a:r>
            <a:endParaRPr lang="de-DE" altLang="de-DE" b="0"/>
          </a:p>
          <a:p>
            <a:pPr marL="342900" indent="-342900" eaLnBrk="1" hangingPunct="1">
              <a:spcBef>
                <a:spcPct val="50000"/>
              </a:spcBef>
              <a:buFont typeface="Verdana" pitchFamily="34" charset="0"/>
              <a:buAutoNum type="arabicParenBoth"/>
            </a:pPr>
            <a:r>
              <a:rPr lang="cs-CZ" altLang="de-DE" b="0"/>
              <a:t>Muž v modré košili oprávněně vytýká druhému, že zabírá dvě parkovací místa</a:t>
            </a:r>
            <a:r>
              <a:rPr lang="de-DE" altLang="de-DE" b="0"/>
              <a:t>.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Řidič šedého auta je neoprávněně kritizován</a:t>
            </a:r>
            <a:r>
              <a:rPr lang="en-US" altLang="de-DE" b="0"/>
              <a:t>. 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Muž v modré košili křičí na druhého muže, při parkování naboural jeho červené auto.</a:t>
            </a:r>
            <a:endParaRPr lang="de-DE" altLang="de-DE" b="0"/>
          </a:p>
        </p:txBody>
      </p:sp>
      <p:sp>
        <p:nvSpPr>
          <p:cNvPr id="23563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800" b="0" i="1"/>
              <a:t>(</a:t>
            </a:r>
            <a:r>
              <a:rPr lang="cs-CZ" altLang="de-DE" sz="800" b="0" i="1"/>
              <a:t>obrázkový příběh nakreslila </a:t>
            </a:r>
            <a:r>
              <a:rPr lang="en-US" altLang="de-DE" sz="800" b="0" i="1"/>
              <a:t>Janne Hottenrott)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5867400" y="34782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2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832850" y="34782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819400" y="34782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1</a:t>
            </a: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8224838" y="1557338"/>
            <a:ext cx="144462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de-DE">
              <a:latin typeface="Arial" charset="0"/>
            </a:endParaRPr>
          </a:p>
        </p:txBody>
      </p:sp>
      <p:pic>
        <p:nvPicPr>
          <p:cNvPr id="24582" name="Picture 7" descr="autos3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268413"/>
            <a:ext cx="27908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8" descr="autos2e Kopi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268413"/>
            <a:ext cx="2819400" cy="276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9" descr="autos1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268413"/>
            <a:ext cx="28194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6.17</a:t>
            </a:r>
          </a:p>
        </p:txBody>
      </p:sp>
      <p:sp>
        <p:nvSpPr>
          <p:cNvPr id="24586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24587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>
                <a:solidFill>
                  <a:schemeClr val="accent1"/>
                </a:solidFill>
              </a:rPr>
              <a:t>Prosím zhodnoťte pravděpodobnost znovu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468313" y="4221163"/>
            <a:ext cx="8207375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Muži se hádají kvůli parkovacímu místu ve stínu</a:t>
            </a:r>
            <a:r>
              <a:rPr lang="en-US" altLang="de-DE" b="0"/>
              <a:t>. </a:t>
            </a:r>
            <a:endParaRPr lang="de-DE" altLang="de-DE" b="0"/>
          </a:p>
          <a:p>
            <a:pPr marL="342900" indent="-342900" eaLnBrk="1" hangingPunct="1">
              <a:spcBef>
                <a:spcPct val="50000"/>
              </a:spcBef>
              <a:buFont typeface="Verdana" pitchFamily="34" charset="0"/>
              <a:buAutoNum type="arabicParenBoth"/>
            </a:pPr>
            <a:r>
              <a:rPr lang="cs-CZ" altLang="de-DE" b="0"/>
              <a:t>Muž v modré košili oprávněně vytýká druhému, že zabírá dvě parkovací místa</a:t>
            </a:r>
            <a:r>
              <a:rPr lang="de-DE" altLang="de-DE" b="0"/>
              <a:t>.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Řidič šedého auta je neoprávněně kritizován</a:t>
            </a:r>
            <a:r>
              <a:rPr lang="en-US" altLang="de-DE" b="0"/>
              <a:t>. 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Muž v modré košili křičí na druhého muže, při parkování naboural jeho červené auto.</a:t>
            </a:r>
            <a:endParaRPr lang="de-DE" altLang="de-DE" b="0"/>
          </a:p>
        </p:txBody>
      </p:sp>
      <p:sp>
        <p:nvSpPr>
          <p:cNvPr id="24589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800" b="0" i="1"/>
              <a:t>(</a:t>
            </a:r>
            <a:r>
              <a:rPr lang="cs-CZ" altLang="de-DE" sz="800" b="0" i="1"/>
              <a:t>obrázkový příběh nakreslila </a:t>
            </a:r>
            <a:r>
              <a:rPr lang="en-US" altLang="de-DE" sz="800" b="0" i="1"/>
              <a:t>Janne Hottenrott)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5867400" y="34782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2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8832850" y="34782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819400" y="34782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1</a:t>
            </a: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8224838" y="1557338"/>
            <a:ext cx="144462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de-DE">
              <a:latin typeface="Arial" charset="0"/>
            </a:endParaRPr>
          </a:p>
        </p:txBody>
      </p:sp>
      <p:pic>
        <p:nvPicPr>
          <p:cNvPr id="25606" name="Picture 7" descr="autos3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268413"/>
            <a:ext cx="27908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8" descr="autos2e Kopi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268413"/>
            <a:ext cx="2819400" cy="276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9" descr="autos1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268413"/>
            <a:ext cx="28194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6.18</a:t>
            </a:r>
          </a:p>
        </p:txBody>
      </p:sp>
      <p:sp>
        <p:nvSpPr>
          <p:cNvPr id="25610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25611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>
                <a:solidFill>
                  <a:schemeClr val="accent1"/>
                </a:solidFill>
              </a:rPr>
              <a:t>Prosím zhodnoťte pravděpodobnost znovu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468313" y="4221163"/>
            <a:ext cx="8207375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 typeface="Verdana" pitchFamily="34" charset="0"/>
              <a:buAutoNum type="arabicParenBoth"/>
            </a:pPr>
            <a:r>
              <a:rPr lang="cs-CZ" altLang="de-DE" b="0"/>
              <a:t>Muži se hádají kvůli parkovacímu místu ve stínu</a:t>
            </a:r>
            <a:r>
              <a:rPr lang="en-US" altLang="de-DE" b="0"/>
              <a:t>. </a:t>
            </a:r>
            <a:endParaRPr lang="de-DE" altLang="de-DE" b="0"/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Muž v modré košili oprávněně vytýká druhému, že zabírá dvě parkovací místa</a:t>
            </a:r>
            <a:r>
              <a:rPr lang="de-DE" altLang="de-DE" b="0"/>
              <a:t>.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/>
              <a:t>Řidič šedého auta je neoprávněně kritizován</a:t>
            </a:r>
            <a:r>
              <a:rPr lang="en-US" altLang="de-DE"/>
              <a:t>. 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Muž v modré košili křičí na druhého muže, při parkování naboural jeho červené auto.</a:t>
            </a:r>
            <a:endParaRPr lang="de-DE" altLang="de-DE" b="0"/>
          </a:p>
        </p:txBody>
      </p:sp>
      <p:sp>
        <p:nvSpPr>
          <p:cNvPr id="25613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800" b="0" i="1"/>
              <a:t>(</a:t>
            </a:r>
            <a:r>
              <a:rPr lang="cs-CZ" altLang="de-DE" sz="800" b="0" i="1"/>
              <a:t>obrázkový příběh nakreslila </a:t>
            </a:r>
            <a:r>
              <a:rPr lang="en-US" altLang="de-DE" sz="800" b="0" i="1"/>
              <a:t>Janne Hottenrott)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867400" y="4343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2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8832850" y="4343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19400" y="4343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1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224838" y="2166938"/>
            <a:ext cx="144462" cy="2376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de-DE">
              <a:latin typeface="Arial" charset="0"/>
            </a:endParaRPr>
          </a:p>
        </p:txBody>
      </p:sp>
      <p:pic>
        <p:nvPicPr>
          <p:cNvPr id="26630" name="Picture 6" descr="autos3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133600"/>
            <a:ext cx="27908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 descr="autos2e Kopi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2133600"/>
            <a:ext cx="2819400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8" descr="autos1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133600"/>
            <a:ext cx="28194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1082675"/>
            <a:ext cx="914400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cs-CZ" altLang="de-DE" sz="1600" b="0"/>
              <a:t>Protože šedé auto zabírá dvě parkovací místa, zdá se zpočátku, že správná je možnost číslo </a:t>
            </a:r>
            <a:r>
              <a:rPr lang="de-DE" altLang="de-DE" sz="1600" b="0"/>
              <a:t>2. </a:t>
            </a:r>
            <a:r>
              <a:rPr lang="cs-CZ" altLang="de-DE" sz="1600" b="0"/>
              <a:t>Muž v modré košili ukazuje na červené auto, což naznačuje, že správná by mohla být možnost číslo </a:t>
            </a:r>
            <a:r>
              <a:rPr lang="de-DE" altLang="de-DE" sz="1600" b="0"/>
              <a:t>4.</a:t>
            </a:r>
            <a:r>
              <a:rPr lang="de-DE" altLang="de-DE" b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5080000"/>
            <a:ext cx="9144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sz="1600" b="0"/>
              <a:t>Obvyklé vysvětlení</a:t>
            </a:r>
            <a:r>
              <a:rPr lang="de-DE" altLang="de-DE" sz="1600" b="0"/>
              <a:t>: </a:t>
            </a:r>
            <a:r>
              <a:rPr lang="cs-CZ" altLang="de-DE" sz="1600" b="0"/>
              <a:t>Muž v modré košili má pravdu, když vytýká druhému, že jeho auto zabírá dvě parkovací místa</a:t>
            </a:r>
            <a:r>
              <a:rPr lang="de-DE" altLang="de-DE" sz="1600" b="0"/>
              <a:t>. </a:t>
            </a:r>
            <a:r>
              <a:rPr lang="cs-CZ" altLang="de-DE" sz="1600" b="0"/>
              <a:t>Jenže</a:t>
            </a:r>
            <a:r>
              <a:rPr lang="de-DE" altLang="de-DE" sz="1600" b="0"/>
              <a:t>: </a:t>
            </a:r>
            <a:r>
              <a:rPr lang="cs-CZ" altLang="de-DE" sz="1600" b="0"/>
              <a:t>Situace se změnila: Řidič šedého auta nemohl zaparkovat správně, protože vedlejší auta nestála na příslušných parkovacích místech.</a:t>
            </a:r>
            <a:endParaRPr lang="de-DE" altLang="de-DE" sz="1600" b="0"/>
          </a:p>
          <a:p>
            <a:pPr eaLnBrk="1" hangingPunct="1"/>
            <a:r>
              <a:rPr lang="cs-CZ" altLang="de-DE" sz="1600" b="0"/>
              <a:t>Ponaučení: V běžném životě se mohou vyskytnout situace, které na první pohled špatně odhadneme</a:t>
            </a:r>
            <a:r>
              <a:rPr lang="de-DE" altLang="de-DE" sz="1600" b="0"/>
              <a:t>. </a:t>
            </a:r>
            <a:r>
              <a:rPr lang="cs-CZ" altLang="de-DE" sz="1600" b="0"/>
              <a:t>Snažme se proto zůstat otevření i jiným možnostem vysvětlení a buďme připraveni změnit chybný názor</a:t>
            </a:r>
            <a:r>
              <a:rPr lang="de-DE" altLang="de-DE" sz="1600" b="0"/>
              <a:t>!</a:t>
            </a:r>
            <a:r>
              <a:rPr lang="de-DE" altLang="de-DE">
                <a:solidFill>
                  <a:srgbClr val="FF0000"/>
                </a:solidFill>
              </a:rPr>
              <a:t> </a:t>
            </a:r>
            <a:endParaRPr lang="de-DE" altLang="de-DE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663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6.19</a:t>
            </a:r>
          </a:p>
        </p:txBody>
      </p:sp>
      <p:sp>
        <p:nvSpPr>
          <p:cNvPr id="26636" name="Text Box 14"/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 b="0">
                <a:solidFill>
                  <a:schemeClr val="accent1"/>
                </a:solidFill>
              </a:rPr>
              <a:t>Abychom určili správné řešení, musíme si prohlédnout všechny obrázky.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26637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26638" name="Text Box 10"/>
          <p:cNvSpPr txBox="1">
            <a:spLocks noChangeArrowheads="1"/>
          </p:cNvSpPr>
          <p:nvPr/>
        </p:nvSpPr>
        <p:spPr bwMode="auto">
          <a:xfrm>
            <a:off x="0" y="6661150"/>
            <a:ext cx="298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800" b="0" i="1"/>
              <a:t>(</a:t>
            </a:r>
            <a:r>
              <a:rPr lang="cs-CZ" altLang="de-DE" sz="800" b="0" i="1"/>
              <a:t>obrázkový příběh nakreslila </a:t>
            </a:r>
            <a:r>
              <a:rPr lang="en-US" altLang="de-DE" sz="800" b="0" i="1"/>
              <a:t>Janne Hottenrott)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>
                <a:solidFill>
                  <a:schemeClr val="accent1"/>
                </a:solidFill>
              </a:rPr>
              <a:t>Úkol</a:t>
            </a:r>
            <a:r>
              <a:rPr lang="de-DE" altLang="de-DE" sz="2000" b="0">
                <a:solidFill>
                  <a:schemeClr val="accent1"/>
                </a:solidFill>
              </a:rPr>
              <a:t> 2: </a:t>
            </a:r>
            <a:r>
              <a:rPr lang="cs-CZ" altLang="de-DE" sz="2000" b="0">
                <a:solidFill>
                  <a:schemeClr val="accent1"/>
                </a:solidFill>
              </a:rPr>
              <a:t>Prosím zhodnoťte pravděpodobnost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pic>
        <p:nvPicPr>
          <p:cNvPr id="27651" name="Picture 11" descr="Bild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6175" y="1652588"/>
            <a:ext cx="1746250" cy="24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12"/>
          <p:cNvSpPr txBox="1">
            <a:spLocks noChangeArrowheads="1"/>
          </p:cNvSpPr>
          <p:nvPr/>
        </p:nvSpPr>
        <p:spPr bwMode="auto">
          <a:xfrm>
            <a:off x="5414963" y="37830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27653" name="Text Box 17"/>
          <p:cNvSpPr txBox="1">
            <a:spLocks noChangeArrowheads="1"/>
          </p:cNvSpPr>
          <p:nvPr/>
        </p:nvSpPr>
        <p:spPr bwMode="auto">
          <a:xfrm>
            <a:off x="179388" y="4221163"/>
            <a:ext cx="8964612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vyhrála v loterii a chce své peníze rozdat prostřednictvím rozhlasu</a:t>
            </a:r>
            <a:r>
              <a:rPr lang="de-DE" altLang="de-DE" b="0"/>
              <a:t>.</a:t>
            </a:r>
            <a:r>
              <a:rPr lang="de-DE" altLang="de-DE"/>
              <a:t>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hlásí, že se jí ztratil pes.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se chce stát zpěvačkou, bez ohledu na svou rodinu.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chce pomocí rozhlasového vysílání najít muže svých snů</a:t>
            </a:r>
            <a:r>
              <a:rPr lang="de-DE" altLang="de-DE" b="0"/>
              <a:t>.</a:t>
            </a:r>
          </a:p>
        </p:txBody>
      </p:sp>
      <p:sp>
        <p:nvSpPr>
          <p:cNvPr id="2765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6.20</a:t>
            </a:r>
          </a:p>
        </p:txBody>
      </p:sp>
      <p:sp>
        <p:nvSpPr>
          <p:cNvPr id="27655" name="Text Box 8"/>
          <p:cNvSpPr txBox="1">
            <a:spLocks noChangeArrowheads="1"/>
          </p:cNvSpPr>
          <p:nvPr/>
        </p:nvSpPr>
        <p:spPr bwMode="auto">
          <a:xfrm>
            <a:off x="0" y="6653213"/>
            <a:ext cx="24098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800" b="0" i="1"/>
              <a:t>(</a:t>
            </a:r>
            <a:r>
              <a:rPr lang="cs-CZ" altLang="de-DE" sz="800" b="0" i="1"/>
              <a:t>obrázkový příběh nakreslila</a:t>
            </a:r>
            <a:r>
              <a:rPr lang="de-DE" altLang="de-DE" sz="800" b="0" i="1"/>
              <a:t> Lisa Schilling)</a:t>
            </a:r>
          </a:p>
        </p:txBody>
      </p:sp>
      <p:sp>
        <p:nvSpPr>
          <p:cNvPr id="27656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0" descr="Bild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60975" y="1579563"/>
            <a:ext cx="1746250" cy="24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21"/>
          <p:cNvSpPr txBox="1">
            <a:spLocks noChangeArrowheads="1"/>
          </p:cNvSpPr>
          <p:nvPr/>
        </p:nvSpPr>
        <p:spPr bwMode="auto">
          <a:xfrm>
            <a:off x="6989763" y="37099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4597400" y="37099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2</a:t>
            </a:r>
          </a:p>
        </p:txBody>
      </p:sp>
      <p:pic>
        <p:nvPicPr>
          <p:cNvPr id="28677" name="Picture 24" descr="Frau in Eil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4550" y="1579563"/>
            <a:ext cx="2520950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6.21</a:t>
            </a:r>
          </a:p>
        </p:txBody>
      </p:sp>
      <p:sp>
        <p:nvSpPr>
          <p:cNvPr id="28679" name="Text Box 26"/>
          <p:cNvSpPr txBox="1"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>
                <a:solidFill>
                  <a:schemeClr val="accent1"/>
                </a:solidFill>
              </a:rPr>
              <a:t>Prosím zhodnoťte pravděpodobnost znovu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28680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0" y="6653213"/>
            <a:ext cx="24098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800" b="0" i="1"/>
              <a:t>(</a:t>
            </a:r>
            <a:r>
              <a:rPr lang="cs-CZ" altLang="de-DE" sz="800" b="0" i="1"/>
              <a:t>obrázkový příběh nakreslila</a:t>
            </a:r>
            <a:r>
              <a:rPr lang="de-DE" altLang="de-DE" sz="800" b="0" i="1"/>
              <a:t> Lisa Schilling)</a:t>
            </a:r>
          </a:p>
        </p:txBody>
      </p:sp>
      <p:sp>
        <p:nvSpPr>
          <p:cNvPr id="28682" name="Text Box 17"/>
          <p:cNvSpPr txBox="1">
            <a:spLocks noChangeArrowheads="1"/>
          </p:cNvSpPr>
          <p:nvPr/>
        </p:nvSpPr>
        <p:spPr bwMode="auto">
          <a:xfrm>
            <a:off x="179388" y="4221163"/>
            <a:ext cx="8964612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vyhrála v loterii a chce své peníze rozdat prostřednictvím rozhlasu</a:t>
            </a:r>
            <a:r>
              <a:rPr lang="de-DE" altLang="de-DE" b="0"/>
              <a:t>.</a:t>
            </a:r>
            <a:r>
              <a:rPr lang="de-DE" altLang="de-DE"/>
              <a:t>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hlásí, že se jí ztratil pes.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se chce stát zpěvačkou, bez ohledu na svou rodinu.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chce pomocí rozhlasového vysílání najít muže svých snů</a:t>
            </a:r>
            <a:r>
              <a:rPr lang="de-DE" altLang="de-DE" b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3"/>
          <p:cNvSpPr txBox="1">
            <a:spLocks noChangeArrowheads="1"/>
          </p:cNvSpPr>
          <p:nvPr/>
        </p:nvSpPr>
        <p:spPr bwMode="auto">
          <a:xfrm>
            <a:off x="0" y="0"/>
            <a:ext cx="2051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 b="0">
                <a:solidFill>
                  <a:schemeClr val="bg1"/>
                </a:solidFill>
              </a:rPr>
              <a:t>Korrigierbarkeit</a:t>
            </a:r>
            <a:endParaRPr lang="en-US" altLang="de-DE" sz="1400" b="0">
              <a:solidFill>
                <a:schemeClr val="bg1"/>
              </a:solidFill>
            </a:endParaRPr>
          </a:p>
        </p:txBody>
      </p:sp>
      <p:sp>
        <p:nvSpPr>
          <p:cNvPr id="29699" name="Rectangle 18"/>
          <p:cNvSpPr>
            <a:spLocks noChangeArrowheads="1"/>
          </p:cNvSpPr>
          <p:nvPr/>
        </p:nvSpPr>
        <p:spPr bwMode="auto">
          <a:xfrm>
            <a:off x="8534400" y="0"/>
            <a:ext cx="623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rgbClr val="FFFFFF"/>
                </a:solidFill>
              </a:rPr>
              <a:t>6.22</a:t>
            </a:r>
          </a:p>
        </p:txBody>
      </p:sp>
      <p:pic>
        <p:nvPicPr>
          <p:cNvPr id="29700" name="Picture 19" descr="Bild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1631950"/>
            <a:ext cx="1746250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20"/>
          <p:cNvSpPr txBox="1">
            <a:spLocks noChangeArrowheads="1"/>
          </p:cNvSpPr>
          <p:nvPr/>
        </p:nvSpPr>
        <p:spPr bwMode="auto">
          <a:xfrm>
            <a:off x="8510588" y="37623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29702" name="Text Box 21"/>
          <p:cNvSpPr txBox="1">
            <a:spLocks noChangeArrowheads="1"/>
          </p:cNvSpPr>
          <p:nvPr/>
        </p:nvSpPr>
        <p:spPr bwMode="auto">
          <a:xfrm>
            <a:off x="6118225" y="37830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2</a:t>
            </a:r>
          </a:p>
        </p:txBody>
      </p:sp>
      <p:pic>
        <p:nvPicPr>
          <p:cNvPr id="29703" name="Picture 22" descr="hundehütte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631950"/>
            <a:ext cx="2524125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23" descr="Frau in Eil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1631950"/>
            <a:ext cx="2520950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Text Box 24"/>
          <p:cNvSpPr txBox="1">
            <a:spLocks noChangeArrowheads="1"/>
          </p:cNvSpPr>
          <p:nvPr/>
        </p:nvSpPr>
        <p:spPr bwMode="auto">
          <a:xfrm>
            <a:off x="2903538" y="37750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1</a:t>
            </a:r>
          </a:p>
        </p:txBody>
      </p:sp>
      <p:sp>
        <p:nvSpPr>
          <p:cNvPr id="2970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6.22</a:t>
            </a:r>
          </a:p>
        </p:txBody>
      </p:sp>
      <p:sp>
        <p:nvSpPr>
          <p:cNvPr id="29707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29708" name="Text Box 26"/>
          <p:cNvSpPr txBox="1"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 dirty="0">
                <a:solidFill>
                  <a:schemeClr val="accent1"/>
                </a:solidFill>
              </a:rPr>
              <a:t>Prosím zhodnoťte pravděpodobnost znovu</a:t>
            </a:r>
            <a:endParaRPr lang="de-DE" altLang="de-DE" sz="2000" b="0" dirty="0">
              <a:solidFill>
                <a:schemeClr val="accent1"/>
              </a:solidFill>
            </a:endParaRPr>
          </a:p>
        </p:txBody>
      </p:sp>
      <p:sp>
        <p:nvSpPr>
          <p:cNvPr id="29709" name="Text Box 8"/>
          <p:cNvSpPr txBox="1">
            <a:spLocks noChangeArrowheads="1"/>
          </p:cNvSpPr>
          <p:nvPr/>
        </p:nvSpPr>
        <p:spPr bwMode="auto">
          <a:xfrm>
            <a:off x="0" y="6653213"/>
            <a:ext cx="24098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800" b="0" i="1"/>
              <a:t>(</a:t>
            </a:r>
            <a:r>
              <a:rPr lang="cs-CZ" altLang="de-DE" sz="800" b="0" i="1"/>
              <a:t>obrázkový příběh nakreslila</a:t>
            </a:r>
            <a:r>
              <a:rPr lang="de-DE" altLang="de-DE" sz="800" b="0" i="1"/>
              <a:t> Lisa Schilling)</a:t>
            </a:r>
          </a:p>
        </p:txBody>
      </p:sp>
      <p:sp>
        <p:nvSpPr>
          <p:cNvPr id="29710" name="Text Box 17"/>
          <p:cNvSpPr txBox="1">
            <a:spLocks noChangeArrowheads="1"/>
          </p:cNvSpPr>
          <p:nvPr/>
        </p:nvSpPr>
        <p:spPr bwMode="auto">
          <a:xfrm>
            <a:off x="179388" y="4221163"/>
            <a:ext cx="8964612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vyhrála v loterii a chce své peníze rozdat prostřednictvím rozhlasu</a:t>
            </a:r>
            <a:r>
              <a:rPr lang="de-DE" altLang="de-DE" b="0"/>
              <a:t>.</a:t>
            </a:r>
            <a:r>
              <a:rPr lang="de-DE" altLang="de-DE"/>
              <a:t>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hlásí, že se jí ztratil pes.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se chce stát zpěvačkou, bez ohledu na svou rodinu.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chce pomocí rozhlasového vysílání najít muže svých snů</a:t>
            </a:r>
            <a:r>
              <a:rPr lang="de-DE" altLang="de-DE" b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4" descr="Bild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1631950"/>
            <a:ext cx="1746250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15"/>
          <p:cNvSpPr txBox="1">
            <a:spLocks noChangeArrowheads="1"/>
          </p:cNvSpPr>
          <p:nvPr/>
        </p:nvSpPr>
        <p:spPr bwMode="auto">
          <a:xfrm>
            <a:off x="8510588" y="37623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30724" name="Text Box 16"/>
          <p:cNvSpPr txBox="1">
            <a:spLocks noChangeArrowheads="1"/>
          </p:cNvSpPr>
          <p:nvPr/>
        </p:nvSpPr>
        <p:spPr bwMode="auto">
          <a:xfrm>
            <a:off x="6118225" y="37830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2</a:t>
            </a:r>
          </a:p>
        </p:txBody>
      </p:sp>
      <p:pic>
        <p:nvPicPr>
          <p:cNvPr id="30725" name="Picture 17" descr="hundehütte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631950"/>
            <a:ext cx="2524125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18" descr="Frau in Eil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1631950"/>
            <a:ext cx="2520950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Text Box 19"/>
          <p:cNvSpPr txBox="1">
            <a:spLocks noChangeArrowheads="1"/>
          </p:cNvSpPr>
          <p:nvPr/>
        </p:nvSpPr>
        <p:spPr bwMode="auto">
          <a:xfrm>
            <a:off x="2903538" y="37750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1</a:t>
            </a:r>
          </a:p>
        </p:txBody>
      </p:sp>
      <p:sp>
        <p:nvSpPr>
          <p:cNvPr id="3072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6.23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30730" name="Text Box 8"/>
          <p:cNvSpPr txBox="1">
            <a:spLocks noChangeArrowheads="1"/>
          </p:cNvSpPr>
          <p:nvPr/>
        </p:nvSpPr>
        <p:spPr bwMode="auto">
          <a:xfrm>
            <a:off x="0" y="6653213"/>
            <a:ext cx="24098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800" b="0" i="1"/>
              <a:t>(</a:t>
            </a:r>
            <a:r>
              <a:rPr lang="cs-CZ" altLang="de-DE" sz="800" b="0" i="1"/>
              <a:t>obrázkový příběh nakreslila</a:t>
            </a:r>
            <a:r>
              <a:rPr lang="de-DE" altLang="de-DE" sz="800" b="0" i="1"/>
              <a:t> Lisa Schilling)</a:t>
            </a:r>
          </a:p>
        </p:txBody>
      </p:sp>
      <p:sp>
        <p:nvSpPr>
          <p:cNvPr id="30731" name="Text Box 17"/>
          <p:cNvSpPr txBox="1">
            <a:spLocks noChangeArrowheads="1"/>
          </p:cNvSpPr>
          <p:nvPr/>
        </p:nvSpPr>
        <p:spPr bwMode="auto">
          <a:xfrm>
            <a:off x="179388" y="4221163"/>
            <a:ext cx="8964612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vyhrála v loterii a chce své peníze rozdat prostřednictvím rozhlasu</a:t>
            </a:r>
            <a:r>
              <a:rPr lang="de-DE" altLang="de-DE" b="0"/>
              <a:t>.</a:t>
            </a:r>
            <a:r>
              <a:rPr lang="de-DE" altLang="de-DE"/>
              <a:t>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/>
              <a:t>Žena hlásí, že se jí ztratil pes. </a:t>
            </a:r>
            <a:endParaRPr lang="de-DE" altLang="de-DE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se chce stát zpěvačkou, bez ohledu na svou rodinu. </a:t>
            </a:r>
            <a:endParaRPr lang="de-DE" altLang="de-DE" b="0"/>
          </a:p>
          <a:p>
            <a:pPr marL="476250" indent="-476250" eaLnBrk="1" hangingPunct="1">
              <a:spcBef>
                <a:spcPct val="50000"/>
              </a:spcBef>
              <a:buFontTx/>
              <a:buAutoNum type="arabicParenBoth"/>
            </a:pPr>
            <a:r>
              <a:rPr lang="cs-CZ" altLang="de-DE" b="0"/>
              <a:t>Žena chce pomocí rozhlasového vysílání najít muže svých snů</a:t>
            </a:r>
            <a:r>
              <a:rPr lang="de-DE" altLang="de-DE" b="0"/>
              <a:t>.</a:t>
            </a:r>
          </a:p>
        </p:txBody>
      </p:sp>
      <p:sp>
        <p:nvSpPr>
          <p:cNvPr id="12" name="Text Box 26"/>
          <p:cNvSpPr txBox="1"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 dirty="0">
                <a:solidFill>
                  <a:schemeClr val="accent1"/>
                </a:solidFill>
              </a:rPr>
              <a:t>Prosím zhodnoťte pravděpodobnost znovu</a:t>
            </a:r>
            <a:endParaRPr lang="de-DE" altLang="de-DE" sz="2000" b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1"/>
          <p:cNvSpPr txBox="1">
            <a:spLocks noChangeArrowheads="1"/>
          </p:cNvSpPr>
          <p:nvPr/>
        </p:nvSpPr>
        <p:spPr bwMode="auto">
          <a:xfrm>
            <a:off x="265113" y="4078288"/>
            <a:ext cx="87852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b="0"/>
              <a:t>Běžná interpretace</a:t>
            </a:r>
            <a:r>
              <a:rPr lang="de-DE" altLang="de-DE" b="0"/>
              <a:t>: </a:t>
            </a:r>
            <a:r>
              <a:rPr lang="cs-CZ" altLang="de-DE" b="0"/>
              <a:t>Žena se chce stát zpěvačkou, bez ohledu na svou rodinu</a:t>
            </a:r>
            <a:r>
              <a:rPr lang="de-DE" altLang="de-DE" b="0"/>
              <a:t>. </a:t>
            </a:r>
          </a:p>
          <a:p>
            <a:pPr eaLnBrk="1" hangingPunct="1"/>
            <a:endParaRPr lang="de-DE" altLang="de-DE" b="0"/>
          </a:p>
          <a:p>
            <a:pPr eaLnBrk="1" hangingPunct="1"/>
            <a:r>
              <a:rPr lang="cs-CZ" altLang="de-DE" b="0"/>
              <a:t>Ale</a:t>
            </a:r>
            <a:r>
              <a:rPr lang="de-DE" altLang="de-DE" b="0"/>
              <a:t>: </a:t>
            </a:r>
            <a:r>
              <a:rPr lang="cs-CZ" altLang="de-DE" b="0"/>
              <a:t>Situace je jiná</a:t>
            </a:r>
            <a:r>
              <a:rPr lang="de-DE" altLang="de-DE" b="0"/>
              <a:t>: </a:t>
            </a:r>
            <a:r>
              <a:rPr lang="cs-CZ" altLang="de-DE" b="0"/>
              <a:t>Rodině se zaběhl pes </a:t>
            </a:r>
            <a:r>
              <a:rPr lang="de-DE" altLang="de-DE" b="0"/>
              <a:t>a</a:t>
            </a:r>
            <a:r>
              <a:rPr lang="cs-CZ" altLang="de-DE" b="0"/>
              <a:t> matka oznamuje ztrátu psa prostřednictvím rozhlasu</a:t>
            </a:r>
            <a:r>
              <a:rPr lang="de-DE" altLang="de-DE" b="0"/>
              <a:t>. </a:t>
            </a:r>
          </a:p>
          <a:p>
            <a:pPr eaLnBrk="1" hangingPunct="1"/>
            <a:endParaRPr lang="de-DE" altLang="de-DE" b="0"/>
          </a:p>
          <a:p>
            <a:pPr eaLnBrk="1" hangingPunct="1"/>
            <a:r>
              <a:rPr lang="cs-CZ" altLang="de-DE" b="0"/>
              <a:t>Ponaučení: V běžném životě se mohou vyskytnout situace, které na první pohled špatně odhadneme</a:t>
            </a:r>
            <a:r>
              <a:rPr lang="de-DE" altLang="de-DE" b="0"/>
              <a:t>. </a:t>
            </a:r>
            <a:r>
              <a:rPr lang="cs-CZ" altLang="de-DE" b="0"/>
              <a:t>Snažme se proto zůstat otevření i jiným možnostem vysvětlení a buďme připraveni změnit chybný názor</a:t>
            </a:r>
            <a:r>
              <a:rPr lang="de-DE" altLang="de-DE" b="0"/>
              <a:t>!</a:t>
            </a:r>
            <a:r>
              <a:rPr lang="de-DE" altLang="de-DE">
                <a:solidFill>
                  <a:srgbClr val="FF0000"/>
                </a:solidFill>
              </a:rPr>
              <a:t> </a:t>
            </a:r>
            <a:endParaRPr lang="de-DE" altLang="de-DE" b="0"/>
          </a:p>
          <a:p>
            <a:pPr eaLnBrk="1" hangingPunct="1"/>
            <a:endParaRPr lang="de-DE" altLang="de-DE" b="0"/>
          </a:p>
        </p:txBody>
      </p:sp>
      <p:sp>
        <p:nvSpPr>
          <p:cNvPr id="3174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6.24</a:t>
            </a:r>
          </a:p>
        </p:txBody>
      </p:sp>
      <p:sp>
        <p:nvSpPr>
          <p:cNvPr id="31748" name="Text Box 7"/>
          <p:cNvSpPr txBox="1">
            <a:spLocks noChangeArrowheads="1"/>
          </p:cNvSpPr>
          <p:nvPr/>
        </p:nvSpPr>
        <p:spPr bwMode="auto">
          <a:xfrm>
            <a:off x="323850" y="9763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b="0" dirty="0"/>
              <a:t>Protože ženu vidíme v rozhlasovém studiu</a:t>
            </a:r>
            <a:r>
              <a:rPr lang="de-DE" altLang="de-DE" b="0" dirty="0"/>
              <a:t>, </a:t>
            </a:r>
            <a:r>
              <a:rPr lang="cs-CZ" altLang="de-DE" b="0" dirty="0"/>
              <a:t>zpočátku se zda pravděpodobná možnost </a:t>
            </a:r>
            <a:r>
              <a:rPr lang="de-DE" altLang="de-DE" b="0" dirty="0"/>
              <a:t>3 a</a:t>
            </a:r>
            <a:r>
              <a:rPr lang="cs-CZ" altLang="de-DE" b="0" dirty="0"/>
              <a:t> </a:t>
            </a:r>
            <a:r>
              <a:rPr lang="de-DE" altLang="de-DE" b="0" dirty="0"/>
              <a:t>4.</a:t>
            </a:r>
          </a:p>
        </p:txBody>
      </p:sp>
      <p:pic>
        <p:nvPicPr>
          <p:cNvPr id="31749" name="Picture 14" descr="Bild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1631950"/>
            <a:ext cx="1746250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 Box 15"/>
          <p:cNvSpPr txBox="1">
            <a:spLocks noChangeArrowheads="1"/>
          </p:cNvSpPr>
          <p:nvPr/>
        </p:nvSpPr>
        <p:spPr bwMode="auto">
          <a:xfrm>
            <a:off x="8510588" y="37623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3</a:t>
            </a:r>
          </a:p>
        </p:txBody>
      </p:sp>
      <p:sp>
        <p:nvSpPr>
          <p:cNvPr id="31751" name="Text Box 16"/>
          <p:cNvSpPr txBox="1">
            <a:spLocks noChangeArrowheads="1"/>
          </p:cNvSpPr>
          <p:nvPr/>
        </p:nvSpPr>
        <p:spPr bwMode="auto">
          <a:xfrm>
            <a:off x="6118225" y="37830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2</a:t>
            </a:r>
          </a:p>
        </p:txBody>
      </p:sp>
      <p:pic>
        <p:nvPicPr>
          <p:cNvPr id="31752" name="Picture 17" descr="hundehütte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631950"/>
            <a:ext cx="2524125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18" descr="Frau in Eil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1631950"/>
            <a:ext cx="2520950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Text Box 19"/>
          <p:cNvSpPr txBox="1">
            <a:spLocks noChangeArrowheads="1"/>
          </p:cNvSpPr>
          <p:nvPr/>
        </p:nvSpPr>
        <p:spPr bwMode="auto">
          <a:xfrm>
            <a:off x="2903538" y="37750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>
                <a:latin typeface="Arial" charset="0"/>
              </a:rPr>
              <a:t>1</a:t>
            </a:r>
          </a:p>
        </p:txBody>
      </p:sp>
      <p:sp>
        <p:nvSpPr>
          <p:cNvPr id="31755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31757" name="Text Box 8"/>
          <p:cNvSpPr txBox="1">
            <a:spLocks noChangeArrowheads="1"/>
          </p:cNvSpPr>
          <p:nvPr/>
        </p:nvSpPr>
        <p:spPr bwMode="auto">
          <a:xfrm>
            <a:off x="0" y="6653213"/>
            <a:ext cx="24098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800" b="0" i="1"/>
              <a:t>(</a:t>
            </a:r>
            <a:r>
              <a:rPr lang="cs-CZ" altLang="de-DE" sz="800" b="0" i="1"/>
              <a:t>obrázkový příběh nakreslila</a:t>
            </a:r>
            <a:r>
              <a:rPr lang="de-DE" altLang="de-DE" sz="800" b="0" i="1"/>
              <a:t> Lisa Schilling)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 anchor="ctr"/>
          <a:lstStyle/>
          <a:p>
            <a:r>
              <a:rPr lang="cs-CZ" altLang="de-DE" dirty="0">
                <a:solidFill>
                  <a:schemeClr val="accent1"/>
                </a:solidFill>
              </a:rPr>
              <a:t>Abychom určili správné řešení, musíme se podívat na všechny obrázky</a:t>
            </a:r>
            <a:r>
              <a:rPr lang="cs-CZ" altLang="de-DE" dirty="0" smtClean="0">
                <a:solidFill>
                  <a:schemeClr val="accent1"/>
                </a:solidFill>
              </a:rPr>
              <a:t>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-107950" y="1196975"/>
            <a:ext cx="5965825" cy="51609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tabLst>
                <a:tab pos="5029200" algn="l"/>
              </a:tabLst>
              <a:defRPr/>
            </a:pPr>
            <a:r>
              <a:rPr lang="de-DE" altLang="de-DE" sz="1800" b="1" dirty="0" smtClean="0"/>
              <a:t>	</a:t>
            </a:r>
            <a:r>
              <a:rPr lang="cs-CZ" altLang="de-DE" sz="1800" b="1" dirty="0" smtClean="0"/>
              <a:t>Příklad</a:t>
            </a:r>
            <a:r>
              <a:rPr lang="de-DE" altLang="de-DE" sz="1800" b="1" dirty="0" smtClean="0"/>
              <a:t>:</a:t>
            </a:r>
            <a:r>
              <a:rPr lang="de-DE" altLang="de-DE" sz="1800" dirty="0" smtClean="0"/>
              <a:t> John </a:t>
            </a:r>
            <a:r>
              <a:rPr lang="cs-CZ" altLang="de-DE" sz="1800" dirty="0" smtClean="0"/>
              <a:t>si myslí, že jej pronásleduje a ohrožuje sekta </a:t>
            </a:r>
            <a:r>
              <a:rPr lang="de-DE" altLang="de-DE" sz="1800" dirty="0" err="1" smtClean="0"/>
              <a:t>Scientolog</a:t>
            </a:r>
            <a:r>
              <a:rPr lang="cs-CZ" altLang="de-DE" sz="1800" dirty="0" smtClean="0"/>
              <a:t>ů</a:t>
            </a:r>
            <a:r>
              <a:rPr lang="de-DE" altLang="de-DE" sz="1800" dirty="0" smtClean="0"/>
              <a:t>. </a:t>
            </a:r>
            <a:r>
              <a:rPr lang="cs-CZ" altLang="de-DE" sz="1800" dirty="0" smtClean="0"/>
              <a:t>Proto téměř nevychází z domu. Za dostatečné důkazy považuje toto:</a:t>
            </a:r>
          </a:p>
          <a:p>
            <a:pPr eaLnBrk="1" hangingPunct="1">
              <a:buFont typeface="Wingdings 2" pitchFamily="18" charset="2"/>
              <a:buNone/>
              <a:tabLst>
                <a:tab pos="5029200" algn="l"/>
              </a:tabLst>
              <a:defRPr/>
            </a:pPr>
            <a:r>
              <a:rPr lang="cs-CZ" altLang="de-DE" sz="1800" dirty="0" smtClean="0"/>
              <a:t>	Hlasy, které mu vyhrožují; různá podezřelá auta před jeho domem;</a:t>
            </a:r>
            <a:r>
              <a:rPr lang="de-DE" altLang="de-DE" sz="1800" dirty="0" smtClean="0"/>
              <a:t> </a:t>
            </a:r>
            <a:r>
              <a:rPr lang="cs-CZ" altLang="de-DE" sz="1800" dirty="0" smtClean="0"/>
              <a:t>kříž, který se podobá symbolu </a:t>
            </a:r>
            <a:r>
              <a:rPr lang="cs-CZ" altLang="de-DE" sz="1800" dirty="0" err="1" smtClean="0"/>
              <a:t>Scientologů</a:t>
            </a:r>
            <a:r>
              <a:rPr lang="cs-CZ" altLang="de-DE" sz="1800" dirty="0" smtClean="0"/>
              <a:t>, na domě blízko místa, kde John bydlí</a:t>
            </a:r>
            <a:r>
              <a:rPr lang="de-DE" altLang="de-DE" sz="1800" dirty="0" smtClean="0"/>
              <a:t>.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  <a:tabLst>
                <a:tab pos="5029200" algn="l"/>
              </a:tabLst>
              <a:defRPr/>
            </a:pPr>
            <a:r>
              <a:rPr lang="de-DE" altLang="de-DE" sz="1800" dirty="0" smtClean="0"/>
              <a:t/>
            </a:r>
            <a:br>
              <a:rPr lang="de-DE" altLang="de-DE" sz="1800" dirty="0" smtClean="0"/>
            </a:br>
            <a:r>
              <a:rPr lang="cs-CZ" altLang="de-DE" sz="1800" dirty="0" smtClean="0"/>
              <a:t>Co by mohlo zpochybnit Johnovo přesvědčení? </a:t>
            </a:r>
          </a:p>
          <a:p>
            <a:pPr indent="-4763" eaLnBrk="1" hangingPunct="1">
              <a:spcBef>
                <a:spcPct val="0"/>
              </a:spcBef>
              <a:buFont typeface="Wingdings 2" pitchFamily="18" charset="2"/>
              <a:buNone/>
              <a:tabLst>
                <a:tab pos="5029200" algn="l"/>
              </a:tabLst>
              <a:defRPr/>
            </a:pPr>
            <a:r>
              <a:rPr lang="cs-CZ" altLang="de-DE" sz="1800" dirty="0" smtClean="0"/>
              <a:t>Existuje prostor pro pochyby</a:t>
            </a:r>
            <a:r>
              <a:rPr lang="de-DE" altLang="de-DE" sz="1800" dirty="0" smtClean="0"/>
              <a:t>?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  <a:tabLst>
                <a:tab pos="5029200" algn="l"/>
              </a:tabLst>
              <a:defRPr/>
            </a:pPr>
            <a:endParaRPr lang="de-DE" altLang="de-DE" sz="1800" dirty="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  <a:tabLst>
                <a:tab pos="5029200" algn="l"/>
              </a:tabLst>
              <a:defRPr/>
            </a:pPr>
            <a:endParaRPr lang="de-DE" altLang="de-DE" sz="1200" dirty="0" smtClean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  <a:tabLst>
                <a:tab pos="5029200" algn="l"/>
              </a:tabLst>
              <a:defRPr/>
            </a:pPr>
            <a:endParaRPr lang="de-DE" altLang="de-DE" sz="1800" dirty="0" smtClean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  <a:tabLst>
                <a:tab pos="5029200" algn="l"/>
              </a:tabLst>
              <a:defRPr/>
            </a:pPr>
            <a:r>
              <a:rPr lang="de-DE" altLang="de-DE" sz="1800" b="1" dirty="0" smtClean="0"/>
              <a:t>???</a:t>
            </a:r>
          </a:p>
        </p:txBody>
      </p:sp>
      <p:pic>
        <p:nvPicPr>
          <p:cNvPr id="327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4825" y="1412875"/>
            <a:ext cx="3559175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8"/>
          <p:cNvSpPr>
            <a:spLocks noChangeArrowheads="1"/>
          </p:cNvSpPr>
          <p:nvPr/>
        </p:nvSpPr>
        <p:spPr bwMode="auto">
          <a:xfrm>
            <a:off x="8604250" y="0"/>
            <a:ext cx="539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32773" name="Text Box 10"/>
          <p:cNvSpPr txBox="1">
            <a:spLocks noChangeArrowheads="1"/>
          </p:cNvSpPr>
          <p:nvPr/>
        </p:nvSpPr>
        <p:spPr bwMode="auto">
          <a:xfrm>
            <a:off x="-9525" y="6635750"/>
            <a:ext cx="6588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(</a:t>
            </a:r>
            <a:r>
              <a:rPr lang="cs-CZ" altLang="de-DE" sz="700" b="0"/>
              <a:t>„</a:t>
            </a:r>
            <a:r>
              <a:rPr lang="de-DE" altLang="de-DE" sz="700" b="0" i="1"/>
              <a:t>Verstecken</a:t>
            </a:r>
            <a:r>
              <a:rPr lang="de-DE" altLang="de-DE" sz="700" b="0"/>
              <a:t>”</a:t>
            </a:r>
            <a:r>
              <a:rPr lang="de-DE" altLang="de-DE" sz="700" b="0" i="1"/>
              <a:t> </a:t>
            </a:r>
            <a:r>
              <a:rPr lang="cs-CZ" altLang="de-DE" sz="700" b="0" i="1"/>
              <a:t>od</a:t>
            </a:r>
            <a:r>
              <a:rPr lang="de-DE" altLang="de-DE" sz="700" b="0" i="1"/>
              <a:t> Jan</a:t>
            </a:r>
            <a:r>
              <a:rPr lang="cs-CZ" altLang="de-DE" sz="700" b="0" i="1"/>
              <a:t>y</a:t>
            </a:r>
            <a:r>
              <a:rPr lang="de-DE" altLang="de-DE" sz="700" b="0" i="1"/>
              <a:t> Pöttgen, </a:t>
            </a:r>
            <a:r>
              <a:rPr lang="cs-CZ" altLang="de-DE" sz="700" b="0" i="1"/>
              <a:t>vypůjčeno z brožury</a:t>
            </a:r>
            <a:r>
              <a:rPr lang="de-DE" altLang="de-DE" sz="700" b="0" i="1"/>
              <a:t> </a:t>
            </a:r>
            <a:r>
              <a:rPr lang="cs-CZ" altLang="de-DE" sz="700" b="0"/>
              <a:t>„</a:t>
            </a:r>
            <a:r>
              <a:rPr lang="de-DE" altLang="de-DE" sz="700" b="0" i="1"/>
              <a:t>Schizophrenie: </a:t>
            </a:r>
          </a:p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Eine Krankheit verliert ihre Dämonie</a:t>
            </a:r>
            <a:r>
              <a:rPr lang="de-DE" altLang="de-DE" sz="700" b="0"/>
              <a:t>”</a:t>
            </a:r>
            <a:r>
              <a:rPr lang="de-DE" altLang="de-DE" sz="700" b="0" i="1"/>
              <a:t>, 1988, </a:t>
            </a:r>
            <a:r>
              <a:rPr lang="cs-CZ" altLang="de-DE" sz="700" b="0" i="1"/>
              <a:t>od</a:t>
            </a:r>
            <a:r>
              <a:rPr lang="de-DE" altLang="de-DE" sz="700" b="0" i="1"/>
              <a:t> Troponwerke GmbH &amp; Co. KG)</a:t>
            </a:r>
          </a:p>
        </p:txBody>
      </p:sp>
      <p:sp>
        <p:nvSpPr>
          <p:cNvPr id="32774" name="Rectangle 12"/>
          <p:cNvSpPr>
            <a:spLocks noChangeArrowheads="1"/>
          </p:cNvSpPr>
          <p:nvPr/>
        </p:nvSpPr>
        <p:spPr bwMode="auto">
          <a:xfrm>
            <a:off x="0" y="44450"/>
            <a:ext cx="91249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b="0" dirty="0">
                <a:solidFill>
                  <a:srgbClr val="D16349"/>
                </a:solidFill>
              </a:rPr>
              <a:t>Příklad</a:t>
            </a:r>
            <a:r>
              <a:rPr lang="de-DE" altLang="de-DE" sz="2000" b="0" dirty="0">
                <a:solidFill>
                  <a:srgbClr val="D16349"/>
                </a:solidFill>
              </a:rPr>
              <a:t>:</a:t>
            </a:r>
            <a:br>
              <a:rPr lang="de-DE" altLang="de-DE" sz="2000" b="0" dirty="0">
                <a:solidFill>
                  <a:srgbClr val="D16349"/>
                </a:solidFill>
              </a:rPr>
            </a:br>
            <a:r>
              <a:rPr lang="cs-CZ" altLang="de-DE" sz="2000" b="0" dirty="0">
                <a:solidFill>
                  <a:srgbClr val="D16349"/>
                </a:solidFill>
              </a:rPr>
              <a:t>Skutečné pronásledování nebo jen zdání</a:t>
            </a:r>
            <a:r>
              <a:rPr lang="de-DE" altLang="de-DE" sz="2000" b="0" dirty="0">
                <a:solidFill>
                  <a:srgbClr val="D16349"/>
                </a:solidFill>
              </a:rPr>
              <a:t>? </a:t>
            </a:r>
          </a:p>
        </p:txBody>
      </p:sp>
      <p:sp>
        <p:nvSpPr>
          <p:cNvPr id="3277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6.25</a:t>
            </a:r>
          </a:p>
        </p:txBody>
      </p:sp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4825" y="1412875"/>
            <a:ext cx="3559175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73050" y="1033463"/>
            <a:ext cx="5678488" cy="43418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  <a:tabLst>
                <a:tab pos="4308475" algn="l"/>
              </a:tabLst>
            </a:pPr>
            <a:r>
              <a:rPr lang="cs-CZ" altLang="de-DE" sz="1800" b="1" dirty="0" smtClean="0"/>
              <a:t>Příklad:</a:t>
            </a:r>
            <a:r>
              <a:rPr lang="de-DE" altLang="de-DE" sz="1800" b="1" dirty="0" smtClean="0"/>
              <a:t> </a:t>
            </a:r>
            <a:r>
              <a:rPr lang="cs-CZ" altLang="de-DE" sz="1800" dirty="0" smtClean="0"/>
              <a:t>Pronásledován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Scientolog</a:t>
            </a:r>
            <a:r>
              <a:rPr lang="cs-CZ" altLang="de-DE" sz="1800" dirty="0" smtClean="0"/>
              <a:t>y?</a:t>
            </a:r>
            <a:endParaRPr lang="de-DE" altLang="de-DE" sz="1800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tabLst>
                <a:tab pos="4308475" algn="l"/>
              </a:tabLst>
            </a:pPr>
            <a:endParaRPr lang="de-DE" altLang="de-DE" sz="1800" dirty="0" smtClean="0">
              <a:solidFill>
                <a:srgbClr val="006699"/>
              </a:solidFill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tabLst>
                <a:tab pos="4308475" algn="l"/>
              </a:tabLst>
            </a:pPr>
            <a:r>
              <a:rPr lang="cs-CZ" altLang="de-DE" sz="1800" b="1" dirty="0" smtClean="0"/>
              <a:t>Co by mohlo zpochybnit Johnovo </a:t>
            </a:r>
            <a:endParaRPr lang="de-DE" altLang="de-DE" sz="1800" b="1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tabLst>
                <a:tab pos="4308475" algn="l"/>
              </a:tabLst>
            </a:pPr>
            <a:r>
              <a:rPr lang="cs-CZ" altLang="de-DE" sz="1800" b="1" dirty="0" smtClean="0"/>
              <a:t>přesvědčení?</a:t>
            </a:r>
            <a:r>
              <a:rPr lang="de-DE" altLang="de-DE" sz="1800" b="1" dirty="0" smtClean="0"/>
              <a:t> </a:t>
            </a:r>
            <a:r>
              <a:rPr lang="cs-CZ" altLang="de-DE" sz="1800" b="1" dirty="0" smtClean="0"/>
              <a:t>Existuje prostor pro</a:t>
            </a:r>
            <a:endParaRPr lang="de-DE" altLang="de-DE" sz="1800" b="1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tabLst>
                <a:tab pos="4308475" algn="l"/>
              </a:tabLst>
            </a:pPr>
            <a:r>
              <a:rPr lang="cs-CZ" altLang="de-DE" sz="1800" b="1" dirty="0" smtClean="0"/>
              <a:t>pochyby</a:t>
            </a:r>
            <a:r>
              <a:rPr lang="de-DE" altLang="de-DE" sz="1800" b="1" dirty="0" smtClean="0"/>
              <a:t>? </a:t>
            </a:r>
            <a:endParaRPr lang="cs-CZ" altLang="de-DE" sz="1800" b="1" dirty="0" smtClean="0"/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  <a:tabLst>
                <a:tab pos="4308475" algn="l"/>
              </a:tabLst>
            </a:pPr>
            <a:endParaRPr lang="de-DE" altLang="de-DE" sz="1800" b="1" dirty="0" smtClean="0"/>
          </a:p>
          <a:p>
            <a:pPr eaLnBrk="1" hangingPunct="1">
              <a:lnSpc>
                <a:spcPct val="90000"/>
              </a:lnSpc>
              <a:buClr>
                <a:srgbClr val="8CADAE"/>
              </a:buClr>
              <a:buFont typeface="Courier New" pitchFamily="49" charset="0"/>
              <a:buChar char="o"/>
              <a:tabLst>
                <a:tab pos="4308475" algn="l"/>
              </a:tabLst>
            </a:pPr>
            <a:r>
              <a:rPr lang="cs-CZ" altLang="de-DE" sz="1800" dirty="0" smtClean="0"/>
              <a:t>Jsou zaparkovaná auta nebo kříž na domě nepochybnými důkazy? Nemůže jít o shodu okolností?</a:t>
            </a:r>
            <a:endParaRPr lang="de-DE" altLang="de-DE" sz="1800" dirty="0" smtClean="0"/>
          </a:p>
          <a:p>
            <a:pPr eaLnBrk="1" hangingPunct="1">
              <a:lnSpc>
                <a:spcPct val="90000"/>
              </a:lnSpc>
              <a:buClr>
                <a:srgbClr val="8CADAE"/>
              </a:buClr>
              <a:buFont typeface="Courier New" pitchFamily="49" charset="0"/>
              <a:buChar char="o"/>
              <a:tabLst>
                <a:tab pos="4308475" algn="l"/>
              </a:tabLst>
            </a:pPr>
            <a:r>
              <a:rPr lang="cs-CZ" altLang="de-DE" sz="1800" dirty="0" smtClean="0"/>
              <a:t>Proč by Scientologická církev vynakládala tolik úsilí a času, aby </a:t>
            </a:r>
            <a:r>
              <a:rPr lang="de-DE" altLang="de-DE" sz="1800" dirty="0" smtClean="0"/>
              <a:t>John</a:t>
            </a:r>
            <a:r>
              <a:rPr lang="cs-CZ" altLang="de-DE" sz="1800" dirty="0" smtClean="0"/>
              <a:t>a pronásledovala</a:t>
            </a:r>
            <a:r>
              <a:rPr lang="de-DE" altLang="de-DE" sz="1800" dirty="0" smtClean="0"/>
              <a:t>? </a:t>
            </a:r>
          </a:p>
          <a:p>
            <a:pPr eaLnBrk="1" hangingPunct="1">
              <a:lnSpc>
                <a:spcPct val="90000"/>
              </a:lnSpc>
              <a:buClr>
                <a:srgbClr val="8CADAE"/>
              </a:buClr>
              <a:buFont typeface="Courier New" pitchFamily="49" charset="0"/>
              <a:buChar char="o"/>
              <a:tabLst>
                <a:tab pos="4308475" algn="l"/>
              </a:tabLst>
            </a:pPr>
            <a:r>
              <a:rPr lang="de-DE" altLang="de-DE" sz="1800" dirty="0" smtClean="0"/>
              <a:t>…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  <a:tabLst>
                <a:tab pos="4308475" algn="l"/>
              </a:tabLst>
            </a:pPr>
            <a:endParaRPr lang="de-DE" altLang="de-DE" sz="1800" dirty="0" smtClean="0"/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  <a:tabLst>
                <a:tab pos="4308475" algn="l"/>
              </a:tabLst>
            </a:pPr>
            <a:r>
              <a:rPr lang="cs-CZ" altLang="de-DE" sz="1800" dirty="0" smtClean="0"/>
              <a:t>Jak by si mohl </a:t>
            </a:r>
            <a:r>
              <a:rPr lang="de-DE" altLang="de-DE" sz="1800" dirty="0" smtClean="0"/>
              <a:t>John </a:t>
            </a:r>
            <a:r>
              <a:rPr lang="cs-CZ" altLang="de-DE" sz="1800" dirty="0" smtClean="0"/>
              <a:t>ověřit, zda je jeho přesvědčení správné</a:t>
            </a:r>
            <a:r>
              <a:rPr lang="de-DE" altLang="de-DE" sz="1800" dirty="0" smtClean="0"/>
              <a:t>?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  <a:tabLst>
                <a:tab pos="4308475" algn="l"/>
              </a:tabLst>
            </a:pPr>
            <a:endParaRPr lang="de-DE" altLang="de-DE" sz="1800" b="1" dirty="0" smtClean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  <a:tabLst>
                <a:tab pos="4308475" algn="l"/>
              </a:tabLst>
            </a:pPr>
            <a:r>
              <a:rPr lang="de-DE" altLang="de-DE" sz="1800" b="1" dirty="0" smtClean="0"/>
              <a:t>???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  <a:tabLst>
                <a:tab pos="4308475" algn="l"/>
              </a:tabLst>
            </a:pPr>
            <a:endParaRPr lang="de-DE" altLang="de-DE" sz="1800" b="1" dirty="0" smtClean="0"/>
          </a:p>
        </p:txBody>
      </p:sp>
      <p:sp>
        <p:nvSpPr>
          <p:cNvPr id="33796" name="Rectangle 8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3379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6.26</a:t>
            </a:r>
          </a:p>
        </p:txBody>
      </p:sp>
      <p:sp>
        <p:nvSpPr>
          <p:cNvPr id="33798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33800" name="Text Box 10"/>
          <p:cNvSpPr txBox="1">
            <a:spLocks noChangeArrowheads="1"/>
          </p:cNvSpPr>
          <p:nvPr/>
        </p:nvSpPr>
        <p:spPr bwMode="auto">
          <a:xfrm>
            <a:off x="-9525" y="6635750"/>
            <a:ext cx="6588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(</a:t>
            </a:r>
            <a:r>
              <a:rPr lang="cs-CZ" altLang="de-DE" sz="700" b="0"/>
              <a:t>„</a:t>
            </a:r>
            <a:r>
              <a:rPr lang="de-DE" altLang="de-DE" sz="700" b="0" i="1"/>
              <a:t>Verstecken</a:t>
            </a:r>
            <a:r>
              <a:rPr lang="de-DE" altLang="de-DE" sz="700" b="0"/>
              <a:t>”</a:t>
            </a:r>
            <a:r>
              <a:rPr lang="de-DE" altLang="de-DE" sz="700" b="0" i="1"/>
              <a:t> </a:t>
            </a:r>
            <a:r>
              <a:rPr lang="cs-CZ" altLang="de-DE" sz="700" b="0" i="1"/>
              <a:t>od</a:t>
            </a:r>
            <a:r>
              <a:rPr lang="de-DE" altLang="de-DE" sz="700" b="0" i="1"/>
              <a:t> Jan</a:t>
            </a:r>
            <a:r>
              <a:rPr lang="cs-CZ" altLang="de-DE" sz="700" b="0" i="1"/>
              <a:t>y</a:t>
            </a:r>
            <a:r>
              <a:rPr lang="de-DE" altLang="de-DE" sz="700" b="0" i="1"/>
              <a:t> Pöttgen, </a:t>
            </a:r>
            <a:r>
              <a:rPr lang="cs-CZ" altLang="de-DE" sz="700" b="0" i="1"/>
              <a:t>vypůjčeno z brožury</a:t>
            </a:r>
            <a:r>
              <a:rPr lang="de-DE" altLang="de-DE" sz="700" b="0" i="1"/>
              <a:t> </a:t>
            </a:r>
            <a:r>
              <a:rPr lang="cs-CZ" altLang="de-DE" sz="700" b="0"/>
              <a:t>„</a:t>
            </a:r>
            <a:r>
              <a:rPr lang="de-DE" altLang="de-DE" sz="700" b="0" i="1"/>
              <a:t>Schizophrenie: </a:t>
            </a:r>
          </a:p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Eine Krankheit verliert ihre Dämonie</a:t>
            </a:r>
            <a:r>
              <a:rPr lang="de-DE" altLang="de-DE" sz="700" b="0"/>
              <a:t>”</a:t>
            </a:r>
            <a:r>
              <a:rPr lang="de-DE" altLang="de-DE" sz="700" b="0" i="1"/>
              <a:t>, 1988, </a:t>
            </a:r>
            <a:r>
              <a:rPr lang="cs-CZ" altLang="de-DE" sz="700" b="0" i="1"/>
              <a:t>od</a:t>
            </a:r>
            <a:r>
              <a:rPr lang="de-DE" altLang="de-DE" sz="700" b="0" i="1"/>
              <a:t> Troponwerke GmbH &amp; Co. KG)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44450"/>
            <a:ext cx="91249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b="0" dirty="0">
                <a:solidFill>
                  <a:srgbClr val="D16349"/>
                </a:solidFill>
              </a:rPr>
              <a:t>Příklad</a:t>
            </a:r>
            <a:r>
              <a:rPr lang="de-DE" altLang="de-DE" sz="2000" b="0" dirty="0">
                <a:solidFill>
                  <a:srgbClr val="D16349"/>
                </a:solidFill>
              </a:rPr>
              <a:t>:</a:t>
            </a:r>
            <a:br>
              <a:rPr lang="de-DE" altLang="de-DE" sz="2000" b="0" dirty="0">
                <a:solidFill>
                  <a:srgbClr val="D16349"/>
                </a:solidFill>
              </a:rPr>
            </a:br>
            <a:r>
              <a:rPr lang="cs-CZ" altLang="de-DE" sz="2000" b="0" dirty="0">
                <a:solidFill>
                  <a:srgbClr val="D16349"/>
                </a:solidFill>
              </a:rPr>
              <a:t>Skutečné pronásledování nebo jen zdání</a:t>
            </a:r>
            <a:r>
              <a:rPr lang="de-DE" altLang="de-DE" sz="2000" b="0" dirty="0">
                <a:solidFill>
                  <a:srgbClr val="D16349"/>
                </a:solidFill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4825" y="1412875"/>
            <a:ext cx="3559175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73050" y="1033463"/>
            <a:ext cx="5678488" cy="43418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  <a:tabLst>
                <a:tab pos="4308475" algn="l"/>
              </a:tabLst>
            </a:pPr>
            <a:r>
              <a:rPr lang="cs-CZ" altLang="de-DE" sz="1800" b="1" dirty="0" smtClean="0"/>
              <a:t>Příklad:</a:t>
            </a:r>
            <a:r>
              <a:rPr lang="de-DE" altLang="de-DE" sz="1800" b="1" dirty="0" smtClean="0"/>
              <a:t> </a:t>
            </a:r>
            <a:r>
              <a:rPr lang="cs-CZ" altLang="de-DE" sz="1800" dirty="0" smtClean="0"/>
              <a:t>Pronásledován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Scientolog</a:t>
            </a:r>
            <a:r>
              <a:rPr lang="cs-CZ" altLang="de-DE" sz="1800" dirty="0" smtClean="0"/>
              <a:t>y?</a:t>
            </a:r>
            <a:endParaRPr lang="de-DE" altLang="de-DE" sz="1800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tabLst>
                <a:tab pos="4308475" algn="l"/>
              </a:tabLst>
            </a:pPr>
            <a:endParaRPr lang="de-DE" altLang="de-DE" sz="1800" dirty="0" smtClean="0">
              <a:solidFill>
                <a:srgbClr val="006699"/>
              </a:solidFill>
            </a:endParaRPr>
          </a:p>
          <a:p>
            <a:pPr eaLnBrk="1" hangingPunct="1">
              <a:buFont typeface="Wingdings 2" pitchFamily="18" charset="2"/>
              <a:buNone/>
              <a:tabLst>
                <a:tab pos="4308475" algn="l"/>
              </a:tabLst>
            </a:pPr>
            <a:r>
              <a:rPr lang="cs-CZ" altLang="de-DE" sz="1800" b="1" dirty="0" smtClean="0"/>
              <a:t>Jak by si mohl </a:t>
            </a:r>
            <a:r>
              <a:rPr lang="de-DE" altLang="de-DE" sz="1800" b="1" dirty="0" smtClean="0"/>
              <a:t>John </a:t>
            </a:r>
            <a:r>
              <a:rPr lang="cs-CZ" altLang="de-DE" sz="1800" b="1" dirty="0" smtClean="0"/>
              <a:t>ověřit, zda je jeho</a:t>
            </a:r>
            <a:endParaRPr lang="de-DE" altLang="de-DE" sz="1800" b="1" dirty="0" smtClean="0"/>
          </a:p>
          <a:p>
            <a:pPr eaLnBrk="1" hangingPunct="1">
              <a:buFont typeface="Wingdings 2" pitchFamily="18" charset="2"/>
              <a:buNone/>
              <a:tabLst>
                <a:tab pos="4308475" algn="l"/>
              </a:tabLst>
            </a:pPr>
            <a:r>
              <a:rPr lang="cs-CZ" altLang="de-DE" sz="1800" b="1" dirty="0" smtClean="0"/>
              <a:t>přesvědčení správné</a:t>
            </a:r>
            <a:r>
              <a:rPr lang="de-DE" altLang="de-DE" sz="1800" b="1" dirty="0" smtClean="0"/>
              <a:t>?</a:t>
            </a:r>
          </a:p>
          <a:p>
            <a:pPr eaLnBrk="1" hangingPunct="1">
              <a:buFont typeface="Wingdings 2" pitchFamily="18" charset="2"/>
              <a:buNone/>
              <a:tabLst>
                <a:tab pos="4308475" algn="l"/>
              </a:tabLst>
            </a:pPr>
            <a:endParaRPr lang="de-DE" altLang="de-DE" sz="1800" b="1" dirty="0" smtClean="0"/>
          </a:p>
          <a:p>
            <a:pPr eaLnBrk="1" hangingPunct="1">
              <a:spcBef>
                <a:spcPts val="1200"/>
              </a:spcBef>
              <a:buClr>
                <a:srgbClr val="8CADAE"/>
              </a:buClr>
              <a:buFont typeface="Courier New" pitchFamily="49" charset="0"/>
              <a:buChar char="o"/>
              <a:tabLst>
                <a:tab pos="4308475" algn="l"/>
              </a:tabLst>
            </a:pPr>
            <a:r>
              <a:rPr lang="cs-CZ" altLang="de-DE" sz="1800" dirty="0" smtClean="0"/>
              <a:t>Odlišné názory:</a:t>
            </a:r>
            <a:r>
              <a:rPr lang="de-DE" altLang="de-DE" sz="1800" dirty="0" smtClean="0"/>
              <a:t> </a:t>
            </a:r>
            <a:r>
              <a:rPr lang="cs-CZ" altLang="de-DE" sz="1800" dirty="0" smtClean="0"/>
              <a:t>Požádat přátele, rodinu nebo odborníky </a:t>
            </a:r>
            <a:r>
              <a:rPr lang="de-DE" altLang="de-DE" sz="1800" dirty="0" smtClean="0"/>
              <a:t>(</a:t>
            </a:r>
            <a:r>
              <a:rPr lang="cs-CZ" altLang="de-DE" sz="1800" dirty="0" smtClean="0"/>
              <a:t>např. lékaře</a:t>
            </a:r>
            <a:r>
              <a:rPr lang="de-DE" altLang="de-DE" sz="1800" dirty="0" smtClean="0"/>
              <a:t>) </a:t>
            </a:r>
            <a:r>
              <a:rPr lang="cs-CZ" altLang="de-DE" sz="1800" dirty="0" smtClean="0"/>
              <a:t>o radu</a:t>
            </a:r>
            <a:r>
              <a:rPr lang="de-DE" altLang="de-DE" sz="1800" dirty="0" smtClean="0"/>
              <a:t>: </a:t>
            </a:r>
            <a:r>
              <a:rPr lang="cs-CZ" altLang="de-DE" sz="1800" dirty="0" smtClean="0"/>
              <a:t>Sdílejí jeho přesvědčení</a:t>
            </a:r>
            <a:r>
              <a:rPr lang="de-DE" altLang="de-DE" sz="1800" dirty="0" smtClean="0"/>
              <a:t>? </a:t>
            </a:r>
          </a:p>
          <a:p>
            <a:pPr eaLnBrk="1" hangingPunct="1">
              <a:spcBef>
                <a:spcPts val="1200"/>
              </a:spcBef>
              <a:buClr>
                <a:srgbClr val="8CADAE"/>
              </a:buClr>
              <a:buFont typeface="Courier New" pitchFamily="49" charset="0"/>
              <a:buChar char="o"/>
              <a:tabLst>
                <a:tab pos="4308475" algn="l"/>
              </a:tabLst>
            </a:pPr>
            <a:r>
              <a:rPr lang="cs-CZ" altLang="de-DE" sz="1800" dirty="0" smtClean="0"/>
              <a:t>Osobní zážitky</a:t>
            </a:r>
            <a:r>
              <a:rPr lang="de-DE" altLang="de-DE" sz="1800" dirty="0" smtClean="0"/>
              <a:t>: </a:t>
            </a:r>
            <a:r>
              <a:rPr lang="cs-CZ" altLang="de-DE" sz="1800" dirty="0" smtClean="0"/>
              <a:t>Má </a:t>
            </a:r>
            <a:r>
              <a:rPr lang="de-DE" altLang="de-DE" sz="1800" dirty="0" smtClean="0"/>
              <a:t>John </a:t>
            </a:r>
            <a:r>
              <a:rPr lang="cs-CZ" altLang="de-DE" sz="1800" dirty="0" smtClean="0"/>
              <a:t>tendenci vnímat věci zkresleně a cítit se pronásledován, když je ve stresu</a:t>
            </a:r>
            <a:r>
              <a:rPr lang="de-DE" altLang="de-DE" sz="1800" dirty="0" smtClean="0"/>
              <a:t>?</a:t>
            </a:r>
          </a:p>
          <a:p>
            <a:pPr eaLnBrk="1" hangingPunct="1">
              <a:spcBef>
                <a:spcPts val="1200"/>
              </a:spcBef>
              <a:buClr>
                <a:srgbClr val="8CADAE"/>
              </a:buClr>
              <a:buFont typeface="Courier New" pitchFamily="49" charset="0"/>
              <a:buChar char="o"/>
              <a:tabLst>
                <a:tab pos="4308475" algn="l"/>
              </a:tabLst>
            </a:pPr>
            <a:r>
              <a:rPr lang="cs-CZ" altLang="de-DE" sz="1800" dirty="0" smtClean="0"/>
              <a:t>Má sklon k úzkostnosti a je nedůvěřivý</a:t>
            </a:r>
            <a:r>
              <a:rPr lang="de-DE" altLang="de-DE" sz="1800" dirty="0" smtClean="0"/>
              <a:t>?</a:t>
            </a:r>
          </a:p>
          <a:p>
            <a:pPr eaLnBrk="1" hangingPunct="1">
              <a:buClr>
                <a:srgbClr val="8CADAE"/>
              </a:buClr>
              <a:buFontTx/>
              <a:buNone/>
              <a:tabLst>
                <a:tab pos="4308475" algn="l"/>
              </a:tabLst>
            </a:pPr>
            <a:r>
              <a:rPr lang="de-DE" altLang="de-DE" sz="1800" dirty="0" smtClean="0">
                <a:solidFill>
                  <a:srgbClr val="006699"/>
                </a:solidFill>
              </a:rPr>
              <a:t>    </a:t>
            </a:r>
          </a:p>
          <a:p>
            <a:pPr eaLnBrk="1" hangingPunct="1">
              <a:buFont typeface="Wingdings" pitchFamily="2" charset="2"/>
              <a:buNone/>
              <a:tabLst>
                <a:tab pos="4308475" algn="l"/>
              </a:tabLst>
            </a:pPr>
            <a:r>
              <a:rPr lang="de-DE" altLang="de-DE" sz="1800" dirty="0" smtClean="0"/>
              <a:t>	</a:t>
            </a:r>
            <a:r>
              <a:rPr lang="cs-CZ" altLang="de-DE" sz="1800" dirty="0" smtClean="0"/>
              <a:t>Možné důsledky tohoto přesvědčení</a:t>
            </a:r>
            <a:r>
              <a:rPr lang="de-DE" altLang="de-DE" sz="1800" dirty="0" smtClean="0"/>
              <a:t>?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  <a:tabLst>
                <a:tab pos="4308475" algn="l"/>
              </a:tabLst>
            </a:pPr>
            <a:endParaRPr lang="de-DE" altLang="de-DE" sz="1800" b="1" dirty="0" smtClean="0"/>
          </a:p>
        </p:txBody>
      </p:sp>
      <p:sp>
        <p:nvSpPr>
          <p:cNvPr id="34820" name="Rectangle 8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34821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</a:t>
            </a:r>
            <a:r>
              <a:rPr lang="cs-CZ" altLang="de-DE" sz="1200">
                <a:solidFill>
                  <a:schemeClr val="tx2"/>
                </a:solidFill>
              </a:rPr>
              <a:t>7</a:t>
            </a:r>
            <a:endParaRPr lang="en-US" altLang="de-DE" sz="1200">
              <a:solidFill>
                <a:schemeClr val="tx2"/>
              </a:solidFill>
            </a:endParaRPr>
          </a:p>
        </p:txBody>
      </p:sp>
      <p:sp>
        <p:nvSpPr>
          <p:cNvPr id="34822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34824" name="Text Box 10"/>
          <p:cNvSpPr txBox="1">
            <a:spLocks noChangeArrowheads="1"/>
          </p:cNvSpPr>
          <p:nvPr/>
        </p:nvSpPr>
        <p:spPr bwMode="auto">
          <a:xfrm>
            <a:off x="-9525" y="6635750"/>
            <a:ext cx="6588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(</a:t>
            </a:r>
            <a:r>
              <a:rPr lang="cs-CZ" altLang="de-DE" sz="700" b="0"/>
              <a:t>„</a:t>
            </a:r>
            <a:r>
              <a:rPr lang="de-DE" altLang="de-DE" sz="700" b="0" i="1"/>
              <a:t>Verstecken</a:t>
            </a:r>
            <a:r>
              <a:rPr lang="de-DE" altLang="de-DE" sz="700" b="0"/>
              <a:t>”</a:t>
            </a:r>
            <a:r>
              <a:rPr lang="de-DE" altLang="de-DE" sz="700" b="0" i="1"/>
              <a:t> </a:t>
            </a:r>
            <a:r>
              <a:rPr lang="cs-CZ" altLang="de-DE" sz="700" b="0" i="1"/>
              <a:t>od</a:t>
            </a:r>
            <a:r>
              <a:rPr lang="de-DE" altLang="de-DE" sz="700" b="0" i="1"/>
              <a:t> Jan</a:t>
            </a:r>
            <a:r>
              <a:rPr lang="cs-CZ" altLang="de-DE" sz="700" b="0" i="1"/>
              <a:t>y</a:t>
            </a:r>
            <a:r>
              <a:rPr lang="de-DE" altLang="de-DE" sz="700" b="0" i="1"/>
              <a:t> Pöttgen, </a:t>
            </a:r>
            <a:r>
              <a:rPr lang="cs-CZ" altLang="de-DE" sz="700" b="0" i="1"/>
              <a:t>vypůjčeno z brožury</a:t>
            </a:r>
            <a:r>
              <a:rPr lang="de-DE" altLang="de-DE" sz="700" b="0" i="1"/>
              <a:t> </a:t>
            </a:r>
            <a:r>
              <a:rPr lang="cs-CZ" altLang="de-DE" sz="700" b="0"/>
              <a:t>„</a:t>
            </a:r>
            <a:r>
              <a:rPr lang="de-DE" altLang="de-DE" sz="700" b="0" i="1"/>
              <a:t>Schizophrenie: </a:t>
            </a:r>
          </a:p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Eine Krankheit verliert ihre Dämonie</a:t>
            </a:r>
            <a:r>
              <a:rPr lang="de-DE" altLang="de-DE" sz="700" b="0"/>
              <a:t>”</a:t>
            </a:r>
            <a:r>
              <a:rPr lang="de-DE" altLang="de-DE" sz="700" b="0" i="1"/>
              <a:t>, 1988, </a:t>
            </a:r>
            <a:r>
              <a:rPr lang="cs-CZ" altLang="de-DE" sz="700" b="0" i="1"/>
              <a:t>od</a:t>
            </a:r>
            <a:r>
              <a:rPr lang="de-DE" altLang="de-DE" sz="700" b="0" i="1"/>
              <a:t> Troponwerke GmbH &amp; Co. KG)</a:t>
            </a:r>
          </a:p>
        </p:txBody>
      </p:sp>
      <p:pic>
        <p:nvPicPr>
          <p:cNvPr id="34825" name="Picture 70" descr="Notizen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738" y="6229350"/>
            <a:ext cx="3365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6" name="Rectangle 69"/>
          <p:cNvSpPr>
            <a:spLocks noChangeArrowheads="1"/>
          </p:cNvSpPr>
          <p:nvPr/>
        </p:nvSpPr>
        <p:spPr bwMode="auto">
          <a:xfrm>
            <a:off x="0" y="6167438"/>
            <a:ext cx="1944688" cy="474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r>
              <a:rPr lang="cs-CZ" altLang="de-DE" sz="1200" b="0">
                <a:sym typeface="Wingdings" pitchFamily="2" charset="2"/>
              </a:rPr>
              <a:t>       </a:t>
            </a:r>
            <a:r>
              <a:rPr lang="de-DE" altLang="de-DE" sz="1200" b="0">
                <a:sym typeface="Wingdings" pitchFamily="2" charset="2"/>
              </a:rPr>
              <a:t></a:t>
            </a:r>
            <a:r>
              <a:rPr lang="de-DE" altLang="de-DE" sz="1200" b="0"/>
              <a:t> </a:t>
            </a:r>
            <a:r>
              <a:rPr lang="cs-CZ" altLang="de-DE" sz="1200" b="0" i="1"/>
              <a:t>Pracovní list </a:t>
            </a:r>
            <a:r>
              <a:rPr lang="en-US" altLang="de-DE" sz="1200" b="0"/>
              <a:t>6.1</a:t>
            </a:r>
            <a:endParaRPr lang="de-DE" altLang="de-DE" sz="1200" b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44450"/>
            <a:ext cx="91249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b="0" dirty="0">
                <a:solidFill>
                  <a:srgbClr val="D16349"/>
                </a:solidFill>
              </a:rPr>
              <a:t>Příklad</a:t>
            </a:r>
            <a:r>
              <a:rPr lang="de-DE" altLang="de-DE" sz="2000" b="0" dirty="0">
                <a:solidFill>
                  <a:srgbClr val="D16349"/>
                </a:solidFill>
              </a:rPr>
              <a:t>:</a:t>
            </a:r>
            <a:br>
              <a:rPr lang="de-DE" altLang="de-DE" sz="2000" b="0" dirty="0">
                <a:solidFill>
                  <a:srgbClr val="D16349"/>
                </a:solidFill>
              </a:rPr>
            </a:br>
            <a:r>
              <a:rPr lang="cs-CZ" altLang="de-DE" sz="2000" b="0" dirty="0">
                <a:solidFill>
                  <a:srgbClr val="D16349"/>
                </a:solidFill>
              </a:rPr>
              <a:t>Skutečné pronásledování nebo jen zdání</a:t>
            </a:r>
            <a:r>
              <a:rPr lang="de-DE" altLang="de-DE" sz="2000" b="0" dirty="0">
                <a:solidFill>
                  <a:srgbClr val="D16349"/>
                </a:solidFill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0" y="1284288"/>
            <a:ext cx="3635375" cy="2873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altLang="de-DE" sz="1800" b="1" smtClean="0"/>
              <a:t>Příklad</a:t>
            </a:r>
            <a:r>
              <a:rPr lang="de-DE" altLang="de-DE" sz="1800" b="1" smtClean="0"/>
              <a:t>:</a:t>
            </a:r>
            <a:r>
              <a:rPr lang="de-DE" altLang="de-DE" sz="1800" smtClean="0"/>
              <a:t> </a:t>
            </a:r>
            <a:r>
              <a:rPr lang="cs-CZ" altLang="de-DE" sz="1800" smtClean="0"/>
              <a:t>Pronásledování</a:t>
            </a:r>
            <a:r>
              <a:rPr lang="de-DE" altLang="de-DE" sz="1200" smtClean="0"/>
              <a:t> </a:t>
            </a:r>
            <a:endParaRPr lang="de-DE" altLang="de-DE" sz="1300" smtClean="0"/>
          </a:p>
          <a:p>
            <a:pPr eaLnBrk="1" hangingPunct="1">
              <a:buFont typeface="Wingdings 2" pitchFamily="18" charset="2"/>
              <a:buNone/>
            </a:pPr>
            <a:endParaRPr lang="de-DE" altLang="de-DE" sz="50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de-DE" altLang="de-DE" sz="1200" smtClean="0"/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14</a:t>
            </a:r>
          </a:p>
        </p:txBody>
      </p:sp>
      <p:graphicFrame>
        <p:nvGraphicFramePr>
          <p:cNvPr id="15416" name="Group 56"/>
          <p:cNvGraphicFramePr>
            <a:graphicFrameLocks noGrp="1"/>
          </p:cNvGraphicFramePr>
          <p:nvPr/>
        </p:nvGraphicFramePr>
        <p:xfrm>
          <a:off x="34925" y="2060575"/>
          <a:ext cx="8966200" cy="3654441"/>
        </p:xfrm>
        <a:graphic>
          <a:graphicData uri="http://schemas.openxmlformats.org/drawingml/2006/table">
            <a:tbl>
              <a:tblPr/>
              <a:tblGrid>
                <a:gridCol w="2465373"/>
                <a:gridCol w="6500827"/>
              </a:tblGrid>
              <a:tr h="16452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John </a:t>
                      </a: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 přesvědčen, že je pronásledován </a:t>
                      </a:r>
                      <a:r>
                        <a:rPr kumimoji="0" lang="cs-CZ" altLang="de-DE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Scientology</a:t>
                      </a: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  <a:endParaRPr kumimoji="0" lang="en-US" alt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Velmi jej to omezuje v jeho běžném životě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protože téměř nevychází z domu 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má problém se sám o sebe postarat, je společensky izolován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Má problémy v práci kvůli nepovoleným absencím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Jeho život je naplněn silným strachem a neustálým pocitem ohrožení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  <a:endParaRPr kumimoji="0" lang="cs-CZ" alt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2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Jiné možné</a:t>
                      </a:r>
                      <a:r>
                        <a:rPr kumimoji="0" lang="de-DE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vysvětlení</a:t>
                      </a:r>
                      <a:r>
                        <a:rPr kumimoji="0" lang="de-DE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John </a:t>
                      </a: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si uvědomil, že jeho podezíravost je způsobena jeho psychickými problémy.</a:t>
                      </a:r>
                      <a:endParaRPr kumimoji="0" lang="en-US" alt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Pocity strachu a ohrožení se zmírnily.</a:t>
                      </a:r>
                      <a:endParaRPr kumimoji="0" lang="en-US" alt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Může se začít stydět, že tomu tak pevně věřil a že se o tom snažil přesvědčit i ostatní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 ochoten přijmout odbornou pomoc a také podporu od svých přátel a rodiny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Jeho situace se zlepší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Zase tráví čas se svými přáteli a plánuje si svou budoucnost, jak v zaměstnání, tak v osobním životě</a:t>
                      </a:r>
                      <a:r>
                        <a:rPr kumimoji="0" lang="en-US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55" name="Rectangle 17"/>
          <p:cNvSpPr>
            <a:spLocks noChangeArrowheads="1"/>
          </p:cNvSpPr>
          <p:nvPr/>
        </p:nvSpPr>
        <p:spPr bwMode="auto">
          <a:xfrm>
            <a:off x="5572125" y="1273175"/>
            <a:ext cx="2146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r>
              <a:rPr lang="cs-CZ" altLang="de-DE" b="0"/>
              <a:t>možné důsledky </a:t>
            </a:r>
            <a:endParaRPr lang="en-US" altLang="de-DE" b="0"/>
          </a:p>
        </p:txBody>
      </p:sp>
      <p:sp>
        <p:nvSpPr>
          <p:cNvPr id="35856" name="AutoShape 16"/>
          <p:cNvSpPr>
            <a:spLocks noChangeArrowheads="1"/>
          </p:cNvSpPr>
          <p:nvPr/>
        </p:nvSpPr>
        <p:spPr bwMode="auto">
          <a:xfrm>
            <a:off x="4355976" y="1333500"/>
            <a:ext cx="935038" cy="2492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pic>
        <p:nvPicPr>
          <p:cNvPr id="35857" name="Picture 24"/>
          <p:cNvPicPr>
            <a:picLocks noChangeAspect="1" noChangeArrowheads="1"/>
          </p:cNvPicPr>
          <p:nvPr/>
        </p:nvPicPr>
        <p:blipFill>
          <a:blip r:embed="rId3"/>
          <a:srcRect t="7335"/>
          <a:stretch>
            <a:fillRect/>
          </a:stretch>
        </p:blipFill>
        <p:spPr bwMode="auto">
          <a:xfrm>
            <a:off x="73025" y="971550"/>
            <a:ext cx="784225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6.28</a:t>
            </a:r>
          </a:p>
        </p:txBody>
      </p:sp>
      <p:sp>
        <p:nvSpPr>
          <p:cNvPr id="35859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35861" name="Text Box 10"/>
          <p:cNvSpPr txBox="1">
            <a:spLocks noChangeArrowheads="1"/>
          </p:cNvSpPr>
          <p:nvPr/>
        </p:nvSpPr>
        <p:spPr bwMode="auto">
          <a:xfrm>
            <a:off x="-9525" y="6635750"/>
            <a:ext cx="6588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(</a:t>
            </a:r>
            <a:r>
              <a:rPr lang="cs-CZ" altLang="de-DE" sz="700" b="0"/>
              <a:t>„</a:t>
            </a:r>
            <a:r>
              <a:rPr lang="de-DE" altLang="de-DE" sz="700" b="0" i="1"/>
              <a:t>Verstecken</a:t>
            </a:r>
            <a:r>
              <a:rPr lang="de-DE" altLang="de-DE" sz="700" b="0"/>
              <a:t>”</a:t>
            </a:r>
            <a:r>
              <a:rPr lang="de-DE" altLang="de-DE" sz="700" b="0" i="1"/>
              <a:t> </a:t>
            </a:r>
            <a:r>
              <a:rPr lang="cs-CZ" altLang="de-DE" sz="700" b="0" i="1"/>
              <a:t>od</a:t>
            </a:r>
            <a:r>
              <a:rPr lang="de-DE" altLang="de-DE" sz="700" b="0" i="1"/>
              <a:t> Jan</a:t>
            </a:r>
            <a:r>
              <a:rPr lang="cs-CZ" altLang="de-DE" sz="700" b="0" i="1"/>
              <a:t>y</a:t>
            </a:r>
            <a:r>
              <a:rPr lang="de-DE" altLang="de-DE" sz="700" b="0" i="1"/>
              <a:t> Pöttgen, </a:t>
            </a:r>
            <a:r>
              <a:rPr lang="cs-CZ" altLang="de-DE" sz="700" b="0" i="1"/>
              <a:t>vypůjčeno z brožury</a:t>
            </a:r>
            <a:r>
              <a:rPr lang="de-DE" altLang="de-DE" sz="700" b="0" i="1"/>
              <a:t> </a:t>
            </a:r>
            <a:r>
              <a:rPr lang="cs-CZ" altLang="de-DE" sz="700" b="0"/>
              <a:t>„</a:t>
            </a:r>
            <a:r>
              <a:rPr lang="de-DE" altLang="de-DE" sz="700" b="0" i="1"/>
              <a:t>Schizophrenie: </a:t>
            </a:r>
          </a:p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Eine Krankheit verliert ihre Dämonie</a:t>
            </a:r>
            <a:r>
              <a:rPr lang="de-DE" altLang="de-DE" sz="700" b="0"/>
              <a:t>”</a:t>
            </a:r>
            <a:r>
              <a:rPr lang="de-DE" altLang="de-DE" sz="700" b="0" i="1"/>
              <a:t>, 1988, </a:t>
            </a:r>
            <a:r>
              <a:rPr lang="cs-CZ" altLang="de-DE" sz="700" b="0" i="1"/>
              <a:t>od</a:t>
            </a:r>
            <a:r>
              <a:rPr lang="de-DE" altLang="de-DE" sz="700" b="0" i="1"/>
              <a:t> Troponwerke GmbH &amp; Co. KG)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44450"/>
            <a:ext cx="91249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b="0" dirty="0">
                <a:solidFill>
                  <a:srgbClr val="D16349"/>
                </a:solidFill>
              </a:rPr>
              <a:t>Příklad</a:t>
            </a:r>
            <a:r>
              <a:rPr lang="de-DE" altLang="de-DE" sz="2000" b="0" dirty="0">
                <a:solidFill>
                  <a:srgbClr val="D16349"/>
                </a:solidFill>
              </a:rPr>
              <a:t>:</a:t>
            </a:r>
            <a:br>
              <a:rPr lang="de-DE" altLang="de-DE" sz="2000" b="0" dirty="0">
                <a:solidFill>
                  <a:srgbClr val="D16349"/>
                </a:solidFill>
              </a:rPr>
            </a:br>
            <a:r>
              <a:rPr lang="cs-CZ" altLang="de-DE" sz="2000" b="0" dirty="0">
                <a:solidFill>
                  <a:srgbClr val="D16349"/>
                </a:solidFill>
              </a:rPr>
              <a:t>Skutečné pronásledování nebo jen zdání</a:t>
            </a:r>
            <a:r>
              <a:rPr lang="de-DE" altLang="de-DE" sz="2000" b="0" dirty="0">
                <a:solidFill>
                  <a:srgbClr val="D16349"/>
                </a:solidFill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-73025" y="1196975"/>
            <a:ext cx="6732588" cy="45894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de-DE" altLang="de-DE" sz="1800" b="1" smtClean="0"/>
              <a:t>	</a:t>
            </a:r>
            <a:r>
              <a:rPr lang="cs-CZ" altLang="de-DE" sz="1800" b="1" smtClean="0"/>
              <a:t>Příklad</a:t>
            </a:r>
            <a:r>
              <a:rPr lang="de-DE" altLang="de-DE" sz="1800" b="1" smtClean="0"/>
              <a:t>:</a:t>
            </a:r>
            <a:r>
              <a:rPr lang="de-DE" altLang="de-DE" sz="1800" smtClean="0"/>
              <a:t> Simon </a:t>
            </a:r>
            <a:r>
              <a:rPr lang="cs-CZ" altLang="de-DE" sz="1800" smtClean="0"/>
              <a:t>je přesvědčen je „Vyvolený</a:t>
            </a:r>
            <a:r>
              <a:rPr lang="de-DE" altLang="de-DE" sz="1800" smtClean="0"/>
              <a:t>”. </a:t>
            </a:r>
            <a:r>
              <a:rPr lang="cs-CZ" altLang="de-DE" sz="1800" smtClean="0"/>
              <a:t>Je pevně odhodlán stát se vůdcem </a:t>
            </a:r>
            <a:r>
              <a:rPr lang="de-DE" altLang="de-DE" sz="1800" smtClean="0"/>
              <a:t>Tibet</a:t>
            </a:r>
            <a:r>
              <a:rPr lang="cs-CZ" altLang="de-DE" sz="1800" smtClean="0"/>
              <a:t>ských</a:t>
            </a:r>
            <a:r>
              <a:rPr lang="de-DE" altLang="de-DE" sz="1800" smtClean="0"/>
              <a:t> Buddhist</a:t>
            </a:r>
            <a:r>
              <a:rPr lang="cs-CZ" altLang="de-DE" sz="1800" smtClean="0"/>
              <a:t>ů</a:t>
            </a:r>
            <a:r>
              <a:rPr lang="de-DE" altLang="de-DE" sz="1800" smtClean="0"/>
              <a:t> </a:t>
            </a:r>
            <a:r>
              <a:rPr lang="cs-CZ" altLang="de-DE" sz="1800" smtClean="0"/>
              <a:t>jako jejich příští </a:t>
            </a:r>
            <a:r>
              <a:rPr lang="de-DE" altLang="de-DE" sz="1800" smtClean="0"/>
              <a:t>Dalai Lama. </a:t>
            </a:r>
            <a:r>
              <a:rPr lang="cs-CZ" altLang="de-DE" sz="1800" smtClean="0"/>
              <a:t>Za své poslední úspory si proto koupil letenku do Číny. </a:t>
            </a:r>
            <a:endParaRPr lang="de-DE" altLang="de-DE" sz="1800" smtClean="0"/>
          </a:p>
          <a:p>
            <a:pPr eaLnBrk="1" hangingPunct="1">
              <a:buFont typeface="Wingdings 2" pitchFamily="18" charset="2"/>
              <a:buNone/>
            </a:pPr>
            <a:endParaRPr lang="de-DE" altLang="de-DE" sz="1800" smtClean="0"/>
          </a:p>
          <a:p>
            <a:pPr eaLnBrk="1" hangingPunct="1">
              <a:buFont typeface="Wingdings 2" pitchFamily="18" charset="2"/>
              <a:buNone/>
            </a:pPr>
            <a:r>
              <a:rPr lang="de-DE" altLang="de-DE" sz="1800" smtClean="0"/>
              <a:t>	</a:t>
            </a:r>
            <a:r>
              <a:rPr lang="cs-CZ" altLang="de-DE" sz="1800" b="1" smtClean="0"/>
              <a:t>Důkazy:</a:t>
            </a:r>
            <a:r>
              <a:rPr lang="de-DE" altLang="de-DE" sz="1800" smtClean="0"/>
              <a:t> </a:t>
            </a:r>
            <a:r>
              <a:rPr lang="cs-CZ" altLang="de-DE" sz="1800" smtClean="0"/>
              <a:t>Na cestě z práce, kde se pohádal s vedoucím, uviděl </a:t>
            </a:r>
            <a:r>
              <a:rPr lang="de-DE" altLang="de-DE" sz="1800" smtClean="0"/>
              <a:t>Simon </a:t>
            </a:r>
            <a:r>
              <a:rPr lang="cs-CZ" altLang="de-DE" sz="1800" smtClean="0"/>
              <a:t>na zdi malbu </a:t>
            </a:r>
            <a:r>
              <a:rPr lang="de-DE" altLang="de-DE" sz="1800" smtClean="0"/>
              <a:t>Buddh</a:t>
            </a:r>
            <a:r>
              <a:rPr lang="cs-CZ" altLang="de-DE" sz="1800" smtClean="0"/>
              <a:t>y</a:t>
            </a:r>
            <a:r>
              <a:rPr lang="de-DE" altLang="de-DE" sz="1800" smtClean="0"/>
              <a:t> </a:t>
            </a:r>
            <a:r>
              <a:rPr lang="cs-CZ" altLang="de-DE" sz="1800" smtClean="0"/>
              <a:t>a okamžitě pocítil, že je osvícený.</a:t>
            </a:r>
            <a:r>
              <a:rPr lang="de-DE" altLang="de-DE" sz="1800" smtClean="0"/>
              <a:t> </a:t>
            </a:r>
            <a:r>
              <a:rPr lang="cs-CZ" altLang="de-DE" sz="1800" smtClean="0"/>
              <a:t>Od tohoto zážitku v sobě pociťuje božskou sílu</a:t>
            </a:r>
            <a:r>
              <a:rPr lang="de-DE" altLang="de-DE" sz="1800" smtClean="0"/>
              <a:t>.</a:t>
            </a:r>
          </a:p>
          <a:p>
            <a:pPr eaLnBrk="1" hangingPunct="1">
              <a:buFont typeface="Wingdings 2" pitchFamily="18" charset="2"/>
              <a:buNone/>
            </a:pPr>
            <a:r>
              <a:rPr lang="de-DE" altLang="de-DE" sz="1800" smtClean="0"/>
              <a:t>		</a:t>
            </a:r>
            <a:endParaRPr lang="cs-CZ" altLang="de-DE" sz="180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cs-CZ" altLang="de-DE" sz="1800" smtClean="0"/>
              <a:t>Co by mohlo zpochybnit </a:t>
            </a:r>
            <a:r>
              <a:rPr lang="de-DE" altLang="de-DE" sz="1800" smtClean="0"/>
              <a:t>Simon</a:t>
            </a:r>
            <a:r>
              <a:rPr lang="cs-CZ" altLang="de-DE" sz="1800" smtClean="0"/>
              <a:t>ovo přesvědčení?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cs-CZ" altLang="de-DE" sz="1800" smtClean="0"/>
              <a:t>Existuje prostor pro pochyby</a:t>
            </a:r>
            <a:r>
              <a:rPr lang="de-DE" altLang="de-DE" sz="1800" smtClean="0"/>
              <a:t>?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de-DE" altLang="de-DE" sz="1800" b="1" smtClean="0"/>
              <a:t>???</a:t>
            </a:r>
          </a:p>
          <a:p>
            <a:pPr eaLnBrk="1" hangingPunct="1">
              <a:buFont typeface="Wingdings 2" pitchFamily="18" charset="2"/>
              <a:buNone/>
            </a:pPr>
            <a:endParaRPr lang="de-DE" altLang="de-DE" sz="1800" b="1" smtClean="0"/>
          </a:p>
        </p:txBody>
      </p:sp>
      <p:sp>
        <p:nvSpPr>
          <p:cNvPr id="36867" name="Text Box 8"/>
          <p:cNvSpPr txBox="1">
            <a:spLocks noChangeArrowheads="1"/>
          </p:cNvSpPr>
          <p:nvPr/>
        </p:nvSpPr>
        <p:spPr bwMode="auto">
          <a:xfrm>
            <a:off x="0" y="6643688"/>
            <a:ext cx="3352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b="0" i="1"/>
              <a:t>(</a:t>
            </a:r>
            <a:r>
              <a:rPr lang="cs-CZ" altLang="de-DE" sz="800" b="0"/>
              <a:t>„</a:t>
            </a:r>
            <a:r>
              <a:rPr lang="de-DE" altLang="de-DE" sz="800" b="0" i="1"/>
              <a:t>Electro Graffito Buddha” </a:t>
            </a:r>
            <a:r>
              <a:rPr lang="cs-CZ" altLang="de-DE" sz="800" b="0" i="1"/>
              <a:t>od</a:t>
            </a:r>
            <a:r>
              <a:rPr lang="de-DE" altLang="de-DE" sz="800" b="0" i="1"/>
              <a:t> James</a:t>
            </a:r>
            <a:r>
              <a:rPr lang="cs-CZ" altLang="de-DE" sz="800" b="0" i="1"/>
              <a:t>e</a:t>
            </a:r>
            <a:r>
              <a:rPr lang="de-DE" altLang="de-DE" sz="800" b="0" i="1"/>
              <a:t> Everett</a:t>
            </a:r>
            <a:r>
              <a:rPr lang="cs-CZ" altLang="de-DE" sz="800" b="0" i="1"/>
              <a:t>a</a:t>
            </a:r>
            <a:r>
              <a:rPr lang="de-DE" altLang="de-DE" sz="800" b="0" i="1"/>
              <a:t>)</a:t>
            </a:r>
            <a:r>
              <a:rPr lang="de-DE" altLang="de-DE" sz="800" i="1"/>
              <a:t> </a:t>
            </a:r>
          </a:p>
        </p:txBody>
      </p:sp>
      <p:pic>
        <p:nvPicPr>
          <p:cNvPr id="36868" name="Picture 10" descr="Electro Graffito Buddha-flickr_ccc_James Everet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3713" y="1412875"/>
            <a:ext cx="2300287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Rectangle 11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3687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6.29</a:t>
            </a:r>
          </a:p>
        </p:txBody>
      </p:sp>
      <p:sp>
        <p:nvSpPr>
          <p:cNvPr id="36871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44450"/>
            <a:ext cx="91249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b="0" dirty="0">
                <a:solidFill>
                  <a:srgbClr val="D16349"/>
                </a:solidFill>
              </a:rPr>
              <a:t>Příklad</a:t>
            </a:r>
            <a:r>
              <a:rPr lang="de-DE" altLang="de-DE" sz="2000" b="0" dirty="0">
                <a:solidFill>
                  <a:srgbClr val="D16349"/>
                </a:solidFill>
              </a:rPr>
              <a:t>:</a:t>
            </a:r>
            <a:br>
              <a:rPr lang="de-DE" altLang="de-DE" sz="2000" b="0" dirty="0">
                <a:solidFill>
                  <a:srgbClr val="D16349"/>
                </a:solidFill>
              </a:rPr>
            </a:br>
            <a:r>
              <a:rPr lang="cs-CZ" altLang="de-DE" sz="2000" b="0" dirty="0">
                <a:solidFill>
                  <a:srgbClr val="D16349"/>
                </a:solidFill>
              </a:rPr>
              <a:t>Skutečné pronásledování nebo jen zdání</a:t>
            </a:r>
            <a:r>
              <a:rPr lang="de-DE" altLang="de-DE" sz="2000" b="0" dirty="0">
                <a:solidFill>
                  <a:srgbClr val="D16349"/>
                </a:solidFill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238125" y="1000125"/>
            <a:ext cx="6477000" cy="1277938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altLang="de-DE" sz="1800" b="1" dirty="0" smtClean="0"/>
              <a:t>Příklad</a:t>
            </a:r>
            <a:r>
              <a:rPr lang="de-DE" altLang="de-DE" sz="1800" b="1" dirty="0" smtClean="0"/>
              <a:t>:</a:t>
            </a:r>
            <a:r>
              <a:rPr lang="de-DE" altLang="de-DE" sz="1800" dirty="0" smtClean="0"/>
              <a:t> </a:t>
            </a:r>
            <a:r>
              <a:rPr lang="cs-CZ" altLang="de-DE" sz="1800" dirty="0" smtClean="0"/>
              <a:t>Osvícení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cs-CZ" altLang="de-DE" sz="1800" dirty="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altLang="de-DE" sz="1800" b="1" dirty="0" smtClean="0"/>
              <a:t>Co by mohlo zpochybnit </a:t>
            </a:r>
            <a:r>
              <a:rPr lang="de-DE" altLang="de-DE" sz="1800" b="1" dirty="0" smtClean="0"/>
              <a:t>Simon</a:t>
            </a:r>
            <a:r>
              <a:rPr lang="cs-CZ" altLang="de-DE" sz="1800" b="1" dirty="0" smtClean="0"/>
              <a:t>ovo</a:t>
            </a:r>
            <a:r>
              <a:rPr lang="de-DE" altLang="de-DE" sz="1800" b="1" dirty="0" smtClean="0"/>
              <a:t> </a:t>
            </a:r>
            <a:r>
              <a:rPr lang="cs-CZ" altLang="de-DE" sz="1800" b="1" dirty="0" smtClean="0"/>
              <a:t>přesvědčení? Existuje prostor pro pochyby</a:t>
            </a:r>
            <a:r>
              <a:rPr lang="de-DE" altLang="de-DE" sz="1800" b="1" dirty="0" smtClean="0"/>
              <a:t>?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de-DE" altLang="de-DE" sz="1800" b="1" dirty="0" smtClean="0"/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Je malba na zdi </a:t>
            </a:r>
            <a:r>
              <a:rPr lang="de-DE" altLang="de-DE" sz="1800" dirty="0" smtClean="0"/>
              <a:t>a</a:t>
            </a:r>
            <a:r>
              <a:rPr lang="cs-CZ" altLang="de-DE" sz="1800" dirty="0" smtClean="0"/>
              <a:t> pocit osvícení nezpochybnitelným důkazem</a:t>
            </a:r>
            <a:r>
              <a:rPr lang="de-DE" altLang="de-DE" sz="1800" dirty="0" smtClean="0"/>
              <a:t>? </a:t>
            </a:r>
            <a:r>
              <a:rPr lang="cs-CZ" altLang="de-DE" sz="1800" dirty="0" smtClean="0"/>
              <a:t>Nemůže jít o shodu okolností?</a:t>
            </a:r>
            <a:endParaRPr lang="de-DE" altLang="de-DE" sz="1800" dirty="0" smtClean="0"/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Co má autor malby na zdi společného se </a:t>
            </a:r>
            <a:r>
              <a:rPr lang="de-DE" altLang="de-DE" sz="1800" dirty="0" smtClean="0"/>
              <a:t>Simon</a:t>
            </a:r>
            <a:r>
              <a:rPr lang="cs-CZ" altLang="de-DE" sz="1800" dirty="0" smtClean="0"/>
              <a:t>ovým</a:t>
            </a:r>
            <a:r>
              <a:rPr lang="de-DE" altLang="de-DE" sz="1800" dirty="0" smtClean="0"/>
              <a:t> </a:t>
            </a:r>
            <a:r>
              <a:rPr lang="cs-CZ" altLang="de-DE" sz="1800" dirty="0" smtClean="0"/>
              <a:t>„osvícením“</a:t>
            </a:r>
            <a:r>
              <a:rPr lang="de-DE" altLang="de-DE" sz="1800" dirty="0" smtClean="0"/>
              <a:t>?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Proč by se měl </a:t>
            </a:r>
            <a:r>
              <a:rPr lang="de-DE" altLang="de-DE" sz="1800" dirty="0" smtClean="0"/>
              <a:t>Simon </a:t>
            </a:r>
            <a:r>
              <a:rPr lang="cs-CZ" altLang="de-DE" sz="1800" dirty="0" smtClean="0"/>
              <a:t>stát náboženským vůdcem </a:t>
            </a:r>
            <a:r>
              <a:rPr lang="de-DE" altLang="de-DE" sz="1800" dirty="0" smtClean="0"/>
              <a:t>Tibet</a:t>
            </a:r>
            <a:r>
              <a:rPr lang="cs-CZ" altLang="de-DE" sz="1800" dirty="0" smtClean="0"/>
              <a:t>ských</a:t>
            </a:r>
            <a:r>
              <a:rPr lang="de-DE" altLang="de-DE" sz="1800" dirty="0" smtClean="0"/>
              <a:t> Buddhist</a:t>
            </a:r>
            <a:r>
              <a:rPr lang="cs-CZ" altLang="de-DE" sz="1800" dirty="0" smtClean="0"/>
              <a:t>ů, když pochází z křesťanského kulturního prostředí</a:t>
            </a:r>
            <a:r>
              <a:rPr lang="de-DE" altLang="de-DE" sz="1800" dirty="0" smtClean="0"/>
              <a:t>?</a:t>
            </a:r>
          </a:p>
          <a:p>
            <a:pPr eaLnBrk="1" hangingPunct="1">
              <a:spcBef>
                <a:spcPct val="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de-DE" altLang="de-DE" sz="1800" dirty="0" smtClean="0"/>
              <a:t>…</a:t>
            </a:r>
          </a:p>
          <a:p>
            <a:pPr eaLnBrk="1" hangingPunct="1">
              <a:spcBef>
                <a:spcPct val="0"/>
              </a:spcBef>
              <a:buClr>
                <a:srgbClr val="8CADAE"/>
              </a:buClr>
              <a:buFontTx/>
              <a:buNone/>
            </a:pPr>
            <a:endParaRPr lang="de-DE" altLang="de-DE" sz="1000" dirty="0" smtClean="0"/>
          </a:p>
          <a:p>
            <a:pPr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de-DE" altLang="de-DE" sz="1800" dirty="0" smtClean="0"/>
              <a:t> </a:t>
            </a:r>
            <a:r>
              <a:rPr lang="cs-CZ" altLang="de-DE" sz="1800" dirty="0" smtClean="0"/>
              <a:t>V každém případě je velmi ukvapené, opustit všechno jen na základě vnitřního pocitu</a:t>
            </a:r>
            <a:r>
              <a:rPr lang="de-DE" altLang="de-DE" sz="1800" dirty="0" smtClean="0"/>
              <a:t>.</a:t>
            </a:r>
            <a:endParaRPr lang="cs-CZ" altLang="de-DE" sz="1800" dirty="0" smtClean="0"/>
          </a:p>
          <a:p>
            <a:pPr algn="ctr" eaLnBrk="1" hangingPunct="1">
              <a:spcBef>
                <a:spcPct val="0"/>
              </a:spcBef>
              <a:buFont typeface="Wingdings" pitchFamily="2" charset="2"/>
              <a:buNone/>
            </a:pPr>
            <a:endParaRPr lang="cs-CZ" altLang="de-DE" sz="1000" dirty="0" smtClean="0"/>
          </a:p>
          <a:p>
            <a:pPr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cs-CZ" altLang="de-DE" sz="1800" dirty="0" smtClean="0"/>
              <a:t>Jak by si mohl </a:t>
            </a:r>
            <a:r>
              <a:rPr lang="de-DE" altLang="de-DE" sz="1800" dirty="0" smtClean="0"/>
              <a:t>Simon </a:t>
            </a:r>
            <a:r>
              <a:rPr lang="cs-CZ" altLang="de-DE" sz="1800" dirty="0" smtClean="0"/>
              <a:t>ověřit, zda je jeho přesvědčení správné</a:t>
            </a:r>
            <a:r>
              <a:rPr lang="de-DE" altLang="de-DE" sz="1800" dirty="0" smtClean="0"/>
              <a:t>?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de-DE" altLang="de-DE" sz="1800" dirty="0" smtClean="0"/>
              <a:t>???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endParaRPr lang="de-DE" altLang="de-DE" sz="1800" dirty="0" smtClean="0"/>
          </a:p>
        </p:txBody>
      </p:sp>
      <p:sp>
        <p:nvSpPr>
          <p:cNvPr id="37891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16</a:t>
            </a:r>
          </a:p>
        </p:txBody>
      </p:sp>
      <p:pic>
        <p:nvPicPr>
          <p:cNvPr id="37892" name="Picture 13" descr="Electro Graffito Buddha-flickr_ccc_James Everet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3713" y="1412875"/>
            <a:ext cx="2300287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6.30</a:t>
            </a:r>
          </a:p>
        </p:txBody>
      </p:sp>
      <p:sp>
        <p:nvSpPr>
          <p:cNvPr id="37894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0" y="6643688"/>
            <a:ext cx="3352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b="0" i="1"/>
              <a:t>(</a:t>
            </a:r>
            <a:r>
              <a:rPr lang="cs-CZ" altLang="de-DE" sz="800" b="0"/>
              <a:t>„</a:t>
            </a:r>
            <a:r>
              <a:rPr lang="de-DE" altLang="de-DE" sz="800" b="0" i="1"/>
              <a:t>Electro Graffito Buddha” </a:t>
            </a:r>
            <a:r>
              <a:rPr lang="cs-CZ" altLang="de-DE" sz="800" b="0" i="1"/>
              <a:t>od</a:t>
            </a:r>
            <a:r>
              <a:rPr lang="de-DE" altLang="de-DE" sz="800" b="0" i="1"/>
              <a:t> James</a:t>
            </a:r>
            <a:r>
              <a:rPr lang="cs-CZ" altLang="de-DE" sz="800" b="0" i="1"/>
              <a:t>e</a:t>
            </a:r>
            <a:r>
              <a:rPr lang="de-DE" altLang="de-DE" sz="800" b="0" i="1"/>
              <a:t> Everett</a:t>
            </a:r>
            <a:r>
              <a:rPr lang="cs-CZ" altLang="de-DE" sz="800" b="0" i="1"/>
              <a:t>a</a:t>
            </a:r>
            <a:r>
              <a:rPr lang="de-DE" altLang="de-DE" sz="800" b="0" i="1"/>
              <a:t>)</a:t>
            </a:r>
            <a:r>
              <a:rPr lang="de-DE" altLang="de-DE" sz="800" i="1"/>
              <a:t> 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44450"/>
            <a:ext cx="91249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b="0" dirty="0">
                <a:solidFill>
                  <a:srgbClr val="D16349"/>
                </a:solidFill>
              </a:rPr>
              <a:t>Příklad</a:t>
            </a:r>
            <a:r>
              <a:rPr lang="de-DE" altLang="de-DE" sz="2000" b="0" dirty="0">
                <a:solidFill>
                  <a:srgbClr val="D16349"/>
                </a:solidFill>
              </a:rPr>
              <a:t>:</a:t>
            </a:r>
            <a:br>
              <a:rPr lang="de-DE" altLang="de-DE" sz="2000" b="0" dirty="0">
                <a:solidFill>
                  <a:srgbClr val="D16349"/>
                </a:solidFill>
              </a:rPr>
            </a:br>
            <a:r>
              <a:rPr lang="cs-CZ" altLang="de-DE" sz="2000" b="0" dirty="0">
                <a:solidFill>
                  <a:srgbClr val="D16349"/>
                </a:solidFill>
              </a:rPr>
              <a:t>Skutečné pronásledování nebo jen zdání</a:t>
            </a:r>
            <a:r>
              <a:rPr lang="de-DE" altLang="de-DE" sz="2000" b="0" dirty="0">
                <a:solidFill>
                  <a:srgbClr val="D16349"/>
                </a:solidFill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254000" y="1026319"/>
            <a:ext cx="5611813" cy="437515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de-DE" altLang="de-DE" sz="1800" dirty="0" smtClean="0"/>
              <a:t> </a:t>
            </a:r>
            <a:endParaRPr lang="cs-CZ" altLang="de-DE" sz="1800" dirty="0" smtClean="0"/>
          </a:p>
          <a:p>
            <a:pPr eaLnBrk="1" hangingPunct="1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/>
              <a:t>Jak by si mohl </a:t>
            </a:r>
            <a:r>
              <a:rPr lang="de-DE" altLang="de-DE" sz="1800" dirty="0" smtClean="0"/>
              <a:t>Simon </a:t>
            </a:r>
            <a:r>
              <a:rPr lang="cs-CZ" altLang="de-DE" sz="1800" dirty="0" smtClean="0"/>
              <a:t>ověřit, zda jej jeho přesvědčení správné</a:t>
            </a:r>
            <a:r>
              <a:rPr lang="de-DE" altLang="de-DE" sz="1800" dirty="0" smtClean="0"/>
              <a:t>?</a:t>
            </a:r>
          </a:p>
          <a:p>
            <a:pPr eaLnBrk="1" hangingPunct="1">
              <a:spcBef>
                <a:spcPts val="12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Odlišné názory: Požádat přátele, rodinu nebo odborníky </a:t>
            </a:r>
            <a:r>
              <a:rPr lang="de-DE" altLang="de-DE" sz="1800" dirty="0" smtClean="0"/>
              <a:t>(</a:t>
            </a:r>
            <a:r>
              <a:rPr lang="cs-CZ" altLang="de-DE" sz="1800" dirty="0" smtClean="0"/>
              <a:t>např. lékaře</a:t>
            </a:r>
            <a:r>
              <a:rPr lang="de-DE" altLang="de-DE" sz="1800" dirty="0" smtClean="0"/>
              <a:t>) </a:t>
            </a:r>
            <a:r>
              <a:rPr lang="cs-CZ" altLang="de-DE" sz="1800" dirty="0" smtClean="0"/>
              <a:t>o radu</a:t>
            </a:r>
            <a:r>
              <a:rPr lang="de-DE" altLang="de-DE" sz="1800" dirty="0" smtClean="0"/>
              <a:t>: </a:t>
            </a:r>
            <a:r>
              <a:rPr lang="cs-CZ" altLang="de-DE" sz="1800" dirty="0" smtClean="0"/>
              <a:t>Sdílejí jeho přesvědčení</a:t>
            </a:r>
            <a:r>
              <a:rPr lang="de-DE" altLang="de-DE" sz="1800" dirty="0" smtClean="0"/>
              <a:t>? </a:t>
            </a:r>
          </a:p>
          <a:p>
            <a:pPr eaLnBrk="1" hangingPunct="1">
              <a:spcBef>
                <a:spcPts val="12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Osobní zážitky</a:t>
            </a:r>
            <a:r>
              <a:rPr lang="de-DE" altLang="de-DE" sz="1800" dirty="0" smtClean="0"/>
              <a:t>: </a:t>
            </a:r>
            <a:r>
              <a:rPr lang="cs-CZ" altLang="de-DE" sz="1800" dirty="0" smtClean="0"/>
              <a:t>Má Simon</a:t>
            </a:r>
            <a:r>
              <a:rPr lang="de-DE" altLang="de-DE" sz="1800" dirty="0" smtClean="0"/>
              <a:t> </a:t>
            </a:r>
            <a:r>
              <a:rPr lang="cs-CZ" altLang="de-DE" sz="1800" dirty="0" smtClean="0"/>
              <a:t>tendenci vnímat věci zkresleně a cítit se pronásledován, když je ve stresu</a:t>
            </a:r>
            <a:r>
              <a:rPr lang="de-DE" altLang="de-DE" sz="1800" dirty="0" smtClean="0"/>
              <a:t>?</a:t>
            </a:r>
            <a:endParaRPr lang="cs-CZ" altLang="de-DE" sz="1800" dirty="0" smtClean="0"/>
          </a:p>
          <a:p>
            <a:pPr eaLnBrk="1" hangingPunct="1">
              <a:spcBef>
                <a:spcPts val="12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Logika</a:t>
            </a:r>
            <a:r>
              <a:rPr lang="de-DE" altLang="de-DE" sz="1800" dirty="0" smtClean="0"/>
              <a:t>: </a:t>
            </a:r>
            <a:r>
              <a:rPr lang="cs-CZ" altLang="de-DE" sz="1800" dirty="0" smtClean="0"/>
              <a:t>Není příští </a:t>
            </a:r>
            <a:r>
              <a:rPr lang="de-DE" altLang="de-DE" sz="1800" dirty="0" smtClean="0"/>
              <a:t>Dalai Lama </a:t>
            </a:r>
            <a:r>
              <a:rPr lang="cs-CZ" altLang="de-DE" sz="1800" dirty="0" smtClean="0"/>
              <a:t>už vybrán nebo nějak jinak předurčen</a:t>
            </a:r>
            <a:r>
              <a:rPr lang="de-DE" altLang="de-DE" sz="1800" dirty="0" smtClean="0"/>
              <a:t>?</a:t>
            </a:r>
          </a:p>
          <a:p>
            <a:pPr eaLnBrk="1" hangingPunct="1">
              <a:spcBef>
                <a:spcPts val="1200"/>
              </a:spcBef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Nemá </a:t>
            </a:r>
            <a:r>
              <a:rPr lang="de-DE" altLang="de-DE" sz="1800" dirty="0" smtClean="0"/>
              <a:t>Simon </a:t>
            </a:r>
            <a:r>
              <a:rPr lang="cs-CZ" altLang="de-DE" sz="1800" dirty="0" smtClean="0"/>
              <a:t>sklon k nadměrné euforii a velkolepým názorům na sebe sama</a:t>
            </a:r>
            <a:r>
              <a:rPr lang="de-DE" altLang="de-DE" sz="1800" dirty="0" smtClean="0"/>
              <a:t>?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de-DE" altLang="de-DE" sz="1800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de-DE" altLang="de-DE" sz="1800" dirty="0" smtClean="0"/>
              <a:t>	</a:t>
            </a:r>
            <a:r>
              <a:rPr lang="cs-CZ" altLang="de-DE" sz="1800" dirty="0" smtClean="0"/>
              <a:t>Možné důsledky tohoto přesvědčení</a:t>
            </a:r>
            <a:r>
              <a:rPr lang="de-DE" altLang="de-DE" sz="1800" dirty="0" smtClean="0"/>
              <a:t>?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endParaRPr lang="de-DE" altLang="de-DE" sz="1800" dirty="0" smtClean="0"/>
          </a:p>
        </p:txBody>
      </p:sp>
      <p:sp>
        <p:nvSpPr>
          <p:cNvPr id="38915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17</a:t>
            </a:r>
          </a:p>
        </p:txBody>
      </p:sp>
      <p:pic>
        <p:nvPicPr>
          <p:cNvPr id="38916" name="Picture 15" descr="Electro Graffito Buddha-flickr_ccc_James Everet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3713" y="1412875"/>
            <a:ext cx="2300287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17" name="Group 16"/>
          <p:cNvGrpSpPr>
            <a:grpSpLocks/>
          </p:cNvGrpSpPr>
          <p:nvPr/>
        </p:nvGrpSpPr>
        <p:grpSpPr bwMode="auto">
          <a:xfrm>
            <a:off x="0" y="6167438"/>
            <a:ext cx="2339975" cy="536575"/>
            <a:chOff x="0" y="3957"/>
            <a:chExt cx="1474" cy="338"/>
          </a:xfrm>
        </p:grpSpPr>
        <p:sp>
          <p:nvSpPr>
            <p:cNvPr id="3892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 b="0"/>
            </a:p>
          </p:txBody>
        </p:sp>
        <p:pic>
          <p:nvPicPr>
            <p:cNvPr id="38923" name="Picture 70" descr="Notizen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4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b="0">
                  <a:sym typeface="Wingdings" pitchFamily="2" charset="2"/>
                </a:rPr>
                <a:t>  </a:t>
              </a:r>
              <a:r>
                <a:rPr lang="de-DE" altLang="de-DE" sz="1200" b="0">
                  <a:sym typeface="Wingdings" pitchFamily="2" charset="2"/>
                </a:rPr>
                <a:t></a:t>
              </a:r>
              <a:r>
                <a:rPr lang="de-DE" altLang="de-DE" sz="1200" b="0"/>
                <a:t> </a:t>
              </a:r>
              <a:r>
                <a:rPr lang="cs-CZ" altLang="de-DE" sz="1200" b="0"/>
                <a:t>Pracovní list</a:t>
              </a:r>
              <a:r>
                <a:rPr lang="de-DE" altLang="de-DE" sz="1200" b="0"/>
                <a:t> 6.2</a:t>
              </a:r>
            </a:p>
            <a:p>
              <a:pPr eaLnBrk="1" hangingPunct="1"/>
              <a:r>
                <a:rPr lang="de-DE" altLang="de-DE" sz="1200" b="0"/>
                <a:t>     </a:t>
              </a:r>
            </a:p>
          </p:txBody>
        </p:sp>
      </p:grpSp>
      <p:sp>
        <p:nvSpPr>
          <p:cNvPr id="3891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6.31</a:t>
            </a:r>
          </a:p>
        </p:txBody>
      </p:sp>
      <p:sp>
        <p:nvSpPr>
          <p:cNvPr id="38919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0" y="6643688"/>
            <a:ext cx="3352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b="0" i="1"/>
              <a:t>(</a:t>
            </a:r>
            <a:r>
              <a:rPr lang="cs-CZ" altLang="de-DE" sz="800" b="0"/>
              <a:t>„</a:t>
            </a:r>
            <a:r>
              <a:rPr lang="de-DE" altLang="de-DE" sz="800" b="0" i="1"/>
              <a:t>Electro Graffito Buddha” </a:t>
            </a:r>
            <a:r>
              <a:rPr lang="cs-CZ" altLang="de-DE" sz="800" b="0" i="1"/>
              <a:t>od</a:t>
            </a:r>
            <a:r>
              <a:rPr lang="de-DE" altLang="de-DE" sz="800" b="0" i="1"/>
              <a:t> James</a:t>
            </a:r>
            <a:r>
              <a:rPr lang="cs-CZ" altLang="de-DE" sz="800" b="0" i="1"/>
              <a:t>e</a:t>
            </a:r>
            <a:r>
              <a:rPr lang="de-DE" altLang="de-DE" sz="800" b="0" i="1"/>
              <a:t> Everett</a:t>
            </a:r>
            <a:r>
              <a:rPr lang="cs-CZ" altLang="de-DE" sz="800" b="0" i="1"/>
              <a:t>a</a:t>
            </a:r>
            <a:r>
              <a:rPr lang="de-DE" altLang="de-DE" sz="800" b="0" i="1"/>
              <a:t>)</a:t>
            </a:r>
            <a:r>
              <a:rPr lang="de-DE" altLang="de-DE" sz="800" i="1"/>
              <a:t> </a:t>
            </a: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 bwMode="auto">
          <a:xfrm>
            <a:off x="238125" y="1000125"/>
            <a:ext cx="64770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 sz="2800"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 sz="2400"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altLang="de-DE" sz="1800" b="1" kern="0" dirty="0" smtClean="0"/>
              <a:t>Příklad</a:t>
            </a:r>
            <a:r>
              <a:rPr lang="de-DE" altLang="de-DE" sz="1800" b="1" kern="0" dirty="0" smtClean="0"/>
              <a:t>:</a:t>
            </a:r>
            <a:r>
              <a:rPr lang="de-DE" altLang="de-DE" sz="1800" b="0" kern="0" dirty="0" smtClean="0"/>
              <a:t> </a:t>
            </a:r>
            <a:r>
              <a:rPr lang="cs-CZ" altLang="de-DE" sz="1800" b="0" kern="0" dirty="0" smtClean="0"/>
              <a:t>Osvícení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cs-CZ" altLang="de-DE" sz="1800" b="0" kern="0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 2" pitchFamily="18" charset="2"/>
              <a:buNone/>
            </a:pPr>
            <a:endParaRPr lang="de-DE" altLang="de-DE" sz="1800" b="0" kern="0" dirty="0" smtClean="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44450"/>
            <a:ext cx="91249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b="0" dirty="0">
                <a:solidFill>
                  <a:srgbClr val="D16349"/>
                </a:solidFill>
              </a:rPr>
              <a:t>Příklad</a:t>
            </a:r>
            <a:r>
              <a:rPr lang="de-DE" altLang="de-DE" sz="2000" b="0" dirty="0">
                <a:solidFill>
                  <a:srgbClr val="D16349"/>
                </a:solidFill>
              </a:rPr>
              <a:t>:</a:t>
            </a:r>
            <a:br>
              <a:rPr lang="de-DE" altLang="de-DE" sz="2000" b="0" dirty="0">
                <a:solidFill>
                  <a:srgbClr val="D16349"/>
                </a:solidFill>
              </a:rPr>
            </a:br>
            <a:r>
              <a:rPr lang="cs-CZ" altLang="de-DE" sz="2000" b="0" dirty="0">
                <a:solidFill>
                  <a:srgbClr val="D16349"/>
                </a:solidFill>
              </a:rPr>
              <a:t>Skutečné pronásledování nebo jen zdání</a:t>
            </a:r>
            <a:r>
              <a:rPr lang="de-DE" altLang="de-DE" sz="2000" b="0" dirty="0">
                <a:solidFill>
                  <a:srgbClr val="D16349"/>
                </a:solidFill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18</a:t>
            </a:r>
          </a:p>
        </p:txBody>
      </p:sp>
      <p:graphicFrame>
        <p:nvGraphicFramePr>
          <p:cNvPr id="19510" name="Group 54"/>
          <p:cNvGraphicFramePr>
            <a:graphicFrameLocks noGrp="1"/>
          </p:cNvGraphicFramePr>
          <p:nvPr/>
        </p:nvGraphicFramePr>
        <p:xfrm>
          <a:off x="34925" y="1844675"/>
          <a:ext cx="9061450" cy="4638952"/>
        </p:xfrm>
        <a:graphic>
          <a:graphicData uri="http://schemas.openxmlformats.org/drawingml/2006/table">
            <a:tbl>
              <a:tblPr/>
              <a:tblGrid>
                <a:gridCol w="1873250"/>
                <a:gridCol w="7188200"/>
              </a:tblGrid>
              <a:tr h="2319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Simon </a:t>
                      </a:r>
                      <a:r>
                        <a:rPr kumimoji="0" lang="cs-CZ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 přesvědčen, že je vyvolený náboženský vůdce</a:t>
                      </a:r>
                      <a:endParaRPr kumimoji="0" lang="en-US" altLang="de-DE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altLang="de-DE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Když utratil své poslední úspory, zůstane bez peněz.</a:t>
                      </a:r>
                      <a:endParaRPr kumimoji="0" lang="en-US" altLang="de-D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Může se dostat do problémů, protože neuvažuje o možných důsledcích svého jednání </a:t>
                      </a:r>
                      <a:r>
                        <a:rPr kumimoji="0" lang="en-US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konflikty s věřícími Buddhisty, s představiteli Číny, která Tibet okupuje</a:t>
                      </a:r>
                      <a:r>
                        <a:rPr kumimoji="0" lang="en-US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Narůstající izolace a problémy se svým okolím:</a:t>
                      </a:r>
                      <a:r>
                        <a:rPr kumimoji="0" lang="en-US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Lidé, kterým věří, že mu kvůli jeho názorům začnou vyhýbat, nebo ztratí sociální kontakty, když bude v zahraničí</a:t>
                      </a:r>
                      <a:r>
                        <a:rPr kumimoji="0" lang="en-US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Zvýší se jeho sebevědomí</a:t>
                      </a:r>
                      <a:r>
                        <a:rPr kumimoji="0" lang="en-US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9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de-DE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Jiné možné</a:t>
                      </a:r>
                      <a:r>
                        <a:rPr kumimoji="0" lang="de-DE" altLang="de-DE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vysvětlení</a:t>
                      </a:r>
                      <a:r>
                        <a:rPr kumimoji="0" lang="de-DE" altLang="de-DE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Simon </a:t>
                      </a:r>
                      <a:r>
                        <a:rPr kumimoji="0" lang="cs-CZ" altLang="de-D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si uvědomil, že jde o projev jeho psychických problémů</a:t>
                      </a:r>
                      <a:endParaRPr kumimoji="0" lang="en-US" altLang="de-D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Včas</a:t>
                      </a:r>
                      <a:r>
                        <a:rPr kumimoji="0" lang="en-US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„zatáhne za záchrannou brzdu“ a tak se vyhne negativním důsledkům svého přesvědčení, popsaným výše</a:t>
                      </a:r>
                      <a:r>
                        <a:rPr kumimoji="0" lang="en-US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Začne se zase zajímat o svou budoucnost v práci i v osobním životě </a:t>
                      </a:r>
                      <a:r>
                        <a:rPr kumimoji="0" lang="en-US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začne se zase stýkat se svými přáteli</a:t>
                      </a:r>
                      <a:r>
                        <a:rPr kumimoji="0" lang="en-US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Probudí se z nádherného snu</a:t>
                      </a:r>
                      <a:r>
                        <a:rPr kumimoji="0" lang="en-US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 </a:t>
                      </a:r>
                      <a:r>
                        <a:rPr kumimoji="0" lang="cs-CZ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Možná bude zklamaný a bude se stydět, že uvěřil falešnému přesvědčení</a:t>
                      </a:r>
                      <a:r>
                        <a:rPr kumimoji="0" lang="en-US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altLang="de-DE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Měl by si uvědomit, že má vážné psychické problémy, které vyžadují léčení a že potřebuje podporu.</a:t>
                      </a:r>
                      <a:endParaRPr kumimoji="0" lang="en-US" altLang="de-DE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5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6.32</a:t>
            </a:r>
          </a:p>
        </p:txBody>
      </p:sp>
      <p:sp>
        <p:nvSpPr>
          <p:cNvPr id="39951" name="Rectangle 3"/>
          <p:cNvSpPr>
            <a:spLocks noChangeArrowheads="1"/>
          </p:cNvSpPr>
          <p:nvPr/>
        </p:nvSpPr>
        <p:spPr bwMode="auto">
          <a:xfrm>
            <a:off x="858838" y="1143000"/>
            <a:ext cx="36353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/>
              <a:t>Příklad</a:t>
            </a:r>
            <a:r>
              <a:rPr lang="de-DE" altLang="de-DE"/>
              <a:t>:</a:t>
            </a:r>
            <a:r>
              <a:rPr lang="de-DE" altLang="de-DE" b="0"/>
              <a:t> </a:t>
            </a:r>
            <a:r>
              <a:rPr lang="cs-CZ" altLang="de-DE" b="0"/>
              <a:t>Osvícení	</a:t>
            </a:r>
            <a:r>
              <a:rPr lang="de-DE" altLang="de-DE" sz="1200" b="0"/>
              <a:t> </a:t>
            </a:r>
            <a:endParaRPr lang="de-DE" altLang="de-DE" sz="1300" b="0"/>
          </a:p>
          <a:p>
            <a:pPr marL="273050" indent="-273050"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de-DE" altLang="de-DE" sz="500" b="0"/>
          </a:p>
          <a:p>
            <a:pPr marL="273050" indent="-273050" eaLnBrk="1" hangingPunct="1"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de-DE" altLang="de-DE" sz="1200" b="0"/>
          </a:p>
        </p:txBody>
      </p:sp>
      <p:sp>
        <p:nvSpPr>
          <p:cNvPr id="39952" name="Rectangle 17"/>
          <p:cNvSpPr>
            <a:spLocks noChangeArrowheads="1"/>
          </p:cNvSpPr>
          <p:nvPr/>
        </p:nvSpPr>
        <p:spPr bwMode="auto">
          <a:xfrm>
            <a:off x="4810125" y="1130300"/>
            <a:ext cx="2065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r>
              <a:rPr lang="cs-CZ" altLang="de-DE" b="0"/>
              <a:t>možné důsledky</a:t>
            </a:r>
            <a:endParaRPr lang="en-US" altLang="de-DE" b="0"/>
          </a:p>
        </p:txBody>
      </p:sp>
      <p:sp>
        <p:nvSpPr>
          <p:cNvPr id="39953" name="AutoShape 16"/>
          <p:cNvSpPr>
            <a:spLocks noChangeArrowheads="1"/>
          </p:cNvSpPr>
          <p:nvPr/>
        </p:nvSpPr>
        <p:spPr bwMode="auto">
          <a:xfrm>
            <a:off x="3491880" y="1214438"/>
            <a:ext cx="935038" cy="2492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pic>
        <p:nvPicPr>
          <p:cNvPr id="39954" name="Picture 40" descr="Electro Graffito Buddha-flickr_ccc_James Everet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946150"/>
            <a:ext cx="57467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55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39956" name="Text Box 8"/>
          <p:cNvSpPr txBox="1">
            <a:spLocks noChangeArrowheads="1"/>
          </p:cNvSpPr>
          <p:nvPr/>
        </p:nvSpPr>
        <p:spPr bwMode="auto">
          <a:xfrm>
            <a:off x="0" y="6643688"/>
            <a:ext cx="3352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b="0" i="1"/>
              <a:t>(</a:t>
            </a:r>
            <a:r>
              <a:rPr lang="cs-CZ" altLang="de-DE" sz="800" b="0"/>
              <a:t>„</a:t>
            </a:r>
            <a:r>
              <a:rPr lang="de-DE" altLang="de-DE" sz="800" b="0" i="1"/>
              <a:t>Electro Graffito Buddha” </a:t>
            </a:r>
            <a:r>
              <a:rPr lang="cs-CZ" altLang="de-DE" sz="800" b="0" i="1"/>
              <a:t>od</a:t>
            </a:r>
            <a:r>
              <a:rPr lang="de-DE" altLang="de-DE" sz="800" b="0" i="1"/>
              <a:t> James</a:t>
            </a:r>
            <a:r>
              <a:rPr lang="cs-CZ" altLang="de-DE" sz="800" b="0" i="1"/>
              <a:t>e</a:t>
            </a:r>
            <a:r>
              <a:rPr lang="de-DE" altLang="de-DE" sz="800" b="0" i="1"/>
              <a:t> Everett</a:t>
            </a:r>
            <a:r>
              <a:rPr lang="cs-CZ" altLang="de-DE" sz="800" b="0" i="1"/>
              <a:t>a</a:t>
            </a:r>
            <a:r>
              <a:rPr lang="de-DE" altLang="de-DE" sz="800" b="0" i="1"/>
              <a:t>)</a:t>
            </a:r>
            <a:r>
              <a:rPr lang="de-DE" altLang="de-DE" sz="800" i="1"/>
              <a:t> 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44450"/>
            <a:ext cx="91249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b="0" dirty="0">
                <a:solidFill>
                  <a:srgbClr val="D16349"/>
                </a:solidFill>
              </a:rPr>
              <a:t>Příklad</a:t>
            </a:r>
            <a:r>
              <a:rPr lang="de-DE" altLang="de-DE" sz="2000" b="0" dirty="0">
                <a:solidFill>
                  <a:srgbClr val="D16349"/>
                </a:solidFill>
              </a:rPr>
              <a:t>:</a:t>
            </a:r>
            <a:br>
              <a:rPr lang="de-DE" altLang="de-DE" sz="2000" b="0" dirty="0">
                <a:solidFill>
                  <a:srgbClr val="D16349"/>
                </a:solidFill>
              </a:rPr>
            </a:br>
            <a:r>
              <a:rPr lang="cs-CZ" altLang="de-DE" sz="2000" b="0" dirty="0">
                <a:solidFill>
                  <a:srgbClr val="D16349"/>
                </a:solidFill>
              </a:rPr>
              <a:t>Skutečné pronásledování nebo jen zdání</a:t>
            </a:r>
            <a:r>
              <a:rPr lang="de-DE" altLang="de-DE" sz="2000" b="0" dirty="0">
                <a:solidFill>
                  <a:srgbClr val="D16349"/>
                </a:solidFill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0" y="1511300"/>
            <a:ext cx="60848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de-DE" sz="3000">
              <a:latin typeface="Arial" charset="0"/>
            </a:endParaRPr>
          </a:p>
        </p:txBody>
      </p:sp>
      <p:sp>
        <p:nvSpPr>
          <p:cNvPr id="4096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-36513" y="-162272"/>
            <a:ext cx="9144001" cy="1143000"/>
          </a:xfrm>
        </p:spPr>
        <p:txBody>
          <a:bodyPr anchor="ctr"/>
          <a:lstStyle/>
          <a:p>
            <a:pPr eaLnBrk="1" hangingPunct="1"/>
            <a:r>
              <a:rPr lang="cs-CZ" altLang="de-DE" dirty="0" smtClean="0"/>
              <a:t>Vaše vlastní názory</a:t>
            </a:r>
            <a:r>
              <a:rPr lang="de-DE" altLang="de-DE" dirty="0" smtClean="0"/>
              <a:t>: </a:t>
            </a:r>
            <a:r>
              <a:rPr lang="cs-CZ" altLang="de-DE" dirty="0" smtClean="0"/>
              <a:t>Osobní příklady</a:t>
            </a:r>
            <a:endParaRPr lang="de-DE" altLang="de-DE" dirty="0" smtClean="0"/>
          </a:p>
        </p:txBody>
      </p:sp>
      <p:sp>
        <p:nvSpPr>
          <p:cNvPr id="40964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40965" name="Text Box 7"/>
          <p:cNvSpPr txBox="1">
            <a:spLocks noChangeArrowheads="1"/>
          </p:cNvSpPr>
          <p:nvPr/>
        </p:nvSpPr>
        <p:spPr bwMode="auto">
          <a:xfrm>
            <a:off x="323850" y="1773238"/>
            <a:ext cx="84963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b="0"/>
              <a:t>Co svědčí pro a co proti vašemu přesvědčení</a:t>
            </a:r>
            <a:r>
              <a:rPr lang="de-DE" altLang="de-DE" b="0"/>
              <a:t>? </a:t>
            </a:r>
          </a:p>
          <a:p>
            <a:pPr algn="ctr" eaLnBrk="1" hangingPunct="1">
              <a:spcBef>
                <a:spcPct val="50000"/>
              </a:spcBef>
            </a:pPr>
            <a:endParaRPr lang="de-DE" altLang="de-DE" b="0"/>
          </a:p>
          <a:p>
            <a:pPr algn="ctr" eaLnBrk="1" hangingPunct="1">
              <a:spcBef>
                <a:spcPct val="50000"/>
              </a:spcBef>
            </a:pPr>
            <a:r>
              <a:rPr lang="cs-CZ" altLang="de-DE" b="0"/>
              <a:t>Jak byste si mohl ověřit, zda je vaše přesvědčení správné</a:t>
            </a:r>
            <a:r>
              <a:rPr lang="de-DE" altLang="de-DE" b="0"/>
              <a:t>?</a:t>
            </a:r>
          </a:p>
          <a:p>
            <a:pPr algn="ctr" eaLnBrk="1" hangingPunct="1">
              <a:spcBef>
                <a:spcPct val="50000"/>
              </a:spcBef>
            </a:pPr>
            <a:endParaRPr lang="de-DE" altLang="de-DE" b="0"/>
          </a:p>
          <a:p>
            <a:pPr algn="ctr" eaLnBrk="1" hangingPunct="1">
              <a:spcBef>
                <a:spcPct val="50000"/>
              </a:spcBef>
            </a:pPr>
            <a:r>
              <a:rPr lang="cs-CZ" altLang="de-DE" b="0"/>
              <a:t>Jaké jsou možné důsledky, pokud budete na svém přesvědčení trvat nebo pokud byste je opustil</a:t>
            </a:r>
            <a:r>
              <a:rPr lang="de-DE" altLang="de-DE" b="0"/>
              <a:t>?</a:t>
            </a:r>
          </a:p>
        </p:txBody>
      </p:sp>
      <p:grpSp>
        <p:nvGrpSpPr>
          <p:cNvPr id="40966" name="Group 17"/>
          <p:cNvGrpSpPr>
            <a:grpSpLocks/>
          </p:cNvGrpSpPr>
          <p:nvPr/>
        </p:nvGrpSpPr>
        <p:grpSpPr bwMode="auto">
          <a:xfrm>
            <a:off x="0" y="6173788"/>
            <a:ext cx="2339975" cy="677862"/>
            <a:chOff x="0" y="3925"/>
            <a:chExt cx="1474" cy="427"/>
          </a:xfrm>
        </p:grpSpPr>
        <p:sp>
          <p:nvSpPr>
            <p:cNvPr id="40969" name="Rectangle 69"/>
            <p:cNvSpPr>
              <a:spLocks noChangeArrowheads="1"/>
            </p:cNvSpPr>
            <p:nvPr/>
          </p:nvSpPr>
          <p:spPr bwMode="auto">
            <a:xfrm>
              <a:off x="0" y="392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de-DE" b="0"/>
            </a:p>
          </p:txBody>
        </p:sp>
        <p:pic>
          <p:nvPicPr>
            <p:cNvPr id="40970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6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1" name="Text Box 71"/>
            <p:cNvSpPr txBox="1">
              <a:spLocks noChangeArrowheads="1"/>
            </p:cNvSpPr>
            <p:nvPr/>
          </p:nvSpPr>
          <p:spPr bwMode="auto">
            <a:xfrm>
              <a:off x="160" y="3925"/>
              <a:ext cx="131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b="0">
                  <a:sym typeface="Wingdings" pitchFamily="2" charset="2"/>
                </a:rPr>
                <a:t>  </a:t>
              </a:r>
              <a:r>
                <a:rPr lang="de-DE" altLang="de-DE" sz="1200" b="0">
                  <a:sym typeface="Wingdings" pitchFamily="2" charset="2"/>
                </a:rPr>
                <a:t></a:t>
              </a:r>
              <a:r>
                <a:rPr lang="de-DE" altLang="de-DE" sz="1200" b="0"/>
                <a:t> </a:t>
              </a:r>
              <a:r>
                <a:rPr lang="cs-CZ" altLang="de-DE" sz="1200" b="0"/>
                <a:t>Pracovní list</a:t>
              </a:r>
              <a:r>
                <a:rPr lang="de-DE" altLang="de-DE" sz="1200" b="0"/>
                <a:t> </a:t>
              </a:r>
            </a:p>
            <a:p>
              <a:pPr eaLnBrk="1" hangingPunct="1"/>
              <a:r>
                <a:rPr lang="de-DE" altLang="de-DE" sz="1200" b="0"/>
                <a:t>´     6.3 a, b, c</a:t>
              </a:r>
            </a:p>
            <a:p>
              <a:pPr eaLnBrk="1" hangingPunct="1"/>
              <a:r>
                <a:rPr lang="de-DE" altLang="de-DE" sz="1200" b="0"/>
                <a:t>     </a:t>
              </a:r>
            </a:p>
          </p:txBody>
        </p:sp>
      </p:grpSp>
      <p:sp>
        <p:nvSpPr>
          <p:cNvPr id="4096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6.33</a:t>
            </a:r>
          </a:p>
        </p:txBody>
      </p:sp>
      <p:sp>
        <p:nvSpPr>
          <p:cNvPr id="40968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b="0" dirty="0">
                <a:solidFill>
                  <a:srgbClr val="D16349"/>
                </a:solidFill>
              </a:rPr>
              <a:t>V okolí se něco změnilo</a:t>
            </a:r>
            <a:r>
              <a:rPr lang="de-DE" altLang="de-DE" b="0" dirty="0">
                <a:solidFill>
                  <a:srgbClr val="D16349"/>
                </a:solidFill>
              </a:rPr>
              <a:t>! </a:t>
            </a:r>
            <a:r>
              <a:rPr lang="cs-CZ" altLang="de-DE" b="0" dirty="0">
                <a:solidFill>
                  <a:srgbClr val="D16349"/>
                </a:solidFill>
              </a:rPr>
              <a:t>Opravdu to tak je</a:t>
            </a:r>
            <a:r>
              <a:rPr lang="de-DE" altLang="de-DE" b="0" dirty="0">
                <a:solidFill>
                  <a:srgbClr val="D16349"/>
                </a:solidFill>
              </a:rPr>
              <a:t>?</a:t>
            </a:r>
            <a:r>
              <a:rPr lang="de-DE" altLang="de-DE" sz="1600" b="0" dirty="0">
                <a:solidFill>
                  <a:schemeClr val="bg1"/>
                </a:solidFill>
              </a:rPr>
              <a:t> </a:t>
            </a:r>
          </a:p>
          <a:p>
            <a:pPr algn="ctr" eaLnBrk="1" hangingPunct="1"/>
            <a:r>
              <a:rPr lang="cs-CZ" altLang="de-DE" sz="1400" b="0" dirty="0">
                <a:solidFill>
                  <a:srgbClr val="D16349"/>
                </a:solidFill>
              </a:rPr>
              <a:t>Vlastní pozorování</a:t>
            </a:r>
            <a:r>
              <a:rPr lang="de-DE" altLang="de-DE" sz="1400" b="0" dirty="0">
                <a:solidFill>
                  <a:srgbClr val="D16349"/>
                </a:solidFill>
              </a:rPr>
              <a:t>: </a:t>
            </a:r>
            <a:r>
              <a:rPr lang="cs-CZ" altLang="de-DE" sz="1400" b="0" dirty="0">
                <a:solidFill>
                  <a:srgbClr val="D16349"/>
                </a:solidFill>
              </a:rPr>
              <a:t>Nápadné množství lidí ve vašem sousedství nosí tmavé brýle; sousedé se chovají nepřátelsky.</a:t>
            </a:r>
            <a:endParaRPr lang="de-DE" altLang="de-DE" sz="1400" b="0" dirty="0">
              <a:solidFill>
                <a:srgbClr val="D16349"/>
              </a:solidFill>
            </a:endParaRP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179388" y="1052513"/>
            <a:ext cx="546417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500" dirty="0"/>
              <a:t>A. </a:t>
            </a:r>
            <a:r>
              <a:rPr lang="cs-CZ" altLang="de-DE" sz="1500" dirty="0"/>
              <a:t>Pozorujte </a:t>
            </a:r>
            <a:r>
              <a:rPr lang="de-DE" altLang="de-DE" sz="1500" dirty="0"/>
              <a:t>&amp; </a:t>
            </a:r>
            <a:r>
              <a:rPr lang="cs-CZ" altLang="de-DE" sz="1500" dirty="0"/>
              <a:t>zaznamenávejte</a:t>
            </a:r>
            <a:r>
              <a:rPr lang="de-DE" altLang="de-DE" sz="1500" dirty="0"/>
              <a:t>! (</a:t>
            </a:r>
            <a:r>
              <a:rPr lang="cs-CZ" altLang="de-DE" sz="1500" dirty="0"/>
              <a:t>např. počítejte, kolikrát se to stalo během několika dnů</a:t>
            </a:r>
            <a:r>
              <a:rPr lang="de-DE" altLang="de-DE" sz="1500" dirty="0"/>
              <a:t>)</a:t>
            </a:r>
            <a:br>
              <a:rPr lang="de-DE" altLang="de-DE" sz="1500" dirty="0"/>
            </a:br>
            <a:r>
              <a:rPr lang="cs-CZ" altLang="de-DE" sz="1500" b="0" i="1" dirty="0"/>
              <a:t>Je to jen shoda okolností</a:t>
            </a:r>
            <a:r>
              <a:rPr lang="en-US" altLang="de-DE" sz="1500" b="0" i="1" dirty="0"/>
              <a:t>? </a:t>
            </a:r>
            <a:r>
              <a:rPr lang="cs-CZ" altLang="de-DE" sz="1500" b="0" i="1" dirty="0"/>
              <a:t>Nebylo to tak už předtím</a:t>
            </a:r>
            <a:r>
              <a:rPr lang="en-US" altLang="de-DE" sz="1500" b="0" i="1" dirty="0"/>
              <a:t>? </a:t>
            </a:r>
            <a:r>
              <a:rPr lang="cs-CZ" altLang="de-DE" sz="1500" b="0" i="1" dirty="0"/>
              <a:t>Nepředstavuji si to jenom</a:t>
            </a:r>
            <a:r>
              <a:rPr lang="en-US" altLang="de-DE" sz="1500" b="0" i="1" dirty="0"/>
              <a:t>? </a:t>
            </a:r>
            <a:r>
              <a:rPr lang="cs-CZ" altLang="de-DE" sz="1500" b="0" i="1" dirty="0"/>
              <a:t>Jsou věci mimo mé bezprostřední okolí stejné a proto se mnou nemají nic společného</a:t>
            </a:r>
            <a:r>
              <a:rPr lang="en-US" altLang="de-DE" sz="1500" b="0" i="1" dirty="0"/>
              <a:t>?</a:t>
            </a:r>
            <a:endParaRPr lang="de-DE" altLang="de-DE" sz="1500" b="0" i="1" dirty="0"/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7375525" y="1268413"/>
            <a:ext cx="18351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500" b="0" dirty="0"/>
              <a:t>ANO</a:t>
            </a:r>
            <a:r>
              <a:rPr lang="de-DE" altLang="de-DE" sz="1500" b="0" dirty="0"/>
              <a:t> – </a:t>
            </a:r>
            <a:r>
              <a:rPr lang="cs-CZ" altLang="de-DE" sz="1500" b="0" dirty="0"/>
              <a:t>není třeba si dělat starosti!</a:t>
            </a:r>
            <a:endParaRPr lang="de-DE" altLang="de-DE" sz="1500" b="0" dirty="0"/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6107113" y="2311400"/>
            <a:ext cx="1512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b="0" dirty="0"/>
              <a:t>N</a:t>
            </a:r>
            <a:r>
              <a:rPr lang="cs-CZ" altLang="de-DE" b="0" dirty="0"/>
              <a:t>E</a:t>
            </a:r>
            <a:endParaRPr lang="de-DE" altLang="de-DE" b="0" dirty="0"/>
          </a:p>
        </p:txBody>
      </p:sp>
      <p:sp>
        <p:nvSpPr>
          <p:cNvPr id="41990" name="Text Box 7"/>
          <p:cNvSpPr txBox="1">
            <a:spLocks noChangeArrowheads="1"/>
          </p:cNvSpPr>
          <p:nvPr/>
        </p:nvSpPr>
        <p:spPr bwMode="auto">
          <a:xfrm>
            <a:off x="169863" y="2689225"/>
            <a:ext cx="5257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500" dirty="0"/>
              <a:t>B. </a:t>
            </a:r>
            <a:r>
              <a:rPr lang="cs-CZ" altLang="de-DE" sz="1500" dirty="0"/>
              <a:t>Zvažte jiná možná vysvětlení</a:t>
            </a:r>
            <a:r>
              <a:rPr lang="en-US" altLang="de-DE" sz="1500" i="1" dirty="0"/>
              <a:t>!</a:t>
            </a:r>
            <a:r>
              <a:rPr lang="en-US" altLang="de-DE" sz="1500" dirty="0"/>
              <a:t> </a:t>
            </a:r>
            <a:r>
              <a:rPr lang="de-DE" altLang="de-DE" sz="1500" dirty="0"/>
              <a:t/>
            </a:r>
            <a:br>
              <a:rPr lang="de-DE" altLang="de-DE" sz="1500" dirty="0"/>
            </a:br>
            <a:r>
              <a:rPr lang="cs-CZ" altLang="de-DE" sz="1500" b="0" i="1" dirty="0"/>
              <a:t>Existují nějaká jiná možná vysvětlení</a:t>
            </a:r>
            <a:r>
              <a:rPr lang="de-DE" altLang="de-DE" sz="1500" b="0" i="1" dirty="0"/>
              <a:t>? </a:t>
            </a:r>
            <a:r>
              <a:rPr lang="cs-CZ" altLang="de-DE" sz="1500" b="0" i="1" dirty="0"/>
              <a:t>Mnoho lidí nosí tmavé brýle</a:t>
            </a:r>
            <a:r>
              <a:rPr lang="de-DE" altLang="de-DE" sz="1500" b="0" i="1" dirty="0"/>
              <a:t>: </a:t>
            </a:r>
            <a:r>
              <a:rPr lang="cs-CZ" altLang="de-DE" sz="1500" b="0" i="1" dirty="0"/>
              <a:t>je léto, tmavé brýle v současné době „letí</a:t>
            </a:r>
            <a:r>
              <a:rPr lang="de-DE" altLang="de-DE" sz="1600" b="0" dirty="0"/>
              <a:t>”</a:t>
            </a:r>
            <a:r>
              <a:rPr lang="cs-CZ" altLang="de-DE" sz="1500" b="0" i="1" dirty="0"/>
              <a:t>,</a:t>
            </a:r>
            <a:r>
              <a:rPr lang="en-US" altLang="de-DE" sz="1500" b="0" i="1" dirty="0"/>
              <a:t> </a:t>
            </a:r>
            <a:r>
              <a:rPr lang="cs-CZ" altLang="de-DE" sz="1500" b="0" i="1" dirty="0"/>
              <a:t>i když se počasí zhorší</a:t>
            </a:r>
            <a:r>
              <a:rPr lang="en-US" altLang="de-DE" sz="1500" b="0" i="1" dirty="0"/>
              <a:t>? </a:t>
            </a:r>
            <a:r>
              <a:rPr lang="cs-CZ" altLang="de-DE" sz="1500" b="0" i="1" dirty="0"/>
              <a:t>Sousedé se chovají nepřátelsky</a:t>
            </a:r>
            <a:r>
              <a:rPr lang="en-US" altLang="de-DE" sz="1500" b="0" i="1" dirty="0"/>
              <a:t>: </a:t>
            </a:r>
            <a:r>
              <a:rPr lang="cs-CZ" altLang="de-DE" sz="1500" b="0" i="1" dirty="0"/>
              <a:t>nereaguji přehnaně, nechovají se stejně i k jiným lidem</a:t>
            </a:r>
            <a:r>
              <a:rPr lang="en-US" altLang="de-DE" sz="1500" b="0" i="1" dirty="0"/>
              <a:t>?</a:t>
            </a:r>
            <a:endParaRPr lang="de-DE" altLang="de-DE" sz="1500" b="0" i="1" dirty="0"/>
          </a:p>
        </p:txBody>
      </p:sp>
      <p:sp>
        <p:nvSpPr>
          <p:cNvPr id="41991" name="Text Box 8"/>
          <p:cNvSpPr txBox="1">
            <a:spLocks noChangeArrowheads="1"/>
          </p:cNvSpPr>
          <p:nvPr/>
        </p:nvSpPr>
        <p:spPr bwMode="auto">
          <a:xfrm>
            <a:off x="7596188" y="4621213"/>
            <a:ext cx="165576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500" b="0"/>
              <a:t>ANO</a:t>
            </a:r>
            <a:endParaRPr lang="de-DE" altLang="de-DE" sz="1500" b="0"/>
          </a:p>
        </p:txBody>
      </p:sp>
      <p:sp>
        <p:nvSpPr>
          <p:cNvPr id="41992" name="Text Box 10"/>
          <p:cNvSpPr txBox="1">
            <a:spLocks noChangeArrowheads="1"/>
          </p:cNvSpPr>
          <p:nvPr/>
        </p:nvSpPr>
        <p:spPr bwMode="auto">
          <a:xfrm>
            <a:off x="6107113" y="3925888"/>
            <a:ext cx="15128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b="0"/>
              <a:t>N</a:t>
            </a:r>
            <a:r>
              <a:rPr lang="cs-CZ" altLang="de-DE" b="0"/>
              <a:t>E</a:t>
            </a:r>
            <a:endParaRPr lang="de-DE" altLang="de-DE" b="0"/>
          </a:p>
        </p:txBody>
      </p:sp>
      <p:sp>
        <p:nvSpPr>
          <p:cNvPr id="41993" name="Text Box 12"/>
          <p:cNvSpPr txBox="1">
            <a:spLocks noChangeArrowheads="1"/>
          </p:cNvSpPr>
          <p:nvPr/>
        </p:nvSpPr>
        <p:spPr bwMode="auto">
          <a:xfrm>
            <a:off x="5060950" y="5875338"/>
            <a:ext cx="42005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500" b="0" dirty="0"/>
              <a:t>N</a:t>
            </a:r>
            <a:r>
              <a:rPr lang="cs-CZ" altLang="de-DE" sz="1500" b="0" dirty="0"/>
              <a:t>E</a:t>
            </a:r>
            <a:r>
              <a:rPr lang="en-US" altLang="de-DE" sz="1500" b="0" dirty="0"/>
              <a:t>… </a:t>
            </a:r>
            <a:r>
              <a:rPr lang="cs-CZ" altLang="de-DE" sz="1500" b="0" dirty="0">
                <a:solidFill>
                  <a:schemeClr val="accent1"/>
                </a:solidFill>
              </a:rPr>
              <a:t>ALE,</a:t>
            </a:r>
            <a:r>
              <a:rPr lang="en-US" altLang="de-DE" sz="1500" b="0" dirty="0">
                <a:solidFill>
                  <a:schemeClr val="accent1"/>
                </a:solidFill>
              </a:rPr>
              <a:t> </a:t>
            </a:r>
            <a:r>
              <a:rPr lang="cs-CZ" altLang="de-DE" sz="1500" b="0" dirty="0">
                <a:solidFill>
                  <a:schemeClr val="accent1"/>
                </a:solidFill>
              </a:rPr>
              <a:t>i když je to pravda</a:t>
            </a:r>
            <a:r>
              <a:rPr lang="en-US" altLang="de-DE" sz="1500" b="0" dirty="0">
                <a:solidFill>
                  <a:schemeClr val="accent1"/>
                </a:solidFill>
              </a:rPr>
              <a:t>: </a:t>
            </a:r>
            <a:r>
              <a:rPr lang="cs-CZ" altLang="de-DE" sz="1500" b="0" dirty="0">
                <a:solidFill>
                  <a:schemeClr val="accent1"/>
                </a:solidFill>
              </a:rPr>
              <a:t>Jak bych mohl tuto situaci lépe zvládnout</a:t>
            </a:r>
            <a:r>
              <a:rPr lang="de-DE" altLang="de-DE" sz="1500" b="0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41994" name="Text Box 13"/>
          <p:cNvSpPr txBox="1">
            <a:spLocks noChangeArrowheads="1"/>
          </p:cNvSpPr>
          <p:nvPr/>
        </p:nvSpPr>
        <p:spPr bwMode="auto">
          <a:xfrm>
            <a:off x="179388" y="4508500"/>
            <a:ext cx="525780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500" dirty="0"/>
              <a:t>C. </a:t>
            </a:r>
            <a:r>
              <a:rPr lang="cs-CZ" altLang="de-DE" sz="1500" dirty="0"/>
              <a:t>Hledejte další důvody změny</a:t>
            </a:r>
            <a:r>
              <a:rPr lang="de-DE" altLang="de-DE" sz="1500" dirty="0"/>
              <a:t> (</a:t>
            </a:r>
            <a:r>
              <a:rPr lang="cs-CZ" altLang="de-DE" sz="1500" dirty="0"/>
              <a:t>např. možná </a:t>
            </a:r>
            <a:r>
              <a:rPr lang="de-DE" altLang="de-DE" sz="1500" dirty="0"/>
              <a:t> </a:t>
            </a:r>
            <a:r>
              <a:rPr lang="cs-CZ" altLang="de-DE" sz="1500" dirty="0"/>
              <a:t>za některé z těch změn mohu já</a:t>
            </a:r>
            <a:r>
              <a:rPr lang="de-DE" altLang="de-DE" sz="1500" dirty="0"/>
              <a:t>!)</a:t>
            </a:r>
            <a:r>
              <a:rPr lang="de-DE" altLang="de-DE" sz="1500" b="0" dirty="0"/>
              <a:t> </a:t>
            </a:r>
            <a:r>
              <a:rPr lang="cs-CZ" altLang="de-DE" sz="1500" b="0" i="1" dirty="0"/>
              <a:t>Sousedé nejsou špióni ani členové mafie, ale možná jsem je naštval svým chováním, když jsem se jim vnucoval  se svými teoriemi.</a:t>
            </a:r>
            <a:endParaRPr lang="de-DE" altLang="de-DE" sz="1400" b="0" dirty="0"/>
          </a:p>
        </p:txBody>
      </p:sp>
      <p:sp>
        <p:nvSpPr>
          <p:cNvPr id="41995" name="Text Box 14"/>
          <p:cNvSpPr txBox="1">
            <a:spLocks noChangeArrowheads="1"/>
          </p:cNvSpPr>
          <p:nvPr/>
        </p:nvSpPr>
        <p:spPr bwMode="auto">
          <a:xfrm>
            <a:off x="7383463" y="2852738"/>
            <a:ext cx="1655762" cy="101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500" b="0" dirty="0"/>
              <a:t>ANO</a:t>
            </a:r>
            <a:r>
              <a:rPr lang="de-DE" altLang="de-DE" sz="1500" b="0" dirty="0"/>
              <a:t> – </a:t>
            </a:r>
            <a:r>
              <a:rPr lang="cs-CZ" altLang="de-DE" sz="1500" b="0" dirty="0"/>
              <a:t>má to jiné příčiny, se mnou to nemá co dělat.</a:t>
            </a:r>
            <a:endParaRPr lang="de-DE" altLang="de-DE" sz="1500" b="0" dirty="0"/>
          </a:p>
        </p:txBody>
      </p:sp>
      <p:sp>
        <p:nvSpPr>
          <p:cNvPr id="41996" name="AutoShape 2"/>
          <p:cNvSpPr>
            <a:spLocks noChangeArrowheads="1"/>
          </p:cNvSpPr>
          <p:nvPr/>
        </p:nvSpPr>
        <p:spPr bwMode="auto">
          <a:xfrm rot="10800000">
            <a:off x="5934075" y="1196975"/>
            <a:ext cx="1512888" cy="11525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32 w 21600"/>
              <a:gd name="T25" fmla="*/ 12152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333" y="0"/>
                </a:moveTo>
                <a:lnTo>
                  <a:pt x="9066" y="6171"/>
                </a:lnTo>
                <a:lnTo>
                  <a:pt x="12152" y="6171"/>
                </a:lnTo>
                <a:lnTo>
                  <a:pt x="12152" y="12152"/>
                </a:lnTo>
                <a:lnTo>
                  <a:pt x="6171" y="12152"/>
                </a:lnTo>
                <a:lnTo>
                  <a:pt x="6171" y="9066"/>
                </a:lnTo>
                <a:lnTo>
                  <a:pt x="0" y="15333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33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rgbClr val="8CADA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cs-CZ"/>
          </a:p>
        </p:txBody>
      </p:sp>
      <p:sp>
        <p:nvSpPr>
          <p:cNvPr id="41997" name="AutoShape 9"/>
          <p:cNvSpPr>
            <a:spLocks noChangeArrowheads="1"/>
          </p:cNvSpPr>
          <p:nvPr/>
        </p:nvSpPr>
        <p:spPr bwMode="auto">
          <a:xfrm rot="10800000">
            <a:off x="5934075" y="2781300"/>
            <a:ext cx="1512888" cy="11525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rgbClr val="8CADAE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cs-CZ"/>
          </a:p>
        </p:txBody>
      </p:sp>
      <p:sp>
        <p:nvSpPr>
          <p:cNvPr id="41998" name="AutoShape 11"/>
          <p:cNvSpPr>
            <a:spLocks noChangeArrowheads="1"/>
          </p:cNvSpPr>
          <p:nvPr/>
        </p:nvSpPr>
        <p:spPr bwMode="auto">
          <a:xfrm rot="10800000">
            <a:off x="5934075" y="4456113"/>
            <a:ext cx="1512888" cy="11525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rgbClr val="8CADAE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cs-CZ"/>
          </a:p>
        </p:txBody>
      </p:sp>
      <p:grpSp>
        <p:nvGrpSpPr>
          <p:cNvPr id="41999" name="Group 25"/>
          <p:cNvGrpSpPr>
            <a:grpSpLocks/>
          </p:cNvGrpSpPr>
          <p:nvPr/>
        </p:nvGrpSpPr>
        <p:grpSpPr bwMode="auto">
          <a:xfrm>
            <a:off x="0" y="6167438"/>
            <a:ext cx="2339975" cy="536575"/>
            <a:chOff x="0" y="3957"/>
            <a:chExt cx="1474" cy="338"/>
          </a:xfrm>
        </p:grpSpPr>
        <p:sp>
          <p:nvSpPr>
            <p:cNvPr id="4200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 b="0"/>
            </a:p>
          </p:txBody>
        </p:sp>
        <p:pic>
          <p:nvPicPr>
            <p:cNvPr id="42003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04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b="0">
                  <a:sym typeface="Wingdings" pitchFamily="2" charset="2"/>
                </a:rPr>
                <a:t>  </a:t>
              </a:r>
              <a:r>
                <a:rPr lang="de-DE" altLang="de-DE" sz="1200" b="0">
                  <a:sym typeface="Wingdings" pitchFamily="2" charset="2"/>
                </a:rPr>
                <a:t></a:t>
              </a:r>
              <a:r>
                <a:rPr lang="de-DE" altLang="de-DE" sz="1200" b="0"/>
                <a:t> </a:t>
              </a:r>
              <a:r>
                <a:rPr lang="cs-CZ" altLang="de-DE" sz="1200" b="0"/>
                <a:t>Pracovní list</a:t>
              </a:r>
              <a:r>
                <a:rPr lang="de-DE" altLang="de-DE" sz="1200" b="0"/>
                <a:t> 6.4</a:t>
              </a:r>
            </a:p>
            <a:p>
              <a:pPr eaLnBrk="1" hangingPunct="1"/>
              <a:r>
                <a:rPr lang="de-DE" altLang="de-DE" sz="1200" b="0"/>
                <a:t>     </a:t>
              </a:r>
            </a:p>
          </p:txBody>
        </p:sp>
      </p:grpSp>
      <p:sp>
        <p:nvSpPr>
          <p:cNvPr id="4200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6.34</a:t>
            </a:r>
          </a:p>
        </p:txBody>
      </p:sp>
      <p:sp>
        <p:nvSpPr>
          <p:cNvPr id="42001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 anchor="ctr"/>
          <a:lstStyle/>
          <a:p>
            <a:pPr eaLnBrk="1" hangingPunct="1"/>
            <a:r>
              <a:rPr lang="cs-CZ" altLang="de-DE" dirty="0" smtClean="0"/>
              <a:t>Domníváte se, že je důležité bavit se o svých názorech s druhými lidmi</a:t>
            </a:r>
            <a:r>
              <a:rPr lang="de-DE" altLang="de-DE" dirty="0" smtClean="0"/>
              <a:t>?</a:t>
            </a:r>
            <a:r>
              <a:rPr lang="cs-CZ" altLang="de-DE" dirty="0" smtClean="0"/>
              <a:t> Proč</a:t>
            </a:r>
            <a:r>
              <a:rPr lang="de-DE" altLang="de-DE" dirty="0" smtClean="0"/>
              <a:t>?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914400" y="2670175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endParaRPr lang="en-GB" altLang="de-DE" sz="2000" b="0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684213" y="1095375"/>
            <a:ext cx="7848600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1813" indent="-354013" eaLnBrk="1" hangingPunct="1">
              <a:lnSpc>
                <a:spcPct val="110000"/>
              </a:lnSpc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Získáte i jiný úhel pohledu</a:t>
            </a:r>
            <a:r>
              <a:rPr lang="de-DE" altLang="de-DE" b="0" dirty="0"/>
              <a:t>. 	</a:t>
            </a:r>
          </a:p>
          <a:p>
            <a:pPr marL="531813" indent="-354013" eaLnBrk="1" hangingPunct="1">
              <a:lnSpc>
                <a:spcPct val="110000"/>
              </a:lnSpc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Když jste naštvaní nebo napjatí, pak promluvit si s druhými vás může ochránit před tím, abyste udělali nějakou hloupost</a:t>
            </a:r>
            <a:r>
              <a:rPr lang="de-DE" altLang="de-DE" b="0" dirty="0"/>
              <a:t>.</a:t>
            </a:r>
          </a:p>
          <a:p>
            <a:pPr marL="531813" indent="-354013" eaLnBrk="1" hangingPunct="1">
              <a:lnSpc>
                <a:spcPct val="110000"/>
              </a:lnSpc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Když se vypovídáte, dostanete ze sebe své problémy a budou se vám zdát méně vážné</a:t>
            </a:r>
            <a:r>
              <a:rPr lang="de-DE" altLang="de-DE" b="0" dirty="0"/>
              <a:t>.</a:t>
            </a:r>
          </a:p>
          <a:p>
            <a:pPr marL="531813" indent="-354013" eaLnBrk="1" hangingPunct="1">
              <a:lnSpc>
                <a:spcPct val="110000"/>
              </a:lnSpc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Je téměř nemožné vidět úplný obraz jen z jednoho úhlu pohledu </a:t>
            </a:r>
            <a:r>
              <a:rPr lang="de-DE" altLang="de-DE" b="0" dirty="0"/>
              <a:t>(</a:t>
            </a:r>
            <a:r>
              <a:rPr lang="cs-CZ" altLang="de-DE" b="0" dirty="0"/>
              <a:t>„Víc hlav víc ví</a:t>
            </a:r>
            <a:r>
              <a:rPr lang="de-DE" altLang="de-DE" b="0" dirty="0"/>
              <a:t>”).</a:t>
            </a:r>
          </a:p>
          <a:p>
            <a:pPr marL="531813" indent="-354013" eaLnBrk="1" hangingPunct="1">
              <a:lnSpc>
                <a:spcPct val="110000"/>
              </a:lnSpc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Z diskuzí se můžete dozvědět něco nového, můžete získat zpětnou vazbu a nová poučení ohledně svého předchozího chování a názorů. </a:t>
            </a:r>
            <a:endParaRPr lang="de-DE" altLang="de-DE" b="0" dirty="0"/>
          </a:p>
          <a:p>
            <a:pPr marL="531813" indent="-354013" eaLnBrk="1" hangingPunct="1">
              <a:lnSpc>
                <a:spcPct val="110000"/>
              </a:lnSpc>
              <a:spcBef>
                <a:spcPct val="20000"/>
              </a:spcBef>
              <a:buSzPct val="200000"/>
            </a:pPr>
            <a:endParaRPr lang="de-DE" altLang="de-DE" b="0" dirty="0"/>
          </a:p>
        </p:txBody>
      </p:sp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43014" name="Text Box 8"/>
          <p:cNvSpPr txBox="1">
            <a:spLocks noChangeArrowheads="1"/>
          </p:cNvSpPr>
          <p:nvPr/>
        </p:nvSpPr>
        <p:spPr bwMode="auto">
          <a:xfrm>
            <a:off x="0" y="6643688"/>
            <a:ext cx="25558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b="0" i="1"/>
              <a:t>(</a:t>
            </a:r>
            <a:r>
              <a:rPr lang="cs-CZ" altLang="de-DE" sz="800" b="0"/>
              <a:t>„</a:t>
            </a:r>
            <a:r>
              <a:rPr lang="de-DE" altLang="de-DE" sz="800" b="0" i="1"/>
              <a:t>Conversations Silhouettes” </a:t>
            </a:r>
            <a:r>
              <a:rPr lang="cs-CZ" altLang="de-DE" sz="800" b="0" i="1"/>
              <a:t>od</a:t>
            </a:r>
            <a:r>
              <a:rPr lang="de-DE" altLang="de-DE" sz="800" b="0" i="1"/>
              <a:t> b_d_solis)</a:t>
            </a:r>
            <a:endParaRPr lang="en-US" altLang="de-DE" sz="800" b="0" i="1"/>
          </a:p>
        </p:txBody>
      </p:sp>
      <p:pic>
        <p:nvPicPr>
          <p:cNvPr id="43015" name="Picture 5" descr="conversations_silhouettes_id228513_size450-b d solis-flickr-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5105400"/>
            <a:ext cx="1836738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6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6.35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2713"/>
            <a:ext cx="9144000" cy="508000"/>
          </a:xfrm>
        </p:spPr>
        <p:txBody>
          <a:bodyPr anchor="ctr"/>
          <a:lstStyle/>
          <a:p>
            <a:pPr eaLnBrk="1" hangingPunct="1"/>
            <a:r>
              <a:rPr lang="cs-CZ" altLang="de-DE" smtClean="0"/>
              <a:t>Vyměňujete si názory s druhými lidmi v průběhu psychotické ataky</a:t>
            </a:r>
            <a:r>
              <a:rPr lang="de-DE" altLang="de-DE" smtClean="0"/>
              <a:t>?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482600" y="3346450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endParaRPr lang="en-GB" altLang="de-DE" sz="2000" b="0"/>
          </a:p>
        </p:txBody>
      </p:sp>
      <p:sp>
        <p:nvSpPr>
          <p:cNvPr id="44036" name="Line 6"/>
          <p:cNvSpPr>
            <a:spLocks noChangeShapeType="1"/>
          </p:cNvSpPr>
          <p:nvPr/>
        </p:nvSpPr>
        <p:spPr bwMode="auto">
          <a:xfrm flipH="1">
            <a:off x="1763713" y="6888163"/>
            <a:ext cx="6480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44037" name="Rectangle 25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44038" name="Text Box 27"/>
          <p:cNvSpPr txBox="1">
            <a:spLocks noChangeArrowheads="1"/>
          </p:cNvSpPr>
          <p:nvPr/>
        </p:nvSpPr>
        <p:spPr bwMode="auto">
          <a:xfrm>
            <a:off x="-36513" y="6669088"/>
            <a:ext cx="478790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b="0"/>
              <a:t>(</a:t>
            </a:r>
            <a:r>
              <a:rPr lang="de-DE" altLang="de-DE" sz="800" b="0" i="1"/>
              <a:t>from left to right: </a:t>
            </a:r>
            <a:r>
              <a:rPr lang="cs-CZ" altLang="de-DE" sz="800" b="0"/>
              <a:t>„</a:t>
            </a:r>
            <a:r>
              <a:rPr lang="de-DE" altLang="de-DE" sz="800" b="0" i="1"/>
              <a:t>Snails” by Pikaluk, </a:t>
            </a:r>
            <a:r>
              <a:rPr lang="cs-CZ" altLang="de-DE" sz="800" b="0"/>
              <a:t>„</a:t>
            </a:r>
            <a:r>
              <a:rPr lang="de-DE" altLang="de-DE" sz="800" b="0" i="1"/>
              <a:t>Snail” by Kamil Porembinski)</a:t>
            </a:r>
            <a:endParaRPr lang="en-US" altLang="de-DE" sz="800" b="0" i="1"/>
          </a:p>
        </p:txBody>
      </p:sp>
      <p:sp>
        <p:nvSpPr>
          <p:cNvPr id="44039" name="Text Box 44"/>
          <p:cNvSpPr txBox="1">
            <a:spLocks noChangeArrowheads="1"/>
          </p:cNvSpPr>
          <p:nvPr/>
        </p:nvSpPr>
        <p:spPr bwMode="auto">
          <a:xfrm>
            <a:off x="684213" y="692150"/>
            <a:ext cx="78486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1813" indent="-354013" eaLnBrk="1" hangingPunct="1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endParaRPr lang="de-DE" altLang="de-DE" sz="2000" b="0" dirty="0"/>
          </a:p>
          <a:p>
            <a:pPr marL="531813" indent="-354013" eaLnBrk="1" hangingPunct="1">
              <a:lnSpc>
                <a:spcPct val="110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Byl jste vždy připraven otevřeně zvažovat odlišné názory a přesvědčení</a:t>
            </a:r>
            <a:r>
              <a:rPr lang="de-DE" altLang="de-DE" b="0" dirty="0"/>
              <a:t>?</a:t>
            </a:r>
          </a:p>
          <a:p>
            <a:pPr marL="531813" indent="-354013" eaLnBrk="1" hangingPunct="1">
              <a:lnSpc>
                <a:spcPct val="110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Vyhýbal jste se diskusím o svých zvláštních přesvědčeních se svými přáteli a rodinou, např. ze strachu, aby vás nezavrhli nebo abyste se nepohádali</a:t>
            </a:r>
            <a:r>
              <a:rPr lang="de-DE" altLang="de-DE" b="0" dirty="0"/>
              <a:t>?</a:t>
            </a:r>
          </a:p>
          <a:p>
            <a:pPr marL="531813" indent="-354013" eaLnBrk="1" hangingPunct="1">
              <a:lnSpc>
                <a:spcPct val="110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Považoval jste lidi, kteří s vašim názorem nesouhlasili, za své nepřátele nebo pronásledovatele</a:t>
            </a:r>
            <a:r>
              <a:rPr lang="de-DE" altLang="de-DE" b="0" dirty="0"/>
              <a:t>?</a:t>
            </a:r>
          </a:p>
          <a:p>
            <a:pPr marL="531813" indent="-354013" eaLnBrk="1" hangingPunct="1">
              <a:lnSpc>
                <a:spcPct val="110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Získával jste si informace jen z jednostranných zdrojů </a:t>
            </a:r>
            <a:r>
              <a:rPr lang="de-DE" altLang="de-DE" b="0" dirty="0"/>
              <a:t>(</a:t>
            </a:r>
            <a:r>
              <a:rPr lang="cs-CZ" altLang="de-DE" b="0" dirty="0"/>
              <a:t>např. z internetových stránek o spikleneckých teoriích</a:t>
            </a:r>
            <a:r>
              <a:rPr lang="de-DE" altLang="de-DE" b="0" dirty="0"/>
              <a:t>)?</a:t>
            </a:r>
          </a:p>
          <a:p>
            <a:pPr marL="531813" indent="-354013" eaLnBrk="1" hangingPunct="1">
              <a:lnSpc>
                <a:spcPct val="110000"/>
              </a:lnSpc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Něco dalšího</a:t>
            </a:r>
            <a:r>
              <a:rPr lang="de-DE" altLang="de-DE" b="0" dirty="0"/>
              <a:t>?</a:t>
            </a:r>
          </a:p>
        </p:txBody>
      </p:sp>
      <p:pic>
        <p:nvPicPr>
          <p:cNvPr id="44040" name="Picture 22" descr="snail-Kamil porembinski-flickr-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5067300"/>
            <a:ext cx="136842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1" name="Line 29"/>
          <p:cNvSpPr>
            <a:spLocks noChangeShapeType="1"/>
          </p:cNvSpPr>
          <p:nvPr/>
        </p:nvSpPr>
        <p:spPr bwMode="auto">
          <a:xfrm>
            <a:off x="6500813" y="5643563"/>
            <a:ext cx="1114425" cy="0"/>
          </a:xfrm>
          <a:prstGeom prst="line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6429375" y="5500688"/>
            <a:ext cx="10080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bg1"/>
                </a:solidFill>
                <a:latin typeface="Arial" charset="0"/>
              </a:rPr>
              <a:t>Stažení se</a:t>
            </a:r>
            <a:endParaRPr lang="de-DE" altLang="de-DE" sz="120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4043" name="Picture 19" descr="snails-Pikaluk-flickr-cc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68875" y="5157788"/>
            <a:ext cx="1511300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6.36</a:t>
            </a:r>
          </a:p>
        </p:txBody>
      </p:sp>
      <p:sp>
        <p:nvSpPr>
          <p:cNvPr id="44045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7"/>
          <p:cNvSpPr txBox="1">
            <a:spLocks noChangeArrowheads="1"/>
          </p:cNvSpPr>
          <p:nvPr/>
        </p:nvSpPr>
        <p:spPr bwMode="auto">
          <a:xfrm>
            <a:off x="107950" y="2349500"/>
            <a:ext cx="90360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eaLnBrk="1" hangingPunct="1">
              <a:lnSpc>
                <a:spcPct val="110000"/>
              </a:lnSpc>
              <a:spcBef>
                <a:spcPct val="20000"/>
              </a:spcBef>
              <a:buSzPct val="200000"/>
            </a:pPr>
            <a:r>
              <a:rPr lang="de-DE" altLang="de-DE" sz="2000" b="0">
                <a:solidFill>
                  <a:srgbClr val="336699"/>
                </a:solidFill>
              </a:rPr>
              <a:t>	</a:t>
            </a:r>
            <a:endParaRPr lang="de-DE" altLang="de-DE" sz="2000" b="0"/>
          </a:p>
        </p:txBody>
      </p:sp>
      <p:sp>
        <p:nvSpPr>
          <p:cNvPr id="45059" name="Line 9"/>
          <p:cNvSpPr>
            <a:spLocks noChangeShapeType="1"/>
          </p:cNvSpPr>
          <p:nvPr/>
        </p:nvSpPr>
        <p:spPr bwMode="auto">
          <a:xfrm flipH="1">
            <a:off x="2195513" y="6888163"/>
            <a:ext cx="6480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45060" name="Rectangle 20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74757" name="Text Box 24"/>
          <p:cNvSpPr txBox="1">
            <a:spLocks noChangeArrowheads="1"/>
          </p:cNvSpPr>
          <p:nvPr/>
        </p:nvSpPr>
        <p:spPr bwMode="auto">
          <a:xfrm>
            <a:off x="179388" y="1268413"/>
            <a:ext cx="6913562" cy="35544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80975" indent="-180975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CADAE"/>
              </a:buClr>
              <a:buFontTx/>
              <a:buNone/>
              <a:defRPr/>
            </a:pPr>
            <a:r>
              <a:rPr lang="cs-CZ" altLang="de-DE" sz="1800" b="0" dirty="0" smtClean="0"/>
              <a:t>Možné důsledky toho, když se člověk během psychózy stáhne do sebe</a:t>
            </a:r>
            <a:r>
              <a:rPr lang="de-DE" altLang="de-DE" sz="1800" b="0" dirty="0" smtClean="0"/>
              <a:t>:</a:t>
            </a:r>
          </a:p>
          <a:p>
            <a:pPr marL="273050" indent="-273050" eaLnBrk="1" hangingPunct="1">
              <a:spcBef>
                <a:spcPct val="50000"/>
              </a:spcBef>
              <a:buClr>
                <a:srgbClr val="8CADAE"/>
              </a:buClr>
              <a:buFont typeface="Courier New" panose="02070309020205020404" pitchFamily="49" charset="0"/>
              <a:buChar char="o"/>
              <a:defRPr/>
            </a:pPr>
            <a:r>
              <a:rPr lang="cs-CZ" altLang="de-DE" sz="1800" b="0" dirty="0" smtClean="0"/>
              <a:t>Osamělost</a:t>
            </a:r>
            <a:endParaRPr lang="de-DE" altLang="de-DE" sz="1800" b="0" dirty="0" smtClean="0"/>
          </a:p>
          <a:p>
            <a:pPr marL="273050" indent="-273050" eaLnBrk="1" hangingPunct="1">
              <a:spcBef>
                <a:spcPct val="50000"/>
              </a:spcBef>
              <a:buClr>
                <a:srgbClr val="8CADAE"/>
              </a:buClr>
              <a:buFont typeface="Courier New" panose="02070309020205020404" pitchFamily="49" charset="0"/>
              <a:buChar char="o"/>
              <a:defRPr/>
            </a:pPr>
            <a:r>
              <a:rPr lang="cs-CZ" altLang="de-DE" sz="1800" b="0" dirty="0" smtClean="0"/>
              <a:t>Deprese</a:t>
            </a:r>
            <a:endParaRPr lang="de-DE" altLang="de-DE" sz="1800" b="0" dirty="0" smtClean="0"/>
          </a:p>
          <a:p>
            <a:pPr marL="273050" indent="-273050" eaLnBrk="1" hangingPunct="1">
              <a:spcBef>
                <a:spcPct val="50000"/>
              </a:spcBef>
              <a:buClr>
                <a:srgbClr val="8CADAE"/>
              </a:buClr>
              <a:buFont typeface="Courier New" panose="02070309020205020404" pitchFamily="49" charset="0"/>
              <a:buChar char="o"/>
              <a:defRPr/>
            </a:pPr>
            <a:r>
              <a:rPr lang="cs-CZ" altLang="de-DE" sz="1800" b="0" dirty="0" smtClean="0"/>
              <a:t>Nedostatek rozptýlení</a:t>
            </a:r>
            <a:r>
              <a:rPr lang="de-DE" altLang="de-DE" sz="1800" b="0" dirty="0" smtClean="0"/>
              <a:t>, </a:t>
            </a:r>
            <a:r>
              <a:rPr lang="cs-CZ" altLang="de-DE" sz="1800" b="0" dirty="0" smtClean="0"/>
              <a:t>takže se člověk v myšlenkách stále více zabývá tématy a představami ohrožení</a:t>
            </a:r>
            <a:endParaRPr lang="de-DE" altLang="de-DE" sz="1800" b="0" dirty="0" smtClean="0"/>
          </a:p>
          <a:p>
            <a:pPr marL="273050" indent="-273050" eaLnBrk="1" hangingPunct="1">
              <a:spcBef>
                <a:spcPct val="50000"/>
              </a:spcBef>
              <a:buClr>
                <a:srgbClr val="8CADAE"/>
              </a:buClr>
              <a:buFont typeface="Courier New" panose="02070309020205020404" pitchFamily="49" charset="0"/>
              <a:buChar char="o"/>
              <a:defRPr/>
            </a:pPr>
            <a:r>
              <a:rPr lang="cs-CZ" altLang="de-DE" sz="1800" b="0" dirty="0" smtClean="0"/>
              <a:t>Když člověk nemluví s druhými lidmi, má málo možností, jak zjistit, zda jsou jeho domněnky mylné nebo zda odpovídají skutečnosti</a:t>
            </a:r>
            <a:endParaRPr lang="de-DE" altLang="de-DE" sz="1800" b="0" dirty="0" smtClean="0"/>
          </a:p>
          <a:p>
            <a:pPr marL="273050" indent="-273050" eaLnBrk="1" hangingPunct="1">
              <a:spcBef>
                <a:spcPct val="50000"/>
              </a:spcBef>
              <a:buClr>
                <a:srgbClr val="8CADAE"/>
              </a:buClr>
              <a:buFont typeface="Courier New" panose="02070309020205020404" pitchFamily="49" charset="0"/>
              <a:buChar char="o"/>
              <a:defRPr/>
            </a:pPr>
            <a:r>
              <a:rPr lang="de-DE" altLang="de-DE" sz="1800" b="0" dirty="0" smtClean="0"/>
              <a:t>…</a:t>
            </a:r>
          </a:p>
        </p:txBody>
      </p:sp>
      <p:pic>
        <p:nvPicPr>
          <p:cNvPr id="45062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6888" y="2997200"/>
            <a:ext cx="2297112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Text Box 26"/>
          <p:cNvSpPr txBox="1">
            <a:spLocks noChangeArrowheads="1"/>
          </p:cNvSpPr>
          <p:nvPr/>
        </p:nvSpPr>
        <p:spPr bwMode="auto">
          <a:xfrm>
            <a:off x="-36513" y="6637338"/>
            <a:ext cx="8388351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(</a:t>
            </a:r>
            <a:r>
              <a:rPr lang="cs-CZ" altLang="de-DE" sz="700" b="0"/>
              <a:t>„</a:t>
            </a:r>
            <a:r>
              <a:rPr lang="de-DE" altLang="de-DE" sz="700" b="0" i="1"/>
              <a:t>Rückzug” </a:t>
            </a:r>
            <a:r>
              <a:rPr lang="cs-CZ" altLang="de-DE" sz="700" b="0" i="1"/>
              <a:t>od</a:t>
            </a:r>
            <a:r>
              <a:rPr lang="de-DE" altLang="de-DE" sz="700" b="0" i="1"/>
              <a:t> Jan</a:t>
            </a:r>
            <a:r>
              <a:rPr lang="cs-CZ" altLang="de-DE" sz="700" b="0" i="1"/>
              <a:t>y</a:t>
            </a:r>
            <a:r>
              <a:rPr lang="de-DE" altLang="de-DE" sz="700" b="0" i="1"/>
              <a:t> Pöttgen, </a:t>
            </a:r>
            <a:r>
              <a:rPr lang="cs-CZ" altLang="de-DE" sz="700" b="0" i="1"/>
              <a:t>vypůjčeno z brožury </a:t>
            </a:r>
            <a:r>
              <a:rPr lang="cs-CZ" altLang="de-DE" sz="700" b="0"/>
              <a:t>„</a:t>
            </a:r>
            <a:r>
              <a:rPr lang="de-DE" altLang="de-DE" sz="700" b="0" i="1"/>
              <a:t>Schizophrenie:</a:t>
            </a:r>
          </a:p>
          <a:p>
            <a:pPr eaLnBrk="1" hangingPunct="1">
              <a:lnSpc>
                <a:spcPct val="85000"/>
              </a:lnSpc>
            </a:pPr>
            <a:r>
              <a:rPr lang="de-DE" altLang="de-DE" sz="700" b="0" i="1"/>
              <a:t>Eine Krankheit verliert ihre Dämonie”, 1988, </a:t>
            </a:r>
            <a:r>
              <a:rPr lang="cs-CZ" altLang="de-DE" sz="700" b="0" i="1"/>
              <a:t>od</a:t>
            </a:r>
            <a:r>
              <a:rPr lang="de-DE" altLang="de-DE" sz="700" b="0" i="1"/>
              <a:t> Troponwerke GmbH &amp; Co. KG)</a:t>
            </a:r>
          </a:p>
        </p:txBody>
      </p:sp>
      <p:sp>
        <p:nvSpPr>
          <p:cNvPr id="45064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83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b="0" dirty="0">
                <a:solidFill>
                  <a:srgbClr val="D16349"/>
                </a:solidFill>
              </a:rPr>
              <a:t>Vyměňování si názorů s druhými lidmi </a:t>
            </a:r>
            <a:r>
              <a:rPr lang="de-DE" altLang="de-DE" sz="2000" b="0" dirty="0">
                <a:solidFill>
                  <a:srgbClr val="D16349"/>
                </a:solidFill>
              </a:rPr>
              <a:t>vs. </a:t>
            </a:r>
            <a:br>
              <a:rPr lang="de-DE" altLang="de-DE" sz="2000" b="0" dirty="0">
                <a:solidFill>
                  <a:srgbClr val="D16349"/>
                </a:solidFill>
              </a:rPr>
            </a:br>
            <a:r>
              <a:rPr lang="cs-CZ" altLang="de-DE" sz="2000" b="0" dirty="0">
                <a:solidFill>
                  <a:srgbClr val="D16349"/>
                </a:solidFill>
              </a:rPr>
              <a:t>stažení se do sebe během </a:t>
            </a:r>
            <a:r>
              <a:rPr lang="de-DE" altLang="de-DE" sz="2000" b="0" dirty="0" err="1">
                <a:solidFill>
                  <a:srgbClr val="D16349"/>
                </a:solidFill>
              </a:rPr>
              <a:t>psychotic</a:t>
            </a:r>
            <a:r>
              <a:rPr lang="cs-CZ" altLang="de-DE" sz="2000" b="0" dirty="0">
                <a:solidFill>
                  <a:srgbClr val="D16349"/>
                </a:solidFill>
              </a:rPr>
              <a:t>ké</a:t>
            </a:r>
            <a:r>
              <a:rPr lang="de-DE" altLang="de-DE" sz="2000" b="0" dirty="0">
                <a:solidFill>
                  <a:srgbClr val="D16349"/>
                </a:solidFill>
              </a:rPr>
              <a:t> </a:t>
            </a:r>
            <a:r>
              <a:rPr lang="cs-CZ" altLang="de-DE" sz="2000" b="0" dirty="0">
                <a:solidFill>
                  <a:srgbClr val="D16349"/>
                </a:solidFill>
              </a:rPr>
              <a:t>ataky</a:t>
            </a:r>
            <a:endParaRPr lang="de-DE" altLang="de-DE" sz="2000" b="0" dirty="0">
              <a:solidFill>
                <a:srgbClr val="D16349"/>
              </a:solidFill>
            </a:endParaRPr>
          </a:p>
        </p:txBody>
      </p:sp>
      <p:sp>
        <p:nvSpPr>
          <p:cNvPr id="45065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6.37</a:t>
            </a:r>
          </a:p>
        </p:txBody>
      </p:sp>
      <p:sp>
        <p:nvSpPr>
          <p:cNvPr id="45066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2713"/>
            <a:ext cx="9144000" cy="508000"/>
          </a:xfrm>
        </p:spPr>
        <p:txBody>
          <a:bodyPr anchor="ctr"/>
          <a:lstStyle/>
          <a:p>
            <a:pPr eaLnBrk="1" hangingPunct="1"/>
            <a:r>
              <a:rPr lang="cs-CZ" altLang="de-DE" smtClean="0"/>
              <a:t>Jsou lidé, kterým zcela věříte</a:t>
            </a:r>
            <a:r>
              <a:rPr lang="de-DE" altLang="de-DE" smtClean="0"/>
              <a:t>? </a:t>
            </a:r>
            <a:br>
              <a:rPr lang="de-DE" altLang="de-DE" smtClean="0"/>
            </a:br>
            <a:r>
              <a:rPr lang="cs-CZ" altLang="de-DE" smtClean="0"/>
              <a:t>Kdo vás napadá</a:t>
            </a:r>
            <a:r>
              <a:rPr lang="de-DE" altLang="de-DE" smtClean="0"/>
              <a:t>?</a:t>
            </a:r>
          </a:p>
        </p:txBody>
      </p:sp>
      <p:sp>
        <p:nvSpPr>
          <p:cNvPr id="46083" name="Line 14"/>
          <p:cNvSpPr>
            <a:spLocks noChangeShapeType="1"/>
          </p:cNvSpPr>
          <p:nvPr/>
        </p:nvSpPr>
        <p:spPr bwMode="auto">
          <a:xfrm>
            <a:off x="3132138" y="2205038"/>
            <a:ext cx="1258887" cy="0"/>
          </a:xfrm>
          <a:prstGeom prst="line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46084" name="Text Box 15"/>
          <p:cNvSpPr txBox="1">
            <a:spLocks noChangeArrowheads="1"/>
          </p:cNvSpPr>
          <p:nvPr/>
        </p:nvSpPr>
        <p:spPr bwMode="auto">
          <a:xfrm>
            <a:off x="250825" y="1844675"/>
            <a:ext cx="26273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b="0" dirty="0"/>
              <a:t>Prosím, napište jejich jména</a:t>
            </a:r>
            <a:r>
              <a:rPr lang="de-DE" altLang="de-DE" b="0" dirty="0"/>
              <a:t>!</a:t>
            </a:r>
          </a:p>
        </p:txBody>
      </p:sp>
      <p:sp>
        <p:nvSpPr>
          <p:cNvPr id="46085" name="Line 18"/>
          <p:cNvSpPr>
            <a:spLocks noChangeShapeType="1"/>
          </p:cNvSpPr>
          <p:nvPr/>
        </p:nvSpPr>
        <p:spPr bwMode="auto">
          <a:xfrm>
            <a:off x="3132138" y="5013325"/>
            <a:ext cx="1258887" cy="0"/>
          </a:xfrm>
          <a:prstGeom prst="line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46086" name="Text Box 19"/>
          <p:cNvSpPr txBox="1">
            <a:spLocks noChangeArrowheads="1"/>
          </p:cNvSpPr>
          <p:nvPr/>
        </p:nvSpPr>
        <p:spPr bwMode="auto">
          <a:xfrm>
            <a:off x="250825" y="4268788"/>
            <a:ext cx="28813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b="0" dirty="0"/>
              <a:t>Bavit se o svých názorech s lidmi, kterým věříte, pomáhá korigovat mylná přesvědčení a předchází jejich dalšímu rozvíjení</a:t>
            </a:r>
            <a:r>
              <a:rPr lang="de-DE" altLang="de-DE" b="0" dirty="0"/>
              <a:t>!</a:t>
            </a:r>
          </a:p>
        </p:txBody>
      </p:sp>
      <p:pic>
        <p:nvPicPr>
          <p:cNvPr id="46087" name="Picture 25" descr="yellow_c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4005263"/>
            <a:ext cx="3671888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26" descr="red_c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1412875"/>
            <a:ext cx="3671888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9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6.38</a:t>
            </a:r>
          </a:p>
        </p:txBody>
      </p:sp>
      <p:sp>
        <p:nvSpPr>
          <p:cNvPr id="46090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46091" name="TextovéPole 11"/>
          <p:cNvSpPr txBox="1">
            <a:spLocks noChangeArrowheads="1"/>
          </p:cNvSpPr>
          <p:nvPr/>
        </p:nvSpPr>
        <p:spPr bwMode="auto">
          <a:xfrm>
            <a:off x="5143500" y="1500188"/>
            <a:ext cx="2643188" cy="2762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sz="1200" b="0">
                <a:latin typeface="Arial Narrow" pitchFamily="34" charset="0"/>
              </a:rPr>
              <a:t>Na koho se mohu obrátit v případě potřeby?</a:t>
            </a:r>
          </a:p>
        </p:txBody>
      </p:sp>
      <p:sp>
        <p:nvSpPr>
          <p:cNvPr id="46092" name="TextovéPole 12"/>
          <p:cNvSpPr txBox="1">
            <a:spLocks noChangeArrowheads="1"/>
          </p:cNvSpPr>
          <p:nvPr/>
        </p:nvSpPr>
        <p:spPr bwMode="auto">
          <a:xfrm>
            <a:off x="4967288" y="1957388"/>
            <a:ext cx="1571625" cy="2460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sz="1000">
                <a:latin typeface="Arial Narrow" pitchFamily="34" charset="0"/>
              </a:rPr>
              <a:t>Přátelé/rodina</a:t>
            </a:r>
          </a:p>
        </p:txBody>
      </p:sp>
      <p:pic>
        <p:nvPicPr>
          <p:cNvPr id="46093" name="Picture 26" descr="red_c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3" y="1428750"/>
            <a:ext cx="3671887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14" name="TextovéPole 14"/>
          <p:cNvSpPr txBox="1">
            <a:spLocks noChangeArrowheads="1"/>
          </p:cNvSpPr>
          <p:nvPr/>
        </p:nvSpPr>
        <p:spPr bwMode="auto">
          <a:xfrm>
            <a:off x="4965700" y="1973263"/>
            <a:ext cx="1571625" cy="246062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de-DE" sz="1000" dirty="0" smtClean="0">
                <a:latin typeface="+mj-lt"/>
              </a:rPr>
              <a:t>Přátelé/rodina</a:t>
            </a:r>
          </a:p>
        </p:txBody>
      </p:sp>
      <p:sp>
        <p:nvSpPr>
          <p:cNvPr id="76815" name="TextovéPole 17"/>
          <p:cNvSpPr txBox="1">
            <a:spLocks noChangeArrowheads="1"/>
          </p:cNvSpPr>
          <p:nvPr/>
        </p:nvSpPr>
        <p:spPr bwMode="auto">
          <a:xfrm>
            <a:off x="4959350" y="2322513"/>
            <a:ext cx="1571625" cy="246062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de-DE" sz="1000" dirty="0" smtClean="0">
                <a:latin typeface="+mj-lt"/>
              </a:rPr>
              <a:t>Můj terapeut/lékař</a:t>
            </a:r>
          </a:p>
        </p:txBody>
      </p:sp>
      <p:sp>
        <p:nvSpPr>
          <p:cNvPr id="76816" name="TextovéPole 18"/>
          <p:cNvSpPr txBox="1">
            <a:spLocks noChangeArrowheads="1"/>
          </p:cNvSpPr>
          <p:nvPr/>
        </p:nvSpPr>
        <p:spPr bwMode="auto">
          <a:xfrm>
            <a:off x="4948238" y="2643188"/>
            <a:ext cx="1571625" cy="246062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de-DE" sz="1000" dirty="0" smtClean="0">
                <a:latin typeface="+mj-lt"/>
              </a:rPr>
              <a:t>Linka důvěry</a:t>
            </a:r>
          </a:p>
        </p:txBody>
      </p:sp>
      <p:sp>
        <p:nvSpPr>
          <p:cNvPr id="76817" name="TextovéPole 19"/>
          <p:cNvSpPr txBox="1">
            <a:spLocks noChangeArrowheads="1"/>
          </p:cNvSpPr>
          <p:nvPr/>
        </p:nvSpPr>
        <p:spPr bwMode="auto">
          <a:xfrm>
            <a:off x="4933950" y="3000375"/>
            <a:ext cx="1943100" cy="246063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de-DE" sz="1000" dirty="0" smtClean="0">
                <a:latin typeface="+mj-lt"/>
              </a:rPr>
              <a:t>Zařízení, kterému věřím</a:t>
            </a:r>
          </a:p>
        </p:txBody>
      </p:sp>
      <p:sp>
        <p:nvSpPr>
          <p:cNvPr id="76818" name="TextovéPole 20"/>
          <p:cNvSpPr txBox="1">
            <a:spLocks noChangeArrowheads="1"/>
          </p:cNvSpPr>
          <p:nvPr/>
        </p:nvSpPr>
        <p:spPr bwMode="auto">
          <a:xfrm>
            <a:off x="5143500" y="1500188"/>
            <a:ext cx="3314700" cy="40005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de-DE" sz="1000" dirty="0" smtClean="0">
                <a:latin typeface="+mj-lt"/>
              </a:rPr>
              <a:t>Na koho se mohu obrátit v případě potřeby?</a:t>
            </a:r>
          </a:p>
        </p:txBody>
      </p:sp>
      <p:sp>
        <p:nvSpPr>
          <p:cNvPr id="46099" name="TextovéPole 6"/>
          <p:cNvSpPr txBox="1">
            <a:spLocks noChangeArrowheads="1"/>
          </p:cNvSpPr>
          <p:nvPr/>
        </p:nvSpPr>
        <p:spPr bwMode="auto">
          <a:xfrm>
            <a:off x="4786313" y="4025900"/>
            <a:ext cx="3671887" cy="4000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sz="1000" dirty="0">
                <a:latin typeface="Arial Narrow" pitchFamily="34" charset="0"/>
                <a:cs typeface="Courier New" pitchFamily="49" charset="0"/>
              </a:rPr>
              <a:t>Metakognitivní trénink (MKT): </a:t>
            </a:r>
            <a:r>
              <a:rPr lang="cs-CZ" altLang="de-DE" sz="1000" u="sng" dirty="0">
                <a:latin typeface="Arial Narrow" pitchFamily="34" charset="0"/>
                <a:cs typeface="Courier New" pitchFamily="49" charset="0"/>
              </a:rPr>
              <a:t>3 otázky</a:t>
            </a:r>
          </a:p>
          <a:p>
            <a:pPr eaLnBrk="1" hangingPunct="1"/>
            <a:r>
              <a:rPr lang="cs-CZ" altLang="de-DE" sz="1000" u="sng" dirty="0">
                <a:latin typeface="Arial Narrow" pitchFamily="34" charset="0"/>
                <a:cs typeface="Courier New" pitchFamily="49" charset="0"/>
              </a:rPr>
              <a:t>… když se cítíte uražen, ohrožen nebo zesměšňován…?</a:t>
            </a:r>
            <a:endParaRPr lang="cs-CZ" altLang="de-DE" sz="1000" dirty="0"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25" name="TextovéPole 24"/>
          <p:cNvSpPr txBox="1"/>
          <p:nvPr/>
        </p:nvSpPr>
        <p:spPr>
          <a:xfrm>
            <a:off x="5480050" y="4429125"/>
            <a:ext cx="2882900" cy="45085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marL="360000" indent="-457200" eaLnBrk="1" hangingPunct="1">
              <a:lnSpc>
                <a:spcPts val="1000"/>
              </a:lnSpc>
              <a:defRPr/>
            </a:pPr>
            <a:r>
              <a:rPr lang="cs-CZ" sz="1000" i="1" dirty="0">
                <a:solidFill>
                  <a:srgbClr val="FF0000"/>
                </a:solidFill>
                <a:latin typeface="Arial Narrow" pitchFamily="34" charset="0"/>
              </a:rPr>
              <a:t>1. Jaké mám důkazy?</a:t>
            </a:r>
          </a:p>
          <a:p>
            <a:pPr marL="36000" eaLnBrk="1" hangingPunct="1">
              <a:lnSpc>
                <a:spcPts val="900"/>
              </a:lnSpc>
              <a:defRPr/>
            </a:pPr>
            <a:r>
              <a:rPr lang="cs-CZ" sz="900" dirty="0">
                <a:latin typeface="Arial Narrow" pitchFamily="34" charset="0"/>
              </a:rPr>
              <a:t>Jak to vím? Mám skutečné důkazy, nebo jen z doslechu, domýšlím se? Znám celou pravdu?</a:t>
            </a:r>
          </a:p>
        </p:txBody>
      </p:sp>
      <p:sp>
        <p:nvSpPr>
          <p:cNvPr id="46101" name="TextovéPole 9"/>
          <p:cNvSpPr txBox="1">
            <a:spLocks noChangeArrowheads="1"/>
          </p:cNvSpPr>
          <p:nvPr/>
        </p:nvSpPr>
        <p:spPr bwMode="auto">
          <a:xfrm>
            <a:off x="5468938" y="4903788"/>
            <a:ext cx="2786062" cy="6064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457200" eaLnBrk="1" hangingPunct="1">
              <a:lnSpc>
                <a:spcPts val="1000"/>
              </a:lnSpc>
            </a:pPr>
            <a:r>
              <a:rPr lang="cs-CZ" altLang="de-DE" sz="1000" i="1">
                <a:solidFill>
                  <a:srgbClr val="FF0000"/>
                </a:solidFill>
                <a:latin typeface="Arial Narrow" pitchFamily="34" charset="0"/>
              </a:rPr>
              <a:t>2. Jaké jsou jiné možnosti vysvětlení?</a:t>
            </a:r>
          </a:p>
          <a:p>
            <a:pPr marL="358775" indent="-457200" eaLnBrk="1" hangingPunct="1">
              <a:lnSpc>
                <a:spcPts val="1000"/>
              </a:lnSpc>
            </a:pPr>
            <a:r>
              <a:rPr lang="cs-CZ" altLang="de-DE" sz="900">
                <a:latin typeface="Arial Narrow" pitchFamily="34" charset="0"/>
              </a:rPr>
              <a:t>Mohli by lidé, kterým věřím, posuzovat tuto situaci jinak?</a:t>
            </a:r>
          </a:p>
          <a:p>
            <a:pPr marL="358775" indent="-457200" eaLnBrk="1" hangingPunct="1">
              <a:lnSpc>
                <a:spcPts val="1000"/>
              </a:lnSpc>
            </a:pPr>
            <a:r>
              <a:rPr lang="cs-CZ" altLang="de-DE" sz="900">
                <a:latin typeface="Arial Narrow" pitchFamily="34" charset="0"/>
              </a:rPr>
              <a:t>Nedělám unáhlené závěry? </a:t>
            </a:r>
          </a:p>
          <a:p>
            <a:pPr marL="358775" indent="-457200" eaLnBrk="1" hangingPunct="1">
              <a:lnSpc>
                <a:spcPts val="1000"/>
              </a:lnSpc>
            </a:pPr>
            <a:r>
              <a:rPr lang="cs-CZ" altLang="de-DE" sz="900">
                <a:latin typeface="Arial Narrow" pitchFamily="34" charset="0"/>
              </a:rPr>
              <a:t>Hodnotím tuto situaci spravedlivě &amp; objektivně?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5457825" y="5518150"/>
            <a:ext cx="2905125" cy="604838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marL="360000" indent="-457200" eaLnBrk="1" hangingPunct="1">
              <a:lnSpc>
                <a:spcPts val="1000"/>
              </a:lnSpc>
              <a:defRPr/>
            </a:pPr>
            <a:r>
              <a:rPr lang="cs-CZ" sz="1000" i="1" dirty="0">
                <a:solidFill>
                  <a:srgbClr val="FF0000"/>
                </a:solidFill>
                <a:latin typeface="Arial Narrow" pitchFamily="34" charset="0"/>
              </a:rPr>
              <a:t>3. I kdyby to tak bylo…nereaguji  přehnaně?</a:t>
            </a:r>
          </a:p>
          <a:p>
            <a:pPr marL="457200" indent="-457200" eaLnBrk="1" hangingPunct="1">
              <a:lnSpc>
                <a:spcPts val="1000"/>
              </a:lnSpc>
              <a:defRPr/>
            </a:pPr>
            <a:r>
              <a:rPr lang="cs-CZ" sz="900" dirty="0">
                <a:latin typeface="Arial Narrow" pitchFamily="34" charset="0"/>
              </a:rPr>
              <a:t>Reaguji přiměřeně? </a:t>
            </a:r>
          </a:p>
          <a:p>
            <a:pPr marL="457200" indent="-457200" eaLnBrk="1" hangingPunct="1">
              <a:lnSpc>
                <a:spcPts val="1000"/>
              </a:lnSpc>
              <a:defRPr/>
            </a:pPr>
            <a:r>
              <a:rPr lang="cs-CZ" sz="900" dirty="0">
                <a:latin typeface="Arial Narrow" pitchFamily="34" charset="0"/>
              </a:rPr>
              <a:t>Pokazím si něco v budoucnu, když budu reagovat přehnaně? </a:t>
            </a:r>
          </a:p>
          <a:p>
            <a:pPr marL="457200" indent="-457200" eaLnBrk="1" hangingPunct="1">
              <a:lnSpc>
                <a:spcPts val="1000"/>
              </a:lnSpc>
              <a:defRPr/>
            </a:pPr>
            <a:r>
              <a:rPr lang="cs-CZ" sz="900" dirty="0">
                <a:latin typeface="Arial Narrow" pitchFamily="34" charset="0"/>
              </a:rPr>
              <a:t>Nejdříve mysli – pak jednej!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827088" y="2205038"/>
            <a:ext cx="7367587" cy="402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Někdy se události vyvinou jinak, než jsme očekávali</a:t>
            </a:r>
            <a:r>
              <a:rPr lang="de-DE" altLang="de-DE" b="0" dirty="0"/>
              <a:t>: </a:t>
            </a:r>
            <a:r>
              <a:rPr lang="cs-CZ" altLang="de-DE" b="0" dirty="0"/>
              <a:t>předčasná rozhodnutí mnohdy vedou k nesprávným závěrům</a:t>
            </a:r>
            <a:r>
              <a:rPr lang="de-DE" altLang="de-DE" b="0" dirty="0"/>
              <a:t>!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endParaRPr lang="de-DE" altLang="de-DE" b="0" dirty="0"/>
          </a:p>
          <a:p>
            <a:pPr marL="342900" indent="-342900" eaLnBrk="1" hangingPunct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Proto byste se vždycky měli snažit získat </a:t>
            </a:r>
            <a:r>
              <a:rPr lang="cs-CZ" altLang="de-DE" dirty="0"/>
              <a:t>co nejvíce informací </a:t>
            </a:r>
            <a:r>
              <a:rPr lang="cs-CZ" altLang="de-DE" b="0" dirty="0"/>
              <a:t>a zvážit různá možná vysvětlení, než si na něco utvoříte názor.</a:t>
            </a:r>
            <a:endParaRPr lang="de-DE" altLang="de-DE" b="0" dirty="0"/>
          </a:p>
          <a:p>
            <a:pPr marL="342900" indent="-342900" eaLnBrk="1" hangingPunct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endParaRPr lang="de-DE" altLang="de-DE" b="0" dirty="0"/>
          </a:p>
          <a:p>
            <a:pPr marL="342900" indent="-342900" eaLnBrk="1" hangingPunct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Zůstaňte pružní</a:t>
            </a:r>
            <a:r>
              <a:rPr lang="de-DE" altLang="de-DE" b="0" dirty="0"/>
              <a:t>. </a:t>
            </a:r>
            <a:r>
              <a:rPr lang="cs-CZ" altLang="de-DE" b="0" dirty="0"/>
              <a:t>Buďte ochotni změnit své názory, pokud se objeví přesvědčivé důkazy proti nim. </a:t>
            </a:r>
            <a:endParaRPr lang="de-DE" altLang="de-DE" b="0" dirty="0"/>
          </a:p>
          <a:p>
            <a:pPr marL="342900" indent="-342900" eaLnBrk="1" hangingPunct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endParaRPr lang="de-DE" altLang="de-DE" b="0" dirty="0"/>
          </a:p>
          <a:p>
            <a:pPr marL="342900" indent="-342900" eaLnBrk="1" hangingPunct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</a:pPr>
            <a:r>
              <a:rPr lang="cs-CZ" altLang="de-DE" b="0" dirty="0"/>
              <a:t>Při zkoumání správnosti zvláštních nápadů je důležité probrat to s lidmi, kterým věříte, a zjistit jejich názor</a:t>
            </a:r>
            <a:r>
              <a:rPr lang="de-DE" altLang="de-DE" b="0" dirty="0"/>
              <a:t>.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15573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dirty="0"/>
              <a:t>Zapamatujte si</a:t>
            </a:r>
            <a:r>
              <a:rPr lang="de-DE" altLang="de-DE" dirty="0"/>
              <a:t>: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0" y="18891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2000" b="0">
                <a:solidFill>
                  <a:schemeClr val="accent1"/>
                </a:solidFill>
              </a:rPr>
              <a:t>Jak to uplatnit v běžném životě</a:t>
            </a:r>
            <a:endParaRPr lang="de-DE" altLang="de-DE" sz="2000" b="0">
              <a:solidFill>
                <a:schemeClr val="accent1"/>
              </a:solidFill>
            </a:endParaRP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47110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6.39</a:t>
            </a:r>
          </a:p>
        </p:txBody>
      </p:sp>
      <p:sp>
        <p:nvSpPr>
          <p:cNvPr id="47111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139700" y="928688"/>
            <a:ext cx="8877300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cs-CZ" altLang="de-DE" b="0" dirty="0"/>
              <a:t>Mnozí lidé s psychózou </a:t>
            </a:r>
            <a:r>
              <a:rPr lang="de-DE" altLang="de-DE" b="0" dirty="0"/>
              <a:t>[</a:t>
            </a:r>
            <a:r>
              <a:rPr lang="cs-CZ" altLang="de-DE" b="0" dirty="0"/>
              <a:t>ale ne všichni</a:t>
            </a:r>
            <a:r>
              <a:rPr lang="de-DE" altLang="de-DE" b="0" dirty="0"/>
              <a:t>!] </a:t>
            </a:r>
            <a:r>
              <a:rPr lang="cs-CZ" altLang="de-DE" b="0" dirty="0"/>
              <a:t>se drží svých mylných přesvědčení bez ohledu na přesvědčivé důkazy, které svědčí proti nim.</a:t>
            </a:r>
            <a:r>
              <a:rPr lang="de-DE" altLang="de-DE" b="0" dirty="0"/>
              <a:t> </a:t>
            </a:r>
            <a:r>
              <a:rPr lang="cs-CZ" altLang="de-DE" b="0" dirty="0"/>
              <a:t>To může vést k tomu, že se člověk ve svém přesvědčení „ztratí”</a:t>
            </a:r>
            <a:r>
              <a:rPr lang="de-DE" altLang="de-DE" b="0" dirty="0"/>
              <a:t> </a:t>
            </a:r>
            <a:r>
              <a:rPr lang="cs-CZ" altLang="de-DE" b="0" dirty="0"/>
              <a:t>a nepřijímá žádná fakta, která jsou s ním rozporu. V některých případech tak může člověk úplně ztratit kontakt s realitou</a:t>
            </a:r>
            <a:r>
              <a:rPr lang="de-DE" altLang="de-DE" b="0" dirty="0"/>
              <a:t>.</a:t>
            </a:r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de-DE" altLang="de-DE" b="0" dirty="0"/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cs-CZ" altLang="de-DE" b="0" dirty="0"/>
              <a:t>Je obtížné „zachovat si chladnou hlavu”, když se člověk cítí ohrožen. Takže buďte ve svém posuzování opatrní a požádejte o radu lidi, kterým věříte</a:t>
            </a:r>
            <a:r>
              <a:rPr lang="de-DE" altLang="de-DE" b="0" dirty="0"/>
              <a:t>!</a:t>
            </a:r>
            <a:endParaRPr lang="cs-CZ" altLang="de-DE" b="0" dirty="0"/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cs-CZ" altLang="de-DE" b="0" dirty="0"/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cs-CZ" altLang="de-DE" b="0" i="1" dirty="0"/>
              <a:t>Které části této terapeutické lekce mi připadaly zvláště užitečné a praktické?</a:t>
            </a:r>
          </a:p>
          <a:p>
            <a:pPr marL="1588" eaLnBrk="1" hangingPunct="1">
              <a:spcBef>
                <a:spcPts val="1200"/>
              </a:spcBef>
              <a:defRPr/>
            </a:pPr>
            <a:r>
              <a:rPr lang="cs-CZ" altLang="de-DE" b="0" i="1" dirty="0"/>
              <a:t>Kdy a v jaké konkrétní situaci bych mohl/a v blízké budoucnosti využít to, co jsem se naučil/a?</a:t>
            </a:r>
            <a:r>
              <a:rPr lang="en-GB" altLang="de-DE" b="0" i="1" dirty="0"/>
              <a:t> </a:t>
            </a:r>
            <a:endParaRPr lang="cs-CZ" altLang="de-DE" b="0" i="1" dirty="0"/>
          </a:p>
          <a:p>
            <a:pPr eaLnBrk="1" hangingPunct="1">
              <a:defRPr/>
            </a:pPr>
            <a:endParaRPr lang="cs-CZ" altLang="de-DE" b="0" dirty="0"/>
          </a:p>
          <a:p>
            <a:pPr eaLnBrk="1" hangingPunct="1">
              <a:defRPr/>
            </a:pPr>
            <a:r>
              <a:rPr lang="cs-CZ" altLang="de-DE" b="0" i="1" dirty="0"/>
              <a:t>V čem by mi to mohlo pomoci</a:t>
            </a:r>
            <a:r>
              <a:rPr lang="en-GB" altLang="de-DE" b="0" i="1" dirty="0"/>
              <a:t> (</a:t>
            </a:r>
            <a:r>
              <a:rPr lang="cs-CZ" altLang="de-DE" b="0" i="1" dirty="0"/>
              <a:t>např. cítit se v menším napětí</a:t>
            </a:r>
            <a:r>
              <a:rPr lang="en-GB" altLang="de-DE" b="0" i="1" dirty="0"/>
              <a:t>)?</a:t>
            </a:r>
            <a:endParaRPr lang="cs-CZ" altLang="de-DE" b="0" dirty="0"/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de-DE" altLang="de-DE" b="0" i="1" dirty="0"/>
          </a:p>
        </p:txBody>
      </p:sp>
      <p:sp>
        <p:nvSpPr>
          <p:cNvPr id="48131" name="Rectangle 5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 b="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48132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6.40</a:t>
            </a:r>
          </a:p>
        </p:txBody>
      </p:sp>
      <p:sp>
        <p:nvSpPr>
          <p:cNvPr id="48133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  <p:sp>
        <p:nvSpPr>
          <p:cNvPr id="48134" name="Text Box 11"/>
          <p:cNvSpPr txBox="1">
            <a:spLocks noChangeArrowheads="1"/>
          </p:cNvSpPr>
          <p:nvPr/>
        </p:nvSpPr>
        <p:spPr bwMode="auto">
          <a:xfrm>
            <a:off x="0" y="198438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 b="0" dirty="0">
                <a:solidFill>
                  <a:schemeClr val="accent1"/>
                </a:solidFill>
              </a:rPr>
              <a:t>A jak to souvisí s psychózou?</a:t>
            </a:r>
            <a:endParaRPr lang="de-DE" altLang="de-DE" sz="2000" b="0" dirty="0">
              <a:solidFill>
                <a:schemeClr val="accent1"/>
              </a:solidFill>
            </a:endParaRPr>
          </a:p>
        </p:txBody>
      </p:sp>
      <p:pic>
        <p:nvPicPr>
          <p:cNvPr id="48135" name="Picture 70" descr="Notizen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8" y="6229350"/>
            <a:ext cx="3365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6" name="Text Box 71"/>
          <p:cNvSpPr txBox="1">
            <a:spLocks noChangeArrowheads="1"/>
          </p:cNvSpPr>
          <p:nvPr/>
        </p:nvSpPr>
        <p:spPr bwMode="auto">
          <a:xfrm>
            <a:off x="254000" y="6211888"/>
            <a:ext cx="20859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altLang="de-DE" sz="1400" b="0">
                <a:sym typeface="Wingdings" pitchFamily="2" charset="2"/>
              </a:rPr>
              <a:t>  </a:t>
            </a:r>
            <a:r>
              <a:rPr lang="de-DE" altLang="de-DE" sz="1200" b="0">
                <a:sym typeface="Wingdings" pitchFamily="2" charset="2"/>
              </a:rPr>
              <a:t></a:t>
            </a:r>
            <a:r>
              <a:rPr lang="de-DE" altLang="de-DE" sz="1200" b="0"/>
              <a:t> </a:t>
            </a:r>
            <a:r>
              <a:rPr lang="cs-CZ" altLang="de-DE" sz="1200" b="0" i="1"/>
              <a:t>Pracovní list </a:t>
            </a:r>
            <a:r>
              <a:rPr lang="de-DE" altLang="de-DE" sz="1200" b="0"/>
              <a:t>6.5</a:t>
            </a:r>
          </a:p>
          <a:p>
            <a:pPr eaLnBrk="1" hangingPunct="1"/>
            <a:r>
              <a:rPr lang="de-DE" altLang="de-DE" sz="1200" b="0"/>
              <a:t>     </a:t>
            </a:r>
          </a:p>
        </p:txBody>
      </p:sp>
      <p:sp>
        <p:nvSpPr>
          <p:cNvPr id="48137" name="Rectangle 69"/>
          <p:cNvSpPr>
            <a:spLocks noChangeArrowheads="1"/>
          </p:cNvSpPr>
          <p:nvPr/>
        </p:nvSpPr>
        <p:spPr bwMode="auto">
          <a:xfrm>
            <a:off x="0" y="6167438"/>
            <a:ext cx="1944688" cy="474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de-DE" altLang="de-DE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Zástupný symbol pro zápatí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410E4C7-3726-4889-A0B3-DE737ACACEC8}" type="slidenum">
              <a:rPr lang="en-US" altLang="de-DE" smtClean="0"/>
              <a:pPr/>
              <a:t>41</a:t>
            </a:fld>
            <a:endParaRPr lang="en-US" altLang="de-DE" smtClean="0"/>
          </a:p>
        </p:txBody>
      </p:sp>
      <p:sp>
        <p:nvSpPr>
          <p:cNvPr id="49155" name="Obdélník 3"/>
          <p:cNvSpPr>
            <a:spLocks noChangeArrowheads="1"/>
          </p:cNvSpPr>
          <p:nvPr/>
        </p:nvSpPr>
        <p:spPr bwMode="auto">
          <a:xfrm>
            <a:off x="285750" y="1965325"/>
            <a:ext cx="8501063" cy="282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cs-CZ" altLang="de-DE" dirty="0"/>
              <a:t>Příklad</a:t>
            </a:r>
            <a:r>
              <a:rPr lang="de-DE" altLang="de-DE" dirty="0"/>
              <a:t>:</a:t>
            </a:r>
            <a:r>
              <a:rPr lang="de-DE" altLang="de-DE" b="0" dirty="0"/>
              <a:t> Carol </a:t>
            </a:r>
            <a:r>
              <a:rPr lang="cs-CZ" altLang="de-DE" b="0" dirty="0"/>
              <a:t>zavolala policii, protože si myslela, že jí sousedé ukradli části spodního prádla ze sušáku před domem.</a:t>
            </a:r>
            <a:endParaRPr lang="de-DE" altLang="de-DE" b="0" dirty="0"/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cs-CZ" altLang="de-DE" dirty="0"/>
              <a:t>Pozadí</a:t>
            </a:r>
            <a:r>
              <a:rPr lang="de-DE" altLang="de-DE" dirty="0"/>
              <a:t>:</a:t>
            </a:r>
            <a:r>
              <a:rPr lang="de-DE" altLang="de-DE" b="0" dirty="0"/>
              <a:t> </a:t>
            </a:r>
            <a:r>
              <a:rPr lang="cs-CZ" altLang="de-DE" b="0" dirty="0"/>
              <a:t>Je přesvědčena, že ji její sousedé chtějí ponížit a vyštvat z domu.</a:t>
            </a:r>
            <a:endParaRPr lang="de-DE" altLang="de-DE" b="0" i="1" dirty="0"/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cs-CZ" altLang="de-DE" dirty="0"/>
              <a:t>Ale</a:t>
            </a:r>
            <a:r>
              <a:rPr lang="de-DE" altLang="de-DE" dirty="0"/>
              <a:t>!:</a:t>
            </a:r>
            <a:r>
              <a:rPr lang="de-DE" altLang="de-DE" b="0" dirty="0"/>
              <a:t> </a:t>
            </a:r>
            <a:r>
              <a:rPr lang="cs-CZ" altLang="de-DE" b="0" dirty="0"/>
              <a:t>I když měla s jedním sousedem nedávno konflikt, jiní sousedé se k ní chovali přátelsky a pomáhali jí, například za ni přebírali její poštu</a:t>
            </a:r>
            <a:r>
              <a:rPr lang="de-DE" altLang="de-DE" b="0" dirty="0"/>
              <a:t>. </a:t>
            </a:r>
            <a:r>
              <a:rPr lang="cs-CZ" altLang="de-DE" b="0" dirty="0"/>
              <a:t>A přestože o několik dnů později našla několik kusů spodního prádla, o kterých si myslela, že jí byly ukradeny, ve své zásuvce, nevzdala se svého přesvědčení, že jí sousedé chtějí škodit. </a:t>
            </a:r>
          </a:p>
        </p:txBody>
      </p:sp>
      <p:sp>
        <p:nvSpPr>
          <p:cNvPr id="49156" name="Text Box 11"/>
          <p:cNvSpPr txBox="1">
            <a:spLocks noChangeArrowheads="1"/>
          </p:cNvSpPr>
          <p:nvPr/>
        </p:nvSpPr>
        <p:spPr bwMode="auto">
          <a:xfrm>
            <a:off x="0" y="198438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s-CZ" altLang="de-DE" sz="2000" b="0" dirty="0">
                <a:solidFill>
                  <a:schemeClr val="accent1"/>
                </a:solidFill>
              </a:rPr>
              <a:t>A jak to souvisí s psychózou?</a:t>
            </a:r>
            <a:endParaRPr lang="de-DE" altLang="de-DE" sz="2000" b="0" dirty="0">
              <a:solidFill>
                <a:schemeClr val="accent1"/>
              </a:solidFill>
            </a:endParaRPr>
          </a:p>
        </p:txBody>
      </p:sp>
      <p:sp>
        <p:nvSpPr>
          <p:cNvPr id="49157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>
                <a:solidFill>
                  <a:schemeClr val="tx2"/>
                </a:solidFill>
              </a:rPr>
              <a:t>6.4</a:t>
            </a:r>
            <a:r>
              <a:rPr lang="cs-CZ" altLang="de-DE" sz="1200">
                <a:solidFill>
                  <a:schemeClr val="tx2"/>
                </a:solidFill>
              </a:rPr>
              <a:t>1</a:t>
            </a:r>
            <a:endParaRPr lang="en-US" altLang="de-DE" sz="1200">
              <a:solidFill>
                <a:schemeClr val="tx2"/>
              </a:solidFill>
            </a:endParaRPr>
          </a:p>
        </p:txBody>
      </p:sp>
      <p:sp>
        <p:nvSpPr>
          <p:cNvPr id="49158" name="Text Box 9"/>
          <p:cNvSpPr txBox="1">
            <a:spLocks noChangeArrowheads="1"/>
          </p:cNvSpPr>
          <p:nvPr/>
        </p:nvSpPr>
        <p:spPr bwMode="auto">
          <a:xfrm>
            <a:off x="6715125" y="6619875"/>
            <a:ext cx="24098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>
                <a:solidFill>
                  <a:schemeClr val="tx2"/>
                </a:solidFill>
              </a:rPr>
              <a:t>Změna přesvědčení</a:t>
            </a:r>
            <a:endParaRPr lang="de-DE" altLang="de-DE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4067</Words>
  <Application>Microsoft Office PowerPoint</Application>
  <PresentationFormat>Bildschirmpräsentation (4:3)</PresentationFormat>
  <Paragraphs>533</Paragraphs>
  <Slides>41</Slides>
  <Notes>31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7</vt:i4>
      </vt:variant>
      <vt:variant>
        <vt:lpstr>Folientitel</vt:lpstr>
      </vt:variant>
      <vt:variant>
        <vt:i4>41</vt:i4>
      </vt:variant>
    </vt:vector>
  </HeadingPairs>
  <TitlesOfParts>
    <vt:vector size="56" baseType="lpstr">
      <vt:lpstr>Arial</vt:lpstr>
      <vt:lpstr>Arial Narrow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5_Standarddesign</vt:lpstr>
      <vt:lpstr>6_Standarddesign</vt:lpstr>
      <vt:lpstr>3_Cronus</vt:lpstr>
      <vt:lpstr>2_Cronus</vt:lpstr>
      <vt:lpstr>PowerPoint-Präsentation</vt:lpstr>
      <vt:lpstr>PowerPoint-Präsentation</vt:lpstr>
      <vt:lpstr>PowerPoint-Präsentation</vt:lpstr>
      <vt:lpstr>PowerPoint-Präsentation</vt:lpstr>
      <vt:lpstr>Nepružnost myšlení v praxi („Tunelové vidění”)</vt:lpstr>
      <vt:lpstr>PowerPoint-Präsentation</vt:lpstr>
      <vt:lpstr>PowerPoint-Präsentation</vt:lpstr>
      <vt:lpstr>PowerPoint-Präsentation</vt:lpstr>
      <vt:lpstr>PowerPoint-Präsentation</vt:lpstr>
      <vt:lpstr>Tato tři čísla odpovídají určitému pravidlu. Jaké je to pravidlo?</vt:lpstr>
      <vt:lpstr>PowerPoint-Präsentation</vt:lpstr>
      <vt:lpstr>Vidíme jen to, co chceme nebo co očekáváme, že uvidíme (sklon k potvrzování v běžném životě)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Abychom určili správné řešení, musíme se podívat na všechny obrázky.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Vaše vlastní názory: Osobní příklady</vt:lpstr>
      <vt:lpstr>PowerPoint-Präsentation</vt:lpstr>
      <vt:lpstr>Domníváte se, že je důležité bavit se o svých názorech s druhými lidmi? Proč?</vt:lpstr>
      <vt:lpstr>Vyměňujete si názory s druhými lidmi v průběhu psychotické ataky?</vt:lpstr>
      <vt:lpstr>PowerPoint-Präsentation</vt:lpstr>
      <vt:lpstr>Jsou lidé, kterým zcela věříte?  Kdo vás napadá?</vt:lpstr>
      <vt:lpstr>PowerPoint-Präsentation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606</cp:revision>
  <dcterms:created xsi:type="dcterms:W3CDTF">2004-06-30T16:15:23Z</dcterms:created>
  <dcterms:modified xsi:type="dcterms:W3CDTF">2017-02-15T11:32:48Z</dcterms:modified>
</cp:coreProperties>
</file>