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1" r:id="rId2"/>
    <p:sldMasterId id="2147483653" r:id="rId3"/>
    <p:sldMasterId id="2147483654" r:id="rId4"/>
    <p:sldMasterId id="2147483655" r:id="rId5"/>
    <p:sldMasterId id="2147483656" r:id="rId6"/>
  </p:sldMasterIdLst>
  <p:notesMasterIdLst>
    <p:notesMasterId r:id="rId53"/>
  </p:notesMasterIdLst>
  <p:handoutMasterIdLst>
    <p:handoutMasterId r:id="rId54"/>
  </p:handoutMasterIdLst>
  <p:sldIdLst>
    <p:sldId id="374" r:id="rId7"/>
    <p:sldId id="606" r:id="rId8"/>
    <p:sldId id="591" r:id="rId9"/>
    <p:sldId id="592" r:id="rId10"/>
    <p:sldId id="727" r:id="rId11"/>
    <p:sldId id="785" r:id="rId12"/>
    <p:sldId id="425" r:id="rId13"/>
    <p:sldId id="783" r:id="rId14"/>
    <p:sldId id="784" r:id="rId15"/>
    <p:sldId id="625" r:id="rId16"/>
    <p:sldId id="770" r:id="rId17"/>
    <p:sldId id="771" r:id="rId18"/>
    <p:sldId id="776" r:id="rId19"/>
    <p:sldId id="772" r:id="rId20"/>
    <p:sldId id="773" r:id="rId21"/>
    <p:sldId id="774" r:id="rId22"/>
    <p:sldId id="775" r:id="rId23"/>
    <p:sldId id="724" r:id="rId24"/>
    <p:sldId id="754" r:id="rId25"/>
    <p:sldId id="719" r:id="rId26"/>
    <p:sldId id="786" r:id="rId27"/>
    <p:sldId id="720" r:id="rId28"/>
    <p:sldId id="721" r:id="rId29"/>
    <p:sldId id="601" r:id="rId30"/>
    <p:sldId id="777" r:id="rId31"/>
    <p:sldId id="778" r:id="rId32"/>
    <p:sldId id="779" r:id="rId33"/>
    <p:sldId id="780" r:id="rId34"/>
    <p:sldId id="781" r:id="rId35"/>
    <p:sldId id="782" r:id="rId36"/>
    <p:sldId id="752" r:id="rId37"/>
    <p:sldId id="759" r:id="rId38"/>
    <p:sldId id="763" r:id="rId39"/>
    <p:sldId id="787" r:id="rId40"/>
    <p:sldId id="730" r:id="rId41"/>
    <p:sldId id="740" r:id="rId42"/>
    <p:sldId id="732" r:id="rId43"/>
    <p:sldId id="788" r:id="rId44"/>
    <p:sldId id="734" r:id="rId45"/>
    <p:sldId id="737" r:id="rId46"/>
    <p:sldId id="736" r:id="rId47"/>
    <p:sldId id="789" r:id="rId48"/>
    <p:sldId id="614" r:id="rId49"/>
    <p:sldId id="769" r:id="rId50"/>
    <p:sldId id="588" r:id="rId51"/>
    <p:sldId id="790" r:id="rId52"/>
  </p:sldIdLst>
  <p:sldSz cx="9144000" cy="6858000" type="screen4x3"/>
  <p:notesSz cx="6797675" cy="9926638"/>
  <p:defaultTextStyle>
    <a:defPPr>
      <a:defRPr lang="de-DE"/>
    </a:defPPr>
    <a:lvl1pPr algn="l" rtl="0" eaLnBrk="0" fontAlgn="base" hangingPunct="0">
      <a:spcBef>
        <a:spcPct val="0"/>
      </a:spcBef>
      <a:spcAft>
        <a:spcPct val="0"/>
      </a:spcAft>
      <a:defRPr sz="1200" kern="1200">
        <a:solidFill>
          <a:schemeClr val="tx1"/>
        </a:solidFill>
        <a:latin typeface="Verdana" pitchFamily="34" charset="0"/>
        <a:ea typeface="+mn-ea"/>
        <a:cs typeface="Times New Roman" pitchFamily="18" charset="0"/>
      </a:defRPr>
    </a:lvl1pPr>
    <a:lvl2pPr marL="457200" algn="l" rtl="0" eaLnBrk="0" fontAlgn="base" hangingPunct="0">
      <a:spcBef>
        <a:spcPct val="0"/>
      </a:spcBef>
      <a:spcAft>
        <a:spcPct val="0"/>
      </a:spcAft>
      <a:defRPr sz="1200" kern="1200">
        <a:solidFill>
          <a:schemeClr val="tx1"/>
        </a:solidFill>
        <a:latin typeface="Verdana" pitchFamily="34" charset="0"/>
        <a:ea typeface="+mn-ea"/>
        <a:cs typeface="Times New Roman" pitchFamily="18" charset="0"/>
      </a:defRPr>
    </a:lvl2pPr>
    <a:lvl3pPr marL="914400" algn="l" rtl="0" eaLnBrk="0" fontAlgn="base" hangingPunct="0">
      <a:spcBef>
        <a:spcPct val="0"/>
      </a:spcBef>
      <a:spcAft>
        <a:spcPct val="0"/>
      </a:spcAft>
      <a:defRPr sz="1200" kern="1200">
        <a:solidFill>
          <a:schemeClr val="tx1"/>
        </a:solidFill>
        <a:latin typeface="Verdana" pitchFamily="34" charset="0"/>
        <a:ea typeface="+mn-ea"/>
        <a:cs typeface="Times New Roman" pitchFamily="18" charset="0"/>
      </a:defRPr>
    </a:lvl3pPr>
    <a:lvl4pPr marL="1371600" algn="l" rtl="0" eaLnBrk="0" fontAlgn="base" hangingPunct="0">
      <a:spcBef>
        <a:spcPct val="0"/>
      </a:spcBef>
      <a:spcAft>
        <a:spcPct val="0"/>
      </a:spcAft>
      <a:defRPr sz="1200" kern="1200">
        <a:solidFill>
          <a:schemeClr val="tx1"/>
        </a:solidFill>
        <a:latin typeface="Verdana" pitchFamily="34" charset="0"/>
        <a:ea typeface="+mn-ea"/>
        <a:cs typeface="Times New Roman" pitchFamily="18" charset="0"/>
      </a:defRPr>
    </a:lvl4pPr>
    <a:lvl5pPr marL="1828800" algn="l" rtl="0" eaLnBrk="0" fontAlgn="base" hangingPunct="0">
      <a:spcBef>
        <a:spcPct val="0"/>
      </a:spcBef>
      <a:spcAft>
        <a:spcPct val="0"/>
      </a:spcAft>
      <a:defRPr sz="1200" kern="1200">
        <a:solidFill>
          <a:schemeClr val="tx1"/>
        </a:solidFill>
        <a:latin typeface="Verdana" pitchFamily="34" charset="0"/>
        <a:ea typeface="+mn-ea"/>
        <a:cs typeface="Times New Roman" pitchFamily="18" charset="0"/>
      </a:defRPr>
    </a:lvl5pPr>
    <a:lvl6pPr marL="2286000" algn="l" defTabSz="914400" rtl="0" eaLnBrk="1" latinLnBrk="0" hangingPunct="1">
      <a:defRPr sz="1200" kern="1200">
        <a:solidFill>
          <a:schemeClr val="tx1"/>
        </a:solidFill>
        <a:latin typeface="Verdana" pitchFamily="34" charset="0"/>
        <a:ea typeface="+mn-ea"/>
        <a:cs typeface="Times New Roman" pitchFamily="18" charset="0"/>
      </a:defRPr>
    </a:lvl6pPr>
    <a:lvl7pPr marL="2743200" algn="l" defTabSz="914400" rtl="0" eaLnBrk="1" latinLnBrk="0" hangingPunct="1">
      <a:defRPr sz="1200" kern="1200">
        <a:solidFill>
          <a:schemeClr val="tx1"/>
        </a:solidFill>
        <a:latin typeface="Verdana" pitchFamily="34" charset="0"/>
        <a:ea typeface="+mn-ea"/>
        <a:cs typeface="Times New Roman" pitchFamily="18" charset="0"/>
      </a:defRPr>
    </a:lvl7pPr>
    <a:lvl8pPr marL="3200400" algn="l" defTabSz="914400" rtl="0" eaLnBrk="1" latinLnBrk="0" hangingPunct="1">
      <a:defRPr sz="1200" kern="1200">
        <a:solidFill>
          <a:schemeClr val="tx1"/>
        </a:solidFill>
        <a:latin typeface="Verdana" pitchFamily="34" charset="0"/>
        <a:ea typeface="+mn-ea"/>
        <a:cs typeface="Times New Roman" pitchFamily="18" charset="0"/>
      </a:defRPr>
    </a:lvl8pPr>
    <a:lvl9pPr marL="3657600" algn="l" defTabSz="914400" rtl="0" eaLnBrk="1" latinLnBrk="0" hangingPunct="1">
      <a:defRPr sz="1200"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1" orient="horz" pos="1207">
          <p15:clr>
            <a:srgbClr val="A4A3A4"/>
          </p15:clr>
        </p15:guide>
        <p15:guide id="2" pos="43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FF5050"/>
    <a:srgbClr val="33669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758" autoAdjust="0"/>
  </p:normalViewPr>
  <p:slideViewPr>
    <p:cSldViewPr>
      <p:cViewPr varScale="1">
        <p:scale>
          <a:sx n="108" d="100"/>
          <a:sy n="108" d="100"/>
        </p:scale>
        <p:origin x="78" y="84"/>
      </p:cViewPr>
      <p:guideLst>
        <p:guide orient="horz" pos="1207"/>
        <p:guide pos="43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1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smtClean="0">
                <a:latin typeface="Arial" charset="0"/>
              </a:defRPr>
            </a:lvl1pPr>
          </a:lstStyle>
          <a:p>
            <a:pPr>
              <a:defRPr/>
            </a:pPr>
            <a:fld id="{278A43E6-92A8-4ADD-B2DA-573D559007B0}" type="slidenum">
              <a:rPr lang="en-GB" altLang="de-DE"/>
              <a:pPr>
                <a:defRPr/>
              </a:pPr>
              <a:t>‹Nr.›</a:t>
            </a:fld>
            <a:endParaRPr lang="en-GB" altLang="de-DE"/>
          </a:p>
        </p:txBody>
      </p:sp>
    </p:spTree>
    <p:extLst>
      <p:ext uri="{BB962C8B-B14F-4D97-AF65-F5344CB8AC3E}">
        <p14:creationId xmlns:p14="http://schemas.microsoft.com/office/powerpoint/2010/main" val="3143944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cs typeface="+mn-cs"/>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1423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smtClean="0"/>
              <a:t>Klicken Sie, um die Formate des Vorlagentextes zu bearbeiten</a:t>
            </a:r>
          </a:p>
          <a:p>
            <a:pPr lvl="1"/>
            <a:r>
              <a:rPr lang="en-US" noProof="0" smtClean="0"/>
              <a:t>Zweite Ebene</a:t>
            </a:r>
          </a:p>
          <a:p>
            <a:pPr lvl="2"/>
            <a:r>
              <a:rPr lang="en-US" noProof="0" smtClean="0"/>
              <a:t>Dritte Ebene</a:t>
            </a:r>
          </a:p>
          <a:p>
            <a:pPr lvl="3"/>
            <a:r>
              <a:rPr lang="en-US" noProof="0" smtClean="0"/>
              <a:t>Vierte Ebene</a:t>
            </a:r>
          </a:p>
          <a:p>
            <a:pPr lvl="4"/>
            <a:r>
              <a:rPr lang="en-US" noProof="0" smtClean="0"/>
              <a:t>Fünfte Ebene</a:t>
            </a:r>
          </a:p>
        </p:txBody>
      </p:sp>
      <p:sp>
        <p:nvSpPr>
          <p:cNvPr id="1423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smtClean="0">
                <a:latin typeface="Arial" charset="0"/>
              </a:defRPr>
            </a:lvl1pPr>
          </a:lstStyle>
          <a:p>
            <a:pPr>
              <a:defRPr/>
            </a:pPr>
            <a:fld id="{B89C1632-7A83-4130-ACD9-9AA33C3524ED}" type="slidenum">
              <a:rPr lang="en-US" altLang="de-DE"/>
              <a:pPr>
                <a:defRPr/>
              </a:pPr>
              <a:t>‹Nr.›</a:t>
            </a:fld>
            <a:endParaRPr lang="en-US" altLang="de-DE"/>
          </a:p>
        </p:txBody>
      </p:sp>
    </p:spTree>
    <p:extLst>
      <p:ext uri="{BB962C8B-B14F-4D97-AF65-F5344CB8AC3E}">
        <p14:creationId xmlns:p14="http://schemas.microsoft.com/office/powerpoint/2010/main" val="20128198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9F564148-06C5-48FF-91CA-E7546360DA16}" type="slidenum">
              <a:rPr lang="en-US" altLang="de-DE"/>
              <a:pPr/>
              <a:t>1</a:t>
            </a:fld>
            <a:endParaRPr lang="en-US" altLang="de-DE" dirty="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altLang="de-DE" dirty="0" smtClean="0"/>
          </a:p>
        </p:txBody>
      </p:sp>
    </p:spTree>
    <p:extLst>
      <p:ext uri="{BB962C8B-B14F-4D97-AF65-F5344CB8AC3E}">
        <p14:creationId xmlns:p14="http://schemas.microsoft.com/office/powerpoint/2010/main" val="2057777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82ECA71F-5193-43AB-8EB8-C24696D153D1}" type="slidenum">
              <a:rPr lang="en-US" altLang="de-DE"/>
              <a:pPr/>
              <a:t>2</a:t>
            </a:fld>
            <a:endParaRPr lang="en-US" altLang="de-DE"/>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972036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B01A0C64-7946-4DD4-B773-37B9C9772F47}" type="slidenum">
              <a:rPr lang="en-US" altLang="de-DE"/>
              <a:pPr/>
              <a:t>3</a:t>
            </a:fld>
            <a:endParaRPr lang="en-US" altLang="de-DE"/>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348693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8AC5C0E0-8CEC-470F-BF86-5C5AB6AE5B43}" type="slidenum">
              <a:rPr lang="en-US" altLang="de-DE"/>
              <a:pPr/>
              <a:t>4</a:t>
            </a:fld>
            <a:endParaRPr lang="en-US" altLang="de-DE"/>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931413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CD2FE7F2-2215-498B-B884-1B5098CF2392}" type="slidenum">
              <a:rPr lang="en-US" altLang="de-DE"/>
              <a:pPr/>
              <a:t>5</a:t>
            </a:fld>
            <a:endParaRPr lang="en-US" altLang="de-DE"/>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28435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C9C2C3F4-4944-4ABD-A00D-792A4EFB4C06}" type="slidenum">
              <a:rPr lang="en-US" altLang="de-DE"/>
              <a:pPr/>
              <a:t>6</a:t>
            </a:fld>
            <a:endParaRPr lang="en-US" altLang="de-DE"/>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992095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5D83838-4DC9-4171-89AC-EAF8468E1F22}" type="slidenum">
              <a:rPr lang="en-US" altLang="de-DE"/>
              <a:pPr/>
              <a:t>7</a:t>
            </a:fld>
            <a:endParaRPr lang="en-US" altLang="de-DE"/>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817843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2E55609B-F54A-4231-BDFB-AB89FB021CF3}" type="slidenum">
              <a:rPr lang="en-US" altLang="de-DE" sz="1300">
                <a:latin typeface="Arial" charset="0"/>
              </a:rPr>
              <a:pPr algn="r" defTabSz="955675" eaLnBrk="1" hangingPunct="1"/>
              <a:t>8</a:t>
            </a:fld>
            <a:endParaRPr lang="en-US" altLang="de-DE" sz="1300">
              <a:latin typeface="Arial"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69643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27FDA263-BABA-4820-9781-FD871A8EC16A}" type="slidenum">
              <a:rPr lang="en-US" altLang="de-DE" sz="1300">
                <a:latin typeface="Arial" charset="0"/>
              </a:rPr>
              <a:pPr algn="r" defTabSz="955675" eaLnBrk="1" hangingPunct="1"/>
              <a:t>9</a:t>
            </a:fld>
            <a:endParaRPr lang="en-US" altLang="de-DE" sz="1300">
              <a:latin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848933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B18906E1-219F-494B-95A1-C574056EBBCD}" type="slidenum">
              <a:rPr lang="en-US" altLang="de-DE"/>
              <a:pPr/>
              <a:t>10</a:t>
            </a:fld>
            <a:endParaRPr lang="en-US" altLang="de-DE"/>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299266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B83D942E-3843-4DC0-A8DF-F161BF3CBFBB}" type="slidenum">
              <a:rPr lang="en-US" altLang="de-DE" sz="1300">
                <a:latin typeface="Arial" charset="0"/>
              </a:rPr>
              <a:pPr algn="r" defTabSz="955675" eaLnBrk="1" hangingPunct="1"/>
              <a:t>11</a:t>
            </a:fld>
            <a:endParaRPr lang="en-US" altLang="de-DE" sz="1300" dirty="0">
              <a:latin typeface="Arial"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altLang="de-DE" dirty="0" smtClean="0"/>
          </a:p>
        </p:txBody>
      </p:sp>
    </p:spTree>
    <p:extLst>
      <p:ext uri="{BB962C8B-B14F-4D97-AF65-F5344CB8AC3E}">
        <p14:creationId xmlns:p14="http://schemas.microsoft.com/office/powerpoint/2010/main" val="3324895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2E98A7DC-0675-4D08-B363-3474BDFCD81F}" type="slidenum">
              <a:rPr lang="en-US" altLang="de-DE" sz="1300">
                <a:latin typeface="Arial" charset="0"/>
              </a:rPr>
              <a:pPr algn="r" defTabSz="955675" eaLnBrk="1" hangingPunct="1"/>
              <a:t>12</a:t>
            </a:fld>
            <a:endParaRPr lang="en-US" altLang="de-DE" sz="1300">
              <a:latin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769871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435FC2F5-B634-4C94-BF95-2C081E7A8BA0}" type="slidenum">
              <a:rPr lang="en-US" altLang="de-DE" sz="1300">
                <a:latin typeface="Arial" charset="0"/>
              </a:rPr>
              <a:pPr algn="r" defTabSz="955675" eaLnBrk="1" hangingPunct="1"/>
              <a:t>13</a:t>
            </a:fld>
            <a:endParaRPr lang="en-US" altLang="de-DE" sz="1300">
              <a:latin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532815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E04EAAE6-64DC-40AA-B42B-41EE02A95109}" type="slidenum">
              <a:rPr lang="en-US" altLang="de-DE" sz="1300">
                <a:latin typeface="Arial" charset="0"/>
              </a:rPr>
              <a:pPr algn="r" defTabSz="955675" eaLnBrk="1" hangingPunct="1"/>
              <a:t>14</a:t>
            </a:fld>
            <a:endParaRPr lang="en-US" altLang="de-DE" sz="1300">
              <a:latin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25745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17B30480-6568-4727-8535-E9BF9AD8EB4E}" type="slidenum">
              <a:rPr lang="en-US" altLang="de-DE" sz="1300">
                <a:latin typeface="Arial" charset="0"/>
              </a:rPr>
              <a:pPr algn="r" defTabSz="955675" eaLnBrk="1" hangingPunct="1"/>
              <a:t>15</a:t>
            </a:fld>
            <a:endParaRPr lang="en-US" altLang="de-DE" sz="1300">
              <a:latin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054399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321A6AE4-FDA4-4540-A1AA-566A57452889}" type="slidenum">
              <a:rPr lang="en-US" altLang="de-DE" sz="1300">
                <a:latin typeface="Arial" charset="0"/>
              </a:rPr>
              <a:pPr algn="r" defTabSz="955675" eaLnBrk="1" hangingPunct="1"/>
              <a:t>16</a:t>
            </a:fld>
            <a:endParaRPr lang="en-US" altLang="de-DE" sz="1300">
              <a:latin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487909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A38BD4D4-4568-44F1-8328-19CD1AB17876}" type="slidenum">
              <a:rPr lang="en-US" altLang="de-DE" sz="1300">
                <a:latin typeface="Arial" charset="0"/>
              </a:rPr>
              <a:pPr algn="r" defTabSz="955675" eaLnBrk="1" hangingPunct="1"/>
              <a:t>17</a:t>
            </a:fld>
            <a:endParaRPr lang="en-US" altLang="de-DE" sz="1300">
              <a:latin typeface="Arial"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060365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8CE1E601-E764-4A2B-8CB3-1321F77956F8}" type="slidenum">
              <a:rPr lang="en-US" altLang="de-DE"/>
              <a:pPr/>
              <a:t>18</a:t>
            </a:fld>
            <a:endParaRPr lang="en-US" altLang="de-DE"/>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054128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7572BD6B-0E0C-4F82-B837-D1D7BD730130}" type="slidenum">
              <a:rPr lang="en-US" altLang="de-DE"/>
              <a:pPr/>
              <a:t>19</a:t>
            </a:fld>
            <a:endParaRPr lang="en-US" altLang="de-DE"/>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69524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E64E0557-B1BC-4E03-ACA5-E095024FB0BD}" type="slidenum">
              <a:rPr lang="en-US" altLang="de-DE"/>
              <a:pPr/>
              <a:t>20</a:t>
            </a:fld>
            <a:endParaRPr lang="en-US" altLang="de-DE"/>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0870732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F916093F-A99E-4BC0-841B-F3C5D9B02B8D}" type="slidenum">
              <a:rPr lang="en-US" altLang="de-DE"/>
              <a:pPr/>
              <a:t>21</a:t>
            </a:fld>
            <a:endParaRPr lang="en-US" altLang="de-DE"/>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2459981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C21C863B-56B7-4A1A-AF56-192C4DCE020A}" type="slidenum">
              <a:rPr lang="en-US" altLang="de-DE"/>
              <a:pPr/>
              <a:t>22</a:t>
            </a:fld>
            <a:endParaRPr lang="en-US" altLang="de-DE"/>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923859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DE85E747-6735-4148-8BFB-98382616708B}" type="slidenum">
              <a:rPr lang="en-US" altLang="de-DE"/>
              <a:pPr/>
              <a:t>23</a:t>
            </a:fld>
            <a:endParaRPr lang="en-US" altLang="de-DE"/>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9792705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E91A8C75-0AF1-4C87-9D0C-11D683A541BD}" type="slidenum">
              <a:rPr lang="en-US" altLang="de-DE"/>
              <a:pPr/>
              <a:t>24</a:t>
            </a:fld>
            <a:endParaRPr lang="en-US" altLang="de-DE"/>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3209903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5A922E08-72DC-4CF6-BB79-042DEF058661}" type="slidenum">
              <a:rPr lang="en-US" altLang="de-DE" sz="1300">
                <a:latin typeface="Arial" charset="0"/>
              </a:rPr>
              <a:pPr algn="r" defTabSz="955675" eaLnBrk="1" hangingPunct="1"/>
              <a:t>25</a:t>
            </a:fld>
            <a:endParaRPr lang="en-US" altLang="de-DE" sz="1300">
              <a:latin typeface="Arial"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6037962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FC17A92A-90D4-4BEA-A87C-8AE4B898ADD1}" type="slidenum">
              <a:rPr lang="en-US" altLang="de-DE" sz="1300">
                <a:latin typeface="Arial" charset="0"/>
              </a:rPr>
              <a:pPr algn="r" defTabSz="955675" eaLnBrk="1" hangingPunct="1"/>
              <a:t>26</a:t>
            </a:fld>
            <a:endParaRPr lang="en-US" altLang="de-DE" sz="1300">
              <a:latin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558187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969861A9-0600-412F-9F5C-FA42EC99E4EC}" type="slidenum">
              <a:rPr lang="en-US" altLang="de-DE" sz="1300">
                <a:latin typeface="Arial" charset="0"/>
              </a:rPr>
              <a:pPr algn="r" defTabSz="955675" eaLnBrk="1" hangingPunct="1"/>
              <a:t>27</a:t>
            </a:fld>
            <a:endParaRPr lang="en-US" altLang="de-DE" sz="1300">
              <a:latin typeface="Arial"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0869345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28362D57-C5B1-4A2D-94A0-AEC875C5A5C9}" type="slidenum">
              <a:rPr lang="en-US" altLang="de-DE" sz="1300">
                <a:latin typeface="Arial" charset="0"/>
              </a:rPr>
              <a:pPr algn="r" defTabSz="955675" eaLnBrk="1" hangingPunct="1"/>
              <a:t>28</a:t>
            </a:fld>
            <a:endParaRPr lang="en-US" altLang="de-DE" sz="1300">
              <a:latin typeface="Arial"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06368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6ADDB705-F02F-4CCF-B3AF-D300AB20797F}" type="slidenum">
              <a:rPr lang="en-US" altLang="de-DE" sz="1300">
                <a:latin typeface="Arial" charset="0"/>
              </a:rPr>
              <a:pPr algn="r" defTabSz="955675" eaLnBrk="1" hangingPunct="1"/>
              <a:t>29</a:t>
            </a:fld>
            <a:endParaRPr lang="en-US" altLang="de-DE" sz="1300">
              <a:latin typeface="Arial"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4008485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9509A22C-F1B9-48A6-BF4D-05DD974D8875}" type="slidenum">
              <a:rPr lang="en-US" altLang="de-DE" sz="1300">
                <a:latin typeface="Arial" charset="0"/>
              </a:rPr>
              <a:pPr algn="r" defTabSz="955675" eaLnBrk="1" hangingPunct="1"/>
              <a:t>30</a:t>
            </a:fld>
            <a:endParaRPr lang="en-US" altLang="de-DE" sz="1300">
              <a:latin typeface="Arial"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969521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B0E6CD5-B2F0-48FE-9E39-3B42A7C45EE4}" type="slidenum">
              <a:rPr lang="en-US" altLang="de-DE"/>
              <a:pPr/>
              <a:t>31</a:t>
            </a:fld>
            <a:endParaRPr lang="en-US" altLang="de-DE"/>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9308313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58865DAB-D87D-4FDD-B581-608C6EB08718}" type="slidenum">
              <a:rPr lang="en-US" altLang="de-DE"/>
              <a:pPr/>
              <a:t>32</a:t>
            </a:fld>
            <a:endParaRPr lang="en-US" altLang="de-DE"/>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4071111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8813054B-65C1-4587-B784-A6F9E6A28FF9}" type="slidenum">
              <a:rPr lang="en-US" altLang="de-DE"/>
              <a:pPr/>
              <a:t>33</a:t>
            </a:fld>
            <a:endParaRPr lang="en-US" altLang="de-DE"/>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0694948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0824D530-C33B-41C7-B4D7-C6428397D49B}" type="slidenum">
              <a:rPr lang="en-US" altLang="de-DE"/>
              <a:pPr/>
              <a:t>35</a:t>
            </a:fld>
            <a:endParaRPr lang="en-US" altLang="de-DE"/>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11655231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5191775E-5819-4CA9-B01B-F3138A86FC32}" type="slidenum">
              <a:rPr lang="en-US" altLang="de-DE"/>
              <a:pPr/>
              <a:t>36</a:t>
            </a:fld>
            <a:endParaRPr lang="en-US" altLang="de-DE"/>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5658928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51C6B0CF-C5F5-4BC9-89A4-49F6516C2296}" type="slidenum">
              <a:rPr lang="en-US" altLang="de-DE"/>
              <a:pPr/>
              <a:t>37</a:t>
            </a:fld>
            <a:endParaRPr lang="en-US" altLang="de-DE"/>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2482286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554DDF88-B202-4DD1-9F75-0AB69157AF3B}" type="slidenum">
              <a:rPr lang="en-US" altLang="de-DE"/>
              <a:pPr/>
              <a:t>39</a:t>
            </a:fld>
            <a:endParaRPr lang="en-US" altLang="de-DE"/>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8865043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A56D86DC-2FF4-41DA-9D7B-07F1B48BB1E4}" type="slidenum">
              <a:rPr lang="en-US" altLang="de-DE"/>
              <a:pPr/>
              <a:t>40</a:t>
            </a:fld>
            <a:endParaRPr lang="en-US" altLang="de-DE"/>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24512539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CE6AB591-2B2F-42A5-AC19-F3080801D1C0}" type="slidenum">
              <a:rPr lang="en-US" altLang="de-DE"/>
              <a:pPr/>
              <a:t>41</a:t>
            </a:fld>
            <a:endParaRPr lang="en-US" altLang="de-DE"/>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8555707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A8405FC-EFED-41C5-83A6-63749EACA58D}" type="slidenum">
              <a:rPr lang="en-US" altLang="de-DE"/>
              <a:pPr/>
              <a:t>43</a:t>
            </a:fld>
            <a:endParaRPr lang="en-US" altLang="de-DE"/>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38944405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51275" y="9431338"/>
            <a:ext cx="2946400" cy="495300"/>
          </a:xfrm>
          <a:prstGeom prst="rect">
            <a:avLst/>
          </a:prstGeom>
          <a:noFill/>
          <a:ln w="9525">
            <a:noFill/>
            <a:miter lim="800000"/>
            <a:headEnd/>
            <a:tailEnd/>
          </a:ln>
        </p:spPr>
        <p:txBody>
          <a:bodyPr lIns="95562" tIns="47781" rIns="95562" bIns="47781" anchor="b"/>
          <a:lstStyle/>
          <a:p>
            <a:pPr algn="r" defTabSz="955675" eaLnBrk="1" hangingPunct="1"/>
            <a:fld id="{43F1B8EA-E904-468E-AE7A-3BBAE1A886C8}" type="slidenum">
              <a:rPr lang="en-US" altLang="de-DE" sz="1300">
                <a:latin typeface="Arial" charset="0"/>
              </a:rPr>
              <a:pPr algn="r" defTabSz="955675" eaLnBrk="1" hangingPunct="1"/>
              <a:t>44</a:t>
            </a:fld>
            <a:endParaRPr lang="en-US" altLang="de-DE" sz="1300">
              <a:latin typeface="Arial"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9899873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6FEBEABE-095B-4746-B19D-4E0651603578}" type="slidenum">
              <a:rPr lang="en-US" altLang="de-DE"/>
              <a:pPr/>
              <a:t>45</a:t>
            </a:fld>
            <a:endParaRPr lang="en-US" altLang="de-DE"/>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altLang="de-DE" smtClean="0"/>
          </a:p>
        </p:txBody>
      </p:sp>
    </p:spTree>
    <p:extLst>
      <p:ext uri="{BB962C8B-B14F-4D97-AF65-F5344CB8AC3E}">
        <p14:creationId xmlns:p14="http://schemas.microsoft.com/office/powerpoint/2010/main" val="745378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88913"/>
            <a:ext cx="2286000" cy="648017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0" y="188913"/>
            <a:ext cx="6705600" cy="6480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88913"/>
            <a:ext cx="2286000" cy="648017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0" y="188913"/>
            <a:ext cx="6705600" cy="6480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0FCD509B-B43F-46DF-BE69-E981CFF8E844}"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E757CD66-ACC8-48CA-BA97-1E565DE5E931}" type="slidenum">
              <a:rPr lang="de-DE" altLang="de-DE"/>
              <a:pPr>
                <a:defRPr/>
              </a:pPr>
              <a:t>‹Nr.›</a:t>
            </a:fld>
            <a:endParaRPr lang="de-DE" alt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E087E66E-CBA1-40FC-A731-431465B7E420}"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5D6B624-FDB1-4979-BDC3-BA82788C2E35}" type="slidenum">
              <a:rPr lang="de-DE" altLang="de-DE"/>
              <a:pPr>
                <a:defRPr/>
              </a:pPr>
              <a:t>‹Nr.›</a:t>
            </a:fld>
            <a:endParaRPr lang="de-DE" altLang="de-D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622623FA-6ABD-479D-AF0F-00AA891D9A0C}"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FBB2CB9-72D5-44EA-900D-75345EFEC183}" type="slidenum">
              <a:rPr lang="de-DE" altLang="de-DE"/>
              <a:pPr>
                <a:defRPr/>
              </a:pPr>
              <a:t>‹Nr.›</a:t>
            </a:fld>
            <a:endParaRPr lang="de-DE" altLang="de-D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8E895D46-F23F-4452-A0B8-37C13C2190D1}"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9ED7DC43-2854-4A7F-AE54-5528BE016A12}" type="slidenum">
              <a:rPr lang="de-DE" altLang="de-DE"/>
              <a:pPr>
                <a:defRPr/>
              </a:pPr>
              <a:t>‹Nr.›</a:t>
            </a:fld>
            <a:endParaRPr lang="de-DE" altLang="de-D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48CFF1DE-C611-4818-9C0E-EB4F38F926F9}"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72240962-4BE6-4687-BF19-816DFB22C85D}" type="slidenum">
              <a:rPr lang="de-DE" altLang="de-DE"/>
              <a:pPr>
                <a:defRPr/>
              </a:pPr>
              <a:t>‹Nr.›</a:t>
            </a:fld>
            <a:endParaRPr lang="de-DE" altLang="de-D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66629172-7120-43CA-95AD-F745DB16385D}"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DF2BF8DF-97E7-4111-8A04-42851F89D03D}" type="slidenum">
              <a:rPr lang="de-DE" altLang="de-DE"/>
              <a:pPr>
                <a:defRPr/>
              </a:pPr>
              <a:t>‹Nr.›</a:t>
            </a:fld>
            <a:endParaRPr lang="de-DE" altLang="de-D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F8B020DB-5058-4190-99AE-A0B3A4EE3B99}"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416D9B10-0882-4E4F-8C56-6464C4FEDEE2}" type="slidenum">
              <a:rPr lang="de-DE" altLang="de-DE"/>
              <a:pPr>
                <a:defRPr/>
              </a:pPr>
              <a:t>‹Nr.›</a:t>
            </a:fld>
            <a:endParaRPr lang="de-DE" altLang="de-D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2C434AA6-D22D-411E-AE78-3D1C330F815D}"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43AE74E1-FC67-4E12-B780-621433FB344E}" type="slidenum">
              <a:rPr lang="de-DE" altLang="de-DE"/>
              <a:pPr>
                <a:defRPr/>
              </a:pPr>
              <a:t>‹Nr.›</a:t>
            </a:fld>
            <a:endParaRPr lang="de-DE" altLang="de-D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7EB49BDD-5202-4C12-9FD4-D8F74D4970AD}"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402F6324-912F-4E7B-B62F-15D9DBD727CF}" type="slidenum">
              <a:rPr lang="de-DE" altLang="de-DE"/>
              <a:pPr>
                <a:defRPr/>
              </a:pPr>
              <a:t>‹Nr.›</a:t>
            </a:fld>
            <a:endParaRPr lang="de-DE" altLang="de-D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9BA4DE7B-2E00-480E-A363-0E6A06222F70}"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743131BC-0F70-4CAB-8635-97211F420D65}" type="slidenum">
              <a:rPr lang="de-DE" altLang="de-DE"/>
              <a:pPr>
                <a:defRPr/>
              </a:pPr>
              <a:t>‹Nr.›</a:t>
            </a:fld>
            <a:endParaRPr lang="de-DE" altLang="de-D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33E319DF-E9A3-49F2-A48B-012E45A2C934}"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DE3977B2-716F-4DF4-8E26-DE0E75DF7A3D}" type="slidenum">
              <a:rPr lang="de-DE" altLang="de-DE"/>
              <a:pPr>
                <a:defRPr/>
              </a:pPr>
              <a:t>‹Nr.›</a:t>
            </a:fld>
            <a:endParaRPr lang="de-DE" altLang="de-D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47E2FB3B-B709-4262-858A-4D01FCF60C14}" type="datetimeFigureOut">
              <a:rPr lang="en-US"/>
              <a:pPr>
                <a:defRPr/>
              </a:pPr>
              <a:t>2/14/2017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FAE8E51B-D4AF-48E9-94B5-52A1E8171C13}" type="slidenum">
              <a:rPr lang="en-US" altLang="de-DE"/>
              <a:pPr>
                <a:defRPr/>
              </a:pPr>
              <a:t>‹Nr.›</a:t>
            </a:fld>
            <a:endParaRPr lang="en-US" altLang="de-D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2E32409A-3E79-450F-AE33-1D54F6A752ED}" type="datetimeFigureOut">
              <a:rPr lang="en-US"/>
              <a:pPr>
                <a:defRPr/>
              </a:pPr>
              <a:t>2/14/2017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B1EB1DEC-7168-40CB-854C-1EDE0A69B2D5}" type="slidenum">
              <a:rPr lang="en-US" altLang="de-DE"/>
              <a:pPr>
                <a:defRPr/>
              </a:pPr>
              <a:t>‹Nr.›</a:t>
            </a:fld>
            <a:endParaRPr lang="en-US" altLang="de-D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8046EBC3-A4FA-4C19-9A5A-C171AF455334}" type="datetimeFigureOut">
              <a:rPr lang="en-US"/>
              <a:pPr>
                <a:defRPr/>
              </a:pPr>
              <a:t>2/14/2017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698F91F8-CAAE-4795-8F27-54EEFB4EBEBB}" type="slidenum">
              <a:rPr lang="en-US" altLang="de-DE"/>
              <a:pPr>
                <a:defRPr/>
              </a:pPr>
              <a:t>‹Nr.›</a:t>
            </a:fld>
            <a:endParaRPr lang="en-US" altLang="de-D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19B17AF1-3CC6-435B-A925-D99B749461F2}" type="datetimeFigureOut">
              <a:rPr lang="en-US"/>
              <a:pPr>
                <a:defRPr/>
              </a:pPr>
              <a:t>2/14/2017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7EF30DE7-4712-43F9-9A2A-C24D8D20C679}" type="slidenum">
              <a:rPr lang="en-US" altLang="de-DE"/>
              <a:pPr>
                <a:defRPr/>
              </a:pPr>
              <a:t>‹Nr.›</a:t>
            </a:fld>
            <a:endParaRPr lang="en-US" altLang="de-D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6523AE06-5C01-42A8-94FD-62016F9ED7BA}" type="datetimeFigureOut">
              <a:rPr lang="en-US"/>
              <a:pPr>
                <a:defRPr/>
              </a:pPr>
              <a:t>2/14/2017</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001BF06E-0709-4ABF-8208-CA316E8C3729}" type="slidenum">
              <a:rPr lang="en-US" altLang="de-DE"/>
              <a:pPr>
                <a:defRPr/>
              </a:pPr>
              <a:t>‹Nr.›</a:t>
            </a:fld>
            <a:endParaRPr lang="en-US" alt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94DDBB71-F51E-46CC-A576-E3C14DE1F58B}" type="datetimeFigureOut">
              <a:rPr lang="en-US"/>
              <a:pPr>
                <a:defRPr/>
              </a:pPr>
              <a:t>2/14/2017</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E1B1A4C0-AECC-477A-AC3A-79F5C46655E1}" type="slidenum">
              <a:rPr lang="en-US" altLang="de-DE"/>
              <a:pPr>
                <a:defRPr/>
              </a:pPr>
              <a:t>‹Nr.›</a:t>
            </a:fld>
            <a:endParaRPr lang="en-US" alt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10540F53-8DAB-40D0-9A4D-910FE7116D2B}" type="datetimeFigureOut">
              <a:rPr lang="en-US"/>
              <a:pPr>
                <a:defRPr/>
              </a:pPr>
              <a:t>2/14/2017</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8B074851-CD3A-496E-B1D2-1AD7F213ACAB}" type="slidenum">
              <a:rPr lang="en-US" altLang="de-DE"/>
              <a:pPr>
                <a:defRPr/>
              </a:pPr>
              <a:t>‹Nr.›</a:t>
            </a:fld>
            <a:endParaRPr lang="en-US" altLang="de-D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AD2AE38-2A38-463A-88CE-02EF963E8074}" type="datetimeFigureOut">
              <a:rPr lang="en-US"/>
              <a:pPr>
                <a:defRPr/>
              </a:pPr>
              <a:t>2/14/2017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8D35D62A-CDA3-4F3D-B88C-6AC3924BB4CA}" type="slidenum">
              <a:rPr lang="en-US" altLang="de-DE"/>
              <a:pPr>
                <a:defRPr/>
              </a:pPr>
              <a:t>‹Nr.›</a:t>
            </a:fld>
            <a:endParaRPr lang="en-US" altLang="de-D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A482A5DD-CBC7-41C7-BABD-892EA1DC8512}" type="datetimeFigureOut">
              <a:rPr lang="en-US"/>
              <a:pPr>
                <a:defRPr/>
              </a:pPr>
              <a:t>2/14/2017</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2C91B787-361E-4FF2-B9BE-783E76E2F5C6}" type="slidenum">
              <a:rPr lang="en-US" altLang="de-DE"/>
              <a:pPr>
                <a:defRPr/>
              </a:pPr>
              <a:t>‹Nr.›</a:t>
            </a:fld>
            <a:endParaRPr lang="en-US" altLang="de-D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1EDC671A-8061-4218-B206-6FC3F33D5FF5}" type="datetimeFigureOut">
              <a:rPr lang="en-US"/>
              <a:pPr>
                <a:defRPr/>
              </a:pPr>
              <a:t>2/14/2017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01FA25DE-6142-4D7C-AB30-D1BEA5F4AF57}" type="slidenum">
              <a:rPr lang="en-US" altLang="de-DE"/>
              <a:pPr>
                <a:defRPr/>
              </a:pPr>
              <a:t>‹Nr.›</a:t>
            </a:fld>
            <a:endParaRPr lang="en-US" altLang="de-D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522F4510-3991-40D8-A8FA-931B8F7AE9D8}" type="datetimeFigureOut">
              <a:rPr lang="en-US"/>
              <a:pPr>
                <a:defRPr/>
              </a:pPr>
              <a:t>2/14/2017</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BCA4C64-3034-4077-8CDD-045A20E6692E}" type="slidenum">
              <a:rPr lang="en-US" altLang="de-DE"/>
              <a:pPr>
                <a:defRPr/>
              </a:pPr>
              <a:t>‹Nr.›</a:t>
            </a:fld>
            <a:endParaRPr lang="en-US" alt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defRPr/>
            </a:pPr>
            <a:endParaRPr lang="en-US" altLang="de-DE" sz="3600" smtClean="0">
              <a:solidFill>
                <a:schemeClr val="bg1"/>
              </a:solidFill>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defRPr/>
            </a:pPr>
            <a:endParaRPr lang="en-US" altLang="de-DE" sz="3600" smtClean="0">
              <a:solidFill>
                <a:schemeClr val="bg1"/>
              </a:solidFill>
            </a:endParaRPr>
          </a:p>
        </p:txBody>
      </p:sp>
      <p:sp>
        <p:nvSpPr>
          <p:cNvPr id="1029"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defRPr/>
            </a:pPr>
            <a:endParaRPr lang="en-US" altLang="de-DE" sz="3600" smtClean="0">
              <a:solidFill>
                <a:schemeClr val="bg1"/>
              </a:solidFill>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759812" name="Rectangle 4"/>
          <p:cNvSpPr>
            <a:spLocks noChangeArrowheads="1"/>
          </p:cNvSpPr>
          <p:nvPr/>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endParaRPr>
          </a:p>
        </p:txBody>
      </p:sp>
      <p:sp>
        <p:nvSpPr>
          <p:cNvPr id="2053" name="Rectangle 5"/>
          <p:cNvSpPr>
            <a:spLocks noGrp="1" noChangeArrowheads="1"/>
          </p:cNvSpPr>
          <p:nvPr>
            <p:ph type="title"/>
          </p:nvPr>
        </p:nvSpPr>
        <p:spPr bwMode="auto">
          <a:xfrm>
            <a:off x="0" y="188913"/>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defRPr/>
            </a:pPr>
            <a:endParaRPr lang="cs-CZ" altLang="de-DE" sz="3600" smtClean="0">
              <a:solidFill>
                <a:schemeClr val="bg1"/>
              </a:solidFill>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defRPr/>
            </a:pPr>
            <a:endParaRPr lang="cs-CZ" altLang="de-DE" sz="3600" smtClean="0">
              <a:solidFill>
                <a:schemeClr val="bg1"/>
              </a:solidFill>
            </a:endParaRPr>
          </a:p>
        </p:txBody>
      </p:sp>
      <p:sp>
        <p:nvSpPr>
          <p:cNvPr id="3077"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defRPr/>
            </a:pPr>
            <a:endParaRPr lang="cs-CZ" altLang="de-DE" sz="3600" smtClean="0">
              <a:solidFill>
                <a:schemeClr val="bg1"/>
              </a:solidFill>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algn="ctr" eaLnBrk="1" hangingPunct="1">
              <a:defRPr/>
            </a:pPr>
            <a:endParaRPr lang="cs-CZ" altLang="de-DE" sz="3600" smtClean="0">
              <a:solidFill>
                <a:schemeClr val="bg1"/>
              </a:solidFill>
            </a:endParaRPr>
          </a:p>
        </p:txBody>
      </p:sp>
      <p:sp>
        <p:nvSpPr>
          <p:cNvPr id="4101" name="Rectangle 5"/>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pitchFamily="34" charset="0"/>
          <a:cs typeface="Times New Roman" pitchFamily="18" charset="0"/>
        </a:defRPr>
      </a:lvl2pPr>
      <a:lvl3pPr algn="ctr" rtl="0" eaLnBrk="0" fontAlgn="base" hangingPunct="0">
        <a:spcBef>
          <a:spcPct val="0"/>
        </a:spcBef>
        <a:spcAft>
          <a:spcPct val="0"/>
        </a:spcAft>
        <a:defRPr sz="3600">
          <a:solidFill>
            <a:schemeClr val="bg1"/>
          </a:solidFill>
          <a:latin typeface="Verdana" pitchFamily="34" charset="0"/>
          <a:cs typeface="Times New Roman" pitchFamily="18" charset="0"/>
        </a:defRPr>
      </a:lvl3pPr>
      <a:lvl4pPr algn="ctr" rtl="0" eaLnBrk="0" fontAlgn="base" hangingPunct="0">
        <a:spcBef>
          <a:spcPct val="0"/>
        </a:spcBef>
        <a:spcAft>
          <a:spcPct val="0"/>
        </a:spcAft>
        <a:defRPr sz="3600">
          <a:solidFill>
            <a:schemeClr val="bg1"/>
          </a:solidFill>
          <a:latin typeface="Verdana" pitchFamily="34" charset="0"/>
          <a:cs typeface="Times New Roman" pitchFamily="18" charset="0"/>
        </a:defRPr>
      </a:lvl4pPr>
      <a:lvl5pPr algn="ctr" rtl="0" eaLnBrk="0" fontAlgn="base" hangingPunct="0">
        <a:spcBef>
          <a:spcPct val="0"/>
        </a:spcBef>
        <a:spcAft>
          <a:spcPct val="0"/>
        </a:spcAft>
        <a:defRPr sz="3600">
          <a:solidFill>
            <a:schemeClr val="bg1"/>
          </a:solidFill>
          <a:latin typeface="Verdana" pitchFamily="34" charset="0"/>
          <a:cs typeface="Times New Roman" pitchFamily="18" charset="0"/>
        </a:defRPr>
      </a:lvl5pPr>
      <a:lvl6pPr marL="457200" algn="ctr" rtl="0" fontAlgn="base">
        <a:spcBef>
          <a:spcPct val="0"/>
        </a:spcBef>
        <a:spcAft>
          <a:spcPct val="0"/>
        </a:spcAft>
        <a:defRPr sz="3600">
          <a:solidFill>
            <a:schemeClr val="bg1"/>
          </a:solidFill>
          <a:latin typeface="Verdana" pitchFamily="34" charset="0"/>
          <a:cs typeface="Times New Roman" pitchFamily="18" charset="0"/>
        </a:defRPr>
      </a:lvl6pPr>
      <a:lvl7pPr marL="914400" algn="ctr" rtl="0" fontAlgn="base">
        <a:spcBef>
          <a:spcPct val="0"/>
        </a:spcBef>
        <a:spcAft>
          <a:spcPct val="0"/>
        </a:spcAft>
        <a:defRPr sz="3600">
          <a:solidFill>
            <a:schemeClr val="bg1"/>
          </a:solidFill>
          <a:latin typeface="Verdana" pitchFamily="34" charset="0"/>
          <a:cs typeface="Times New Roman" pitchFamily="18" charset="0"/>
        </a:defRPr>
      </a:lvl7pPr>
      <a:lvl8pPr marL="1371600" algn="ctr" rtl="0" fontAlgn="base">
        <a:spcBef>
          <a:spcPct val="0"/>
        </a:spcBef>
        <a:spcAft>
          <a:spcPct val="0"/>
        </a:spcAft>
        <a:defRPr sz="3600">
          <a:solidFill>
            <a:schemeClr val="bg1"/>
          </a:solidFill>
          <a:latin typeface="Verdana" pitchFamily="34" charset="0"/>
          <a:cs typeface="Times New Roman" pitchFamily="18" charset="0"/>
        </a:defRPr>
      </a:lvl8pPr>
      <a:lvl9pPr marL="1828800" algn="ctr" rtl="0" fontAlgn="base">
        <a:spcBef>
          <a:spcPct val="0"/>
        </a:spcBef>
        <a:spcAft>
          <a:spcPct val="0"/>
        </a:spcAft>
        <a:defRPr sz="3600">
          <a:solidFill>
            <a:schemeClr val="bg1"/>
          </a:solidFill>
          <a:latin typeface="Verdana" pitchFamily="34" charset="0"/>
          <a:cs typeface="Times New Roman" pitchFamily="18"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cs typeface="+mn-cs"/>
        </a:defRPr>
      </a:lvl5pPr>
      <a:lvl6pPr marL="2514600" indent="-228600" algn="l" rtl="0" fontAlgn="base">
        <a:spcBef>
          <a:spcPct val="20000"/>
        </a:spcBef>
        <a:spcAft>
          <a:spcPct val="0"/>
        </a:spcAft>
        <a:buClr>
          <a:srgbClr val="336699"/>
        </a:buClr>
        <a:buChar char="•"/>
        <a:defRPr sz="2000">
          <a:solidFill>
            <a:schemeClr val="tx1"/>
          </a:solidFill>
          <a:latin typeface="+mn-lt"/>
          <a:cs typeface="+mn-cs"/>
        </a:defRPr>
      </a:lvl6pPr>
      <a:lvl7pPr marL="2971800" indent="-228600" algn="l" rtl="0" fontAlgn="base">
        <a:spcBef>
          <a:spcPct val="20000"/>
        </a:spcBef>
        <a:spcAft>
          <a:spcPct val="0"/>
        </a:spcAft>
        <a:buClr>
          <a:srgbClr val="336699"/>
        </a:buClr>
        <a:buChar char="•"/>
        <a:defRPr sz="2000">
          <a:solidFill>
            <a:schemeClr val="tx1"/>
          </a:solidFill>
          <a:latin typeface="+mn-lt"/>
          <a:cs typeface="+mn-cs"/>
        </a:defRPr>
      </a:lvl7pPr>
      <a:lvl8pPr marL="3429000" indent="-228600" algn="l" rtl="0" fontAlgn="base">
        <a:spcBef>
          <a:spcPct val="20000"/>
        </a:spcBef>
        <a:spcAft>
          <a:spcPct val="0"/>
        </a:spcAft>
        <a:buClr>
          <a:srgbClr val="336699"/>
        </a:buClr>
        <a:buChar char="•"/>
        <a:defRPr sz="2000">
          <a:solidFill>
            <a:schemeClr val="tx1"/>
          </a:solidFill>
          <a:latin typeface="+mn-lt"/>
          <a:cs typeface="+mn-cs"/>
        </a:defRPr>
      </a:lvl8pPr>
      <a:lvl9pPr marL="3886200" indent="-228600" algn="l" rtl="0" fontAlgn="base">
        <a:spcBef>
          <a:spcPct val="20000"/>
        </a:spcBef>
        <a:spcAft>
          <a:spcPct val="0"/>
        </a:spcAft>
        <a:buClr>
          <a:srgbClr val="336699"/>
        </a:buClr>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defRPr/>
            </a:pPr>
            <a:endParaRPr lang="en-US" altLang="de-DE" sz="1800" smtClean="0"/>
          </a:p>
        </p:txBody>
      </p:sp>
      <p:sp>
        <p:nvSpPr>
          <p:cNvPr id="5123"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defRPr/>
            </a:pPr>
            <a:endParaRPr lang="en-US" altLang="de-DE" sz="1800" smtClean="0"/>
          </a:p>
        </p:txBody>
      </p:sp>
      <p:sp>
        <p:nvSpPr>
          <p:cNvPr id="5124" name="Titelplatzhalter 21"/>
          <p:cNvSpPr>
            <a:spLocks noGrp="1"/>
          </p:cNvSpPr>
          <p:nvPr>
            <p:ph type="title"/>
          </p:nvPr>
        </p:nvSpPr>
        <p:spPr bwMode="auto">
          <a:xfrm>
            <a:off x="0" y="0"/>
            <a:ext cx="9144000" cy="6921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5125" name="Textplatzhalt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solidFill>
                  <a:srgbClr val="FFFFFF"/>
                </a:solidFill>
              </a:defRPr>
            </a:lvl1pPr>
          </a:lstStyle>
          <a:p>
            <a:pPr>
              <a:defRPr/>
            </a:pPr>
            <a:fld id="{D123A27D-AC2C-46B6-A1F7-124E109F50EF}"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sz="1800"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mtClean="0">
                <a:solidFill>
                  <a:schemeClr val="bg1"/>
                </a:solidFill>
              </a:defRPr>
            </a:lvl1pPr>
          </a:lstStyle>
          <a:p>
            <a:pPr>
              <a:defRPr/>
            </a:pPr>
            <a:fld id="{3B75C6DC-3176-43F4-A767-18FF06366484}" type="slidenum">
              <a:rPr lang="de-DE" altLang="de-DE"/>
              <a:pPr>
                <a:defRPr/>
              </a:pPr>
              <a:t>‹Nr.›</a:t>
            </a:fld>
            <a:endParaRPr lang="de-DE" altLang="de-DE"/>
          </a:p>
        </p:txBody>
      </p:sp>
      <p:sp>
        <p:nvSpPr>
          <p:cNvPr id="5129"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defRPr/>
            </a:pPr>
            <a:endParaRPr lang="en-US" altLang="de-DE" sz="1800" smtClean="0">
              <a:solidFill>
                <a:srgbClr val="000000"/>
              </a:solidFill>
              <a:latin typeface="Georgia" panose="02040502050405020303" pitchFamily="18" charset="0"/>
            </a:endParaRPr>
          </a:p>
        </p:txBody>
      </p:sp>
      <p:sp>
        <p:nvSpPr>
          <p:cNvPr id="5130"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p:spPr>
        <p:txBody>
          <a:bodyPr wrap="none" anchor="ctr"/>
          <a:lstStyle/>
          <a:p>
            <a:pPr>
              <a:defRPr/>
            </a:pPr>
            <a:endParaRPr lang="cs-CZ"/>
          </a:p>
        </p:txBody>
      </p:sp>
      <p:sp>
        <p:nvSpPr>
          <p:cNvPr id="5131"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p:spPr>
        <p:txBody>
          <a:bodyPr wrap="none" anchor="ctr"/>
          <a:lstStyle/>
          <a:p>
            <a:pPr>
              <a:defRPr/>
            </a:pPr>
            <a:endParaRPr lang="cs-CZ"/>
          </a:p>
        </p:txBody>
      </p:sp>
      <p:sp>
        <p:nvSpPr>
          <p:cNvPr id="5132"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p:spPr>
        <p:txBody>
          <a:bodyPr wrap="none" anchor="ctr"/>
          <a:lstStyle/>
          <a:p>
            <a:pPr>
              <a:defRPr/>
            </a:pPr>
            <a:endParaRPr lang="cs-CZ"/>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3200">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sz="2800">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400">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1"/>
          </a:solidFill>
          <a:latin typeface="+mn-lt"/>
        </a:defRPr>
      </a:lvl4pPr>
      <a:lvl5pPr marL="1371600" indent="-228600" algn="l" rtl="0" eaLnBrk="0" fontAlgn="base" hangingPunct="0">
        <a:spcBef>
          <a:spcPct val="20000"/>
        </a:spcBef>
        <a:spcAft>
          <a:spcPct val="0"/>
        </a:spcAft>
        <a:buClr>
          <a:srgbClr val="8FB08C"/>
        </a:buClr>
        <a:buChar char="•"/>
        <a:defRPr sz="2000">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6146"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defRPr/>
            </a:pPr>
            <a:endParaRPr lang="en-US" altLang="de-DE" sz="1800" smtClean="0"/>
          </a:p>
        </p:txBody>
      </p:sp>
      <p:sp>
        <p:nvSpPr>
          <p:cNvPr id="6147"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defRPr/>
            </a:pPr>
            <a:endParaRPr lang="en-US" altLang="de-DE" sz="1800" smtClean="0"/>
          </a:p>
        </p:txBody>
      </p:sp>
      <p:sp>
        <p:nvSpPr>
          <p:cNvPr id="6148"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defRPr/>
            </a:pPr>
            <a:endParaRPr lang="en-US" altLang="de-DE" sz="1800" smtClean="0"/>
          </a:p>
        </p:txBody>
      </p:sp>
      <p:sp>
        <p:nvSpPr>
          <p:cNvPr id="6149"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a:defRPr sz="1200">
                <a:solidFill>
                  <a:schemeClr val="tx1"/>
                </a:solidFill>
                <a:latin typeface="Verdana" panose="020B0604030504040204" pitchFamily="34" charset="0"/>
                <a:cs typeface="Times New Roman" panose="02020603050405020304" pitchFamily="18" charset="0"/>
              </a:defRPr>
            </a:lvl1pPr>
            <a:lvl2pPr marL="742950" indent="-285750">
              <a:defRPr sz="1200">
                <a:solidFill>
                  <a:schemeClr val="tx1"/>
                </a:solidFill>
                <a:latin typeface="Verdana" panose="020B0604030504040204" pitchFamily="34" charset="0"/>
                <a:cs typeface="Times New Roman" panose="02020603050405020304" pitchFamily="18" charset="0"/>
              </a:defRPr>
            </a:lvl2pPr>
            <a:lvl3pPr marL="1143000" indent="-228600">
              <a:defRPr sz="1200">
                <a:solidFill>
                  <a:schemeClr val="tx1"/>
                </a:solidFill>
                <a:latin typeface="Verdana" panose="020B0604030504040204" pitchFamily="34" charset="0"/>
                <a:cs typeface="Times New Roman" panose="02020603050405020304" pitchFamily="18" charset="0"/>
              </a:defRPr>
            </a:lvl3pPr>
            <a:lvl4pPr marL="1600200" indent="-228600">
              <a:defRPr sz="1200">
                <a:solidFill>
                  <a:schemeClr val="tx1"/>
                </a:solidFill>
                <a:latin typeface="Verdana" panose="020B0604030504040204" pitchFamily="34" charset="0"/>
                <a:cs typeface="Times New Roman" panose="02020603050405020304" pitchFamily="18" charset="0"/>
              </a:defRPr>
            </a:lvl4pPr>
            <a:lvl5pPr marL="2057400" indent="-228600">
              <a:defRPr sz="12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200">
                <a:solidFill>
                  <a:schemeClr val="tx1"/>
                </a:solidFill>
                <a:latin typeface="Verdana" panose="020B0604030504040204" pitchFamily="34" charset="0"/>
                <a:cs typeface="Times New Roman" panose="02020603050405020304" pitchFamily="18" charset="0"/>
              </a:defRPr>
            </a:lvl9pPr>
          </a:lstStyle>
          <a:p>
            <a:pPr eaLnBrk="1" hangingPunct="1">
              <a:defRPr/>
            </a:pPr>
            <a:endParaRPr lang="en-US" altLang="de-DE" sz="1800" smtClean="0"/>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sz="1800">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sz="1800">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sz="1800"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6155" name="Titelplatzhalter 21"/>
          <p:cNvSpPr>
            <a:spLocks noGrp="1"/>
          </p:cNvSpPr>
          <p:nvPr>
            <p:ph type="title"/>
          </p:nvPr>
        </p:nvSpPr>
        <p:spPr bwMode="auto">
          <a:xfrm>
            <a:off x="395288" y="1341438"/>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6156" name="Textplatzhalter 12"/>
          <p:cNvSpPr>
            <a:spLocks noGrp="1"/>
          </p:cNvSpPr>
          <p:nvPr>
            <p:ph type="body" idx="1"/>
          </p:nvPr>
        </p:nvSpPr>
        <p:spPr bwMode="auto">
          <a:xfrm>
            <a:off x="307975" y="2708275"/>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92AA9A75-236A-437B-9CA7-3523C8FE4BA2}" type="datetimeFigureOut">
              <a:rPr lang="en-US"/>
              <a:pPr>
                <a:defRPr/>
              </a:pPr>
              <a:t>2/14/2017</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smtClean="0">
                <a:solidFill>
                  <a:srgbClr val="E1E1E1"/>
                </a:solidFill>
              </a:defRPr>
            </a:lvl1pPr>
          </a:lstStyle>
          <a:p>
            <a:pPr>
              <a:defRPr/>
            </a:pPr>
            <a:fld id="{F115C9D2-5372-432F-8608-C089D6CED108}"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buChar char="•"/>
        <a:defRPr sz="3200">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sz="2000">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5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4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51.xml"/><Relationship Id="rId6" Type="http://schemas.openxmlformats.org/officeDocument/2006/relationships/image" Target="../media/image17.jpeg"/><Relationship Id="rId5" Type="http://schemas.openxmlformats.org/officeDocument/2006/relationships/image" Target="../media/image14.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51.xml"/><Relationship Id="rId5" Type="http://schemas.openxmlformats.org/officeDocument/2006/relationships/image" Target="../media/image25.png"/><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51.xml"/><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51.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51.xm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51.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1.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2.xml"/><Relationship Id="rId1" Type="http://schemas.openxmlformats.org/officeDocument/2006/relationships/slideLayout" Target="../slideLayouts/slideLayout5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
          <p:cNvSpPr>
            <a:spLocks noChangeArrowheads="1"/>
          </p:cNvSpPr>
          <p:nvPr/>
        </p:nvSpPr>
        <p:spPr bwMode="auto">
          <a:xfrm>
            <a:off x="8812213" y="0"/>
            <a:ext cx="296862"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dirty="0">
                <a:solidFill>
                  <a:schemeClr val="bg1"/>
                </a:solidFill>
              </a:rPr>
              <a:t>1</a:t>
            </a:r>
          </a:p>
        </p:txBody>
      </p:sp>
      <p:sp>
        <p:nvSpPr>
          <p:cNvPr id="7171" name="Text Box 12"/>
          <p:cNvSpPr txBox="1">
            <a:spLocks noChangeArrowheads="1"/>
          </p:cNvSpPr>
          <p:nvPr/>
        </p:nvSpPr>
        <p:spPr bwMode="auto">
          <a:xfrm>
            <a:off x="0" y="1362075"/>
            <a:ext cx="9144000" cy="641350"/>
          </a:xfrm>
          <a:prstGeom prst="rect">
            <a:avLst/>
          </a:prstGeom>
          <a:noFill/>
          <a:ln w="9525">
            <a:noFill/>
            <a:miter lim="800000"/>
            <a:headEnd/>
            <a:tailEnd/>
          </a:ln>
        </p:spPr>
        <p:txBody>
          <a:bodyPr>
            <a:spAutoFit/>
          </a:bodyPr>
          <a:lstStyle/>
          <a:p>
            <a:pPr algn="ctr" eaLnBrk="1" hangingPunct="1">
              <a:spcBef>
                <a:spcPct val="50000"/>
              </a:spcBef>
            </a:pPr>
            <a:r>
              <a:rPr lang="cs-CZ" altLang="de-DE" sz="3600" dirty="0">
                <a:solidFill>
                  <a:schemeClr val="accent1"/>
                </a:solidFill>
              </a:rPr>
              <a:t>Metakognitivní terapie</a:t>
            </a:r>
            <a:endParaRPr lang="en-US" altLang="de-DE" sz="3600" dirty="0">
              <a:solidFill>
                <a:schemeClr val="accent1"/>
              </a:solidFill>
            </a:endParaRPr>
          </a:p>
        </p:txBody>
      </p:sp>
      <p:sp>
        <p:nvSpPr>
          <p:cNvPr id="7172" name="Rectangle 2"/>
          <p:cNvSpPr>
            <a:spLocks noChangeArrowheads="1"/>
          </p:cNvSpPr>
          <p:nvPr/>
        </p:nvSpPr>
        <p:spPr bwMode="auto">
          <a:xfrm>
            <a:off x="687388" y="2790825"/>
            <a:ext cx="7772400" cy="1143000"/>
          </a:xfrm>
          <a:prstGeom prst="rect">
            <a:avLst/>
          </a:prstGeom>
          <a:noFill/>
          <a:ln w="9525">
            <a:noFill/>
            <a:miter lim="800000"/>
            <a:headEnd/>
            <a:tailEnd/>
          </a:ln>
        </p:spPr>
        <p:txBody>
          <a:bodyPr anchor="ctr"/>
          <a:lstStyle/>
          <a:p>
            <a:pPr algn="ctr" eaLnBrk="1" hangingPunct="1">
              <a:lnSpc>
                <a:spcPct val="150000"/>
              </a:lnSpc>
            </a:pPr>
            <a:r>
              <a:rPr lang="cs-CZ" altLang="de-DE" sz="1800" b="1" dirty="0">
                <a:solidFill>
                  <a:schemeClr val="tx2"/>
                </a:solidFill>
              </a:rPr>
              <a:t>Terapeutická lekce </a:t>
            </a:r>
            <a:r>
              <a:rPr lang="de-DE" altLang="de-DE" sz="1800" b="1" dirty="0">
                <a:solidFill>
                  <a:schemeClr val="tx2"/>
                </a:solidFill>
              </a:rPr>
              <a:t>7:</a:t>
            </a:r>
            <a:br>
              <a:rPr lang="de-DE" altLang="de-DE" sz="1800" b="1" dirty="0">
                <a:solidFill>
                  <a:schemeClr val="tx2"/>
                </a:solidFill>
              </a:rPr>
            </a:br>
            <a:r>
              <a:rPr lang="cs-CZ" altLang="de-DE" sz="1800" b="1" dirty="0">
                <a:solidFill>
                  <a:schemeClr val="tx2"/>
                </a:solidFill>
              </a:rPr>
              <a:t>JAK SE VCÍTIT DO DRUHÉHO</a:t>
            </a:r>
            <a:endParaRPr lang="en-US" altLang="de-DE" sz="18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323850" y="1306513"/>
            <a:ext cx="8820150" cy="1066800"/>
          </a:xfrm>
          <a:prstGeom prst="rect">
            <a:avLst/>
          </a:prstGeom>
          <a:noFill/>
          <a:ln w="9525">
            <a:noFill/>
            <a:miter lim="800000"/>
            <a:headEnd/>
            <a:tailEnd/>
          </a:ln>
        </p:spPr>
        <p:txBody>
          <a:bodyPr/>
          <a:lstStyle/>
          <a:p>
            <a:pPr eaLnBrk="1" hangingPunct="1">
              <a:spcBef>
                <a:spcPct val="20000"/>
              </a:spcBef>
            </a:pPr>
            <a:r>
              <a:rPr lang="cs-CZ" altLang="de-DE" sz="1800" dirty="0"/>
              <a:t>Příklad</a:t>
            </a:r>
            <a:r>
              <a:rPr lang="de-DE" altLang="de-DE" sz="1800" dirty="0"/>
              <a:t>: </a:t>
            </a:r>
            <a:r>
              <a:rPr lang="cs-CZ" altLang="de-DE" sz="1800" dirty="0"/>
              <a:t>Muž se škrábe na nose</a:t>
            </a:r>
            <a:r>
              <a:rPr lang="de-DE" altLang="de-DE" sz="1800" dirty="0"/>
              <a:t>.</a:t>
            </a:r>
          </a:p>
          <a:p>
            <a:pPr eaLnBrk="1" hangingPunct="1">
              <a:spcBef>
                <a:spcPct val="20000"/>
              </a:spcBef>
            </a:pPr>
            <a:r>
              <a:rPr lang="cs-CZ" altLang="de-DE" sz="1800" b="1" i="1" dirty="0"/>
              <a:t>Proč</a:t>
            </a:r>
            <a:r>
              <a:rPr lang="de-DE" altLang="de-DE" sz="1800" b="1" i="1" dirty="0"/>
              <a:t>?</a:t>
            </a:r>
            <a:r>
              <a:rPr lang="de-DE" altLang="de-DE" sz="1800" i="1" dirty="0">
                <a:solidFill>
                  <a:srgbClr val="336699"/>
                </a:solidFill>
              </a:rPr>
              <a:t> </a:t>
            </a:r>
            <a:r>
              <a:rPr lang="cs-CZ" altLang="de-DE" sz="1800" dirty="0"/>
              <a:t>Svědí jej nos</a:t>
            </a:r>
            <a:r>
              <a:rPr lang="de-DE" altLang="de-DE" sz="1800" dirty="0"/>
              <a:t>, </a:t>
            </a:r>
            <a:r>
              <a:rPr lang="cs-CZ" altLang="de-DE" sz="1800" dirty="0"/>
              <a:t>posměšné</a:t>
            </a:r>
            <a:r>
              <a:rPr lang="de-DE" altLang="de-DE" sz="1800" dirty="0"/>
              <a:t> </a:t>
            </a:r>
            <a:r>
              <a:rPr lang="cs-CZ" altLang="de-DE" sz="1800" dirty="0"/>
              <a:t>gesto</a:t>
            </a:r>
            <a:r>
              <a:rPr lang="de-DE" altLang="de-DE" sz="1800" dirty="0"/>
              <a:t> (</a:t>
            </a:r>
            <a:r>
              <a:rPr lang="cs-CZ" altLang="de-DE" sz="1800" dirty="0"/>
              <a:t>v některých kulturách), znamená to, že lže nebo je v rozpacích?</a:t>
            </a:r>
            <a:r>
              <a:rPr lang="de-DE" altLang="de-DE" sz="1800" dirty="0"/>
              <a:t> </a:t>
            </a:r>
            <a:r>
              <a:rPr lang="de-DE" altLang="de-DE" sz="1800" b="1" dirty="0">
                <a:solidFill>
                  <a:schemeClr val="tx2"/>
                </a:solidFill>
              </a:rPr>
              <a:t>	</a:t>
            </a:r>
          </a:p>
          <a:p>
            <a:pPr eaLnBrk="1" hangingPunct="1">
              <a:spcBef>
                <a:spcPct val="20000"/>
              </a:spcBef>
            </a:pPr>
            <a:r>
              <a:rPr lang="de-DE" altLang="de-DE" sz="2400" b="1" dirty="0"/>
              <a:t>	</a:t>
            </a:r>
          </a:p>
          <a:p>
            <a:pPr eaLnBrk="1" hangingPunct="1">
              <a:spcBef>
                <a:spcPct val="20000"/>
              </a:spcBef>
            </a:pPr>
            <a:r>
              <a:rPr lang="cs-CZ" altLang="de-DE" sz="1800" b="1" dirty="0"/>
              <a:t>Co nám může pomoci najít odpovědi na tyto otázky</a:t>
            </a:r>
            <a:r>
              <a:rPr lang="de-DE" altLang="de-DE" sz="1800" b="1" dirty="0"/>
              <a:t>?</a:t>
            </a:r>
            <a:r>
              <a:rPr lang="de-DE" altLang="de-DE" sz="2400" b="1" dirty="0"/>
              <a:t> </a:t>
            </a:r>
            <a:endParaRPr lang="de-DE" altLang="de-DE" sz="2400" dirty="0"/>
          </a:p>
        </p:txBody>
      </p:sp>
      <p:pic>
        <p:nvPicPr>
          <p:cNvPr id="8196" name="Picture 7" descr="Cristian Miño von julianrod cc flickr"/>
          <p:cNvPicPr>
            <a:picLocks noChangeAspect="1" noChangeArrowheads="1"/>
          </p:cNvPicPr>
          <p:nvPr/>
        </p:nvPicPr>
        <p:blipFill>
          <a:blip r:embed="rId3"/>
          <a:srcRect/>
          <a:stretch>
            <a:fillRect/>
          </a:stretch>
        </p:blipFill>
        <p:spPr bwMode="auto">
          <a:xfrm>
            <a:off x="3489325" y="3716338"/>
            <a:ext cx="1917700" cy="2879725"/>
          </a:xfrm>
          <a:prstGeom prst="rect">
            <a:avLst/>
          </a:prstGeom>
          <a:noFill/>
          <a:ln w="9525">
            <a:noFill/>
            <a:miter lim="800000"/>
            <a:headEnd/>
            <a:tailEnd/>
          </a:ln>
        </p:spPr>
      </p:pic>
      <p:sp>
        <p:nvSpPr>
          <p:cNvPr id="8197" name="Text Box 11"/>
          <p:cNvSpPr txBox="1">
            <a:spLocks noChangeArrowheads="1"/>
          </p:cNvSpPr>
          <p:nvPr/>
        </p:nvSpPr>
        <p:spPr bwMode="auto">
          <a:xfrm>
            <a:off x="0" y="6669088"/>
            <a:ext cx="2555875" cy="215900"/>
          </a:xfrm>
          <a:prstGeom prst="rect">
            <a:avLst/>
          </a:prstGeom>
          <a:noFill/>
          <a:ln w="9525">
            <a:noFill/>
            <a:miter lim="800000"/>
            <a:headEnd/>
            <a:tailEnd/>
          </a:ln>
        </p:spPr>
        <p:txBody>
          <a:bodyPr>
            <a:spAutoFit/>
          </a:bodyPr>
          <a:lstStyle/>
          <a:p>
            <a:pPr eaLnBrk="1" hangingPunct="1">
              <a:spcBef>
                <a:spcPct val="50000"/>
              </a:spcBef>
            </a:pPr>
            <a:r>
              <a:rPr lang="de-DE" altLang="de-DE" sz="800" i="1" dirty="0"/>
              <a:t>(</a:t>
            </a:r>
            <a:r>
              <a:rPr lang="cs-CZ" altLang="de-DE" sz="800"/>
              <a:t>„</a:t>
            </a:r>
            <a:r>
              <a:rPr lang="de-DE" altLang="de-DE" sz="800" i="1" dirty="0"/>
              <a:t>Cristian </a:t>
            </a:r>
            <a:r>
              <a:rPr lang="de-DE" altLang="de-DE" sz="800" i="1" dirty="0" err="1"/>
              <a:t>Mino</a:t>
            </a:r>
            <a:r>
              <a:rPr lang="de-DE" altLang="de-DE" sz="800" i="1"/>
              <a:t>” </a:t>
            </a:r>
            <a:r>
              <a:rPr lang="cs-CZ" altLang="de-DE" sz="800" i="1"/>
              <a:t>od</a:t>
            </a:r>
            <a:r>
              <a:rPr lang="de-DE" altLang="de-DE" sz="800" i="1"/>
              <a:t>  Julianrod)</a:t>
            </a:r>
          </a:p>
        </p:txBody>
      </p:sp>
      <p:sp>
        <p:nvSpPr>
          <p:cNvPr id="8198"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7.2</a:t>
            </a:r>
          </a:p>
        </p:txBody>
      </p:sp>
      <p:sp>
        <p:nvSpPr>
          <p:cNvPr id="8199"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4" name="Titel 3"/>
          <p:cNvSpPr>
            <a:spLocks noGrp="1"/>
          </p:cNvSpPr>
          <p:nvPr>
            <p:ph type="title"/>
          </p:nvPr>
        </p:nvSpPr>
        <p:spPr>
          <a:xfrm>
            <a:off x="0" y="-1"/>
            <a:ext cx="9144000" cy="760413"/>
          </a:xfrm>
        </p:spPr>
        <p:txBody>
          <a:bodyPr anchor="ctr"/>
          <a:lstStyle/>
          <a:p>
            <a:r>
              <a:rPr lang="cs-CZ" altLang="de-DE" dirty="0">
                <a:solidFill>
                  <a:schemeClr val="accent1"/>
                </a:solidFill>
              </a:rPr>
              <a:t>Výraz ve tváři a chování jsou často nejednoznačné</a:t>
            </a:r>
            <a:r>
              <a:rPr lang="de-DE" altLang="de-DE" dirty="0" smtClean="0">
                <a:solidFill>
                  <a:schemeClr val="accent1"/>
                </a:solidFill>
              </a:rPr>
              <a:t>!</a:t>
            </a:r>
            <a:endParaRPr lang="de-D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23850" y="1340768"/>
            <a:ext cx="7918450" cy="1066800"/>
          </a:xfrm>
          <a:prstGeom prst="rect">
            <a:avLst/>
          </a:prstGeom>
          <a:noFill/>
          <a:ln w="9525">
            <a:noFill/>
            <a:miter lim="800000"/>
            <a:headEnd/>
            <a:tailEnd/>
          </a:ln>
        </p:spPr>
        <p:txBody>
          <a:bodyPr/>
          <a:lstStyle/>
          <a:p>
            <a:pPr marL="711200" indent="-347663" eaLnBrk="1" hangingPunct="1">
              <a:spcBef>
                <a:spcPct val="20000"/>
              </a:spcBef>
              <a:buClr>
                <a:srgbClr val="8CADAE"/>
              </a:buClr>
              <a:buSzPct val="85000"/>
            </a:pPr>
            <a:r>
              <a:rPr lang="cs-CZ" altLang="de-DE" sz="1800" b="1" dirty="0"/>
              <a:t>Co nám může pomoci najít odpovědi na tyto otázky</a:t>
            </a:r>
            <a:r>
              <a:rPr lang="de-DE" altLang="de-DE" sz="1800" b="1" dirty="0"/>
              <a:t>?</a:t>
            </a:r>
            <a:endParaRPr lang="de-DE" altLang="de-DE" sz="1800" dirty="0"/>
          </a:p>
          <a:p>
            <a:pPr marL="711200" indent="-347663" eaLnBrk="1" hangingPunct="1">
              <a:spcBef>
                <a:spcPct val="20000"/>
              </a:spcBef>
              <a:buClr>
                <a:srgbClr val="8CADAE"/>
              </a:buClr>
              <a:buSzPct val="85000"/>
            </a:pPr>
            <a:endParaRPr lang="de-DE" altLang="de-DE" sz="1800" dirty="0"/>
          </a:p>
          <a:p>
            <a:pPr marL="711200" indent="-347663" eaLnBrk="1" hangingPunct="1">
              <a:spcBef>
                <a:spcPct val="20000"/>
              </a:spcBef>
              <a:buClr>
                <a:srgbClr val="8CADAE"/>
              </a:buClr>
              <a:buSzPct val="85000"/>
              <a:buFont typeface="Courier New" pitchFamily="49" charset="0"/>
              <a:buChar char="o"/>
            </a:pPr>
            <a:r>
              <a:rPr lang="cs-CZ" altLang="de-DE" sz="1800" dirty="0"/>
              <a:t>Co tom člověku víme </a:t>
            </a:r>
            <a:r>
              <a:rPr lang="de-DE" altLang="de-DE" sz="1800" dirty="0">
                <a:sym typeface="Wingdings" pitchFamily="2" charset="2"/>
              </a:rPr>
              <a:t></a:t>
            </a:r>
            <a:r>
              <a:rPr lang="de-DE" altLang="de-DE" sz="1800" dirty="0"/>
              <a:t> </a:t>
            </a:r>
            <a:r>
              <a:rPr lang="cs-CZ" altLang="de-DE" sz="1800" dirty="0"/>
              <a:t>např. nemá ten člověk rýmu</a:t>
            </a:r>
            <a:r>
              <a:rPr lang="de-DE" altLang="de-DE" sz="1800" dirty="0"/>
              <a:t>? </a:t>
            </a:r>
          </a:p>
          <a:p>
            <a:pPr marL="711200" indent="-347663" eaLnBrk="1" hangingPunct="1">
              <a:spcBef>
                <a:spcPct val="20000"/>
              </a:spcBef>
              <a:buClr>
                <a:srgbClr val="8CADAE"/>
              </a:buClr>
              <a:buSzPct val="85000"/>
              <a:buFont typeface="Courier New" pitchFamily="49" charset="0"/>
              <a:buChar char="o"/>
            </a:pPr>
            <a:r>
              <a:rPr lang="cs-CZ" altLang="de-DE" sz="1800" dirty="0"/>
              <a:t>Zhodnocení situace</a:t>
            </a:r>
            <a:r>
              <a:rPr lang="de-DE" altLang="de-DE" sz="1800" dirty="0"/>
              <a:t> </a:t>
            </a:r>
            <a:r>
              <a:rPr lang="de-DE" altLang="de-DE" sz="1800" dirty="0">
                <a:sym typeface="Wingdings" pitchFamily="2" charset="2"/>
              </a:rPr>
              <a:t></a:t>
            </a:r>
            <a:r>
              <a:rPr lang="de-DE" altLang="de-DE" sz="1800" dirty="0"/>
              <a:t> </a:t>
            </a:r>
            <a:r>
              <a:rPr lang="cs-CZ" altLang="de-DE" sz="1800" dirty="0"/>
              <a:t>např. je ten člověk alergický a je ve vzduchu nějaký pyl?</a:t>
            </a:r>
            <a:endParaRPr lang="de-DE" altLang="de-DE" sz="1800" dirty="0"/>
          </a:p>
          <a:p>
            <a:pPr marL="711200" indent="-347663" eaLnBrk="1" hangingPunct="1">
              <a:spcBef>
                <a:spcPct val="20000"/>
              </a:spcBef>
              <a:buClr>
                <a:srgbClr val="8CADAE"/>
              </a:buClr>
              <a:buSzPct val="85000"/>
              <a:buFont typeface="Courier New" pitchFamily="49" charset="0"/>
              <a:buChar char="o"/>
            </a:pPr>
            <a:r>
              <a:rPr lang="cs-CZ" altLang="de-DE" sz="1800" dirty="0"/>
              <a:t>Sebepozorování </a:t>
            </a:r>
            <a:r>
              <a:rPr lang="de-DE" altLang="de-DE" sz="1800" dirty="0">
                <a:sym typeface="Wingdings" pitchFamily="2" charset="2"/>
              </a:rPr>
              <a:t></a:t>
            </a:r>
            <a:r>
              <a:rPr lang="de-DE" altLang="de-DE" sz="1800" dirty="0"/>
              <a:t> </a:t>
            </a:r>
            <a:r>
              <a:rPr lang="cs-CZ" altLang="de-DE" sz="1800" dirty="0"/>
              <a:t>v jakých situacích se já sám škrábu na nose</a:t>
            </a:r>
            <a:r>
              <a:rPr lang="de-DE" altLang="de-DE" sz="1800" dirty="0"/>
              <a:t>? (</a:t>
            </a:r>
            <a:r>
              <a:rPr lang="cs-CZ" altLang="de-DE" sz="1800" dirty="0"/>
              <a:t>Ale pozor</a:t>
            </a:r>
            <a:r>
              <a:rPr lang="de-DE" altLang="de-DE" sz="1800" dirty="0"/>
              <a:t>! </a:t>
            </a:r>
            <a:r>
              <a:rPr lang="cs-CZ" altLang="de-DE" sz="1800" dirty="0"/>
              <a:t>Neposuzujte hned druhé na základě svých vlastních zvyků!)</a:t>
            </a:r>
            <a:endParaRPr lang="de-DE" altLang="de-DE" sz="1800" dirty="0"/>
          </a:p>
          <a:p>
            <a:pPr marL="711200" indent="-347663" eaLnBrk="1" hangingPunct="1">
              <a:spcBef>
                <a:spcPct val="20000"/>
              </a:spcBef>
              <a:buClr>
                <a:srgbClr val="8CADAE"/>
              </a:buClr>
              <a:buSzPct val="85000"/>
              <a:buFont typeface="Courier New" pitchFamily="49" charset="0"/>
              <a:buChar char="o"/>
            </a:pPr>
            <a:r>
              <a:rPr lang="cs-CZ" altLang="de-DE" sz="1800" dirty="0"/>
              <a:t>Výraz ve tváři </a:t>
            </a:r>
            <a:r>
              <a:rPr lang="de-DE" altLang="de-DE" sz="1800" dirty="0">
                <a:sym typeface="Wingdings" pitchFamily="2" charset="2"/>
              </a:rPr>
              <a:t></a:t>
            </a:r>
            <a:r>
              <a:rPr lang="de-DE" altLang="de-DE" sz="1800" dirty="0"/>
              <a:t> </a:t>
            </a:r>
            <a:r>
              <a:rPr lang="cs-CZ" altLang="de-DE" sz="1800" dirty="0"/>
              <a:t>vypadá ten člověk naštvaně, v rozpacích apod.</a:t>
            </a:r>
            <a:r>
              <a:rPr lang="de-DE" altLang="de-DE" sz="1800" dirty="0"/>
              <a:t>?</a:t>
            </a:r>
            <a:endParaRPr lang="en-US" altLang="de-DE" sz="1800" dirty="0"/>
          </a:p>
          <a:p>
            <a:pPr marL="711200" indent="-347663" eaLnBrk="1" hangingPunct="1">
              <a:spcBef>
                <a:spcPct val="20000"/>
              </a:spcBef>
            </a:pPr>
            <a:endParaRPr lang="de-DE" altLang="de-DE" sz="1800" dirty="0"/>
          </a:p>
        </p:txBody>
      </p:sp>
      <p:sp>
        <p:nvSpPr>
          <p:cNvPr id="9219" name="Rectangle 11"/>
          <p:cNvSpPr>
            <a:spLocks noChangeArrowheads="1"/>
          </p:cNvSpPr>
          <p:nvPr/>
        </p:nvSpPr>
        <p:spPr bwMode="auto">
          <a:xfrm>
            <a:off x="8812213" y="0"/>
            <a:ext cx="296862"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3</a:t>
            </a:r>
          </a:p>
        </p:txBody>
      </p:sp>
      <p:sp>
        <p:nvSpPr>
          <p:cNvPr id="9220" name="Rectangle 12"/>
          <p:cNvSpPr>
            <a:spLocks noChangeArrowheads="1"/>
          </p:cNvSpPr>
          <p:nvPr/>
        </p:nvSpPr>
        <p:spPr bwMode="auto">
          <a:xfrm>
            <a:off x="323850" y="1700213"/>
            <a:ext cx="7056438" cy="1066800"/>
          </a:xfrm>
          <a:prstGeom prst="rect">
            <a:avLst/>
          </a:prstGeom>
          <a:noFill/>
          <a:ln w="9525">
            <a:noFill/>
            <a:miter lim="800000"/>
            <a:headEnd/>
            <a:tailEnd/>
          </a:ln>
        </p:spPr>
        <p:txBody>
          <a:bodyPr/>
          <a:lstStyle/>
          <a:p>
            <a:pPr eaLnBrk="1" hangingPunct="1">
              <a:spcBef>
                <a:spcPct val="20000"/>
              </a:spcBef>
            </a:pPr>
            <a:endParaRPr lang="cs-CZ" altLang="de-DE" sz="2400"/>
          </a:p>
        </p:txBody>
      </p:sp>
      <p:pic>
        <p:nvPicPr>
          <p:cNvPr id="9221" name="Picture 13" descr="Cristian Miño von julianrod cc flickr"/>
          <p:cNvPicPr>
            <a:picLocks noChangeAspect="1" noChangeArrowheads="1"/>
          </p:cNvPicPr>
          <p:nvPr/>
        </p:nvPicPr>
        <p:blipFill>
          <a:blip r:embed="rId3"/>
          <a:srcRect/>
          <a:stretch>
            <a:fillRect/>
          </a:stretch>
        </p:blipFill>
        <p:spPr bwMode="auto">
          <a:xfrm>
            <a:off x="7740650" y="4724400"/>
            <a:ext cx="1246188" cy="1871663"/>
          </a:xfrm>
          <a:prstGeom prst="rect">
            <a:avLst/>
          </a:prstGeom>
          <a:noFill/>
          <a:ln w="9525">
            <a:noFill/>
            <a:miter lim="800000"/>
            <a:headEnd/>
            <a:tailEnd/>
          </a:ln>
        </p:spPr>
      </p:pic>
      <p:sp>
        <p:nvSpPr>
          <p:cNvPr id="9222"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7.3</a:t>
            </a:r>
          </a:p>
        </p:txBody>
      </p:sp>
      <p:sp>
        <p:nvSpPr>
          <p:cNvPr id="9223"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9225" name="Text Box 11"/>
          <p:cNvSpPr txBox="1">
            <a:spLocks noChangeArrowheads="1"/>
          </p:cNvSpPr>
          <p:nvPr/>
        </p:nvSpPr>
        <p:spPr bwMode="auto">
          <a:xfrm>
            <a:off x="0" y="6669088"/>
            <a:ext cx="2555875" cy="215900"/>
          </a:xfrm>
          <a:prstGeom prst="rect">
            <a:avLst/>
          </a:prstGeom>
          <a:noFill/>
          <a:ln w="9525">
            <a:noFill/>
            <a:miter lim="800000"/>
            <a:headEnd/>
            <a:tailEnd/>
          </a:ln>
        </p:spPr>
        <p:txBody>
          <a:bodyPr>
            <a:spAutoFit/>
          </a:bodyPr>
          <a:lstStyle/>
          <a:p>
            <a:pPr eaLnBrk="1" hangingPunct="1">
              <a:spcBef>
                <a:spcPct val="50000"/>
              </a:spcBef>
            </a:pPr>
            <a:r>
              <a:rPr lang="de-DE" altLang="de-DE" sz="800" i="1"/>
              <a:t>(</a:t>
            </a:r>
            <a:r>
              <a:rPr lang="cs-CZ" altLang="de-DE" sz="800"/>
              <a:t>„</a:t>
            </a:r>
            <a:r>
              <a:rPr lang="de-DE" altLang="de-DE" sz="800" i="1"/>
              <a:t>Cristian Mino” </a:t>
            </a:r>
            <a:r>
              <a:rPr lang="cs-CZ" altLang="de-DE" sz="800" i="1"/>
              <a:t>od</a:t>
            </a:r>
            <a:r>
              <a:rPr lang="de-DE" altLang="de-DE" sz="800" i="1"/>
              <a:t>  Julianrod)</a:t>
            </a:r>
          </a:p>
        </p:txBody>
      </p:sp>
      <p:sp>
        <p:nvSpPr>
          <p:cNvPr id="12" name="Titel 3"/>
          <p:cNvSpPr txBox="1">
            <a:spLocks/>
          </p:cNvSpPr>
          <p:nvPr/>
        </p:nvSpPr>
        <p:spPr>
          <a:xfrm>
            <a:off x="0" y="-1"/>
            <a:ext cx="9144000" cy="760413"/>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r>
              <a:rPr lang="cs-CZ" altLang="de-DE" kern="0" dirty="0" smtClean="0">
                <a:solidFill>
                  <a:schemeClr val="accent1"/>
                </a:solidFill>
              </a:rPr>
              <a:t>Výraz ve tváři a chování jsou často nejednoznačné</a:t>
            </a:r>
            <a:r>
              <a:rPr lang="de-DE" altLang="de-DE" kern="0" dirty="0" smtClean="0">
                <a:solidFill>
                  <a:schemeClr val="accent1"/>
                </a:solidFill>
              </a:rPr>
              <a:t>!</a:t>
            </a:r>
            <a:endParaRPr lang="de-DE" kern="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914400" y="3200400"/>
            <a:ext cx="4343400" cy="3352800"/>
          </a:xfrm>
          <a:prstGeom prst="rect">
            <a:avLst/>
          </a:prstGeom>
          <a:noFill/>
          <a:ln w="9525">
            <a:noFill/>
            <a:miter lim="800000"/>
            <a:headEnd/>
            <a:tailEnd/>
          </a:ln>
        </p:spPr>
        <p:txBody>
          <a:bodyPr/>
          <a:lstStyle/>
          <a:p>
            <a:pPr marL="609600" indent="-609600" eaLnBrk="1" hangingPunct="1">
              <a:spcBef>
                <a:spcPct val="20000"/>
              </a:spcBef>
              <a:buFontTx/>
              <a:buChar char="•"/>
            </a:pPr>
            <a:endParaRPr lang="en-GB" altLang="de-DE" sz="2000"/>
          </a:p>
        </p:txBody>
      </p:sp>
      <p:sp>
        <p:nvSpPr>
          <p:cNvPr id="10243" name="Text Box 4"/>
          <p:cNvSpPr txBox="1">
            <a:spLocks noChangeArrowheads="1"/>
          </p:cNvSpPr>
          <p:nvPr/>
        </p:nvSpPr>
        <p:spPr bwMode="auto">
          <a:xfrm>
            <a:off x="215900" y="1484313"/>
            <a:ext cx="8820150" cy="3637919"/>
          </a:xfrm>
          <a:prstGeom prst="rect">
            <a:avLst/>
          </a:prstGeom>
          <a:noFill/>
          <a:ln w="9525">
            <a:noFill/>
            <a:miter lim="800000"/>
            <a:headEnd/>
            <a:tailEnd/>
          </a:ln>
        </p:spPr>
        <p:txBody>
          <a:bodyPr>
            <a:spAutoFit/>
          </a:bodyPr>
          <a:lstStyle/>
          <a:p>
            <a:pPr marL="355600" indent="-266700" eaLnBrk="1" hangingPunct="1">
              <a:spcBef>
                <a:spcPct val="20000"/>
              </a:spcBef>
            </a:pPr>
            <a:r>
              <a:rPr lang="cs-CZ" altLang="de-DE" sz="1800" dirty="0"/>
              <a:t>Výzkumné studie prokázaly, že mnozí </a:t>
            </a:r>
            <a:r>
              <a:rPr lang="de-DE" altLang="de-DE" sz="1800" i="1" dirty="0"/>
              <a:t>[</a:t>
            </a:r>
            <a:r>
              <a:rPr lang="cs-CZ" altLang="de-DE" sz="1800" i="1" dirty="0"/>
              <a:t>ale ne všichni</a:t>
            </a:r>
            <a:r>
              <a:rPr lang="de-DE" altLang="de-DE" sz="1800" i="1" dirty="0"/>
              <a:t>!]</a:t>
            </a:r>
            <a:r>
              <a:rPr lang="de-DE" altLang="de-DE" sz="1800" dirty="0"/>
              <a:t> </a:t>
            </a:r>
            <a:r>
              <a:rPr lang="cs-CZ" altLang="de-DE" sz="1800" dirty="0"/>
              <a:t>lidé s </a:t>
            </a:r>
            <a:r>
              <a:rPr lang="cs-CZ" altLang="de-DE" sz="1800" dirty="0" smtClean="0"/>
              <a:t>psychickými</a:t>
            </a:r>
            <a:endParaRPr lang="de-DE" altLang="de-DE" sz="1800" dirty="0" smtClean="0"/>
          </a:p>
          <a:p>
            <a:pPr marL="355600" indent="-266700" eaLnBrk="1" hangingPunct="1">
              <a:spcBef>
                <a:spcPct val="20000"/>
              </a:spcBef>
            </a:pPr>
            <a:r>
              <a:rPr lang="cs-CZ" altLang="de-DE" sz="1800" dirty="0" smtClean="0"/>
              <a:t>potížemi </a:t>
            </a:r>
            <a:r>
              <a:rPr lang="cs-CZ" altLang="de-DE" sz="1800" dirty="0"/>
              <a:t>(zvláště s psychózou): </a:t>
            </a:r>
            <a:endParaRPr lang="de-DE" altLang="de-DE" sz="1800" dirty="0" smtClean="0">
              <a:solidFill>
                <a:srgbClr val="FF0000"/>
              </a:solidFill>
            </a:endParaRPr>
          </a:p>
          <a:p>
            <a:pPr marL="355600" indent="-266700" eaLnBrk="1" hangingPunct="1">
              <a:spcBef>
                <a:spcPct val="20000"/>
              </a:spcBef>
            </a:pPr>
            <a:endParaRPr lang="de-DE" altLang="de-DE" sz="2400" dirty="0" smtClean="0">
              <a:solidFill>
                <a:srgbClr val="336699"/>
              </a:solidFill>
            </a:endParaRPr>
          </a:p>
          <a:p>
            <a:pPr marL="355600" indent="-266700" eaLnBrk="1" hangingPunct="1">
              <a:spcBef>
                <a:spcPct val="20000"/>
              </a:spcBef>
              <a:buClr>
                <a:srgbClr val="8CADAE"/>
              </a:buClr>
              <a:buSzPct val="85000"/>
              <a:buFont typeface="Courier New" pitchFamily="49" charset="0"/>
              <a:buChar char="o"/>
            </a:pPr>
            <a:r>
              <a:rPr lang="cs-CZ" altLang="de-DE" sz="1800" dirty="0" smtClean="0"/>
              <a:t>Obtížně </a:t>
            </a:r>
            <a:r>
              <a:rPr lang="cs-CZ" altLang="de-DE" sz="1800" dirty="0"/>
              <a:t>určují a hodnotí výraz ve tváři druhých lidí </a:t>
            </a:r>
            <a:r>
              <a:rPr lang="de-DE" altLang="de-DE" sz="1800" dirty="0"/>
              <a:t>(</a:t>
            </a:r>
            <a:r>
              <a:rPr lang="cs-CZ" altLang="de-DE" sz="1800" dirty="0"/>
              <a:t>např</a:t>
            </a:r>
            <a:r>
              <a:rPr lang="de-DE" altLang="de-DE" sz="1800" dirty="0"/>
              <a:t>.</a:t>
            </a:r>
            <a:r>
              <a:rPr lang="cs-CZ" altLang="de-DE" sz="1800" dirty="0"/>
              <a:t> zda se někdo cítí smutný nebo šťastný</a:t>
            </a:r>
            <a:r>
              <a:rPr lang="de-DE" altLang="de-DE" sz="1800" dirty="0" smtClean="0"/>
              <a:t>).</a:t>
            </a:r>
          </a:p>
          <a:p>
            <a:pPr marL="355600" indent="-266700" eaLnBrk="1" hangingPunct="1">
              <a:spcBef>
                <a:spcPct val="20000"/>
              </a:spcBef>
              <a:buClr>
                <a:srgbClr val="8CADAE"/>
              </a:buClr>
              <a:buSzPct val="85000"/>
              <a:buFont typeface="Courier New" pitchFamily="49" charset="0"/>
              <a:buChar char="o"/>
            </a:pPr>
            <a:endParaRPr lang="de-DE" altLang="de-DE" sz="1800" dirty="0"/>
          </a:p>
          <a:p>
            <a:pPr marL="355600" indent="-266700" eaLnBrk="1" hangingPunct="1">
              <a:spcBef>
                <a:spcPct val="20000"/>
              </a:spcBef>
              <a:buClr>
                <a:srgbClr val="8CADAE"/>
              </a:buClr>
              <a:buSzPct val="85000"/>
              <a:buFont typeface="Courier New" pitchFamily="49" charset="0"/>
              <a:buChar char="o"/>
            </a:pPr>
            <a:r>
              <a:rPr lang="cs-CZ" altLang="de-DE" sz="1800" dirty="0" smtClean="0"/>
              <a:t>Obtížně </a:t>
            </a:r>
            <a:r>
              <a:rPr lang="cs-CZ" altLang="de-DE" sz="1800" dirty="0"/>
              <a:t>určují, co druzí lidé chtějí, na základě jejich současného chování</a:t>
            </a:r>
            <a:r>
              <a:rPr lang="de-DE" altLang="de-DE" sz="1800" dirty="0" smtClean="0"/>
              <a:t>.</a:t>
            </a:r>
            <a:endParaRPr lang="cs-CZ" altLang="de-DE" sz="1800" dirty="0" smtClean="0"/>
          </a:p>
          <a:p>
            <a:pPr marL="355600" indent="-266700" eaLnBrk="1" hangingPunct="1">
              <a:spcBef>
                <a:spcPct val="20000"/>
              </a:spcBef>
              <a:buClr>
                <a:srgbClr val="8CADAE"/>
              </a:buClr>
              <a:buSzPct val="85000"/>
              <a:buFont typeface="Courier New" pitchFamily="49" charset="0"/>
              <a:buChar char="o"/>
            </a:pPr>
            <a:endParaRPr lang="cs-CZ" altLang="de-DE" sz="1800" dirty="0"/>
          </a:p>
          <a:p>
            <a:pPr marL="355600" indent="-266700" eaLnBrk="1" hangingPunct="1">
              <a:spcBef>
                <a:spcPct val="20000"/>
              </a:spcBef>
              <a:buClr>
                <a:srgbClr val="8CADAE"/>
              </a:buClr>
              <a:buSzPct val="85000"/>
              <a:buFont typeface="Courier New" pitchFamily="49" charset="0"/>
              <a:buChar char="o"/>
            </a:pPr>
            <a:r>
              <a:rPr lang="cs-CZ" altLang="de-DE" sz="1800" dirty="0" smtClean="0"/>
              <a:t>Jsou </a:t>
            </a:r>
            <a:r>
              <a:rPr lang="cs-CZ" altLang="de-DE" sz="1800" dirty="0"/>
              <a:t>si nadměrně jisti svými mylnými závěry (např. že se na někdo ve vlaku dívá, protože jim chce nějak ublížit).</a:t>
            </a:r>
            <a:endParaRPr lang="en-US" altLang="de-DE" sz="1800" dirty="0"/>
          </a:p>
        </p:txBody>
      </p:sp>
      <p:sp>
        <p:nvSpPr>
          <p:cNvPr id="10244" name="Rectangle 4"/>
          <p:cNvSpPr>
            <a:spLocks noChangeArrowheads="1"/>
          </p:cNvSpPr>
          <p:nvPr/>
        </p:nvSpPr>
        <p:spPr bwMode="auto">
          <a:xfrm>
            <a:off x="8812213" y="0"/>
            <a:ext cx="296862"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4</a:t>
            </a:r>
          </a:p>
        </p:txBody>
      </p:sp>
      <p:sp>
        <p:nvSpPr>
          <p:cNvPr id="10245" name="Rectangle 6"/>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1" hangingPunct="1"/>
            <a:r>
              <a:rPr lang="cs-CZ" altLang="de-DE" sz="2000" dirty="0">
                <a:solidFill>
                  <a:schemeClr val="accent1"/>
                </a:solidFill>
              </a:rPr>
              <a:t>A proč se tím vlastně zabýváme?</a:t>
            </a:r>
            <a:endParaRPr lang="de-DE" altLang="de-DE" sz="2000" dirty="0">
              <a:solidFill>
                <a:schemeClr val="accent1"/>
              </a:solidFill>
            </a:endParaRPr>
          </a:p>
        </p:txBody>
      </p:sp>
      <p:sp>
        <p:nvSpPr>
          <p:cNvPr id="1024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7.4</a:t>
            </a:r>
          </a:p>
        </p:txBody>
      </p:sp>
      <p:sp>
        <p:nvSpPr>
          <p:cNvPr id="10248"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914400" y="3200400"/>
            <a:ext cx="4343400" cy="3352800"/>
          </a:xfrm>
          <a:prstGeom prst="rect">
            <a:avLst/>
          </a:prstGeom>
          <a:noFill/>
          <a:ln w="9525">
            <a:noFill/>
            <a:miter lim="800000"/>
            <a:headEnd/>
            <a:tailEnd/>
          </a:ln>
        </p:spPr>
        <p:txBody>
          <a:bodyPr/>
          <a:lstStyle/>
          <a:p>
            <a:pPr marL="609600" indent="-609600" eaLnBrk="1" hangingPunct="1">
              <a:spcBef>
                <a:spcPct val="20000"/>
              </a:spcBef>
              <a:buFontTx/>
              <a:buChar char="•"/>
            </a:pPr>
            <a:endParaRPr lang="en-GB" altLang="de-DE" sz="2000"/>
          </a:p>
        </p:txBody>
      </p:sp>
      <p:sp>
        <p:nvSpPr>
          <p:cNvPr id="11267" name="Text Box 3"/>
          <p:cNvSpPr txBox="1">
            <a:spLocks noChangeArrowheads="1"/>
          </p:cNvSpPr>
          <p:nvPr/>
        </p:nvSpPr>
        <p:spPr bwMode="auto">
          <a:xfrm>
            <a:off x="215900" y="1758950"/>
            <a:ext cx="8677275" cy="3748088"/>
          </a:xfrm>
          <a:prstGeom prst="rect">
            <a:avLst/>
          </a:prstGeom>
          <a:noFill/>
          <a:ln w="9525">
            <a:noFill/>
            <a:miter lim="800000"/>
            <a:headEnd/>
            <a:tailEnd/>
          </a:ln>
        </p:spPr>
        <p:txBody>
          <a:bodyPr>
            <a:spAutoFit/>
          </a:bodyPr>
          <a:lstStyle/>
          <a:p>
            <a:pPr marL="355600" indent="-355600" eaLnBrk="1" hangingPunct="1">
              <a:spcBef>
                <a:spcPct val="20000"/>
              </a:spcBef>
              <a:buClr>
                <a:srgbClr val="8CADAE"/>
              </a:buClr>
              <a:buSzPct val="85000"/>
            </a:pPr>
            <a:r>
              <a:rPr lang="cs-CZ" altLang="de-DE" sz="1800" dirty="0"/>
              <a:t>Když má člověk pocit, že je neustále ohrožen, vede to k tomu, že mylně vnímá druhé lidi</a:t>
            </a:r>
            <a:r>
              <a:rPr lang="de-DE" altLang="de-DE" sz="1800" dirty="0"/>
              <a:t>: </a:t>
            </a:r>
          </a:p>
          <a:p>
            <a:pPr marL="355600" indent="-355600" eaLnBrk="1" hangingPunct="1">
              <a:spcBef>
                <a:spcPct val="20000"/>
              </a:spcBef>
              <a:buClr>
                <a:srgbClr val="8CADAE"/>
              </a:buClr>
              <a:buSzPct val="85000"/>
              <a:buFontTx/>
              <a:buChar char="o"/>
            </a:pPr>
            <a:endParaRPr lang="de-DE" altLang="de-DE" sz="1800" dirty="0"/>
          </a:p>
          <a:p>
            <a:pPr marL="355600" indent="-355600" eaLnBrk="1" hangingPunct="1">
              <a:spcBef>
                <a:spcPct val="20000"/>
              </a:spcBef>
              <a:buClr>
                <a:srgbClr val="8CADAE"/>
              </a:buClr>
              <a:buSzPct val="85000"/>
              <a:buFont typeface="Courier New" pitchFamily="49" charset="0"/>
              <a:buChar char="o"/>
            </a:pPr>
            <a:r>
              <a:rPr lang="cs-CZ" altLang="de-DE" sz="1800" dirty="0"/>
              <a:t>Když se přítel tváří smutně, člověk to mylně považuje za výraz předstíraného soucitu</a:t>
            </a:r>
            <a:r>
              <a:rPr lang="de-DE" altLang="de-DE" sz="1800" dirty="0"/>
              <a:t>.</a:t>
            </a:r>
          </a:p>
          <a:p>
            <a:pPr marL="355600" indent="-355600" eaLnBrk="1" hangingPunct="1">
              <a:spcBef>
                <a:spcPct val="20000"/>
              </a:spcBef>
              <a:buClr>
                <a:srgbClr val="8CADAE"/>
              </a:buClr>
              <a:buSzPct val="85000"/>
              <a:buFont typeface="Courier New" pitchFamily="49" charset="0"/>
              <a:buChar char="o"/>
            </a:pPr>
            <a:endParaRPr lang="de-DE" altLang="de-DE" sz="1800" dirty="0"/>
          </a:p>
          <a:p>
            <a:pPr marL="355600" indent="-355600" eaLnBrk="1" hangingPunct="1">
              <a:spcBef>
                <a:spcPct val="20000"/>
              </a:spcBef>
              <a:buClr>
                <a:srgbClr val="8CADAE"/>
              </a:buClr>
              <a:buSzPct val="85000"/>
              <a:buFont typeface="Courier New" pitchFamily="49" charset="0"/>
              <a:buChar char="o"/>
            </a:pPr>
            <a:r>
              <a:rPr lang="cs-CZ" altLang="de-DE" sz="1800" dirty="0"/>
              <a:t>Když se přítelkyně během hovoru opakovaně podívá na hodinky, člověk to chápe jako jasný důkaz toho, že o něj nemá zájem.</a:t>
            </a:r>
            <a:endParaRPr lang="de-DE" altLang="de-DE" sz="1800" dirty="0"/>
          </a:p>
          <a:p>
            <a:pPr marL="355600" indent="-355600" eaLnBrk="1" hangingPunct="1">
              <a:spcBef>
                <a:spcPct val="20000"/>
              </a:spcBef>
              <a:buClr>
                <a:srgbClr val="8CADAE"/>
              </a:buClr>
              <a:buSzPct val="85000"/>
              <a:buFont typeface="Courier New" pitchFamily="49" charset="0"/>
              <a:buChar char="o"/>
            </a:pPr>
            <a:endParaRPr lang="de-DE" altLang="de-DE" sz="1800" dirty="0"/>
          </a:p>
          <a:p>
            <a:pPr marL="355600" indent="-355600" eaLnBrk="1" hangingPunct="1">
              <a:spcBef>
                <a:spcPct val="20000"/>
              </a:spcBef>
              <a:buClr>
                <a:srgbClr val="8CADAE"/>
              </a:buClr>
              <a:buSzPct val="85000"/>
              <a:buFont typeface="Courier New" pitchFamily="49" charset="0"/>
              <a:buChar char="o"/>
            </a:pPr>
            <a:r>
              <a:rPr lang="cs-CZ" altLang="de-DE" sz="1800" dirty="0"/>
              <a:t>Když mu prodavač v obchodě nabídne svou pomoc, člověk to považuje za záminku k tomu, aby jej prodavač mohl sledovat, protože jej považuje za zloděje</a:t>
            </a:r>
            <a:r>
              <a:rPr lang="de-DE" altLang="de-DE" sz="1800" dirty="0"/>
              <a:t>.</a:t>
            </a:r>
          </a:p>
        </p:txBody>
      </p:sp>
      <p:sp>
        <p:nvSpPr>
          <p:cNvPr id="11269" name="Rectangle 7"/>
          <p:cNvSpPr>
            <a:spLocks noChangeArrowheads="1"/>
          </p:cNvSpPr>
          <p:nvPr/>
        </p:nvSpPr>
        <p:spPr bwMode="auto">
          <a:xfrm>
            <a:off x="8812213" y="0"/>
            <a:ext cx="296862"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5</a:t>
            </a:r>
          </a:p>
        </p:txBody>
      </p:sp>
      <p:sp>
        <p:nvSpPr>
          <p:cNvPr id="1127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7.5</a:t>
            </a:r>
          </a:p>
        </p:txBody>
      </p:sp>
      <p:grpSp>
        <p:nvGrpSpPr>
          <p:cNvPr id="11271" name="Group 10"/>
          <p:cNvGrpSpPr>
            <a:grpSpLocks/>
          </p:cNvGrpSpPr>
          <p:nvPr/>
        </p:nvGrpSpPr>
        <p:grpSpPr bwMode="auto">
          <a:xfrm>
            <a:off x="0" y="6167438"/>
            <a:ext cx="2339975" cy="561975"/>
            <a:chOff x="0" y="3957"/>
            <a:chExt cx="1474" cy="354"/>
          </a:xfrm>
        </p:grpSpPr>
        <p:sp>
          <p:nvSpPr>
            <p:cNvPr id="11273"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cs-CZ" altLang="de-DE" sz="1800"/>
            </a:p>
          </p:txBody>
        </p:sp>
        <p:pic>
          <p:nvPicPr>
            <p:cNvPr id="11274"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11275" name="Text Box 71"/>
            <p:cNvSpPr txBox="1">
              <a:spLocks noChangeArrowheads="1"/>
            </p:cNvSpPr>
            <p:nvPr/>
          </p:nvSpPr>
          <p:spPr bwMode="auto">
            <a:xfrm>
              <a:off x="160" y="4001"/>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dirty="0">
                  <a:sym typeface="Wingdings" pitchFamily="2" charset="2"/>
                </a:rPr>
                <a:t></a:t>
              </a:r>
              <a:r>
                <a:rPr lang="de-DE" altLang="de-DE" dirty="0"/>
                <a:t> </a:t>
              </a:r>
              <a:r>
                <a:rPr lang="cs-CZ" altLang="de-DE" dirty="0"/>
                <a:t>Pracovní list</a:t>
              </a:r>
              <a:r>
                <a:rPr lang="de-DE" altLang="de-DE" dirty="0"/>
                <a:t> 7.1</a:t>
              </a:r>
            </a:p>
            <a:p>
              <a:pPr eaLnBrk="1" hangingPunct="1"/>
              <a:r>
                <a:rPr lang="de-DE" altLang="de-DE" dirty="0"/>
                <a:t>     </a:t>
              </a:r>
            </a:p>
          </p:txBody>
        </p:sp>
      </p:grpSp>
      <p:sp>
        <p:nvSpPr>
          <p:cNvPr id="11272"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2" name="Titel 1"/>
          <p:cNvSpPr>
            <a:spLocks noGrp="1"/>
          </p:cNvSpPr>
          <p:nvPr>
            <p:ph type="title"/>
          </p:nvPr>
        </p:nvSpPr>
        <p:spPr>
          <a:xfrm>
            <a:off x="0" y="0"/>
            <a:ext cx="9144000" cy="764704"/>
          </a:xfrm>
        </p:spPr>
        <p:txBody>
          <a:bodyPr anchor="ctr"/>
          <a:lstStyle/>
          <a:p>
            <a:r>
              <a:rPr lang="cs-CZ" altLang="de-DE" dirty="0">
                <a:solidFill>
                  <a:schemeClr val="accent1"/>
                </a:solidFill>
              </a:rPr>
              <a:t>Jak problémy při rozpoznávání emocí mohou vést k chybnému chápání situace, např. během psychózy</a:t>
            </a:r>
            <a:r>
              <a:rPr lang="de-DE" altLang="de-DE" dirty="0">
                <a:solidFill>
                  <a:schemeClr val="accent1"/>
                </a:solidFill>
              </a:rPr>
              <a:t>: </a:t>
            </a:r>
            <a:r>
              <a:rPr lang="cs-CZ" altLang="de-DE" dirty="0" smtClean="0">
                <a:solidFill>
                  <a:schemeClr val="accent1"/>
                </a:solidFill>
              </a:rPr>
              <a:t>Příklady</a:t>
            </a:r>
            <a:endParaRPr lang="de-D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9"/>
          <p:cNvSpPr>
            <a:spLocks noChangeArrowheads="1"/>
          </p:cNvSpPr>
          <p:nvPr/>
        </p:nvSpPr>
        <p:spPr bwMode="auto">
          <a:xfrm>
            <a:off x="8812213" y="0"/>
            <a:ext cx="296862"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6</a:t>
            </a:r>
          </a:p>
        </p:txBody>
      </p:sp>
      <p:sp>
        <p:nvSpPr>
          <p:cNvPr id="12292"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7.6</a:t>
            </a:r>
          </a:p>
        </p:txBody>
      </p:sp>
      <p:sp>
        <p:nvSpPr>
          <p:cNvPr id="12293"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12294" name="Text Box 3"/>
          <p:cNvSpPr txBox="1">
            <a:spLocks noChangeArrowheads="1"/>
          </p:cNvSpPr>
          <p:nvPr/>
        </p:nvSpPr>
        <p:spPr bwMode="auto">
          <a:xfrm>
            <a:off x="4211638" y="3214688"/>
            <a:ext cx="720725" cy="369887"/>
          </a:xfrm>
          <a:prstGeom prst="rect">
            <a:avLst/>
          </a:prstGeom>
          <a:noFill/>
          <a:ln w="9525">
            <a:noFill/>
            <a:miter lim="800000"/>
            <a:headEnd/>
            <a:tailEnd/>
          </a:ln>
        </p:spPr>
        <p:txBody>
          <a:bodyPr anchor="ctr">
            <a:spAutoFit/>
          </a:bodyPr>
          <a:lstStyle/>
          <a:p>
            <a:pPr algn="ctr" eaLnBrk="1" hangingPunct="1">
              <a:spcBef>
                <a:spcPct val="50000"/>
              </a:spcBef>
              <a:buClr>
                <a:srgbClr val="8CADAE"/>
              </a:buClr>
              <a:buSzPct val="85000"/>
              <a:buFont typeface="Wingdings 2" pitchFamily="18" charset="2"/>
              <a:buNone/>
            </a:pPr>
            <a:r>
              <a:rPr lang="de-DE" altLang="de-DE" sz="1800">
                <a:solidFill>
                  <a:schemeClr val="accent1"/>
                </a:solidFill>
              </a:rPr>
              <a:t>???</a:t>
            </a:r>
          </a:p>
        </p:txBody>
      </p:sp>
      <p:sp>
        <p:nvSpPr>
          <p:cNvPr id="2" name="Titel 1"/>
          <p:cNvSpPr>
            <a:spLocks noGrp="1"/>
          </p:cNvSpPr>
          <p:nvPr>
            <p:ph type="title"/>
          </p:nvPr>
        </p:nvSpPr>
        <p:spPr>
          <a:xfrm>
            <a:off x="0" y="0"/>
            <a:ext cx="9144000" cy="764704"/>
          </a:xfrm>
        </p:spPr>
        <p:txBody>
          <a:bodyPr anchor="ctr"/>
          <a:lstStyle/>
          <a:p>
            <a:r>
              <a:rPr lang="cs-CZ" altLang="de-DE" dirty="0">
                <a:solidFill>
                  <a:schemeClr val="accent1"/>
                </a:solidFill>
              </a:rPr>
              <a:t>Prosím vyjmenujte některé základní lidské </a:t>
            </a:r>
            <a:r>
              <a:rPr lang="cs-CZ" altLang="de-DE" dirty="0" smtClean="0">
                <a:solidFill>
                  <a:schemeClr val="accent1"/>
                </a:solidFill>
              </a:rPr>
              <a:t>emoce</a:t>
            </a:r>
            <a:endParaRPr lang="de-D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3744913" y="1905000"/>
            <a:ext cx="4572000" cy="2862263"/>
          </a:xfrm>
          <a:prstGeom prst="rect">
            <a:avLst/>
          </a:prstGeom>
          <a:noFill/>
          <a:ln w="9525">
            <a:noFill/>
            <a:miter lim="800000"/>
            <a:headEnd/>
            <a:tailEnd/>
          </a:ln>
        </p:spPr>
        <p:txBody>
          <a:bodyPr>
            <a:spAutoFit/>
          </a:bodyPr>
          <a:lstStyle/>
          <a:p>
            <a:pPr marL="342900" indent="-342900" eaLnBrk="1" hangingPunct="1">
              <a:spcBef>
                <a:spcPct val="50000"/>
              </a:spcBef>
              <a:buClr>
                <a:srgbClr val="8CADAE"/>
              </a:buClr>
              <a:buSzPct val="85000"/>
              <a:buFont typeface="Courier New" pitchFamily="49" charset="0"/>
              <a:buChar char="o"/>
            </a:pPr>
            <a:r>
              <a:rPr lang="cs-CZ" altLang="de-DE" sz="1800" dirty="0"/>
              <a:t>Radost</a:t>
            </a:r>
            <a:endParaRPr lang="de-DE" altLang="de-DE" sz="1800" dirty="0"/>
          </a:p>
          <a:p>
            <a:pPr marL="342900" indent="-342900" eaLnBrk="1" hangingPunct="1">
              <a:spcBef>
                <a:spcPct val="50000"/>
              </a:spcBef>
              <a:buClr>
                <a:srgbClr val="8CADAE"/>
              </a:buClr>
              <a:buSzPct val="85000"/>
              <a:buFont typeface="Courier New" pitchFamily="49" charset="0"/>
              <a:buChar char="o"/>
            </a:pPr>
            <a:r>
              <a:rPr lang="cs-CZ" altLang="de-DE" sz="1800" dirty="0"/>
              <a:t>Překvapení</a:t>
            </a:r>
            <a:endParaRPr lang="de-DE" altLang="de-DE" sz="1800" dirty="0"/>
          </a:p>
          <a:p>
            <a:pPr marL="342900" indent="-342900" eaLnBrk="1" hangingPunct="1">
              <a:spcBef>
                <a:spcPct val="50000"/>
              </a:spcBef>
              <a:buClr>
                <a:srgbClr val="8CADAE"/>
              </a:buClr>
              <a:buSzPct val="85000"/>
              <a:buFont typeface="Courier New" pitchFamily="49" charset="0"/>
              <a:buChar char="o"/>
            </a:pPr>
            <a:r>
              <a:rPr lang="cs-CZ" altLang="de-DE" sz="1800" dirty="0"/>
              <a:t>Strach</a:t>
            </a:r>
            <a:endParaRPr lang="de-DE" altLang="de-DE" sz="1800" dirty="0"/>
          </a:p>
          <a:p>
            <a:pPr marL="342900" indent="-342900" eaLnBrk="1" hangingPunct="1">
              <a:spcBef>
                <a:spcPct val="50000"/>
              </a:spcBef>
              <a:buClr>
                <a:srgbClr val="8CADAE"/>
              </a:buClr>
              <a:buSzPct val="85000"/>
              <a:buFont typeface="Courier New" pitchFamily="49" charset="0"/>
              <a:buChar char="o"/>
            </a:pPr>
            <a:r>
              <a:rPr lang="cs-CZ" altLang="de-DE" sz="1800" dirty="0"/>
              <a:t>Smutek/zármutek</a:t>
            </a:r>
            <a:endParaRPr lang="de-DE" altLang="de-DE" sz="1800" dirty="0"/>
          </a:p>
          <a:p>
            <a:pPr marL="342900" indent="-342900" eaLnBrk="1" hangingPunct="1">
              <a:spcBef>
                <a:spcPct val="50000"/>
              </a:spcBef>
              <a:buClr>
                <a:srgbClr val="8CADAE"/>
              </a:buClr>
              <a:buSzPct val="85000"/>
              <a:buFont typeface="Courier New" pitchFamily="49" charset="0"/>
              <a:buChar char="o"/>
            </a:pPr>
            <a:r>
              <a:rPr lang="cs-CZ" altLang="de-DE" sz="1800" dirty="0"/>
              <a:t>Zlost</a:t>
            </a:r>
            <a:endParaRPr lang="de-DE" altLang="de-DE" sz="1800" dirty="0"/>
          </a:p>
          <a:p>
            <a:pPr marL="342900" indent="-342900" eaLnBrk="1" hangingPunct="1">
              <a:spcBef>
                <a:spcPct val="50000"/>
              </a:spcBef>
              <a:buClr>
                <a:srgbClr val="8CADAE"/>
              </a:buClr>
              <a:buSzPct val="85000"/>
              <a:buFont typeface="Courier New" pitchFamily="49" charset="0"/>
              <a:buChar char="o"/>
            </a:pPr>
            <a:r>
              <a:rPr lang="cs-CZ" altLang="de-DE" sz="1800" dirty="0"/>
              <a:t>Hnus</a:t>
            </a:r>
            <a:endParaRPr lang="de-DE" altLang="de-DE" sz="1800" dirty="0"/>
          </a:p>
          <a:p>
            <a:pPr marL="342900" indent="-342900" eaLnBrk="1" hangingPunct="1">
              <a:spcBef>
                <a:spcPct val="50000"/>
              </a:spcBef>
              <a:buClr>
                <a:srgbClr val="8CADAE"/>
              </a:buClr>
              <a:buSzPct val="85000"/>
              <a:buFont typeface="Courier New" pitchFamily="49" charset="0"/>
              <a:buChar char="o"/>
            </a:pPr>
            <a:r>
              <a:rPr lang="cs-CZ" altLang="de-DE" sz="1800" dirty="0"/>
              <a:t>Vina</a:t>
            </a:r>
            <a:r>
              <a:rPr lang="de-DE" altLang="de-DE" sz="1800" dirty="0"/>
              <a:t>/</a:t>
            </a:r>
            <a:r>
              <a:rPr lang="cs-CZ" altLang="de-DE" sz="1800" dirty="0"/>
              <a:t>stud</a:t>
            </a:r>
            <a:endParaRPr lang="en-GB" altLang="de-DE" sz="1800" dirty="0"/>
          </a:p>
        </p:txBody>
      </p:sp>
      <p:sp>
        <p:nvSpPr>
          <p:cNvPr id="13316" name="Rectangle 9"/>
          <p:cNvSpPr>
            <a:spLocks noChangeArrowheads="1"/>
          </p:cNvSpPr>
          <p:nvPr/>
        </p:nvSpPr>
        <p:spPr bwMode="auto">
          <a:xfrm>
            <a:off x="8812213" y="0"/>
            <a:ext cx="296862"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6</a:t>
            </a:r>
          </a:p>
        </p:txBody>
      </p:sp>
      <p:sp>
        <p:nvSpPr>
          <p:cNvPr id="1331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a:t>
            </a:r>
            <a:r>
              <a:rPr lang="cs-CZ" altLang="de-DE" b="1">
                <a:solidFill>
                  <a:schemeClr val="tx2"/>
                </a:solidFill>
              </a:rPr>
              <a:t>7</a:t>
            </a:r>
            <a:endParaRPr lang="en-US" altLang="de-DE" b="1">
              <a:solidFill>
                <a:schemeClr val="tx2"/>
              </a:solidFill>
            </a:endParaRPr>
          </a:p>
        </p:txBody>
      </p:sp>
      <p:sp>
        <p:nvSpPr>
          <p:cNvPr id="13318"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7" name="Titel 1"/>
          <p:cNvSpPr txBox="1">
            <a:spLocks/>
          </p:cNvSpPr>
          <p:nvPr/>
        </p:nvSpPr>
        <p:spPr>
          <a:xfrm>
            <a:off x="0" y="0"/>
            <a:ext cx="9144000" cy="764704"/>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r>
              <a:rPr lang="cs-CZ" altLang="de-DE" kern="0" smtClean="0">
                <a:solidFill>
                  <a:schemeClr val="accent1"/>
                </a:solidFill>
              </a:rPr>
              <a:t>Prosím vyjmenujte některé základní lidské emoce</a:t>
            </a:r>
            <a:endParaRPr lang="de-DE" kern="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8"/>
          <p:cNvSpPr txBox="1">
            <a:spLocks noChangeArrowheads="1"/>
          </p:cNvSpPr>
          <p:nvPr/>
        </p:nvSpPr>
        <p:spPr bwMode="auto">
          <a:xfrm>
            <a:off x="468313" y="1398588"/>
            <a:ext cx="2286000" cy="366712"/>
          </a:xfrm>
          <a:prstGeom prst="rect">
            <a:avLst/>
          </a:prstGeom>
          <a:noFill/>
          <a:ln w="9525">
            <a:noFill/>
            <a:miter lim="800000"/>
            <a:headEnd/>
            <a:tailEnd/>
          </a:ln>
        </p:spPr>
        <p:txBody>
          <a:bodyPr>
            <a:spAutoFit/>
          </a:bodyPr>
          <a:lstStyle/>
          <a:p>
            <a:pPr algn="ctr" eaLnBrk="1" hangingPunct="1">
              <a:spcBef>
                <a:spcPct val="50000"/>
              </a:spcBef>
            </a:pPr>
            <a:r>
              <a:rPr lang="de-DE" altLang="de-DE" sz="1800" dirty="0">
                <a:solidFill>
                  <a:schemeClr val="accent1"/>
                </a:solidFill>
              </a:rPr>
              <a:t>???</a:t>
            </a:r>
            <a:endParaRPr lang="en-GB" altLang="de-DE" sz="1800" dirty="0">
              <a:solidFill>
                <a:schemeClr val="accent1"/>
              </a:solidFill>
            </a:endParaRPr>
          </a:p>
        </p:txBody>
      </p:sp>
      <p:sp>
        <p:nvSpPr>
          <p:cNvPr id="14339" name="Text Box 29"/>
          <p:cNvSpPr txBox="1">
            <a:spLocks noChangeArrowheads="1"/>
          </p:cNvSpPr>
          <p:nvPr/>
        </p:nvSpPr>
        <p:spPr bwMode="auto">
          <a:xfrm>
            <a:off x="3203575" y="1412875"/>
            <a:ext cx="2286000" cy="366713"/>
          </a:xfrm>
          <a:prstGeom prst="rect">
            <a:avLst/>
          </a:prstGeom>
          <a:noFill/>
          <a:ln w="9525">
            <a:noFill/>
            <a:miter lim="800000"/>
            <a:headEnd/>
            <a:tailEnd/>
          </a:ln>
        </p:spPr>
        <p:txBody>
          <a:bodyPr>
            <a:spAutoFit/>
          </a:bodyPr>
          <a:lstStyle/>
          <a:p>
            <a:pPr algn="ctr" eaLnBrk="1" hangingPunct="1">
              <a:spcBef>
                <a:spcPct val="50000"/>
              </a:spcBef>
            </a:pPr>
            <a:r>
              <a:rPr lang="en-GB" altLang="de-DE" sz="1800" dirty="0">
                <a:solidFill>
                  <a:schemeClr val="accent1"/>
                </a:solidFill>
              </a:rPr>
              <a:t>???</a:t>
            </a:r>
          </a:p>
        </p:txBody>
      </p:sp>
      <p:sp>
        <p:nvSpPr>
          <p:cNvPr id="14340" name="Text Box 30"/>
          <p:cNvSpPr txBox="1">
            <a:spLocks noChangeArrowheads="1"/>
          </p:cNvSpPr>
          <p:nvPr/>
        </p:nvSpPr>
        <p:spPr bwMode="auto">
          <a:xfrm>
            <a:off x="5940425" y="1412875"/>
            <a:ext cx="2286000" cy="366713"/>
          </a:xfrm>
          <a:prstGeom prst="rect">
            <a:avLst/>
          </a:prstGeom>
          <a:noFill/>
          <a:ln w="9525">
            <a:noFill/>
            <a:miter lim="800000"/>
            <a:headEnd/>
            <a:tailEnd/>
          </a:ln>
        </p:spPr>
        <p:txBody>
          <a:bodyPr>
            <a:spAutoFit/>
          </a:bodyPr>
          <a:lstStyle/>
          <a:p>
            <a:pPr algn="ctr" eaLnBrk="1" hangingPunct="1">
              <a:spcBef>
                <a:spcPct val="50000"/>
              </a:spcBef>
            </a:pPr>
            <a:r>
              <a:rPr lang="de-DE" altLang="de-DE" sz="1800" dirty="0">
                <a:solidFill>
                  <a:schemeClr val="accent1"/>
                </a:solidFill>
              </a:rPr>
              <a:t>???</a:t>
            </a:r>
            <a:endParaRPr lang="en-GB" altLang="de-DE" sz="1800" dirty="0">
              <a:solidFill>
                <a:schemeClr val="accent1"/>
              </a:solidFill>
            </a:endParaRPr>
          </a:p>
        </p:txBody>
      </p:sp>
      <p:sp>
        <p:nvSpPr>
          <p:cNvPr id="14341" name="Text Box 31"/>
          <p:cNvSpPr txBox="1">
            <a:spLocks noChangeArrowheads="1"/>
          </p:cNvSpPr>
          <p:nvPr/>
        </p:nvSpPr>
        <p:spPr bwMode="auto">
          <a:xfrm>
            <a:off x="323850" y="3789363"/>
            <a:ext cx="2286000" cy="366712"/>
          </a:xfrm>
          <a:prstGeom prst="rect">
            <a:avLst/>
          </a:prstGeom>
          <a:noFill/>
          <a:ln w="9525">
            <a:noFill/>
            <a:miter lim="800000"/>
            <a:headEnd/>
            <a:tailEnd/>
          </a:ln>
        </p:spPr>
        <p:txBody>
          <a:bodyPr>
            <a:spAutoFit/>
          </a:bodyPr>
          <a:lstStyle/>
          <a:p>
            <a:pPr algn="ctr" eaLnBrk="1" hangingPunct="1">
              <a:spcBef>
                <a:spcPct val="50000"/>
              </a:spcBef>
            </a:pPr>
            <a:r>
              <a:rPr lang="de-DE" altLang="de-DE" sz="1800">
                <a:solidFill>
                  <a:schemeClr val="accent1"/>
                </a:solidFill>
              </a:rPr>
              <a:t>???</a:t>
            </a:r>
            <a:endParaRPr lang="en-GB" altLang="de-DE" sz="1800">
              <a:solidFill>
                <a:schemeClr val="accent1"/>
              </a:solidFill>
            </a:endParaRPr>
          </a:p>
        </p:txBody>
      </p:sp>
      <p:sp>
        <p:nvSpPr>
          <p:cNvPr id="14342" name="Text Box 32"/>
          <p:cNvSpPr txBox="1">
            <a:spLocks noChangeArrowheads="1"/>
          </p:cNvSpPr>
          <p:nvPr/>
        </p:nvSpPr>
        <p:spPr bwMode="auto">
          <a:xfrm>
            <a:off x="6156325" y="3789363"/>
            <a:ext cx="2286000" cy="366712"/>
          </a:xfrm>
          <a:prstGeom prst="rect">
            <a:avLst/>
          </a:prstGeom>
          <a:noFill/>
          <a:ln w="9525">
            <a:noFill/>
            <a:miter lim="800000"/>
            <a:headEnd/>
            <a:tailEnd/>
          </a:ln>
        </p:spPr>
        <p:txBody>
          <a:bodyPr>
            <a:spAutoFit/>
          </a:bodyPr>
          <a:lstStyle/>
          <a:p>
            <a:pPr algn="ctr" eaLnBrk="1" hangingPunct="1">
              <a:spcBef>
                <a:spcPct val="50000"/>
              </a:spcBef>
            </a:pPr>
            <a:r>
              <a:rPr lang="de-DE" altLang="de-DE" sz="1800" dirty="0">
                <a:solidFill>
                  <a:schemeClr val="accent1"/>
                </a:solidFill>
              </a:rPr>
              <a:t>???</a:t>
            </a:r>
            <a:endParaRPr lang="en-GB" altLang="de-DE" sz="1800" dirty="0">
              <a:solidFill>
                <a:schemeClr val="accent1"/>
              </a:solidFill>
            </a:endParaRPr>
          </a:p>
        </p:txBody>
      </p:sp>
      <p:sp>
        <p:nvSpPr>
          <p:cNvPr id="14343" name="Text Box 33"/>
          <p:cNvSpPr txBox="1">
            <a:spLocks noChangeArrowheads="1"/>
          </p:cNvSpPr>
          <p:nvPr/>
        </p:nvSpPr>
        <p:spPr bwMode="auto">
          <a:xfrm>
            <a:off x="3059113" y="3789363"/>
            <a:ext cx="2286000" cy="366712"/>
          </a:xfrm>
          <a:prstGeom prst="rect">
            <a:avLst/>
          </a:prstGeom>
          <a:noFill/>
          <a:ln w="9525">
            <a:noFill/>
            <a:miter lim="800000"/>
            <a:headEnd/>
            <a:tailEnd/>
          </a:ln>
        </p:spPr>
        <p:txBody>
          <a:bodyPr>
            <a:spAutoFit/>
          </a:bodyPr>
          <a:lstStyle/>
          <a:p>
            <a:pPr algn="ctr" eaLnBrk="1" hangingPunct="1">
              <a:spcBef>
                <a:spcPct val="50000"/>
              </a:spcBef>
            </a:pPr>
            <a:r>
              <a:rPr lang="en-GB" altLang="de-DE" sz="1800">
                <a:solidFill>
                  <a:schemeClr val="accent1"/>
                </a:solidFill>
              </a:rPr>
              <a:t>???</a:t>
            </a:r>
          </a:p>
        </p:txBody>
      </p:sp>
      <p:pic>
        <p:nvPicPr>
          <p:cNvPr id="14344" name="Picture 34"/>
          <p:cNvPicPr>
            <a:picLocks noChangeAspect="1" noChangeArrowheads="1"/>
          </p:cNvPicPr>
          <p:nvPr/>
        </p:nvPicPr>
        <p:blipFill>
          <a:blip r:embed="rId3"/>
          <a:srcRect/>
          <a:stretch>
            <a:fillRect/>
          </a:stretch>
        </p:blipFill>
        <p:spPr bwMode="auto">
          <a:xfrm>
            <a:off x="395288" y="1820863"/>
            <a:ext cx="2527300" cy="1895475"/>
          </a:xfrm>
          <a:prstGeom prst="rect">
            <a:avLst/>
          </a:prstGeom>
          <a:noFill/>
          <a:ln w="9525">
            <a:noFill/>
            <a:miter lim="800000"/>
            <a:headEnd/>
            <a:tailEnd/>
          </a:ln>
        </p:spPr>
      </p:pic>
      <p:pic>
        <p:nvPicPr>
          <p:cNvPr id="14345" name="Picture 35"/>
          <p:cNvPicPr>
            <a:picLocks noChangeAspect="1" noChangeArrowheads="1"/>
          </p:cNvPicPr>
          <p:nvPr/>
        </p:nvPicPr>
        <p:blipFill>
          <a:blip r:embed="rId4"/>
          <a:srcRect/>
          <a:stretch>
            <a:fillRect/>
          </a:stretch>
        </p:blipFill>
        <p:spPr bwMode="auto">
          <a:xfrm>
            <a:off x="5867400" y="1873250"/>
            <a:ext cx="2670175" cy="1784350"/>
          </a:xfrm>
          <a:prstGeom prst="rect">
            <a:avLst/>
          </a:prstGeom>
          <a:noFill/>
          <a:ln w="9525">
            <a:noFill/>
            <a:miter lim="800000"/>
            <a:headEnd/>
            <a:tailEnd/>
          </a:ln>
        </p:spPr>
      </p:pic>
      <p:pic>
        <p:nvPicPr>
          <p:cNvPr id="14346" name="Picture 36" descr="happy couple - kthypryn - flickr - ccc"/>
          <p:cNvPicPr>
            <a:picLocks noChangeAspect="1" noChangeArrowheads="1"/>
          </p:cNvPicPr>
          <p:nvPr/>
        </p:nvPicPr>
        <p:blipFill>
          <a:blip r:embed="rId5"/>
          <a:srcRect/>
          <a:stretch>
            <a:fillRect/>
          </a:stretch>
        </p:blipFill>
        <p:spPr bwMode="auto">
          <a:xfrm>
            <a:off x="3203575" y="1863725"/>
            <a:ext cx="2400300" cy="1800225"/>
          </a:xfrm>
          <a:prstGeom prst="rect">
            <a:avLst/>
          </a:prstGeom>
          <a:noFill/>
          <a:ln w="9525">
            <a:noFill/>
            <a:miter lim="800000"/>
            <a:headEnd/>
            <a:tailEnd/>
          </a:ln>
        </p:spPr>
      </p:pic>
      <p:pic>
        <p:nvPicPr>
          <p:cNvPr id="14347" name="Picture 37" descr="Now that's what I call a gift! - billaday - flickr - ccc"/>
          <p:cNvPicPr>
            <a:picLocks noChangeAspect="1" noChangeArrowheads="1"/>
          </p:cNvPicPr>
          <p:nvPr/>
        </p:nvPicPr>
        <p:blipFill>
          <a:blip r:embed="rId6"/>
          <a:srcRect/>
          <a:stretch>
            <a:fillRect/>
          </a:stretch>
        </p:blipFill>
        <p:spPr bwMode="auto">
          <a:xfrm>
            <a:off x="755650" y="4214813"/>
            <a:ext cx="1444625" cy="2166937"/>
          </a:xfrm>
          <a:prstGeom prst="rect">
            <a:avLst/>
          </a:prstGeom>
          <a:noFill/>
          <a:ln w="9525">
            <a:noFill/>
            <a:miter lim="800000"/>
            <a:headEnd/>
            <a:tailEnd/>
          </a:ln>
        </p:spPr>
      </p:pic>
      <p:pic>
        <p:nvPicPr>
          <p:cNvPr id="14348" name="Picture 38" descr="Danilo's Wake - emilio labrador - flickr - ccc_bearbeitet"/>
          <p:cNvPicPr>
            <a:picLocks noChangeAspect="1" noChangeArrowheads="1"/>
          </p:cNvPicPr>
          <p:nvPr/>
        </p:nvPicPr>
        <p:blipFill>
          <a:blip r:embed="rId7"/>
          <a:srcRect/>
          <a:stretch>
            <a:fillRect/>
          </a:stretch>
        </p:blipFill>
        <p:spPr bwMode="auto">
          <a:xfrm>
            <a:off x="3132138" y="4221163"/>
            <a:ext cx="2281237" cy="2182812"/>
          </a:xfrm>
          <a:prstGeom prst="rect">
            <a:avLst/>
          </a:prstGeom>
          <a:noFill/>
          <a:ln w="9525">
            <a:noFill/>
            <a:miter lim="800000"/>
            <a:headEnd/>
            <a:tailEnd/>
          </a:ln>
        </p:spPr>
      </p:pic>
      <p:pic>
        <p:nvPicPr>
          <p:cNvPr id="14349" name="Picture 39" descr="angry chinese people in piazza navona - cking - flickr - ccc_bearbeitet"/>
          <p:cNvPicPr>
            <a:picLocks noChangeAspect="1" noChangeArrowheads="1"/>
          </p:cNvPicPr>
          <p:nvPr/>
        </p:nvPicPr>
        <p:blipFill>
          <a:blip r:embed="rId8"/>
          <a:srcRect/>
          <a:stretch>
            <a:fillRect/>
          </a:stretch>
        </p:blipFill>
        <p:spPr bwMode="auto">
          <a:xfrm>
            <a:off x="6011863" y="4221163"/>
            <a:ext cx="2592387" cy="2208212"/>
          </a:xfrm>
          <a:prstGeom prst="rect">
            <a:avLst/>
          </a:prstGeom>
          <a:noFill/>
          <a:ln w="9525">
            <a:noFill/>
            <a:miter lim="800000"/>
            <a:headEnd/>
            <a:tailEnd/>
          </a:ln>
        </p:spPr>
      </p:pic>
      <p:sp>
        <p:nvSpPr>
          <p:cNvPr id="1435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a:t>
            </a:r>
            <a:r>
              <a:rPr lang="cs-CZ" altLang="de-DE" b="1">
                <a:solidFill>
                  <a:schemeClr val="tx2"/>
                </a:solidFill>
              </a:rPr>
              <a:t>8</a:t>
            </a:r>
            <a:endParaRPr lang="en-US" altLang="de-DE" b="1">
              <a:solidFill>
                <a:schemeClr val="tx2"/>
              </a:solidFill>
            </a:endParaRPr>
          </a:p>
        </p:txBody>
      </p:sp>
      <p:sp>
        <p:nvSpPr>
          <p:cNvPr id="14351"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14352" name="Rectangle 8"/>
          <p:cNvSpPr>
            <a:spLocks noChangeArrowheads="1"/>
          </p:cNvSpPr>
          <p:nvPr/>
        </p:nvSpPr>
        <p:spPr bwMode="auto">
          <a:xfrm>
            <a:off x="0" y="44624"/>
            <a:ext cx="9144000" cy="708025"/>
          </a:xfrm>
          <a:prstGeom prst="rect">
            <a:avLst/>
          </a:prstGeom>
          <a:noFill/>
          <a:ln w="9525">
            <a:noFill/>
            <a:miter lim="800000"/>
            <a:headEnd/>
            <a:tailEnd/>
          </a:ln>
        </p:spPr>
        <p:txBody>
          <a:bodyPr>
            <a:spAutoFit/>
          </a:bodyPr>
          <a:lstStyle/>
          <a:p>
            <a:pPr algn="ctr" eaLnBrk="1" hangingPunct="1">
              <a:spcBef>
                <a:spcPct val="50000"/>
              </a:spcBef>
            </a:pPr>
            <a:r>
              <a:rPr lang="cs-CZ" altLang="de-DE" sz="2000" dirty="0">
                <a:solidFill>
                  <a:schemeClr val="accent1"/>
                </a:solidFill>
              </a:rPr>
              <a:t>Někdy je snadné určit, jak se druzí cítí</a:t>
            </a:r>
            <a:r>
              <a:rPr lang="de-DE" altLang="de-DE" sz="2000" dirty="0">
                <a:solidFill>
                  <a:schemeClr val="accent1"/>
                </a:solidFill>
              </a:rPr>
              <a:t>, </a:t>
            </a:r>
            <a:r>
              <a:rPr lang="cs-CZ" altLang="de-DE" sz="2000" dirty="0">
                <a:solidFill>
                  <a:schemeClr val="accent1"/>
                </a:solidFill>
              </a:rPr>
              <a:t>zvláště pokud znáte okolnosti</a:t>
            </a:r>
            <a:r>
              <a:rPr lang="de-DE" altLang="de-DE" sz="2000" dirty="0">
                <a:solidFill>
                  <a:schemeClr val="accent1"/>
                </a:solidFill>
              </a:rPr>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5"/>
          <p:cNvPicPr>
            <a:picLocks noChangeAspect="1" noChangeArrowheads="1"/>
          </p:cNvPicPr>
          <p:nvPr/>
        </p:nvPicPr>
        <p:blipFill>
          <a:blip r:embed="rId3"/>
          <a:srcRect/>
          <a:stretch>
            <a:fillRect/>
          </a:stretch>
        </p:blipFill>
        <p:spPr bwMode="auto">
          <a:xfrm>
            <a:off x="395288" y="1820863"/>
            <a:ext cx="2527300" cy="1895475"/>
          </a:xfrm>
          <a:prstGeom prst="rect">
            <a:avLst/>
          </a:prstGeom>
          <a:noFill/>
          <a:ln w="9525">
            <a:noFill/>
            <a:miter lim="800000"/>
            <a:headEnd/>
            <a:tailEnd/>
          </a:ln>
        </p:spPr>
      </p:pic>
      <p:pic>
        <p:nvPicPr>
          <p:cNvPr id="15363" name="Picture 26"/>
          <p:cNvPicPr>
            <a:picLocks noChangeAspect="1" noChangeArrowheads="1"/>
          </p:cNvPicPr>
          <p:nvPr/>
        </p:nvPicPr>
        <p:blipFill>
          <a:blip r:embed="rId4"/>
          <a:srcRect/>
          <a:stretch>
            <a:fillRect/>
          </a:stretch>
        </p:blipFill>
        <p:spPr bwMode="auto">
          <a:xfrm>
            <a:off x="5867400" y="1873250"/>
            <a:ext cx="2670175" cy="1784350"/>
          </a:xfrm>
          <a:prstGeom prst="rect">
            <a:avLst/>
          </a:prstGeom>
          <a:noFill/>
          <a:ln w="9525">
            <a:noFill/>
            <a:miter lim="800000"/>
            <a:headEnd/>
            <a:tailEnd/>
          </a:ln>
        </p:spPr>
      </p:pic>
      <p:pic>
        <p:nvPicPr>
          <p:cNvPr id="15364" name="Picture 27" descr="happy couple - kthypryn - flickr - ccc"/>
          <p:cNvPicPr>
            <a:picLocks noChangeAspect="1" noChangeArrowheads="1"/>
          </p:cNvPicPr>
          <p:nvPr/>
        </p:nvPicPr>
        <p:blipFill>
          <a:blip r:embed="rId5"/>
          <a:srcRect/>
          <a:stretch>
            <a:fillRect/>
          </a:stretch>
        </p:blipFill>
        <p:spPr bwMode="auto">
          <a:xfrm>
            <a:off x="3203575" y="1863725"/>
            <a:ext cx="2400300" cy="1800225"/>
          </a:xfrm>
          <a:prstGeom prst="rect">
            <a:avLst/>
          </a:prstGeom>
          <a:noFill/>
          <a:ln w="9525">
            <a:noFill/>
            <a:miter lim="800000"/>
            <a:headEnd/>
            <a:tailEnd/>
          </a:ln>
        </p:spPr>
      </p:pic>
      <p:pic>
        <p:nvPicPr>
          <p:cNvPr id="15365" name="Picture 28" descr="Now that's what I call a gift! - billaday - flickr - ccc"/>
          <p:cNvPicPr>
            <a:picLocks noChangeAspect="1" noChangeArrowheads="1"/>
          </p:cNvPicPr>
          <p:nvPr/>
        </p:nvPicPr>
        <p:blipFill>
          <a:blip r:embed="rId6"/>
          <a:srcRect/>
          <a:stretch>
            <a:fillRect/>
          </a:stretch>
        </p:blipFill>
        <p:spPr bwMode="auto">
          <a:xfrm>
            <a:off x="755650" y="4214813"/>
            <a:ext cx="1444625" cy="2166937"/>
          </a:xfrm>
          <a:prstGeom prst="rect">
            <a:avLst/>
          </a:prstGeom>
          <a:noFill/>
          <a:ln w="9525">
            <a:noFill/>
            <a:miter lim="800000"/>
            <a:headEnd/>
            <a:tailEnd/>
          </a:ln>
        </p:spPr>
      </p:pic>
      <p:pic>
        <p:nvPicPr>
          <p:cNvPr id="15366" name="Picture 29" descr="Danilo's Wake - emilio labrador - flickr - ccc_bearbeitet"/>
          <p:cNvPicPr>
            <a:picLocks noChangeAspect="1" noChangeArrowheads="1"/>
          </p:cNvPicPr>
          <p:nvPr/>
        </p:nvPicPr>
        <p:blipFill>
          <a:blip r:embed="rId7"/>
          <a:srcRect/>
          <a:stretch>
            <a:fillRect/>
          </a:stretch>
        </p:blipFill>
        <p:spPr bwMode="auto">
          <a:xfrm>
            <a:off x="3132138" y="4221163"/>
            <a:ext cx="2281237" cy="2182812"/>
          </a:xfrm>
          <a:prstGeom prst="rect">
            <a:avLst/>
          </a:prstGeom>
          <a:noFill/>
          <a:ln w="9525">
            <a:noFill/>
            <a:miter lim="800000"/>
            <a:headEnd/>
            <a:tailEnd/>
          </a:ln>
        </p:spPr>
      </p:pic>
      <p:pic>
        <p:nvPicPr>
          <p:cNvPr id="15367" name="Picture 30" descr="angry chinese people in piazza navona - cking - flickr - ccc_bearbeitet"/>
          <p:cNvPicPr>
            <a:picLocks noChangeAspect="1" noChangeArrowheads="1"/>
          </p:cNvPicPr>
          <p:nvPr/>
        </p:nvPicPr>
        <p:blipFill>
          <a:blip r:embed="rId8"/>
          <a:srcRect/>
          <a:stretch>
            <a:fillRect/>
          </a:stretch>
        </p:blipFill>
        <p:spPr bwMode="auto">
          <a:xfrm>
            <a:off x="6011863" y="4221163"/>
            <a:ext cx="2592387" cy="2208212"/>
          </a:xfrm>
          <a:prstGeom prst="rect">
            <a:avLst/>
          </a:prstGeom>
          <a:noFill/>
          <a:ln w="9525">
            <a:noFill/>
            <a:miter lim="800000"/>
            <a:headEnd/>
            <a:tailEnd/>
          </a:ln>
        </p:spPr>
      </p:pic>
      <p:sp>
        <p:nvSpPr>
          <p:cNvPr id="15368" name="Text Box 2"/>
          <p:cNvSpPr txBox="1">
            <a:spLocks noChangeArrowheads="1"/>
          </p:cNvSpPr>
          <p:nvPr/>
        </p:nvSpPr>
        <p:spPr bwMode="auto">
          <a:xfrm>
            <a:off x="539750" y="1398588"/>
            <a:ext cx="2286000" cy="366712"/>
          </a:xfrm>
          <a:prstGeom prst="rect">
            <a:avLst/>
          </a:prstGeom>
          <a:noFill/>
          <a:ln w="9525">
            <a:noFill/>
            <a:miter lim="800000"/>
            <a:headEnd/>
            <a:tailEnd/>
          </a:ln>
        </p:spPr>
        <p:txBody>
          <a:bodyPr>
            <a:spAutoFit/>
          </a:bodyPr>
          <a:lstStyle/>
          <a:p>
            <a:pPr algn="ctr" eaLnBrk="1" hangingPunct="1">
              <a:spcBef>
                <a:spcPct val="50000"/>
              </a:spcBef>
            </a:pPr>
            <a:r>
              <a:rPr lang="cs-CZ" altLang="de-DE" sz="1800" dirty="0">
                <a:solidFill>
                  <a:schemeClr val="accent1"/>
                </a:solidFill>
              </a:rPr>
              <a:t>Hnus</a:t>
            </a:r>
            <a:endParaRPr lang="en-GB" altLang="de-DE" sz="1800" dirty="0">
              <a:solidFill>
                <a:schemeClr val="accent1"/>
              </a:solidFill>
            </a:endParaRPr>
          </a:p>
        </p:txBody>
      </p:sp>
      <p:sp>
        <p:nvSpPr>
          <p:cNvPr id="15369" name="Text Box 3"/>
          <p:cNvSpPr txBox="1">
            <a:spLocks noChangeArrowheads="1"/>
          </p:cNvSpPr>
          <p:nvPr/>
        </p:nvSpPr>
        <p:spPr bwMode="auto">
          <a:xfrm>
            <a:off x="3203575" y="1412875"/>
            <a:ext cx="2286000" cy="366713"/>
          </a:xfrm>
          <a:prstGeom prst="rect">
            <a:avLst/>
          </a:prstGeom>
          <a:noFill/>
          <a:ln w="9525">
            <a:noFill/>
            <a:miter lim="800000"/>
            <a:headEnd/>
            <a:tailEnd/>
          </a:ln>
        </p:spPr>
        <p:txBody>
          <a:bodyPr>
            <a:spAutoFit/>
          </a:bodyPr>
          <a:lstStyle/>
          <a:p>
            <a:pPr algn="ctr" eaLnBrk="1" hangingPunct="1">
              <a:spcBef>
                <a:spcPct val="50000"/>
              </a:spcBef>
            </a:pPr>
            <a:r>
              <a:rPr lang="cs-CZ" altLang="de-DE" sz="1800" dirty="0">
                <a:solidFill>
                  <a:schemeClr val="accent1"/>
                </a:solidFill>
              </a:rPr>
              <a:t>Radost</a:t>
            </a:r>
            <a:endParaRPr lang="en-GB" altLang="de-DE" sz="1800" dirty="0">
              <a:solidFill>
                <a:schemeClr val="accent1"/>
              </a:solidFill>
            </a:endParaRPr>
          </a:p>
        </p:txBody>
      </p:sp>
      <p:sp>
        <p:nvSpPr>
          <p:cNvPr id="15370" name="Text Box 4"/>
          <p:cNvSpPr txBox="1">
            <a:spLocks noChangeArrowheads="1"/>
          </p:cNvSpPr>
          <p:nvPr/>
        </p:nvSpPr>
        <p:spPr bwMode="auto">
          <a:xfrm>
            <a:off x="5940425" y="1412875"/>
            <a:ext cx="2286000" cy="366713"/>
          </a:xfrm>
          <a:prstGeom prst="rect">
            <a:avLst/>
          </a:prstGeom>
          <a:noFill/>
          <a:ln w="9525">
            <a:noFill/>
            <a:miter lim="800000"/>
            <a:headEnd/>
            <a:tailEnd/>
          </a:ln>
        </p:spPr>
        <p:txBody>
          <a:bodyPr>
            <a:spAutoFit/>
          </a:bodyPr>
          <a:lstStyle/>
          <a:p>
            <a:pPr algn="ctr" eaLnBrk="1" hangingPunct="1">
              <a:spcBef>
                <a:spcPct val="50000"/>
              </a:spcBef>
            </a:pPr>
            <a:r>
              <a:rPr lang="cs-CZ" altLang="de-DE" sz="1800" dirty="0">
                <a:solidFill>
                  <a:schemeClr val="accent1"/>
                </a:solidFill>
              </a:rPr>
              <a:t>Strach</a:t>
            </a:r>
            <a:endParaRPr lang="en-GB" altLang="de-DE" sz="1800" dirty="0">
              <a:solidFill>
                <a:schemeClr val="accent1"/>
              </a:solidFill>
            </a:endParaRPr>
          </a:p>
        </p:txBody>
      </p:sp>
      <p:sp>
        <p:nvSpPr>
          <p:cNvPr id="15371" name="Text Box 5"/>
          <p:cNvSpPr txBox="1">
            <a:spLocks noChangeArrowheads="1"/>
          </p:cNvSpPr>
          <p:nvPr/>
        </p:nvSpPr>
        <p:spPr bwMode="auto">
          <a:xfrm>
            <a:off x="395288" y="3814763"/>
            <a:ext cx="2286000" cy="366712"/>
          </a:xfrm>
          <a:prstGeom prst="rect">
            <a:avLst/>
          </a:prstGeom>
          <a:noFill/>
          <a:ln w="9525">
            <a:noFill/>
            <a:miter lim="800000"/>
            <a:headEnd/>
            <a:tailEnd/>
          </a:ln>
        </p:spPr>
        <p:txBody>
          <a:bodyPr>
            <a:spAutoFit/>
          </a:bodyPr>
          <a:lstStyle/>
          <a:p>
            <a:pPr algn="ctr" eaLnBrk="1" hangingPunct="1">
              <a:spcBef>
                <a:spcPct val="50000"/>
              </a:spcBef>
            </a:pPr>
            <a:r>
              <a:rPr lang="cs-CZ" altLang="de-DE" sz="1800" dirty="0">
                <a:solidFill>
                  <a:schemeClr val="accent1"/>
                </a:solidFill>
              </a:rPr>
              <a:t>Překvapení</a:t>
            </a:r>
            <a:endParaRPr lang="en-GB" altLang="de-DE" sz="1800" dirty="0">
              <a:solidFill>
                <a:schemeClr val="accent1"/>
              </a:solidFill>
            </a:endParaRPr>
          </a:p>
        </p:txBody>
      </p:sp>
      <p:sp>
        <p:nvSpPr>
          <p:cNvPr id="15372" name="Text Box 7"/>
          <p:cNvSpPr txBox="1">
            <a:spLocks noChangeArrowheads="1"/>
          </p:cNvSpPr>
          <p:nvPr/>
        </p:nvSpPr>
        <p:spPr bwMode="auto">
          <a:xfrm>
            <a:off x="3146425" y="3838575"/>
            <a:ext cx="2286000" cy="366713"/>
          </a:xfrm>
          <a:prstGeom prst="rect">
            <a:avLst/>
          </a:prstGeom>
          <a:noFill/>
          <a:ln w="9525">
            <a:noFill/>
            <a:miter lim="800000"/>
            <a:headEnd/>
            <a:tailEnd/>
          </a:ln>
        </p:spPr>
        <p:txBody>
          <a:bodyPr>
            <a:spAutoFit/>
          </a:bodyPr>
          <a:lstStyle/>
          <a:p>
            <a:pPr algn="ctr" eaLnBrk="1" hangingPunct="1">
              <a:spcBef>
                <a:spcPct val="50000"/>
              </a:spcBef>
            </a:pPr>
            <a:r>
              <a:rPr lang="cs-CZ" altLang="de-DE" sz="1800" dirty="0">
                <a:solidFill>
                  <a:schemeClr val="accent1"/>
                </a:solidFill>
              </a:rPr>
              <a:t>Smutek</a:t>
            </a:r>
            <a:endParaRPr lang="en-GB" altLang="de-DE" sz="1800" dirty="0">
              <a:solidFill>
                <a:schemeClr val="accent1"/>
              </a:solidFill>
            </a:endParaRPr>
          </a:p>
        </p:txBody>
      </p:sp>
      <p:sp>
        <p:nvSpPr>
          <p:cNvPr id="15373" name="Text Box 6"/>
          <p:cNvSpPr txBox="1">
            <a:spLocks noChangeArrowheads="1"/>
          </p:cNvSpPr>
          <p:nvPr/>
        </p:nvSpPr>
        <p:spPr bwMode="auto">
          <a:xfrm>
            <a:off x="6156325" y="3871913"/>
            <a:ext cx="2286000" cy="366712"/>
          </a:xfrm>
          <a:prstGeom prst="rect">
            <a:avLst/>
          </a:prstGeom>
          <a:noFill/>
          <a:ln w="9525">
            <a:noFill/>
            <a:miter lim="800000"/>
            <a:headEnd/>
            <a:tailEnd/>
          </a:ln>
        </p:spPr>
        <p:txBody>
          <a:bodyPr>
            <a:spAutoFit/>
          </a:bodyPr>
          <a:lstStyle/>
          <a:p>
            <a:pPr algn="ctr" eaLnBrk="1" hangingPunct="1">
              <a:spcBef>
                <a:spcPct val="50000"/>
              </a:spcBef>
            </a:pPr>
            <a:r>
              <a:rPr lang="cs-CZ" altLang="de-DE" sz="1800" dirty="0">
                <a:solidFill>
                  <a:schemeClr val="accent1"/>
                </a:solidFill>
              </a:rPr>
              <a:t>Zlost</a:t>
            </a:r>
            <a:endParaRPr lang="en-GB" altLang="de-DE" sz="1800" dirty="0">
              <a:solidFill>
                <a:schemeClr val="accent1"/>
              </a:solidFill>
            </a:endParaRPr>
          </a:p>
        </p:txBody>
      </p:sp>
      <p:sp>
        <p:nvSpPr>
          <p:cNvPr id="15374"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a:t>
            </a:r>
            <a:r>
              <a:rPr lang="cs-CZ" altLang="de-DE" b="1">
                <a:solidFill>
                  <a:schemeClr val="tx2"/>
                </a:solidFill>
              </a:rPr>
              <a:t>9</a:t>
            </a:r>
            <a:endParaRPr lang="en-US" altLang="de-DE" b="1">
              <a:solidFill>
                <a:schemeClr val="tx2"/>
              </a:solidFill>
            </a:endParaRPr>
          </a:p>
        </p:txBody>
      </p:sp>
      <p:sp>
        <p:nvSpPr>
          <p:cNvPr id="15375" name="Text Box 21"/>
          <p:cNvSpPr txBox="1">
            <a:spLocks noChangeArrowheads="1"/>
          </p:cNvSpPr>
          <p:nvPr/>
        </p:nvSpPr>
        <p:spPr bwMode="auto">
          <a:xfrm>
            <a:off x="-76200" y="6643688"/>
            <a:ext cx="6016625" cy="274637"/>
          </a:xfrm>
          <a:prstGeom prst="rect">
            <a:avLst/>
          </a:prstGeom>
          <a:noFill/>
          <a:ln w="9525">
            <a:noFill/>
            <a:miter lim="800000"/>
            <a:headEnd/>
            <a:tailEnd/>
          </a:ln>
        </p:spPr>
        <p:txBody>
          <a:bodyPr>
            <a:spAutoFit/>
          </a:bodyPr>
          <a:lstStyle/>
          <a:p>
            <a:pPr eaLnBrk="1" hangingPunct="1">
              <a:lnSpc>
                <a:spcPct val="85000"/>
              </a:lnSpc>
              <a:tabLst>
                <a:tab pos="87313" algn="l"/>
              </a:tabLst>
            </a:pPr>
            <a:r>
              <a:rPr lang="de-DE" altLang="de-DE" sz="600" i="1"/>
              <a:t>(f.l.t.r..: above: </a:t>
            </a:r>
            <a:r>
              <a:rPr lang="cs-CZ" altLang="de-DE" sz="700"/>
              <a:t>„</a:t>
            </a:r>
            <a:r>
              <a:rPr lang="de-DE" altLang="de-DE" sz="600" i="1"/>
              <a:t>That‘s as close as I could get it to my mouth for the photo.” by ericskiff; </a:t>
            </a:r>
            <a:r>
              <a:rPr lang="cs-CZ" altLang="de-DE" sz="700"/>
              <a:t>„</a:t>
            </a:r>
            <a:r>
              <a:rPr lang="de-DE" altLang="de-DE" sz="600" i="1"/>
              <a:t>happy couple” by kthypryn; </a:t>
            </a:r>
            <a:r>
              <a:rPr lang="cs-CZ" altLang="de-DE" sz="700"/>
              <a:t>„</a:t>
            </a:r>
            <a:r>
              <a:rPr lang="de-DE" altLang="de-DE" sz="600" i="1"/>
              <a:t>July wasn‘t really scared…” by OctopusHat; below: </a:t>
            </a:r>
            <a:r>
              <a:rPr lang="cs-CZ" altLang="de-DE" sz="700"/>
              <a:t>„</a:t>
            </a:r>
            <a:r>
              <a:rPr lang="en-GB" altLang="de-DE" sz="600" i="1"/>
              <a:t>Now that's what I call a gift!</a:t>
            </a:r>
            <a:r>
              <a:rPr lang="de-DE" altLang="de-DE" sz="600" i="1"/>
              <a:t>”</a:t>
            </a:r>
            <a:r>
              <a:rPr lang="en-GB" altLang="de-DE" sz="600" i="1"/>
              <a:t> </a:t>
            </a:r>
            <a:r>
              <a:rPr lang="de-DE" altLang="de-DE" sz="600" i="1"/>
              <a:t>by </a:t>
            </a:r>
            <a:r>
              <a:rPr lang="en-GB" altLang="de-DE" sz="600" i="1"/>
              <a:t>billaday; </a:t>
            </a:r>
            <a:r>
              <a:rPr lang="cs-CZ" altLang="de-DE" sz="700"/>
              <a:t>„</a:t>
            </a:r>
            <a:r>
              <a:rPr lang="en-US" altLang="de-DE" sz="600" i="1"/>
              <a:t>Danilo's Wake</a:t>
            </a:r>
            <a:r>
              <a:rPr lang="de-DE" altLang="de-DE" sz="600" i="1"/>
              <a:t>”</a:t>
            </a:r>
            <a:r>
              <a:rPr lang="en-US" altLang="de-DE" sz="600" i="1"/>
              <a:t> by emilio labrador;</a:t>
            </a:r>
            <a:r>
              <a:rPr lang="de-DE" altLang="de-DE" sz="600" i="1"/>
              <a:t> </a:t>
            </a:r>
            <a:r>
              <a:rPr lang="cs-CZ" altLang="de-DE" sz="700"/>
              <a:t>„</a:t>
            </a:r>
            <a:r>
              <a:rPr lang="en-GB" altLang="de-DE" sz="600" i="1"/>
              <a:t>angry chinese people in piazza navona</a:t>
            </a:r>
            <a:r>
              <a:rPr lang="de-DE" altLang="de-DE" sz="600" i="1"/>
              <a:t>”</a:t>
            </a:r>
            <a:r>
              <a:rPr lang="en-US" altLang="de-DE" sz="600" i="1"/>
              <a:t> </a:t>
            </a:r>
            <a:r>
              <a:rPr lang="en-GB" altLang="de-DE" sz="600" i="1"/>
              <a:t>by cking</a:t>
            </a:r>
            <a:r>
              <a:rPr lang="de-DE" altLang="de-DE" sz="600" i="1"/>
              <a:t>)</a:t>
            </a:r>
            <a:r>
              <a:rPr lang="en-GB" altLang="de-DE" sz="600" i="1"/>
              <a:t> </a:t>
            </a:r>
            <a:r>
              <a:rPr lang="de-DE" altLang="de-DE" sz="600" i="1"/>
              <a:t> </a:t>
            </a:r>
          </a:p>
        </p:txBody>
      </p:sp>
      <p:sp>
        <p:nvSpPr>
          <p:cNvPr id="15377"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18" name="Rectangle 8"/>
          <p:cNvSpPr>
            <a:spLocks noChangeArrowheads="1"/>
          </p:cNvSpPr>
          <p:nvPr/>
        </p:nvSpPr>
        <p:spPr bwMode="auto">
          <a:xfrm>
            <a:off x="0" y="44624"/>
            <a:ext cx="9144000" cy="708025"/>
          </a:xfrm>
          <a:prstGeom prst="rect">
            <a:avLst/>
          </a:prstGeom>
          <a:noFill/>
          <a:ln w="9525">
            <a:noFill/>
            <a:miter lim="800000"/>
            <a:headEnd/>
            <a:tailEnd/>
          </a:ln>
        </p:spPr>
        <p:txBody>
          <a:bodyPr>
            <a:spAutoFit/>
          </a:bodyPr>
          <a:lstStyle/>
          <a:p>
            <a:pPr algn="ctr" eaLnBrk="1" hangingPunct="1">
              <a:spcBef>
                <a:spcPct val="50000"/>
              </a:spcBef>
            </a:pPr>
            <a:r>
              <a:rPr lang="cs-CZ" altLang="de-DE" sz="2000" dirty="0">
                <a:solidFill>
                  <a:schemeClr val="accent1"/>
                </a:solidFill>
              </a:rPr>
              <a:t>Někdy je snadné určit, jak se druzí cítí</a:t>
            </a:r>
            <a:r>
              <a:rPr lang="de-DE" altLang="de-DE" sz="2000" dirty="0">
                <a:solidFill>
                  <a:schemeClr val="accent1"/>
                </a:solidFill>
              </a:rPr>
              <a:t>, </a:t>
            </a:r>
            <a:r>
              <a:rPr lang="cs-CZ" altLang="de-DE" sz="2000" dirty="0">
                <a:solidFill>
                  <a:schemeClr val="accent1"/>
                </a:solidFill>
              </a:rPr>
              <a:t>zvláště pokud znáte okolnosti</a:t>
            </a:r>
            <a:r>
              <a:rPr lang="de-DE" altLang="de-DE" sz="2000" dirty="0">
                <a:solidFill>
                  <a:schemeClr val="accent1"/>
                </a:solidFill>
              </a:rPr>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5"/>
          <p:cNvPicPr>
            <a:picLocks noChangeAspect="1" noChangeArrowheads="1"/>
          </p:cNvPicPr>
          <p:nvPr/>
        </p:nvPicPr>
        <p:blipFill>
          <a:blip r:embed="rId3"/>
          <a:srcRect/>
          <a:stretch>
            <a:fillRect/>
          </a:stretch>
        </p:blipFill>
        <p:spPr bwMode="auto">
          <a:xfrm>
            <a:off x="6659563" y="1989138"/>
            <a:ext cx="2016125" cy="1571625"/>
          </a:xfrm>
          <a:prstGeom prst="rect">
            <a:avLst/>
          </a:prstGeom>
          <a:noFill/>
          <a:ln w="9525">
            <a:noFill/>
            <a:miter lim="800000"/>
            <a:headEnd/>
            <a:tailEnd/>
          </a:ln>
        </p:spPr>
      </p:pic>
      <p:pic>
        <p:nvPicPr>
          <p:cNvPr id="16387" name="Picture 23"/>
          <p:cNvPicPr>
            <a:picLocks noChangeAspect="1" noChangeArrowheads="1"/>
          </p:cNvPicPr>
          <p:nvPr/>
        </p:nvPicPr>
        <p:blipFill>
          <a:blip r:embed="rId4"/>
          <a:srcRect/>
          <a:stretch>
            <a:fillRect/>
          </a:stretch>
        </p:blipFill>
        <p:spPr bwMode="auto">
          <a:xfrm>
            <a:off x="2484438" y="1989138"/>
            <a:ext cx="2095500" cy="1573212"/>
          </a:xfrm>
          <a:prstGeom prst="rect">
            <a:avLst/>
          </a:prstGeom>
          <a:noFill/>
          <a:ln w="9525">
            <a:noFill/>
            <a:miter lim="800000"/>
            <a:headEnd/>
            <a:tailEnd/>
          </a:ln>
        </p:spPr>
      </p:pic>
      <p:sp>
        <p:nvSpPr>
          <p:cNvPr id="16388" name="Oval 11"/>
          <p:cNvSpPr>
            <a:spLocks noChangeArrowheads="1"/>
          </p:cNvSpPr>
          <p:nvPr/>
        </p:nvSpPr>
        <p:spPr bwMode="auto">
          <a:xfrm>
            <a:off x="3178175" y="2525713"/>
            <a:ext cx="720725" cy="360362"/>
          </a:xfrm>
          <a:prstGeom prst="ellipse">
            <a:avLst/>
          </a:prstGeom>
          <a:noFill/>
          <a:ln w="9525">
            <a:solidFill>
              <a:srgbClr val="FF0000"/>
            </a:solidFill>
            <a:round/>
            <a:headEnd/>
            <a:tailEnd/>
          </a:ln>
        </p:spPr>
        <p:txBody>
          <a:bodyPr wrap="none" anchor="ctr"/>
          <a:lstStyle/>
          <a:p>
            <a:pPr eaLnBrk="1" hangingPunct="1"/>
            <a:endParaRPr lang="en-CA" altLang="de-DE" sz="1800">
              <a:latin typeface="Arial" charset="0"/>
            </a:endParaRPr>
          </a:p>
        </p:txBody>
      </p:sp>
      <p:sp>
        <p:nvSpPr>
          <p:cNvPr id="16389" name="Text Box 15"/>
          <p:cNvSpPr txBox="1">
            <a:spLocks noChangeArrowheads="1"/>
          </p:cNvSpPr>
          <p:nvPr/>
        </p:nvSpPr>
        <p:spPr bwMode="auto">
          <a:xfrm>
            <a:off x="1714500" y="4365625"/>
            <a:ext cx="6172200" cy="646113"/>
          </a:xfrm>
          <a:prstGeom prst="rect">
            <a:avLst/>
          </a:prstGeom>
          <a:noFill/>
          <a:ln w="9525">
            <a:noFill/>
            <a:miter lim="800000"/>
            <a:headEnd/>
            <a:tailEnd/>
          </a:ln>
        </p:spPr>
        <p:txBody>
          <a:bodyPr>
            <a:spAutoFit/>
          </a:bodyPr>
          <a:lstStyle/>
          <a:p>
            <a:pPr algn="ctr" eaLnBrk="1" hangingPunct="1">
              <a:spcBef>
                <a:spcPct val="50000"/>
              </a:spcBef>
            </a:pPr>
            <a:r>
              <a:rPr lang="cs-CZ" altLang="de-DE" sz="1800"/>
              <a:t>Překvapení a strach si člověk může snadno splést</a:t>
            </a:r>
            <a:r>
              <a:rPr lang="de-DE" altLang="de-DE" sz="1800"/>
              <a:t>: </a:t>
            </a:r>
            <a:r>
              <a:rPr lang="cs-CZ" altLang="de-DE" sz="1800"/>
              <a:t>V obou případech jsou oči široce otevřené</a:t>
            </a:r>
            <a:r>
              <a:rPr lang="de-DE" altLang="de-DE" sz="1800"/>
              <a:t>.</a:t>
            </a:r>
          </a:p>
        </p:txBody>
      </p:sp>
      <p:sp>
        <p:nvSpPr>
          <p:cNvPr id="16390" name="Text Box 17"/>
          <p:cNvSpPr txBox="1">
            <a:spLocks noChangeArrowheads="1"/>
          </p:cNvSpPr>
          <p:nvPr/>
        </p:nvSpPr>
        <p:spPr bwMode="auto">
          <a:xfrm>
            <a:off x="0" y="56818"/>
            <a:ext cx="9144000" cy="707886"/>
          </a:xfrm>
          <a:prstGeom prst="rect">
            <a:avLst/>
          </a:prstGeom>
          <a:noFill/>
          <a:ln w="9525">
            <a:noFill/>
            <a:miter lim="800000"/>
            <a:headEnd/>
            <a:tailEnd/>
          </a:ln>
        </p:spPr>
        <p:txBody>
          <a:bodyPr wrap="square">
            <a:spAutoFit/>
          </a:bodyPr>
          <a:lstStyle/>
          <a:p>
            <a:pPr algn="ctr" eaLnBrk="1" hangingPunct="1">
              <a:spcBef>
                <a:spcPct val="50000"/>
              </a:spcBef>
            </a:pPr>
            <a:r>
              <a:rPr lang="cs-CZ" altLang="de-DE" sz="2000" dirty="0">
                <a:solidFill>
                  <a:schemeClr val="accent1"/>
                </a:solidFill>
              </a:rPr>
              <a:t>Je to obtížnější, pokud vidíte jenom tvář, ale neznáte toho člověka, ani okolnosti</a:t>
            </a:r>
            <a:r>
              <a:rPr lang="de-DE" altLang="de-DE" sz="2000" dirty="0">
                <a:solidFill>
                  <a:schemeClr val="accent1"/>
                </a:solidFill>
              </a:rPr>
              <a:t>!</a:t>
            </a:r>
          </a:p>
        </p:txBody>
      </p:sp>
      <p:sp>
        <p:nvSpPr>
          <p:cNvPr id="16391" name="Rectangle 21"/>
          <p:cNvSpPr>
            <a:spLocks noChangeArrowheads="1"/>
          </p:cNvSpPr>
          <p:nvPr/>
        </p:nvSpPr>
        <p:spPr bwMode="auto">
          <a:xfrm>
            <a:off x="8812213" y="0"/>
            <a:ext cx="296862"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9</a:t>
            </a:r>
          </a:p>
        </p:txBody>
      </p:sp>
      <p:pic>
        <p:nvPicPr>
          <p:cNvPr id="16392" name="Picture 22"/>
          <p:cNvPicPr>
            <a:picLocks noChangeAspect="1" noChangeArrowheads="1"/>
          </p:cNvPicPr>
          <p:nvPr/>
        </p:nvPicPr>
        <p:blipFill>
          <a:blip r:embed="rId5"/>
          <a:srcRect/>
          <a:stretch>
            <a:fillRect/>
          </a:stretch>
        </p:blipFill>
        <p:spPr bwMode="auto">
          <a:xfrm>
            <a:off x="395288" y="1989138"/>
            <a:ext cx="2095500" cy="1571625"/>
          </a:xfrm>
          <a:prstGeom prst="rect">
            <a:avLst/>
          </a:prstGeom>
          <a:noFill/>
          <a:ln w="9525">
            <a:noFill/>
            <a:miter lim="800000"/>
            <a:headEnd/>
            <a:tailEnd/>
          </a:ln>
        </p:spPr>
      </p:pic>
      <p:pic>
        <p:nvPicPr>
          <p:cNvPr id="16393" name="Picture 24"/>
          <p:cNvPicPr>
            <a:picLocks noChangeAspect="1" noChangeArrowheads="1"/>
          </p:cNvPicPr>
          <p:nvPr/>
        </p:nvPicPr>
        <p:blipFill>
          <a:blip r:embed="rId6"/>
          <a:srcRect/>
          <a:stretch>
            <a:fillRect/>
          </a:stretch>
        </p:blipFill>
        <p:spPr bwMode="auto">
          <a:xfrm>
            <a:off x="4572000" y="1989138"/>
            <a:ext cx="2089150" cy="1568450"/>
          </a:xfrm>
          <a:prstGeom prst="rect">
            <a:avLst/>
          </a:prstGeom>
          <a:noFill/>
          <a:ln w="9525">
            <a:noFill/>
            <a:miter lim="800000"/>
            <a:headEnd/>
            <a:tailEnd/>
          </a:ln>
        </p:spPr>
      </p:pic>
      <p:sp>
        <p:nvSpPr>
          <p:cNvPr id="16394" name="Text Box 27"/>
          <p:cNvSpPr txBox="1">
            <a:spLocks noChangeArrowheads="1"/>
          </p:cNvSpPr>
          <p:nvPr/>
        </p:nvSpPr>
        <p:spPr bwMode="auto">
          <a:xfrm>
            <a:off x="395288" y="3644900"/>
            <a:ext cx="2089150" cy="366713"/>
          </a:xfrm>
          <a:prstGeom prst="rect">
            <a:avLst/>
          </a:prstGeom>
          <a:noFill/>
          <a:ln w="9525">
            <a:noFill/>
            <a:miter lim="800000"/>
            <a:headEnd/>
            <a:tailEnd/>
          </a:ln>
        </p:spPr>
        <p:txBody>
          <a:bodyPr>
            <a:spAutoFit/>
          </a:bodyPr>
          <a:lstStyle/>
          <a:p>
            <a:pPr algn="ctr" eaLnBrk="1" hangingPunct="1">
              <a:spcBef>
                <a:spcPct val="50000"/>
              </a:spcBef>
            </a:pPr>
            <a:r>
              <a:rPr lang="cs-CZ" altLang="de-DE" sz="1800">
                <a:latin typeface="Arial" charset="0"/>
              </a:rPr>
              <a:t>Radost</a:t>
            </a:r>
            <a:r>
              <a:rPr lang="de-DE" altLang="de-DE" sz="1800">
                <a:latin typeface="Arial" charset="0"/>
              </a:rPr>
              <a:t> ?</a:t>
            </a:r>
          </a:p>
        </p:txBody>
      </p:sp>
      <p:sp>
        <p:nvSpPr>
          <p:cNvPr id="16395" name="Text Box 28"/>
          <p:cNvSpPr txBox="1">
            <a:spLocks noChangeArrowheads="1"/>
          </p:cNvSpPr>
          <p:nvPr/>
        </p:nvSpPr>
        <p:spPr bwMode="auto">
          <a:xfrm>
            <a:off x="2555875" y="3644900"/>
            <a:ext cx="2016125" cy="366713"/>
          </a:xfrm>
          <a:prstGeom prst="rect">
            <a:avLst/>
          </a:prstGeom>
          <a:noFill/>
          <a:ln w="9525">
            <a:noFill/>
            <a:miter lim="800000"/>
            <a:headEnd/>
            <a:tailEnd/>
          </a:ln>
        </p:spPr>
        <p:txBody>
          <a:bodyPr>
            <a:spAutoFit/>
          </a:bodyPr>
          <a:lstStyle/>
          <a:p>
            <a:pPr algn="ctr" eaLnBrk="1" hangingPunct="1">
              <a:spcBef>
                <a:spcPct val="50000"/>
              </a:spcBef>
            </a:pPr>
            <a:r>
              <a:rPr lang="cs-CZ" altLang="de-DE" sz="1800">
                <a:latin typeface="Arial" charset="0"/>
              </a:rPr>
              <a:t>Překvapení</a:t>
            </a:r>
            <a:r>
              <a:rPr lang="de-DE" altLang="de-DE" sz="1800">
                <a:latin typeface="Arial" charset="0"/>
              </a:rPr>
              <a:t>?</a:t>
            </a:r>
          </a:p>
        </p:txBody>
      </p:sp>
      <p:sp>
        <p:nvSpPr>
          <p:cNvPr id="16396" name="Text Box 29"/>
          <p:cNvSpPr txBox="1">
            <a:spLocks noChangeArrowheads="1"/>
          </p:cNvSpPr>
          <p:nvPr/>
        </p:nvSpPr>
        <p:spPr bwMode="auto">
          <a:xfrm>
            <a:off x="4643438" y="3638550"/>
            <a:ext cx="2016125" cy="366713"/>
          </a:xfrm>
          <a:prstGeom prst="rect">
            <a:avLst/>
          </a:prstGeom>
          <a:noFill/>
          <a:ln w="9525">
            <a:noFill/>
            <a:miter lim="800000"/>
            <a:headEnd/>
            <a:tailEnd/>
          </a:ln>
        </p:spPr>
        <p:txBody>
          <a:bodyPr>
            <a:spAutoFit/>
          </a:bodyPr>
          <a:lstStyle/>
          <a:p>
            <a:pPr algn="ctr" eaLnBrk="1" hangingPunct="1">
              <a:spcBef>
                <a:spcPct val="50000"/>
              </a:spcBef>
            </a:pPr>
            <a:r>
              <a:rPr lang="cs-CZ" altLang="de-DE" sz="1800">
                <a:latin typeface="Arial" charset="0"/>
              </a:rPr>
              <a:t>Hnus</a:t>
            </a:r>
            <a:r>
              <a:rPr lang="de-DE" altLang="de-DE" sz="1800">
                <a:latin typeface="Arial" charset="0"/>
              </a:rPr>
              <a:t>?</a:t>
            </a:r>
          </a:p>
        </p:txBody>
      </p:sp>
      <p:sp>
        <p:nvSpPr>
          <p:cNvPr id="16397" name="Text Box 30"/>
          <p:cNvSpPr txBox="1">
            <a:spLocks noChangeArrowheads="1"/>
          </p:cNvSpPr>
          <p:nvPr/>
        </p:nvSpPr>
        <p:spPr bwMode="auto">
          <a:xfrm>
            <a:off x="6659563" y="3644900"/>
            <a:ext cx="2016125" cy="366713"/>
          </a:xfrm>
          <a:prstGeom prst="rect">
            <a:avLst/>
          </a:prstGeom>
          <a:noFill/>
          <a:ln w="9525">
            <a:noFill/>
            <a:miter lim="800000"/>
            <a:headEnd/>
            <a:tailEnd/>
          </a:ln>
        </p:spPr>
        <p:txBody>
          <a:bodyPr>
            <a:spAutoFit/>
          </a:bodyPr>
          <a:lstStyle/>
          <a:p>
            <a:pPr algn="ctr" eaLnBrk="1" hangingPunct="1">
              <a:spcBef>
                <a:spcPct val="50000"/>
              </a:spcBef>
            </a:pPr>
            <a:r>
              <a:rPr lang="cs-CZ" altLang="de-DE" sz="1800">
                <a:latin typeface="Arial" charset="0"/>
              </a:rPr>
              <a:t>Strach</a:t>
            </a:r>
            <a:r>
              <a:rPr lang="de-DE" altLang="de-DE" sz="1800">
                <a:latin typeface="Arial" charset="0"/>
              </a:rPr>
              <a:t>?</a:t>
            </a:r>
          </a:p>
        </p:txBody>
      </p:sp>
      <p:sp>
        <p:nvSpPr>
          <p:cNvPr id="16398" name="Oval 31"/>
          <p:cNvSpPr>
            <a:spLocks noChangeArrowheads="1"/>
          </p:cNvSpPr>
          <p:nvPr/>
        </p:nvSpPr>
        <p:spPr bwMode="auto">
          <a:xfrm>
            <a:off x="7294563" y="2489200"/>
            <a:ext cx="720725" cy="360363"/>
          </a:xfrm>
          <a:prstGeom prst="ellipse">
            <a:avLst/>
          </a:prstGeom>
          <a:noFill/>
          <a:ln w="9525">
            <a:solidFill>
              <a:srgbClr val="FF0000"/>
            </a:solidFill>
            <a:round/>
            <a:headEnd/>
            <a:tailEnd/>
          </a:ln>
        </p:spPr>
        <p:txBody>
          <a:bodyPr wrap="none" anchor="ctr"/>
          <a:lstStyle/>
          <a:p>
            <a:pPr eaLnBrk="1" hangingPunct="1"/>
            <a:endParaRPr lang="en-CA" altLang="de-DE" sz="1800">
              <a:latin typeface="Arial" charset="0"/>
            </a:endParaRPr>
          </a:p>
        </p:txBody>
      </p:sp>
      <p:sp>
        <p:nvSpPr>
          <p:cNvPr id="16399" name="Text Box 32"/>
          <p:cNvSpPr txBox="1">
            <a:spLocks noChangeArrowheads="1"/>
          </p:cNvSpPr>
          <p:nvPr/>
        </p:nvSpPr>
        <p:spPr bwMode="auto">
          <a:xfrm>
            <a:off x="-58738" y="6638925"/>
            <a:ext cx="6130926" cy="276225"/>
          </a:xfrm>
          <a:prstGeom prst="rect">
            <a:avLst/>
          </a:prstGeom>
          <a:noFill/>
          <a:ln w="9525">
            <a:noFill/>
            <a:miter lim="800000"/>
            <a:headEnd/>
            <a:tailEnd/>
          </a:ln>
        </p:spPr>
        <p:txBody>
          <a:bodyPr>
            <a:spAutoFit/>
          </a:bodyPr>
          <a:lstStyle/>
          <a:p>
            <a:pPr eaLnBrk="1" hangingPunct="1">
              <a:lnSpc>
                <a:spcPct val="85000"/>
              </a:lnSpc>
            </a:pPr>
            <a:r>
              <a:rPr lang="de-DE" altLang="de-DE" sz="700" i="1"/>
              <a:t>(left to right: </a:t>
            </a:r>
            <a:r>
              <a:rPr lang="cs-CZ" altLang="de-DE" sz="700"/>
              <a:t>„</a:t>
            </a:r>
            <a:r>
              <a:rPr lang="de-DE" altLang="de-DE" sz="700" i="1"/>
              <a:t>12 lip corner puller”, </a:t>
            </a:r>
            <a:r>
              <a:rPr lang="cs-CZ" altLang="de-DE" sz="700"/>
              <a:t>„</a:t>
            </a:r>
            <a:r>
              <a:rPr lang="de-DE" altLang="de-DE" sz="700" i="1"/>
              <a:t>05 upper lip raiser”, </a:t>
            </a:r>
            <a:r>
              <a:rPr lang="cs-CZ" altLang="de-DE" sz="700"/>
              <a:t>„</a:t>
            </a:r>
            <a:r>
              <a:rPr lang="de-DE" altLang="de-DE" sz="700" i="1"/>
              <a:t>10 upper lip raiser”, and </a:t>
            </a:r>
            <a:r>
              <a:rPr lang="cs-CZ" altLang="de-DE" sz="700"/>
              <a:t>„</a:t>
            </a:r>
            <a:r>
              <a:rPr lang="de-DE" altLang="de-DE" sz="700" i="1"/>
              <a:t>11 nasolabial deepener” by Buster Butterfield McLeod)</a:t>
            </a:r>
          </a:p>
        </p:txBody>
      </p:sp>
      <p:sp>
        <p:nvSpPr>
          <p:cNvPr id="1640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a:t>
            </a:r>
            <a:r>
              <a:rPr lang="cs-CZ" altLang="de-DE" b="1">
                <a:solidFill>
                  <a:schemeClr val="tx2"/>
                </a:solidFill>
              </a:rPr>
              <a:t>10</a:t>
            </a:r>
            <a:endParaRPr lang="en-US" altLang="de-DE" b="1">
              <a:solidFill>
                <a:schemeClr val="tx2"/>
              </a:solidFill>
            </a:endParaRPr>
          </a:p>
        </p:txBody>
      </p:sp>
      <p:sp>
        <p:nvSpPr>
          <p:cNvPr id="16401"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8"/>
          <p:cNvSpPr txBox="1">
            <a:spLocks noChangeArrowheads="1"/>
          </p:cNvSpPr>
          <p:nvPr/>
        </p:nvSpPr>
        <p:spPr bwMode="auto">
          <a:xfrm>
            <a:off x="1752600" y="3886200"/>
            <a:ext cx="1828800" cy="366713"/>
          </a:xfrm>
          <a:prstGeom prst="rect">
            <a:avLst/>
          </a:prstGeom>
          <a:noFill/>
          <a:ln w="9525">
            <a:noFill/>
            <a:miter lim="800000"/>
            <a:headEnd/>
            <a:tailEnd/>
          </a:ln>
        </p:spPr>
        <p:txBody>
          <a:bodyPr>
            <a:spAutoFit/>
          </a:bodyPr>
          <a:lstStyle/>
          <a:p>
            <a:pPr eaLnBrk="1" hangingPunct="1">
              <a:spcBef>
                <a:spcPct val="50000"/>
              </a:spcBef>
            </a:pPr>
            <a:endParaRPr lang="en-US" altLang="de-DE" sz="1800" dirty="0">
              <a:latin typeface="Arial" charset="0"/>
            </a:endParaRPr>
          </a:p>
        </p:txBody>
      </p:sp>
      <p:sp>
        <p:nvSpPr>
          <p:cNvPr id="17413"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dirty="0">
                <a:solidFill>
                  <a:schemeClr val="tx2"/>
                </a:solidFill>
              </a:rPr>
              <a:t>7.1</a:t>
            </a:r>
            <a:r>
              <a:rPr lang="cs-CZ" altLang="de-DE" b="1">
                <a:solidFill>
                  <a:schemeClr val="tx2"/>
                </a:solidFill>
              </a:rPr>
              <a:t>1</a:t>
            </a:r>
            <a:endParaRPr lang="en-US" altLang="de-DE" b="1" dirty="0">
              <a:solidFill>
                <a:schemeClr val="tx2"/>
              </a:solidFill>
            </a:endParaRPr>
          </a:p>
        </p:txBody>
      </p:sp>
      <p:sp>
        <p:nvSpPr>
          <p:cNvPr id="17414"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dirty="0">
                <a:solidFill>
                  <a:schemeClr val="tx2"/>
                </a:solidFill>
              </a:rPr>
              <a:t> </a:t>
            </a:r>
          </a:p>
        </p:txBody>
      </p:sp>
      <p:pic>
        <p:nvPicPr>
          <p:cNvPr id="17415" name="Picture 10" descr="753px-Sven_Nagel - wikimedia -"/>
          <p:cNvPicPr>
            <a:picLocks noChangeAspect="1" noChangeArrowheads="1"/>
          </p:cNvPicPr>
          <p:nvPr/>
        </p:nvPicPr>
        <p:blipFill>
          <a:blip r:embed="rId3"/>
          <a:srcRect/>
          <a:stretch>
            <a:fillRect/>
          </a:stretch>
        </p:blipFill>
        <p:spPr bwMode="auto">
          <a:xfrm>
            <a:off x="1851025" y="4581525"/>
            <a:ext cx="2435225" cy="1939925"/>
          </a:xfrm>
          <a:prstGeom prst="rect">
            <a:avLst/>
          </a:prstGeom>
          <a:noFill/>
          <a:ln w="9525">
            <a:noFill/>
            <a:miter lim="800000"/>
            <a:headEnd/>
            <a:tailEnd/>
          </a:ln>
        </p:spPr>
      </p:pic>
      <p:pic>
        <p:nvPicPr>
          <p:cNvPr id="17416" name="Picture 35" descr="stefan"/>
          <p:cNvPicPr>
            <a:picLocks noChangeAspect="1" noChangeArrowheads="1"/>
          </p:cNvPicPr>
          <p:nvPr/>
        </p:nvPicPr>
        <p:blipFill>
          <a:blip r:embed="rId4"/>
          <a:srcRect/>
          <a:stretch>
            <a:fillRect/>
          </a:stretch>
        </p:blipFill>
        <p:spPr bwMode="auto">
          <a:xfrm>
            <a:off x="4427538" y="4652963"/>
            <a:ext cx="1855787" cy="1855787"/>
          </a:xfrm>
          <a:prstGeom prst="rect">
            <a:avLst/>
          </a:prstGeom>
          <a:noFill/>
          <a:ln w="9525">
            <a:noFill/>
            <a:miter lim="800000"/>
            <a:headEnd/>
            <a:tailEnd/>
          </a:ln>
        </p:spPr>
      </p:pic>
      <p:pic>
        <p:nvPicPr>
          <p:cNvPr id="17417" name="Picture 9" descr="Bundesarchiv_Bild_183-1982-0124-013,_Torsten_Voß_zugeschnitten_a"/>
          <p:cNvPicPr>
            <a:picLocks noChangeAspect="1" noChangeArrowheads="1"/>
          </p:cNvPicPr>
          <p:nvPr/>
        </p:nvPicPr>
        <p:blipFill>
          <a:blip r:embed="rId5"/>
          <a:srcRect/>
          <a:stretch>
            <a:fillRect/>
          </a:stretch>
        </p:blipFill>
        <p:spPr bwMode="auto">
          <a:xfrm>
            <a:off x="5292725" y="2349500"/>
            <a:ext cx="1489075" cy="1971675"/>
          </a:xfrm>
          <a:prstGeom prst="rect">
            <a:avLst/>
          </a:prstGeom>
          <a:noFill/>
          <a:ln w="9525">
            <a:noFill/>
            <a:miter lim="800000"/>
            <a:headEnd/>
            <a:tailEnd/>
          </a:ln>
        </p:spPr>
      </p:pic>
      <p:pic>
        <p:nvPicPr>
          <p:cNvPr id="17418" name="Picture 8" descr="Johnwaynegacyrosalynncarter_wikimedia_bearbeitet"/>
          <p:cNvPicPr>
            <a:picLocks noChangeAspect="1" noChangeArrowheads="1"/>
          </p:cNvPicPr>
          <p:nvPr/>
        </p:nvPicPr>
        <p:blipFill>
          <a:blip r:embed="rId6"/>
          <a:srcRect/>
          <a:stretch>
            <a:fillRect/>
          </a:stretch>
        </p:blipFill>
        <p:spPr bwMode="auto">
          <a:xfrm>
            <a:off x="2411413" y="2492375"/>
            <a:ext cx="1600200" cy="1895475"/>
          </a:xfrm>
          <a:prstGeom prst="rect">
            <a:avLst/>
          </a:prstGeom>
          <a:noFill/>
          <a:ln w="9525">
            <a:noFill/>
            <a:miter lim="800000"/>
            <a:headEnd/>
            <a:tailEnd/>
          </a:ln>
        </p:spPr>
      </p:pic>
      <p:sp>
        <p:nvSpPr>
          <p:cNvPr id="12" name="Text Box 9"/>
          <p:cNvSpPr txBox="1">
            <a:spLocks noChangeArrowheads="1"/>
          </p:cNvSpPr>
          <p:nvPr/>
        </p:nvSpPr>
        <p:spPr bwMode="auto">
          <a:xfrm>
            <a:off x="109538" y="981075"/>
            <a:ext cx="8915400" cy="1062038"/>
          </a:xfrm>
          <a:prstGeom prst="rect">
            <a:avLst/>
          </a:prstGeom>
          <a:noFill/>
          <a:ln w="9525">
            <a:noFill/>
            <a:miter lim="800000"/>
            <a:headEnd/>
            <a:tailEnd/>
          </a:ln>
        </p:spPr>
        <p:txBody>
          <a:bodyPr>
            <a:spAutoFit/>
          </a:bodyPr>
          <a:lstStyle/>
          <a:p>
            <a:pPr algn="ctr" eaLnBrk="1" hangingPunct="1">
              <a:spcBef>
                <a:spcPct val="50000"/>
              </a:spcBef>
            </a:pPr>
            <a:r>
              <a:rPr lang="cs-CZ" altLang="de-DE" sz="1800" dirty="0"/>
              <a:t>Který z těchto čtyř mužů je herec, sportovec, psycholog a který sériový vrah</a:t>
            </a:r>
            <a:r>
              <a:rPr lang="de-DE" altLang="de-DE" sz="1800" dirty="0"/>
              <a:t>?</a:t>
            </a:r>
            <a:endParaRPr lang="en-GB" altLang="de-DE" sz="1800" dirty="0"/>
          </a:p>
          <a:p>
            <a:pPr algn="ctr" eaLnBrk="1" hangingPunct="1">
              <a:spcBef>
                <a:spcPct val="50000"/>
              </a:spcBef>
            </a:pPr>
            <a:endParaRPr lang="en-GB" altLang="de-DE" sz="1800" dirty="0"/>
          </a:p>
        </p:txBody>
      </p:sp>
      <p:sp>
        <p:nvSpPr>
          <p:cNvPr id="2" name="Titel 1"/>
          <p:cNvSpPr>
            <a:spLocks noGrp="1"/>
          </p:cNvSpPr>
          <p:nvPr>
            <p:ph type="title"/>
          </p:nvPr>
        </p:nvSpPr>
        <p:spPr>
          <a:xfrm>
            <a:off x="0" y="0"/>
            <a:ext cx="9144000" cy="782292"/>
          </a:xfrm>
        </p:spPr>
        <p:txBody>
          <a:bodyPr anchor="ctr"/>
          <a:lstStyle/>
          <a:p>
            <a:pPr eaLnBrk="1" hangingPunct="1">
              <a:spcBef>
                <a:spcPct val="50000"/>
              </a:spcBef>
            </a:pPr>
            <a:r>
              <a:rPr lang="cs-CZ" altLang="de-DE" dirty="0">
                <a:solidFill>
                  <a:schemeClr val="accent1"/>
                </a:solidFill>
              </a:rPr>
              <a:t>Můžeme usuzovat na povahu člověka nebo na jeho profesi pouze na základě toho, jak vypadá</a:t>
            </a:r>
            <a:r>
              <a:rPr lang="de-DE" altLang="de-DE" dirty="0" smtClean="0">
                <a:solidFill>
                  <a:schemeClr val="accent1"/>
                </a:solidFill>
              </a:rPr>
              <a:t>?</a:t>
            </a:r>
            <a:endParaRPr lang="de-D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9"/>
          <p:cNvSpPr txBox="1">
            <a:spLocks noChangeArrowheads="1"/>
          </p:cNvSpPr>
          <p:nvPr/>
        </p:nvSpPr>
        <p:spPr bwMode="auto">
          <a:xfrm>
            <a:off x="109538" y="981075"/>
            <a:ext cx="8915400" cy="1062038"/>
          </a:xfrm>
          <a:prstGeom prst="rect">
            <a:avLst/>
          </a:prstGeom>
          <a:noFill/>
          <a:ln w="9525">
            <a:noFill/>
            <a:miter lim="800000"/>
            <a:headEnd/>
            <a:tailEnd/>
          </a:ln>
        </p:spPr>
        <p:txBody>
          <a:bodyPr>
            <a:spAutoFit/>
          </a:bodyPr>
          <a:lstStyle/>
          <a:p>
            <a:pPr algn="ctr" eaLnBrk="1" hangingPunct="1">
              <a:spcBef>
                <a:spcPct val="50000"/>
              </a:spcBef>
            </a:pPr>
            <a:r>
              <a:rPr lang="cs-CZ" altLang="de-DE" sz="1800" dirty="0"/>
              <a:t>Naše stereotypy často zkreslují naše první dojmy.</a:t>
            </a:r>
            <a:r>
              <a:rPr lang="de-DE" altLang="de-DE" sz="1800" dirty="0"/>
              <a:t> </a:t>
            </a:r>
            <a:r>
              <a:rPr lang="cs-CZ" altLang="de-DE" sz="1800" dirty="0"/>
              <a:t>Například ne všichni herci jsou přitažliví ne všichni vrazi vypadají brutálně apod.!</a:t>
            </a:r>
            <a:endParaRPr lang="en-GB" altLang="de-DE" sz="1800" dirty="0"/>
          </a:p>
          <a:p>
            <a:pPr algn="ctr" eaLnBrk="1" hangingPunct="1">
              <a:spcBef>
                <a:spcPct val="50000"/>
              </a:spcBef>
            </a:pPr>
            <a:endParaRPr lang="en-GB" altLang="de-DE" sz="1800" dirty="0"/>
          </a:p>
        </p:txBody>
      </p:sp>
      <p:sp>
        <p:nvSpPr>
          <p:cNvPr id="18435" name="Rectangle 11"/>
          <p:cNvSpPr>
            <a:spLocks noChangeArrowheads="1"/>
          </p:cNvSpPr>
          <p:nvPr/>
        </p:nvSpPr>
        <p:spPr bwMode="auto">
          <a:xfrm>
            <a:off x="6657975" y="4437063"/>
            <a:ext cx="2303463" cy="2586037"/>
          </a:xfrm>
          <a:prstGeom prst="rect">
            <a:avLst/>
          </a:prstGeom>
          <a:noFill/>
          <a:ln w="9525">
            <a:noFill/>
            <a:miter lim="800000"/>
            <a:headEnd/>
            <a:tailEnd/>
          </a:ln>
        </p:spPr>
        <p:txBody>
          <a:bodyPr>
            <a:spAutoFit/>
          </a:bodyPr>
          <a:lstStyle/>
          <a:p>
            <a:pPr eaLnBrk="1" hangingPunct="1">
              <a:spcBef>
                <a:spcPct val="50000"/>
              </a:spcBef>
            </a:pPr>
            <a:r>
              <a:rPr lang="de-DE" altLang="de-DE" sz="1800" dirty="0"/>
              <a:t>Stefan Behrens:</a:t>
            </a:r>
            <a:br>
              <a:rPr lang="de-DE" altLang="de-DE" sz="1800" dirty="0"/>
            </a:br>
            <a:r>
              <a:rPr lang="cs-CZ" altLang="de-DE" sz="1800"/>
              <a:t>psycholog</a:t>
            </a:r>
            <a:endParaRPr lang="de-DE" altLang="de-DE" sz="1800" dirty="0"/>
          </a:p>
          <a:p>
            <a:pPr eaLnBrk="1" hangingPunct="1">
              <a:spcBef>
                <a:spcPct val="50000"/>
              </a:spcBef>
            </a:pPr>
            <a:r>
              <a:rPr lang="cs-CZ" altLang="de-DE" sz="1400"/>
              <a:t>Častá, ale chybná odpověď: sériový vrah, </a:t>
            </a:r>
            <a:r>
              <a:rPr lang="cs-CZ" altLang="de-DE" sz="1400" u="sng"/>
              <a:t>protože</a:t>
            </a:r>
            <a:r>
              <a:rPr lang="cs-CZ" altLang="de-DE" sz="1400"/>
              <a:t> se tváří zlověstně </a:t>
            </a:r>
            <a:r>
              <a:rPr lang="de-DE" altLang="de-DE" sz="1400" dirty="0"/>
              <a:t>(</a:t>
            </a:r>
            <a:r>
              <a:rPr lang="cs-CZ" altLang="de-DE" sz="1400"/>
              <a:t>ve svém volnu je pan </a:t>
            </a:r>
            <a:r>
              <a:rPr lang="de-DE" altLang="de-DE" sz="1400" dirty="0"/>
              <a:t>Behrens </a:t>
            </a:r>
            <a:r>
              <a:rPr lang="cs-CZ" altLang="de-DE" sz="1400"/>
              <a:t>zpěvákem rockové skupiny</a:t>
            </a:r>
            <a:r>
              <a:rPr lang="de-DE" altLang="de-DE" sz="1400" dirty="0"/>
              <a:t>)</a:t>
            </a:r>
            <a:r>
              <a:rPr lang="cs-CZ" altLang="de-DE" sz="1400"/>
              <a:t>.</a:t>
            </a:r>
            <a:endParaRPr lang="en-US" altLang="de-DE" sz="1400" dirty="0"/>
          </a:p>
          <a:p>
            <a:pPr eaLnBrk="1" hangingPunct="1">
              <a:spcBef>
                <a:spcPct val="50000"/>
              </a:spcBef>
            </a:pPr>
            <a:endParaRPr lang="en-GB" altLang="de-DE" sz="1400" dirty="0"/>
          </a:p>
        </p:txBody>
      </p:sp>
      <p:sp>
        <p:nvSpPr>
          <p:cNvPr id="18436" name="Rectangle 12"/>
          <p:cNvSpPr>
            <a:spLocks noChangeArrowheads="1"/>
          </p:cNvSpPr>
          <p:nvPr/>
        </p:nvSpPr>
        <p:spPr bwMode="auto">
          <a:xfrm>
            <a:off x="0" y="2420938"/>
            <a:ext cx="2411413" cy="1508125"/>
          </a:xfrm>
          <a:prstGeom prst="rect">
            <a:avLst/>
          </a:prstGeom>
          <a:noFill/>
          <a:ln w="9525">
            <a:noFill/>
            <a:miter lim="800000"/>
            <a:headEnd/>
            <a:tailEnd/>
          </a:ln>
        </p:spPr>
        <p:txBody>
          <a:bodyPr>
            <a:spAutoFit/>
          </a:bodyPr>
          <a:lstStyle/>
          <a:p>
            <a:pPr eaLnBrk="1" hangingPunct="1">
              <a:spcBef>
                <a:spcPct val="50000"/>
              </a:spcBef>
            </a:pPr>
            <a:r>
              <a:rPr lang="de-DE" altLang="de-DE" sz="1800" dirty="0"/>
              <a:t>John Wayne Gacy: s</a:t>
            </a:r>
            <a:r>
              <a:rPr lang="cs-CZ" altLang="de-DE" sz="1800" dirty="0"/>
              <a:t>ériový vrah</a:t>
            </a:r>
            <a:r>
              <a:rPr lang="de-DE" altLang="de-DE" sz="1800" dirty="0"/>
              <a:t/>
            </a:r>
            <a:br>
              <a:rPr lang="de-DE" altLang="de-DE" sz="1800" dirty="0"/>
            </a:br>
            <a:r>
              <a:rPr lang="cs-CZ" altLang="de-DE" sz="1400" dirty="0"/>
              <a:t>Obchodník, který často vystupoval jako klaun, neodpovídá naší představě </a:t>
            </a:r>
            <a:r>
              <a:rPr lang="cs-CZ" altLang="de-DE" sz="1400" i="1" dirty="0"/>
              <a:t>příšery. </a:t>
            </a:r>
            <a:endParaRPr lang="en-US" altLang="de-DE" sz="1400" i="1" dirty="0"/>
          </a:p>
        </p:txBody>
      </p:sp>
      <p:sp>
        <p:nvSpPr>
          <p:cNvPr id="18437" name="Rectangle 13"/>
          <p:cNvSpPr>
            <a:spLocks noChangeArrowheads="1"/>
          </p:cNvSpPr>
          <p:nvPr/>
        </p:nvSpPr>
        <p:spPr bwMode="auto">
          <a:xfrm>
            <a:off x="7204075" y="2492375"/>
            <a:ext cx="1905000" cy="646113"/>
          </a:xfrm>
          <a:prstGeom prst="rect">
            <a:avLst/>
          </a:prstGeom>
          <a:noFill/>
          <a:ln w="9525">
            <a:noFill/>
            <a:miter lim="800000"/>
            <a:headEnd/>
            <a:tailEnd/>
          </a:ln>
        </p:spPr>
        <p:txBody>
          <a:bodyPr>
            <a:spAutoFit/>
          </a:bodyPr>
          <a:lstStyle/>
          <a:p>
            <a:pPr eaLnBrk="1" hangingPunct="1">
              <a:spcBef>
                <a:spcPct val="50000"/>
              </a:spcBef>
            </a:pPr>
            <a:r>
              <a:rPr lang="de-DE" altLang="de-DE" sz="1800" dirty="0"/>
              <a:t>Thorsten </a:t>
            </a:r>
            <a:r>
              <a:rPr lang="de-DE" altLang="de-DE" sz="1800" dirty="0" err="1"/>
              <a:t>Vo</a:t>
            </a:r>
            <a:r>
              <a:rPr lang="cs-CZ" altLang="de-DE" sz="1800" dirty="0"/>
              <a:t>ss</a:t>
            </a:r>
            <a:r>
              <a:rPr lang="de-DE" altLang="de-DE" sz="1800" dirty="0"/>
              <a:t>:</a:t>
            </a:r>
            <a:br>
              <a:rPr lang="de-DE" altLang="de-DE" sz="1800" dirty="0"/>
            </a:br>
            <a:r>
              <a:rPr lang="cs-CZ" altLang="de-DE" sz="1800" dirty="0"/>
              <a:t>sportovec</a:t>
            </a:r>
            <a:endParaRPr lang="en-US" altLang="de-DE" sz="1300" dirty="0">
              <a:solidFill>
                <a:srgbClr val="336699"/>
              </a:solidFill>
              <a:latin typeface="Arial" charset="0"/>
            </a:endParaRPr>
          </a:p>
        </p:txBody>
      </p:sp>
      <p:sp>
        <p:nvSpPr>
          <p:cNvPr id="18438" name="Text Box 18"/>
          <p:cNvSpPr txBox="1">
            <a:spLocks noChangeArrowheads="1"/>
          </p:cNvSpPr>
          <p:nvPr/>
        </p:nvSpPr>
        <p:spPr bwMode="auto">
          <a:xfrm>
            <a:off x="1752600" y="3886200"/>
            <a:ext cx="1828800" cy="366713"/>
          </a:xfrm>
          <a:prstGeom prst="rect">
            <a:avLst/>
          </a:prstGeom>
          <a:noFill/>
          <a:ln w="9525">
            <a:noFill/>
            <a:miter lim="800000"/>
            <a:headEnd/>
            <a:tailEnd/>
          </a:ln>
        </p:spPr>
        <p:txBody>
          <a:bodyPr>
            <a:spAutoFit/>
          </a:bodyPr>
          <a:lstStyle/>
          <a:p>
            <a:pPr eaLnBrk="1" hangingPunct="1">
              <a:spcBef>
                <a:spcPct val="50000"/>
              </a:spcBef>
            </a:pPr>
            <a:endParaRPr lang="en-US" altLang="de-DE" sz="1800">
              <a:latin typeface="Arial" charset="0"/>
            </a:endParaRPr>
          </a:p>
        </p:txBody>
      </p:sp>
      <p:pic>
        <p:nvPicPr>
          <p:cNvPr id="18439" name="Picture 35" descr="stefan"/>
          <p:cNvPicPr>
            <a:picLocks noChangeAspect="1" noChangeArrowheads="1"/>
          </p:cNvPicPr>
          <p:nvPr/>
        </p:nvPicPr>
        <p:blipFill>
          <a:blip r:embed="rId3"/>
          <a:srcRect/>
          <a:stretch>
            <a:fillRect/>
          </a:stretch>
        </p:blipFill>
        <p:spPr bwMode="auto">
          <a:xfrm>
            <a:off x="4427538" y="4652963"/>
            <a:ext cx="1855787" cy="1855787"/>
          </a:xfrm>
          <a:prstGeom prst="rect">
            <a:avLst/>
          </a:prstGeom>
          <a:noFill/>
          <a:ln w="9525">
            <a:noFill/>
            <a:miter lim="800000"/>
            <a:headEnd/>
            <a:tailEnd/>
          </a:ln>
        </p:spPr>
      </p:pic>
      <p:sp>
        <p:nvSpPr>
          <p:cNvPr id="18440" name="Rectangle 39"/>
          <p:cNvSpPr>
            <a:spLocks noChangeArrowheads="1"/>
          </p:cNvSpPr>
          <p:nvPr/>
        </p:nvSpPr>
        <p:spPr bwMode="auto">
          <a:xfrm>
            <a:off x="8675688" y="0"/>
            <a:ext cx="471487"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 33</a:t>
            </a:r>
          </a:p>
        </p:txBody>
      </p:sp>
      <p:pic>
        <p:nvPicPr>
          <p:cNvPr id="18441" name="Picture 9" descr="Bundesarchiv_Bild_183-1982-0124-013,_Torsten_Voß_zugeschnitten_a"/>
          <p:cNvPicPr>
            <a:picLocks noChangeAspect="1" noChangeArrowheads="1"/>
          </p:cNvPicPr>
          <p:nvPr/>
        </p:nvPicPr>
        <p:blipFill>
          <a:blip r:embed="rId4"/>
          <a:srcRect/>
          <a:stretch>
            <a:fillRect/>
          </a:stretch>
        </p:blipFill>
        <p:spPr bwMode="auto">
          <a:xfrm>
            <a:off x="5292725" y="2349500"/>
            <a:ext cx="1489075" cy="1971675"/>
          </a:xfrm>
          <a:prstGeom prst="rect">
            <a:avLst/>
          </a:prstGeom>
          <a:noFill/>
          <a:ln w="9525">
            <a:noFill/>
            <a:miter lim="800000"/>
            <a:headEnd/>
            <a:tailEnd/>
          </a:ln>
        </p:spPr>
      </p:pic>
      <p:pic>
        <p:nvPicPr>
          <p:cNvPr id="18442" name="Picture 10" descr="753px-Sven_Nagel - wikimedia -"/>
          <p:cNvPicPr>
            <a:picLocks noChangeAspect="1" noChangeArrowheads="1"/>
          </p:cNvPicPr>
          <p:nvPr/>
        </p:nvPicPr>
        <p:blipFill>
          <a:blip r:embed="rId5"/>
          <a:srcRect/>
          <a:stretch>
            <a:fillRect/>
          </a:stretch>
        </p:blipFill>
        <p:spPr bwMode="auto">
          <a:xfrm>
            <a:off x="1851025" y="4581525"/>
            <a:ext cx="2435225" cy="1939925"/>
          </a:xfrm>
          <a:prstGeom prst="rect">
            <a:avLst/>
          </a:prstGeom>
          <a:noFill/>
          <a:ln w="9525">
            <a:noFill/>
            <a:miter lim="800000"/>
            <a:headEnd/>
            <a:tailEnd/>
          </a:ln>
        </p:spPr>
      </p:pic>
      <p:sp>
        <p:nvSpPr>
          <p:cNvPr id="18443" name="Text Box 19"/>
          <p:cNvSpPr txBox="1">
            <a:spLocks noChangeArrowheads="1"/>
          </p:cNvSpPr>
          <p:nvPr/>
        </p:nvSpPr>
        <p:spPr bwMode="auto">
          <a:xfrm>
            <a:off x="214313" y="4997450"/>
            <a:ext cx="1584325" cy="646113"/>
          </a:xfrm>
          <a:prstGeom prst="rect">
            <a:avLst/>
          </a:prstGeom>
          <a:noFill/>
          <a:ln w="9525">
            <a:noFill/>
            <a:miter lim="800000"/>
            <a:headEnd/>
            <a:tailEnd/>
          </a:ln>
        </p:spPr>
        <p:txBody>
          <a:bodyPr>
            <a:spAutoFit/>
          </a:bodyPr>
          <a:lstStyle/>
          <a:p>
            <a:pPr eaLnBrk="1" hangingPunct="1">
              <a:spcBef>
                <a:spcPct val="50000"/>
              </a:spcBef>
            </a:pPr>
            <a:r>
              <a:rPr lang="de-DE" altLang="de-DE" sz="1800">
                <a:latin typeface="Arial" charset="0"/>
              </a:rPr>
              <a:t>Sven Nagel: </a:t>
            </a:r>
            <a:r>
              <a:rPr lang="cs-CZ" altLang="de-DE" sz="1800">
                <a:latin typeface="Arial" charset="0"/>
              </a:rPr>
              <a:t>herec</a:t>
            </a:r>
            <a:endParaRPr lang="de-DE" altLang="de-DE" sz="1800">
              <a:latin typeface="Arial" charset="0"/>
            </a:endParaRPr>
          </a:p>
        </p:txBody>
      </p:sp>
      <p:sp>
        <p:nvSpPr>
          <p:cNvPr id="18444" name="Text Box 8"/>
          <p:cNvSpPr txBox="1">
            <a:spLocks noChangeArrowheads="1"/>
          </p:cNvSpPr>
          <p:nvPr/>
        </p:nvSpPr>
        <p:spPr bwMode="auto">
          <a:xfrm>
            <a:off x="0" y="6640513"/>
            <a:ext cx="6357938" cy="276225"/>
          </a:xfrm>
          <a:prstGeom prst="rect">
            <a:avLst/>
          </a:prstGeom>
          <a:noFill/>
          <a:ln w="9525">
            <a:noFill/>
            <a:miter lim="800000"/>
            <a:headEnd/>
            <a:tailEnd/>
          </a:ln>
        </p:spPr>
        <p:txBody>
          <a:bodyPr>
            <a:spAutoFit/>
          </a:bodyPr>
          <a:lstStyle/>
          <a:p>
            <a:pPr eaLnBrk="1" hangingPunct="1">
              <a:lnSpc>
                <a:spcPct val="85000"/>
              </a:lnSpc>
              <a:spcBef>
                <a:spcPct val="50000"/>
              </a:spcBef>
            </a:pPr>
            <a:r>
              <a:rPr lang="de-DE" altLang="de-DE" sz="700" i="1"/>
              <a:t>(</a:t>
            </a:r>
            <a:r>
              <a:rPr lang="cs-CZ" altLang="de-DE" sz="700"/>
              <a:t>„</a:t>
            </a:r>
            <a:r>
              <a:rPr lang="de-DE" altLang="de-DE" sz="700" i="1"/>
              <a:t>Johnwaynegacyrosalynncarter.jpg”</a:t>
            </a:r>
            <a:r>
              <a:rPr lang="en-US" altLang="de-DE" sz="700" i="1"/>
              <a:t> von U.S. federal government; </a:t>
            </a:r>
            <a:r>
              <a:rPr lang="cs-CZ" altLang="de-DE" sz="700"/>
              <a:t>„</a:t>
            </a:r>
            <a:r>
              <a:rPr lang="en-GB" altLang="de-DE" sz="700" i="1"/>
              <a:t>Bundesarchiv Bild 183-1982-0124-013, Torsten Voß</a:t>
            </a:r>
            <a:r>
              <a:rPr lang="de-DE" altLang="de-DE" sz="700" i="1"/>
              <a:t>”</a:t>
            </a:r>
            <a:r>
              <a:rPr lang="en-GB" altLang="de-DE" sz="700"/>
              <a:t> </a:t>
            </a:r>
            <a:r>
              <a:rPr lang="en-US" altLang="de-DE" sz="700" i="1"/>
              <a:t>von Rainer </a:t>
            </a:r>
            <a:r>
              <a:rPr lang="de-DE" altLang="de-DE" sz="700" i="1"/>
              <a:t>Weisflog;</a:t>
            </a:r>
            <a:r>
              <a:rPr lang="en-US" altLang="de-DE" sz="700" i="1"/>
              <a:t> </a:t>
            </a:r>
            <a:r>
              <a:rPr lang="cs-CZ" altLang="de-DE" sz="700"/>
              <a:t>„</a:t>
            </a:r>
            <a:r>
              <a:rPr lang="en-US" altLang="de-DE" sz="700" i="1"/>
              <a:t>Sven Nagel.jpg</a:t>
            </a:r>
            <a:r>
              <a:rPr lang="de-DE" altLang="de-DE" sz="700" i="1"/>
              <a:t>”</a:t>
            </a:r>
            <a:r>
              <a:rPr lang="en-US" altLang="de-DE" sz="700" i="1"/>
              <a:t> von </a:t>
            </a:r>
            <a:r>
              <a:rPr lang="de-DE" altLang="de-DE" sz="700" i="1"/>
              <a:t>Pehlgrimm</a:t>
            </a:r>
            <a:r>
              <a:rPr lang="fr-FR" altLang="de-DE" sz="700" i="1"/>
              <a:t>; </a:t>
            </a:r>
            <a:r>
              <a:rPr lang="cs-CZ" altLang="de-DE" sz="700"/>
              <a:t>„</a:t>
            </a:r>
            <a:r>
              <a:rPr lang="en-US" altLang="de-DE" sz="700" i="1"/>
              <a:t>ohne Titel</a:t>
            </a:r>
            <a:r>
              <a:rPr lang="de-DE" altLang="de-DE" sz="700" i="1"/>
              <a:t>”</a:t>
            </a:r>
            <a:r>
              <a:rPr lang="en-US" altLang="de-DE" sz="700" i="1"/>
              <a:t> von Stefan Behrens)</a:t>
            </a:r>
          </a:p>
        </p:txBody>
      </p:sp>
      <p:sp>
        <p:nvSpPr>
          <p:cNvPr id="18445"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7.1</a:t>
            </a:r>
            <a:r>
              <a:rPr lang="cs-CZ" altLang="de-DE" b="1">
                <a:solidFill>
                  <a:schemeClr val="tx2"/>
                </a:solidFill>
              </a:rPr>
              <a:t>2</a:t>
            </a:r>
            <a:endParaRPr lang="en-US" altLang="de-DE" b="1">
              <a:solidFill>
                <a:schemeClr val="tx2"/>
              </a:solidFill>
            </a:endParaRPr>
          </a:p>
        </p:txBody>
      </p:sp>
      <p:sp>
        <p:nvSpPr>
          <p:cNvPr id="18446"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pic>
        <p:nvPicPr>
          <p:cNvPr id="18448" name="Picture 8" descr="Johnwaynegacyrosalynncarter_wikimedia_bearbeitet"/>
          <p:cNvPicPr>
            <a:picLocks noChangeAspect="1" noChangeArrowheads="1"/>
          </p:cNvPicPr>
          <p:nvPr/>
        </p:nvPicPr>
        <p:blipFill>
          <a:blip r:embed="rId6"/>
          <a:srcRect/>
          <a:stretch>
            <a:fillRect/>
          </a:stretch>
        </p:blipFill>
        <p:spPr bwMode="auto">
          <a:xfrm>
            <a:off x="2411413" y="2492375"/>
            <a:ext cx="1600200" cy="1895475"/>
          </a:xfrm>
          <a:prstGeom prst="rect">
            <a:avLst/>
          </a:prstGeom>
          <a:noFill/>
          <a:ln w="9525">
            <a:noFill/>
            <a:miter lim="800000"/>
            <a:headEnd/>
            <a:tailEnd/>
          </a:ln>
        </p:spPr>
      </p:pic>
      <p:sp>
        <p:nvSpPr>
          <p:cNvPr id="17" name="Titel 1"/>
          <p:cNvSpPr txBox="1">
            <a:spLocks/>
          </p:cNvSpPr>
          <p:nvPr/>
        </p:nvSpPr>
        <p:spPr>
          <a:xfrm>
            <a:off x="0" y="0"/>
            <a:ext cx="9144000" cy="782292"/>
          </a:xfrm>
          <a:prstGeom prst="rect">
            <a:avLst/>
          </a:prstGeom>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spcBef>
                <a:spcPct val="50000"/>
              </a:spcBef>
            </a:pPr>
            <a:r>
              <a:rPr lang="cs-CZ" altLang="de-DE" kern="0" smtClean="0">
                <a:solidFill>
                  <a:schemeClr val="accent1"/>
                </a:solidFill>
              </a:rPr>
              <a:t>Můžeme usuzovat na povahu člověka nebo na jeho profesi pouze na základě toho, jak vypadá</a:t>
            </a:r>
            <a:r>
              <a:rPr lang="de-DE" altLang="de-DE" kern="0" smtClean="0">
                <a:solidFill>
                  <a:schemeClr val="accent1"/>
                </a:solidFill>
              </a:rPr>
              <a:t>?</a:t>
            </a:r>
            <a:endParaRPr lang="de-DE" kern="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subTitle" idx="4294967295"/>
          </p:nvPr>
        </p:nvSpPr>
        <p:spPr>
          <a:xfrm>
            <a:off x="0" y="188913"/>
            <a:ext cx="9144000" cy="549275"/>
          </a:xfrm>
        </p:spPr>
        <p:txBody>
          <a:bodyPr/>
          <a:lstStyle/>
          <a:p>
            <a:pPr marL="0" indent="0" algn="ctr" eaLnBrk="1" hangingPunct="1">
              <a:buFont typeface="Wingdings 2" pitchFamily="18" charset="2"/>
              <a:buNone/>
            </a:pPr>
            <a:r>
              <a:rPr lang="cs-CZ" altLang="de-DE" sz="2000" dirty="0" smtClean="0">
                <a:solidFill>
                  <a:schemeClr val="accent1"/>
                </a:solidFill>
              </a:rPr>
              <a:t>Úkol</a:t>
            </a:r>
            <a:r>
              <a:rPr lang="de-DE" altLang="de-DE" sz="2000" dirty="0" smtClean="0">
                <a:solidFill>
                  <a:schemeClr val="accent1"/>
                </a:solidFill>
              </a:rPr>
              <a:t> 1</a:t>
            </a:r>
          </a:p>
        </p:txBody>
      </p:sp>
      <p:sp>
        <p:nvSpPr>
          <p:cNvPr id="19459" name="Rectangle 3"/>
          <p:cNvSpPr>
            <a:spLocks noChangeArrowheads="1"/>
          </p:cNvSpPr>
          <p:nvPr/>
        </p:nvSpPr>
        <p:spPr bwMode="auto">
          <a:xfrm>
            <a:off x="827088" y="2044700"/>
            <a:ext cx="7696200" cy="2098675"/>
          </a:xfrm>
          <a:prstGeom prst="rect">
            <a:avLst/>
          </a:prstGeom>
          <a:noFill/>
          <a:ln w="9525">
            <a:noFill/>
            <a:miter lim="800000"/>
            <a:headEnd/>
            <a:tailEnd/>
          </a:ln>
        </p:spPr>
        <p:txBody>
          <a:bodyPr/>
          <a:lstStyle/>
          <a:p>
            <a:pPr eaLnBrk="1" hangingPunct="1"/>
            <a:r>
              <a:rPr lang="cs-CZ" altLang="de-DE" sz="1800" dirty="0"/>
              <a:t>Teď uvidíte obrázek </a:t>
            </a:r>
            <a:r>
              <a:rPr lang="de-DE" altLang="de-DE" sz="1800" dirty="0"/>
              <a:t>(</a:t>
            </a:r>
            <a:r>
              <a:rPr lang="cs-CZ" altLang="de-DE" sz="1800" dirty="0"/>
              <a:t>nebo část obrázku</a:t>
            </a:r>
            <a:r>
              <a:rPr lang="de-DE" altLang="de-DE" sz="1800" dirty="0"/>
              <a:t>). </a:t>
            </a:r>
          </a:p>
          <a:p>
            <a:pPr eaLnBrk="1" hangingPunct="1"/>
            <a:endParaRPr lang="de-DE" altLang="de-DE" sz="1800" dirty="0"/>
          </a:p>
          <a:p>
            <a:pPr eaLnBrk="1" hangingPunct="1"/>
            <a:r>
              <a:rPr lang="cs-CZ" altLang="de-DE" sz="1800" dirty="0"/>
              <a:t>Zkuste prosím přijít na to, co se děje s osobou nebo osobami na obrázku. </a:t>
            </a:r>
          </a:p>
          <a:p>
            <a:pPr eaLnBrk="1" hangingPunct="1"/>
            <a:endParaRPr lang="cs-CZ" altLang="de-DE" sz="1800" dirty="0"/>
          </a:p>
          <a:p>
            <a:pPr eaLnBrk="1" hangingPunct="1"/>
            <a:r>
              <a:rPr lang="cs-CZ" altLang="de-DE" sz="1800" dirty="0"/>
              <a:t>Jak jistí jste asi svým úsudkem?</a:t>
            </a:r>
            <a:endParaRPr lang="de-DE" altLang="de-DE" sz="1800" dirty="0"/>
          </a:p>
        </p:txBody>
      </p:sp>
      <p:sp>
        <p:nvSpPr>
          <p:cNvPr id="1946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7.1</a:t>
            </a:r>
            <a:r>
              <a:rPr lang="cs-CZ" altLang="de-DE" b="1">
                <a:solidFill>
                  <a:schemeClr val="tx2"/>
                </a:solidFill>
              </a:rPr>
              <a:t>3</a:t>
            </a:r>
            <a:endParaRPr lang="en-US" altLang="de-DE" b="1">
              <a:solidFill>
                <a:schemeClr val="tx2"/>
              </a:solidFill>
            </a:endParaRPr>
          </a:p>
        </p:txBody>
      </p:sp>
      <p:sp>
        <p:nvSpPr>
          <p:cNvPr id="19461"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503238" y="1844675"/>
            <a:ext cx="1981200" cy="366713"/>
          </a:xfrm>
          <a:prstGeom prst="rect">
            <a:avLst/>
          </a:prstGeom>
          <a:noFill/>
          <a:ln w="9525">
            <a:noFill/>
            <a:miter lim="800000"/>
            <a:headEnd/>
            <a:tailEnd/>
          </a:ln>
        </p:spPr>
        <p:txBody>
          <a:bodyPr>
            <a:spAutoFit/>
          </a:bodyPr>
          <a:lstStyle/>
          <a:p>
            <a:pPr algn="ctr" eaLnBrk="1" hangingPunct="1">
              <a:spcBef>
                <a:spcPct val="50000"/>
              </a:spcBef>
            </a:pPr>
            <a:r>
              <a:rPr lang="cs-CZ" altLang="de-DE" sz="1800" i="1" dirty="0"/>
              <a:t>Výřez</a:t>
            </a:r>
            <a:r>
              <a:rPr lang="de-DE" altLang="de-DE" sz="1800" i="1" dirty="0"/>
              <a:t>!</a:t>
            </a:r>
            <a:endParaRPr lang="en-GB" altLang="de-DE" sz="1800" i="1" dirty="0"/>
          </a:p>
        </p:txBody>
      </p:sp>
      <p:sp>
        <p:nvSpPr>
          <p:cNvPr id="20483" name="Text Box 3"/>
          <p:cNvSpPr txBox="1">
            <a:spLocks noChangeArrowheads="1"/>
          </p:cNvSpPr>
          <p:nvPr/>
        </p:nvSpPr>
        <p:spPr bwMode="auto">
          <a:xfrm>
            <a:off x="4343400" y="2420938"/>
            <a:ext cx="4800600" cy="2308225"/>
          </a:xfrm>
          <a:prstGeom prst="rect">
            <a:avLst/>
          </a:prstGeom>
          <a:noFill/>
          <a:ln w="9525">
            <a:noFill/>
            <a:miter lim="800000"/>
            <a:headEnd/>
            <a:tailEnd/>
          </a:ln>
        </p:spPr>
        <p:txBody>
          <a:bodyPr>
            <a:spAutoFit/>
          </a:bodyPr>
          <a:lstStyle/>
          <a:p>
            <a:pPr marL="342900" indent="-342900" eaLnBrk="1" hangingPunct="1">
              <a:buFontTx/>
              <a:buAutoNum type="arabicPeriod"/>
            </a:pPr>
            <a:r>
              <a:rPr lang="cs-CZ" altLang="de-DE" sz="1800" dirty="0"/>
              <a:t>Vítěz na slavnostním ceremoniálu</a:t>
            </a:r>
            <a:endParaRPr lang="de-DE" altLang="de-DE" sz="1800" dirty="0"/>
          </a:p>
          <a:p>
            <a:pPr marL="342900" indent="-342900" eaLnBrk="1" hangingPunct="1">
              <a:buFontTx/>
              <a:buAutoNum type="arabicPeriod"/>
            </a:pPr>
            <a:endParaRPr lang="de-DE" altLang="de-DE" sz="1800" dirty="0"/>
          </a:p>
          <a:p>
            <a:pPr marL="342900" indent="-342900" eaLnBrk="1" hangingPunct="1">
              <a:buFontTx/>
              <a:buAutoNum type="arabicPeriod"/>
            </a:pPr>
            <a:r>
              <a:rPr lang="cs-CZ" altLang="de-DE" sz="1800" dirty="0"/>
              <a:t>Po propuštění z vězení</a:t>
            </a:r>
            <a:endParaRPr lang="de-DE" altLang="de-DE" sz="1800" dirty="0"/>
          </a:p>
          <a:p>
            <a:pPr marL="342900" indent="-342900" eaLnBrk="1" hangingPunct="1"/>
            <a:endParaRPr lang="de-DE" altLang="de-DE" sz="1800" dirty="0"/>
          </a:p>
          <a:p>
            <a:pPr marL="342900" indent="-342900" eaLnBrk="1" hangingPunct="1"/>
            <a:r>
              <a:rPr lang="de-DE" altLang="de-DE" sz="1800" dirty="0"/>
              <a:t>3. </a:t>
            </a:r>
            <a:r>
              <a:rPr lang="cs-CZ" altLang="de-DE" sz="1800" dirty="0"/>
              <a:t>Soustředěný fotograf</a:t>
            </a:r>
            <a:endParaRPr lang="de-DE" altLang="de-DE" sz="1800" dirty="0"/>
          </a:p>
          <a:p>
            <a:pPr marL="342900" indent="-342900" eaLnBrk="1" hangingPunct="1"/>
            <a:endParaRPr lang="de-DE" altLang="de-DE" sz="1800" dirty="0">
              <a:solidFill>
                <a:srgbClr val="336699"/>
              </a:solidFill>
            </a:endParaRPr>
          </a:p>
          <a:p>
            <a:pPr marL="342900" indent="-342900" eaLnBrk="1" hangingPunct="1"/>
            <a:r>
              <a:rPr lang="de-DE" altLang="de-DE" sz="1800" dirty="0"/>
              <a:t>4. </a:t>
            </a:r>
            <a:r>
              <a:rPr lang="cs-CZ" altLang="de-DE" sz="1800" dirty="0"/>
              <a:t>Muž poslouchá argumenty svého oponenta v diskuzi</a:t>
            </a:r>
            <a:endParaRPr lang="en-GB" altLang="de-DE" sz="1800" dirty="0"/>
          </a:p>
        </p:txBody>
      </p:sp>
      <p:pic>
        <p:nvPicPr>
          <p:cNvPr id="20484" name="Picture 4" descr="Gerd klein"/>
          <p:cNvPicPr>
            <a:picLocks noChangeAspect="1" noChangeArrowheads="1"/>
          </p:cNvPicPr>
          <p:nvPr/>
        </p:nvPicPr>
        <p:blipFill>
          <a:blip r:embed="rId3"/>
          <a:srcRect/>
          <a:stretch>
            <a:fillRect/>
          </a:stretch>
        </p:blipFill>
        <p:spPr bwMode="auto">
          <a:xfrm>
            <a:off x="1042988" y="2349500"/>
            <a:ext cx="2852737" cy="2881313"/>
          </a:xfrm>
          <a:prstGeom prst="rect">
            <a:avLst/>
          </a:prstGeom>
          <a:noFill/>
          <a:ln w="9525">
            <a:noFill/>
            <a:miter lim="800000"/>
            <a:headEnd/>
            <a:tailEnd/>
          </a:ln>
        </p:spPr>
      </p:pic>
      <p:sp>
        <p:nvSpPr>
          <p:cNvPr id="20485" name="Rectangle 7"/>
          <p:cNvSpPr>
            <a:spLocks noChangeArrowheads="1"/>
          </p:cNvSpPr>
          <p:nvPr/>
        </p:nvSpPr>
        <p:spPr bwMode="auto">
          <a:xfrm>
            <a:off x="8675688" y="0"/>
            <a:ext cx="471487"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 34</a:t>
            </a:r>
          </a:p>
        </p:txBody>
      </p:sp>
      <p:sp>
        <p:nvSpPr>
          <p:cNvPr id="20486"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7.1</a:t>
            </a:r>
            <a:r>
              <a:rPr lang="cs-CZ" altLang="de-DE" b="1">
                <a:solidFill>
                  <a:schemeClr val="tx2"/>
                </a:solidFill>
              </a:rPr>
              <a:t>4</a:t>
            </a:r>
            <a:endParaRPr lang="en-US" altLang="de-DE" b="1">
              <a:solidFill>
                <a:schemeClr val="tx2"/>
              </a:solidFill>
            </a:endParaRPr>
          </a:p>
        </p:txBody>
      </p:sp>
      <p:sp>
        <p:nvSpPr>
          <p:cNvPr id="20487"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8" name="Rectangle 2"/>
          <p:cNvSpPr txBox="1">
            <a:spLocks noChangeArrowheads="1"/>
          </p:cNvSpPr>
          <p:nvPr/>
        </p:nvSpPr>
        <p:spPr bwMode="auto">
          <a:xfrm>
            <a:off x="-20638" y="0"/>
            <a:ext cx="9144001" cy="792163"/>
          </a:xfrm>
          <a:prstGeom prst="rect">
            <a:avLst/>
          </a:prstGeom>
          <a:noFill/>
          <a:ln>
            <a:noFill/>
          </a:ln>
          <a:extLst/>
        </p:spPr>
        <p:txBody>
          <a:bodyPr anchor="ct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0" indent="0" algn="ctr" eaLnBrk="1" hangingPunct="1">
              <a:spcBef>
                <a:spcPts val="0"/>
              </a:spcBef>
              <a:defRPr/>
            </a:pPr>
            <a:r>
              <a:rPr lang="cs-CZ" altLang="de-DE" sz="2000" kern="0" dirty="0" smtClean="0">
                <a:solidFill>
                  <a:schemeClr val="accent1"/>
                </a:solidFill>
              </a:rPr>
              <a:t>Co je na obrázku</a:t>
            </a:r>
            <a:r>
              <a:rPr lang="en-US" altLang="de-DE" sz="2000" kern="0" dirty="0" smtClean="0">
                <a:solidFill>
                  <a:schemeClr val="accent1"/>
                </a:solidFill>
              </a:rPr>
              <a:t>? </a:t>
            </a:r>
            <a:r>
              <a:rPr lang="cs-CZ" altLang="de-DE" sz="2000" kern="0" dirty="0" smtClean="0">
                <a:solidFill>
                  <a:schemeClr val="accent1"/>
                </a:solidFill>
              </a:rPr>
              <a:t>Jak moc jste si tím jistí</a:t>
            </a:r>
            <a:r>
              <a:rPr lang="en-US" altLang="de-DE" sz="2000" kern="0" dirty="0" smtClean="0">
                <a:solidFill>
                  <a:schemeClr val="accent1"/>
                </a:solidFill>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533400" y="1857375"/>
            <a:ext cx="2538413" cy="366713"/>
          </a:xfrm>
          <a:prstGeom prst="rect">
            <a:avLst/>
          </a:prstGeom>
          <a:noFill/>
          <a:ln w="9525">
            <a:noFill/>
            <a:miter lim="800000"/>
            <a:headEnd/>
            <a:tailEnd/>
          </a:ln>
        </p:spPr>
        <p:txBody>
          <a:bodyPr>
            <a:spAutoFit/>
          </a:bodyPr>
          <a:lstStyle/>
          <a:p>
            <a:pPr algn="ctr" eaLnBrk="1" hangingPunct="1">
              <a:spcBef>
                <a:spcPct val="50000"/>
              </a:spcBef>
            </a:pPr>
            <a:r>
              <a:rPr lang="cs-CZ" altLang="de-DE" sz="1800" dirty="0"/>
              <a:t>Soustředění</a:t>
            </a:r>
            <a:r>
              <a:rPr lang="de-DE" altLang="de-DE" sz="1800" dirty="0"/>
              <a:t>!</a:t>
            </a:r>
            <a:endParaRPr lang="en-GB" altLang="de-DE" sz="1800" dirty="0"/>
          </a:p>
        </p:txBody>
      </p:sp>
      <p:pic>
        <p:nvPicPr>
          <p:cNvPr id="21507" name="Picture 3" descr="Kopie von DSC01346"/>
          <p:cNvPicPr>
            <a:picLocks noChangeAspect="1" noChangeArrowheads="1"/>
          </p:cNvPicPr>
          <p:nvPr/>
        </p:nvPicPr>
        <p:blipFill>
          <a:blip r:embed="rId3"/>
          <a:srcRect/>
          <a:stretch>
            <a:fillRect/>
          </a:stretch>
        </p:blipFill>
        <p:spPr bwMode="auto">
          <a:xfrm>
            <a:off x="250825" y="2349500"/>
            <a:ext cx="4067175" cy="2711450"/>
          </a:xfrm>
          <a:prstGeom prst="rect">
            <a:avLst/>
          </a:prstGeom>
          <a:noFill/>
          <a:ln w="9525">
            <a:noFill/>
            <a:miter lim="800000"/>
            <a:headEnd/>
            <a:tailEnd/>
          </a:ln>
        </p:spPr>
      </p:pic>
      <p:sp>
        <p:nvSpPr>
          <p:cNvPr id="21508" name="Text Box 5"/>
          <p:cNvSpPr txBox="1">
            <a:spLocks noChangeArrowheads="1"/>
          </p:cNvSpPr>
          <p:nvPr/>
        </p:nvSpPr>
        <p:spPr bwMode="auto">
          <a:xfrm>
            <a:off x="4343400" y="2420938"/>
            <a:ext cx="4800600" cy="457200"/>
          </a:xfrm>
          <a:prstGeom prst="rect">
            <a:avLst/>
          </a:prstGeom>
          <a:noFill/>
          <a:ln w="9525">
            <a:noFill/>
            <a:miter lim="800000"/>
            <a:headEnd/>
            <a:tailEnd/>
          </a:ln>
        </p:spPr>
        <p:txBody>
          <a:bodyPr>
            <a:spAutoFit/>
          </a:bodyPr>
          <a:lstStyle/>
          <a:p>
            <a:pPr marL="342900" indent="-342900" eaLnBrk="1" hangingPunct="1">
              <a:spcBef>
                <a:spcPct val="50000"/>
              </a:spcBef>
            </a:pPr>
            <a:endParaRPr lang="en-GB" altLang="de-DE" sz="2400"/>
          </a:p>
        </p:txBody>
      </p:sp>
      <p:sp>
        <p:nvSpPr>
          <p:cNvPr id="21509" name="Text Box 7"/>
          <p:cNvSpPr txBox="1">
            <a:spLocks noChangeArrowheads="1"/>
          </p:cNvSpPr>
          <p:nvPr/>
        </p:nvSpPr>
        <p:spPr bwMode="auto">
          <a:xfrm>
            <a:off x="0" y="71438"/>
            <a:ext cx="9144000" cy="623887"/>
          </a:xfrm>
          <a:prstGeom prst="rect">
            <a:avLst/>
          </a:prstGeom>
          <a:noFill/>
          <a:ln w="9525">
            <a:noFill/>
            <a:miter lim="800000"/>
            <a:headEnd/>
            <a:tailEnd/>
          </a:ln>
        </p:spPr>
        <p:txBody>
          <a:bodyPr>
            <a:spAutoFit/>
          </a:bodyPr>
          <a:lstStyle/>
          <a:p>
            <a:pPr algn="ctr" eaLnBrk="1" hangingPunct="1">
              <a:spcBef>
                <a:spcPct val="10000"/>
              </a:spcBef>
            </a:pPr>
            <a:r>
              <a:rPr lang="cs-CZ" altLang="de-DE" sz="1800" b="1" dirty="0">
                <a:solidFill>
                  <a:schemeClr val="accent1"/>
                </a:solidFill>
              </a:rPr>
              <a:t>První dojem může klamat</a:t>
            </a:r>
            <a:r>
              <a:rPr lang="de-DE" altLang="de-DE" sz="1800" b="1" dirty="0">
                <a:solidFill>
                  <a:schemeClr val="accent1"/>
                </a:solidFill>
              </a:rPr>
              <a:t>…</a:t>
            </a:r>
          </a:p>
          <a:p>
            <a:pPr algn="ctr" eaLnBrk="1" hangingPunct="1">
              <a:spcBef>
                <a:spcPct val="10000"/>
              </a:spcBef>
            </a:pPr>
            <a:r>
              <a:rPr lang="cs-CZ" altLang="de-DE" sz="1500" dirty="0">
                <a:solidFill>
                  <a:schemeClr val="accent1"/>
                </a:solidFill>
              </a:rPr>
              <a:t>Často nemůžeme určit, o co druhému člověku jde, pokud nemáme další informace</a:t>
            </a:r>
            <a:r>
              <a:rPr lang="de-DE" altLang="de-DE" sz="1500" dirty="0">
                <a:solidFill>
                  <a:schemeClr val="accent1"/>
                </a:solidFill>
              </a:rPr>
              <a:t>.</a:t>
            </a:r>
          </a:p>
        </p:txBody>
      </p:sp>
      <p:sp>
        <p:nvSpPr>
          <p:cNvPr id="2151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7.1</a:t>
            </a:r>
            <a:r>
              <a:rPr lang="cs-CZ" altLang="de-DE" b="1">
                <a:solidFill>
                  <a:schemeClr val="tx2"/>
                </a:solidFill>
              </a:rPr>
              <a:t>5</a:t>
            </a:r>
            <a:endParaRPr lang="en-US" altLang="de-DE" b="1">
              <a:solidFill>
                <a:schemeClr val="tx2"/>
              </a:solidFill>
            </a:endParaRPr>
          </a:p>
        </p:txBody>
      </p:sp>
      <p:sp>
        <p:nvSpPr>
          <p:cNvPr id="21511" name="Text Box 7"/>
          <p:cNvSpPr txBox="1">
            <a:spLocks noChangeArrowheads="1"/>
          </p:cNvSpPr>
          <p:nvPr/>
        </p:nvSpPr>
        <p:spPr bwMode="auto">
          <a:xfrm>
            <a:off x="-65088" y="6678613"/>
            <a:ext cx="2422526" cy="215900"/>
          </a:xfrm>
          <a:prstGeom prst="rect">
            <a:avLst/>
          </a:prstGeom>
          <a:noFill/>
          <a:ln w="9525">
            <a:noFill/>
            <a:miter lim="800000"/>
            <a:headEnd/>
            <a:tailEnd/>
          </a:ln>
        </p:spPr>
        <p:txBody>
          <a:bodyPr>
            <a:spAutoFit/>
          </a:bodyPr>
          <a:lstStyle/>
          <a:p>
            <a:pPr eaLnBrk="1" hangingPunct="1">
              <a:spcBef>
                <a:spcPct val="50000"/>
              </a:spcBef>
            </a:pPr>
            <a:r>
              <a:rPr lang="de-DE" altLang="de-DE" sz="800" i="1"/>
              <a:t>(</a:t>
            </a:r>
            <a:r>
              <a:rPr lang="cs-CZ" altLang="de-DE" sz="800"/>
              <a:t>„</a:t>
            </a:r>
            <a:r>
              <a:rPr lang="cs-CZ" altLang="de-DE" sz="800" i="1"/>
              <a:t>Bez názvu</a:t>
            </a:r>
            <a:r>
              <a:rPr lang="de-DE" altLang="de-DE" sz="800" i="1"/>
              <a:t>” </a:t>
            </a:r>
            <a:r>
              <a:rPr lang="cs-CZ" altLang="de-DE" sz="800" i="1"/>
              <a:t>od</a:t>
            </a:r>
            <a:r>
              <a:rPr lang="de-DE" altLang="de-DE" sz="800" i="1"/>
              <a:t> Steffen</a:t>
            </a:r>
            <a:r>
              <a:rPr lang="cs-CZ" altLang="de-DE" sz="800" i="1"/>
              <a:t>a</a:t>
            </a:r>
            <a:r>
              <a:rPr lang="de-DE" altLang="de-DE" sz="800" i="1"/>
              <a:t> Moritz</a:t>
            </a:r>
            <a:r>
              <a:rPr lang="cs-CZ" altLang="de-DE" sz="800" i="1"/>
              <a:t>e</a:t>
            </a:r>
            <a:r>
              <a:rPr lang="de-DE" altLang="de-DE" sz="800" i="1"/>
              <a:t>)</a:t>
            </a:r>
          </a:p>
        </p:txBody>
      </p:sp>
      <p:sp>
        <p:nvSpPr>
          <p:cNvPr id="21512"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21513" name="Text Box 3"/>
          <p:cNvSpPr txBox="1">
            <a:spLocks noChangeArrowheads="1"/>
          </p:cNvSpPr>
          <p:nvPr/>
        </p:nvSpPr>
        <p:spPr bwMode="auto">
          <a:xfrm>
            <a:off x="4343400" y="2420938"/>
            <a:ext cx="4800600" cy="2308225"/>
          </a:xfrm>
          <a:prstGeom prst="rect">
            <a:avLst/>
          </a:prstGeom>
          <a:noFill/>
          <a:ln w="9525">
            <a:noFill/>
            <a:miter lim="800000"/>
            <a:headEnd/>
            <a:tailEnd/>
          </a:ln>
        </p:spPr>
        <p:txBody>
          <a:bodyPr>
            <a:spAutoFit/>
          </a:bodyPr>
          <a:lstStyle/>
          <a:p>
            <a:pPr marL="342900" indent="-342900" eaLnBrk="1" hangingPunct="1">
              <a:buFontTx/>
              <a:buAutoNum type="arabicPeriod"/>
            </a:pPr>
            <a:r>
              <a:rPr lang="cs-CZ" altLang="de-DE" sz="1800" dirty="0"/>
              <a:t>Vítěz na slavnostním ceremoniálu</a:t>
            </a:r>
            <a:endParaRPr lang="de-DE" altLang="de-DE" sz="1800" dirty="0"/>
          </a:p>
          <a:p>
            <a:pPr marL="342900" indent="-342900" eaLnBrk="1" hangingPunct="1">
              <a:buFontTx/>
              <a:buAutoNum type="arabicPeriod"/>
            </a:pPr>
            <a:endParaRPr lang="de-DE" altLang="de-DE" sz="1800" dirty="0"/>
          </a:p>
          <a:p>
            <a:pPr marL="342900" indent="-342900" eaLnBrk="1" hangingPunct="1">
              <a:buFontTx/>
              <a:buAutoNum type="arabicPeriod"/>
            </a:pPr>
            <a:r>
              <a:rPr lang="cs-CZ" altLang="de-DE" sz="1800" dirty="0"/>
              <a:t>Po propuštění z vězení</a:t>
            </a:r>
            <a:endParaRPr lang="de-DE" altLang="de-DE" sz="1800" dirty="0"/>
          </a:p>
          <a:p>
            <a:pPr marL="342900" indent="-342900" eaLnBrk="1" hangingPunct="1"/>
            <a:endParaRPr lang="de-DE" altLang="de-DE" sz="1800" dirty="0"/>
          </a:p>
          <a:p>
            <a:pPr marL="342900" indent="-342900" eaLnBrk="1" hangingPunct="1"/>
            <a:r>
              <a:rPr lang="de-DE" altLang="de-DE" sz="1800" dirty="0"/>
              <a:t>3. </a:t>
            </a:r>
            <a:r>
              <a:rPr lang="cs-CZ" altLang="de-DE" sz="1800" b="1" dirty="0"/>
              <a:t>Soustředěný fotograf</a:t>
            </a:r>
            <a:endParaRPr lang="de-DE" altLang="de-DE" sz="1800" b="1" dirty="0"/>
          </a:p>
          <a:p>
            <a:pPr marL="342900" indent="-342900" eaLnBrk="1" hangingPunct="1"/>
            <a:endParaRPr lang="de-DE" altLang="de-DE" sz="1800" dirty="0">
              <a:solidFill>
                <a:srgbClr val="336699"/>
              </a:solidFill>
            </a:endParaRPr>
          </a:p>
          <a:p>
            <a:pPr marL="342900" indent="-342900" eaLnBrk="1" hangingPunct="1"/>
            <a:r>
              <a:rPr lang="de-DE" altLang="de-DE" sz="1800" dirty="0"/>
              <a:t>4. </a:t>
            </a:r>
            <a:r>
              <a:rPr lang="cs-CZ" altLang="de-DE" sz="1800" dirty="0"/>
              <a:t>Muž poslouchá argumenty svého oponenta v diskuzi</a:t>
            </a:r>
            <a:endParaRPr lang="en-GB" altLang="de-DE"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4932363" y="2708275"/>
            <a:ext cx="3995737" cy="2308225"/>
          </a:xfrm>
          <a:prstGeom prst="rect">
            <a:avLst/>
          </a:prstGeom>
          <a:noFill/>
          <a:ln w="9525">
            <a:noFill/>
            <a:miter lim="800000"/>
            <a:headEnd/>
            <a:tailEnd/>
          </a:ln>
        </p:spPr>
        <p:txBody>
          <a:bodyPr>
            <a:spAutoFit/>
          </a:bodyPr>
          <a:lstStyle/>
          <a:p>
            <a:pPr marL="342900" indent="-342900" eaLnBrk="1" hangingPunct="1"/>
            <a:r>
              <a:rPr lang="de-DE" altLang="de-DE" sz="1800" dirty="0"/>
              <a:t>1. </a:t>
            </a:r>
            <a:r>
              <a:rPr lang="cs-CZ" altLang="de-DE" sz="1800" dirty="0"/>
              <a:t>Po vynesení rozsudku</a:t>
            </a:r>
            <a:endParaRPr lang="de-DE" altLang="de-DE" sz="1800" dirty="0"/>
          </a:p>
          <a:p>
            <a:pPr marL="342900" indent="-342900" eaLnBrk="1" hangingPunct="1"/>
            <a:endParaRPr lang="de-DE" altLang="de-DE" sz="1800" dirty="0"/>
          </a:p>
          <a:p>
            <a:pPr marL="342900" indent="-342900" eaLnBrk="1" hangingPunct="1"/>
            <a:r>
              <a:rPr lang="de-DE" altLang="de-DE" sz="1800" dirty="0"/>
              <a:t>2. </a:t>
            </a:r>
            <a:r>
              <a:rPr lang="cs-CZ" altLang="de-DE" sz="1800" dirty="0"/>
              <a:t>Kuchař při ochutnávání</a:t>
            </a:r>
            <a:endParaRPr lang="de-DE" altLang="de-DE" sz="1800" dirty="0"/>
          </a:p>
          <a:p>
            <a:pPr marL="342900" indent="-342900" eaLnBrk="1" hangingPunct="1"/>
            <a:endParaRPr lang="de-DE" altLang="de-DE" sz="1800" dirty="0"/>
          </a:p>
          <a:p>
            <a:pPr marL="342900" indent="-342900" eaLnBrk="1" hangingPunct="1"/>
            <a:r>
              <a:rPr lang="de-DE" altLang="de-DE" sz="1800" dirty="0"/>
              <a:t>3. </a:t>
            </a:r>
            <a:r>
              <a:rPr lang="cs-CZ" altLang="de-DE" sz="1800" dirty="0"/>
              <a:t>Chlapec, ze kterého si dělají legraci</a:t>
            </a:r>
            <a:endParaRPr lang="de-DE" altLang="de-DE" sz="1800" dirty="0"/>
          </a:p>
          <a:p>
            <a:pPr marL="342900" indent="-342900" eaLnBrk="1" hangingPunct="1"/>
            <a:endParaRPr lang="de-DE" altLang="de-DE" sz="1800" dirty="0"/>
          </a:p>
          <a:p>
            <a:pPr marL="342900" indent="-342900" eaLnBrk="1" hangingPunct="1"/>
            <a:r>
              <a:rPr lang="de-DE" altLang="de-DE" sz="1800" dirty="0"/>
              <a:t>4. </a:t>
            </a:r>
            <a:r>
              <a:rPr lang="cs-CZ" altLang="de-DE" sz="1800" dirty="0"/>
              <a:t>Obchodník na konferenci</a:t>
            </a:r>
            <a:endParaRPr lang="de-DE" altLang="de-DE" sz="1800" dirty="0"/>
          </a:p>
        </p:txBody>
      </p:sp>
      <p:sp>
        <p:nvSpPr>
          <p:cNvPr id="22531" name="Text Box 3"/>
          <p:cNvSpPr txBox="1">
            <a:spLocks noChangeArrowheads="1"/>
          </p:cNvSpPr>
          <p:nvPr/>
        </p:nvSpPr>
        <p:spPr bwMode="auto">
          <a:xfrm>
            <a:off x="1476375" y="2205038"/>
            <a:ext cx="1981200" cy="366712"/>
          </a:xfrm>
          <a:prstGeom prst="rect">
            <a:avLst/>
          </a:prstGeom>
          <a:noFill/>
          <a:ln w="9525">
            <a:noFill/>
            <a:miter lim="800000"/>
            <a:headEnd/>
            <a:tailEnd/>
          </a:ln>
        </p:spPr>
        <p:txBody>
          <a:bodyPr>
            <a:spAutoFit/>
          </a:bodyPr>
          <a:lstStyle/>
          <a:p>
            <a:pPr eaLnBrk="1" hangingPunct="1">
              <a:spcBef>
                <a:spcPct val="50000"/>
              </a:spcBef>
            </a:pPr>
            <a:r>
              <a:rPr lang="cs-CZ" altLang="de-DE" sz="1800" i="1"/>
              <a:t>Výřez</a:t>
            </a:r>
            <a:r>
              <a:rPr lang="de-DE" altLang="de-DE" sz="1800" i="1"/>
              <a:t>!</a:t>
            </a:r>
            <a:endParaRPr lang="en-GB" altLang="de-DE" sz="1800" i="1"/>
          </a:p>
        </p:txBody>
      </p:sp>
      <p:pic>
        <p:nvPicPr>
          <p:cNvPr id="22532" name="Picture 4" descr="Vladimir Rolov fotocmuuniity in einer Kochschule2"/>
          <p:cNvPicPr>
            <a:picLocks noChangeAspect="1" noChangeArrowheads="1"/>
          </p:cNvPicPr>
          <p:nvPr/>
        </p:nvPicPr>
        <p:blipFill>
          <a:blip r:embed="rId3"/>
          <a:srcRect/>
          <a:stretch>
            <a:fillRect/>
          </a:stretch>
        </p:blipFill>
        <p:spPr bwMode="auto">
          <a:xfrm>
            <a:off x="1619250" y="2708275"/>
            <a:ext cx="2232025" cy="2111375"/>
          </a:xfrm>
          <a:prstGeom prst="rect">
            <a:avLst/>
          </a:prstGeom>
          <a:noFill/>
          <a:ln w="9525">
            <a:noFill/>
            <a:miter lim="800000"/>
            <a:headEnd/>
            <a:tailEnd/>
          </a:ln>
        </p:spPr>
      </p:pic>
      <p:sp>
        <p:nvSpPr>
          <p:cNvPr id="22533" name="Rectangle 7"/>
          <p:cNvSpPr>
            <a:spLocks noChangeArrowheads="1"/>
          </p:cNvSpPr>
          <p:nvPr/>
        </p:nvSpPr>
        <p:spPr bwMode="auto">
          <a:xfrm>
            <a:off x="8675688" y="0"/>
            <a:ext cx="471487"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 36</a:t>
            </a:r>
          </a:p>
        </p:txBody>
      </p:sp>
      <p:sp>
        <p:nvSpPr>
          <p:cNvPr id="22534"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7.1</a:t>
            </a:r>
            <a:r>
              <a:rPr lang="cs-CZ" altLang="de-DE" b="1">
                <a:solidFill>
                  <a:schemeClr val="tx2"/>
                </a:solidFill>
              </a:rPr>
              <a:t>6</a:t>
            </a:r>
            <a:endParaRPr lang="en-US" altLang="de-DE" b="1">
              <a:solidFill>
                <a:schemeClr val="tx2"/>
              </a:solidFill>
            </a:endParaRPr>
          </a:p>
        </p:txBody>
      </p:sp>
      <p:sp>
        <p:nvSpPr>
          <p:cNvPr id="22535"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8" name="Rectangle 2"/>
          <p:cNvSpPr txBox="1">
            <a:spLocks noChangeArrowheads="1"/>
          </p:cNvSpPr>
          <p:nvPr/>
        </p:nvSpPr>
        <p:spPr bwMode="auto">
          <a:xfrm>
            <a:off x="-20638" y="0"/>
            <a:ext cx="9144001" cy="792163"/>
          </a:xfrm>
          <a:prstGeom prst="rect">
            <a:avLst/>
          </a:prstGeom>
          <a:noFill/>
          <a:ln>
            <a:noFill/>
          </a:ln>
          <a:extLst/>
        </p:spPr>
        <p:txBody>
          <a:bodyPr anchor="ct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0" indent="0" algn="ctr" eaLnBrk="1" hangingPunct="1">
              <a:spcBef>
                <a:spcPts val="0"/>
              </a:spcBef>
              <a:defRPr/>
            </a:pPr>
            <a:r>
              <a:rPr lang="cs-CZ" altLang="de-DE" sz="2000" kern="0" dirty="0" smtClean="0">
                <a:solidFill>
                  <a:schemeClr val="accent1"/>
                </a:solidFill>
              </a:rPr>
              <a:t>Co je na obrázku</a:t>
            </a:r>
            <a:r>
              <a:rPr lang="en-US" altLang="de-DE" sz="2000" kern="0" dirty="0" smtClean="0">
                <a:solidFill>
                  <a:schemeClr val="accent1"/>
                </a:solidFill>
              </a:rPr>
              <a:t>? </a:t>
            </a:r>
            <a:r>
              <a:rPr lang="cs-CZ" altLang="de-DE" sz="2000" kern="0" dirty="0" smtClean="0">
                <a:solidFill>
                  <a:schemeClr val="accent1"/>
                </a:solidFill>
              </a:rPr>
              <a:t>Jak moc jste si tím jistí</a:t>
            </a:r>
            <a:r>
              <a:rPr lang="en-US" altLang="de-DE" sz="2000" kern="0" dirty="0" smtClean="0">
                <a:solidFill>
                  <a:schemeClr val="accent1"/>
                </a:solidFill>
              </a:rPr>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3"/>
          <p:cNvSpPr txBox="1">
            <a:spLocks noChangeArrowheads="1"/>
          </p:cNvSpPr>
          <p:nvPr/>
        </p:nvSpPr>
        <p:spPr bwMode="auto">
          <a:xfrm>
            <a:off x="-252413" y="1916113"/>
            <a:ext cx="2592388" cy="366712"/>
          </a:xfrm>
          <a:prstGeom prst="rect">
            <a:avLst/>
          </a:prstGeom>
          <a:noFill/>
          <a:ln w="9525">
            <a:noFill/>
            <a:miter lim="800000"/>
            <a:headEnd/>
            <a:tailEnd/>
          </a:ln>
        </p:spPr>
        <p:txBody>
          <a:bodyPr>
            <a:spAutoFit/>
          </a:bodyPr>
          <a:lstStyle/>
          <a:p>
            <a:pPr algn="ctr" eaLnBrk="1" hangingPunct="1">
              <a:spcBef>
                <a:spcPct val="50000"/>
              </a:spcBef>
            </a:pPr>
            <a:r>
              <a:rPr lang="cs-CZ" altLang="de-DE" sz="1800" dirty="0"/>
              <a:t>Soustředění</a:t>
            </a:r>
            <a:r>
              <a:rPr lang="de-DE" altLang="de-DE" sz="1800" dirty="0"/>
              <a:t>!</a:t>
            </a:r>
            <a:endParaRPr lang="en-GB" altLang="de-DE" sz="1800" dirty="0"/>
          </a:p>
        </p:txBody>
      </p:sp>
      <p:pic>
        <p:nvPicPr>
          <p:cNvPr id="23555" name="Picture 4" descr="Vladimir Rolov fotocmuuniity in einer Kochschule"/>
          <p:cNvPicPr>
            <a:picLocks noChangeAspect="1" noChangeArrowheads="1"/>
          </p:cNvPicPr>
          <p:nvPr/>
        </p:nvPicPr>
        <p:blipFill>
          <a:blip r:embed="rId3"/>
          <a:srcRect/>
          <a:stretch>
            <a:fillRect/>
          </a:stretch>
        </p:blipFill>
        <p:spPr bwMode="auto">
          <a:xfrm>
            <a:off x="179388" y="2492375"/>
            <a:ext cx="4746625" cy="3257550"/>
          </a:xfrm>
          <a:prstGeom prst="rect">
            <a:avLst/>
          </a:prstGeom>
          <a:noFill/>
          <a:ln w="9525">
            <a:noFill/>
            <a:miter lim="800000"/>
            <a:headEnd/>
            <a:tailEnd/>
          </a:ln>
        </p:spPr>
      </p:pic>
      <p:sp>
        <p:nvSpPr>
          <p:cNvPr id="23556" name="Rectangle 5"/>
          <p:cNvSpPr>
            <a:spLocks noChangeArrowheads="1"/>
          </p:cNvSpPr>
          <p:nvPr/>
        </p:nvSpPr>
        <p:spPr bwMode="auto">
          <a:xfrm>
            <a:off x="0" y="6643688"/>
            <a:ext cx="2132013" cy="215900"/>
          </a:xfrm>
          <a:prstGeom prst="rect">
            <a:avLst/>
          </a:prstGeom>
          <a:noFill/>
          <a:ln w="9525">
            <a:noFill/>
            <a:miter lim="800000"/>
            <a:headEnd/>
            <a:tailEnd/>
          </a:ln>
        </p:spPr>
        <p:txBody>
          <a:bodyPr wrap="none">
            <a:spAutoFit/>
          </a:bodyPr>
          <a:lstStyle/>
          <a:p>
            <a:pPr eaLnBrk="1" hangingPunct="1">
              <a:spcBef>
                <a:spcPct val="50000"/>
              </a:spcBef>
              <a:buClr>
                <a:srgbClr val="336699"/>
              </a:buClr>
              <a:buFont typeface="Wingdings" pitchFamily="2" charset="2"/>
              <a:buNone/>
            </a:pPr>
            <a:r>
              <a:rPr lang="en-US" altLang="de-DE" sz="800">
                <a:latin typeface="Arial" charset="0"/>
              </a:rPr>
              <a:t>(</a:t>
            </a:r>
            <a:r>
              <a:rPr lang="cs-CZ" altLang="de-DE" sz="800"/>
              <a:t>„</a:t>
            </a:r>
            <a:r>
              <a:rPr lang="cs-CZ" altLang="de-DE" sz="800">
                <a:latin typeface="Arial" charset="0"/>
              </a:rPr>
              <a:t>V kuchařské škole</a:t>
            </a:r>
            <a:r>
              <a:rPr lang="de-DE" altLang="de-DE" sz="800" i="1"/>
              <a:t>”</a:t>
            </a:r>
            <a:r>
              <a:rPr lang="en-US" altLang="de-DE" sz="800">
                <a:latin typeface="Arial" charset="0"/>
              </a:rPr>
              <a:t> </a:t>
            </a:r>
            <a:r>
              <a:rPr lang="cs-CZ" altLang="de-DE" sz="800">
                <a:latin typeface="Arial" charset="0"/>
              </a:rPr>
              <a:t>od</a:t>
            </a:r>
            <a:r>
              <a:rPr lang="en-US" altLang="de-DE" sz="800">
                <a:latin typeface="Arial" charset="0"/>
              </a:rPr>
              <a:t> </a:t>
            </a:r>
            <a:r>
              <a:rPr lang="de-DE" altLang="de-DE" sz="800">
                <a:latin typeface="Arial" charset="0"/>
              </a:rPr>
              <a:t>Vladimir</a:t>
            </a:r>
            <a:r>
              <a:rPr lang="cs-CZ" altLang="de-DE" sz="800">
                <a:latin typeface="Arial" charset="0"/>
              </a:rPr>
              <a:t>a</a:t>
            </a:r>
            <a:r>
              <a:rPr lang="de-DE" altLang="de-DE" sz="800">
                <a:latin typeface="Arial" charset="0"/>
              </a:rPr>
              <a:t> Rolov</a:t>
            </a:r>
            <a:r>
              <a:rPr lang="cs-CZ" altLang="de-DE" sz="800">
                <a:latin typeface="Arial" charset="0"/>
              </a:rPr>
              <a:t>a</a:t>
            </a:r>
            <a:r>
              <a:rPr lang="en-US" altLang="de-DE" sz="800">
                <a:latin typeface="Arial" charset="0"/>
              </a:rPr>
              <a:t>)</a:t>
            </a:r>
          </a:p>
        </p:txBody>
      </p:sp>
      <p:sp>
        <p:nvSpPr>
          <p:cNvPr id="2355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dirty="0" smtClean="0">
                <a:solidFill>
                  <a:schemeClr val="tx2"/>
                </a:solidFill>
              </a:rPr>
              <a:t>7.17</a:t>
            </a:r>
            <a:endParaRPr lang="en-US" altLang="de-DE" b="1" dirty="0">
              <a:solidFill>
                <a:schemeClr val="tx2"/>
              </a:solidFill>
            </a:endParaRPr>
          </a:p>
        </p:txBody>
      </p:sp>
      <p:sp>
        <p:nvSpPr>
          <p:cNvPr id="23558" name="Text Box 10"/>
          <p:cNvSpPr txBox="1">
            <a:spLocks noChangeArrowheads="1"/>
          </p:cNvSpPr>
          <p:nvPr/>
        </p:nvSpPr>
        <p:spPr bwMode="auto">
          <a:xfrm>
            <a:off x="6215063" y="6619875"/>
            <a:ext cx="2433637" cy="279400"/>
          </a:xfrm>
          <a:prstGeom prst="rect">
            <a:avLst/>
          </a:prstGeom>
          <a:noFill/>
          <a:ln w="9525">
            <a:noFill/>
            <a:miter lim="800000"/>
            <a:headEnd/>
            <a:tailEnd/>
          </a:ln>
        </p:spPr>
        <p:txBody>
          <a:bodyPr wrap="square"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23559" name="Text Box 2"/>
          <p:cNvSpPr txBox="1">
            <a:spLocks noChangeArrowheads="1"/>
          </p:cNvSpPr>
          <p:nvPr/>
        </p:nvSpPr>
        <p:spPr bwMode="auto">
          <a:xfrm>
            <a:off x="4932363" y="2708275"/>
            <a:ext cx="3995737" cy="2308225"/>
          </a:xfrm>
          <a:prstGeom prst="rect">
            <a:avLst/>
          </a:prstGeom>
          <a:noFill/>
          <a:ln w="9525">
            <a:noFill/>
            <a:miter lim="800000"/>
            <a:headEnd/>
            <a:tailEnd/>
          </a:ln>
        </p:spPr>
        <p:txBody>
          <a:bodyPr>
            <a:spAutoFit/>
          </a:bodyPr>
          <a:lstStyle/>
          <a:p>
            <a:pPr marL="342900" indent="-342900" eaLnBrk="1" hangingPunct="1"/>
            <a:r>
              <a:rPr lang="de-DE" altLang="de-DE" sz="1800" dirty="0"/>
              <a:t>1. </a:t>
            </a:r>
            <a:r>
              <a:rPr lang="cs-CZ" altLang="de-DE" sz="1800" dirty="0"/>
              <a:t>Po vynesení rozsudku</a:t>
            </a:r>
            <a:endParaRPr lang="de-DE" altLang="de-DE" sz="1800" dirty="0"/>
          </a:p>
          <a:p>
            <a:pPr marL="342900" indent="-342900" eaLnBrk="1" hangingPunct="1"/>
            <a:endParaRPr lang="de-DE" altLang="de-DE" sz="1800" dirty="0"/>
          </a:p>
          <a:p>
            <a:pPr marL="342900" indent="-342900" eaLnBrk="1" hangingPunct="1"/>
            <a:r>
              <a:rPr lang="de-DE" altLang="de-DE" sz="1800" dirty="0"/>
              <a:t>2. </a:t>
            </a:r>
            <a:r>
              <a:rPr lang="cs-CZ" altLang="de-DE" sz="1800" b="1" dirty="0"/>
              <a:t>Kuchař při ochutnávání</a:t>
            </a:r>
            <a:endParaRPr lang="de-DE" altLang="de-DE" sz="1800" b="1" dirty="0"/>
          </a:p>
          <a:p>
            <a:pPr marL="342900" indent="-342900" eaLnBrk="1" hangingPunct="1"/>
            <a:endParaRPr lang="de-DE" altLang="de-DE" sz="1800" dirty="0"/>
          </a:p>
          <a:p>
            <a:pPr marL="342900" indent="-342900" eaLnBrk="1" hangingPunct="1"/>
            <a:r>
              <a:rPr lang="de-DE" altLang="de-DE" sz="1800" dirty="0"/>
              <a:t>3. </a:t>
            </a:r>
            <a:r>
              <a:rPr lang="cs-CZ" altLang="de-DE" sz="1800" dirty="0"/>
              <a:t>Chlapec, ze kterého si dělají legraci</a:t>
            </a:r>
            <a:endParaRPr lang="de-DE" altLang="de-DE" sz="1800" dirty="0"/>
          </a:p>
          <a:p>
            <a:pPr marL="342900" indent="-342900" eaLnBrk="1" hangingPunct="1"/>
            <a:endParaRPr lang="de-DE" altLang="de-DE" sz="1800" dirty="0"/>
          </a:p>
          <a:p>
            <a:pPr marL="342900" indent="-342900" eaLnBrk="1" hangingPunct="1"/>
            <a:r>
              <a:rPr lang="de-DE" altLang="de-DE" sz="1800" dirty="0"/>
              <a:t>4. </a:t>
            </a:r>
            <a:r>
              <a:rPr lang="cs-CZ" altLang="de-DE" sz="1800" dirty="0"/>
              <a:t>Obchodník na konferenci</a:t>
            </a:r>
            <a:endParaRPr lang="de-DE" altLang="de-DE" sz="1800" dirty="0"/>
          </a:p>
        </p:txBody>
      </p:sp>
      <p:sp>
        <p:nvSpPr>
          <p:cNvPr id="23560" name="Text Box 7"/>
          <p:cNvSpPr txBox="1">
            <a:spLocks noChangeArrowheads="1"/>
          </p:cNvSpPr>
          <p:nvPr/>
        </p:nvSpPr>
        <p:spPr bwMode="auto">
          <a:xfrm>
            <a:off x="0" y="90488"/>
            <a:ext cx="9144000" cy="623887"/>
          </a:xfrm>
          <a:prstGeom prst="rect">
            <a:avLst/>
          </a:prstGeom>
          <a:noFill/>
          <a:ln w="9525">
            <a:noFill/>
            <a:miter lim="800000"/>
            <a:headEnd/>
            <a:tailEnd/>
          </a:ln>
        </p:spPr>
        <p:txBody>
          <a:bodyPr>
            <a:spAutoFit/>
          </a:bodyPr>
          <a:lstStyle/>
          <a:p>
            <a:pPr algn="ctr" eaLnBrk="1" hangingPunct="1">
              <a:spcBef>
                <a:spcPct val="10000"/>
              </a:spcBef>
            </a:pPr>
            <a:r>
              <a:rPr lang="cs-CZ" altLang="de-DE" sz="1800" b="1" dirty="0">
                <a:solidFill>
                  <a:schemeClr val="accent1"/>
                </a:solidFill>
              </a:rPr>
              <a:t>První dojem může klamat</a:t>
            </a:r>
            <a:r>
              <a:rPr lang="de-DE" altLang="de-DE" sz="1800" b="1" dirty="0">
                <a:solidFill>
                  <a:schemeClr val="accent1"/>
                </a:solidFill>
              </a:rPr>
              <a:t>…</a:t>
            </a:r>
          </a:p>
          <a:p>
            <a:pPr algn="ctr" eaLnBrk="1" hangingPunct="1">
              <a:spcBef>
                <a:spcPct val="10000"/>
              </a:spcBef>
            </a:pPr>
            <a:r>
              <a:rPr lang="cs-CZ" altLang="de-DE" sz="1500" dirty="0">
                <a:solidFill>
                  <a:schemeClr val="accent1"/>
                </a:solidFill>
              </a:rPr>
              <a:t>Často nemůžeme určit, o co druhému člověku jde, pokud nemáme další informace</a:t>
            </a:r>
            <a:r>
              <a:rPr lang="de-DE" altLang="de-DE" sz="1500" dirty="0">
                <a:solidFill>
                  <a:schemeClr val="accent1"/>
                </a:solidFill>
              </a:rPr>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0" y="5143500"/>
            <a:ext cx="9144000" cy="1143000"/>
          </a:xfrm>
        </p:spPr>
        <p:txBody>
          <a:bodyPr anchor="ctr"/>
          <a:lstStyle/>
          <a:p>
            <a:pPr eaLnBrk="1" hangingPunct="1"/>
            <a:r>
              <a:rPr lang="cs-CZ" altLang="de-DE" sz="1800" dirty="0" smtClean="0">
                <a:solidFill>
                  <a:schemeClr val="tx1"/>
                </a:solidFill>
                <a:latin typeface="+mn-lt"/>
              </a:rPr>
              <a:t>Jak se cítíte při pohledu na muže na tomto obrázku</a:t>
            </a:r>
            <a:r>
              <a:rPr lang="de-DE" altLang="de-DE" sz="1800" dirty="0" smtClean="0">
                <a:solidFill>
                  <a:schemeClr val="tx1"/>
                </a:solidFill>
                <a:latin typeface="+mn-lt"/>
              </a:rPr>
              <a:t>?</a:t>
            </a:r>
            <a:br>
              <a:rPr lang="de-DE" altLang="de-DE" sz="1800" dirty="0" smtClean="0">
                <a:solidFill>
                  <a:schemeClr val="tx1"/>
                </a:solidFill>
                <a:latin typeface="+mn-lt"/>
              </a:rPr>
            </a:br>
            <a:r>
              <a:rPr lang="cs-CZ" altLang="de-DE" sz="1800" dirty="0" smtClean="0">
                <a:solidFill>
                  <a:schemeClr val="tx1"/>
                </a:solidFill>
                <a:latin typeface="+mn-lt"/>
              </a:rPr>
              <a:t>Cítil byste se stejně, kdybyste měl dobrou náladu, smutnou náladu nebo úzkostnou náladu</a:t>
            </a:r>
            <a:r>
              <a:rPr lang="de-DE" altLang="de-DE" sz="1800" dirty="0" smtClean="0">
                <a:solidFill>
                  <a:schemeClr val="tx1"/>
                </a:solidFill>
                <a:latin typeface="+mn-lt"/>
              </a:rPr>
              <a:t>?</a:t>
            </a:r>
          </a:p>
        </p:txBody>
      </p:sp>
      <p:sp>
        <p:nvSpPr>
          <p:cNvPr id="24579" name="Rectangle 5"/>
          <p:cNvSpPr>
            <a:spLocks noChangeArrowheads="1"/>
          </p:cNvSpPr>
          <p:nvPr/>
        </p:nvSpPr>
        <p:spPr bwMode="auto">
          <a:xfrm>
            <a:off x="0" y="1584325"/>
            <a:ext cx="9144000" cy="1557338"/>
          </a:xfrm>
          <a:prstGeom prst="rect">
            <a:avLst/>
          </a:prstGeom>
          <a:solidFill>
            <a:schemeClr val="bg1"/>
          </a:solidFill>
          <a:ln w="9525">
            <a:noFill/>
            <a:miter lim="800000"/>
            <a:headEnd/>
            <a:tailEnd/>
          </a:ln>
        </p:spPr>
        <p:txBody>
          <a:bodyPr wrap="none" anchor="ctr"/>
          <a:lstStyle/>
          <a:p>
            <a:pPr eaLnBrk="1" hangingPunct="1"/>
            <a:endParaRPr lang="en-CA" altLang="de-DE" sz="1800">
              <a:latin typeface="Arial" charset="0"/>
            </a:endParaRPr>
          </a:p>
        </p:txBody>
      </p:sp>
      <p:sp>
        <p:nvSpPr>
          <p:cNvPr id="24580" name="Rectangle 12"/>
          <p:cNvSpPr>
            <a:spLocks noChangeArrowheads="1"/>
          </p:cNvSpPr>
          <p:nvPr/>
        </p:nvSpPr>
        <p:spPr bwMode="auto">
          <a:xfrm>
            <a:off x="8675688" y="0"/>
            <a:ext cx="471487"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 12</a:t>
            </a:r>
          </a:p>
        </p:txBody>
      </p:sp>
      <p:sp>
        <p:nvSpPr>
          <p:cNvPr id="24581"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7.1</a:t>
            </a:r>
            <a:r>
              <a:rPr lang="cs-CZ" altLang="de-DE" b="1">
                <a:solidFill>
                  <a:schemeClr val="tx2"/>
                </a:solidFill>
              </a:rPr>
              <a:t>8</a:t>
            </a:r>
            <a:endParaRPr lang="en-US" altLang="de-DE" b="1">
              <a:solidFill>
                <a:schemeClr val="tx2"/>
              </a:solidFill>
            </a:endParaRPr>
          </a:p>
        </p:txBody>
      </p:sp>
      <p:sp>
        <p:nvSpPr>
          <p:cNvPr id="24582"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pic>
        <p:nvPicPr>
          <p:cNvPr id="24583" name="Grafik 1"/>
          <p:cNvPicPr>
            <a:picLocks noChangeAspect="1"/>
          </p:cNvPicPr>
          <p:nvPr/>
        </p:nvPicPr>
        <p:blipFill>
          <a:blip r:embed="rId3"/>
          <a:srcRect/>
          <a:stretch>
            <a:fillRect/>
          </a:stretch>
        </p:blipFill>
        <p:spPr bwMode="auto">
          <a:xfrm>
            <a:off x="2160588" y="1371600"/>
            <a:ext cx="4822825" cy="3616325"/>
          </a:xfrm>
          <a:prstGeom prst="rect">
            <a:avLst/>
          </a:prstGeom>
          <a:noFill/>
          <a:ln w="9525">
            <a:noFill/>
            <a:miter lim="800000"/>
            <a:headEnd/>
            <a:tailEnd/>
          </a:ln>
        </p:spPr>
      </p:pic>
      <p:sp>
        <p:nvSpPr>
          <p:cNvPr id="24584" name="Text Box 57"/>
          <p:cNvSpPr txBox="1">
            <a:spLocks noChangeArrowheads="1"/>
          </p:cNvSpPr>
          <p:nvPr/>
        </p:nvSpPr>
        <p:spPr bwMode="auto">
          <a:xfrm>
            <a:off x="-60325" y="6678613"/>
            <a:ext cx="4748213" cy="214312"/>
          </a:xfrm>
          <a:prstGeom prst="rect">
            <a:avLst/>
          </a:prstGeom>
          <a:noFill/>
          <a:ln w="9525">
            <a:noFill/>
            <a:miter lim="800000"/>
            <a:headEnd/>
            <a:tailEnd/>
          </a:ln>
        </p:spPr>
        <p:txBody>
          <a:bodyPr>
            <a:spAutoFit/>
          </a:bodyPr>
          <a:lstStyle/>
          <a:p>
            <a:pPr eaLnBrk="1" hangingPunct="1">
              <a:spcBef>
                <a:spcPct val="50000"/>
              </a:spcBef>
            </a:pPr>
            <a:r>
              <a:rPr lang="en-US" altLang="de-DE" sz="800" i="1"/>
              <a:t>(“M</a:t>
            </a:r>
            <a:r>
              <a:rPr lang="cs-CZ" altLang="de-DE" sz="800" i="1"/>
              <a:t>uži</a:t>
            </a:r>
            <a:r>
              <a:rPr lang="en-US" altLang="de-DE" sz="800" i="1"/>
              <a:t> </a:t>
            </a:r>
            <a:r>
              <a:rPr lang="cs-CZ" altLang="de-DE" sz="800" i="1"/>
              <a:t>v</a:t>
            </a:r>
            <a:r>
              <a:rPr lang="en-US" altLang="de-DE" sz="800" i="1"/>
              <a:t> </a:t>
            </a:r>
            <a:r>
              <a:rPr lang="cs-CZ" altLang="de-DE" sz="800" i="1"/>
              <a:t>práci</a:t>
            </a:r>
            <a:r>
              <a:rPr lang="en-US" altLang="de-DE" sz="800" i="1"/>
              <a:t>” </a:t>
            </a:r>
            <a:r>
              <a:rPr lang="cs-CZ" altLang="de-DE" sz="800" i="1"/>
              <a:t>od</a:t>
            </a:r>
            <a:r>
              <a:rPr lang="en-US" altLang="de-DE" sz="800" i="1"/>
              <a:t> reynermedia)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8"/>
          <p:cNvSpPr txBox="1">
            <a:spLocks noChangeArrowheads="1"/>
          </p:cNvSpPr>
          <p:nvPr/>
        </p:nvSpPr>
        <p:spPr bwMode="auto">
          <a:xfrm>
            <a:off x="1763713" y="6092825"/>
            <a:ext cx="2303462" cy="366713"/>
          </a:xfrm>
          <a:prstGeom prst="rect">
            <a:avLst/>
          </a:prstGeom>
          <a:noFill/>
          <a:ln w="9525">
            <a:noFill/>
            <a:miter lim="800000"/>
            <a:headEnd/>
            <a:tailEnd/>
          </a:ln>
        </p:spPr>
        <p:txBody>
          <a:bodyPr>
            <a:spAutoFit/>
          </a:bodyPr>
          <a:lstStyle/>
          <a:p>
            <a:pPr eaLnBrk="1" hangingPunct="1">
              <a:spcBef>
                <a:spcPct val="50000"/>
              </a:spcBef>
            </a:pPr>
            <a:r>
              <a:rPr lang="cs-CZ" altLang="de-DE" sz="1800"/>
              <a:t>Podezíravý</a:t>
            </a:r>
            <a:endParaRPr lang="de-DE" altLang="de-DE" sz="1800"/>
          </a:p>
        </p:txBody>
      </p:sp>
      <p:sp>
        <p:nvSpPr>
          <p:cNvPr id="25603" name="Text Box 9"/>
          <p:cNvSpPr txBox="1">
            <a:spLocks noChangeArrowheads="1"/>
          </p:cNvSpPr>
          <p:nvPr/>
        </p:nvSpPr>
        <p:spPr bwMode="auto">
          <a:xfrm>
            <a:off x="1763713" y="5373688"/>
            <a:ext cx="2303462" cy="366712"/>
          </a:xfrm>
          <a:prstGeom prst="rect">
            <a:avLst/>
          </a:prstGeom>
          <a:noFill/>
          <a:ln w="9525">
            <a:noFill/>
            <a:miter lim="800000"/>
            <a:headEnd/>
            <a:tailEnd/>
          </a:ln>
        </p:spPr>
        <p:txBody>
          <a:bodyPr>
            <a:spAutoFit/>
          </a:bodyPr>
          <a:lstStyle/>
          <a:p>
            <a:pPr eaLnBrk="1" hangingPunct="1">
              <a:spcBef>
                <a:spcPct val="50000"/>
              </a:spcBef>
            </a:pPr>
            <a:r>
              <a:rPr lang="cs-CZ" altLang="de-DE" sz="1800"/>
              <a:t>Smutný</a:t>
            </a:r>
            <a:endParaRPr lang="de-DE" altLang="de-DE" sz="1800"/>
          </a:p>
        </p:txBody>
      </p:sp>
      <p:sp>
        <p:nvSpPr>
          <p:cNvPr id="25604" name="Text Box 10"/>
          <p:cNvSpPr txBox="1">
            <a:spLocks noChangeArrowheads="1"/>
          </p:cNvSpPr>
          <p:nvPr/>
        </p:nvSpPr>
        <p:spPr bwMode="auto">
          <a:xfrm>
            <a:off x="1763713" y="4652963"/>
            <a:ext cx="2303462" cy="366712"/>
          </a:xfrm>
          <a:prstGeom prst="rect">
            <a:avLst/>
          </a:prstGeom>
          <a:noFill/>
          <a:ln w="9525">
            <a:noFill/>
            <a:miter lim="800000"/>
            <a:headEnd/>
            <a:tailEnd/>
          </a:ln>
        </p:spPr>
        <p:txBody>
          <a:bodyPr>
            <a:spAutoFit/>
          </a:bodyPr>
          <a:lstStyle/>
          <a:p>
            <a:pPr eaLnBrk="1" hangingPunct="1">
              <a:spcBef>
                <a:spcPct val="50000"/>
              </a:spcBef>
            </a:pPr>
            <a:r>
              <a:rPr lang="cs-CZ" altLang="de-DE" sz="1800"/>
              <a:t>Šťastný</a:t>
            </a:r>
            <a:endParaRPr lang="de-DE" altLang="de-DE" sz="1800"/>
          </a:p>
        </p:txBody>
      </p:sp>
      <p:sp>
        <p:nvSpPr>
          <p:cNvPr id="25605" name="Text Box 11"/>
          <p:cNvSpPr txBox="1">
            <a:spLocks noChangeArrowheads="1"/>
          </p:cNvSpPr>
          <p:nvPr/>
        </p:nvSpPr>
        <p:spPr bwMode="auto">
          <a:xfrm>
            <a:off x="636588" y="4005263"/>
            <a:ext cx="3790950" cy="369887"/>
          </a:xfrm>
          <a:prstGeom prst="rect">
            <a:avLst/>
          </a:prstGeom>
          <a:noFill/>
          <a:ln w="9525">
            <a:noFill/>
            <a:miter lim="800000"/>
            <a:headEnd/>
            <a:tailEnd/>
          </a:ln>
        </p:spPr>
        <p:txBody>
          <a:bodyPr>
            <a:spAutoFit/>
          </a:bodyPr>
          <a:lstStyle/>
          <a:p>
            <a:pPr eaLnBrk="1" hangingPunct="1">
              <a:spcBef>
                <a:spcPct val="50000"/>
              </a:spcBef>
            </a:pPr>
            <a:r>
              <a:rPr lang="cs-CZ" altLang="de-DE" sz="1800" b="1" u="sng"/>
              <a:t>Vaše vlastní nálada</a:t>
            </a:r>
            <a:r>
              <a:rPr lang="de-DE" altLang="de-DE" sz="1800" b="1" u="sng"/>
              <a:t>:</a:t>
            </a:r>
          </a:p>
        </p:txBody>
      </p:sp>
      <p:sp>
        <p:nvSpPr>
          <p:cNvPr id="25606" name="Text Box 12"/>
          <p:cNvSpPr txBox="1">
            <a:spLocks noChangeArrowheads="1"/>
          </p:cNvSpPr>
          <p:nvPr/>
        </p:nvSpPr>
        <p:spPr bwMode="auto">
          <a:xfrm>
            <a:off x="3779838" y="1341438"/>
            <a:ext cx="1584325" cy="369887"/>
          </a:xfrm>
          <a:prstGeom prst="rect">
            <a:avLst/>
          </a:prstGeom>
          <a:noFill/>
          <a:ln w="9525">
            <a:noFill/>
            <a:miter lim="800000"/>
            <a:headEnd/>
            <a:tailEnd/>
          </a:ln>
        </p:spPr>
        <p:txBody>
          <a:bodyPr>
            <a:spAutoFit/>
          </a:bodyPr>
          <a:lstStyle/>
          <a:p>
            <a:pPr eaLnBrk="1" hangingPunct="1">
              <a:spcBef>
                <a:spcPct val="50000"/>
              </a:spcBef>
            </a:pPr>
            <a:r>
              <a:rPr lang="cs-CZ" altLang="de-DE" sz="1800" b="1" u="sng"/>
              <a:t>Situace</a:t>
            </a:r>
            <a:r>
              <a:rPr lang="de-DE" altLang="de-DE" sz="1800" b="1" u="sng"/>
              <a:t>:</a:t>
            </a:r>
          </a:p>
        </p:txBody>
      </p:sp>
      <p:sp>
        <p:nvSpPr>
          <p:cNvPr id="25607" name="Text Box 13"/>
          <p:cNvSpPr txBox="1">
            <a:spLocks noChangeArrowheads="1"/>
          </p:cNvSpPr>
          <p:nvPr/>
        </p:nvSpPr>
        <p:spPr bwMode="auto">
          <a:xfrm>
            <a:off x="4451350" y="4654550"/>
            <a:ext cx="3995738" cy="366713"/>
          </a:xfrm>
          <a:prstGeom prst="rect">
            <a:avLst/>
          </a:prstGeom>
          <a:noFill/>
          <a:ln w="9525">
            <a:noFill/>
            <a:miter lim="800000"/>
            <a:headEnd/>
            <a:tailEnd/>
          </a:ln>
        </p:spPr>
        <p:txBody>
          <a:bodyPr>
            <a:spAutoFit/>
          </a:bodyPr>
          <a:lstStyle/>
          <a:p>
            <a:pPr algn="ctr" eaLnBrk="1" hangingPunct="1">
              <a:spcBef>
                <a:spcPct val="50000"/>
              </a:spcBef>
            </a:pPr>
            <a:r>
              <a:rPr lang="de-DE" altLang="de-DE" sz="1800"/>
              <a:t>???</a:t>
            </a:r>
          </a:p>
        </p:txBody>
      </p:sp>
      <p:sp>
        <p:nvSpPr>
          <p:cNvPr id="25608" name="Text Box 14"/>
          <p:cNvSpPr txBox="1">
            <a:spLocks noChangeArrowheads="1"/>
          </p:cNvSpPr>
          <p:nvPr/>
        </p:nvSpPr>
        <p:spPr bwMode="auto">
          <a:xfrm>
            <a:off x="4537075" y="5302250"/>
            <a:ext cx="3779838" cy="366713"/>
          </a:xfrm>
          <a:prstGeom prst="rect">
            <a:avLst/>
          </a:prstGeom>
          <a:noFill/>
          <a:ln w="9525">
            <a:noFill/>
            <a:miter lim="800000"/>
            <a:headEnd/>
            <a:tailEnd/>
          </a:ln>
        </p:spPr>
        <p:txBody>
          <a:bodyPr>
            <a:spAutoFit/>
          </a:bodyPr>
          <a:lstStyle/>
          <a:p>
            <a:pPr algn="ctr" eaLnBrk="1" hangingPunct="1">
              <a:spcBef>
                <a:spcPct val="50000"/>
              </a:spcBef>
            </a:pPr>
            <a:r>
              <a:rPr lang="de-DE" altLang="de-DE" sz="1800"/>
              <a:t>???</a:t>
            </a:r>
          </a:p>
        </p:txBody>
      </p:sp>
      <p:sp>
        <p:nvSpPr>
          <p:cNvPr id="25609" name="Text Box 15"/>
          <p:cNvSpPr txBox="1">
            <a:spLocks noChangeArrowheads="1"/>
          </p:cNvSpPr>
          <p:nvPr/>
        </p:nvSpPr>
        <p:spPr bwMode="auto">
          <a:xfrm>
            <a:off x="4884738" y="4005263"/>
            <a:ext cx="3790950" cy="366712"/>
          </a:xfrm>
          <a:prstGeom prst="rect">
            <a:avLst/>
          </a:prstGeom>
          <a:noFill/>
          <a:ln w="9525">
            <a:noFill/>
            <a:miter lim="800000"/>
            <a:headEnd/>
            <a:tailEnd/>
          </a:ln>
        </p:spPr>
        <p:txBody>
          <a:bodyPr>
            <a:spAutoFit/>
          </a:bodyPr>
          <a:lstStyle/>
          <a:p>
            <a:pPr eaLnBrk="1" hangingPunct="1">
              <a:spcBef>
                <a:spcPct val="50000"/>
              </a:spcBef>
            </a:pPr>
            <a:r>
              <a:rPr lang="cs-CZ" altLang="de-DE" sz="1800" b="1" u="sng"/>
              <a:t>Možné hodnocení</a:t>
            </a:r>
            <a:r>
              <a:rPr lang="de-DE" altLang="de-DE" sz="1800" b="1" u="sng"/>
              <a:t>:</a:t>
            </a:r>
          </a:p>
        </p:txBody>
      </p:sp>
      <p:sp>
        <p:nvSpPr>
          <p:cNvPr id="25610" name="Text Box 16"/>
          <p:cNvSpPr txBox="1">
            <a:spLocks noChangeArrowheads="1"/>
          </p:cNvSpPr>
          <p:nvPr/>
        </p:nvSpPr>
        <p:spPr bwMode="auto">
          <a:xfrm>
            <a:off x="4619625" y="6021388"/>
            <a:ext cx="3671888" cy="366712"/>
          </a:xfrm>
          <a:prstGeom prst="rect">
            <a:avLst/>
          </a:prstGeom>
          <a:noFill/>
          <a:ln w="9525">
            <a:noFill/>
            <a:miter lim="800000"/>
            <a:headEnd/>
            <a:tailEnd/>
          </a:ln>
        </p:spPr>
        <p:txBody>
          <a:bodyPr>
            <a:spAutoFit/>
          </a:bodyPr>
          <a:lstStyle/>
          <a:p>
            <a:pPr algn="ctr" eaLnBrk="1" hangingPunct="1">
              <a:spcBef>
                <a:spcPct val="50000"/>
              </a:spcBef>
            </a:pPr>
            <a:r>
              <a:rPr lang="de-DE" altLang="de-DE" sz="1800"/>
              <a:t>???</a:t>
            </a:r>
          </a:p>
        </p:txBody>
      </p:sp>
      <p:sp>
        <p:nvSpPr>
          <p:cNvPr id="25611"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7.1</a:t>
            </a:r>
            <a:r>
              <a:rPr lang="cs-CZ" altLang="de-DE" b="1">
                <a:solidFill>
                  <a:schemeClr val="tx2"/>
                </a:solidFill>
              </a:rPr>
              <a:t>9</a:t>
            </a:r>
            <a:endParaRPr lang="en-US" altLang="de-DE" b="1">
              <a:solidFill>
                <a:schemeClr val="tx2"/>
              </a:solidFill>
            </a:endParaRPr>
          </a:p>
        </p:txBody>
      </p:sp>
      <p:grpSp>
        <p:nvGrpSpPr>
          <p:cNvPr id="25612" name="Group 39"/>
          <p:cNvGrpSpPr>
            <a:grpSpLocks/>
          </p:cNvGrpSpPr>
          <p:nvPr/>
        </p:nvGrpSpPr>
        <p:grpSpPr bwMode="auto">
          <a:xfrm>
            <a:off x="1187450" y="458152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sz="1800">
                <a:latin typeface="+mn-lt"/>
                <a:cs typeface="+mn-cs"/>
              </a:endParaRPr>
            </a:p>
          </p:txBody>
        </p:sp>
        <p:sp>
          <p:nvSpPr>
            <p:cNvPr id="25632"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sp>
          <p:nvSpPr>
            <p:cNvPr id="25633"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sp>
          <p:nvSpPr>
            <p:cNvPr id="25634"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p:spPr>
          <p:txBody>
            <a:bodyPr wrap="none" lIns="90000" tIns="46800" rIns="90000" bIns="46800" anchor="ctr"/>
            <a:lstStyle/>
            <a:p>
              <a:endParaRPr lang="cs-CZ"/>
            </a:p>
          </p:txBody>
        </p:sp>
      </p:grpSp>
      <p:grpSp>
        <p:nvGrpSpPr>
          <p:cNvPr id="25613" name="Group 17"/>
          <p:cNvGrpSpPr>
            <a:grpSpLocks/>
          </p:cNvGrpSpPr>
          <p:nvPr/>
        </p:nvGrpSpPr>
        <p:grpSpPr bwMode="auto">
          <a:xfrm>
            <a:off x="1189038" y="5300663"/>
            <a:ext cx="503237" cy="503237"/>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sz="1800">
                <a:latin typeface="+mn-lt"/>
                <a:cs typeface="+mn-cs"/>
              </a:endParaRPr>
            </a:p>
          </p:txBody>
        </p:sp>
        <p:sp>
          <p:nvSpPr>
            <p:cNvPr id="25628"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sp>
          <p:nvSpPr>
            <p:cNvPr id="25629"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sp>
          <p:nvSpPr>
            <p:cNvPr id="25630"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p:spPr>
          <p:txBody>
            <a:bodyPr wrap="none" lIns="90000" tIns="46800" rIns="90000" bIns="46800" anchor="ctr"/>
            <a:lstStyle/>
            <a:p>
              <a:endParaRPr lang="cs-CZ"/>
            </a:p>
          </p:txBody>
        </p:sp>
      </p:grpSp>
      <p:grpSp>
        <p:nvGrpSpPr>
          <p:cNvPr id="25614" name="Group 35"/>
          <p:cNvGrpSpPr>
            <a:grpSpLocks/>
          </p:cNvGrpSpPr>
          <p:nvPr/>
        </p:nvGrpSpPr>
        <p:grpSpPr bwMode="auto">
          <a:xfrm>
            <a:off x="1166813" y="6056313"/>
            <a:ext cx="503237" cy="493712"/>
            <a:chOff x="735" y="3815"/>
            <a:chExt cx="317" cy="311"/>
          </a:xfrm>
        </p:grpSpPr>
        <p:sp>
          <p:nvSpPr>
            <p:cNvPr id="25619" name="Oval 51"/>
            <p:cNvSpPr>
              <a:spLocks noChangeArrowheads="1"/>
            </p:cNvSpPr>
            <p:nvPr/>
          </p:nvSpPr>
          <p:spPr bwMode="auto">
            <a:xfrm>
              <a:off x="735" y="3815"/>
              <a:ext cx="317" cy="311"/>
            </a:xfrm>
            <a:prstGeom prst="ellipse">
              <a:avLst/>
            </a:prstGeom>
            <a:solidFill>
              <a:srgbClr val="FFF8C2"/>
            </a:solidFill>
            <a:ln w="9525" algn="ctr">
              <a:solidFill>
                <a:schemeClr val="tx1"/>
              </a:solidFill>
              <a:round/>
              <a:headEnd/>
              <a:tailEnd/>
            </a:ln>
          </p:spPr>
          <p:txBody>
            <a:bodyPr wrap="none" lIns="90000" tIns="46800" rIns="90000" bIns="46800" anchor="ctr"/>
            <a:lstStyle/>
            <a:p>
              <a:pPr eaLnBrk="1" hangingPunct="1"/>
              <a:endParaRPr lang="en-US" altLang="de-DE" sz="1800">
                <a:latin typeface="Georgia" pitchFamily="18" charset="0"/>
                <a:cs typeface="Arial" charset="0"/>
              </a:endParaRPr>
            </a:p>
          </p:txBody>
        </p:sp>
        <p:sp>
          <p:nvSpPr>
            <p:cNvPr id="25620" name="Oval 52"/>
            <p:cNvSpPr>
              <a:spLocks noChangeArrowheads="1"/>
            </p:cNvSpPr>
            <p:nvPr/>
          </p:nvSpPr>
          <p:spPr bwMode="auto">
            <a:xfrm>
              <a:off x="806" y="3907"/>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p>
              <a:pPr eaLnBrk="1" hangingPunct="1"/>
              <a:endParaRPr lang="en-US" altLang="de-DE" sz="1800">
                <a:latin typeface="Georgia" pitchFamily="18" charset="0"/>
                <a:cs typeface="Arial" charset="0"/>
              </a:endParaRPr>
            </a:p>
          </p:txBody>
        </p:sp>
        <p:sp>
          <p:nvSpPr>
            <p:cNvPr id="25621" name="Oval 53"/>
            <p:cNvSpPr>
              <a:spLocks noChangeArrowheads="1"/>
            </p:cNvSpPr>
            <p:nvPr/>
          </p:nvSpPr>
          <p:spPr bwMode="auto">
            <a:xfrm>
              <a:off x="944" y="3903"/>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p>
              <a:pPr eaLnBrk="1" hangingPunct="1"/>
              <a:endParaRPr lang="en-US" altLang="de-DE" sz="1800">
                <a:latin typeface="Georgia" pitchFamily="18" charset="0"/>
                <a:cs typeface="Arial" charset="0"/>
              </a:endParaRPr>
            </a:p>
          </p:txBody>
        </p:sp>
        <p:sp>
          <p:nvSpPr>
            <p:cNvPr id="25622" name="Line 54"/>
            <p:cNvSpPr>
              <a:spLocks noChangeShapeType="1"/>
            </p:cNvSpPr>
            <p:nvPr/>
          </p:nvSpPr>
          <p:spPr bwMode="auto">
            <a:xfrm>
              <a:off x="826" y="4042"/>
              <a:ext cx="136" cy="0"/>
            </a:xfrm>
            <a:prstGeom prst="line">
              <a:avLst/>
            </a:prstGeom>
            <a:noFill/>
            <a:ln w="9525">
              <a:solidFill>
                <a:schemeClr val="tx1"/>
              </a:solidFill>
              <a:round/>
              <a:headEnd/>
              <a:tailEnd/>
            </a:ln>
          </p:spPr>
          <p:txBody>
            <a:bodyPr wrap="none" lIns="90000" tIns="46800" rIns="90000" bIns="46800" anchor="ctr"/>
            <a:lstStyle/>
            <a:p>
              <a:endParaRPr lang="cs-CZ"/>
            </a:p>
          </p:txBody>
        </p:sp>
        <p:sp>
          <p:nvSpPr>
            <p:cNvPr id="25623" name="Line 55"/>
            <p:cNvSpPr>
              <a:spLocks noChangeShapeType="1"/>
            </p:cNvSpPr>
            <p:nvPr/>
          </p:nvSpPr>
          <p:spPr bwMode="auto">
            <a:xfrm>
              <a:off x="810" y="3860"/>
              <a:ext cx="45" cy="45"/>
            </a:xfrm>
            <a:prstGeom prst="line">
              <a:avLst/>
            </a:prstGeom>
            <a:noFill/>
            <a:ln w="9525">
              <a:solidFill>
                <a:schemeClr val="tx1"/>
              </a:solidFill>
              <a:round/>
              <a:headEnd/>
              <a:tailEnd/>
            </a:ln>
          </p:spPr>
          <p:txBody>
            <a:bodyPr wrap="none" lIns="90000" tIns="46800" rIns="90000" bIns="46800" anchor="ctr"/>
            <a:lstStyle/>
            <a:p>
              <a:endParaRPr lang="cs-CZ"/>
            </a:p>
          </p:txBody>
        </p:sp>
        <p:sp>
          <p:nvSpPr>
            <p:cNvPr id="25624" name="Line 56"/>
            <p:cNvSpPr>
              <a:spLocks noChangeShapeType="1"/>
            </p:cNvSpPr>
            <p:nvPr/>
          </p:nvSpPr>
          <p:spPr bwMode="auto">
            <a:xfrm flipV="1">
              <a:off x="930" y="3860"/>
              <a:ext cx="48" cy="24"/>
            </a:xfrm>
            <a:prstGeom prst="line">
              <a:avLst/>
            </a:prstGeom>
            <a:noFill/>
            <a:ln w="9525">
              <a:solidFill>
                <a:schemeClr val="tx1"/>
              </a:solidFill>
              <a:round/>
              <a:headEnd/>
              <a:tailEnd/>
            </a:ln>
          </p:spPr>
          <p:txBody>
            <a:bodyPr wrap="none" lIns="90000" tIns="46800" rIns="90000" bIns="46800" anchor="ctr"/>
            <a:lstStyle/>
            <a:p>
              <a:endParaRPr lang="cs-CZ"/>
            </a:p>
          </p:txBody>
        </p:sp>
        <p:sp>
          <p:nvSpPr>
            <p:cNvPr id="25625" name="Oval 19"/>
            <p:cNvSpPr>
              <a:spLocks noChangeArrowheads="1"/>
            </p:cNvSpPr>
            <p:nvPr/>
          </p:nvSpPr>
          <p:spPr bwMode="auto">
            <a:xfrm>
              <a:off x="805" y="3908"/>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sp>
          <p:nvSpPr>
            <p:cNvPr id="25626" name="Oval 20"/>
            <p:cNvSpPr>
              <a:spLocks noChangeArrowheads="1"/>
            </p:cNvSpPr>
            <p:nvPr/>
          </p:nvSpPr>
          <p:spPr bwMode="auto">
            <a:xfrm>
              <a:off x="946" y="3907"/>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grpSp>
      <p:sp>
        <p:nvSpPr>
          <p:cNvPr id="25615"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25616" name="Text Box 3"/>
          <p:cNvSpPr txBox="1">
            <a:spLocks noChangeArrowheads="1"/>
          </p:cNvSpPr>
          <p:nvPr/>
        </p:nvSpPr>
        <p:spPr bwMode="auto">
          <a:xfrm>
            <a:off x="-71438" y="188640"/>
            <a:ext cx="9396413" cy="400050"/>
          </a:xfrm>
          <a:prstGeom prst="rect">
            <a:avLst/>
          </a:prstGeom>
          <a:noFill/>
          <a:ln w="9525">
            <a:noFill/>
            <a:miter lim="800000"/>
            <a:headEnd/>
            <a:tailEnd/>
          </a:ln>
        </p:spPr>
        <p:txBody>
          <a:bodyPr>
            <a:spAutoFit/>
          </a:bodyPr>
          <a:lstStyle/>
          <a:p>
            <a:pPr algn="ctr" eaLnBrk="1" hangingPunct="1">
              <a:spcBef>
                <a:spcPct val="10000"/>
              </a:spcBef>
            </a:pPr>
            <a:r>
              <a:rPr lang="cs-CZ" altLang="de-DE" sz="2000" dirty="0">
                <a:solidFill>
                  <a:schemeClr val="accent1"/>
                </a:solidFill>
              </a:rPr>
              <a:t>Naše nálada ovlivňuje naše vnímání a hodnocení</a:t>
            </a:r>
            <a:r>
              <a:rPr lang="de-DE" altLang="de-DE" sz="2000" dirty="0">
                <a:solidFill>
                  <a:schemeClr val="accent1"/>
                </a:solidFill>
              </a:rPr>
              <a:t>!</a:t>
            </a:r>
          </a:p>
        </p:txBody>
      </p:sp>
      <p:pic>
        <p:nvPicPr>
          <p:cNvPr id="25617" name="Grafik 1"/>
          <p:cNvPicPr>
            <a:picLocks noChangeAspect="1"/>
          </p:cNvPicPr>
          <p:nvPr/>
        </p:nvPicPr>
        <p:blipFill>
          <a:blip r:embed="rId3" cstate="print"/>
          <a:srcRect/>
          <a:stretch>
            <a:fillRect/>
          </a:stretch>
        </p:blipFill>
        <p:spPr bwMode="auto">
          <a:xfrm>
            <a:off x="3257550" y="1916113"/>
            <a:ext cx="2628900" cy="1970087"/>
          </a:xfrm>
          <a:prstGeom prst="rect">
            <a:avLst/>
          </a:prstGeom>
          <a:noFill/>
          <a:ln w="9525">
            <a:noFill/>
            <a:miter lim="800000"/>
            <a:headEnd/>
            <a:tailEnd/>
          </a:ln>
        </p:spPr>
      </p:pic>
      <p:sp>
        <p:nvSpPr>
          <p:cNvPr id="25618" name="Text Box 57"/>
          <p:cNvSpPr txBox="1">
            <a:spLocks noChangeArrowheads="1"/>
          </p:cNvSpPr>
          <p:nvPr/>
        </p:nvSpPr>
        <p:spPr bwMode="auto">
          <a:xfrm>
            <a:off x="-60325" y="6678613"/>
            <a:ext cx="4748213" cy="214312"/>
          </a:xfrm>
          <a:prstGeom prst="rect">
            <a:avLst/>
          </a:prstGeom>
          <a:noFill/>
          <a:ln w="9525">
            <a:noFill/>
            <a:miter lim="800000"/>
            <a:headEnd/>
            <a:tailEnd/>
          </a:ln>
        </p:spPr>
        <p:txBody>
          <a:bodyPr>
            <a:spAutoFit/>
          </a:bodyPr>
          <a:lstStyle/>
          <a:p>
            <a:pPr eaLnBrk="1" hangingPunct="1">
              <a:spcBef>
                <a:spcPct val="50000"/>
              </a:spcBef>
            </a:pPr>
            <a:r>
              <a:rPr lang="en-US" altLang="de-DE" sz="800" i="1"/>
              <a:t>(</a:t>
            </a:r>
            <a:r>
              <a:rPr lang="cs-CZ" altLang="de-DE" sz="800" i="1"/>
              <a:t>„Muži v práci</a:t>
            </a:r>
            <a:r>
              <a:rPr lang="en-US" altLang="de-DE" sz="800" i="1"/>
              <a:t>” </a:t>
            </a:r>
            <a:r>
              <a:rPr lang="cs-CZ" altLang="de-DE" sz="800" i="1"/>
              <a:t>od</a:t>
            </a:r>
            <a:r>
              <a:rPr lang="en-US" altLang="de-DE" sz="800" i="1"/>
              <a:t> reynermedia; “Smileys” </a:t>
            </a:r>
            <a:r>
              <a:rPr lang="cs-CZ" altLang="de-DE" sz="800" i="1"/>
              <a:t>od </a:t>
            </a:r>
            <a:r>
              <a:rPr lang="en-US" altLang="de-DE" sz="800" i="1"/>
              <a:t>Ruth Veckenstedt)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3633788" y="2157413"/>
            <a:ext cx="9144000" cy="0"/>
          </a:xfrm>
          <a:prstGeom prst="rect">
            <a:avLst/>
          </a:prstGeom>
          <a:noFill/>
          <a:ln w="9525">
            <a:noFill/>
            <a:miter lim="800000"/>
            <a:headEnd/>
            <a:tailEnd/>
          </a:ln>
        </p:spPr>
        <p:txBody>
          <a:bodyPr>
            <a:spAutoFit/>
          </a:bodyPr>
          <a:lstStyle/>
          <a:p>
            <a:pPr eaLnBrk="1" hangingPunct="1"/>
            <a:endParaRPr lang="en-CA" altLang="de-DE" sz="1800">
              <a:latin typeface="Arial" charset="0"/>
            </a:endParaRPr>
          </a:p>
        </p:txBody>
      </p:sp>
      <p:sp>
        <p:nvSpPr>
          <p:cNvPr id="26627" name="Text Box 15"/>
          <p:cNvSpPr txBox="1">
            <a:spLocks noChangeArrowheads="1"/>
          </p:cNvSpPr>
          <p:nvPr/>
        </p:nvSpPr>
        <p:spPr bwMode="auto">
          <a:xfrm>
            <a:off x="4537075" y="4641850"/>
            <a:ext cx="4606925" cy="646113"/>
          </a:xfrm>
          <a:prstGeom prst="rect">
            <a:avLst/>
          </a:prstGeom>
          <a:noFill/>
          <a:ln w="9525">
            <a:noFill/>
            <a:miter lim="800000"/>
            <a:headEnd/>
            <a:tailEnd/>
          </a:ln>
        </p:spPr>
        <p:txBody>
          <a:bodyPr>
            <a:spAutoFit/>
          </a:bodyPr>
          <a:lstStyle/>
          <a:p>
            <a:pPr eaLnBrk="1" hangingPunct="1">
              <a:spcBef>
                <a:spcPct val="50000"/>
              </a:spcBef>
            </a:pPr>
            <a:r>
              <a:rPr lang="de-DE" altLang="de-DE" sz="1800" i="1"/>
              <a:t>… </a:t>
            </a:r>
            <a:r>
              <a:rPr lang="cs-CZ" altLang="de-DE" sz="1800" i="1"/>
              <a:t>vypadá pěkně, rád bych si s ním popovídal</a:t>
            </a:r>
            <a:r>
              <a:rPr lang="de-DE" altLang="de-DE" sz="1800" i="1"/>
              <a:t>…</a:t>
            </a:r>
          </a:p>
        </p:txBody>
      </p:sp>
      <p:sp>
        <p:nvSpPr>
          <p:cNvPr id="26628" name="Text Box 16"/>
          <p:cNvSpPr txBox="1">
            <a:spLocks noChangeArrowheads="1"/>
          </p:cNvSpPr>
          <p:nvPr/>
        </p:nvSpPr>
        <p:spPr bwMode="auto">
          <a:xfrm>
            <a:off x="4537075" y="5289550"/>
            <a:ext cx="3779838" cy="646113"/>
          </a:xfrm>
          <a:prstGeom prst="rect">
            <a:avLst/>
          </a:prstGeom>
          <a:noFill/>
          <a:ln w="9525">
            <a:noFill/>
            <a:miter lim="800000"/>
            <a:headEnd/>
            <a:tailEnd/>
          </a:ln>
        </p:spPr>
        <p:txBody>
          <a:bodyPr>
            <a:spAutoFit/>
          </a:bodyPr>
          <a:lstStyle/>
          <a:p>
            <a:pPr eaLnBrk="1" hangingPunct="1">
              <a:spcBef>
                <a:spcPct val="50000"/>
              </a:spcBef>
            </a:pPr>
            <a:r>
              <a:rPr lang="de-DE" altLang="de-DE" sz="1800" i="1"/>
              <a:t>… </a:t>
            </a:r>
            <a:r>
              <a:rPr lang="cs-CZ" altLang="de-DE" sz="1800" i="1"/>
              <a:t>někdo jako on by si o mně určitě myslel, že jsem nudný</a:t>
            </a:r>
            <a:r>
              <a:rPr lang="de-DE" altLang="de-DE" sz="1800" i="1"/>
              <a:t>…</a:t>
            </a:r>
          </a:p>
        </p:txBody>
      </p:sp>
      <p:sp>
        <p:nvSpPr>
          <p:cNvPr id="26629" name="Text Box 17"/>
          <p:cNvSpPr txBox="1">
            <a:spLocks noChangeArrowheads="1"/>
          </p:cNvSpPr>
          <p:nvPr/>
        </p:nvSpPr>
        <p:spPr bwMode="auto">
          <a:xfrm>
            <a:off x="4884738" y="4005263"/>
            <a:ext cx="3790950" cy="366712"/>
          </a:xfrm>
          <a:prstGeom prst="rect">
            <a:avLst/>
          </a:prstGeom>
          <a:noFill/>
          <a:ln w="9525">
            <a:noFill/>
            <a:miter lim="800000"/>
            <a:headEnd/>
            <a:tailEnd/>
          </a:ln>
        </p:spPr>
        <p:txBody>
          <a:bodyPr>
            <a:spAutoFit/>
          </a:bodyPr>
          <a:lstStyle/>
          <a:p>
            <a:pPr eaLnBrk="1" hangingPunct="1">
              <a:spcBef>
                <a:spcPct val="50000"/>
              </a:spcBef>
            </a:pPr>
            <a:r>
              <a:rPr lang="cs-CZ" altLang="de-DE" sz="1800" b="1" u="sng"/>
              <a:t>Možné hodnocení</a:t>
            </a:r>
            <a:r>
              <a:rPr lang="de-DE" altLang="de-DE" sz="1800" b="1" u="sng"/>
              <a:t>:</a:t>
            </a:r>
          </a:p>
        </p:txBody>
      </p:sp>
      <p:sp>
        <p:nvSpPr>
          <p:cNvPr id="26630" name="Text Box 19"/>
          <p:cNvSpPr txBox="1">
            <a:spLocks noChangeArrowheads="1"/>
          </p:cNvSpPr>
          <p:nvPr/>
        </p:nvSpPr>
        <p:spPr bwMode="auto">
          <a:xfrm>
            <a:off x="4572000" y="5954713"/>
            <a:ext cx="3671888" cy="646112"/>
          </a:xfrm>
          <a:prstGeom prst="rect">
            <a:avLst/>
          </a:prstGeom>
          <a:noFill/>
          <a:ln w="9525">
            <a:noFill/>
            <a:miter lim="800000"/>
            <a:headEnd/>
            <a:tailEnd/>
          </a:ln>
        </p:spPr>
        <p:txBody>
          <a:bodyPr>
            <a:spAutoFit/>
          </a:bodyPr>
          <a:lstStyle/>
          <a:p>
            <a:pPr eaLnBrk="1" hangingPunct="1">
              <a:spcBef>
                <a:spcPct val="50000"/>
              </a:spcBef>
            </a:pPr>
            <a:r>
              <a:rPr lang="de-DE" altLang="de-DE" sz="1800" i="1"/>
              <a:t>… </a:t>
            </a:r>
            <a:r>
              <a:rPr lang="cs-CZ" altLang="de-DE" sz="1800" i="1"/>
              <a:t>asi mě za mými zády pomlouvá</a:t>
            </a:r>
            <a:r>
              <a:rPr lang="de-DE" altLang="de-DE" sz="1800" i="1"/>
              <a:t>…</a:t>
            </a:r>
          </a:p>
        </p:txBody>
      </p:sp>
      <p:sp>
        <p:nvSpPr>
          <p:cNvPr id="26631"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a:t>
            </a:r>
            <a:r>
              <a:rPr lang="cs-CZ" altLang="de-DE" b="1">
                <a:solidFill>
                  <a:schemeClr val="tx2"/>
                </a:solidFill>
              </a:rPr>
              <a:t>20</a:t>
            </a:r>
            <a:endParaRPr lang="en-US" altLang="de-DE" b="1">
              <a:solidFill>
                <a:schemeClr val="tx2"/>
              </a:solidFill>
            </a:endParaRPr>
          </a:p>
        </p:txBody>
      </p:sp>
      <p:sp>
        <p:nvSpPr>
          <p:cNvPr id="26632" name="Text Box 8"/>
          <p:cNvSpPr txBox="1">
            <a:spLocks noChangeArrowheads="1"/>
          </p:cNvSpPr>
          <p:nvPr/>
        </p:nvSpPr>
        <p:spPr bwMode="auto">
          <a:xfrm>
            <a:off x="1763713" y="6092825"/>
            <a:ext cx="2303462" cy="366713"/>
          </a:xfrm>
          <a:prstGeom prst="rect">
            <a:avLst/>
          </a:prstGeom>
          <a:noFill/>
          <a:ln w="9525">
            <a:noFill/>
            <a:miter lim="800000"/>
            <a:headEnd/>
            <a:tailEnd/>
          </a:ln>
        </p:spPr>
        <p:txBody>
          <a:bodyPr>
            <a:spAutoFit/>
          </a:bodyPr>
          <a:lstStyle/>
          <a:p>
            <a:pPr eaLnBrk="1" hangingPunct="1">
              <a:spcBef>
                <a:spcPct val="50000"/>
              </a:spcBef>
            </a:pPr>
            <a:r>
              <a:rPr lang="cs-CZ" altLang="de-DE" sz="1800"/>
              <a:t>Podezíravý</a:t>
            </a:r>
            <a:endParaRPr lang="de-DE" altLang="de-DE" sz="1800"/>
          </a:p>
        </p:txBody>
      </p:sp>
      <p:sp>
        <p:nvSpPr>
          <p:cNvPr id="26633" name="Text Box 9"/>
          <p:cNvSpPr txBox="1">
            <a:spLocks noChangeArrowheads="1"/>
          </p:cNvSpPr>
          <p:nvPr/>
        </p:nvSpPr>
        <p:spPr bwMode="auto">
          <a:xfrm>
            <a:off x="1763713" y="5373688"/>
            <a:ext cx="2303462" cy="366712"/>
          </a:xfrm>
          <a:prstGeom prst="rect">
            <a:avLst/>
          </a:prstGeom>
          <a:noFill/>
          <a:ln w="9525">
            <a:noFill/>
            <a:miter lim="800000"/>
            <a:headEnd/>
            <a:tailEnd/>
          </a:ln>
        </p:spPr>
        <p:txBody>
          <a:bodyPr>
            <a:spAutoFit/>
          </a:bodyPr>
          <a:lstStyle/>
          <a:p>
            <a:pPr eaLnBrk="1" hangingPunct="1">
              <a:spcBef>
                <a:spcPct val="50000"/>
              </a:spcBef>
            </a:pPr>
            <a:r>
              <a:rPr lang="cs-CZ" altLang="de-DE" sz="1800"/>
              <a:t>Smutný</a:t>
            </a:r>
            <a:endParaRPr lang="de-DE" altLang="de-DE" sz="1800"/>
          </a:p>
        </p:txBody>
      </p:sp>
      <p:sp>
        <p:nvSpPr>
          <p:cNvPr id="26634" name="Text Box 10"/>
          <p:cNvSpPr txBox="1">
            <a:spLocks noChangeArrowheads="1"/>
          </p:cNvSpPr>
          <p:nvPr/>
        </p:nvSpPr>
        <p:spPr bwMode="auto">
          <a:xfrm>
            <a:off x="1763713" y="4652963"/>
            <a:ext cx="2303462" cy="369887"/>
          </a:xfrm>
          <a:prstGeom prst="rect">
            <a:avLst/>
          </a:prstGeom>
          <a:noFill/>
          <a:ln w="9525">
            <a:noFill/>
            <a:miter lim="800000"/>
            <a:headEnd/>
            <a:tailEnd/>
          </a:ln>
        </p:spPr>
        <p:txBody>
          <a:bodyPr>
            <a:spAutoFit/>
          </a:bodyPr>
          <a:lstStyle/>
          <a:p>
            <a:pPr eaLnBrk="1" hangingPunct="1">
              <a:spcBef>
                <a:spcPct val="50000"/>
              </a:spcBef>
            </a:pPr>
            <a:r>
              <a:rPr lang="cs-CZ" altLang="de-DE" sz="1800"/>
              <a:t>Šťastný	</a:t>
            </a:r>
            <a:endParaRPr lang="de-DE" altLang="de-DE" sz="1800"/>
          </a:p>
        </p:txBody>
      </p:sp>
      <p:sp>
        <p:nvSpPr>
          <p:cNvPr id="26635" name="Text Box 11"/>
          <p:cNvSpPr txBox="1">
            <a:spLocks noChangeArrowheads="1"/>
          </p:cNvSpPr>
          <p:nvPr/>
        </p:nvSpPr>
        <p:spPr bwMode="auto">
          <a:xfrm>
            <a:off x="636588" y="4005263"/>
            <a:ext cx="3790950" cy="366712"/>
          </a:xfrm>
          <a:prstGeom prst="rect">
            <a:avLst/>
          </a:prstGeom>
          <a:noFill/>
          <a:ln w="9525">
            <a:noFill/>
            <a:miter lim="800000"/>
            <a:headEnd/>
            <a:tailEnd/>
          </a:ln>
        </p:spPr>
        <p:txBody>
          <a:bodyPr>
            <a:spAutoFit/>
          </a:bodyPr>
          <a:lstStyle/>
          <a:p>
            <a:pPr eaLnBrk="1" hangingPunct="1">
              <a:spcBef>
                <a:spcPct val="50000"/>
              </a:spcBef>
            </a:pPr>
            <a:r>
              <a:rPr lang="cs-CZ" altLang="de-DE" sz="1800" b="1" u="sng"/>
              <a:t>Vaše vlastní nálada</a:t>
            </a:r>
            <a:r>
              <a:rPr lang="de-DE" altLang="de-DE" sz="1800" b="1" u="sng"/>
              <a:t>:</a:t>
            </a:r>
          </a:p>
        </p:txBody>
      </p:sp>
      <p:sp>
        <p:nvSpPr>
          <p:cNvPr id="26636" name="Text Box 12"/>
          <p:cNvSpPr txBox="1">
            <a:spLocks noChangeArrowheads="1"/>
          </p:cNvSpPr>
          <p:nvPr/>
        </p:nvSpPr>
        <p:spPr bwMode="auto">
          <a:xfrm>
            <a:off x="3779838" y="1341438"/>
            <a:ext cx="1584325" cy="366712"/>
          </a:xfrm>
          <a:prstGeom prst="rect">
            <a:avLst/>
          </a:prstGeom>
          <a:noFill/>
          <a:ln w="9525">
            <a:noFill/>
            <a:miter lim="800000"/>
            <a:headEnd/>
            <a:tailEnd/>
          </a:ln>
        </p:spPr>
        <p:txBody>
          <a:bodyPr>
            <a:spAutoFit/>
          </a:bodyPr>
          <a:lstStyle/>
          <a:p>
            <a:pPr eaLnBrk="1" hangingPunct="1">
              <a:spcBef>
                <a:spcPct val="50000"/>
              </a:spcBef>
            </a:pPr>
            <a:r>
              <a:rPr lang="cs-CZ" altLang="de-DE" sz="1800" b="1" u="sng"/>
              <a:t>Situace</a:t>
            </a:r>
            <a:r>
              <a:rPr lang="de-DE" altLang="de-DE" sz="1800" b="1" u="sng"/>
              <a:t>:</a:t>
            </a:r>
          </a:p>
        </p:txBody>
      </p:sp>
      <p:grpSp>
        <p:nvGrpSpPr>
          <p:cNvPr id="26637" name="Group 39"/>
          <p:cNvGrpSpPr>
            <a:grpSpLocks/>
          </p:cNvGrpSpPr>
          <p:nvPr/>
        </p:nvGrpSpPr>
        <p:grpSpPr bwMode="auto">
          <a:xfrm>
            <a:off x="1187450" y="458152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sz="1800">
                <a:latin typeface="+mn-lt"/>
                <a:cs typeface="+mn-cs"/>
              </a:endParaRPr>
            </a:p>
          </p:txBody>
        </p:sp>
        <p:sp>
          <p:nvSpPr>
            <p:cNvPr id="26657"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sp>
          <p:nvSpPr>
            <p:cNvPr id="26658"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sp>
          <p:nvSpPr>
            <p:cNvPr id="26659"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p:spPr>
          <p:txBody>
            <a:bodyPr wrap="none" lIns="90000" tIns="46800" rIns="90000" bIns="46800" anchor="ctr"/>
            <a:lstStyle/>
            <a:p>
              <a:endParaRPr lang="cs-CZ"/>
            </a:p>
          </p:txBody>
        </p:sp>
      </p:grpSp>
      <p:grpSp>
        <p:nvGrpSpPr>
          <p:cNvPr id="26638" name="Group 17"/>
          <p:cNvGrpSpPr>
            <a:grpSpLocks/>
          </p:cNvGrpSpPr>
          <p:nvPr/>
        </p:nvGrpSpPr>
        <p:grpSpPr bwMode="auto">
          <a:xfrm>
            <a:off x="1189038" y="5300663"/>
            <a:ext cx="503237" cy="503237"/>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sz="1800">
                <a:latin typeface="+mn-lt"/>
                <a:cs typeface="+mn-cs"/>
              </a:endParaRPr>
            </a:p>
          </p:txBody>
        </p:sp>
        <p:sp>
          <p:nvSpPr>
            <p:cNvPr id="26653"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sp>
          <p:nvSpPr>
            <p:cNvPr id="26654"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sp>
          <p:nvSpPr>
            <p:cNvPr id="26655"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p:spPr>
          <p:txBody>
            <a:bodyPr wrap="none" lIns="90000" tIns="46800" rIns="90000" bIns="46800" anchor="ctr"/>
            <a:lstStyle/>
            <a:p>
              <a:endParaRPr lang="cs-CZ"/>
            </a:p>
          </p:txBody>
        </p:sp>
      </p:grpSp>
      <p:grpSp>
        <p:nvGrpSpPr>
          <p:cNvPr id="26639" name="Group 46"/>
          <p:cNvGrpSpPr>
            <a:grpSpLocks/>
          </p:cNvGrpSpPr>
          <p:nvPr/>
        </p:nvGrpSpPr>
        <p:grpSpPr bwMode="auto">
          <a:xfrm>
            <a:off x="1166813" y="6056313"/>
            <a:ext cx="503237" cy="493712"/>
            <a:chOff x="735" y="3815"/>
            <a:chExt cx="317" cy="311"/>
          </a:xfrm>
        </p:grpSpPr>
        <p:sp>
          <p:nvSpPr>
            <p:cNvPr id="26644" name="Oval 51"/>
            <p:cNvSpPr>
              <a:spLocks noChangeArrowheads="1"/>
            </p:cNvSpPr>
            <p:nvPr/>
          </p:nvSpPr>
          <p:spPr bwMode="auto">
            <a:xfrm>
              <a:off x="735" y="3815"/>
              <a:ext cx="317" cy="311"/>
            </a:xfrm>
            <a:prstGeom prst="ellipse">
              <a:avLst/>
            </a:prstGeom>
            <a:solidFill>
              <a:srgbClr val="FFF8C2"/>
            </a:solidFill>
            <a:ln w="9525" algn="ctr">
              <a:solidFill>
                <a:schemeClr val="tx1"/>
              </a:solidFill>
              <a:round/>
              <a:headEnd/>
              <a:tailEnd/>
            </a:ln>
          </p:spPr>
          <p:txBody>
            <a:bodyPr wrap="none" lIns="90000" tIns="46800" rIns="90000" bIns="46800" anchor="ctr"/>
            <a:lstStyle/>
            <a:p>
              <a:pPr eaLnBrk="1" hangingPunct="1"/>
              <a:endParaRPr lang="en-US" altLang="de-DE" sz="1800">
                <a:latin typeface="Georgia" pitchFamily="18" charset="0"/>
                <a:cs typeface="Arial" charset="0"/>
              </a:endParaRPr>
            </a:p>
          </p:txBody>
        </p:sp>
        <p:sp>
          <p:nvSpPr>
            <p:cNvPr id="26645" name="Oval 52"/>
            <p:cNvSpPr>
              <a:spLocks noChangeArrowheads="1"/>
            </p:cNvSpPr>
            <p:nvPr/>
          </p:nvSpPr>
          <p:spPr bwMode="auto">
            <a:xfrm>
              <a:off x="806" y="3907"/>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p>
              <a:pPr eaLnBrk="1" hangingPunct="1"/>
              <a:endParaRPr lang="en-US" altLang="de-DE" sz="1800">
                <a:latin typeface="Georgia" pitchFamily="18" charset="0"/>
                <a:cs typeface="Arial" charset="0"/>
              </a:endParaRPr>
            </a:p>
          </p:txBody>
        </p:sp>
        <p:sp>
          <p:nvSpPr>
            <p:cNvPr id="26646" name="Oval 53"/>
            <p:cNvSpPr>
              <a:spLocks noChangeArrowheads="1"/>
            </p:cNvSpPr>
            <p:nvPr/>
          </p:nvSpPr>
          <p:spPr bwMode="auto">
            <a:xfrm>
              <a:off x="944" y="3903"/>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p>
              <a:pPr eaLnBrk="1" hangingPunct="1"/>
              <a:endParaRPr lang="en-US" altLang="de-DE" sz="1800">
                <a:latin typeface="Georgia" pitchFamily="18" charset="0"/>
                <a:cs typeface="Arial" charset="0"/>
              </a:endParaRPr>
            </a:p>
          </p:txBody>
        </p:sp>
        <p:sp>
          <p:nvSpPr>
            <p:cNvPr id="26647" name="Line 54"/>
            <p:cNvSpPr>
              <a:spLocks noChangeShapeType="1"/>
            </p:cNvSpPr>
            <p:nvPr/>
          </p:nvSpPr>
          <p:spPr bwMode="auto">
            <a:xfrm>
              <a:off x="826" y="4042"/>
              <a:ext cx="136" cy="0"/>
            </a:xfrm>
            <a:prstGeom prst="line">
              <a:avLst/>
            </a:prstGeom>
            <a:noFill/>
            <a:ln w="9525">
              <a:solidFill>
                <a:schemeClr val="tx1"/>
              </a:solidFill>
              <a:round/>
              <a:headEnd/>
              <a:tailEnd/>
            </a:ln>
          </p:spPr>
          <p:txBody>
            <a:bodyPr wrap="none" lIns="90000" tIns="46800" rIns="90000" bIns="46800" anchor="ctr"/>
            <a:lstStyle/>
            <a:p>
              <a:endParaRPr lang="cs-CZ"/>
            </a:p>
          </p:txBody>
        </p:sp>
        <p:sp>
          <p:nvSpPr>
            <p:cNvPr id="26648" name="Line 55"/>
            <p:cNvSpPr>
              <a:spLocks noChangeShapeType="1"/>
            </p:cNvSpPr>
            <p:nvPr/>
          </p:nvSpPr>
          <p:spPr bwMode="auto">
            <a:xfrm>
              <a:off x="810" y="3860"/>
              <a:ext cx="45" cy="45"/>
            </a:xfrm>
            <a:prstGeom prst="line">
              <a:avLst/>
            </a:prstGeom>
            <a:noFill/>
            <a:ln w="9525">
              <a:solidFill>
                <a:schemeClr val="tx1"/>
              </a:solidFill>
              <a:round/>
              <a:headEnd/>
              <a:tailEnd/>
            </a:ln>
          </p:spPr>
          <p:txBody>
            <a:bodyPr wrap="none" lIns="90000" tIns="46800" rIns="90000" bIns="46800" anchor="ctr"/>
            <a:lstStyle/>
            <a:p>
              <a:endParaRPr lang="cs-CZ"/>
            </a:p>
          </p:txBody>
        </p:sp>
        <p:sp>
          <p:nvSpPr>
            <p:cNvPr id="26649" name="Line 56"/>
            <p:cNvSpPr>
              <a:spLocks noChangeShapeType="1"/>
            </p:cNvSpPr>
            <p:nvPr/>
          </p:nvSpPr>
          <p:spPr bwMode="auto">
            <a:xfrm flipV="1">
              <a:off x="930" y="3860"/>
              <a:ext cx="48" cy="24"/>
            </a:xfrm>
            <a:prstGeom prst="line">
              <a:avLst/>
            </a:prstGeom>
            <a:noFill/>
            <a:ln w="9525">
              <a:solidFill>
                <a:schemeClr val="tx1"/>
              </a:solidFill>
              <a:round/>
              <a:headEnd/>
              <a:tailEnd/>
            </a:ln>
          </p:spPr>
          <p:txBody>
            <a:bodyPr wrap="none" lIns="90000" tIns="46800" rIns="90000" bIns="46800" anchor="ctr"/>
            <a:lstStyle/>
            <a:p>
              <a:endParaRPr lang="cs-CZ"/>
            </a:p>
          </p:txBody>
        </p:sp>
        <p:sp>
          <p:nvSpPr>
            <p:cNvPr id="26650" name="Oval 19"/>
            <p:cNvSpPr>
              <a:spLocks noChangeArrowheads="1"/>
            </p:cNvSpPr>
            <p:nvPr/>
          </p:nvSpPr>
          <p:spPr bwMode="auto">
            <a:xfrm>
              <a:off x="805" y="3908"/>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sp>
          <p:nvSpPr>
            <p:cNvPr id="26651" name="Oval 20"/>
            <p:cNvSpPr>
              <a:spLocks noChangeArrowheads="1"/>
            </p:cNvSpPr>
            <p:nvPr/>
          </p:nvSpPr>
          <p:spPr bwMode="auto">
            <a:xfrm>
              <a:off x="946" y="3907"/>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p>
              <a:pPr eaLnBrk="1" hangingPunct="1"/>
              <a:endParaRPr lang="cs-CZ" altLang="de-DE" sz="1800">
                <a:latin typeface="Georgia" pitchFamily="18" charset="0"/>
                <a:cs typeface="Arial" charset="0"/>
              </a:endParaRPr>
            </a:p>
          </p:txBody>
        </p:sp>
      </p:grpSp>
      <p:sp>
        <p:nvSpPr>
          <p:cNvPr id="26640"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pic>
        <p:nvPicPr>
          <p:cNvPr id="26642" name="Grafik 1"/>
          <p:cNvPicPr>
            <a:picLocks noChangeAspect="1"/>
          </p:cNvPicPr>
          <p:nvPr/>
        </p:nvPicPr>
        <p:blipFill>
          <a:blip r:embed="rId3" cstate="print"/>
          <a:srcRect/>
          <a:stretch>
            <a:fillRect/>
          </a:stretch>
        </p:blipFill>
        <p:spPr bwMode="auto">
          <a:xfrm>
            <a:off x="3257550" y="1916113"/>
            <a:ext cx="2628900" cy="1970087"/>
          </a:xfrm>
          <a:prstGeom prst="rect">
            <a:avLst/>
          </a:prstGeom>
          <a:noFill/>
          <a:ln w="9525">
            <a:noFill/>
            <a:miter lim="800000"/>
            <a:headEnd/>
            <a:tailEnd/>
          </a:ln>
        </p:spPr>
      </p:pic>
      <p:sp>
        <p:nvSpPr>
          <p:cNvPr id="26643" name="Text Box 57"/>
          <p:cNvSpPr txBox="1">
            <a:spLocks noChangeArrowheads="1"/>
          </p:cNvSpPr>
          <p:nvPr/>
        </p:nvSpPr>
        <p:spPr bwMode="auto">
          <a:xfrm>
            <a:off x="-60325" y="6678613"/>
            <a:ext cx="4748213" cy="214312"/>
          </a:xfrm>
          <a:prstGeom prst="rect">
            <a:avLst/>
          </a:prstGeom>
          <a:noFill/>
          <a:ln w="9525">
            <a:noFill/>
            <a:miter lim="800000"/>
            <a:headEnd/>
            <a:tailEnd/>
          </a:ln>
        </p:spPr>
        <p:txBody>
          <a:bodyPr>
            <a:spAutoFit/>
          </a:bodyPr>
          <a:lstStyle/>
          <a:p>
            <a:pPr eaLnBrk="1" hangingPunct="1">
              <a:spcBef>
                <a:spcPct val="50000"/>
              </a:spcBef>
            </a:pPr>
            <a:r>
              <a:rPr lang="en-US" altLang="de-DE" sz="800" i="1"/>
              <a:t>(</a:t>
            </a:r>
            <a:r>
              <a:rPr lang="cs-CZ" altLang="de-DE" sz="800" i="1"/>
              <a:t>„Muži v práci</a:t>
            </a:r>
            <a:r>
              <a:rPr lang="en-US" altLang="de-DE" sz="800" i="1"/>
              <a:t>” </a:t>
            </a:r>
            <a:r>
              <a:rPr lang="cs-CZ" altLang="de-DE" sz="800" i="1"/>
              <a:t>od</a:t>
            </a:r>
            <a:r>
              <a:rPr lang="en-US" altLang="de-DE" sz="800" i="1"/>
              <a:t> reynermedia; “Smileys” </a:t>
            </a:r>
            <a:r>
              <a:rPr lang="cs-CZ" altLang="de-DE" sz="800" i="1"/>
              <a:t>od </a:t>
            </a:r>
            <a:r>
              <a:rPr lang="en-US" altLang="de-DE" sz="800" i="1"/>
              <a:t>Ruth Veckenstedt)</a:t>
            </a:r>
          </a:p>
        </p:txBody>
      </p:sp>
      <p:sp>
        <p:nvSpPr>
          <p:cNvPr id="36" name="Text Box 3"/>
          <p:cNvSpPr txBox="1">
            <a:spLocks noChangeArrowheads="1"/>
          </p:cNvSpPr>
          <p:nvPr/>
        </p:nvSpPr>
        <p:spPr bwMode="auto">
          <a:xfrm>
            <a:off x="-71438" y="188640"/>
            <a:ext cx="9396413" cy="400050"/>
          </a:xfrm>
          <a:prstGeom prst="rect">
            <a:avLst/>
          </a:prstGeom>
          <a:noFill/>
          <a:ln w="9525">
            <a:noFill/>
            <a:miter lim="800000"/>
            <a:headEnd/>
            <a:tailEnd/>
          </a:ln>
        </p:spPr>
        <p:txBody>
          <a:bodyPr>
            <a:spAutoFit/>
          </a:bodyPr>
          <a:lstStyle/>
          <a:p>
            <a:pPr algn="ctr" eaLnBrk="1" hangingPunct="1">
              <a:spcBef>
                <a:spcPct val="10000"/>
              </a:spcBef>
            </a:pPr>
            <a:r>
              <a:rPr lang="cs-CZ" altLang="de-DE" sz="2000" dirty="0">
                <a:solidFill>
                  <a:schemeClr val="accent1"/>
                </a:solidFill>
              </a:rPr>
              <a:t>Naše nálada ovlivňuje naše vnímání a hodnocení</a:t>
            </a:r>
            <a:r>
              <a:rPr lang="de-DE" altLang="de-DE" sz="2000" dirty="0">
                <a:solidFill>
                  <a:schemeClr val="accent1"/>
                </a:solidFill>
              </a:rPr>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633788" y="2157413"/>
            <a:ext cx="9144000" cy="0"/>
          </a:xfrm>
          <a:prstGeom prst="rect">
            <a:avLst/>
          </a:prstGeom>
          <a:noFill/>
          <a:ln w="9525">
            <a:noFill/>
            <a:miter lim="800000"/>
            <a:headEnd/>
            <a:tailEnd/>
          </a:ln>
        </p:spPr>
        <p:txBody>
          <a:bodyPr>
            <a:spAutoFit/>
          </a:bodyPr>
          <a:lstStyle/>
          <a:p>
            <a:pPr eaLnBrk="1" hangingPunct="1"/>
            <a:endParaRPr lang="en-CA" altLang="de-DE" sz="1800">
              <a:latin typeface="Arial" charset="0"/>
            </a:endParaRPr>
          </a:p>
        </p:txBody>
      </p:sp>
      <p:sp>
        <p:nvSpPr>
          <p:cNvPr id="27651"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7.2</a:t>
            </a:r>
            <a:r>
              <a:rPr lang="cs-CZ" altLang="de-DE" b="1">
                <a:solidFill>
                  <a:schemeClr val="tx2"/>
                </a:solidFill>
              </a:rPr>
              <a:t>1</a:t>
            </a:r>
            <a:endParaRPr lang="en-US" altLang="de-DE" b="1">
              <a:solidFill>
                <a:schemeClr val="tx2"/>
              </a:solidFill>
            </a:endParaRPr>
          </a:p>
        </p:txBody>
      </p:sp>
      <p:sp>
        <p:nvSpPr>
          <p:cNvPr id="27652"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7" name="Rectangle 3"/>
          <p:cNvSpPr>
            <a:spLocks noChangeArrowheads="1"/>
          </p:cNvSpPr>
          <p:nvPr/>
        </p:nvSpPr>
        <p:spPr bwMode="auto">
          <a:xfrm>
            <a:off x="252413" y="1544638"/>
            <a:ext cx="8639175" cy="3313112"/>
          </a:xfrm>
          <a:prstGeom prst="rect">
            <a:avLst/>
          </a:prstGeom>
          <a:noFill/>
          <a:ln>
            <a:noFill/>
          </a:ln>
          <a:extLst/>
        </p:spPr>
        <p:txBody>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341313" indent="-341313">
              <a:spcBef>
                <a:spcPct val="20000"/>
              </a:spcBef>
              <a:buClr>
                <a:srgbClr val="8CADAE"/>
              </a:buClr>
              <a:buSzPct val="85000"/>
              <a:buFont typeface="Courier New" pitchFamily="49" charset="0"/>
              <a:buChar char="o"/>
              <a:defRPr>
                <a:solidFill>
                  <a:schemeClr val="tx1"/>
                </a:solidFill>
                <a:latin typeface="Verdana" pitchFamily="34" charset="0"/>
              </a:defRPr>
            </a:lvl2pPr>
            <a:lvl3pPr marL="341313" indent="-341313">
              <a:spcBef>
                <a:spcPct val="20000"/>
              </a:spcBef>
              <a:buClr>
                <a:srgbClr val="8CADAE"/>
              </a:buClr>
              <a:buSzPct val="75000"/>
              <a:buFont typeface="Wingdings 2" pitchFamily="18" charset="2"/>
              <a:buChar char=""/>
              <a:defRPr>
                <a:solidFill>
                  <a:schemeClr val="tx1"/>
                </a:solidFill>
                <a:latin typeface="Verdana" pitchFamily="34" charset="0"/>
              </a:defRPr>
            </a:lvl3pPr>
            <a:lvl4pPr marL="809625" indent="-341313">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lvl="1" indent="-360000" eaLnBrk="1" hangingPunct="1">
              <a:spcBef>
                <a:spcPts val="1200"/>
              </a:spcBef>
              <a:buFontTx/>
              <a:buChar char="o"/>
              <a:tabLst>
                <a:tab pos="533400" algn="l"/>
              </a:tabLst>
              <a:defRPr/>
            </a:pPr>
            <a:r>
              <a:rPr lang="cs-CZ" altLang="de-DE" sz="1800" dirty="0" smtClean="0"/>
              <a:t>Pocity nemusí být vždycky „pravdivé</a:t>
            </a:r>
            <a:r>
              <a:rPr lang="en-US" altLang="de-DE" sz="1800" dirty="0" smtClean="0"/>
              <a:t>”!</a:t>
            </a:r>
          </a:p>
          <a:p>
            <a:pPr marL="900000" lvl="1" indent="-358775" eaLnBrk="1" hangingPunct="1">
              <a:spcBef>
                <a:spcPts val="1200"/>
              </a:spcBef>
              <a:buFontTx/>
              <a:buChar char="o"/>
              <a:tabLst>
                <a:tab pos="533400" algn="l"/>
              </a:tabLst>
              <a:defRPr/>
            </a:pPr>
            <a:r>
              <a:rPr lang="cs-CZ" altLang="de-DE" sz="1800" dirty="0" smtClean="0"/>
              <a:t>Jenom proto, že mám strach, neznamená, že mi </a:t>
            </a:r>
            <a:r>
              <a:rPr lang="cs-CZ" altLang="de-DE" sz="1800" dirty="0" err="1" smtClean="0"/>
              <a:t>horzí</a:t>
            </a:r>
            <a:r>
              <a:rPr lang="cs-CZ" altLang="de-DE" sz="1800" dirty="0" smtClean="0"/>
              <a:t> skutečné nebezpečí. </a:t>
            </a:r>
            <a:endParaRPr lang="en-US" altLang="de-DE" sz="1800" dirty="0" smtClean="0"/>
          </a:p>
          <a:p>
            <a:pPr marL="900000" lvl="1" indent="-358775" eaLnBrk="1" hangingPunct="1">
              <a:spcBef>
                <a:spcPts val="1200"/>
              </a:spcBef>
              <a:buFontTx/>
              <a:buChar char="o"/>
              <a:tabLst>
                <a:tab pos="533400" algn="l"/>
              </a:tabLst>
              <a:defRPr/>
            </a:pPr>
            <a:r>
              <a:rPr lang="cs-CZ" altLang="de-DE" sz="1800" dirty="0" smtClean="0"/>
              <a:t>Proto nelze svým pocitům vždycky věřit</a:t>
            </a:r>
            <a:r>
              <a:rPr lang="en-US" altLang="de-DE" sz="1800" dirty="0" smtClean="0"/>
              <a:t>!</a:t>
            </a:r>
          </a:p>
          <a:p>
            <a:pPr marL="717550" lvl="2" indent="-358775" eaLnBrk="1" hangingPunct="1">
              <a:spcBef>
                <a:spcPts val="1200"/>
              </a:spcBef>
              <a:buClr>
                <a:srgbClr val="006699"/>
              </a:buClr>
              <a:buSzTx/>
              <a:buFont typeface="Courier New" pitchFamily="49" charset="0"/>
              <a:buChar char="o"/>
              <a:defRPr/>
            </a:pPr>
            <a:endParaRPr lang="en-US" altLang="de-DE" sz="1800" dirty="0" smtClean="0"/>
          </a:p>
          <a:p>
            <a:pPr marL="540000" lvl="1" indent="-360000" eaLnBrk="1" hangingPunct="1">
              <a:spcBef>
                <a:spcPts val="1200"/>
              </a:spcBef>
              <a:buFontTx/>
              <a:buChar char="o"/>
              <a:tabLst>
                <a:tab pos="533400" algn="l"/>
              </a:tabLst>
              <a:defRPr/>
            </a:pPr>
            <a:r>
              <a:rPr lang="cs-CZ" altLang="de-DE" sz="1800" dirty="0" smtClean="0"/>
              <a:t>Lidé s psychickými potížemi často udávají „</a:t>
            </a:r>
            <a:r>
              <a:rPr lang="cs-CZ" altLang="de-DE" sz="1800" dirty="0" smtClean="0">
                <a:solidFill>
                  <a:srgbClr val="006699"/>
                </a:solidFill>
              </a:rPr>
              <a:t>emoční důkazy</a:t>
            </a:r>
            <a:r>
              <a:rPr lang="en-US" altLang="de-DE" sz="1800" dirty="0" smtClean="0"/>
              <a:t>”,</a:t>
            </a:r>
            <a:r>
              <a:rPr lang="cs-CZ" altLang="de-DE" sz="1800" dirty="0" smtClean="0"/>
              <a:t> to znamená, že předpokládají, že negativní pocity správně odrážejí to, co se skutečně děje</a:t>
            </a:r>
            <a:r>
              <a:rPr lang="en-US" altLang="de-DE" sz="1800" dirty="0" smtClean="0"/>
              <a:t> (</a:t>
            </a:r>
            <a:r>
              <a:rPr lang="cs-CZ" altLang="de-DE" sz="1800" dirty="0" smtClean="0"/>
              <a:t>„Cítím se dotčený – takže jsi mě musela něčím urazit</a:t>
            </a:r>
            <a:r>
              <a:rPr lang="en-US" altLang="de-DE" sz="1800" dirty="0" smtClean="0"/>
              <a:t>!”).</a:t>
            </a:r>
            <a:endParaRPr lang="en-US" altLang="de-DE" sz="1800" dirty="0"/>
          </a:p>
        </p:txBody>
      </p:sp>
      <p:sp>
        <p:nvSpPr>
          <p:cNvPr id="8" name="Text Box 3"/>
          <p:cNvSpPr txBox="1">
            <a:spLocks noChangeArrowheads="1"/>
          </p:cNvSpPr>
          <p:nvPr/>
        </p:nvSpPr>
        <p:spPr bwMode="auto">
          <a:xfrm>
            <a:off x="-71438" y="188640"/>
            <a:ext cx="9396413" cy="400050"/>
          </a:xfrm>
          <a:prstGeom prst="rect">
            <a:avLst/>
          </a:prstGeom>
          <a:noFill/>
          <a:ln w="9525">
            <a:noFill/>
            <a:miter lim="800000"/>
            <a:headEnd/>
            <a:tailEnd/>
          </a:ln>
        </p:spPr>
        <p:txBody>
          <a:bodyPr>
            <a:spAutoFit/>
          </a:bodyPr>
          <a:lstStyle/>
          <a:p>
            <a:pPr algn="ctr" eaLnBrk="1" hangingPunct="1">
              <a:spcBef>
                <a:spcPct val="10000"/>
              </a:spcBef>
            </a:pPr>
            <a:r>
              <a:rPr lang="cs-CZ" altLang="de-DE" sz="2000" dirty="0">
                <a:solidFill>
                  <a:schemeClr val="accent1"/>
                </a:solidFill>
              </a:rPr>
              <a:t>Naše nálada ovlivňuje naše vnímání a hodnocení</a:t>
            </a:r>
            <a:r>
              <a:rPr lang="de-DE" altLang="de-DE" sz="2000" dirty="0">
                <a:solidFill>
                  <a:schemeClr val="accent1"/>
                </a:solidFill>
              </a:rPr>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3633788" y="2157413"/>
            <a:ext cx="9144000" cy="0"/>
          </a:xfrm>
          <a:prstGeom prst="rect">
            <a:avLst/>
          </a:prstGeom>
          <a:noFill/>
          <a:ln w="9525">
            <a:noFill/>
            <a:miter lim="800000"/>
            <a:headEnd/>
            <a:tailEnd/>
          </a:ln>
        </p:spPr>
        <p:txBody>
          <a:bodyPr>
            <a:spAutoFit/>
          </a:bodyPr>
          <a:lstStyle/>
          <a:p>
            <a:pPr eaLnBrk="1" hangingPunct="1"/>
            <a:endParaRPr lang="en-CA" altLang="de-DE" sz="1800">
              <a:latin typeface="Arial" charset="0"/>
            </a:endParaRPr>
          </a:p>
        </p:txBody>
      </p:sp>
      <p:sp>
        <p:nvSpPr>
          <p:cNvPr id="48131" name="Text Box 5"/>
          <p:cNvSpPr txBox="1">
            <a:spLocks noChangeArrowheads="1"/>
          </p:cNvSpPr>
          <p:nvPr/>
        </p:nvSpPr>
        <p:spPr bwMode="auto">
          <a:xfrm>
            <a:off x="468313" y="1773238"/>
            <a:ext cx="8642350" cy="3333750"/>
          </a:xfrm>
          <a:prstGeom prst="rect">
            <a:avLst/>
          </a:prstGeom>
          <a:noFill/>
          <a:ln>
            <a:noFill/>
          </a:ln>
          <a:extLst/>
        </p:spPr>
        <p:txBody>
          <a:bodyPr>
            <a:spAutoFit/>
          </a:bodyPr>
          <a:lstStyle>
            <a:lvl1pPr marL="711200" indent="-711200">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10000"/>
              </a:spcBef>
              <a:buClrTx/>
              <a:buSzTx/>
              <a:buFontTx/>
              <a:buNone/>
              <a:defRPr/>
            </a:pPr>
            <a:r>
              <a:rPr lang="cs-CZ" altLang="de-DE" sz="1800" dirty="0" smtClean="0"/>
              <a:t>Tyto faktory mohou vést k tomu, že věci posuzujeme chybně</a:t>
            </a:r>
            <a:r>
              <a:rPr lang="de-DE" altLang="de-DE" sz="1800" dirty="0" smtClean="0"/>
              <a:t>:</a:t>
            </a:r>
          </a:p>
          <a:p>
            <a:pPr eaLnBrk="1" hangingPunct="1">
              <a:spcBef>
                <a:spcPct val="10000"/>
              </a:spcBef>
              <a:buClr>
                <a:srgbClr val="8CADAE"/>
              </a:buClr>
              <a:buFontTx/>
              <a:buChar char="o"/>
              <a:defRPr/>
            </a:pPr>
            <a:endParaRPr lang="de-DE" altLang="de-DE" sz="1800" dirty="0" smtClean="0"/>
          </a:p>
          <a:p>
            <a:pPr marL="342900" indent="-342900" eaLnBrk="1" hangingPunct="1">
              <a:spcBef>
                <a:spcPct val="10000"/>
              </a:spcBef>
              <a:buClrTx/>
              <a:buFont typeface="+mj-lt"/>
              <a:buAutoNum type="arabicPeriod"/>
              <a:defRPr/>
            </a:pPr>
            <a:r>
              <a:rPr lang="cs-CZ" altLang="de-DE" sz="1800" dirty="0" smtClean="0"/>
              <a:t>Vystavení stresu</a:t>
            </a:r>
            <a:r>
              <a:rPr lang="de-DE" altLang="de-DE" sz="1800" dirty="0" smtClean="0"/>
              <a:t>: </a:t>
            </a:r>
            <a:r>
              <a:rPr lang="cs-CZ" altLang="de-DE" sz="1800" dirty="0" smtClean="0"/>
              <a:t>Když jsme ve stresu, tak často prožíváme i drobné nepříjemnosti jako velmi otravné a rozčilující </a:t>
            </a:r>
            <a:r>
              <a:rPr lang="de-DE" altLang="de-DE" sz="1800" dirty="0" smtClean="0"/>
              <a:t>(</a:t>
            </a:r>
            <a:r>
              <a:rPr lang="cs-CZ" altLang="de-DE" sz="1800" dirty="0" smtClean="0"/>
              <a:t>např.</a:t>
            </a:r>
            <a:r>
              <a:rPr lang="de-DE" altLang="de-DE" sz="1800" dirty="0" smtClean="0"/>
              <a:t> </a:t>
            </a:r>
            <a:r>
              <a:rPr lang="cs-CZ" altLang="de-DE" sz="1800" dirty="0" smtClean="0"/>
              <a:t>dlouhá fronta </a:t>
            </a:r>
            <a:r>
              <a:rPr lang="de-DE" altLang="de-DE" sz="1800" dirty="0" smtClean="0"/>
              <a:t> </a:t>
            </a:r>
            <a:r>
              <a:rPr lang="cs-CZ" altLang="de-DE" sz="1800" dirty="0" smtClean="0"/>
              <a:t>u pokladny v supermarketu</a:t>
            </a:r>
            <a:r>
              <a:rPr lang="de-DE" altLang="de-DE" sz="1800" dirty="0" smtClean="0"/>
              <a:t>)!</a:t>
            </a:r>
          </a:p>
          <a:p>
            <a:pPr marL="342900" indent="-342900" eaLnBrk="1" hangingPunct="1">
              <a:spcBef>
                <a:spcPct val="100000"/>
              </a:spcBef>
              <a:buClrTx/>
              <a:buFont typeface="+mj-lt"/>
              <a:buAutoNum type="arabicPeriod"/>
              <a:defRPr/>
            </a:pPr>
            <a:r>
              <a:rPr lang="cs-CZ" altLang="de-DE" sz="1800" dirty="0" smtClean="0"/>
              <a:t>Nedostatek spánku</a:t>
            </a:r>
            <a:r>
              <a:rPr lang="de-DE" altLang="de-DE" sz="1800" dirty="0" smtClean="0"/>
              <a:t>/</a:t>
            </a:r>
            <a:r>
              <a:rPr lang="cs-CZ" altLang="de-DE" sz="1800" dirty="0" smtClean="0"/>
              <a:t>drogy</a:t>
            </a:r>
            <a:r>
              <a:rPr lang="de-DE" altLang="de-DE" sz="1800" dirty="0" smtClean="0"/>
              <a:t>/</a:t>
            </a:r>
            <a:r>
              <a:rPr lang="cs-CZ" altLang="de-DE" sz="1800" dirty="0" smtClean="0"/>
              <a:t>příliš kávy</a:t>
            </a:r>
            <a:r>
              <a:rPr lang="de-DE" altLang="de-DE" sz="1800" dirty="0" smtClean="0"/>
              <a:t>: </a:t>
            </a:r>
            <a:r>
              <a:rPr lang="cs-CZ" altLang="de-DE" sz="1800" dirty="0" smtClean="0"/>
              <a:t>Často chybně hodnotíme příčiny svého napětí a připisujeme ji nesprávně vnějším příčinám </a:t>
            </a:r>
            <a:r>
              <a:rPr lang="de-DE" altLang="de-DE" sz="1800" dirty="0" smtClean="0"/>
              <a:t>(</a:t>
            </a:r>
            <a:r>
              <a:rPr lang="cs-CZ" altLang="de-DE" sz="1800" dirty="0" smtClean="0"/>
              <a:t>např. otravný spolupracovník</a:t>
            </a:r>
            <a:r>
              <a:rPr lang="de-DE" altLang="de-DE" sz="1800" dirty="0" smtClean="0"/>
              <a:t>)!</a:t>
            </a:r>
          </a:p>
          <a:p>
            <a:pPr marL="342900" indent="-342900" eaLnBrk="1" hangingPunct="1">
              <a:spcBef>
                <a:spcPct val="50000"/>
              </a:spcBef>
              <a:buClrTx/>
              <a:buFont typeface="+mj-lt"/>
              <a:buAutoNum type="arabicPeriod"/>
              <a:defRPr/>
            </a:pPr>
            <a:r>
              <a:rPr lang="cs-CZ" altLang="de-DE" sz="1800" dirty="0" smtClean="0"/>
              <a:t>Hlasitá hudba</a:t>
            </a:r>
            <a:r>
              <a:rPr lang="de-DE" altLang="de-DE" sz="1800" dirty="0" smtClean="0"/>
              <a:t>/</a:t>
            </a:r>
            <a:r>
              <a:rPr lang="cs-CZ" altLang="de-DE" sz="1800" dirty="0" smtClean="0"/>
              <a:t>hluk</a:t>
            </a:r>
            <a:r>
              <a:rPr lang="de-DE" altLang="de-DE" sz="1800" dirty="0" smtClean="0"/>
              <a:t>: </a:t>
            </a:r>
            <a:r>
              <a:rPr lang="cs-CZ" altLang="de-DE" sz="1800" dirty="0" smtClean="0"/>
              <a:t>Určitý typ hudby nebo silný hluk nás mohou rozrušovat a vedou k tomu, že snadněji posuzujeme věci nesprávně</a:t>
            </a:r>
            <a:r>
              <a:rPr lang="de-DE" altLang="de-DE" sz="1800" dirty="0" smtClean="0"/>
              <a:t>. </a:t>
            </a:r>
          </a:p>
        </p:txBody>
      </p:sp>
      <p:sp>
        <p:nvSpPr>
          <p:cNvPr id="28676"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7.2</a:t>
            </a:r>
            <a:r>
              <a:rPr lang="cs-CZ" altLang="de-DE" b="1">
                <a:solidFill>
                  <a:schemeClr val="tx2"/>
                </a:solidFill>
              </a:rPr>
              <a:t>2</a:t>
            </a:r>
            <a:endParaRPr lang="en-US" altLang="de-DE" b="1">
              <a:solidFill>
                <a:schemeClr val="tx2"/>
              </a:solidFill>
            </a:endParaRPr>
          </a:p>
        </p:txBody>
      </p:sp>
      <p:sp>
        <p:nvSpPr>
          <p:cNvPr id="28677"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7" name="Text Box 3"/>
          <p:cNvSpPr txBox="1">
            <a:spLocks noChangeArrowheads="1"/>
          </p:cNvSpPr>
          <p:nvPr/>
        </p:nvSpPr>
        <p:spPr bwMode="auto">
          <a:xfrm>
            <a:off x="-71438" y="188640"/>
            <a:ext cx="9396413" cy="400050"/>
          </a:xfrm>
          <a:prstGeom prst="rect">
            <a:avLst/>
          </a:prstGeom>
          <a:noFill/>
          <a:ln w="9525">
            <a:noFill/>
            <a:miter lim="800000"/>
            <a:headEnd/>
            <a:tailEnd/>
          </a:ln>
        </p:spPr>
        <p:txBody>
          <a:bodyPr>
            <a:spAutoFit/>
          </a:bodyPr>
          <a:lstStyle/>
          <a:p>
            <a:pPr algn="ctr" eaLnBrk="1" hangingPunct="1">
              <a:spcBef>
                <a:spcPct val="10000"/>
              </a:spcBef>
            </a:pPr>
            <a:r>
              <a:rPr lang="cs-CZ" altLang="de-DE" sz="2000" dirty="0">
                <a:solidFill>
                  <a:schemeClr val="accent1"/>
                </a:solidFill>
              </a:rPr>
              <a:t>Naše nálada ovlivňuje naše vnímání a hodnocení</a:t>
            </a:r>
            <a:r>
              <a:rPr lang="de-DE" altLang="de-DE" sz="2000" dirty="0">
                <a:solidFill>
                  <a:schemeClr val="accent1"/>
                </a:solidFill>
              </a:rPr>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633788" y="2157413"/>
            <a:ext cx="9144000" cy="0"/>
          </a:xfrm>
          <a:prstGeom prst="rect">
            <a:avLst/>
          </a:prstGeom>
          <a:noFill/>
          <a:ln w="9525">
            <a:noFill/>
            <a:miter lim="800000"/>
            <a:headEnd/>
            <a:tailEnd/>
          </a:ln>
        </p:spPr>
        <p:txBody>
          <a:bodyPr>
            <a:spAutoFit/>
          </a:bodyPr>
          <a:lstStyle/>
          <a:p>
            <a:pPr eaLnBrk="1" hangingPunct="1"/>
            <a:endParaRPr lang="en-CA" altLang="de-DE" sz="1800">
              <a:latin typeface="Arial" charset="0"/>
            </a:endParaRPr>
          </a:p>
        </p:txBody>
      </p:sp>
      <p:sp>
        <p:nvSpPr>
          <p:cNvPr id="29699" name="Text Box 3"/>
          <p:cNvSpPr txBox="1">
            <a:spLocks noChangeArrowheads="1"/>
          </p:cNvSpPr>
          <p:nvPr/>
        </p:nvSpPr>
        <p:spPr bwMode="auto">
          <a:xfrm>
            <a:off x="0" y="194509"/>
            <a:ext cx="9144000" cy="400050"/>
          </a:xfrm>
          <a:prstGeom prst="rect">
            <a:avLst/>
          </a:prstGeom>
          <a:noFill/>
          <a:ln w="9525">
            <a:noFill/>
            <a:miter lim="800000"/>
            <a:headEnd/>
            <a:tailEnd/>
          </a:ln>
        </p:spPr>
        <p:txBody>
          <a:bodyPr>
            <a:spAutoFit/>
          </a:bodyPr>
          <a:lstStyle/>
          <a:p>
            <a:pPr algn="ctr" eaLnBrk="1" hangingPunct="1">
              <a:spcBef>
                <a:spcPct val="50000"/>
              </a:spcBef>
            </a:pPr>
            <a:r>
              <a:rPr lang="cs-CZ" altLang="de-DE" sz="2000" dirty="0">
                <a:solidFill>
                  <a:schemeClr val="accent1"/>
                </a:solidFill>
              </a:rPr>
              <a:t>Vliv vnějších faktorů na psychický stav a na myšlení</a:t>
            </a:r>
            <a:endParaRPr lang="de-DE" altLang="de-DE" sz="2000" dirty="0">
              <a:solidFill>
                <a:schemeClr val="accent1"/>
              </a:solidFill>
            </a:endParaRPr>
          </a:p>
        </p:txBody>
      </p:sp>
      <p:sp>
        <p:nvSpPr>
          <p:cNvPr id="2970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7.2</a:t>
            </a:r>
            <a:r>
              <a:rPr lang="cs-CZ" altLang="de-DE" b="1">
                <a:solidFill>
                  <a:schemeClr val="tx2"/>
                </a:solidFill>
              </a:rPr>
              <a:t>3</a:t>
            </a:r>
            <a:endParaRPr lang="en-US" altLang="de-DE" b="1">
              <a:solidFill>
                <a:schemeClr val="tx2"/>
              </a:solidFill>
            </a:endParaRPr>
          </a:p>
        </p:txBody>
      </p:sp>
      <p:sp>
        <p:nvSpPr>
          <p:cNvPr id="29701" name="Text Box 155"/>
          <p:cNvSpPr txBox="1">
            <a:spLocks noChangeArrowheads="1"/>
          </p:cNvSpPr>
          <p:nvPr/>
        </p:nvSpPr>
        <p:spPr bwMode="auto">
          <a:xfrm>
            <a:off x="-80963" y="6678613"/>
            <a:ext cx="1949451" cy="215900"/>
          </a:xfrm>
          <a:prstGeom prst="rect">
            <a:avLst/>
          </a:prstGeom>
          <a:noFill/>
          <a:ln w="9525">
            <a:noFill/>
            <a:miter lim="800000"/>
            <a:headEnd/>
            <a:tailEnd/>
          </a:ln>
        </p:spPr>
        <p:txBody>
          <a:bodyPr wrap="none">
            <a:spAutoFit/>
          </a:bodyPr>
          <a:lstStyle/>
          <a:p>
            <a:pPr eaLnBrk="1" hangingPunct="1"/>
            <a:r>
              <a:rPr lang="de-DE" altLang="de-DE" sz="800"/>
              <a:t>(</a:t>
            </a:r>
            <a:r>
              <a:rPr lang="cs-CZ" altLang="de-DE" sz="800"/>
              <a:t>„stres a starosti</a:t>
            </a:r>
            <a:r>
              <a:rPr lang="en-US" altLang="de-DE" sz="800"/>
              <a:t>” </a:t>
            </a:r>
            <a:r>
              <a:rPr lang="cs-CZ" altLang="de-DE" sz="800"/>
              <a:t>od</a:t>
            </a:r>
            <a:r>
              <a:rPr lang="en-US" altLang="de-DE" sz="800"/>
              <a:t> Bhernandez)</a:t>
            </a:r>
            <a:endParaRPr lang="de-DE" altLang="de-DE" sz="800"/>
          </a:p>
        </p:txBody>
      </p:sp>
      <p:pic>
        <p:nvPicPr>
          <p:cNvPr id="29702" name="Picture 157" descr="'stressed and worried' von Bhernandez (6"/>
          <p:cNvPicPr>
            <a:picLocks noChangeAspect="1" noChangeArrowheads="1"/>
          </p:cNvPicPr>
          <p:nvPr/>
        </p:nvPicPr>
        <p:blipFill>
          <a:blip r:embed="rId3"/>
          <a:srcRect/>
          <a:stretch>
            <a:fillRect/>
          </a:stretch>
        </p:blipFill>
        <p:spPr bwMode="auto">
          <a:xfrm>
            <a:off x="7483475" y="5535613"/>
            <a:ext cx="1625600" cy="1082675"/>
          </a:xfrm>
          <a:prstGeom prst="rect">
            <a:avLst/>
          </a:prstGeom>
          <a:noFill/>
          <a:ln w="9525">
            <a:noFill/>
            <a:miter lim="800000"/>
            <a:headEnd/>
            <a:tailEnd/>
          </a:ln>
        </p:spPr>
      </p:pic>
      <p:grpSp>
        <p:nvGrpSpPr>
          <p:cNvPr id="29703" name="Group 55"/>
          <p:cNvGrpSpPr>
            <a:grpSpLocks/>
          </p:cNvGrpSpPr>
          <p:nvPr/>
        </p:nvGrpSpPr>
        <p:grpSpPr bwMode="auto">
          <a:xfrm>
            <a:off x="0" y="6167438"/>
            <a:ext cx="2339975" cy="536575"/>
            <a:chOff x="0" y="3957"/>
            <a:chExt cx="1474" cy="338"/>
          </a:xfrm>
        </p:grpSpPr>
        <p:sp>
          <p:nvSpPr>
            <p:cNvPr id="29707"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cs-CZ" altLang="de-DE" sz="1800"/>
            </a:p>
          </p:txBody>
        </p:sp>
        <p:pic>
          <p:nvPicPr>
            <p:cNvPr id="29708" name="Picture 70" descr="Notizen2"/>
            <p:cNvPicPr>
              <a:picLocks noChangeAspect="1" noChangeArrowheads="1"/>
            </p:cNvPicPr>
            <p:nvPr/>
          </p:nvPicPr>
          <p:blipFill>
            <a:blip r:embed="rId4"/>
            <a:srcRect/>
            <a:stretch>
              <a:fillRect/>
            </a:stretch>
          </p:blipFill>
          <p:spPr bwMode="auto">
            <a:xfrm>
              <a:off x="37" y="3996"/>
              <a:ext cx="212" cy="219"/>
            </a:xfrm>
            <a:prstGeom prst="rect">
              <a:avLst/>
            </a:prstGeom>
            <a:noFill/>
            <a:ln w="9525">
              <a:noFill/>
              <a:miter lim="800000"/>
              <a:headEnd/>
              <a:tailEnd/>
            </a:ln>
          </p:spPr>
        </p:pic>
        <p:sp>
          <p:nvSpPr>
            <p:cNvPr id="29709" name="Text Box 71"/>
            <p:cNvSpPr txBox="1">
              <a:spLocks noChangeArrowheads="1"/>
            </p:cNvSpPr>
            <p:nvPr/>
          </p:nvSpPr>
          <p:spPr bwMode="auto">
            <a:xfrm>
              <a:off x="160" y="3985"/>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dirty="0">
                  <a:sym typeface="Wingdings" pitchFamily="2" charset="2"/>
                </a:rPr>
                <a:t></a:t>
              </a:r>
              <a:r>
                <a:rPr lang="de-DE" altLang="de-DE" dirty="0"/>
                <a:t> </a:t>
              </a:r>
              <a:r>
                <a:rPr lang="cs-CZ" altLang="de-DE" dirty="0"/>
                <a:t>Pracovní list </a:t>
              </a:r>
              <a:r>
                <a:rPr lang="de-DE" altLang="de-DE" dirty="0"/>
                <a:t>7.2</a:t>
              </a:r>
            </a:p>
            <a:p>
              <a:pPr eaLnBrk="1" hangingPunct="1"/>
              <a:r>
                <a:rPr lang="de-DE" altLang="de-DE" dirty="0"/>
                <a:t>     </a:t>
              </a:r>
            </a:p>
          </p:txBody>
        </p:sp>
      </p:grpSp>
      <p:sp>
        <p:nvSpPr>
          <p:cNvPr id="29704"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pic>
        <p:nvPicPr>
          <p:cNvPr id="2" name="Grafik 1"/>
          <p:cNvPicPr>
            <a:picLocks noChangeAspect="1"/>
          </p:cNvPicPr>
          <p:nvPr/>
        </p:nvPicPr>
        <p:blipFill rotWithShape="1">
          <a:blip r:embed="rId5"/>
          <a:srcRect l="28738" t="16040" r="31100" b="8657"/>
          <a:stretch/>
        </p:blipFill>
        <p:spPr>
          <a:xfrm>
            <a:off x="2757705" y="1015065"/>
            <a:ext cx="3628590" cy="5442885"/>
          </a:xfrm>
          <a:prstGeom prst="rect">
            <a:avLst/>
          </a:prstGeom>
        </p:spPr>
      </p:pic>
      <p:sp>
        <p:nvSpPr>
          <p:cNvPr id="14" name="Textfeld 14"/>
          <p:cNvSpPr txBox="1"/>
          <p:nvPr/>
        </p:nvSpPr>
        <p:spPr>
          <a:xfrm rot="19806148">
            <a:off x="3283841" y="3603376"/>
            <a:ext cx="2692400" cy="461962"/>
          </a:xfrm>
          <a:prstGeom prst="rect">
            <a:avLst/>
          </a:prstGeom>
          <a:noFill/>
        </p:spPr>
        <p:txBody>
          <a:bodyPr>
            <a:spAutoFit/>
          </a:bodyPr>
          <a:lstStyle/>
          <a:p>
            <a:pPr algn="ctr">
              <a:defRPr/>
            </a:pPr>
            <a:r>
              <a:rPr lang="cs-CZ" sz="2400" b="1" dirty="0">
                <a:solidFill>
                  <a:schemeClr val="bg1">
                    <a:lumMod val="85000"/>
                  </a:schemeClr>
                </a:solidFill>
                <a:effectLst>
                  <a:outerShdw blurRad="50800" dist="50800" dir="5400000" algn="ctr" rotWithShape="0">
                    <a:srgbClr val="000000">
                      <a:alpha val="50000"/>
                    </a:srgbClr>
                  </a:outerShdw>
                </a:effectLst>
              </a:rPr>
              <a:t>Pracovní list</a:t>
            </a:r>
            <a:endParaRPr lang="en-US" sz="2400" b="1" dirty="0">
              <a:solidFill>
                <a:schemeClr val="bg1">
                  <a:lumMod val="85000"/>
                </a:schemeClr>
              </a:solidFill>
              <a:effectLst>
                <a:outerShdw blurRad="50800" dist="50800" dir="5400000" algn="ctr" rotWithShape="0">
                  <a:srgbClr val="000000">
                    <a:alpha val="50000"/>
                  </a:srgbClr>
                </a:outerShdw>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1066800" y="1828800"/>
            <a:ext cx="7086600" cy="2819400"/>
          </a:xfrm>
          <a:prstGeom prst="rect">
            <a:avLst/>
          </a:prstGeom>
          <a:noFill/>
          <a:ln w="9525">
            <a:noFill/>
            <a:miter lim="800000"/>
            <a:headEnd/>
            <a:tailEnd/>
          </a:ln>
        </p:spPr>
        <p:txBody>
          <a:bodyPr/>
          <a:lstStyle/>
          <a:p>
            <a:pPr eaLnBrk="1" hangingPunct="1">
              <a:spcBef>
                <a:spcPct val="20000"/>
              </a:spcBef>
              <a:buFontTx/>
              <a:buChar char="•"/>
            </a:pPr>
            <a:endParaRPr lang="en-GB" altLang="de-DE" sz="2400"/>
          </a:p>
        </p:txBody>
      </p:sp>
      <p:sp>
        <p:nvSpPr>
          <p:cNvPr id="30723" name="Text Box 4"/>
          <p:cNvSpPr txBox="1">
            <a:spLocks noChangeArrowheads="1"/>
          </p:cNvSpPr>
          <p:nvPr/>
        </p:nvSpPr>
        <p:spPr bwMode="auto">
          <a:xfrm>
            <a:off x="152400" y="1412875"/>
            <a:ext cx="8915400" cy="3111500"/>
          </a:xfrm>
          <a:prstGeom prst="rect">
            <a:avLst/>
          </a:prstGeom>
          <a:solidFill>
            <a:schemeClr val="bg1"/>
          </a:solidFill>
          <a:ln w="9525">
            <a:noFill/>
            <a:miter lim="800000"/>
            <a:headEnd/>
            <a:tailEnd/>
          </a:ln>
        </p:spPr>
        <p:txBody>
          <a:bodyPr>
            <a:spAutoFit/>
          </a:bodyPr>
          <a:lstStyle/>
          <a:p>
            <a:pPr marL="476250" indent="-476250" eaLnBrk="1" hangingPunct="1">
              <a:spcBef>
                <a:spcPct val="30000"/>
              </a:spcBef>
              <a:buClr>
                <a:srgbClr val="8CADAE"/>
              </a:buClr>
              <a:buSzPct val="85000"/>
              <a:buFont typeface="Courier New" pitchFamily="49" charset="0"/>
              <a:buChar char="o"/>
            </a:pPr>
            <a:r>
              <a:rPr lang="cs-CZ" altLang="de-DE" sz="1800" dirty="0"/>
              <a:t>Výraz ve tváři a gesta není vždy možné jednoznačně interpretovat</a:t>
            </a:r>
            <a:r>
              <a:rPr lang="de-DE" altLang="de-DE" sz="1800" dirty="0"/>
              <a:t>!</a:t>
            </a:r>
          </a:p>
          <a:p>
            <a:pPr marL="476250" indent="-476250" eaLnBrk="1" hangingPunct="1">
              <a:spcBef>
                <a:spcPct val="30000"/>
              </a:spcBef>
              <a:buClr>
                <a:srgbClr val="8CADAE"/>
              </a:buClr>
              <a:buSzPct val="85000"/>
              <a:buFont typeface="Courier New" pitchFamily="49" charset="0"/>
              <a:buChar char="o"/>
            </a:pPr>
            <a:r>
              <a:rPr lang="cs-CZ" altLang="de-DE" sz="1800" b="1" dirty="0"/>
              <a:t>Pozor</a:t>
            </a:r>
            <a:r>
              <a:rPr lang="de-DE" altLang="de-DE" sz="1800" b="1" dirty="0"/>
              <a:t>:</a:t>
            </a:r>
            <a:r>
              <a:rPr lang="de-DE" altLang="de-DE" sz="1800" dirty="0"/>
              <a:t> </a:t>
            </a:r>
            <a:r>
              <a:rPr lang="cs-CZ" altLang="de-DE" sz="1800" dirty="0"/>
              <a:t>Mnozí lidé – buď přirozeně nebo v důsledku nějaké nemoci (např. Parkinsonovy) </a:t>
            </a:r>
            <a:r>
              <a:rPr lang="de-DE" altLang="de-DE" sz="1800" dirty="0"/>
              <a:t>– </a:t>
            </a:r>
            <a:r>
              <a:rPr lang="cs-CZ" altLang="de-DE" sz="1800" dirty="0"/>
              <a:t>gestikulují jen slabě, takže to neumožňuje určit, jak se právě cítí</a:t>
            </a:r>
            <a:r>
              <a:rPr lang="de-DE" altLang="de-DE" sz="1800" dirty="0"/>
              <a:t>. </a:t>
            </a:r>
          </a:p>
          <a:p>
            <a:pPr marL="476250" indent="-476250" eaLnBrk="1" hangingPunct="1">
              <a:spcBef>
                <a:spcPct val="30000"/>
              </a:spcBef>
              <a:buClr>
                <a:srgbClr val="8CADAE"/>
              </a:buClr>
              <a:buSzPct val="85000"/>
              <a:buFont typeface="Courier New" pitchFamily="49" charset="0"/>
              <a:buChar char="o"/>
            </a:pPr>
            <a:r>
              <a:rPr lang="cs-CZ" altLang="de-DE" sz="1800" dirty="0"/>
              <a:t>Proto je nutné vzít v úvahu další informace </a:t>
            </a:r>
            <a:r>
              <a:rPr lang="de-DE" altLang="de-DE" sz="1800" dirty="0"/>
              <a:t>(</a:t>
            </a:r>
            <a:r>
              <a:rPr lang="cs-CZ" altLang="de-DE" sz="1800" dirty="0"/>
              <a:t>v jaké je to situaci</a:t>
            </a:r>
            <a:r>
              <a:rPr lang="de-DE" altLang="de-DE" sz="1800" dirty="0"/>
              <a:t>, </a:t>
            </a:r>
            <a:r>
              <a:rPr lang="cs-CZ" altLang="de-DE" sz="1800" dirty="0"/>
              <a:t>co o tom člověku víme, přímým dotazem)</a:t>
            </a:r>
            <a:r>
              <a:rPr lang="de-DE" altLang="de-DE" sz="1800" dirty="0"/>
              <a:t>, </a:t>
            </a:r>
            <a:r>
              <a:rPr lang="cs-CZ" altLang="de-DE" sz="1800" dirty="0"/>
              <a:t>než dokážeme spolehlivě zjistit, co výraz ve tváří a gesta jiných lidí znamenají</a:t>
            </a:r>
            <a:r>
              <a:rPr lang="de-DE" altLang="de-DE" sz="1800" dirty="0"/>
              <a:t>.</a:t>
            </a:r>
          </a:p>
          <a:p>
            <a:pPr marL="476250" indent="-476250" eaLnBrk="1" hangingPunct="1">
              <a:spcBef>
                <a:spcPct val="30000"/>
              </a:spcBef>
              <a:buClr>
                <a:srgbClr val="8CADAE"/>
              </a:buClr>
              <a:buSzPct val="85000"/>
              <a:buFont typeface="Courier New" pitchFamily="49" charset="0"/>
              <a:buChar char="o"/>
            </a:pPr>
            <a:r>
              <a:rPr lang="cs-CZ" altLang="de-DE" sz="1800" b="1" dirty="0"/>
              <a:t>Pozor</a:t>
            </a:r>
            <a:r>
              <a:rPr lang="de-DE" altLang="de-DE" sz="1800" b="1" dirty="0"/>
              <a:t>:</a:t>
            </a:r>
            <a:r>
              <a:rPr lang="de-DE" altLang="de-DE" sz="1800" dirty="0"/>
              <a:t> </a:t>
            </a:r>
            <a:r>
              <a:rPr lang="cs-CZ" altLang="de-DE" sz="1800" dirty="0"/>
              <a:t>Faktory jako míra stresu, alkohol a vlastní emoční stav </a:t>
            </a:r>
            <a:r>
              <a:rPr lang="de-DE" altLang="de-DE" sz="1800" dirty="0"/>
              <a:t>(</a:t>
            </a:r>
            <a:r>
              <a:rPr lang="cs-CZ" altLang="de-DE" sz="1800" dirty="0"/>
              <a:t>strach</a:t>
            </a:r>
            <a:r>
              <a:rPr lang="de-DE" altLang="de-DE" sz="1800" dirty="0"/>
              <a:t>, </a:t>
            </a:r>
            <a:r>
              <a:rPr lang="cs-CZ" altLang="de-DE" sz="1800" dirty="0"/>
              <a:t>zlost</a:t>
            </a:r>
            <a:r>
              <a:rPr lang="de-DE" altLang="de-DE" sz="1800" dirty="0"/>
              <a:t>, </a:t>
            </a:r>
            <a:r>
              <a:rPr lang="cs-CZ" altLang="de-DE" sz="1800" dirty="0"/>
              <a:t>smutek</a:t>
            </a:r>
            <a:r>
              <a:rPr lang="de-DE" altLang="de-DE" sz="1800" dirty="0"/>
              <a:t>) </a:t>
            </a:r>
            <a:r>
              <a:rPr lang="cs-CZ" altLang="de-DE" sz="1800" dirty="0"/>
              <a:t>mohou ovlivnit naše vnímání a způsobit, že budeme chybně posuzovat výraz ve tváři a chování druhých lidí</a:t>
            </a:r>
            <a:r>
              <a:rPr lang="de-DE" altLang="de-DE" sz="1800" dirty="0"/>
              <a:t>.</a:t>
            </a:r>
          </a:p>
        </p:txBody>
      </p:sp>
      <p:sp>
        <p:nvSpPr>
          <p:cNvPr id="30724" name="Rectangle 6"/>
          <p:cNvSpPr>
            <a:spLocks noGrp="1" noChangeArrowheads="1"/>
          </p:cNvSpPr>
          <p:nvPr>
            <p:ph type="subTitle" idx="4294967295"/>
          </p:nvPr>
        </p:nvSpPr>
        <p:spPr>
          <a:xfrm>
            <a:off x="3175" y="200210"/>
            <a:ext cx="9144000" cy="387227"/>
          </a:xfrm>
          <a:noFill/>
        </p:spPr>
        <p:txBody>
          <a:bodyPr/>
          <a:lstStyle/>
          <a:p>
            <a:pPr marL="0" indent="0" algn="ctr" eaLnBrk="1" hangingPunct="1">
              <a:buFont typeface="Wingdings 2" pitchFamily="18" charset="2"/>
              <a:buNone/>
            </a:pPr>
            <a:r>
              <a:rPr lang="cs-CZ" altLang="de-DE" sz="2000" dirty="0" smtClean="0">
                <a:solidFill>
                  <a:schemeClr val="accent1"/>
                </a:solidFill>
              </a:rPr>
              <a:t>První shrnutí</a:t>
            </a:r>
            <a:endParaRPr lang="de-DE" altLang="de-DE" sz="2000" dirty="0" smtClean="0">
              <a:solidFill>
                <a:schemeClr val="accent1"/>
              </a:solidFill>
            </a:endParaRPr>
          </a:p>
        </p:txBody>
      </p:sp>
      <p:sp>
        <p:nvSpPr>
          <p:cNvPr id="30725" name="Rectangle 12"/>
          <p:cNvSpPr>
            <a:spLocks noChangeArrowheads="1"/>
          </p:cNvSpPr>
          <p:nvPr/>
        </p:nvSpPr>
        <p:spPr bwMode="auto">
          <a:xfrm>
            <a:off x="8675688" y="0"/>
            <a:ext cx="471487"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 17</a:t>
            </a:r>
          </a:p>
        </p:txBody>
      </p:sp>
      <p:sp>
        <p:nvSpPr>
          <p:cNvPr id="30726"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7.2</a:t>
            </a:r>
            <a:r>
              <a:rPr lang="cs-CZ" altLang="de-DE" b="1">
                <a:solidFill>
                  <a:schemeClr val="tx2"/>
                </a:solidFill>
              </a:rPr>
              <a:t>4</a:t>
            </a:r>
            <a:endParaRPr lang="en-US" altLang="de-DE" b="1">
              <a:solidFill>
                <a:schemeClr val="tx2"/>
              </a:solidFill>
            </a:endParaRPr>
          </a:p>
        </p:txBody>
      </p:sp>
      <p:sp>
        <p:nvSpPr>
          <p:cNvPr id="30727"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8"/>
          <p:cNvSpPr txBox="1">
            <a:spLocks noChangeArrowheads="1"/>
          </p:cNvSpPr>
          <p:nvPr/>
        </p:nvSpPr>
        <p:spPr bwMode="auto">
          <a:xfrm>
            <a:off x="-76200" y="6670675"/>
            <a:ext cx="2028825" cy="215900"/>
          </a:xfrm>
          <a:prstGeom prst="rect">
            <a:avLst/>
          </a:prstGeom>
          <a:noFill/>
          <a:ln w="9525">
            <a:noFill/>
            <a:miter lim="800000"/>
            <a:headEnd/>
            <a:tailEnd/>
          </a:ln>
        </p:spPr>
        <p:txBody>
          <a:bodyPr wrap="none">
            <a:spAutoFit/>
          </a:bodyPr>
          <a:lstStyle/>
          <a:p>
            <a:pPr eaLnBrk="1" hangingPunct="1"/>
            <a:r>
              <a:rPr lang="de-DE" altLang="de-DE" sz="800" i="1"/>
              <a:t>(</a:t>
            </a:r>
            <a:r>
              <a:rPr lang="cs-CZ" altLang="de-DE" sz="800" i="1"/>
              <a:t>„</a:t>
            </a:r>
            <a:r>
              <a:rPr lang="en-US" altLang="de-DE" sz="800" i="1"/>
              <a:t>Neo-Hippy Chick” </a:t>
            </a:r>
            <a:r>
              <a:rPr lang="cs-CZ" altLang="de-DE" sz="800" i="1"/>
              <a:t>od</a:t>
            </a:r>
            <a:r>
              <a:rPr lang="en-US" altLang="de-DE" sz="800" i="1"/>
              <a:t> garryknight)</a:t>
            </a:r>
            <a:endParaRPr lang="de-DE" altLang="de-DE" sz="800" i="1"/>
          </a:p>
        </p:txBody>
      </p:sp>
      <p:pic>
        <p:nvPicPr>
          <p:cNvPr id="31747" name="Picture 20"/>
          <p:cNvPicPr>
            <a:picLocks noChangeAspect="1" noChangeArrowheads="1"/>
          </p:cNvPicPr>
          <p:nvPr/>
        </p:nvPicPr>
        <p:blipFill>
          <a:blip r:embed="rId3"/>
          <a:srcRect/>
          <a:stretch>
            <a:fillRect/>
          </a:stretch>
        </p:blipFill>
        <p:spPr bwMode="auto">
          <a:xfrm>
            <a:off x="2987675" y="1412875"/>
            <a:ext cx="3171825" cy="4762500"/>
          </a:xfrm>
          <a:prstGeom prst="rect">
            <a:avLst/>
          </a:prstGeom>
          <a:noFill/>
          <a:ln w="9525">
            <a:noFill/>
            <a:miter lim="800000"/>
            <a:headEnd/>
            <a:tailEnd/>
          </a:ln>
        </p:spPr>
      </p:pic>
      <p:sp>
        <p:nvSpPr>
          <p:cNvPr id="31748"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7.2</a:t>
            </a:r>
            <a:r>
              <a:rPr lang="cs-CZ" altLang="de-DE" b="1">
                <a:solidFill>
                  <a:schemeClr val="tx2"/>
                </a:solidFill>
              </a:rPr>
              <a:t>5</a:t>
            </a:r>
            <a:endParaRPr lang="en-US" altLang="de-DE" b="1">
              <a:solidFill>
                <a:schemeClr val="tx2"/>
              </a:solidFill>
            </a:endParaRPr>
          </a:p>
        </p:txBody>
      </p:sp>
      <p:sp>
        <p:nvSpPr>
          <p:cNvPr id="31749"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31750" name="Rectangle 3"/>
          <p:cNvSpPr>
            <a:spLocks noChangeArrowheads="1"/>
          </p:cNvSpPr>
          <p:nvPr/>
        </p:nvSpPr>
        <p:spPr bwMode="auto">
          <a:xfrm>
            <a:off x="0" y="1588"/>
            <a:ext cx="9144000" cy="755650"/>
          </a:xfrm>
          <a:prstGeom prst="rect">
            <a:avLst/>
          </a:prstGeom>
          <a:noFill/>
          <a:ln w="9525">
            <a:noFill/>
            <a:miter lim="800000"/>
            <a:headEnd/>
            <a:tailEnd/>
          </a:ln>
        </p:spPr>
        <p:txBody>
          <a:bodyPr anchor="ctr"/>
          <a:lstStyle/>
          <a:p>
            <a:pPr algn="ctr" eaLnBrk="1" hangingPunct="1"/>
            <a:r>
              <a:rPr lang="cs-CZ" altLang="de-DE" sz="2000" dirty="0">
                <a:solidFill>
                  <a:schemeClr val="accent1"/>
                </a:solidFill>
              </a:rPr>
              <a:t>Jak hodnotíme druhého člověka</a:t>
            </a:r>
            <a:r>
              <a:rPr lang="de-DE" altLang="de-DE" sz="2000" dirty="0">
                <a:solidFill>
                  <a:schemeClr val="accent1"/>
                </a:solidFill>
              </a:rPr>
              <a:t>:</a:t>
            </a:r>
          </a:p>
          <a:p>
            <a:pPr algn="ctr" eaLnBrk="1" hangingPunct="1"/>
            <a:r>
              <a:rPr lang="cs-CZ" altLang="de-DE" sz="1600" dirty="0">
                <a:solidFill>
                  <a:schemeClr val="accent1"/>
                </a:solidFill>
              </a:rPr>
              <a:t>Když se s někým potkáte, na co se díváte nejdříve</a:t>
            </a:r>
            <a:r>
              <a:rPr lang="de-DE" altLang="de-DE" sz="1600" dirty="0">
                <a:solidFill>
                  <a:schemeClr val="accent1"/>
                </a:solidFill>
              </a:rPr>
              <a:t>?</a:t>
            </a:r>
          </a:p>
          <a:p>
            <a:pPr algn="ctr" eaLnBrk="1" hangingPunct="1"/>
            <a:r>
              <a:rPr lang="de-DE" altLang="de-DE" sz="1600" dirty="0">
                <a:solidFill>
                  <a:schemeClr val="accent1"/>
                </a:solidFill>
              </a:rPr>
              <a:t> </a:t>
            </a:r>
            <a:r>
              <a:rPr lang="cs-CZ" altLang="de-DE" sz="1600" dirty="0">
                <a:solidFill>
                  <a:schemeClr val="accent1"/>
                </a:solidFill>
              </a:rPr>
              <a:t>Nakolik jsou tato vodítka spolehlivá</a:t>
            </a:r>
            <a:r>
              <a:rPr lang="de-DE" altLang="de-DE" sz="1600" dirty="0">
                <a:solidFill>
                  <a:schemeClr val="accent1"/>
                </a:solidFill>
              </a:rPr>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8"/>
          <p:cNvSpPr txBox="1">
            <a:spLocks noChangeArrowheads="1"/>
          </p:cNvSpPr>
          <p:nvPr/>
        </p:nvSpPr>
        <p:spPr bwMode="auto">
          <a:xfrm>
            <a:off x="3779838" y="6237288"/>
            <a:ext cx="3311525" cy="366712"/>
          </a:xfrm>
          <a:prstGeom prst="rect">
            <a:avLst/>
          </a:prstGeom>
          <a:noFill/>
          <a:ln w="9525">
            <a:noFill/>
            <a:miter lim="800000"/>
            <a:headEnd/>
            <a:tailEnd/>
          </a:ln>
        </p:spPr>
        <p:txBody>
          <a:bodyPr>
            <a:spAutoFit/>
          </a:bodyPr>
          <a:lstStyle/>
          <a:p>
            <a:pPr eaLnBrk="1" hangingPunct="1">
              <a:spcBef>
                <a:spcPct val="50000"/>
              </a:spcBef>
            </a:pPr>
            <a:r>
              <a:rPr lang="cs-CZ" altLang="de-DE" sz="1800" i="1" dirty="0"/>
              <a:t>Něco jiného</a:t>
            </a:r>
            <a:r>
              <a:rPr lang="de-DE" altLang="de-DE" sz="1800" i="1" dirty="0"/>
              <a:t>?...</a:t>
            </a:r>
          </a:p>
        </p:txBody>
      </p:sp>
      <p:pic>
        <p:nvPicPr>
          <p:cNvPr id="32771" name="Picture 20"/>
          <p:cNvPicPr>
            <a:picLocks noChangeAspect="1" noChangeArrowheads="1"/>
          </p:cNvPicPr>
          <p:nvPr/>
        </p:nvPicPr>
        <p:blipFill>
          <a:blip r:embed="rId3"/>
          <a:srcRect/>
          <a:stretch>
            <a:fillRect/>
          </a:stretch>
        </p:blipFill>
        <p:spPr bwMode="auto">
          <a:xfrm>
            <a:off x="2987675" y="1412875"/>
            <a:ext cx="3171825" cy="4762500"/>
          </a:xfrm>
          <a:prstGeom prst="rect">
            <a:avLst/>
          </a:prstGeom>
          <a:noFill/>
          <a:ln w="9525">
            <a:noFill/>
            <a:miter lim="800000"/>
            <a:headEnd/>
            <a:tailEnd/>
          </a:ln>
        </p:spPr>
      </p:pic>
      <p:sp>
        <p:nvSpPr>
          <p:cNvPr id="32772" name="Text Box 4"/>
          <p:cNvSpPr txBox="1">
            <a:spLocks noChangeArrowheads="1"/>
          </p:cNvSpPr>
          <p:nvPr/>
        </p:nvSpPr>
        <p:spPr bwMode="auto">
          <a:xfrm>
            <a:off x="71438" y="5229225"/>
            <a:ext cx="2089150" cy="369888"/>
          </a:xfrm>
          <a:prstGeom prst="rect">
            <a:avLst/>
          </a:prstGeom>
          <a:noFill/>
          <a:ln w="9525">
            <a:noFill/>
            <a:miter lim="800000"/>
            <a:headEnd/>
            <a:tailEnd/>
          </a:ln>
        </p:spPr>
        <p:txBody>
          <a:bodyPr>
            <a:spAutoFit/>
          </a:bodyPr>
          <a:lstStyle/>
          <a:p>
            <a:pPr eaLnBrk="1" hangingPunct="1">
              <a:spcBef>
                <a:spcPct val="50000"/>
              </a:spcBef>
            </a:pPr>
            <a:r>
              <a:rPr lang="cs-CZ" altLang="de-DE" sz="1800" dirty="0"/>
              <a:t>Postoj</a:t>
            </a:r>
            <a:r>
              <a:rPr lang="de-DE" altLang="de-DE" sz="1800" dirty="0"/>
              <a:t>/</a:t>
            </a:r>
            <a:r>
              <a:rPr lang="cs-CZ" altLang="de-DE" sz="1800" dirty="0"/>
              <a:t>řeč těla</a:t>
            </a:r>
            <a:r>
              <a:rPr lang="de-DE" altLang="de-DE" sz="1800" dirty="0"/>
              <a:t>?</a:t>
            </a:r>
          </a:p>
        </p:txBody>
      </p:sp>
      <p:sp>
        <p:nvSpPr>
          <p:cNvPr id="32773" name="Text Box 5"/>
          <p:cNvSpPr txBox="1">
            <a:spLocks noChangeArrowheads="1"/>
          </p:cNvSpPr>
          <p:nvPr/>
        </p:nvSpPr>
        <p:spPr bwMode="auto">
          <a:xfrm>
            <a:off x="214313" y="2349500"/>
            <a:ext cx="2089150" cy="366713"/>
          </a:xfrm>
          <a:prstGeom prst="rect">
            <a:avLst/>
          </a:prstGeom>
          <a:noFill/>
          <a:ln w="9525">
            <a:noFill/>
            <a:miter lim="800000"/>
            <a:headEnd/>
            <a:tailEnd/>
          </a:ln>
        </p:spPr>
        <p:txBody>
          <a:bodyPr>
            <a:spAutoFit/>
          </a:bodyPr>
          <a:lstStyle/>
          <a:p>
            <a:pPr eaLnBrk="1" hangingPunct="1">
              <a:spcBef>
                <a:spcPct val="50000"/>
              </a:spcBef>
            </a:pPr>
            <a:r>
              <a:rPr lang="cs-CZ" altLang="de-DE" sz="1800" dirty="0"/>
              <a:t>Oči</a:t>
            </a:r>
            <a:r>
              <a:rPr lang="de-DE" altLang="de-DE" sz="1800" dirty="0"/>
              <a:t>?</a:t>
            </a:r>
          </a:p>
        </p:txBody>
      </p:sp>
      <p:sp>
        <p:nvSpPr>
          <p:cNvPr id="32774" name="Text Box 6"/>
          <p:cNvSpPr txBox="1">
            <a:spLocks noChangeArrowheads="1"/>
          </p:cNvSpPr>
          <p:nvPr/>
        </p:nvSpPr>
        <p:spPr bwMode="auto">
          <a:xfrm>
            <a:off x="179388" y="3286125"/>
            <a:ext cx="1441450" cy="366713"/>
          </a:xfrm>
          <a:prstGeom prst="rect">
            <a:avLst/>
          </a:prstGeom>
          <a:noFill/>
          <a:ln w="9525">
            <a:noFill/>
            <a:miter lim="800000"/>
            <a:headEnd/>
            <a:tailEnd/>
          </a:ln>
        </p:spPr>
        <p:txBody>
          <a:bodyPr>
            <a:spAutoFit/>
          </a:bodyPr>
          <a:lstStyle/>
          <a:p>
            <a:pPr eaLnBrk="1" hangingPunct="1">
              <a:spcBef>
                <a:spcPct val="50000"/>
              </a:spcBef>
            </a:pPr>
            <a:r>
              <a:rPr lang="cs-CZ" altLang="de-DE" sz="1800" dirty="0"/>
              <a:t>Řeč</a:t>
            </a:r>
            <a:r>
              <a:rPr lang="de-DE" altLang="de-DE" sz="1800" dirty="0"/>
              <a:t>?</a:t>
            </a:r>
          </a:p>
        </p:txBody>
      </p:sp>
      <p:sp>
        <p:nvSpPr>
          <p:cNvPr id="32775" name="Text Box 7"/>
          <p:cNvSpPr txBox="1">
            <a:spLocks noChangeArrowheads="1"/>
          </p:cNvSpPr>
          <p:nvPr/>
        </p:nvSpPr>
        <p:spPr bwMode="auto">
          <a:xfrm>
            <a:off x="6877050" y="5229225"/>
            <a:ext cx="2089150" cy="366713"/>
          </a:xfrm>
          <a:prstGeom prst="rect">
            <a:avLst/>
          </a:prstGeom>
          <a:noFill/>
          <a:ln w="9525">
            <a:noFill/>
            <a:miter lim="800000"/>
            <a:headEnd/>
            <a:tailEnd/>
          </a:ln>
        </p:spPr>
        <p:txBody>
          <a:bodyPr>
            <a:spAutoFit/>
          </a:bodyPr>
          <a:lstStyle/>
          <a:p>
            <a:pPr algn="r" eaLnBrk="1" hangingPunct="1">
              <a:spcBef>
                <a:spcPct val="50000"/>
              </a:spcBef>
            </a:pPr>
            <a:r>
              <a:rPr lang="cs-CZ" altLang="de-DE" sz="1800" dirty="0"/>
              <a:t>Oblečení</a:t>
            </a:r>
            <a:r>
              <a:rPr lang="de-DE" altLang="de-DE" sz="1800" dirty="0"/>
              <a:t>?</a:t>
            </a:r>
          </a:p>
        </p:txBody>
      </p:sp>
      <p:sp>
        <p:nvSpPr>
          <p:cNvPr id="32776" name="Line 9"/>
          <p:cNvSpPr>
            <a:spLocks noChangeShapeType="1"/>
          </p:cNvSpPr>
          <p:nvPr/>
        </p:nvSpPr>
        <p:spPr bwMode="auto">
          <a:xfrm flipV="1">
            <a:off x="1071563" y="2278063"/>
            <a:ext cx="3068637" cy="222250"/>
          </a:xfrm>
          <a:prstGeom prst="line">
            <a:avLst/>
          </a:prstGeom>
          <a:noFill/>
          <a:ln w="57150">
            <a:solidFill>
              <a:srgbClr val="8CADAE"/>
            </a:solidFill>
            <a:round/>
            <a:headEnd/>
            <a:tailEnd type="triangle" w="med" len="med"/>
          </a:ln>
        </p:spPr>
        <p:txBody>
          <a:bodyPr/>
          <a:lstStyle/>
          <a:p>
            <a:endParaRPr lang="cs-CZ"/>
          </a:p>
        </p:txBody>
      </p:sp>
      <p:sp>
        <p:nvSpPr>
          <p:cNvPr id="32777" name="Line 10"/>
          <p:cNvSpPr>
            <a:spLocks noChangeShapeType="1"/>
          </p:cNvSpPr>
          <p:nvPr/>
        </p:nvSpPr>
        <p:spPr bwMode="auto">
          <a:xfrm flipH="1" flipV="1">
            <a:off x="5219700" y="3502025"/>
            <a:ext cx="2352675" cy="69850"/>
          </a:xfrm>
          <a:prstGeom prst="line">
            <a:avLst/>
          </a:prstGeom>
          <a:noFill/>
          <a:ln w="57150">
            <a:solidFill>
              <a:srgbClr val="8CADAE"/>
            </a:solidFill>
            <a:round/>
            <a:headEnd/>
            <a:tailEnd type="triangle" w="med" len="med"/>
          </a:ln>
        </p:spPr>
        <p:txBody>
          <a:bodyPr/>
          <a:lstStyle/>
          <a:p>
            <a:endParaRPr lang="cs-CZ"/>
          </a:p>
        </p:txBody>
      </p:sp>
      <p:sp>
        <p:nvSpPr>
          <p:cNvPr id="32778" name="Line 11"/>
          <p:cNvSpPr>
            <a:spLocks noChangeShapeType="1"/>
          </p:cNvSpPr>
          <p:nvPr/>
        </p:nvSpPr>
        <p:spPr bwMode="auto">
          <a:xfrm flipH="1" flipV="1">
            <a:off x="4859338" y="4149725"/>
            <a:ext cx="2855912" cy="993775"/>
          </a:xfrm>
          <a:prstGeom prst="line">
            <a:avLst/>
          </a:prstGeom>
          <a:noFill/>
          <a:ln w="57150">
            <a:solidFill>
              <a:srgbClr val="8CADAE"/>
            </a:solidFill>
            <a:round/>
            <a:headEnd/>
            <a:tailEnd type="triangle" w="med" len="med"/>
          </a:ln>
        </p:spPr>
        <p:txBody>
          <a:bodyPr/>
          <a:lstStyle/>
          <a:p>
            <a:endParaRPr lang="cs-CZ"/>
          </a:p>
        </p:txBody>
      </p:sp>
      <p:sp>
        <p:nvSpPr>
          <p:cNvPr id="32779" name="Text Box 13"/>
          <p:cNvSpPr txBox="1">
            <a:spLocks noChangeArrowheads="1"/>
          </p:cNvSpPr>
          <p:nvPr/>
        </p:nvSpPr>
        <p:spPr bwMode="auto">
          <a:xfrm>
            <a:off x="7643813" y="3357563"/>
            <a:ext cx="1046162" cy="369887"/>
          </a:xfrm>
          <a:prstGeom prst="rect">
            <a:avLst/>
          </a:prstGeom>
          <a:noFill/>
          <a:ln w="9525">
            <a:noFill/>
            <a:miter lim="800000"/>
            <a:headEnd/>
            <a:tailEnd/>
          </a:ln>
        </p:spPr>
        <p:txBody>
          <a:bodyPr>
            <a:spAutoFit/>
          </a:bodyPr>
          <a:lstStyle/>
          <a:p>
            <a:pPr algn="r" eaLnBrk="1" hangingPunct="1">
              <a:spcBef>
                <a:spcPct val="50000"/>
              </a:spcBef>
            </a:pPr>
            <a:r>
              <a:rPr lang="cs-CZ" altLang="de-DE" sz="1800" dirty="0"/>
              <a:t>Ruce</a:t>
            </a:r>
            <a:r>
              <a:rPr lang="de-DE" altLang="de-DE" sz="1800" dirty="0"/>
              <a:t>?</a:t>
            </a:r>
          </a:p>
        </p:txBody>
      </p:sp>
      <p:sp>
        <p:nvSpPr>
          <p:cNvPr id="32780" name="Line 14"/>
          <p:cNvSpPr>
            <a:spLocks noChangeShapeType="1"/>
          </p:cNvSpPr>
          <p:nvPr/>
        </p:nvSpPr>
        <p:spPr bwMode="auto">
          <a:xfrm flipV="1">
            <a:off x="1285875" y="4221163"/>
            <a:ext cx="2062163" cy="850900"/>
          </a:xfrm>
          <a:prstGeom prst="line">
            <a:avLst/>
          </a:prstGeom>
          <a:noFill/>
          <a:ln w="57150">
            <a:solidFill>
              <a:srgbClr val="8CADAE"/>
            </a:solidFill>
            <a:round/>
            <a:headEnd/>
            <a:tailEnd type="triangle" w="med" len="med"/>
          </a:ln>
        </p:spPr>
        <p:txBody>
          <a:bodyPr/>
          <a:lstStyle/>
          <a:p>
            <a:endParaRPr lang="cs-CZ"/>
          </a:p>
        </p:txBody>
      </p:sp>
      <p:sp>
        <p:nvSpPr>
          <p:cNvPr id="32781" name="Line 19"/>
          <p:cNvSpPr>
            <a:spLocks noChangeShapeType="1"/>
          </p:cNvSpPr>
          <p:nvPr/>
        </p:nvSpPr>
        <p:spPr bwMode="auto">
          <a:xfrm flipV="1">
            <a:off x="1000125" y="2593975"/>
            <a:ext cx="3105150" cy="835025"/>
          </a:xfrm>
          <a:prstGeom prst="line">
            <a:avLst/>
          </a:prstGeom>
          <a:noFill/>
          <a:ln w="57150">
            <a:solidFill>
              <a:srgbClr val="8CADAE"/>
            </a:solidFill>
            <a:round/>
            <a:headEnd/>
            <a:tailEnd type="triangle" w="med" len="med"/>
          </a:ln>
        </p:spPr>
        <p:txBody>
          <a:bodyPr/>
          <a:lstStyle/>
          <a:p>
            <a:endParaRPr lang="cs-CZ"/>
          </a:p>
        </p:txBody>
      </p:sp>
      <p:sp>
        <p:nvSpPr>
          <p:cNvPr id="32782" name="Line 21"/>
          <p:cNvSpPr>
            <a:spLocks noChangeShapeType="1"/>
          </p:cNvSpPr>
          <p:nvPr/>
        </p:nvSpPr>
        <p:spPr bwMode="auto">
          <a:xfrm flipH="1" flipV="1">
            <a:off x="5435600" y="1989138"/>
            <a:ext cx="1922463" cy="46037"/>
          </a:xfrm>
          <a:prstGeom prst="line">
            <a:avLst/>
          </a:prstGeom>
          <a:noFill/>
          <a:ln w="57150">
            <a:solidFill>
              <a:srgbClr val="8CADAE"/>
            </a:solidFill>
            <a:round/>
            <a:headEnd/>
            <a:tailEnd type="triangle" w="med" len="med"/>
          </a:ln>
        </p:spPr>
        <p:txBody>
          <a:bodyPr/>
          <a:lstStyle/>
          <a:p>
            <a:endParaRPr lang="cs-CZ"/>
          </a:p>
        </p:txBody>
      </p:sp>
      <p:sp>
        <p:nvSpPr>
          <p:cNvPr id="32783" name="Text Box 22"/>
          <p:cNvSpPr txBox="1">
            <a:spLocks noChangeArrowheads="1"/>
          </p:cNvSpPr>
          <p:nvPr/>
        </p:nvSpPr>
        <p:spPr bwMode="auto">
          <a:xfrm>
            <a:off x="7377113" y="1857375"/>
            <a:ext cx="1695450" cy="366713"/>
          </a:xfrm>
          <a:prstGeom prst="rect">
            <a:avLst/>
          </a:prstGeom>
          <a:noFill/>
          <a:ln w="9525">
            <a:noFill/>
            <a:miter lim="800000"/>
            <a:headEnd/>
            <a:tailEnd/>
          </a:ln>
        </p:spPr>
        <p:txBody>
          <a:bodyPr>
            <a:spAutoFit/>
          </a:bodyPr>
          <a:lstStyle/>
          <a:p>
            <a:pPr eaLnBrk="1" hangingPunct="1">
              <a:spcBef>
                <a:spcPct val="50000"/>
              </a:spcBef>
            </a:pPr>
            <a:r>
              <a:rPr lang="cs-CZ" altLang="de-DE" sz="1800" dirty="0"/>
              <a:t>Vlasy</a:t>
            </a:r>
            <a:r>
              <a:rPr lang="de-DE" altLang="de-DE" sz="1800" dirty="0"/>
              <a:t>/</a:t>
            </a:r>
            <a:r>
              <a:rPr lang="cs-CZ" altLang="de-DE" sz="1800" dirty="0"/>
              <a:t>účes</a:t>
            </a:r>
            <a:r>
              <a:rPr lang="de-DE" altLang="de-DE" sz="1800" dirty="0"/>
              <a:t>?</a:t>
            </a:r>
          </a:p>
        </p:txBody>
      </p:sp>
      <p:sp>
        <p:nvSpPr>
          <p:cNvPr id="32784" name="Rectangle 23"/>
          <p:cNvSpPr>
            <a:spLocks noChangeArrowheads="1"/>
          </p:cNvSpPr>
          <p:nvPr/>
        </p:nvSpPr>
        <p:spPr bwMode="auto">
          <a:xfrm>
            <a:off x="8382000" y="0"/>
            <a:ext cx="765175" cy="304800"/>
          </a:xfrm>
          <a:prstGeom prst="rect">
            <a:avLst/>
          </a:prstGeom>
          <a:noFill/>
          <a:ln w="9525">
            <a:noFill/>
            <a:miter lim="800000"/>
            <a:headEnd/>
            <a:tailEnd/>
          </a:ln>
        </p:spPr>
        <p:txBody>
          <a:bodyPr>
            <a:spAutoFit/>
          </a:bodyPr>
          <a:lstStyle/>
          <a:p>
            <a:pPr eaLnBrk="1" hangingPunct="1">
              <a:spcBef>
                <a:spcPct val="50000"/>
              </a:spcBef>
            </a:pPr>
            <a:r>
              <a:rPr lang="en-US" altLang="de-DE" sz="1400">
                <a:solidFill>
                  <a:schemeClr val="bg1"/>
                </a:solidFill>
              </a:rPr>
              <a:t> </a:t>
            </a:r>
            <a:r>
              <a:rPr lang="en-US" altLang="de-DE" sz="1400">
                <a:solidFill>
                  <a:srgbClr val="FFFFFF"/>
                </a:solidFill>
              </a:rPr>
              <a:t>7.24</a:t>
            </a:r>
          </a:p>
        </p:txBody>
      </p:sp>
      <p:sp>
        <p:nvSpPr>
          <p:cNvPr id="32785"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7.2</a:t>
            </a:r>
            <a:r>
              <a:rPr lang="cs-CZ" altLang="de-DE" b="1">
                <a:solidFill>
                  <a:schemeClr val="tx2"/>
                </a:solidFill>
              </a:rPr>
              <a:t>6</a:t>
            </a:r>
            <a:endParaRPr lang="en-US" altLang="de-DE" b="1">
              <a:solidFill>
                <a:schemeClr val="tx2"/>
              </a:solidFill>
            </a:endParaRPr>
          </a:p>
        </p:txBody>
      </p:sp>
      <p:sp>
        <p:nvSpPr>
          <p:cNvPr id="32786"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32787" name="Rectangle 3"/>
          <p:cNvSpPr>
            <a:spLocks noChangeArrowheads="1"/>
          </p:cNvSpPr>
          <p:nvPr/>
        </p:nvSpPr>
        <p:spPr bwMode="auto">
          <a:xfrm>
            <a:off x="0" y="1588"/>
            <a:ext cx="9144000" cy="755650"/>
          </a:xfrm>
          <a:prstGeom prst="rect">
            <a:avLst/>
          </a:prstGeom>
          <a:noFill/>
          <a:ln w="9525">
            <a:noFill/>
            <a:miter lim="800000"/>
            <a:headEnd/>
            <a:tailEnd/>
          </a:ln>
        </p:spPr>
        <p:txBody>
          <a:bodyPr anchor="ctr"/>
          <a:lstStyle/>
          <a:p>
            <a:pPr algn="ctr" eaLnBrk="1" hangingPunct="1"/>
            <a:r>
              <a:rPr lang="cs-CZ" altLang="de-DE" sz="2000" dirty="0">
                <a:solidFill>
                  <a:schemeClr val="accent1"/>
                </a:solidFill>
              </a:rPr>
              <a:t>Jak hodnotíme druhého člověka</a:t>
            </a:r>
            <a:r>
              <a:rPr lang="de-DE" altLang="de-DE" sz="2000" dirty="0">
                <a:solidFill>
                  <a:schemeClr val="accent1"/>
                </a:solidFill>
              </a:rPr>
              <a:t>:</a:t>
            </a:r>
          </a:p>
          <a:p>
            <a:pPr algn="ctr" eaLnBrk="1" hangingPunct="1"/>
            <a:r>
              <a:rPr lang="cs-CZ" altLang="de-DE" sz="1600" dirty="0">
                <a:solidFill>
                  <a:schemeClr val="accent1"/>
                </a:solidFill>
              </a:rPr>
              <a:t>Když se s někým potkáte, na co se díváte nejdříve</a:t>
            </a:r>
            <a:r>
              <a:rPr lang="de-DE" altLang="de-DE" sz="1600" dirty="0">
                <a:solidFill>
                  <a:schemeClr val="accent1"/>
                </a:solidFill>
              </a:rPr>
              <a:t>?</a:t>
            </a:r>
          </a:p>
          <a:p>
            <a:pPr algn="ctr" eaLnBrk="1" hangingPunct="1"/>
            <a:r>
              <a:rPr lang="de-DE" altLang="de-DE" sz="1600" dirty="0">
                <a:solidFill>
                  <a:schemeClr val="accent1"/>
                </a:solidFill>
              </a:rPr>
              <a:t> </a:t>
            </a:r>
            <a:r>
              <a:rPr lang="cs-CZ" altLang="de-DE" sz="1600" dirty="0">
                <a:solidFill>
                  <a:schemeClr val="accent1"/>
                </a:solidFill>
              </a:rPr>
              <a:t>Nakolik jsou tato vodítka spolehlivá</a:t>
            </a:r>
            <a:r>
              <a:rPr lang="de-DE" altLang="de-DE" sz="1600" dirty="0">
                <a:solidFill>
                  <a:schemeClr val="accent1"/>
                </a:solidFill>
              </a:rPr>
              <a:t>?</a:t>
            </a:r>
          </a:p>
        </p:txBody>
      </p:sp>
      <p:sp>
        <p:nvSpPr>
          <p:cNvPr id="32788" name="Text Box 8"/>
          <p:cNvSpPr txBox="1">
            <a:spLocks noChangeArrowheads="1"/>
          </p:cNvSpPr>
          <p:nvPr/>
        </p:nvSpPr>
        <p:spPr bwMode="auto">
          <a:xfrm>
            <a:off x="-76200" y="6670675"/>
            <a:ext cx="2028825" cy="215900"/>
          </a:xfrm>
          <a:prstGeom prst="rect">
            <a:avLst/>
          </a:prstGeom>
          <a:noFill/>
          <a:ln w="9525">
            <a:noFill/>
            <a:miter lim="800000"/>
            <a:headEnd/>
            <a:tailEnd/>
          </a:ln>
        </p:spPr>
        <p:txBody>
          <a:bodyPr wrap="none">
            <a:spAutoFit/>
          </a:bodyPr>
          <a:lstStyle/>
          <a:p>
            <a:pPr eaLnBrk="1" hangingPunct="1"/>
            <a:r>
              <a:rPr lang="de-DE" altLang="de-DE" sz="800" i="1"/>
              <a:t>(</a:t>
            </a:r>
            <a:r>
              <a:rPr lang="cs-CZ" altLang="de-DE" sz="800" i="1"/>
              <a:t>„</a:t>
            </a:r>
            <a:r>
              <a:rPr lang="en-US" altLang="de-DE" sz="800" i="1"/>
              <a:t>Neo-Hippy Chick” </a:t>
            </a:r>
            <a:r>
              <a:rPr lang="cs-CZ" altLang="de-DE" sz="800" i="1"/>
              <a:t>od</a:t>
            </a:r>
            <a:r>
              <a:rPr lang="en-US" altLang="de-DE" sz="800" i="1"/>
              <a:t> garryknight)</a:t>
            </a:r>
            <a:endParaRPr lang="de-DE" altLang="de-DE" sz="800" i="1"/>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ChangeArrowheads="1"/>
          </p:cNvSpPr>
          <p:nvPr/>
        </p:nvSpPr>
        <p:spPr bwMode="auto">
          <a:xfrm>
            <a:off x="179388" y="1625600"/>
            <a:ext cx="6718300" cy="2973388"/>
          </a:xfrm>
          <a:prstGeom prst="rect">
            <a:avLst/>
          </a:prstGeom>
          <a:noFill/>
          <a:ln w="9525">
            <a:noFill/>
            <a:miter lim="800000"/>
            <a:headEnd/>
            <a:tailEnd/>
          </a:ln>
        </p:spPr>
        <p:txBody>
          <a:bodyPr>
            <a:spAutoFit/>
          </a:bodyPr>
          <a:lstStyle/>
          <a:p>
            <a:pPr marL="361950" indent="-361950" eaLnBrk="1" hangingPunct="1">
              <a:lnSpc>
                <a:spcPct val="130000"/>
              </a:lnSpc>
              <a:buClr>
                <a:srgbClr val="8CADAE"/>
              </a:buClr>
              <a:buSzPct val="85000"/>
              <a:buFont typeface="Courier New" pitchFamily="49" charset="0"/>
              <a:buChar char="o"/>
            </a:pPr>
            <a:r>
              <a:rPr lang="cs-CZ" altLang="de-DE" sz="1800" dirty="0"/>
              <a:t>Předchozí znalosti o tom člověku </a:t>
            </a:r>
            <a:r>
              <a:rPr lang="en-US" altLang="de-DE" sz="1800" dirty="0"/>
              <a:t>(</a:t>
            </a:r>
            <a:r>
              <a:rPr lang="cs-CZ" altLang="de-DE" sz="1800" dirty="0"/>
              <a:t>z doslechu</a:t>
            </a:r>
            <a:r>
              <a:rPr lang="en-US" altLang="de-DE" sz="1800" dirty="0"/>
              <a:t>):</a:t>
            </a:r>
            <a:r>
              <a:rPr lang="cs-CZ" altLang="de-DE" sz="1800" dirty="0"/>
              <a:t> například, co vám o něm řekl váš známý</a:t>
            </a:r>
            <a:r>
              <a:rPr lang="en-US" altLang="de-DE" sz="1800" dirty="0"/>
              <a:t>.</a:t>
            </a:r>
          </a:p>
          <a:p>
            <a:pPr marL="361950" indent="-361950" eaLnBrk="1" hangingPunct="1">
              <a:lnSpc>
                <a:spcPct val="130000"/>
              </a:lnSpc>
              <a:buClr>
                <a:srgbClr val="8CADAE"/>
              </a:buClr>
              <a:buSzPct val="85000"/>
              <a:buFont typeface="Courier New" pitchFamily="49" charset="0"/>
              <a:buChar char="o"/>
            </a:pPr>
            <a:r>
              <a:rPr lang="cs-CZ" altLang="de-DE" sz="1800" dirty="0"/>
              <a:t>Předchozí znalost ohledně podobných lidí/skupin</a:t>
            </a:r>
            <a:r>
              <a:rPr lang="en-US" altLang="de-DE" sz="1800" dirty="0"/>
              <a:t>: </a:t>
            </a:r>
            <a:r>
              <a:rPr lang="cs-CZ" altLang="de-DE" sz="1800" dirty="0"/>
              <a:t>např. hipík</a:t>
            </a:r>
            <a:r>
              <a:rPr lang="en-US" altLang="de-DE" sz="1800" dirty="0"/>
              <a:t>, </a:t>
            </a:r>
            <a:r>
              <a:rPr lang="cs-CZ" altLang="de-DE" sz="1800" dirty="0"/>
              <a:t>pankáč</a:t>
            </a:r>
            <a:endParaRPr lang="en-US" altLang="de-DE" sz="1800" dirty="0"/>
          </a:p>
          <a:p>
            <a:pPr marL="361950" indent="-361950" eaLnBrk="1" hangingPunct="1">
              <a:lnSpc>
                <a:spcPct val="130000"/>
              </a:lnSpc>
              <a:buClr>
                <a:srgbClr val="8CADAE"/>
              </a:buClr>
              <a:buSzPct val="85000"/>
              <a:buFont typeface="Courier New" pitchFamily="49" charset="0"/>
              <a:buChar char="o"/>
            </a:pPr>
            <a:r>
              <a:rPr lang="cs-CZ" altLang="de-DE" sz="1800" dirty="0"/>
              <a:t>„Vnitřní pocit</a:t>
            </a:r>
            <a:r>
              <a:rPr lang="en-US" altLang="de-DE" sz="1800" dirty="0"/>
              <a:t>”/</a:t>
            </a:r>
            <a:r>
              <a:rPr lang="cs-CZ" altLang="de-DE" sz="1800" dirty="0"/>
              <a:t>intuice</a:t>
            </a:r>
            <a:r>
              <a:rPr lang="de-DE" altLang="de-DE" sz="1800" dirty="0"/>
              <a:t> </a:t>
            </a:r>
          </a:p>
          <a:p>
            <a:pPr marL="361950" indent="-361950" eaLnBrk="1" hangingPunct="1">
              <a:lnSpc>
                <a:spcPct val="130000"/>
              </a:lnSpc>
              <a:buClr>
                <a:srgbClr val="8CADAE"/>
              </a:buClr>
              <a:buSzPct val="85000"/>
              <a:buFont typeface="Courier New" pitchFamily="49" charset="0"/>
              <a:buChar char="o"/>
            </a:pPr>
            <a:r>
              <a:rPr lang="cs-CZ" altLang="de-DE" sz="1800" dirty="0"/>
              <a:t>Psané informace</a:t>
            </a:r>
            <a:r>
              <a:rPr lang="en-GB" altLang="de-DE" sz="1800" dirty="0"/>
              <a:t>: </a:t>
            </a:r>
            <a:r>
              <a:rPr lang="cs-CZ" altLang="de-DE" sz="1800" dirty="0"/>
              <a:t>například z </a:t>
            </a:r>
            <a:r>
              <a:rPr lang="en-GB" altLang="de-DE" sz="1800" dirty="0"/>
              <a:t>e-mail</a:t>
            </a:r>
            <a:r>
              <a:rPr lang="cs-CZ" altLang="de-DE" sz="1800" dirty="0"/>
              <a:t>u nebo internetových diskuzí</a:t>
            </a:r>
            <a:endParaRPr lang="en-US" altLang="de-DE" sz="1800" dirty="0"/>
          </a:p>
          <a:p>
            <a:pPr marL="361950" indent="-361950" eaLnBrk="1" hangingPunct="1">
              <a:lnSpc>
                <a:spcPct val="130000"/>
              </a:lnSpc>
              <a:buClr>
                <a:srgbClr val="8CADAE"/>
              </a:buClr>
              <a:buSzPct val="85000"/>
              <a:buFontTx/>
              <a:buChar char="o"/>
            </a:pPr>
            <a:endParaRPr lang="de-DE" altLang="de-DE" sz="1800" dirty="0"/>
          </a:p>
        </p:txBody>
      </p:sp>
      <p:pic>
        <p:nvPicPr>
          <p:cNvPr id="33795" name="Picture 8"/>
          <p:cNvPicPr>
            <a:picLocks noChangeAspect="1" noChangeArrowheads="1"/>
          </p:cNvPicPr>
          <p:nvPr/>
        </p:nvPicPr>
        <p:blipFill>
          <a:blip r:embed="rId3"/>
          <a:srcRect/>
          <a:stretch>
            <a:fillRect/>
          </a:stretch>
        </p:blipFill>
        <p:spPr bwMode="auto">
          <a:xfrm>
            <a:off x="7091363" y="1522413"/>
            <a:ext cx="1939925" cy="2914650"/>
          </a:xfrm>
          <a:prstGeom prst="rect">
            <a:avLst/>
          </a:prstGeom>
          <a:noFill/>
          <a:ln w="9525">
            <a:noFill/>
            <a:miter lim="800000"/>
            <a:headEnd/>
            <a:tailEnd/>
          </a:ln>
        </p:spPr>
      </p:pic>
      <p:sp>
        <p:nvSpPr>
          <p:cNvPr id="33796" name="Rectangle 11"/>
          <p:cNvSpPr>
            <a:spLocks noChangeArrowheads="1"/>
          </p:cNvSpPr>
          <p:nvPr/>
        </p:nvSpPr>
        <p:spPr bwMode="auto">
          <a:xfrm>
            <a:off x="8382000" y="0"/>
            <a:ext cx="765175" cy="304800"/>
          </a:xfrm>
          <a:prstGeom prst="rect">
            <a:avLst/>
          </a:prstGeom>
          <a:noFill/>
          <a:ln w="9525">
            <a:noFill/>
            <a:miter lim="800000"/>
            <a:headEnd/>
            <a:tailEnd/>
          </a:ln>
        </p:spPr>
        <p:txBody>
          <a:bodyPr>
            <a:spAutoFit/>
          </a:bodyPr>
          <a:lstStyle/>
          <a:p>
            <a:pPr eaLnBrk="1" hangingPunct="1">
              <a:spcBef>
                <a:spcPct val="50000"/>
              </a:spcBef>
            </a:pPr>
            <a:r>
              <a:rPr lang="en-US" altLang="de-DE" sz="1400">
                <a:solidFill>
                  <a:schemeClr val="bg1"/>
                </a:solidFill>
              </a:rPr>
              <a:t> 7.25</a:t>
            </a:r>
          </a:p>
        </p:txBody>
      </p:sp>
      <p:sp>
        <p:nvSpPr>
          <p:cNvPr id="33797" name="Text Box 13"/>
          <p:cNvSpPr txBox="1">
            <a:spLocks noChangeArrowheads="1"/>
          </p:cNvSpPr>
          <p:nvPr/>
        </p:nvSpPr>
        <p:spPr bwMode="auto">
          <a:xfrm>
            <a:off x="142875" y="4572000"/>
            <a:ext cx="8786813" cy="2225675"/>
          </a:xfrm>
          <a:prstGeom prst="rect">
            <a:avLst/>
          </a:prstGeom>
          <a:noFill/>
          <a:ln w="9525">
            <a:noFill/>
            <a:miter lim="800000"/>
            <a:headEnd/>
            <a:tailEnd/>
          </a:ln>
        </p:spPr>
        <p:txBody>
          <a:bodyPr>
            <a:spAutoFit/>
          </a:bodyPr>
          <a:lstStyle/>
          <a:p>
            <a:pPr eaLnBrk="1" hangingPunct="1"/>
            <a:r>
              <a:rPr lang="en-US" altLang="de-DE" sz="1800" dirty="0"/>
              <a:t>… </a:t>
            </a:r>
            <a:r>
              <a:rPr lang="cs-CZ" altLang="de-DE" sz="1800" dirty="0"/>
              <a:t>žádnému z těchto vodítek </a:t>
            </a:r>
            <a:r>
              <a:rPr lang="en-US" altLang="de-DE" sz="1800" dirty="0"/>
              <a:t>(</a:t>
            </a:r>
            <a:r>
              <a:rPr lang="cs-CZ" altLang="de-DE" sz="1800" dirty="0"/>
              <a:t>např. způsob řeči</a:t>
            </a:r>
            <a:r>
              <a:rPr lang="en-US" altLang="de-DE" sz="1800" dirty="0"/>
              <a:t>, </a:t>
            </a:r>
            <a:r>
              <a:rPr lang="cs-CZ" altLang="de-DE" sz="1800" dirty="0"/>
              <a:t>intuice apod.</a:t>
            </a:r>
            <a:r>
              <a:rPr lang="en-US" altLang="de-DE" sz="1800" dirty="0"/>
              <a:t>) </a:t>
            </a:r>
            <a:r>
              <a:rPr lang="cs-CZ" altLang="de-DE" sz="1800" dirty="0"/>
              <a:t>nelze věřit bez ohledu na ty ostatní</a:t>
            </a:r>
            <a:r>
              <a:rPr lang="en-US" altLang="de-DE" sz="1800" dirty="0"/>
              <a:t>!</a:t>
            </a:r>
            <a:endParaRPr lang="de-DE" altLang="de-DE" sz="1800" dirty="0"/>
          </a:p>
          <a:p>
            <a:pPr eaLnBrk="1" hangingPunct="1"/>
            <a:endParaRPr lang="de-DE" altLang="de-DE" sz="1800" dirty="0"/>
          </a:p>
          <a:p>
            <a:pPr eaLnBrk="1" hangingPunct="1"/>
            <a:r>
              <a:rPr lang="cs-CZ" altLang="de-DE" sz="1800" i="1" dirty="0"/>
              <a:t>Měli bychom brát v úvahu co nejvíce možných aspektů</a:t>
            </a:r>
            <a:r>
              <a:rPr lang="de-DE" altLang="de-DE" sz="1800" i="1" dirty="0"/>
              <a:t>!</a:t>
            </a:r>
          </a:p>
          <a:p>
            <a:pPr eaLnBrk="1" hangingPunct="1">
              <a:spcBef>
                <a:spcPct val="20000"/>
              </a:spcBef>
            </a:pPr>
            <a:r>
              <a:rPr lang="cs-CZ" altLang="de-DE" sz="1800" dirty="0"/>
              <a:t>Jen všechny společně nám mohou pomoci správně posoudit složité situace</a:t>
            </a:r>
            <a:r>
              <a:rPr lang="en-US" altLang="de-DE" sz="1800" dirty="0"/>
              <a:t>…</a:t>
            </a:r>
          </a:p>
          <a:p>
            <a:pPr eaLnBrk="1" hangingPunct="1">
              <a:spcBef>
                <a:spcPct val="50000"/>
              </a:spcBef>
            </a:pPr>
            <a:endParaRPr lang="de-DE" altLang="de-DE" sz="1800" dirty="0"/>
          </a:p>
        </p:txBody>
      </p:sp>
      <p:sp>
        <p:nvSpPr>
          <p:cNvPr id="33798"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7.2</a:t>
            </a:r>
            <a:r>
              <a:rPr lang="cs-CZ" altLang="de-DE" b="1">
                <a:solidFill>
                  <a:schemeClr val="tx2"/>
                </a:solidFill>
              </a:rPr>
              <a:t>7</a:t>
            </a:r>
            <a:endParaRPr lang="en-US" altLang="de-DE" b="1">
              <a:solidFill>
                <a:schemeClr val="tx2"/>
              </a:solidFill>
            </a:endParaRPr>
          </a:p>
        </p:txBody>
      </p:sp>
      <p:sp>
        <p:nvSpPr>
          <p:cNvPr id="33799"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33800" name="Rectangle 3"/>
          <p:cNvSpPr>
            <a:spLocks noChangeArrowheads="1"/>
          </p:cNvSpPr>
          <p:nvPr/>
        </p:nvSpPr>
        <p:spPr bwMode="auto">
          <a:xfrm>
            <a:off x="0" y="1588"/>
            <a:ext cx="9144000" cy="755650"/>
          </a:xfrm>
          <a:prstGeom prst="rect">
            <a:avLst/>
          </a:prstGeom>
          <a:noFill/>
          <a:ln w="9525">
            <a:noFill/>
            <a:miter lim="800000"/>
            <a:headEnd/>
            <a:tailEnd/>
          </a:ln>
        </p:spPr>
        <p:txBody>
          <a:bodyPr anchor="ctr"/>
          <a:lstStyle/>
          <a:p>
            <a:pPr algn="ctr" eaLnBrk="1" hangingPunct="1"/>
            <a:r>
              <a:rPr lang="cs-CZ" altLang="de-DE" sz="2000" dirty="0">
                <a:solidFill>
                  <a:schemeClr val="accent1"/>
                </a:solidFill>
              </a:rPr>
              <a:t>Jak hodnotíme druhého člověka</a:t>
            </a:r>
            <a:r>
              <a:rPr lang="de-DE" altLang="de-DE" sz="2000" dirty="0">
                <a:solidFill>
                  <a:schemeClr val="accent1"/>
                </a:solidFill>
              </a:rPr>
              <a:t>:</a:t>
            </a:r>
          </a:p>
          <a:p>
            <a:pPr algn="ctr" eaLnBrk="1" hangingPunct="1"/>
            <a:r>
              <a:rPr lang="cs-CZ" altLang="de-DE" sz="1600" dirty="0">
                <a:solidFill>
                  <a:schemeClr val="accent1"/>
                </a:solidFill>
              </a:rPr>
              <a:t>Když se s někým potkáte, na co se díváte nejdříve</a:t>
            </a:r>
            <a:r>
              <a:rPr lang="de-DE" altLang="de-DE" sz="1600" dirty="0">
                <a:solidFill>
                  <a:schemeClr val="accent1"/>
                </a:solidFill>
              </a:rPr>
              <a:t>?</a:t>
            </a:r>
          </a:p>
          <a:p>
            <a:pPr algn="ctr" eaLnBrk="1" hangingPunct="1"/>
            <a:r>
              <a:rPr lang="de-DE" altLang="de-DE" sz="1600" dirty="0">
                <a:solidFill>
                  <a:schemeClr val="accent1"/>
                </a:solidFill>
              </a:rPr>
              <a:t> </a:t>
            </a:r>
            <a:r>
              <a:rPr lang="cs-CZ" altLang="de-DE" sz="1600" dirty="0">
                <a:solidFill>
                  <a:schemeClr val="accent1"/>
                </a:solidFill>
              </a:rPr>
              <a:t>Nakolik jsou tato vodítka spolehlivá</a:t>
            </a:r>
            <a:r>
              <a:rPr lang="de-DE" altLang="de-DE" sz="1600" dirty="0">
                <a:solidFill>
                  <a:schemeClr val="accent1"/>
                </a:solidFill>
              </a:rPr>
              <a:t>?</a:t>
            </a:r>
          </a:p>
        </p:txBody>
      </p:sp>
      <p:sp>
        <p:nvSpPr>
          <p:cNvPr id="33801" name="Text Box 8"/>
          <p:cNvSpPr txBox="1">
            <a:spLocks noChangeArrowheads="1"/>
          </p:cNvSpPr>
          <p:nvPr/>
        </p:nvSpPr>
        <p:spPr bwMode="auto">
          <a:xfrm>
            <a:off x="-76200" y="6670675"/>
            <a:ext cx="2028825" cy="215900"/>
          </a:xfrm>
          <a:prstGeom prst="rect">
            <a:avLst/>
          </a:prstGeom>
          <a:noFill/>
          <a:ln w="9525">
            <a:noFill/>
            <a:miter lim="800000"/>
            <a:headEnd/>
            <a:tailEnd/>
          </a:ln>
        </p:spPr>
        <p:txBody>
          <a:bodyPr wrap="none">
            <a:spAutoFit/>
          </a:bodyPr>
          <a:lstStyle/>
          <a:p>
            <a:pPr eaLnBrk="1" hangingPunct="1"/>
            <a:r>
              <a:rPr lang="de-DE" altLang="de-DE" sz="800" i="1"/>
              <a:t>(</a:t>
            </a:r>
            <a:r>
              <a:rPr lang="cs-CZ" altLang="de-DE" sz="800" i="1"/>
              <a:t>„</a:t>
            </a:r>
            <a:r>
              <a:rPr lang="en-US" altLang="de-DE" sz="800" i="1"/>
              <a:t>Neo-Hippy Chick” </a:t>
            </a:r>
            <a:r>
              <a:rPr lang="cs-CZ" altLang="de-DE" sz="800" i="1"/>
              <a:t>od</a:t>
            </a:r>
            <a:r>
              <a:rPr lang="en-US" altLang="de-DE" sz="800" i="1"/>
              <a:t> garryknight)</a:t>
            </a:r>
            <a:endParaRPr lang="de-DE" altLang="de-DE" sz="800" i="1"/>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0" y="188640"/>
            <a:ext cx="9144000" cy="396875"/>
          </a:xfrm>
          <a:prstGeom prst="rect">
            <a:avLst/>
          </a:prstGeom>
          <a:noFill/>
          <a:ln w="9525">
            <a:noFill/>
            <a:miter lim="800000"/>
            <a:headEnd/>
            <a:tailEnd/>
          </a:ln>
        </p:spPr>
        <p:txBody>
          <a:bodyPr>
            <a:spAutoFit/>
          </a:bodyPr>
          <a:lstStyle/>
          <a:p>
            <a:pPr algn="ctr" eaLnBrk="1" hangingPunct="1">
              <a:spcBef>
                <a:spcPct val="50000"/>
              </a:spcBef>
            </a:pPr>
            <a:r>
              <a:rPr lang="cs-CZ" altLang="de-DE" sz="2000" dirty="0">
                <a:solidFill>
                  <a:schemeClr val="accent1"/>
                </a:solidFill>
              </a:rPr>
              <a:t>Úkol</a:t>
            </a:r>
            <a:r>
              <a:rPr lang="de-DE" altLang="de-DE" sz="2000" dirty="0">
                <a:solidFill>
                  <a:schemeClr val="accent1"/>
                </a:solidFill>
              </a:rPr>
              <a:t> 2</a:t>
            </a:r>
          </a:p>
        </p:txBody>
      </p:sp>
      <p:sp>
        <p:nvSpPr>
          <p:cNvPr id="34819" name="Text Box 3"/>
          <p:cNvSpPr txBox="1">
            <a:spLocks noChangeArrowheads="1"/>
          </p:cNvSpPr>
          <p:nvPr/>
        </p:nvSpPr>
        <p:spPr bwMode="auto">
          <a:xfrm>
            <a:off x="325438" y="1728788"/>
            <a:ext cx="8494712" cy="4478337"/>
          </a:xfrm>
          <a:prstGeom prst="rect">
            <a:avLst/>
          </a:prstGeom>
          <a:noFill/>
          <a:ln w="9525">
            <a:noFill/>
            <a:miter lim="800000"/>
            <a:headEnd/>
            <a:tailEnd/>
          </a:ln>
        </p:spPr>
        <p:txBody>
          <a:bodyPr>
            <a:spAutoFit/>
          </a:bodyPr>
          <a:lstStyle/>
          <a:p>
            <a:pPr marL="361950" indent="-361950" eaLnBrk="1" hangingPunct="1">
              <a:tabLst>
                <a:tab pos="0" algn="l"/>
              </a:tabLst>
            </a:pPr>
            <a:r>
              <a:rPr lang="cs-CZ" altLang="de-DE" sz="1800" dirty="0"/>
              <a:t>Teď vám ukážeme komiksový příběh</a:t>
            </a:r>
            <a:r>
              <a:rPr lang="de-DE" altLang="de-DE" sz="1800" dirty="0"/>
              <a:t>.</a:t>
            </a:r>
          </a:p>
          <a:p>
            <a:pPr marL="361950" indent="-361950" eaLnBrk="1" hangingPunct="1">
              <a:tabLst>
                <a:tab pos="0" algn="l"/>
              </a:tabLst>
            </a:pPr>
            <a:r>
              <a:rPr lang="cs-CZ" altLang="de-DE" sz="1800" dirty="0"/>
              <a:t>Prosím zkuste přijít na to, co si každý člověk v příběhu může myslet o těch druhých</a:t>
            </a:r>
            <a:r>
              <a:rPr lang="de-DE" altLang="de-DE" sz="1800" dirty="0"/>
              <a:t>. </a:t>
            </a:r>
          </a:p>
          <a:p>
            <a:pPr marL="361950" indent="-361950" eaLnBrk="1" hangingPunct="1">
              <a:spcBef>
                <a:spcPct val="50000"/>
              </a:spcBef>
              <a:buClr>
                <a:srgbClr val="8CADAE"/>
              </a:buClr>
              <a:buSzPct val="85000"/>
              <a:buFontTx/>
              <a:buChar char="o"/>
              <a:tabLst>
                <a:tab pos="0" algn="l"/>
              </a:tabLst>
            </a:pPr>
            <a:endParaRPr lang="de-DE" altLang="de-DE" sz="1800" dirty="0"/>
          </a:p>
          <a:p>
            <a:pPr marL="361950" indent="-361950" eaLnBrk="1" hangingPunct="1">
              <a:spcBef>
                <a:spcPct val="50000"/>
              </a:spcBef>
              <a:buClr>
                <a:srgbClr val="8CADAE"/>
              </a:buClr>
              <a:buSzPct val="85000"/>
              <a:tabLst>
                <a:tab pos="0" algn="l"/>
              </a:tabLst>
            </a:pPr>
            <a:r>
              <a:rPr lang="cs-CZ" altLang="de-DE" sz="1800" b="1" dirty="0"/>
              <a:t>Důležité</a:t>
            </a:r>
            <a:r>
              <a:rPr lang="de-DE" altLang="de-DE" sz="1800" b="1" dirty="0"/>
              <a:t>:</a:t>
            </a:r>
            <a:r>
              <a:rPr lang="de-DE" altLang="de-DE" sz="1800" dirty="0"/>
              <a:t> </a:t>
            </a:r>
          </a:p>
          <a:p>
            <a:pPr marL="361950" indent="-361950" eaLnBrk="1" hangingPunct="1">
              <a:spcBef>
                <a:spcPct val="50000"/>
              </a:spcBef>
              <a:buClr>
                <a:srgbClr val="8CADAE"/>
              </a:buClr>
              <a:buSzPct val="85000"/>
              <a:buFont typeface="Courier New" pitchFamily="49" charset="0"/>
              <a:buChar char="o"/>
              <a:tabLst>
                <a:tab pos="0" algn="l"/>
              </a:tabLst>
            </a:pPr>
            <a:r>
              <a:rPr lang="cs-CZ" altLang="de-DE" sz="1800" dirty="0"/>
              <a:t>Musíte rozlišovat informace, které máte vy, od informací, které mají jednotlivé postavy o sobě navzájem</a:t>
            </a:r>
            <a:r>
              <a:rPr lang="de-DE" altLang="de-DE" sz="1800" dirty="0"/>
              <a:t>!</a:t>
            </a:r>
          </a:p>
          <a:p>
            <a:pPr marL="361950" indent="-361950" eaLnBrk="1" hangingPunct="1">
              <a:spcBef>
                <a:spcPct val="50000"/>
              </a:spcBef>
              <a:buClr>
                <a:srgbClr val="8CADAE"/>
              </a:buClr>
              <a:buSzPct val="85000"/>
              <a:buFont typeface="Courier New" pitchFamily="49" charset="0"/>
              <a:buChar char="o"/>
              <a:tabLst>
                <a:tab pos="0" algn="l"/>
              </a:tabLst>
            </a:pPr>
            <a:r>
              <a:rPr lang="cs-CZ" altLang="de-DE" sz="1800" dirty="0"/>
              <a:t>Zvažte, jaké další informace potřebujeme k tomu, abychom dospěli ke správné odpovědi</a:t>
            </a:r>
            <a:r>
              <a:rPr lang="de-DE" altLang="de-DE" sz="1800" dirty="0"/>
              <a:t>.</a:t>
            </a:r>
          </a:p>
          <a:p>
            <a:pPr marL="361950" indent="-361950" eaLnBrk="1" hangingPunct="1">
              <a:spcBef>
                <a:spcPct val="50000"/>
              </a:spcBef>
              <a:buClr>
                <a:srgbClr val="8CADAE"/>
              </a:buClr>
              <a:buSzPct val="85000"/>
              <a:tabLst>
                <a:tab pos="0" algn="l"/>
              </a:tabLst>
            </a:pPr>
            <a:endParaRPr lang="de-DE" altLang="de-DE" sz="1800" dirty="0"/>
          </a:p>
          <a:p>
            <a:pPr marL="361950" indent="-361950" eaLnBrk="1" hangingPunct="1">
              <a:spcBef>
                <a:spcPct val="50000"/>
              </a:spcBef>
              <a:buClr>
                <a:srgbClr val="336699"/>
              </a:buClr>
              <a:buFont typeface="Wingdings" pitchFamily="2" charset="2"/>
              <a:buNone/>
              <a:tabLst>
                <a:tab pos="0" algn="l"/>
              </a:tabLst>
            </a:pPr>
            <a:endParaRPr lang="de-DE" altLang="de-DE" sz="1800" dirty="0"/>
          </a:p>
          <a:p>
            <a:pPr marL="361950" indent="-361950" eaLnBrk="1" hangingPunct="1">
              <a:spcBef>
                <a:spcPct val="50000"/>
              </a:spcBef>
              <a:buClr>
                <a:srgbClr val="336699"/>
              </a:buClr>
              <a:buFont typeface="Wingdings" pitchFamily="2" charset="2"/>
              <a:buNone/>
              <a:tabLst>
                <a:tab pos="0" algn="l"/>
              </a:tabLst>
            </a:pPr>
            <a:endParaRPr lang="de-DE" altLang="de-DE" sz="2200" dirty="0"/>
          </a:p>
        </p:txBody>
      </p:sp>
      <p:sp>
        <p:nvSpPr>
          <p:cNvPr id="3482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7.2</a:t>
            </a:r>
            <a:r>
              <a:rPr lang="cs-CZ" altLang="de-DE" b="1">
                <a:solidFill>
                  <a:schemeClr val="tx2"/>
                </a:solidFill>
              </a:rPr>
              <a:t>8</a:t>
            </a:r>
            <a:endParaRPr lang="en-US" altLang="de-DE" b="1">
              <a:solidFill>
                <a:schemeClr val="tx2"/>
              </a:solidFill>
            </a:endParaRPr>
          </a:p>
        </p:txBody>
      </p:sp>
      <p:sp>
        <p:nvSpPr>
          <p:cNvPr id="34821"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6092825"/>
            <a:ext cx="9144000" cy="366713"/>
          </a:xfrm>
          <a:prstGeom prst="rect">
            <a:avLst/>
          </a:prstGeom>
          <a:noFill/>
          <a:ln w="9525">
            <a:noFill/>
            <a:miter lim="800000"/>
            <a:headEnd/>
            <a:tailEnd/>
          </a:ln>
        </p:spPr>
        <p:txBody>
          <a:bodyPr>
            <a:spAutoFit/>
          </a:bodyPr>
          <a:lstStyle/>
          <a:p>
            <a:pPr algn="ctr" eaLnBrk="1" hangingPunct="1">
              <a:spcBef>
                <a:spcPct val="50000"/>
              </a:spcBef>
            </a:pPr>
            <a:r>
              <a:rPr lang="cs-CZ" altLang="de-DE" sz="1800" dirty="0"/>
              <a:t>Co by si asi myslel muž, který venčí psa</a:t>
            </a:r>
            <a:r>
              <a:rPr lang="de-DE" altLang="de-DE" sz="1800" dirty="0"/>
              <a:t>?</a:t>
            </a:r>
          </a:p>
        </p:txBody>
      </p:sp>
      <p:sp>
        <p:nvSpPr>
          <p:cNvPr id="35843" name="Rectangle 4"/>
          <p:cNvSpPr>
            <a:spLocks noChangeArrowheads="1"/>
          </p:cNvSpPr>
          <p:nvPr/>
        </p:nvSpPr>
        <p:spPr bwMode="auto">
          <a:xfrm>
            <a:off x="8675688" y="0"/>
            <a:ext cx="468312" cy="6524625"/>
          </a:xfrm>
          <a:prstGeom prst="rect">
            <a:avLst/>
          </a:prstGeom>
          <a:solidFill>
            <a:schemeClr val="bg1"/>
          </a:solidFill>
          <a:ln w="9525">
            <a:noFill/>
            <a:miter lim="800000"/>
            <a:headEnd/>
            <a:tailEnd/>
          </a:ln>
        </p:spPr>
        <p:txBody>
          <a:bodyPr wrap="none" anchor="ctr"/>
          <a:lstStyle/>
          <a:p>
            <a:pPr eaLnBrk="1" hangingPunct="1"/>
            <a:endParaRPr lang="en-US" altLang="de-DE" sz="1800">
              <a:latin typeface="Arial" charset="0"/>
            </a:endParaRPr>
          </a:p>
        </p:txBody>
      </p:sp>
      <p:sp>
        <p:nvSpPr>
          <p:cNvPr id="35844" name="Rectangle 5"/>
          <p:cNvSpPr>
            <a:spLocks noChangeArrowheads="1"/>
          </p:cNvSpPr>
          <p:nvPr/>
        </p:nvSpPr>
        <p:spPr bwMode="auto">
          <a:xfrm>
            <a:off x="0" y="0"/>
            <a:ext cx="482600" cy="6524625"/>
          </a:xfrm>
          <a:prstGeom prst="rect">
            <a:avLst/>
          </a:prstGeom>
          <a:solidFill>
            <a:schemeClr val="bg1"/>
          </a:solidFill>
          <a:ln w="9525">
            <a:noFill/>
            <a:miter lim="800000"/>
            <a:headEnd/>
            <a:tailEnd/>
          </a:ln>
        </p:spPr>
        <p:txBody>
          <a:bodyPr wrap="none" anchor="ctr"/>
          <a:lstStyle/>
          <a:p>
            <a:pPr eaLnBrk="1" hangingPunct="1"/>
            <a:endParaRPr lang="en-US" altLang="de-DE" sz="1800">
              <a:latin typeface="Arial" charset="0"/>
            </a:endParaRPr>
          </a:p>
        </p:txBody>
      </p:sp>
      <p:pic>
        <p:nvPicPr>
          <p:cNvPr id="35845" name="Picture 22" descr="07"/>
          <p:cNvPicPr>
            <a:picLocks noChangeAspect="1" noChangeArrowheads="1"/>
          </p:cNvPicPr>
          <p:nvPr/>
        </p:nvPicPr>
        <p:blipFill>
          <a:blip r:embed="rId3"/>
          <a:srcRect/>
          <a:stretch>
            <a:fillRect/>
          </a:stretch>
        </p:blipFill>
        <p:spPr bwMode="auto">
          <a:xfrm>
            <a:off x="469900" y="333375"/>
            <a:ext cx="8204200" cy="5702300"/>
          </a:xfrm>
          <a:prstGeom prst="rect">
            <a:avLst/>
          </a:prstGeom>
          <a:noFill/>
          <a:ln w="9525">
            <a:noFill/>
            <a:miter lim="800000"/>
            <a:headEnd/>
            <a:tailEnd/>
          </a:ln>
        </p:spPr>
      </p:pic>
      <p:sp>
        <p:nvSpPr>
          <p:cNvPr id="35846" name="Rectangle 24"/>
          <p:cNvSpPr>
            <a:spLocks noChangeArrowheads="1"/>
          </p:cNvSpPr>
          <p:nvPr/>
        </p:nvSpPr>
        <p:spPr bwMode="auto">
          <a:xfrm>
            <a:off x="468313" y="0"/>
            <a:ext cx="8207375" cy="404813"/>
          </a:xfrm>
          <a:prstGeom prst="rect">
            <a:avLst/>
          </a:prstGeom>
          <a:solidFill>
            <a:schemeClr val="bg1"/>
          </a:solidFill>
          <a:ln w="9525">
            <a:noFill/>
            <a:miter lim="800000"/>
            <a:headEnd/>
            <a:tailEnd/>
          </a:ln>
        </p:spPr>
        <p:txBody>
          <a:bodyPr wrap="none" anchor="ctr"/>
          <a:lstStyle/>
          <a:p>
            <a:pPr eaLnBrk="1" hangingPunct="1"/>
            <a:endParaRPr lang="en-US" altLang="de-DE" sz="1800">
              <a:latin typeface="Arial" charset="0"/>
            </a:endParaRPr>
          </a:p>
        </p:txBody>
      </p:sp>
      <p:sp>
        <p:nvSpPr>
          <p:cNvPr id="3584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7.2</a:t>
            </a:r>
            <a:r>
              <a:rPr lang="cs-CZ" altLang="de-DE" b="1">
                <a:solidFill>
                  <a:schemeClr val="tx2"/>
                </a:solidFill>
              </a:rPr>
              <a:t>9</a:t>
            </a:r>
            <a:endParaRPr lang="en-US" altLang="de-DE" b="1">
              <a:solidFill>
                <a:schemeClr val="tx2"/>
              </a:solidFill>
            </a:endParaRPr>
          </a:p>
        </p:txBody>
      </p:sp>
      <p:sp>
        <p:nvSpPr>
          <p:cNvPr id="35848"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35849" name="Text Box 10"/>
          <p:cNvSpPr txBox="1">
            <a:spLocks noChangeArrowheads="1"/>
          </p:cNvSpPr>
          <p:nvPr/>
        </p:nvSpPr>
        <p:spPr bwMode="auto">
          <a:xfrm>
            <a:off x="-73025" y="6672263"/>
            <a:ext cx="2359025" cy="215900"/>
          </a:xfrm>
          <a:prstGeom prst="rect">
            <a:avLst/>
          </a:prstGeom>
          <a:noFill/>
          <a:ln w="9525">
            <a:noFill/>
            <a:miter lim="800000"/>
            <a:headEnd/>
            <a:tailEnd/>
          </a:ln>
        </p:spPr>
        <p:txBody>
          <a:bodyPr>
            <a:spAutoFit/>
          </a:bodyPr>
          <a:lstStyle/>
          <a:p>
            <a:pPr eaLnBrk="1" hangingPunct="1">
              <a:spcBef>
                <a:spcPct val="50000"/>
              </a:spcBef>
            </a:pPr>
            <a:r>
              <a:rPr lang="en-US" altLang="de-DE" sz="800" i="1"/>
              <a:t>(</a:t>
            </a:r>
            <a:r>
              <a:rPr lang="cs-CZ" altLang="de-DE" sz="800" i="1"/>
              <a:t>Obrázkový příběh od</a:t>
            </a:r>
            <a:r>
              <a:rPr lang="en-US" altLang="de-DE" sz="800" i="1"/>
              <a:t> Marin</a:t>
            </a:r>
            <a:r>
              <a:rPr lang="cs-CZ" altLang="de-DE" sz="800" i="1"/>
              <a:t>y</a:t>
            </a:r>
            <a:r>
              <a:rPr lang="en-US" altLang="de-DE" sz="800" i="1"/>
              <a:t> Ruiz</a:t>
            </a:r>
            <a:r>
              <a:rPr lang="cs-CZ" altLang="de-DE" sz="800" i="1"/>
              <a:t>ové</a:t>
            </a:r>
            <a:r>
              <a:rPr lang="en-US" altLang="de-DE" sz="800" i="1"/>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188640"/>
            <a:ext cx="9144000" cy="400050"/>
          </a:xfrm>
          <a:prstGeom prst="rect">
            <a:avLst/>
          </a:prstGeom>
          <a:noFill/>
          <a:ln w="9525">
            <a:noFill/>
            <a:miter lim="800000"/>
            <a:headEnd/>
            <a:tailEnd/>
          </a:ln>
        </p:spPr>
        <p:txBody>
          <a:bodyPr>
            <a:spAutoFit/>
          </a:bodyPr>
          <a:lstStyle/>
          <a:p>
            <a:pPr algn="ctr" eaLnBrk="1" hangingPunct="1">
              <a:spcBef>
                <a:spcPct val="50000"/>
              </a:spcBef>
            </a:pPr>
            <a:r>
              <a:rPr lang="cs-CZ" altLang="de-DE" sz="2000" dirty="0">
                <a:solidFill>
                  <a:schemeClr val="accent1"/>
                </a:solidFill>
              </a:rPr>
              <a:t>Co by si asi myslel muž, který venčí psa</a:t>
            </a:r>
            <a:r>
              <a:rPr lang="de-DE" altLang="de-DE" sz="2000" dirty="0">
                <a:solidFill>
                  <a:schemeClr val="accent1"/>
                </a:solidFill>
              </a:rPr>
              <a:t>?</a:t>
            </a:r>
          </a:p>
        </p:txBody>
      </p:sp>
      <p:sp>
        <p:nvSpPr>
          <p:cNvPr id="36867" name="Text Box 4"/>
          <p:cNvSpPr txBox="1">
            <a:spLocks noChangeArrowheads="1"/>
          </p:cNvSpPr>
          <p:nvPr/>
        </p:nvSpPr>
        <p:spPr bwMode="auto">
          <a:xfrm>
            <a:off x="0" y="4346575"/>
            <a:ext cx="9144000" cy="1754188"/>
          </a:xfrm>
          <a:prstGeom prst="rect">
            <a:avLst/>
          </a:prstGeom>
          <a:noFill/>
          <a:ln w="9525">
            <a:noFill/>
            <a:miter lim="800000"/>
            <a:headEnd/>
            <a:tailEnd/>
          </a:ln>
        </p:spPr>
        <p:txBody>
          <a:bodyPr>
            <a:spAutoFit/>
          </a:bodyPr>
          <a:lstStyle/>
          <a:p>
            <a:pPr eaLnBrk="1" hangingPunct="1">
              <a:spcBef>
                <a:spcPct val="50000"/>
              </a:spcBef>
            </a:pPr>
            <a:r>
              <a:rPr lang="cs-CZ" altLang="de-DE" sz="1800" dirty="0">
                <a:latin typeface="+mn-lt"/>
              </a:rPr>
              <a:t>Pravděpodobně</a:t>
            </a:r>
            <a:r>
              <a:rPr lang="de-DE" altLang="de-DE" sz="1800" dirty="0">
                <a:latin typeface="+mn-lt"/>
              </a:rPr>
              <a:t> (</a:t>
            </a:r>
            <a:r>
              <a:rPr lang="cs-CZ" altLang="de-DE" sz="1800" dirty="0">
                <a:latin typeface="+mn-lt"/>
              </a:rPr>
              <a:t>ale mylně)</a:t>
            </a:r>
            <a:r>
              <a:rPr lang="de-DE" altLang="de-DE" sz="1800" dirty="0">
                <a:latin typeface="+mn-lt"/>
              </a:rPr>
              <a:t>: </a:t>
            </a:r>
            <a:r>
              <a:rPr lang="cs-CZ" altLang="de-DE" sz="1800" dirty="0">
                <a:latin typeface="+mn-lt"/>
              </a:rPr>
              <a:t>Muž v klobouku je domovní lupič</a:t>
            </a:r>
            <a:r>
              <a:rPr lang="de-DE" altLang="de-DE" sz="1800" dirty="0">
                <a:latin typeface="+mn-lt"/>
              </a:rPr>
              <a:t>!</a:t>
            </a:r>
          </a:p>
          <a:p>
            <a:pPr eaLnBrk="1" hangingPunct="1">
              <a:spcBef>
                <a:spcPct val="50000"/>
              </a:spcBef>
            </a:pPr>
            <a:r>
              <a:rPr lang="cs-CZ" altLang="de-DE" sz="1800" b="1" u="sng" dirty="0">
                <a:latin typeface="+mn-lt"/>
              </a:rPr>
              <a:t>Zdá se nepravděpodobné </a:t>
            </a:r>
            <a:r>
              <a:rPr lang="de-DE" altLang="de-DE" sz="1800" b="1" u="sng" dirty="0">
                <a:latin typeface="+mn-lt"/>
              </a:rPr>
              <a:t>– </a:t>
            </a:r>
            <a:r>
              <a:rPr lang="cs-CZ" altLang="de-DE" sz="1800" b="1" u="sng" dirty="0">
                <a:latin typeface="+mn-lt"/>
              </a:rPr>
              <a:t>ale je to správně</a:t>
            </a:r>
            <a:r>
              <a:rPr lang="de-DE" altLang="de-DE" sz="1800" b="1" dirty="0">
                <a:latin typeface="+mn-lt"/>
              </a:rPr>
              <a:t>:</a:t>
            </a:r>
            <a:r>
              <a:rPr lang="en-GB" altLang="de-DE" sz="1800" b="1" dirty="0">
                <a:latin typeface="+mn-lt"/>
              </a:rPr>
              <a:t> </a:t>
            </a:r>
            <a:r>
              <a:rPr lang="cs-CZ" altLang="de-DE" sz="1800" dirty="0">
                <a:latin typeface="+mn-lt"/>
              </a:rPr>
              <a:t>Muž si zapomněl doma klíče a leze zpátky otevřeným oknem do vlastního domu, aby si je vzal.</a:t>
            </a:r>
            <a:endParaRPr lang="de-DE" altLang="de-DE" sz="1800" dirty="0">
              <a:latin typeface="+mn-lt"/>
            </a:endParaRPr>
          </a:p>
          <a:p>
            <a:pPr eaLnBrk="1" hangingPunct="1">
              <a:spcBef>
                <a:spcPct val="50000"/>
              </a:spcBef>
            </a:pPr>
            <a:r>
              <a:rPr lang="cs-CZ" altLang="de-DE" sz="1800" dirty="0">
                <a:latin typeface="+mn-lt"/>
              </a:rPr>
              <a:t>Další předpoklady</a:t>
            </a:r>
            <a:r>
              <a:rPr lang="de-DE" altLang="de-DE" sz="1800" dirty="0">
                <a:latin typeface="+mn-lt"/>
              </a:rPr>
              <a:t>: </a:t>
            </a:r>
            <a:r>
              <a:rPr lang="cs-CZ" altLang="de-DE" sz="1800" dirty="0">
                <a:latin typeface="+mn-lt"/>
              </a:rPr>
              <a:t>Nevíme, jestli muž se psem zná muže s kloboukem – pokud ne, pak si nejspíše myslí, že se muž do domu vloupává</a:t>
            </a:r>
            <a:r>
              <a:rPr lang="de-DE" altLang="de-DE" sz="1800" dirty="0">
                <a:latin typeface="+mn-lt"/>
              </a:rPr>
              <a:t>.</a:t>
            </a:r>
          </a:p>
        </p:txBody>
      </p:sp>
      <p:pic>
        <p:nvPicPr>
          <p:cNvPr id="36868" name="Picture 22" descr="07"/>
          <p:cNvPicPr>
            <a:picLocks noChangeAspect="1" noChangeArrowheads="1"/>
          </p:cNvPicPr>
          <p:nvPr/>
        </p:nvPicPr>
        <p:blipFill>
          <a:blip r:embed="rId3"/>
          <a:srcRect/>
          <a:stretch>
            <a:fillRect/>
          </a:stretch>
        </p:blipFill>
        <p:spPr bwMode="auto">
          <a:xfrm>
            <a:off x="2268538" y="1196975"/>
            <a:ext cx="4248150" cy="2952750"/>
          </a:xfrm>
          <a:prstGeom prst="rect">
            <a:avLst/>
          </a:prstGeom>
          <a:noFill/>
          <a:ln w="9525">
            <a:noFill/>
            <a:miter lim="800000"/>
            <a:headEnd/>
            <a:tailEnd/>
          </a:ln>
        </p:spPr>
      </p:pic>
      <p:sp>
        <p:nvSpPr>
          <p:cNvPr id="36869" name="Text Box 10"/>
          <p:cNvSpPr txBox="1">
            <a:spLocks noChangeArrowheads="1"/>
          </p:cNvSpPr>
          <p:nvPr/>
        </p:nvSpPr>
        <p:spPr bwMode="auto">
          <a:xfrm>
            <a:off x="-73025" y="6672263"/>
            <a:ext cx="2359025" cy="215900"/>
          </a:xfrm>
          <a:prstGeom prst="rect">
            <a:avLst/>
          </a:prstGeom>
          <a:noFill/>
          <a:ln w="9525">
            <a:noFill/>
            <a:miter lim="800000"/>
            <a:headEnd/>
            <a:tailEnd/>
          </a:ln>
        </p:spPr>
        <p:txBody>
          <a:bodyPr>
            <a:spAutoFit/>
          </a:bodyPr>
          <a:lstStyle/>
          <a:p>
            <a:pPr eaLnBrk="1" hangingPunct="1">
              <a:spcBef>
                <a:spcPct val="50000"/>
              </a:spcBef>
            </a:pPr>
            <a:r>
              <a:rPr lang="en-US" altLang="de-DE" sz="800" i="1"/>
              <a:t>(</a:t>
            </a:r>
            <a:r>
              <a:rPr lang="cs-CZ" altLang="de-DE" sz="800" i="1"/>
              <a:t>Obrázkový příběh od</a:t>
            </a:r>
            <a:r>
              <a:rPr lang="en-US" altLang="de-DE" sz="800" i="1"/>
              <a:t> Marin</a:t>
            </a:r>
            <a:r>
              <a:rPr lang="cs-CZ" altLang="de-DE" sz="800" i="1"/>
              <a:t>y</a:t>
            </a:r>
            <a:r>
              <a:rPr lang="en-US" altLang="de-DE" sz="800" i="1"/>
              <a:t> Ruiz</a:t>
            </a:r>
            <a:r>
              <a:rPr lang="cs-CZ" altLang="de-DE" sz="800" i="1"/>
              <a:t>ové</a:t>
            </a:r>
            <a:r>
              <a:rPr lang="en-US" altLang="de-DE" sz="800" i="1"/>
              <a:t>)</a:t>
            </a:r>
          </a:p>
        </p:txBody>
      </p:sp>
      <p:sp>
        <p:nvSpPr>
          <p:cNvPr id="36870"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a:t>
            </a:r>
            <a:r>
              <a:rPr lang="cs-CZ" altLang="de-DE" b="1">
                <a:solidFill>
                  <a:schemeClr val="tx2"/>
                </a:solidFill>
              </a:rPr>
              <a:t>30</a:t>
            </a:r>
            <a:endParaRPr lang="en-US" altLang="de-DE" b="1">
              <a:solidFill>
                <a:schemeClr val="tx2"/>
              </a:solidFill>
            </a:endParaRPr>
          </a:p>
        </p:txBody>
      </p:sp>
      <p:sp>
        <p:nvSpPr>
          <p:cNvPr id="36871"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4294967295"/>
          </p:nvPr>
        </p:nvSpPr>
        <p:spPr>
          <a:xfrm>
            <a:off x="300038" y="3057525"/>
            <a:ext cx="8535987" cy="1276350"/>
          </a:xfrm>
        </p:spPr>
        <p:txBody>
          <a:bodyPr/>
          <a:lstStyle/>
          <a:p>
            <a:pPr eaLnBrk="1" hangingPunct="1">
              <a:lnSpc>
                <a:spcPct val="90000"/>
              </a:lnSpc>
              <a:buFont typeface="Wingdings 2" pitchFamily="18" charset="2"/>
              <a:buNone/>
            </a:pPr>
            <a:r>
              <a:rPr lang="de-DE" altLang="de-DE" sz="1000" smtClean="0"/>
              <a:t>	</a:t>
            </a:r>
          </a:p>
          <a:p>
            <a:pPr eaLnBrk="1" hangingPunct="1">
              <a:lnSpc>
                <a:spcPct val="90000"/>
              </a:lnSpc>
              <a:buFont typeface="Wingdings 2" pitchFamily="18" charset="2"/>
              <a:buNone/>
            </a:pPr>
            <a:endParaRPr lang="de-DE" altLang="de-DE" sz="1200" smtClean="0"/>
          </a:p>
          <a:p>
            <a:pPr eaLnBrk="1" hangingPunct="1">
              <a:lnSpc>
                <a:spcPct val="90000"/>
              </a:lnSpc>
              <a:buFont typeface="Wingdings 2" pitchFamily="18" charset="2"/>
              <a:buNone/>
            </a:pPr>
            <a:endParaRPr lang="de-DE" altLang="de-DE" sz="1400" smtClean="0"/>
          </a:p>
          <a:p>
            <a:pPr eaLnBrk="1" hangingPunct="1">
              <a:lnSpc>
                <a:spcPct val="90000"/>
              </a:lnSpc>
              <a:buFont typeface="Wingdings 2" pitchFamily="18" charset="2"/>
              <a:buNone/>
            </a:pPr>
            <a:endParaRPr lang="de-DE" altLang="de-DE" sz="1400" smtClean="0"/>
          </a:p>
          <a:p>
            <a:pPr eaLnBrk="1" hangingPunct="1">
              <a:lnSpc>
                <a:spcPct val="90000"/>
              </a:lnSpc>
              <a:buFont typeface="Wingdings 2" pitchFamily="18" charset="2"/>
              <a:buNone/>
            </a:pPr>
            <a:endParaRPr lang="de-DE" altLang="de-DE" sz="1400" i="1" smtClean="0"/>
          </a:p>
          <a:p>
            <a:pPr eaLnBrk="1" hangingPunct="1">
              <a:lnSpc>
                <a:spcPct val="90000"/>
              </a:lnSpc>
              <a:buFont typeface="Wingdings 2" pitchFamily="18" charset="2"/>
              <a:buNone/>
            </a:pPr>
            <a:r>
              <a:rPr lang="de-DE" altLang="de-DE" sz="1200" smtClean="0"/>
              <a:t>	</a:t>
            </a:r>
          </a:p>
        </p:txBody>
      </p:sp>
      <p:sp>
        <p:nvSpPr>
          <p:cNvPr id="66563" name="Text Box 7"/>
          <p:cNvSpPr txBox="1">
            <a:spLocks noChangeArrowheads="1"/>
          </p:cNvSpPr>
          <p:nvPr/>
        </p:nvSpPr>
        <p:spPr bwMode="auto">
          <a:xfrm>
            <a:off x="179388" y="3573463"/>
            <a:ext cx="8713787" cy="3389312"/>
          </a:xfrm>
          <a:prstGeom prst="rect">
            <a:avLst/>
          </a:prstGeom>
          <a:noFill/>
          <a:ln>
            <a:noFill/>
          </a:ln>
          <a:extLst/>
        </p:spPr>
        <p:txBody>
          <a:bodyPr>
            <a:spAutoFit/>
          </a:bodyPr>
          <a:lstStyle/>
          <a:p>
            <a:pPr eaLnBrk="1" hangingPunct="1">
              <a:lnSpc>
                <a:spcPct val="90000"/>
              </a:lnSpc>
              <a:spcBef>
                <a:spcPct val="20000"/>
              </a:spcBef>
              <a:buClr>
                <a:schemeClr val="accent1"/>
              </a:buClr>
              <a:buSzPct val="85000"/>
              <a:buFont typeface="Wingdings 2" pitchFamily="18" charset="2"/>
              <a:buNone/>
              <a:defRPr/>
            </a:pPr>
            <a:r>
              <a:rPr lang="cs-CZ" altLang="de-DE" sz="1800" dirty="0"/>
              <a:t>Ne všichni lidé mají stejné množství poznatků a cítí se stejně</a:t>
            </a:r>
            <a:r>
              <a:rPr lang="de-DE" altLang="de-DE" sz="1800" dirty="0"/>
              <a:t>. </a:t>
            </a:r>
            <a:r>
              <a:rPr lang="cs-CZ" altLang="de-DE" sz="1800" dirty="0"/>
              <a:t>To může vést k nedorozuměním a konfliktům</a:t>
            </a:r>
            <a:r>
              <a:rPr lang="de-DE" altLang="de-DE" sz="1800" dirty="0"/>
              <a:t>!</a:t>
            </a:r>
          </a:p>
          <a:p>
            <a:pPr eaLnBrk="1" hangingPunct="1">
              <a:lnSpc>
                <a:spcPct val="90000"/>
              </a:lnSpc>
              <a:spcBef>
                <a:spcPct val="20000"/>
              </a:spcBef>
              <a:buClr>
                <a:schemeClr val="accent1"/>
              </a:buClr>
              <a:buSzPct val="85000"/>
              <a:buFont typeface="Wingdings 2" pitchFamily="18" charset="2"/>
              <a:buNone/>
              <a:defRPr/>
            </a:pPr>
            <a:endParaRPr lang="de-DE" altLang="de-DE" sz="1800" dirty="0"/>
          </a:p>
          <a:p>
            <a:pPr eaLnBrk="1" hangingPunct="1">
              <a:defRPr/>
            </a:pPr>
            <a:r>
              <a:rPr lang="cs-CZ" altLang="de-DE" sz="1800" dirty="0"/>
              <a:t>Proto je důležité</a:t>
            </a:r>
            <a:r>
              <a:rPr lang="de-DE" altLang="de-DE" sz="1800" dirty="0"/>
              <a:t>:</a:t>
            </a:r>
          </a:p>
          <a:p>
            <a:pPr eaLnBrk="1" hangingPunct="1">
              <a:defRPr/>
            </a:pPr>
            <a:endParaRPr lang="de-DE" altLang="de-DE" sz="1800" dirty="0"/>
          </a:p>
          <a:p>
            <a:pPr marL="355600" indent="-355600" eaLnBrk="1" hangingPunct="1">
              <a:buClr>
                <a:srgbClr val="8CADAE"/>
              </a:buClr>
              <a:buSzPct val="85000"/>
              <a:buFont typeface="Courier New" pitchFamily="49" charset="0"/>
              <a:buChar char="o"/>
              <a:defRPr/>
            </a:pPr>
            <a:r>
              <a:rPr lang="cs-CZ" altLang="de-DE" sz="1800" dirty="0"/>
              <a:t>Vzít v úvahu pozici druhých lidí, abychom porozuměli tomu, proč se chovají tak, jak to dělají.</a:t>
            </a:r>
            <a:endParaRPr lang="de-DE" altLang="de-DE" sz="1800" dirty="0"/>
          </a:p>
          <a:p>
            <a:pPr eaLnBrk="1" hangingPunct="1">
              <a:buClr>
                <a:srgbClr val="8CADAE"/>
              </a:buClr>
              <a:buSzPct val="85000"/>
              <a:buFont typeface="Courier New" pitchFamily="49" charset="0"/>
              <a:buChar char="o"/>
              <a:defRPr/>
            </a:pPr>
            <a:endParaRPr lang="de-DE" altLang="de-DE" sz="1800" dirty="0"/>
          </a:p>
          <a:p>
            <a:pPr marL="355600" indent="-355600" eaLnBrk="1" hangingPunct="1">
              <a:buClr>
                <a:srgbClr val="8CADAE"/>
              </a:buClr>
              <a:buSzPct val="85000"/>
              <a:buFont typeface="Courier New" pitchFamily="49" charset="0"/>
              <a:buChar char="o"/>
              <a:defRPr/>
            </a:pPr>
            <a:r>
              <a:rPr lang="cs-CZ" altLang="de-DE" sz="1800" dirty="0"/>
              <a:t>Mluvit s druhými lidmi, abychom jim vysvětlili důvody našeho vlastního chování</a:t>
            </a:r>
            <a:r>
              <a:rPr lang="de-DE" altLang="de-DE" sz="1800" dirty="0"/>
              <a:t>.</a:t>
            </a:r>
          </a:p>
          <a:p>
            <a:pPr eaLnBrk="1" hangingPunct="1">
              <a:buClr>
                <a:srgbClr val="8CADAE"/>
              </a:buClr>
              <a:buSzPct val="85000"/>
              <a:buFontTx/>
              <a:buChar char="o"/>
              <a:defRPr/>
            </a:pPr>
            <a:endParaRPr lang="de-DE" altLang="de-DE" sz="1800" dirty="0"/>
          </a:p>
          <a:p>
            <a:pPr eaLnBrk="1" hangingPunct="1">
              <a:defRPr/>
            </a:pPr>
            <a:endParaRPr lang="de-DE" altLang="de-DE" sz="1800" dirty="0"/>
          </a:p>
        </p:txBody>
      </p:sp>
      <p:sp>
        <p:nvSpPr>
          <p:cNvPr id="66564" name="Text Box 8"/>
          <p:cNvSpPr txBox="1">
            <a:spLocks noChangeArrowheads="1"/>
          </p:cNvSpPr>
          <p:nvPr/>
        </p:nvSpPr>
        <p:spPr bwMode="auto">
          <a:xfrm>
            <a:off x="0" y="6643688"/>
            <a:ext cx="2286000" cy="214312"/>
          </a:xfrm>
          <a:prstGeom prst="rect">
            <a:avLst/>
          </a:prstGeom>
          <a:noFill/>
          <a:ln>
            <a:noFill/>
          </a:ln>
          <a:extLst/>
        </p:spPr>
        <p:txBody>
          <a:bodyPr>
            <a:spAutoFit/>
          </a:bodyPr>
          <a:lstStyle>
            <a:lvl1pPr>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defRPr/>
            </a:pPr>
            <a:r>
              <a:rPr lang="de-DE" altLang="de-DE" sz="800" i="1" dirty="0" smtClean="0">
                <a:latin typeface="+mj-lt"/>
              </a:rPr>
              <a:t>(</a:t>
            </a:r>
            <a:r>
              <a:rPr lang="cs-CZ" altLang="de-DE" sz="800" i="1" dirty="0" smtClean="0">
                <a:latin typeface="+mj-lt"/>
              </a:rPr>
              <a:t>„Loutkové představení</a:t>
            </a:r>
            <a:r>
              <a:rPr lang="de-DE" altLang="de-DE" sz="800" i="1" dirty="0" smtClean="0">
                <a:latin typeface="+mj-lt"/>
              </a:rPr>
              <a:t>” </a:t>
            </a:r>
            <a:r>
              <a:rPr lang="cs-CZ" altLang="de-DE" sz="800" i="1" dirty="0" smtClean="0">
                <a:latin typeface="+mj-lt"/>
              </a:rPr>
              <a:t>od</a:t>
            </a:r>
            <a:r>
              <a:rPr lang="de-DE" altLang="de-DE" sz="800" i="1" dirty="0" smtClean="0">
                <a:latin typeface="+mj-lt"/>
              </a:rPr>
              <a:t> Sister 72)</a:t>
            </a:r>
          </a:p>
        </p:txBody>
      </p:sp>
      <p:sp>
        <p:nvSpPr>
          <p:cNvPr id="37893" name="Rectangle 10"/>
          <p:cNvSpPr>
            <a:spLocks noChangeArrowheads="1"/>
          </p:cNvSpPr>
          <p:nvPr/>
        </p:nvSpPr>
        <p:spPr bwMode="auto">
          <a:xfrm>
            <a:off x="8675688" y="0"/>
            <a:ext cx="471487"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 18</a:t>
            </a:r>
          </a:p>
        </p:txBody>
      </p:sp>
      <p:pic>
        <p:nvPicPr>
          <p:cNvPr id="37894" name="Picture 11" descr="Marionette Show_von Sister72_flicker_ccc"/>
          <p:cNvPicPr>
            <a:picLocks noChangeAspect="1" noChangeArrowheads="1"/>
          </p:cNvPicPr>
          <p:nvPr/>
        </p:nvPicPr>
        <p:blipFill>
          <a:blip r:embed="rId3"/>
          <a:srcRect/>
          <a:stretch>
            <a:fillRect/>
          </a:stretch>
        </p:blipFill>
        <p:spPr bwMode="auto">
          <a:xfrm>
            <a:off x="3319463" y="1044575"/>
            <a:ext cx="2484437" cy="2168525"/>
          </a:xfrm>
          <a:prstGeom prst="rect">
            <a:avLst/>
          </a:prstGeom>
          <a:noFill/>
          <a:ln w="9525">
            <a:noFill/>
            <a:miter lim="800000"/>
            <a:headEnd/>
            <a:tailEnd/>
          </a:ln>
        </p:spPr>
      </p:pic>
      <p:sp>
        <p:nvSpPr>
          <p:cNvPr id="37895"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a:t>
            </a:r>
            <a:r>
              <a:rPr lang="cs-CZ" altLang="de-DE" b="1">
                <a:solidFill>
                  <a:schemeClr val="tx2"/>
                </a:solidFill>
              </a:rPr>
              <a:t>31</a:t>
            </a:r>
            <a:endParaRPr lang="en-US" altLang="de-DE" b="1">
              <a:solidFill>
                <a:schemeClr val="tx2"/>
              </a:solidFill>
            </a:endParaRPr>
          </a:p>
        </p:txBody>
      </p:sp>
      <p:sp>
        <p:nvSpPr>
          <p:cNvPr id="37896"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10" name="Rectangle 4"/>
          <p:cNvSpPr txBox="1">
            <a:spLocks noChangeArrowheads="1"/>
          </p:cNvSpPr>
          <p:nvPr/>
        </p:nvSpPr>
        <p:spPr bwMode="auto">
          <a:xfrm>
            <a:off x="0" y="-1"/>
            <a:ext cx="9144000" cy="771525"/>
          </a:xfrm>
          <a:prstGeom prst="rect">
            <a:avLst/>
          </a:prstGeom>
          <a:noFill/>
          <a:ln>
            <a:noFill/>
          </a:ln>
          <a:extLst/>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defRPr/>
            </a:pPr>
            <a:r>
              <a:rPr lang="cs-CZ" altLang="de-DE" kern="0" dirty="0" smtClean="0"/>
              <a:t>Změna úhlu pohledu</a:t>
            </a:r>
            <a:endParaRPr lang="de-DE" altLang="de-DE" kern="0"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4294967295"/>
          </p:nvPr>
        </p:nvSpPr>
        <p:spPr>
          <a:xfrm>
            <a:off x="179388" y="1485900"/>
            <a:ext cx="8785225" cy="3157538"/>
          </a:xfrm>
        </p:spPr>
        <p:txBody>
          <a:bodyPr/>
          <a:lstStyle/>
          <a:p>
            <a:pPr eaLnBrk="1" hangingPunct="1">
              <a:buFont typeface="Wingdings 2" pitchFamily="18" charset="2"/>
              <a:buNone/>
            </a:pPr>
            <a:r>
              <a:rPr lang="de-DE" altLang="de-DE" sz="1800" b="1" dirty="0" smtClean="0"/>
              <a:t>	</a:t>
            </a:r>
            <a:r>
              <a:rPr lang="cs-CZ" altLang="de-DE" sz="1800" b="1" dirty="0" smtClean="0"/>
              <a:t>Představte si tuto situaci</a:t>
            </a:r>
            <a:r>
              <a:rPr lang="de-DE" altLang="de-DE" sz="1800" b="1" dirty="0" smtClean="0"/>
              <a:t>:</a:t>
            </a:r>
          </a:p>
          <a:p>
            <a:pPr eaLnBrk="1" hangingPunct="1">
              <a:buFont typeface="Wingdings 2" pitchFamily="18" charset="2"/>
              <a:buNone/>
            </a:pPr>
            <a:endParaRPr lang="de-DE" altLang="de-DE" sz="1800" b="1" dirty="0" smtClean="0"/>
          </a:p>
          <a:p>
            <a:pPr eaLnBrk="1" hangingPunct="1">
              <a:buFont typeface="Wingdings 2" pitchFamily="18" charset="2"/>
              <a:buNone/>
            </a:pPr>
            <a:r>
              <a:rPr lang="de-DE" altLang="de-DE" sz="1800" dirty="0" smtClean="0"/>
              <a:t>	</a:t>
            </a:r>
            <a:r>
              <a:rPr lang="cs-CZ" altLang="de-DE" sz="1800" dirty="0" smtClean="0"/>
              <a:t>Jste unaveni a vracíte se z práce domů. Zastavíte se v obchodě, abyste si nakoupili nějaké jídlo a prodejna je plná lidí. Dáte si do vozíku všechno, co potřebujete a stoupnete si do fronty k pokladně. </a:t>
            </a:r>
          </a:p>
          <a:p>
            <a:pPr eaLnBrk="1" hangingPunct="1">
              <a:buFont typeface="Wingdings 2" pitchFamily="18" charset="2"/>
              <a:buNone/>
            </a:pPr>
            <a:r>
              <a:rPr lang="cs-CZ" altLang="de-DE" sz="1800" dirty="0" smtClean="0"/>
              <a:t>	Před vámi stojí starý muž, který vykládá svůj nákup na pás velmi pomalu a nejistě. Když mu pokladní řekne, kolik má zaplatit, začne hledat ve své tašce a trvá mu to dlouho, protože nemůže najít peněženku. Přitom nechtěně zavadí o láhev oleje, která spadne na podlahu a rozbije se.</a:t>
            </a:r>
          </a:p>
          <a:p>
            <a:pPr eaLnBrk="1" hangingPunct="1">
              <a:buFont typeface="Wingdings 2" pitchFamily="18" charset="2"/>
              <a:buNone/>
            </a:pPr>
            <a:endParaRPr lang="de-DE" altLang="de-DE" sz="1800" dirty="0" smtClean="0"/>
          </a:p>
        </p:txBody>
      </p:sp>
      <p:sp>
        <p:nvSpPr>
          <p:cNvPr id="38916"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7.3</a:t>
            </a:r>
            <a:r>
              <a:rPr lang="cs-CZ" altLang="de-DE" b="1">
                <a:solidFill>
                  <a:schemeClr val="tx2"/>
                </a:solidFill>
              </a:rPr>
              <a:t>2</a:t>
            </a:r>
            <a:endParaRPr lang="en-US" altLang="de-DE" b="1">
              <a:solidFill>
                <a:schemeClr val="tx2"/>
              </a:solidFill>
            </a:endParaRPr>
          </a:p>
        </p:txBody>
      </p:sp>
      <p:grpSp>
        <p:nvGrpSpPr>
          <p:cNvPr id="38917" name="Group 15"/>
          <p:cNvGrpSpPr>
            <a:grpSpLocks/>
          </p:cNvGrpSpPr>
          <p:nvPr/>
        </p:nvGrpSpPr>
        <p:grpSpPr bwMode="auto">
          <a:xfrm>
            <a:off x="0" y="6167438"/>
            <a:ext cx="2339975" cy="536575"/>
            <a:chOff x="0" y="3957"/>
            <a:chExt cx="1474" cy="338"/>
          </a:xfrm>
        </p:grpSpPr>
        <p:sp>
          <p:nvSpPr>
            <p:cNvPr id="38921"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cs-CZ" altLang="de-DE" sz="1800"/>
            </a:p>
          </p:txBody>
        </p:sp>
        <p:pic>
          <p:nvPicPr>
            <p:cNvPr id="38922"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38923" name="Text Box 71"/>
            <p:cNvSpPr txBox="1">
              <a:spLocks noChangeArrowheads="1"/>
            </p:cNvSpPr>
            <p:nvPr/>
          </p:nvSpPr>
          <p:spPr bwMode="auto">
            <a:xfrm>
              <a:off x="160" y="3985"/>
              <a:ext cx="1314" cy="310"/>
            </a:xfrm>
            <a:prstGeom prst="rect">
              <a:avLst/>
            </a:prstGeom>
            <a:noFill/>
            <a:ln w="9525">
              <a:noFill/>
              <a:miter lim="800000"/>
              <a:headEnd/>
              <a:tailEnd/>
            </a:ln>
          </p:spPr>
          <p:txBody>
            <a:bodyPr>
              <a:spAutoFit/>
            </a:bodyPr>
            <a:lstStyle/>
            <a:p>
              <a:pPr eaLnBrk="1" hangingPunct="1"/>
              <a:r>
                <a:rPr lang="de-DE" altLang="de-DE" sz="1400">
                  <a:sym typeface="Wingdings" pitchFamily="2" charset="2"/>
                </a:rPr>
                <a:t>  </a:t>
              </a:r>
              <a:r>
                <a:rPr lang="de-DE" altLang="de-DE">
                  <a:sym typeface="Wingdings" pitchFamily="2" charset="2"/>
                </a:rPr>
                <a:t></a:t>
              </a:r>
              <a:r>
                <a:rPr lang="de-DE" altLang="de-DE"/>
                <a:t> </a:t>
              </a:r>
              <a:r>
                <a:rPr lang="cs-CZ" altLang="de-DE"/>
                <a:t>Pracovní list </a:t>
              </a:r>
              <a:r>
                <a:rPr lang="de-DE" altLang="de-DE"/>
                <a:t>7.3</a:t>
              </a:r>
            </a:p>
            <a:p>
              <a:pPr eaLnBrk="1" hangingPunct="1"/>
              <a:r>
                <a:rPr lang="de-DE" altLang="de-DE"/>
                <a:t>     </a:t>
              </a:r>
            </a:p>
          </p:txBody>
        </p:sp>
      </p:grpSp>
      <p:sp>
        <p:nvSpPr>
          <p:cNvPr id="38918"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12" name="Text Box 8"/>
          <p:cNvSpPr txBox="1">
            <a:spLocks noChangeArrowheads="1"/>
          </p:cNvSpPr>
          <p:nvPr/>
        </p:nvSpPr>
        <p:spPr bwMode="auto">
          <a:xfrm>
            <a:off x="0" y="6643688"/>
            <a:ext cx="2286000" cy="214312"/>
          </a:xfrm>
          <a:prstGeom prst="rect">
            <a:avLst/>
          </a:prstGeom>
          <a:noFill/>
          <a:ln>
            <a:noFill/>
          </a:ln>
          <a:extLst/>
        </p:spPr>
        <p:txBody>
          <a:bodyPr>
            <a:spAutoFit/>
          </a:bodyPr>
          <a:lstStyle>
            <a:lvl1pPr>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defRPr/>
            </a:pPr>
            <a:r>
              <a:rPr lang="de-DE" altLang="de-DE" sz="800" i="1" dirty="0" smtClean="0">
                <a:latin typeface="+mj-lt"/>
              </a:rPr>
              <a:t>(</a:t>
            </a:r>
            <a:r>
              <a:rPr lang="cs-CZ" altLang="de-DE" sz="800" i="1" dirty="0" smtClean="0">
                <a:latin typeface="+mj-lt"/>
              </a:rPr>
              <a:t>„Loutkové představení</a:t>
            </a:r>
            <a:r>
              <a:rPr lang="de-DE" altLang="de-DE" sz="800" i="1" dirty="0" smtClean="0">
                <a:latin typeface="+mj-lt"/>
              </a:rPr>
              <a:t>” </a:t>
            </a:r>
            <a:r>
              <a:rPr lang="cs-CZ" altLang="de-DE" sz="800" i="1" dirty="0" smtClean="0">
                <a:latin typeface="+mj-lt"/>
              </a:rPr>
              <a:t>od</a:t>
            </a:r>
            <a:r>
              <a:rPr lang="de-DE" altLang="de-DE" sz="800" i="1" dirty="0" smtClean="0">
                <a:latin typeface="+mj-lt"/>
              </a:rPr>
              <a:t> Sister 72)</a:t>
            </a:r>
          </a:p>
        </p:txBody>
      </p:sp>
      <p:pic>
        <p:nvPicPr>
          <p:cNvPr id="38920" name="Picture 8" descr="Marionette Show_von Sister72_flicker_ccc"/>
          <p:cNvPicPr>
            <a:picLocks noChangeAspect="1" noChangeArrowheads="1"/>
          </p:cNvPicPr>
          <p:nvPr/>
        </p:nvPicPr>
        <p:blipFill>
          <a:blip r:embed="rId4"/>
          <a:srcRect/>
          <a:stretch>
            <a:fillRect/>
          </a:stretch>
        </p:blipFill>
        <p:spPr bwMode="auto">
          <a:xfrm>
            <a:off x="7686675" y="5495925"/>
            <a:ext cx="1314450" cy="1147763"/>
          </a:xfrm>
          <a:prstGeom prst="rect">
            <a:avLst/>
          </a:prstGeom>
          <a:noFill/>
          <a:ln w="9525">
            <a:noFill/>
            <a:miter lim="800000"/>
            <a:headEnd/>
            <a:tailEnd/>
          </a:ln>
        </p:spPr>
      </p:pic>
      <p:sp>
        <p:nvSpPr>
          <p:cNvPr id="13" name="Rectangle 4"/>
          <p:cNvSpPr txBox="1">
            <a:spLocks noChangeArrowheads="1"/>
          </p:cNvSpPr>
          <p:nvPr/>
        </p:nvSpPr>
        <p:spPr bwMode="auto">
          <a:xfrm>
            <a:off x="0" y="-1"/>
            <a:ext cx="9144000" cy="771525"/>
          </a:xfrm>
          <a:prstGeom prst="rect">
            <a:avLst/>
          </a:prstGeom>
          <a:noFill/>
          <a:ln>
            <a:noFill/>
          </a:ln>
          <a:extLst/>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defRPr/>
            </a:pPr>
            <a:r>
              <a:rPr lang="cs-CZ" altLang="de-DE" kern="0" dirty="0" smtClean="0"/>
              <a:t>Změna úhlu pohledu</a:t>
            </a:r>
            <a:endParaRPr lang="de-DE" altLang="de-DE" kern="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90" name="Group 38"/>
          <p:cNvGraphicFramePr>
            <a:graphicFrameLocks noGrp="1"/>
          </p:cNvGraphicFramePr>
          <p:nvPr/>
        </p:nvGraphicFramePr>
        <p:xfrm>
          <a:off x="0" y="963613"/>
          <a:ext cx="9144000" cy="4480312"/>
        </p:xfrm>
        <a:graphic>
          <a:graphicData uri="http://schemas.openxmlformats.org/drawingml/2006/table">
            <a:tbl>
              <a:tblPr/>
              <a:tblGrid>
                <a:gridCol w="4572000"/>
                <a:gridCol w="4572000"/>
              </a:tblGrid>
              <a:tr h="100569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500" b="0" i="0" u="none" strike="noStrike" cap="none" normalizeH="0" baseline="0" dirty="0" smtClean="0">
                          <a:ln>
                            <a:noFill/>
                          </a:ln>
                          <a:solidFill>
                            <a:schemeClr val="tx1"/>
                          </a:solidFill>
                          <a:effectLst/>
                          <a:latin typeface="Verdana" pitchFamily="34" charset="0"/>
                        </a:rPr>
                        <a:t>Co byste si mysleli/jak byste se cítili v této situaci</a:t>
                      </a:r>
                      <a:r>
                        <a:rPr kumimoji="0" lang="de-DE" sz="1500" b="0" i="0" u="none" strike="noStrike" cap="none" normalizeH="0" baseline="0" dirty="0" smtClean="0">
                          <a:ln>
                            <a:noFill/>
                          </a:ln>
                          <a:solidFill>
                            <a:schemeClr val="tx1"/>
                          </a:solidFill>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sz="1500" b="0" i="0" u="none" strike="noStrike" cap="none" normalizeH="0" baseline="0" dirty="0" smtClean="0">
                        <a:ln>
                          <a:noFill/>
                        </a:ln>
                        <a:solidFill>
                          <a:schemeClr val="tx1"/>
                        </a:solidFill>
                        <a:effectLst/>
                        <a:latin typeface="Verdana" pitchFamily="34" charset="0"/>
                      </a:endParaRPr>
                    </a:p>
                  </a:txBody>
                  <a:tcPr marT="45689" marB="4568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500" b="0" i="0" u="none" strike="noStrike" cap="none" normalizeH="0" baseline="0" dirty="0" smtClean="0">
                          <a:ln>
                            <a:noFill/>
                          </a:ln>
                          <a:solidFill>
                            <a:schemeClr val="tx1"/>
                          </a:solidFill>
                          <a:effectLst/>
                          <a:latin typeface="Verdana" pitchFamily="34" charset="0"/>
                        </a:rPr>
                        <a:t>Například</a:t>
                      </a:r>
                      <a:r>
                        <a:rPr kumimoji="0" lang="de-DE" sz="1500" b="0" i="0" u="none" strike="noStrike" cap="none" normalizeH="0" baseline="0" dirty="0" smtClean="0">
                          <a:ln>
                            <a:noFill/>
                          </a:ln>
                          <a:solidFill>
                            <a:schemeClr val="tx1"/>
                          </a:solidFill>
                          <a:effectLst/>
                          <a:latin typeface="Verdana" pitchFamily="34" charset="0"/>
                        </a:rPr>
                        <a:t>: </a:t>
                      </a:r>
                      <a:r>
                        <a:rPr kumimoji="0" lang="cs-CZ" sz="1500" b="0" i="0" u="none" strike="noStrike" cap="none" normalizeH="0" baseline="0" dirty="0" smtClean="0">
                          <a:ln>
                            <a:noFill/>
                          </a:ln>
                          <a:solidFill>
                            <a:schemeClr val="tx1"/>
                          </a:solidFill>
                          <a:effectLst/>
                          <a:latin typeface="Verdana" pitchFamily="34" charset="0"/>
                        </a:rPr>
                        <a:t>Jsem na starého muže naštvaný, protože jsem unavený a vyčerpaný a chce se už konečně dostat domů. Nebo</a:t>
                      </a:r>
                      <a:r>
                        <a:rPr kumimoji="0" lang="de-DE" sz="1500" b="0" i="0" u="none" strike="noStrike" cap="none" normalizeH="0" baseline="0" dirty="0" smtClean="0">
                          <a:ln>
                            <a:noFill/>
                          </a:ln>
                          <a:solidFill>
                            <a:schemeClr val="tx1"/>
                          </a:solidFill>
                          <a:effectLst/>
                          <a:latin typeface="Verdana" pitchFamily="34" charset="0"/>
                        </a:rPr>
                        <a:t>: </a:t>
                      </a:r>
                      <a:r>
                        <a:rPr kumimoji="0" lang="cs-CZ" sz="1500" b="0" i="0" u="none" strike="noStrike" cap="none" normalizeH="0" baseline="0" dirty="0" smtClean="0">
                          <a:ln>
                            <a:noFill/>
                          </a:ln>
                          <a:solidFill>
                            <a:schemeClr val="tx1"/>
                          </a:solidFill>
                          <a:effectLst/>
                          <a:latin typeface="Verdana" pitchFamily="34" charset="0"/>
                        </a:rPr>
                        <a:t>Je mi starého muže líto a mám s ním soucit</a:t>
                      </a:r>
                      <a:r>
                        <a:rPr kumimoji="0" lang="de-DE" sz="1500" b="0" i="0" u="none" strike="noStrike" cap="none" normalizeH="0" baseline="0" dirty="0" smtClean="0">
                          <a:ln>
                            <a:noFill/>
                          </a:ln>
                          <a:solidFill>
                            <a:schemeClr val="tx1"/>
                          </a:solidFill>
                          <a:effectLst/>
                          <a:latin typeface="Verdana" pitchFamily="34" charset="0"/>
                        </a:rPr>
                        <a:t>.</a:t>
                      </a:r>
                    </a:p>
                  </a:txBody>
                  <a:tcPr marT="45689" marB="4568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3427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500" b="0" i="0" u="none" strike="noStrike" cap="none" normalizeH="0" baseline="0" dirty="0" smtClean="0">
                          <a:ln>
                            <a:noFill/>
                          </a:ln>
                          <a:solidFill>
                            <a:schemeClr val="tx1"/>
                          </a:solidFill>
                          <a:effectLst/>
                          <a:latin typeface="Verdana" pitchFamily="34" charset="0"/>
                        </a:rPr>
                        <a:t>Co by si mohla myslet/jak by se mohla cítit pokladní</a:t>
                      </a:r>
                      <a:r>
                        <a:rPr kumimoji="0" lang="de-DE" sz="1500" b="0" i="0" u="none" strike="noStrike" cap="none" normalizeH="0" baseline="0" dirty="0" smtClean="0">
                          <a:ln>
                            <a:noFill/>
                          </a:ln>
                          <a:solidFill>
                            <a:schemeClr val="tx1"/>
                          </a:solidFill>
                          <a:effectLst/>
                          <a:latin typeface="Verdana" pitchFamily="34" charset="0"/>
                        </a:rPr>
                        <a:t>?</a:t>
                      </a:r>
                    </a:p>
                  </a:txBody>
                  <a:tcPr marT="45689" marB="4568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500" b="0" i="0" u="none" strike="noStrike" cap="none" normalizeH="0" baseline="0" dirty="0" smtClean="0">
                          <a:ln>
                            <a:noFill/>
                          </a:ln>
                          <a:solidFill>
                            <a:schemeClr val="tx1"/>
                          </a:solidFill>
                          <a:effectLst/>
                          <a:latin typeface="Verdana" pitchFamily="34" charset="0"/>
                        </a:rPr>
                        <a:t>Například</a:t>
                      </a:r>
                      <a:r>
                        <a:rPr kumimoji="0" lang="de-DE" sz="1500" b="0" i="0" u="none" strike="noStrike" cap="none" normalizeH="0" baseline="0" dirty="0" smtClean="0">
                          <a:ln>
                            <a:noFill/>
                          </a:ln>
                          <a:solidFill>
                            <a:schemeClr val="tx1"/>
                          </a:solidFill>
                          <a:effectLst/>
                          <a:latin typeface="Verdana" pitchFamily="34" charset="0"/>
                        </a:rPr>
                        <a:t>: </a:t>
                      </a:r>
                      <a:r>
                        <a:rPr kumimoji="0" lang="cs-CZ" sz="1500" b="0" i="0" u="none" strike="noStrike" cap="none" normalizeH="0" baseline="0" dirty="0" smtClean="0">
                          <a:ln>
                            <a:noFill/>
                          </a:ln>
                          <a:solidFill>
                            <a:schemeClr val="tx1"/>
                          </a:solidFill>
                          <a:effectLst/>
                          <a:latin typeface="Verdana" pitchFamily="34" charset="0"/>
                        </a:rPr>
                        <a:t>Je otrávená, protože fronta je stále delší a delší, zatímco ona uklízí z podlahy rozbitou láhev. Nebo:</a:t>
                      </a:r>
                      <a:r>
                        <a:rPr kumimoji="0" lang="de-DE" sz="1500" b="0" i="0" u="none" strike="noStrike" cap="none" normalizeH="0" baseline="0" dirty="0" smtClean="0">
                          <a:ln>
                            <a:noFill/>
                          </a:ln>
                          <a:solidFill>
                            <a:schemeClr val="tx1"/>
                          </a:solidFill>
                          <a:effectLst/>
                          <a:latin typeface="Verdana" pitchFamily="34" charset="0"/>
                        </a:rPr>
                        <a:t> </a:t>
                      </a:r>
                      <a:r>
                        <a:rPr kumimoji="0" lang="cs-CZ" sz="1500" b="0" i="0" u="none" strike="noStrike" cap="none" normalizeH="0" baseline="0" dirty="0" smtClean="0">
                          <a:ln>
                            <a:noFill/>
                          </a:ln>
                          <a:solidFill>
                            <a:schemeClr val="tx1"/>
                          </a:solidFill>
                          <a:effectLst/>
                          <a:latin typeface="Verdana" pitchFamily="34" charset="0"/>
                        </a:rPr>
                        <a:t>Je jí starého muže líto, protože ho zná a ví, že mu nedávno zemřela manželka</a:t>
                      </a:r>
                      <a:r>
                        <a:rPr kumimoji="0" lang="de-DE" sz="1500" b="0" i="0" u="none" strike="noStrike" cap="none" normalizeH="0" baseline="0" dirty="0" smtClean="0">
                          <a:ln>
                            <a:noFill/>
                          </a:ln>
                          <a:solidFill>
                            <a:schemeClr val="tx1"/>
                          </a:solidFill>
                          <a:effectLst/>
                          <a:latin typeface="Verdana" pitchFamily="34" charset="0"/>
                        </a:rPr>
                        <a:t>.</a:t>
                      </a:r>
                    </a:p>
                  </a:txBody>
                  <a:tcPr marT="45689" marB="4568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853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500" b="0" i="0" u="none" strike="noStrike" cap="none" normalizeH="0" baseline="0" dirty="0" smtClean="0">
                          <a:ln>
                            <a:noFill/>
                          </a:ln>
                          <a:solidFill>
                            <a:schemeClr val="tx1"/>
                          </a:solidFill>
                          <a:effectLst/>
                          <a:latin typeface="Verdana" pitchFamily="34" charset="0"/>
                        </a:rPr>
                        <a:t>Co by si mohl myslet/jak by se mohl cítit starý muž</a:t>
                      </a:r>
                      <a:r>
                        <a:rPr kumimoji="0" lang="de-DE" sz="1500" b="0" i="0" u="none" strike="noStrike" cap="none" normalizeH="0" baseline="0" dirty="0" smtClean="0">
                          <a:ln>
                            <a:noFill/>
                          </a:ln>
                          <a:solidFill>
                            <a:schemeClr val="tx1"/>
                          </a:solidFill>
                          <a:effectLst/>
                          <a:latin typeface="Verdana" pitchFamily="34" charset="0"/>
                        </a:rPr>
                        <a:t>?</a:t>
                      </a:r>
                    </a:p>
                  </a:txBody>
                  <a:tcPr marT="45689" marB="4568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500" b="0" i="0" u="none" strike="noStrike" cap="none" normalizeH="0" baseline="0" dirty="0" smtClean="0">
                          <a:ln>
                            <a:noFill/>
                          </a:ln>
                          <a:solidFill>
                            <a:schemeClr val="tx1"/>
                          </a:solidFill>
                          <a:effectLst/>
                          <a:latin typeface="Verdana" pitchFamily="34" charset="0"/>
                        </a:rPr>
                        <a:t>Například</a:t>
                      </a:r>
                      <a:r>
                        <a:rPr kumimoji="0" lang="de-DE" sz="1500" b="0" i="0" u="none" strike="noStrike" cap="none" normalizeH="0" baseline="0" dirty="0" smtClean="0">
                          <a:ln>
                            <a:noFill/>
                          </a:ln>
                          <a:solidFill>
                            <a:schemeClr val="tx1"/>
                          </a:solidFill>
                          <a:effectLst/>
                          <a:latin typeface="Verdana" pitchFamily="34" charset="0"/>
                        </a:rPr>
                        <a:t>:  </a:t>
                      </a:r>
                      <a:r>
                        <a:rPr kumimoji="0" lang="cs-CZ" sz="1500" b="0" i="0" u="none" strike="noStrike" cap="none" normalizeH="0" baseline="0" dirty="0" smtClean="0">
                          <a:ln>
                            <a:noFill/>
                          </a:ln>
                          <a:solidFill>
                            <a:schemeClr val="tx1"/>
                          </a:solidFill>
                          <a:effectLst/>
                          <a:latin typeface="Verdana" pitchFamily="34" charset="0"/>
                        </a:rPr>
                        <a:t>Stydí se a má na sebe zlost</a:t>
                      </a:r>
                      <a:r>
                        <a:rPr kumimoji="0" lang="de-DE" sz="1500" b="0" i="0" u="none" strike="noStrike" cap="none" normalizeH="0" baseline="0" dirty="0" smtClean="0">
                          <a:ln>
                            <a:noFill/>
                          </a:ln>
                          <a:solidFill>
                            <a:schemeClr val="tx1"/>
                          </a:solidFill>
                          <a:effectLst/>
                          <a:latin typeface="Verdana" pitchFamily="34" charset="0"/>
                        </a:rPr>
                        <a:t>. </a:t>
                      </a:r>
                      <a:r>
                        <a:rPr kumimoji="0" lang="cs-CZ" sz="1500" b="0" i="0" u="none" strike="noStrike" cap="none" normalizeH="0" baseline="0" dirty="0" smtClean="0">
                          <a:ln>
                            <a:noFill/>
                          </a:ln>
                          <a:solidFill>
                            <a:schemeClr val="tx1"/>
                          </a:solidFill>
                          <a:effectLst/>
                          <a:latin typeface="Verdana" pitchFamily="34" charset="0"/>
                        </a:rPr>
                        <a:t>Cítí se trapně</a:t>
                      </a:r>
                      <a:r>
                        <a:rPr kumimoji="0" lang="de-DE" sz="1500" b="0" i="0" u="none" strike="noStrike" cap="none" normalizeH="0" baseline="0" dirty="0" smtClean="0">
                          <a:ln>
                            <a:noFill/>
                          </a:ln>
                          <a:solidFill>
                            <a:schemeClr val="tx1"/>
                          </a:solidFill>
                          <a:effectLst/>
                          <a:latin typeface="Verdana" pitchFamily="34" charset="0"/>
                        </a:rPr>
                        <a:t>.</a:t>
                      </a:r>
                    </a:p>
                  </a:txBody>
                  <a:tcPr marT="45689" marB="4568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9142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500" b="0" i="0" u="none" strike="noStrike" cap="none" normalizeH="0" baseline="0" dirty="0" smtClean="0">
                          <a:ln>
                            <a:noFill/>
                          </a:ln>
                          <a:solidFill>
                            <a:schemeClr val="tx1"/>
                          </a:solidFill>
                          <a:effectLst/>
                          <a:latin typeface="Verdana" pitchFamily="34" charset="0"/>
                        </a:rPr>
                        <a:t>Co by vám mohlo pomoci vidět věci z pohledu starého muže</a:t>
                      </a:r>
                      <a:r>
                        <a:rPr kumimoji="0" lang="de-DE" sz="1500" b="0" i="0" u="none" strike="noStrike" cap="none" normalizeH="0" baseline="0" dirty="0" smtClean="0">
                          <a:ln>
                            <a:noFill/>
                          </a:ln>
                          <a:solidFill>
                            <a:schemeClr val="tx1"/>
                          </a:solidFill>
                          <a:effectLst/>
                          <a:latin typeface="Verdana" pitchFamily="34" charset="0"/>
                        </a:rPr>
                        <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endParaRPr kumimoji="0" lang="de-DE" sz="1500" b="0" i="0" u="none" strike="noStrike" cap="none" normalizeH="0" baseline="0" dirty="0" smtClean="0">
                        <a:ln>
                          <a:noFill/>
                        </a:ln>
                        <a:solidFill>
                          <a:schemeClr val="tx1"/>
                        </a:solidFill>
                        <a:effectLst/>
                        <a:latin typeface="Verdana" pitchFamily="34" charset="0"/>
                      </a:endParaRPr>
                    </a:p>
                  </a:txBody>
                  <a:tcPr marT="45689" marB="4568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cs-CZ" sz="1500" b="0" i="0" u="none" strike="noStrike" cap="none" normalizeH="0" baseline="0" dirty="0" smtClean="0">
                          <a:ln>
                            <a:noFill/>
                          </a:ln>
                          <a:solidFill>
                            <a:schemeClr val="tx1"/>
                          </a:solidFill>
                          <a:effectLst/>
                          <a:latin typeface="Verdana" pitchFamily="34" charset="0"/>
                        </a:rPr>
                        <a:t>Například</a:t>
                      </a:r>
                      <a:r>
                        <a:rPr kumimoji="0" lang="de-DE" sz="1500" b="0" i="0" u="none" strike="noStrike" cap="none" normalizeH="0" baseline="0" dirty="0" smtClean="0">
                          <a:ln>
                            <a:noFill/>
                          </a:ln>
                          <a:solidFill>
                            <a:schemeClr val="tx1"/>
                          </a:solidFill>
                          <a:effectLst/>
                          <a:latin typeface="Verdana" pitchFamily="34" charset="0"/>
                        </a:rPr>
                        <a:t>: </a:t>
                      </a:r>
                      <a:r>
                        <a:rPr kumimoji="0" lang="cs-CZ" sz="1500" b="0" i="0" u="none" strike="noStrike" cap="none" normalizeH="0" baseline="0" dirty="0" smtClean="0">
                          <a:ln>
                            <a:noFill/>
                          </a:ln>
                          <a:solidFill>
                            <a:schemeClr val="tx1"/>
                          </a:solidFill>
                          <a:effectLst/>
                          <a:latin typeface="Verdana" pitchFamily="34" charset="0"/>
                        </a:rPr>
                        <a:t>Vzpomenu si na svého dědu, jak byl ve stáří také pomalejší a nešikovný, takže by se mu mohlo stát něco podobného</a:t>
                      </a:r>
                      <a:r>
                        <a:rPr kumimoji="0" lang="de-DE" sz="1500" b="0" i="0" u="none" strike="noStrike" cap="none" normalizeH="0" baseline="0" dirty="0" smtClean="0">
                          <a:ln>
                            <a:noFill/>
                          </a:ln>
                          <a:solidFill>
                            <a:schemeClr val="tx1"/>
                          </a:solidFill>
                          <a:effectLst/>
                          <a:latin typeface="Verdana" pitchFamily="34" charset="0"/>
                        </a:rPr>
                        <a:t>.  </a:t>
                      </a:r>
                      <a:r>
                        <a:rPr kumimoji="0" lang="cs-CZ" sz="1500" b="0" i="0" u="none" strike="noStrike" cap="none" normalizeH="0" baseline="0" dirty="0" smtClean="0">
                          <a:ln>
                            <a:noFill/>
                          </a:ln>
                          <a:solidFill>
                            <a:schemeClr val="tx1"/>
                          </a:solidFill>
                          <a:effectLst/>
                          <a:latin typeface="Verdana" pitchFamily="34" charset="0"/>
                        </a:rPr>
                        <a:t>Nebo</a:t>
                      </a:r>
                      <a:r>
                        <a:rPr kumimoji="0" lang="de-DE" sz="1500" b="0" i="0" u="none" strike="noStrike" cap="none" normalizeH="0" baseline="0" dirty="0" smtClean="0">
                          <a:ln>
                            <a:noFill/>
                          </a:ln>
                          <a:solidFill>
                            <a:schemeClr val="tx1"/>
                          </a:solidFill>
                          <a:effectLst/>
                          <a:latin typeface="Verdana" pitchFamily="34" charset="0"/>
                        </a:rPr>
                        <a:t>: </a:t>
                      </a:r>
                      <a:r>
                        <a:rPr kumimoji="0" lang="cs-CZ" sz="1500" b="0" i="0" u="none" strike="noStrike" cap="none" normalizeH="0" baseline="0" dirty="0" smtClean="0">
                          <a:ln>
                            <a:noFill/>
                          </a:ln>
                          <a:solidFill>
                            <a:schemeClr val="tx1"/>
                          </a:solidFill>
                          <a:effectLst/>
                          <a:latin typeface="Verdana" pitchFamily="34" charset="0"/>
                        </a:rPr>
                        <a:t>To by mě zajímalo, jak bych se cítil já, kdybych tady rozbil láhev. Vlastně se mi to jednou stalo a pamatuji si, jak špatně jsem si přitom cítil. </a:t>
                      </a:r>
                      <a:endParaRPr kumimoji="0" lang="de-DE" sz="1500" b="0" i="0" u="none" strike="noStrike" cap="none" normalizeH="0" baseline="0" dirty="0" smtClean="0">
                        <a:ln>
                          <a:noFill/>
                        </a:ln>
                        <a:solidFill>
                          <a:schemeClr val="tx1"/>
                        </a:solidFill>
                        <a:effectLst/>
                        <a:latin typeface="Verdana" pitchFamily="34" charset="0"/>
                      </a:endParaRPr>
                    </a:p>
                  </a:txBody>
                  <a:tcPr marT="45689" marB="4568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956"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dirty="0">
                <a:solidFill>
                  <a:schemeClr val="tx2"/>
                </a:solidFill>
              </a:rPr>
              <a:t>7.3</a:t>
            </a:r>
            <a:r>
              <a:rPr lang="cs-CZ" altLang="de-DE" b="1" dirty="0">
                <a:solidFill>
                  <a:schemeClr val="tx2"/>
                </a:solidFill>
              </a:rPr>
              <a:t>3</a:t>
            </a:r>
            <a:endParaRPr lang="en-US" altLang="de-DE" b="1" dirty="0">
              <a:solidFill>
                <a:schemeClr val="tx2"/>
              </a:solidFill>
            </a:endParaRPr>
          </a:p>
        </p:txBody>
      </p:sp>
      <p:sp>
        <p:nvSpPr>
          <p:cNvPr id="39957" name="Text Box 10"/>
          <p:cNvSpPr txBox="1">
            <a:spLocks noChangeArrowheads="1"/>
          </p:cNvSpPr>
          <p:nvPr/>
        </p:nvSpPr>
        <p:spPr bwMode="auto">
          <a:xfrm>
            <a:off x="6215063" y="6619875"/>
            <a:ext cx="2433637" cy="279400"/>
          </a:xfrm>
          <a:prstGeom prst="rect">
            <a:avLst/>
          </a:prstGeom>
          <a:noFill/>
          <a:ln w="9525">
            <a:noFill/>
            <a:miter lim="800000"/>
            <a:headEnd/>
            <a:tailEnd/>
          </a:ln>
        </p:spPr>
        <p:txBody>
          <a:bodyPr wrap="square" lIns="90000" tIns="46800" rIns="90000" bIns="46800">
            <a:spAutoFit/>
          </a:bodyPr>
          <a:lstStyle/>
          <a:p>
            <a:pPr eaLnBrk="1" hangingPunct="1">
              <a:spcBef>
                <a:spcPct val="50000"/>
              </a:spcBef>
            </a:pPr>
            <a:r>
              <a:rPr lang="cs-CZ" altLang="de-DE" b="1" dirty="0">
                <a:solidFill>
                  <a:schemeClr val="tx2"/>
                </a:solidFill>
              </a:rPr>
              <a:t>Jak se vcítit do druhého</a:t>
            </a:r>
            <a:r>
              <a:rPr lang="de-DE" altLang="de-DE" b="1" dirty="0">
                <a:solidFill>
                  <a:schemeClr val="tx2"/>
                </a:solidFill>
              </a:rPr>
              <a:t> </a:t>
            </a:r>
          </a:p>
        </p:txBody>
      </p:sp>
      <p:sp>
        <p:nvSpPr>
          <p:cNvPr id="8" name="Text Box 8"/>
          <p:cNvSpPr txBox="1">
            <a:spLocks noChangeArrowheads="1"/>
          </p:cNvSpPr>
          <p:nvPr/>
        </p:nvSpPr>
        <p:spPr bwMode="auto">
          <a:xfrm>
            <a:off x="0" y="6643688"/>
            <a:ext cx="2286000" cy="214312"/>
          </a:xfrm>
          <a:prstGeom prst="rect">
            <a:avLst/>
          </a:prstGeom>
          <a:noFill/>
          <a:ln>
            <a:noFill/>
          </a:ln>
          <a:extLst/>
        </p:spPr>
        <p:txBody>
          <a:bodyPr>
            <a:spAutoFit/>
          </a:bodyPr>
          <a:lstStyle>
            <a:lvl1pPr>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Tx/>
              <a:buSzTx/>
              <a:buFontTx/>
              <a:buNone/>
              <a:defRPr/>
            </a:pPr>
            <a:r>
              <a:rPr lang="de-DE" altLang="de-DE" sz="800" i="1" dirty="0" smtClean="0">
                <a:latin typeface="+mj-lt"/>
              </a:rPr>
              <a:t>(</a:t>
            </a:r>
            <a:r>
              <a:rPr lang="cs-CZ" altLang="de-DE" sz="800" i="1" dirty="0" smtClean="0">
                <a:latin typeface="+mj-lt"/>
              </a:rPr>
              <a:t>„Loutkové představení</a:t>
            </a:r>
            <a:r>
              <a:rPr lang="de-DE" altLang="de-DE" sz="800" i="1" dirty="0" smtClean="0">
                <a:latin typeface="+mj-lt"/>
              </a:rPr>
              <a:t>” </a:t>
            </a:r>
            <a:r>
              <a:rPr lang="cs-CZ" altLang="de-DE" sz="800" i="1" dirty="0" smtClean="0">
                <a:latin typeface="+mj-lt"/>
              </a:rPr>
              <a:t>od</a:t>
            </a:r>
            <a:r>
              <a:rPr lang="de-DE" altLang="de-DE" sz="800" i="1" dirty="0" smtClean="0">
                <a:latin typeface="+mj-lt"/>
              </a:rPr>
              <a:t> Sister 72)</a:t>
            </a:r>
          </a:p>
        </p:txBody>
      </p:sp>
      <p:pic>
        <p:nvPicPr>
          <p:cNvPr id="39959" name="Picture 8" descr="Marionette Show_von Sister72_flicker_ccc"/>
          <p:cNvPicPr>
            <a:picLocks noChangeAspect="1" noChangeArrowheads="1"/>
          </p:cNvPicPr>
          <p:nvPr/>
        </p:nvPicPr>
        <p:blipFill>
          <a:blip r:embed="rId3"/>
          <a:srcRect/>
          <a:stretch>
            <a:fillRect/>
          </a:stretch>
        </p:blipFill>
        <p:spPr bwMode="auto">
          <a:xfrm>
            <a:off x="7686675" y="5495925"/>
            <a:ext cx="1314450" cy="1147763"/>
          </a:xfrm>
          <a:prstGeom prst="rect">
            <a:avLst/>
          </a:prstGeom>
          <a:noFill/>
          <a:ln w="9525">
            <a:noFill/>
            <a:miter lim="800000"/>
            <a:headEnd/>
            <a:tailEnd/>
          </a:ln>
        </p:spPr>
      </p:pic>
      <p:sp>
        <p:nvSpPr>
          <p:cNvPr id="9" name="Rectangle 4"/>
          <p:cNvSpPr txBox="1">
            <a:spLocks noChangeArrowheads="1"/>
          </p:cNvSpPr>
          <p:nvPr/>
        </p:nvSpPr>
        <p:spPr bwMode="auto">
          <a:xfrm>
            <a:off x="0" y="-1"/>
            <a:ext cx="9144000" cy="771525"/>
          </a:xfrm>
          <a:prstGeom prst="rect">
            <a:avLst/>
          </a:prstGeom>
          <a:noFill/>
          <a:ln>
            <a:noFill/>
          </a:ln>
          <a:extLst/>
        </p:spPr>
        <p:txBody>
          <a:bodyPr anchor="ct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defRPr/>
            </a:pPr>
            <a:r>
              <a:rPr lang="cs-CZ" altLang="de-DE" kern="0" dirty="0" smtClean="0"/>
              <a:t>Změna úhlu pohledu</a:t>
            </a:r>
            <a:endParaRPr lang="de-DE" altLang="de-DE" kern="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p:cNvSpPr txBox="1">
            <a:spLocks noChangeArrowheads="1"/>
          </p:cNvSpPr>
          <p:nvPr/>
        </p:nvSpPr>
        <p:spPr bwMode="auto">
          <a:xfrm>
            <a:off x="4211638" y="3244850"/>
            <a:ext cx="720725" cy="368300"/>
          </a:xfrm>
          <a:prstGeom prst="rect">
            <a:avLst/>
          </a:prstGeom>
          <a:noFill/>
          <a:ln w="9525">
            <a:noFill/>
            <a:miter lim="800000"/>
            <a:headEnd/>
            <a:tailEnd/>
          </a:ln>
        </p:spPr>
        <p:txBody>
          <a:bodyPr anchor="ctr">
            <a:spAutoFit/>
          </a:bodyPr>
          <a:lstStyle/>
          <a:p>
            <a:pPr algn="ctr" eaLnBrk="1" hangingPunct="1">
              <a:spcBef>
                <a:spcPct val="50000"/>
              </a:spcBef>
              <a:buClr>
                <a:srgbClr val="8CADAE"/>
              </a:buClr>
              <a:buSzPct val="85000"/>
              <a:buFont typeface="Wingdings 2" pitchFamily="18" charset="2"/>
              <a:buNone/>
            </a:pPr>
            <a:r>
              <a:rPr lang="de-DE" altLang="de-DE" sz="1800" dirty="0">
                <a:solidFill>
                  <a:schemeClr val="accent1"/>
                </a:solidFill>
              </a:rPr>
              <a:t>???</a:t>
            </a:r>
          </a:p>
        </p:txBody>
      </p:sp>
      <p:sp>
        <p:nvSpPr>
          <p:cNvPr id="6" name="Rectangle 9"/>
          <p:cNvSpPr txBox="1">
            <a:spLocks noChangeArrowheads="1"/>
          </p:cNvSpPr>
          <p:nvPr/>
        </p:nvSpPr>
        <p:spPr bwMode="auto">
          <a:xfrm>
            <a:off x="0" y="188640"/>
            <a:ext cx="9144000" cy="398438"/>
          </a:xfrm>
          <a:prstGeom prst="rect">
            <a:avLst/>
          </a:prstGeom>
          <a:noFill/>
          <a:ln w="9525">
            <a:noFill/>
            <a:miter lim="800000"/>
            <a:headEnd/>
            <a:tailEnd/>
          </a:ln>
        </p:spPr>
        <p:txBody>
          <a:bodyPr/>
          <a:lstStyle/>
          <a:p>
            <a:pPr algn="ctr" eaLnBrk="1" hangingPunct="1">
              <a:spcBef>
                <a:spcPct val="20000"/>
              </a:spcBef>
              <a:buClr>
                <a:schemeClr val="accent1"/>
              </a:buClr>
              <a:buSzPct val="85000"/>
              <a:buFont typeface="Wingdings 2" pitchFamily="18" charset="2"/>
              <a:buNone/>
              <a:defRPr/>
            </a:pPr>
            <a:r>
              <a:rPr lang="cs-CZ" altLang="de-DE" sz="2000" kern="0" dirty="0">
                <a:solidFill>
                  <a:schemeClr val="accent1"/>
                </a:solidFill>
                <a:latin typeface="+mn-lt"/>
                <a:cs typeface="+mn-cs"/>
              </a:rPr>
              <a:t>Jak se chová člověk, se kterým je příjemné si popovídat</a:t>
            </a:r>
            <a:r>
              <a:rPr lang="de-DE" altLang="de-DE" sz="2000" kern="0" dirty="0">
                <a:solidFill>
                  <a:schemeClr val="accent1"/>
                </a:solidFill>
                <a:latin typeface="+mn-lt"/>
                <a:cs typeface="+mn-cs"/>
              </a:rPr>
              <a:t>?</a:t>
            </a:r>
          </a:p>
        </p:txBody>
      </p:sp>
      <p:sp>
        <p:nvSpPr>
          <p:cNvPr id="8"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dirty="0">
                <a:solidFill>
                  <a:schemeClr val="tx2"/>
                </a:solidFill>
              </a:rPr>
              <a:t>Jak se vcítit do druhého</a:t>
            </a:r>
            <a:r>
              <a:rPr lang="de-DE" altLang="de-DE" b="1" dirty="0">
                <a:solidFill>
                  <a:schemeClr val="tx2"/>
                </a:solidFill>
              </a:rPr>
              <a:t> </a:t>
            </a:r>
          </a:p>
        </p:txBody>
      </p:sp>
      <p:sp>
        <p:nvSpPr>
          <p:cNvPr id="9"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dirty="0" smtClean="0">
                <a:solidFill>
                  <a:schemeClr val="tx2"/>
                </a:solidFill>
              </a:rPr>
              <a:t>7.3</a:t>
            </a:r>
            <a:r>
              <a:rPr lang="de-DE" altLang="de-DE" b="1" dirty="0">
                <a:solidFill>
                  <a:schemeClr val="tx2"/>
                </a:solidFill>
              </a:rPr>
              <a:t>4</a:t>
            </a:r>
            <a:endParaRPr lang="en-US" altLang="de-DE" b="1" dirty="0">
              <a:solidFill>
                <a:schemeClr val="tx2"/>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1066800" y="1828800"/>
            <a:ext cx="7086600" cy="2819400"/>
          </a:xfrm>
          <a:prstGeom prst="rect">
            <a:avLst/>
          </a:prstGeom>
          <a:noFill/>
          <a:ln w="9525">
            <a:noFill/>
            <a:miter lim="800000"/>
            <a:headEnd/>
            <a:tailEnd/>
          </a:ln>
        </p:spPr>
        <p:txBody>
          <a:bodyPr/>
          <a:lstStyle/>
          <a:p>
            <a:pPr eaLnBrk="1" hangingPunct="1">
              <a:spcBef>
                <a:spcPct val="20000"/>
              </a:spcBef>
              <a:buFontTx/>
              <a:buChar char="•"/>
            </a:pPr>
            <a:endParaRPr lang="en-GB" altLang="de-DE" sz="2400"/>
          </a:p>
        </p:txBody>
      </p:sp>
      <p:sp>
        <p:nvSpPr>
          <p:cNvPr id="41987" name="Text Box 3"/>
          <p:cNvSpPr txBox="1">
            <a:spLocks noChangeArrowheads="1"/>
          </p:cNvSpPr>
          <p:nvPr/>
        </p:nvSpPr>
        <p:spPr bwMode="auto">
          <a:xfrm>
            <a:off x="182563" y="1433513"/>
            <a:ext cx="8421687" cy="4416425"/>
          </a:xfrm>
          <a:prstGeom prst="rect">
            <a:avLst/>
          </a:prstGeom>
          <a:solidFill>
            <a:schemeClr val="bg1"/>
          </a:solidFill>
          <a:ln w="9525">
            <a:noFill/>
            <a:miter lim="800000"/>
            <a:headEnd/>
            <a:tailEnd/>
          </a:ln>
        </p:spPr>
        <p:txBody>
          <a:bodyPr>
            <a:spAutoFit/>
          </a:bodyPr>
          <a:lstStyle/>
          <a:p>
            <a:pPr marL="476250" indent="-476250" eaLnBrk="1" hangingPunct="1">
              <a:spcBef>
                <a:spcPct val="50000"/>
              </a:spcBef>
              <a:buClr>
                <a:srgbClr val="8CADAE"/>
              </a:buClr>
              <a:buSzPct val="85000"/>
              <a:buFont typeface="Courier New" pitchFamily="49" charset="0"/>
              <a:buChar char="o"/>
            </a:pPr>
            <a:r>
              <a:rPr lang="cs-CZ" altLang="de-DE" sz="1800" dirty="0"/>
              <a:t>Naslouchá a nechá druhé domluvit.</a:t>
            </a:r>
            <a:endParaRPr lang="de-DE" altLang="de-DE" sz="1800" dirty="0"/>
          </a:p>
          <a:p>
            <a:pPr marL="476250" indent="-476250" eaLnBrk="1" hangingPunct="1">
              <a:spcBef>
                <a:spcPct val="50000"/>
              </a:spcBef>
              <a:buClr>
                <a:srgbClr val="8CADAE"/>
              </a:buClr>
              <a:buSzPct val="85000"/>
              <a:buFont typeface="Courier New" pitchFamily="49" charset="0"/>
              <a:buChar char="o"/>
            </a:pPr>
            <a:r>
              <a:rPr lang="cs-CZ" altLang="de-DE" sz="1800" dirty="0"/>
              <a:t>Ptá se.</a:t>
            </a:r>
            <a:endParaRPr lang="en-US" altLang="de-DE" sz="1800" dirty="0"/>
          </a:p>
          <a:p>
            <a:pPr marL="476250" indent="-476250" eaLnBrk="1" hangingPunct="1">
              <a:spcBef>
                <a:spcPct val="50000"/>
              </a:spcBef>
              <a:buClr>
                <a:srgbClr val="8CADAE"/>
              </a:buClr>
              <a:buSzPct val="85000"/>
              <a:buFont typeface="Courier New" pitchFamily="49" charset="0"/>
              <a:buChar char="o"/>
            </a:pPr>
            <a:r>
              <a:rPr lang="cs-CZ" altLang="de-DE" sz="1800" dirty="0"/>
              <a:t>Udržuje oční kontakt, ale nezírá upřeně.</a:t>
            </a:r>
            <a:endParaRPr lang="de-DE" altLang="de-DE" sz="1800" dirty="0"/>
          </a:p>
          <a:p>
            <a:pPr marL="476250" indent="-476250" eaLnBrk="1" hangingPunct="1">
              <a:spcBef>
                <a:spcPct val="50000"/>
              </a:spcBef>
              <a:buClr>
                <a:srgbClr val="8CADAE"/>
              </a:buClr>
              <a:buSzPct val="85000"/>
              <a:buFont typeface="Courier New" pitchFamily="49" charset="0"/>
              <a:buChar char="o"/>
            </a:pPr>
            <a:r>
              <a:rPr lang="cs-CZ" altLang="de-DE" sz="1800" dirty="0"/>
              <a:t>Respektuje odlišné názory.</a:t>
            </a:r>
            <a:endParaRPr lang="de-DE" altLang="de-DE" sz="1800" dirty="0"/>
          </a:p>
          <a:p>
            <a:pPr marL="476250" indent="-476250" eaLnBrk="1" hangingPunct="1">
              <a:spcBef>
                <a:spcPct val="50000"/>
              </a:spcBef>
              <a:buClr>
                <a:srgbClr val="8CADAE"/>
              </a:buClr>
              <a:buSzPct val="85000"/>
              <a:buFont typeface="Courier New" pitchFamily="49" charset="0"/>
              <a:buChar char="o"/>
            </a:pPr>
            <a:r>
              <a:rPr lang="cs-CZ" altLang="de-DE" sz="1800" dirty="0"/>
              <a:t>Dává najevo, že má o druhého zájem.</a:t>
            </a:r>
            <a:endParaRPr lang="de-DE" altLang="de-DE" sz="1800" dirty="0"/>
          </a:p>
          <a:p>
            <a:pPr marL="476250" indent="-476250" eaLnBrk="1" hangingPunct="1">
              <a:spcBef>
                <a:spcPct val="50000"/>
              </a:spcBef>
              <a:buClr>
                <a:srgbClr val="8CADAE"/>
              </a:buClr>
              <a:buSzPct val="85000"/>
              <a:buFont typeface="Courier New" pitchFamily="49" charset="0"/>
              <a:buChar char="o"/>
            </a:pPr>
            <a:r>
              <a:rPr lang="cs-CZ" altLang="de-DE" sz="1800" dirty="0"/>
              <a:t>Vyhýbá se tomu, aby mluvil pořád jen o sobě.</a:t>
            </a:r>
            <a:endParaRPr lang="de-DE" altLang="de-DE" sz="1800" dirty="0"/>
          </a:p>
          <a:p>
            <a:pPr marL="476250" indent="-476250" eaLnBrk="1" hangingPunct="1">
              <a:spcBef>
                <a:spcPct val="50000"/>
              </a:spcBef>
              <a:buClr>
                <a:srgbClr val="8CADAE"/>
              </a:buClr>
              <a:buSzPct val="85000"/>
              <a:buFont typeface="Courier New" pitchFamily="49" charset="0"/>
              <a:buChar char="o"/>
            </a:pPr>
            <a:r>
              <a:rPr lang="cs-CZ" altLang="de-DE" sz="1800" dirty="0"/>
              <a:t>Během rozhovoru je přiměřeně otevřený </a:t>
            </a:r>
            <a:r>
              <a:rPr lang="de-DE" altLang="de-DE" sz="1800" dirty="0"/>
              <a:t>(</a:t>
            </a:r>
            <a:r>
              <a:rPr lang="cs-CZ" altLang="de-DE" sz="1800" dirty="0"/>
              <a:t>neprozrazuje tajemství</a:t>
            </a:r>
            <a:r>
              <a:rPr lang="de-DE" altLang="de-DE" sz="1800" dirty="0"/>
              <a:t>/</a:t>
            </a:r>
            <a:r>
              <a:rPr lang="cs-CZ" altLang="de-DE" sz="1800" dirty="0"/>
              <a:t>nesděluje o sobě intimní podrobnosti hned při prvním rozhovoru</a:t>
            </a:r>
            <a:r>
              <a:rPr lang="de-DE" altLang="de-DE" sz="1800" dirty="0"/>
              <a:t>, </a:t>
            </a:r>
            <a:r>
              <a:rPr lang="cs-CZ" altLang="de-DE" sz="1800" dirty="0"/>
              <a:t>není příliš odměřený vůči dávnému známému</a:t>
            </a:r>
            <a:r>
              <a:rPr lang="de-DE" altLang="de-DE" sz="1800" dirty="0"/>
              <a:t>)</a:t>
            </a:r>
            <a:r>
              <a:rPr lang="cs-CZ" altLang="de-DE" sz="1800" dirty="0"/>
              <a:t>.</a:t>
            </a:r>
            <a:endParaRPr lang="de-DE" altLang="de-DE" sz="1800" dirty="0"/>
          </a:p>
          <a:p>
            <a:pPr marL="476250" indent="-476250" eaLnBrk="1" hangingPunct="1">
              <a:spcBef>
                <a:spcPct val="50000"/>
              </a:spcBef>
              <a:buClr>
                <a:srgbClr val="8CADAE"/>
              </a:buClr>
              <a:buSzPct val="85000"/>
              <a:buFont typeface="Courier New" pitchFamily="49" charset="0"/>
              <a:buChar char="o"/>
            </a:pPr>
            <a:r>
              <a:rPr lang="cs-CZ" altLang="de-DE" sz="1800" dirty="0"/>
              <a:t>Nikdy neuráží! Kritické názory vyjadřuje vhodným způsobem </a:t>
            </a:r>
            <a:r>
              <a:rPr lang="en-US" altLang="de-DE" sz="1800" dirty="0"/>
              <a:t>(</a:t>
            </a:r>
            <a:r>
              <a:rPr lang="cs-CZ" altLang="de-DE" sz="1800" dirty="0"/>
              <a:t>např. místo „Ten tvůj nový účes vypadá příšerně</a:t>
            </a:r>
            <a:r>
              <a:rPr lang="en-US" altLang="de-DE" sz="1800" dirty="0"/>
              <a:t>” </a:t>
            </a:r>
            <a:r>
              <a:rPr lang="cs-CZ" altLang="de-DE" sz="1800" dirty="0"/>
              <a:t>řekne „Tvůj dřívější účes se mi líbil víc</a:t>
            </a:r>
            <a:r>
              <a:rPr lang="en-US" altLang="de-DE" sz="1800" dirty="0"/>
              <a:t>”</a:t>
            </a:r>
            <a:r>
              <a:rPr lang="cs-CZ" altLang="de-DE" sz="1800" dirty="0"/>
              <a:t>)</a:t>
            </a:r>
            <a:r>
              <a:rPr lang="en-US" altLang="de-DE" sz="1800" dirty="0"/>
              <a:t>.</a:t>
            </a:r>
            <a:r>
              <a:rPr lang="en-US" altLang="de-DE" sz="2000" dirty="0"/>
              <a:t> </a:t>
            </a:r>
            <a:endParaRPr lang="en-US" altLang="de-DE" sz="2000" dirty="0">
              <a:latin typeface="Arial" charset="0"/>
            </a:endParaRPr>
          </a:p>
        </p:txBody>
      </p:sp>
      <p:pic>
        <p:nvPicPr>
          <p:cNvPr id="41989" name="Picture 10"/>
          <p:cNvPicPr>
            <a:picLocks noChangeAspect="1" noChangeArrowheads="1"/>
          </p:cNvPicPr>
          <p:nvPr/>
        </p:nvPicPr>
        <p:blipFill>
          <a:blip r:embed="rId3"/>
          <a:srcRect/>
          <a:stretch>
            <a:fillRect/>
          </a:stretch>
        </p:blipFill>
        <p:spPr bwMode="auto">
          <a:xfrm>
            <a:off x="7346950" y="1412875"/>
            <a:ext cx="1797050" cy="1800225"/>
          </a:xfrm>
          <a:prstGeom prst="rect">
            <a:avLst/>
          </a:prstGeom>
          <a:noFill/>
          <a:ln w="9525">
            <a:noFill/>
            <a:miter lim="800000"/>
            <a:headEnd/>
            <a:tailEnd/>
          </a:ln>
        </p:spPr>
      </p:pic>
      <p:sp>
        <p:nvSpPr>
          <p:cNvPr id="72710" name="Text Box 12"/>
          <p:cNvSpPr txBox="1">
            <a:spLocks noChangeArrowheads="1"/>
          </p:cNvSpPr>
          <p:nvPr/>
        </p:nvSpPr>
        <p:spPr bwMode="auto">
          <a:xfrm>
            <a:off x="0" y="6669088"/>
            <a:ext cx="2195513" cy="215900"/>
          </a:xfrm>
          <a:prstGeom prst="rect">
            <a:avLst/>
          </a:prstGeom>
          <a:noFill/>
          <a:ln>
            <a:noFill/>
          </a:ln>
          <a:extLst/>
        </p:spPr>
        <p:txBody>
          <a:bodyPr>
            <a:spAutoFit/>
          </a:bodyPr>
          <a:lstStyle>
            <a:lvl1pPr>
              <a:spcBef>
                <a:spcPct val="20000"/>
              </a:spcBef>
              <a:buClr>
                <a:schemeClr val="accent1"/>
              </a:buClr>
              <a:buSzPct val="85000"/>
              <a:buFont typeface="Wingdings 2" panose="05020102010507070707" pitchFamily="18" charset="2"/>
              <a:buChar char="•"/>
              <a:defRPr sz="3200">
                <a:solidFill>
                  <a:schemeClr val="tx1"/>
                </a:solidFill>
                <a:latin typeface="Verdana" panose="020B0604030504040204" pitchFamily="34" charset="0"/>
              </a:defRPr>
            </a:lvl1pPr>
            <a:lvl2pPr marL="742950" indent="-285750">
              <a:spcBef>
                <a:spcPct val="20000"/>
              </a:spcBef>
              <a:buClr>
                <a:srgbClr val="8CADAE"/>
              </a:buClr>
              <a:buSzPct val="85000"/>
              <a:buFont typeface="Courier New" panose="02070309020205020404" pitchFamily="49" charset="0"/>
              <a:buChar char="o"/>
              <a:defRPr sz="2800">
                <a:solidFill>
                  <a:schemeClr val="tx1"/>
                </a:solidFill>
                <a:latin typeface="Verdana" panose="020B0604030504040204" pitchFamily="34" charset="0"/>
              </a:defRPr>
            </a:lvl2pPr>
            <a:lvl3pPr marL="1143000" indent="-228600">
              <a:spcBef>
                <a:spcPct val="20000"/>
              </a:spcBef>
              <a:buClr>
                <a:srgbClr val="8CADAE"/>
              </a:buClr>
              <a:buSzPct val="75000"/>
              <a:buFont typeface="Wingdings 2" panose="05020102010507070707" pitchFamily="18" charset="2"/>
              <a:buChar char=""/>
              <a:defRPr sz="2400">
                <a:solidFill>
                  <a:schemeClr val="tx1"/>
                </a:solidFill>
                <a:latin typeface="Verdana" panose="020B0604030504040204" pitchFamily="34" charset="0"/>
              </a:defRPr>
            </a:lvl3pPr>
            <a:lvl4pPr marL="1600200" indent="-228600">
              <a:spcBef>
                <a:spcPct val="20000"/>
              </a:spcBef>
              <a:buClr>
                <a:srgbClr val="8C7B70"/>
              </a:buClr>
              <a:buSzPct val="70000"/>
              <a:buFont typeface="Wingdings" panose="05000000000000000000" pitchFamily="2" charset="2"/>
              <a:buChar char=""/>
              <a:defRPr sz="2000">
                <a:solidFill>
                  <a:schemeClr val="tx1"/>
                </a:solidFill>
                <a:latin typeface="Verdana" panose="020B0604030504040204" pitchFamily="34" charset="0"/>
              </a:defRPr>
            </a:lvl4pPr>
            <a:lvl5pPr marL="2057400" indent="-228600">
              <a:spcBef>
                <a:spcPct val="20000"/>
              </a:spcBef>
              <a:buClr>
                <a:srgbClr val="8FB08C"/>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8FB08C"/>
              </a:buClr>
              <a:buChar char="•"/>
              <a:defRPr sz="2000">
                <a:solidFill>
                  <a:schemeClr val="tx1"/>
                </a:solidFill>
                <a:latin typeface="Verdana" panose="020B0604030504040204" pitchFamily="34" charset="0"/>
              </a:defRPr>
            </a:lvl9pPr>
          </a:lstStyle>
          <a:p>
            <a:pPr eaLnBrk="1" hangingPunct="1">
              <a:spcBef>
                <a:spcPct val="50000"/>
              </a:spcBef>
              <a:buClr>
                <a:srgbClr val="336699"/>
              </a:buClr>
              <a:buSzTx/>
              <a:buFont typeface="Wingdings" panose="05000000000000000000" pitchFamily="2" charset="2"/>
              <a:buNone/>
              <a:defRPr/>
            </a:pPr>
            <a:r>
              <a:rPr lang="en-US" altLang="de-DE" sz="800" i="1" dirty="0" smtClean="0">
                <a:latin typeface="+mj-lt"/>
              </a:rPr>
              <a:t>(</a:t>
            </a:r>
            <a:r>
              <a:rPr lang="cs-CZ" altLang="de-DE" sz="800" dirty="0" smtClean="0"/>
              <a:t>„</a:t>
            </a:r>
            <a:r>
              <a:rPr lang="cs-CZ" altLang="de-DE" sz="800" i="1" dirty="0" smtClean="0">
                <a:latin typeface="+mj-lt"/>
              </a:rPr>
              <a:t>Naslouchání</a:t>
            </a:r>
            <a:r>
              <a:rPr lang="en-US" altLang="de-DE" sz="800" i="1" dirty="0" smtClean="0">
                <a:latin typeface="+mj-lt"/>
              </a:rPr>
              <a:t>” </a:t>
            </a:r>
            <a:r>
              <a:rPr lang="cs-CZ" altLang="de-DE" sz="800" i="1" dirty="0" smtClean="0">
                <a:latin typeface="+mj-lt"/>
              </a:rPr>
              <a:t>od</a:t>
            </a:r>
            <a:r>
              <a:rPr lang="en-US" altLang="de-DE" sz="800" i="1" dirty="0" smtClean="0">
                <a:latin typeface="+mj-lt"/>
              </a:rPr>
              <a:t> Stefan</a:t>
            </a:r>
            <a:r>
              <a:rPr lang="cs-CZ" altLang="de-DE" sz="800" i="1" dirty="0" smtClean="0">
                <a:latin typeface="+mj-lt"/>
              </a:rPr>
              <a:t>a</a:t>
            </a:r>
            <a:r>
              <a:rPr lang="en-US" altLang="de-DE" sz="800" i="1" dirty="0" smtClean="0">
                <a:latin typeface="+mj-lt"/>
              </a:rPr>
              <a:t> </a:t>
            </a:r>
            <a:r>
              <a:rPr lang="en-US" altLang="de-DE" sz="800" i="1" dirty="0" err="1" smtClean="0">
                <a:latin typeface="+mj-lt"/>
              </a:rPr>
              <a:t>Eissing</a:t>
            </a:r>
            <a:r>
              <a:rPr lang="cs-CZ" altLang="de-DE" sz="800" i="1" dirty="0" smtClean="0">
                <a:latin typeface="+mj-lt"/>
              </a:rPr>
              <a:t>a</a:t>
            </a:r>
            <a:r>
              <a:rPr lang="en-US" altLang="de-DE" sz="800" i="1" dirty="0" smtClean="0">
                <a:latin typeface="+mj-lt"/>
              </a:rPr>
              <a:t>)</a:t>
            </a:r>
          </a:p>
        </p:txBody>
      </p:sp>
      <p:sp>
        <p:nvSpPr>
          <p:cNvPr id="41991" name="Rectangle 13"/>
          <p:cNvSpPr>
            <a:spLocks noChangeArrowheads="1"/>
          </p:cNvSpPr>
          <p:nvPr/>
        </p:nvSpPr>
        <p:spPr bwMode="auto">
          <a:xfrm>
            <a:off x="8675688" y="0"/>
            <a:ext cx="471487" cy="304800"/>
          </a:xfrm>
          <a:prstGeom prst="rect">
            <a:avLst/>
          </a:prstGeom>
          <a:noFill/>
          <a:ln w="9525">
            <a:noFill/>
            <a:miter lim="800000"/>
            <a:headEnd/>
            <a:tailEnd/>
          </a:ln>
        </p:spPr>
        <p:txBody>
          <a:bodyPr wrap="none">
            <a:spAutoFit/>
          </a:bodyPr>
          <a:lstStyle/>
          <a:p>
            <a:pPr eaLnBrk="1" hangingPunct="1">
              <a:spcBef>
                <a:spcPct val="50000"/>
              </a:spcBef>
            </a:pPr>
            <a:r>
              <a:rPr lang="en-US" altLang="de-DE" sz="1400">
                <a:solidFill>
                  <a:schemeClr val="bg1"/>
                </a:solidFill>
              </a:rPr>
              <a:t> 22</a:t>
            </a:r>
          </a:p>
        </p:txBody>
      </p:sp>
      <p:sp>
        <p:nvSpPr>
          <p:cNvPr id="41992"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7.3</a:t>
            </a:r>
            <a:r>
              <a:rPr lang="cs-CZ" altLang="de-DE" b="1">
                <a:solidFill>
                  <a:schemeClr val="tx2"/>
                </a:solidFill>
              </a:rPr>
              <a:t>5</a:t>
            </a:r>
            <a:endParaRPr lang="en-US" altLang="de-DE" b="1">
              <a:solidFill>
                <a:schemeClr val="tx2"/>
              </a:solidFill>
            </a:endParaRPr>
          </a:p>
        </p:txBody>
      </p:sp>
      <p:sp>
        <p:nvSpPr>
          <p:cNvPr id="41993"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11" name="Rectangle 9"/>
          <p:cNvSpPr txBox="1">
            <a:spLocks noChangeArrowheads="1"/>
          </p:cNvSpPr>
          <p:nvPr/>
        </p:nvSpPr>
        <p:spPr bwMode="auto">
          <a:xfrm>
            <a:off x="0" y="188640"/>
            <a:ext cx="9144000" cy="398438"/>
          </a:xfrm>
          <a:prstGeom prst="rect">
            <a:avLst/>
          </a:prstGeom>
          <a:noFill/>
          <a:ln w="9525">
            <a:noFill/>
            <a:miter lim="800000"/>
            <a:headEnd/>
            <a:tailEnd/>
          </a:ln>
        </p:spPr>
        <p:txBody>
          <a:bodyPr/>
          <a:lstStyle/>
          <a:p>
            <a:pPr algn="ctr" eaLnBrk="1" hangingPunct="1">
              <a:spcBef>
                <a:spcPct val="20000"/>
              </a:spcBef>
              <a:buClr>
                <a:schemeClr val="accent1"/>
              </a:buClr>
              <a:buSzPct val="85000"/>
              <a:buFont typeface="Wingdings 2" pitchFamily="18" charset="2"/>
              <a:buNone/>
              <a:defRPr/>
            </a:pPr>
            <a:r>
              <a:rPr lang="cs-CZ" altLang="de-DE" sz="2000" kern="0" dirty="0">
                <a:solidFill>
                  <a:schemeClr val="accent1"/>
                </a:solidFill>
                <a:latin typeface="+mn-lt"/>
                <a:cs typeface="+mn-cs"/>
              </a:rPr>
              <a:t>Jak se chová člověk, se kterým je příjemné si popovídat</a:t>
            </a:r>
            <a:r>
              <a:rPr lang="de-DE" altLang="de-DE" sz="2000" kern="0" dirty="0">
                <a:solidFill>
                  <a:schemeClr val="accent1"/>
                </a:solidFill>
                <a:latin typeface="+mn-lt"/>
                <a:cs typeface="+mn-cs"/>
              </a:rPr>
              <a: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Text Box 3"/>
          <p:cNvSpPr txBox="1">
            <a:spLocks noChangeArrowheads="1"/>
          </p:cNvSpPr>
          <p:nvPr/>
        </p:nvSpPr>
        <p:spPr bwMode="auto">
          <a:xfrm>
            <a:off x="193675" y="1484313"/>
            <a:ext cx="8915400" cy="1338262"/>
          </a:xfrm>
          <a:prstGeom prst="rect">
            <a:avLst/>
          </a:prstGeom>
          <a:solidFill>
            <a:schemeClr val="bg1"/>
          </a:solidFill>
          <a:ln w="9525">
            <a:noFill/>
            <a:miter lim="800000"/>
            <a:headEnd/>
            <a:tailEnd/>
          </a:ln>
        </p:spPr>
        <p:txBody>
          <a:bodyPr>
            <a:spAutoFit/>
          </a:bodyPr>
          <a:lstStyle/>
          <a:p>
            <a:pPr marL="355600" indent="-355600" eaLnBrk="1" hangingPunct="1">
              <a:spcBef>
                <a:spcPct val="50000"/>
              </a:spcBef>
              <a:buClr>
                <a:srgbClr val="8CADAE"/>
              </a:buClr>
              <a:buSzPct val="85000"/>
              <a:buFont typeface="Courier New" pitchFamily="49" charset="0"/>
              <a:buChar char="o"/>
            </a:pPr>
            <a:r>
              <a:rPr lang="cs-CZ" altLang="de-DE" sz="1800" dirty="0"/>
              <a:t>Je uznalý, ale také upřímný a přirozený </a:t>
            </a:r>
            <a:r>
              <a:rPr lang="en-US" altLang="de-DE" sz="1800" dirty="0"/>
              <a:t>(</a:t>
            </a:r>
            <a:r>
              <a:rPr lang="cs-CZ" altLang="de-DE" sz="1800" dirty="0"/>
              <a:t>např.</a:t>
            </a:r>
            <a:r>
              <a:rPr lang="en-US" altLang="de-DE" sz="1800" dirty="0"/>
              <a:t> </a:t>
            </a:r>
            <a:r>
              <a:rPr lang="cs-CZ" altLang="de-DE" sz="1800" dirty="0"/>
              <a:t>nemusíte vybuchnout smíchy, když se vám vtip nezdá vtipný</a:t>
            </a:r>
            <a:r>
              <a:rPr lang="en-US" altLang="de-DE" sz="1800" dirty="0"/>
              <a:t>). </a:t>
            </a:r>
          </a:p>
          <a:p>
            <a:pPr marL="355600" indent="-355600" eaLnBrk="1" hangingPunct="1">
              <a:spcBef>
                <a:spcPct val="50000"/>
              </a:spcBef>
              <a:buClr>
                <a:srgbClr val="8CADAE"/>
              </a:buClr>
              <a:buSzPct val="85000"/>
              <a:buFont typeface="Courier New" pitchFamily="49" charset="0"/>
              <a:buChar char="o"/>
            </a:pPr>
            <a:r>
              <a:rPr lang="cs-CZ" altLang="de-DE" sz="1800" dirty="0"/>
              <a:t>Pomlouvání nepřítomných lidí je často nezdvořilé a nepomáhá vytvořit důvěru.</a:t>
            </a:r>
            <a:endParaRPr lang="en-US" altLang="de-DE" sz="1800" u="sng" dirty="0"/>
          </a:p>
        </p:txBody>
      </p:sp>
      <p:pic>
        <p:nvPicPr>
          <p:cNvPr id="43011" name="Picture 7" descr="2315736389_c28a7f9defwaiting for cigarettes-flickr-ccc"/>
          <p:cNvPicPr>
            <a:picLocks noChangeAspect="1" noChangeArrowheads="1"/>
          </p:cNvPicPr>
          <p:nvPr/>
        </p:nvPicPr>
        <p:blipFill>
          <a:blip r:embed="rId3"/>
          <a:srcRect/>
          <a:stretch>
            <a:fillRect/>
          </a:stretch>
        </p:blipFill>
        <p:spPr bwMode="auto">
          <a:xfrm>
            <a:off x="684213" y="3770313"/>
            <a:ext cx="3743325" cy="2493962"/>
          </a:xfrm>
          <a:prstGeom prst="rect">
            <a:avLst/>
          </a:prstGeom>
          <a:noFill/>
          <a:ln w="9525">
            <a:noFill/>
            <a:miter lim="800000"/>
            <a:headEnd/>
            <a:tailEnd/>
          </a:ln>
        </p:spPr>
      </p:pic>
      <p:sp>
        <p:nvSpPr>
          <p:cNvPr id="43012" name="Rectangle 8"/>
          <p:cNvSpPr>
            <a:spLocks noChangeArrowheads="1"/>
          </p:cNvSpPr>
          <p:nvPr/>
        </p:nvSpPr>
        <p:spPr bwMode="auto">
          <a:xfrm>
            <a:off x="0" y="6669088"/>
            <a:ext cx="1593850" cy="215900"/>
          </a:xfrm>
          <a:prstGeom prst="rect">
            <a:avLst/>
          </a:prstGeom>
          <a:noFill/>
          <a:ln w="9525">
            <a:noFill/>
            <a:miter lim="800000"/>
            <a:headEnd/>
            <a:tailEnd/>
          </a:ln>
        </p:spPr>
        <p:txBody>
          <a:bodyPr wrap="none">
            <a:spAutoFit/>
          </a:bodyPr>
          <a:lstStyle/>
          <a:p>
            <a:pPr eaLnBrk="1" hangingPunct="1">
              <a:spcBef>
                <a:spcPct val="50000"/>
              </a:spcBef>
              <a:buClr>
                <a:srgbClr val="336699"/>
              </a:buClr>
              <a:buFont typeface="Wingdings" pitchFamily="2" charset="2"/>
              <a:buNone/>
            </a:pPr>
            <a:r>
              <a:rPr lang="de-DE" altLang="de-DE" sz="800">
                <a:latin typeface="Arial" charset="0"/>
              </a:rPr>
              <a:t>(</a:t>
            </a:r>
            <a:r>
              <a:rPr lang="cs-CZ" altLang="de-DE" sz="800"/>
              <a:t>„Bez názvu</a:t>
            </a:r>
            <a:r>
              <a:rPr lang="en-US" altLang="de-DE" sz="800"/>
              <a:t>”</a:t>
            </a:r>
            <a:r>
              <a:rPr lang="de-DE" altLang="de-DE" sz="800">
                <a:latin typeface="Arial" charset="0"/>
              </a:rPr>
              <a:t> </a:t>
            </a:r>
            <a:r>
              <a:rPr lang="cs-CZ" altLang="de-DE" sz="800">
                <a:latin typeface="Arial" charset="0"/>
              </a:rPr>
              <a:t>od</a:t>
            </a:r>
            <a:r>
              <a:rPr lang="de-DE" altLang="de-DE" sz="800">
                <a:latin typeface="Arial" charset="0"/>
              </a:rPr>
              <a:t> DonDonney)</a:t>
            </a:r>
          </a:p>
        </p:txBody>
      </p:sp>
      <p:sp>
        <p:nvSpPr>
          <p:cNvPr id="43013"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7.3</a:t>
            </a:r>
            <a:r>
              <a:rPr lang="cs-CZ" altLang="de-DE" b="1">
                <a:solidFill>
                  <a:schemeClr val="tx2"/>
                </a:solidFill>
              </a:rPr>
              <a:t>6</a:t>
            </a:r>
            <a:endParaRPr lang="en-US" altLang="de-DE" b="1">
              <a:solidFill>
                <a:schemeClr val="tx2"/>
              </a:solidFill>
            </a:endParaRPr>
          </a:p>
        </p:txBody>
      </p:sp>
      <p:sp>
        <p:nvSpPr>
          <p:cNvPr id="43014"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9" name="Rectangle 9"/>
          <p:cNvSpPr txBox="1">
            <a:spLocks noChangeArrowheads="1"/>
          </p:cNvSpPr>
          <p:nvPr/>
        </p:nvSpPr>
        <p:spPr bwMode="auto">
          <a:xfrm>
            <a:off x="0" y="188640"/>
            <a:ext cx="9144000" cy="398438"/>
          </a:xfrm>
          <a:prstGeom prst="rect">
            <a:avLst/>
          </a:prstGeom>
          <a:noFill/>
          <a:ln w="9525">
            <a:noFill/>
            <a:miter lim="800000"/>
            <a:headEnd/>
            <a:tailEnd/>
          </a:ln>
        </p:spPr>
        <p:txBody>
          <a:bodyPr anchor="ctr"/>
          <a:lstStyle/>
          <a:p>
            <a:pPr algn="ctr" eaLnBrk="1" hangingPunct="1">
              <a:spcBef>
                <a:spcPct val="20000"/>
              </a:spcBef>
              <a:buClr>
                <a:schemeClr val="accent1"/>
              </a:buClr>
              <a:buSzPct val="85000"/>
              <a:buFont typeface="Wingdings 2" pitchFamily="18" charset="2"/>
              <a:buNone/>
              <a:defRPr/>
            </a:pPr>
            <a:r>
              <a:rPr lang="cs-CZ" altLang="de-DE" sz="2000" kern="0" dirty="0">
                <a:solidFill>
                  <a:schemeClr val="accent1"/>
                </a:solidFill>
                <a:latin typeface="+mn-lt"/>
                <a:cs typeface="+mn-cs"/>
              </a:rPr>
              <a:t>Jak se chová člověk, se kterým je příjemné si popovídat</a:t>
            </a:r>
            <a:r>
              <a:rPr lang="de-DE" altLang="de-DE" sz="2000" kern="0" dirty="0">
                <a:solidFill>
                  <a:schemeClr val="accent1"/>
                </a:solidFill>
                <a:latin typeface="+mn-lt"/>
                <a:cs typeface="+mn-cs"/>
              </a:rPr>
              <a:t>?</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1066800" y="1828800"/>
            <a:ext cx="7086600" cy="2819400"/>
          </a:xfrm>
          <a:prstGeom prst="rect">
            <a:avLst/>
          </a:prstGeom>
          <a:noFill/>
          <a:ln w="9525">
            <a:noFill/>
            <a:miter lim="800000"/>
            <a:headEnd/>
            <a:tailEnd/>
          </a:ln>
        </p:spPr>
        <p:txBody>
          <a:bodyPr/>
          <a:lstStyle/>
          <a:p>
            <a:pPr eaLnBrk="1" hangingPunct="1">
              <a:spcBef>
                <a:spcPct val="20000"/>
              </a:spcBef>
              <a:buFontTx/>
              <a:buChar char="•"/>
            </a:pPr>
            <a:endParaRPr lang="en-GB" altLang="de-DE" sz="2400"/>
          </a:p>
        </p:txBody>
      </p:sp>
      <p:sp>
        <p:nvSpPr>
          <p:cNvPr id="44035" name="Text Box 3"/>
          <p:cNvSpPr txBox="1">
            <a:spLocks noChangeArrowheads="1"/>
          </p:cNvSpPr>
          <p:nvPr/>
        </p:nvSpPr>
        <p:spPr bwMode="auto">
          <a:xfrm>
            <a:off x="152400" y="1412875"/>
            <a:ext cx="8915400" cy="4386263"/>
          </a:xfrm>
          <a:prstGeom prst="rect">
            <a:avLst/>
          </a:prstGeom>
          <a:solidFill>
            <a:schemeClr val="bg1"/>
          </a:solidFill>
          <a:ln w="9525">
            <a:noFill/>
            <a:miter lim="800000"/>
            <a:headEnd/>
            <a:tailEnd/>
          </a:ln>
        </p:spPr>
        <p:txBody>
          <a:bodyPr>
            <a:spAutoFit/>
          </a:bodyPr>
          <a:lstStyle/>
          <a:p>
            <a:pPr eaLnBrk="1" hangingPunct="1">
              <a:spcBef>
                <a:spcPct val="50000"/>
              </a:spcBef>
              <a:buClr>
                <a:srgbClr val="8CADAE"/>
              </a:buClr>
              <a:buSzPct val="85000"/>
            </a:pPr>
            <a:r>
              <a:rPr lang="cs-CZ" altLang="de-DE" sz="1800" b="1" u="sng" dirty="0"/>
              <a:t>Zvláště když se s někým seznamujete poprvé </a:t>
            </a:r>
            <a:r>
              <a:rPr lang="en-US" altLang="de-DE" sz="1800" b="1" u="sng" dirty="0"/>
              <a:t>:</a:t>
            </a:r>
          </a:p>
          <a:p>
            <a:pPr marL="533400" lvl="1" indent="-354013" eaLnBrk="1" hangingPunct="1">
              <a:spcBef>
                <a:spcPct val="50000"/>
              </a:spcBef>
              <a:buClr>
                <a:srgbClr val="8CADAE"/>
              </a:buClr>
              <a:buSzPct val="85000"/>
              <a:buFont typeface="Courier New" pitchFamily="49" charset="0"/>
              <a:buChar char="o"/>
            </a:pPr>
            <a:r>
              <a:rPr lang="cs-CZ" altLang="de-DE" sz="1800" dirty="0"/>
              <a:t>Postupujte pomalu krok za krokem, neptejte se na příliš osobní věci a nenuťte druhé, aby vám odpověděli.</a:t>
            </a:r>
            <a:endParaRPr lang="de-DE" altLang="de-DE" sz="1800" dirty="0"/>
          </a:p>
          <a:p>
            <a:pPr marL="533400" lvl="1" indent="-354013" eaLnBrk="1" hangingPunct="1">
              <a:spcBef>
                <a:spcPct val="50000"/>
              </a:spcBef>
              <a:buClr>
                <a:srgbClr val="8CADAE"/>
              </a:buClr>
              <a:buSzPct val="85000"/>
              <a:buFont typeface="Courier New" pitchFamily="49" charset="0"/>
              <a:buChar char="o"/>
            </a:pPr>
            <a:r>
              <a:rPr lang="cs-CZ" altLang="de-DE" sz="1800" dirty="0"/>
              <a:t>Neprozrazujte hned zpočátku nějaká svá tajemství a neuvádějte příliš osobní podrobnosti</a:t>
            </a:r>
            <a:r>
              <a:rPr lang="de-DE" altLang="de-DE" sz="1800" dirty="0"/>
              <a:t> (</a:t>
            </a:r>
            <a:r>
              <a:rPr lang="cs-CZ" altLang="de-DE" sz="1800" dirty="0"/>
              <a:t>např. nesdělujte hned celý svůj osobní příběh, nepopisujte, jaké rány osudu vás postihly)</a:t>
            </a:r>
            <a:r>
              <a:rPr lang="de-DE" altLang="de-DE" sz="1800" dirty="0"/>
              <a:t>.</a:t>
            </a:r>
          </a:p>
          <a:p>
            <a:pPr marL="533400" lvl="1" indent="-354013" eaLnBrk="1" hangingPunct="1">
              <a:spcBef>
                <a:spcPct val="50000"/>
              </a:spcBef>
              <a:buClr>
                <a:srgbClr val="8CADAE"/>
              </a:buClr>
              <a:buSzPct val="85000"/>
              <a:buFont typeface="Courier New" pitchFamily="49" charset="0"/>
              <a:buChar char="o"/>
            </a:pPr>
            <a:r>
              <a:rPr lang="cs-CZ" altLang="de-DE" sz="1800" dirty="0"/>
              <a:t>Všímejte si nonverbálních signálů </a:t>
            </a:r>
            <a:r>
              <a:rPr lang="de-DE" altLang="de-DE" sz="1800" dirty="0"/>
              <a:t>(</a:t>
            </a:r>
            <a:r>
              <a:rPr lang="cs-CZ" altLang="de-DE" sz="1800" dirty="0"/>
              <a:t>například když se někdo odvrátí </a:t>
            </a:r>
            <a:r>
              <a:rPr lang="de-DE" altLang="de-DE" sz="1800" dirty="0"/>
              <a:t> </a:t>
            </a:r>
            <a:r>
              <a:rPr lang="cs-CZ" altLang="de-DE" sz="1800" dirty="0"/>
              <a:t>nebo se opakovaně dívá na hodinky, může to znamenat, že jej rozhovor nezajímá nebo že někam spěchá</a:t>
            </a:r>
            <a:r>
              <a:rPr lang="de-DE" altLang="de-DE" sz="1800" dirty="0"/>
              <a:t>), </a:t>
            </a:r>
            <a:r>
              <a:rPr lang="cs-CZ" altLang="de-DE" sz="1800" dirty="0"/>
              <a:t>na druhé straně ale nepřikládejte takovému ojedinělému chování příliš velký význam</a:t>
            </a:r>
            <a:r>
              <a:rPr lang="de-DE" altLang="de-DE" sz="1800" dirty="0"/>
              <a:t>. </a:t>
            </a:r>
          </a:p>
          <a:p>
            <a:pPr marL="533400" lvl="1" indent="-354013" eaLnBrk="1" hangingPunct="1">
              <a:spcBef>
                <a:spcPct val="50000"/>
              </a:spcBef>
              <a:buClr>
                <a:srgbClr val="8CADAE"/>
              </a:buClr>
              <a:buSzPct val="85000"/>
              <a:buFont typeface="Courier New" pitchFamily="49" charset="0"/>
              <a:buChar char="o"/>
            </a:pPr>
            <a:r>
              <a:rPr lang="cs-CZ" altLang="de-DE" sz="1800" dirty="0"/>
              <a:t>Dodržujte přiměřenou vzdálenost</a:t>
            </a:r>
            <a:r>
              <a:rPr lang="de-DE" altLang="de-DE" sz="1800" dirty="0"/>
              <a:t>, </a:t>
            </a:r>
            <a:r>
              <a:rPr lang="cs-CZ" altLang="de-DE" sz="1800" dirty="0"/>
              <a:t>nebuďte příliš dotěrní</a:t>
            </a:r>
            <a:r>
              <a:rPr lang="de-DE" altLang="de-DE" sz="1800" dirty="0"/>
              <a:t> (</a:t>
            </a:r>
            <a:r>
              <a:rPr lang="cs-CZ" altLang="de-DE" sz="1800" dirty="0"/>
              <a:t>např. potřeste si rukama, ale neobjímejte se hned</a:t>
            </a:r>
            <a:r>
              <a:rPr lang="de-DE" altLang="de-DE" sz="1800" dirty="0"/>
              <a:t>). </a:t>
            </a:r>
            <a:endParaRPr lang="en-US" altLang="de-DE" sz="1800" u="sng" dirty="0"/>
          </a:p>
          <a:p>
            <a:pPr eaLnBrk="1" hangingPunct="1">
              <a:spcBef>
                <a:spcPct val="50000"/>
              </a:spcBef>
              <a:buClr>
                <a:srgbClr val="336699"/>
              </a:buClr>
              <a:buFont typeface="Wingdings" pitchFamily="2" charset="2"/>
              <a:buChar char="Ø"/>
            </a:pPr>
            <a:endParaRPr lang="de-DE" altLang="de-DE" sz="1800" u="sng" dirty="0"/>
          </a:p>
        </p:txBody>
      </p:sp>
      <p:sp>
        <p:nvSpPr>
          <p:cNvPr id="44036"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7.3</a:t>
            </a:r>
            <a:r>
              <a:rPr lang="cs-CZ" altLang="de-DE" b="1">
                <a:solidFill>
                  <a:schemeClr val="tx2"/>
                </a:solidFill>
              </a:rPr>
              <a:t>7</a:t>
            </a:r>
            <a:endParaRPr lang="en-US" altLang="de-DE" b="1">
              <a:solidFill>
                <a:schemeClr val="tx2"/>
              </a:solidFill>
            </a:endParaRPr>
          </a:p>
        </p:txBody>
      </p:sp>
      <p:sp>
        <p:nvSpPr>
          <p:cNvPr id="44037"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dirty="0">
                <a:solidFill>
                  <a:schemeClr val="tx2"/>
                </a:solidFill>
              </a:rPr>
              <a:t>Jak se vcítit do druhého</a:t>
            </a:r>
            <a:r>
              <a:rPr lang="de-DE" altLang="de-DE" b="1" dirty="0">
                <a:solidFill>
                  <a:schemeClr val="tx2"/>
                </a:solidFill>
              </a:rPr>
              <a:t> </a:t>
            </a:r>
          </a:p>
        </p:txBody>
      </p:sp>
      <p:sp>
        <p:nvSpPr>
          <p:cNvPr id="8" name="Rectangle 9"/>
          <p:cNvSpPr txBox="1">
            <a:spLocks noChangeArrowheads="1"/>
          </p:cNvSpPr>
          <p:nvPr/>
        </p:nvSpPr>
        <p:spPr bwMode="auto">
          <a:xfrm>
            <a:off x="0" y="188640"/>
            <a:ext cx="9144000" cy="398438"/>
          </a:xfrm>
          <a:prstGeom prst="rect">
            <a:avLst/>
          </a:prstGeom>
          <a:noFill/>
          <a:ln w="9525">
            <a:noFill/>
            <a:miter lim="800000"/>
            <a:headEnd/>
            <a:tailEnd/>
          </a:ln>
        </p:spPr>
        <p:txBody>
          <a:bodyPr/>
          <a:lstStyle/>
          <a:p>
            <a:pPr algn="ctr" eaLnBrk="1" hangingPunct="1">
              <a:spcBef>
                <a:spcPct val="20000"/>
              </a:spcBef>
              <a:buClr>
                <a:schemeClr val="accent1"/>
              </a:buClr>
              <a:buSzPct val="85000"/>
              <a:buFont typeface="Wingdings 2" pitchFamily="18" charset="2"/>
              <a:buNone/>
              <a:defRPr/>
            </a:pPr>
            <a:r>
              <a:rPr lang="cs-CZ" altLang="de-DE" sz="2000" kern="0" dirty="0">
                <a:solidFill>
                  <a:schemeClr val="accent1"/>
                </a:solidFill>
                <a:latin typeface="+mn-lt"/>
                <a:cs typeface="+mn-cs"/>
              </a:rPr>
              <a:t>Jak se chová člověk, se kterým je příjemné si popovídat</a:t>
            </a:r>
            <a:r>
              <a:rPr lang="de-DE" altLang="de-DE" sz="2000" kern="0" dirty="0">
                <a:solidFill>
                  <a:schemeClr val="accent1"/>
                </a:solidFill>
                <a:latin typeface="+mn-lt"/>
                <a:cs typeface="+mn-cs"/>
              </a:rPr>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3"/>
          <p:cNvSpPr txBox="1">
            <a:spLocks noChangeArrowheads="1"/>
          </p:cNvSpPr>
          <p:nvPr/>
        </p:nvSpPr>
        <p:spPr bwMode="auto">
          <a:xfrm>
            <a:off x="4211638" y="3244850"/>
            <a:ext cx="720725" cy="368300"/>
          </a:xfrm>
          <a:prstGeom prst="rect">
            <a:avLst/>
          </a:prstGeom>
          <a:noFill/>
          <a:ln w="9525">
            <a:noFill/>
            <a:miter lim="800000"/>
            <a:headEnd/>
            <a:tailEnd/>
          </a:ln>
        </p:spPr>
        <p:txBody>
          <a:bodyPr anchor="ctr">
            <a:spAutoFit/>
          </a:bodyPr>
          <a:lstStyle/>
          <a:p>
            <a:pPr algn="ctr" eaLnBrk="1" hangingPunct="1">
              <a:spcBef>
                <a:spcPct val="50000"/>
              </a:spcBef>
              <a:buClr>
                <a:srgbClr val="8CADAE"/>
              </a:buClr>
              <a:buSzPct val="85000"/>
              <a:buFont typeface="Wingdings 2" pitchFamily="18" charset="2"/>
              <a:buNone/>
            </a:pPr>
            <a:r>
              <a:rPr lang="de-DE" altLang="de-DE" sz="1800">
                <a:solidFill>
                  <a:schemeClr val="accent1"/>
                </a:solidFill>
              </a:rPr>
              <a:t>???</a:t>
            </a:r>
          </a:p>
        </p:txBody>
      </p:sp>
      <p:sp>
        <p:nvSpPr>
          <p:cNvPr id="6" name="Rectangle 6"/>
          <p:cNvSpPr txBox="1">
            <a:spLocks noChangeArrowheads="1"/>
          </p:cNvSpPr>
          <p:nvPr/>
        </p:nvSpPr>
        <p:spPr bwMode="auto">
          <a:xfrm>
            <a:off x="0" y="0"/>
            <a:ext cx="9144000" cy="764704"/>
          </a:xfrm>
          <a:prstGeom prst="rect">
            <a:avLst/>
          </a:prstGeom>
          <a:noFill/>
          <a:ln w="9525">
            <a:noFill/>
            <a:miter lim="800000"/>
            <a:headEnd/>
            <a:tailEnd/>
          </a:ln>
        </p:spPr>
        <p:txBody>
          <a:bodyPr anchor="ctr"/>
          <a:lstStyle/>
          <a:p>
            <a:pPr algn="ctr" eaLnBrk="1" hangingPunct="1">
              <a:spcBef>
                <a:spcPct val="20000"/>
              </a:spcBef>
              <a:buClr>
                <a:schemeClr val="accent1"/>
              </a:buClr>
              <a:buSzPct val="85000"/>
              <a:buFont typeface="Wingdings 2" pitchFamily="18" charset="2"/>
              <a:buNone/>
              <a:defRPr/>
            </a:pPr>
            <a:r>
              <a:rPr lang="cs-CZ" altLang="de-DE" sz="2000" kern="0" dirty="0">
                <a:solidFill>
                  <a:schemeClr val="accent1"/>
                </a:solidFill>
                <a:latin typeface="+mn-lt"/>
                <a:cs typeface="+mn-cs"/>
              </a:rPr>
              <a:t>Nepsaná společenská pravidla</a:t>
            </a:r>
            <a:endParaRPr lang="de-DE" altLang="de-DE" sz="2000" kern="0" dirty="0">
              <a:solidFill>
                <a:schemeClr val="accent1"/>
              </a:solidFill>
              <a:latin typeface="+mn-lt"/>
              <a:cs typeface="+mn-cs"/>
            </a:endParaRPr>
          </a:p>
        </p:txBody>
      </p:sp>
      <p:sp>
        <p:nvSpPr>
          <p:cNvPr id="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dirty="0" smtClean="0">
                <a:solidFill>
                  <a:schemeClr val="tx2"/>
                </a:solidFill>
              </a:rPr>
              <a:t>7.3</a:t>
            </a:r>
            <a:r>
              <a:rPr lang="de-DE" altLang="de-DE" b="1" dirty="0">
                <a:solidFill>
                  <a:schemeClr val="tx2"/>
                </a:solidFill>
              </a:rPr>
              <a:t>8</a:t>
            </a:r>
            <a:endParaRPr lang="en-US" altLang="de-DE" b="1" dirty="0">
              <a:solidFill>
                <a:schemeClr val="tx2"/>
              </a:solidFill>
            </a:endParaRPr>
          </a:p>
        </p:txBody>
      </p:sp>
      <p:sp>
        <p:nvSpPr>
          <p:cNvPr id="8"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dirty="0">
                <a:solidFill>
                  <a:schemeClr val="tx2"/>
                </a:solidFill>
              </a:rPr>
              <a:t>Jak se vcítit do druhého</a:t>
            </a:r>
            <a:r>
              <a:rPr lang="de-DE" altLang="de-DE" b="1" dirty="0">
                <a:solidFill>
                  <a:schemeClr val="tx2"/>
                </a:solidFill>
              </a:rPr>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1066800" y="1828800"/>
            <a:ext cx="7086600" cy="2819400"/>
          </a:xfrm>
          <a:prstGeom prst="rect">
            <a:avLst/>
          </a:prstGeom>
          <a:noFill/>
          <a:ln w="9525">
            <a:noFill/>
            <a:miter lim="800000"/>
            <a:headEnd/>
            <a:tailEnd/>
          </a:ln>
        </p:spPr>
        <p:txBody>
          <a:bodyPr/>
          <a:lstStyle/>
          <a:p>
            <a:pPr eaLnBrk="1" hangingPunct="1">
              <a:spcBef>
                <a:spcPct val="20000"/>
              </a:spcBef>
              <a:buFontTx/>
              <a:buChar char="•"/>
            </a:pPr>
            <a:endParaRPr lang="en-GB" altLang="de-DE" sz="2400"/>
          </a:p>
        </p:txBody>
      </p:sp>
      <p:sp>
        <p:nvSpPr>
          <p:cNvPr id="46083" name="Text Box 3"/>
          <p:cNvSpPr txBox="1">
            <a:spLocks noChangeArrowheads="1"/>
          </p:cNvSpPr>
          <p:nvPr/>
        </p:nvSpPr>
        <p:spPr bwMode="auto">
          <a:xfrm>
            <a:off x="152400" y="1484313"/>
            <a:ext cx="8915400" cy="2586037"/>
          </a:xfrm>
          <a:prstGeom prst="rect">
            <a:avLst/>
          </a:prstGeom>
          <a:solidFill>
            <a:schemeClr val="bg1"/>
          </a:solidFill>
          <a:ln w="9525">
            <a:noFill/>
            <a:miter lim="800000"/>
            <a:headEnd/>
            <a:tailEnd/>
          </a:ln>
        </p:spPr>
        <p:txBody>
          <a:bodyPr>
            <a:spAutoFit/>
          </a:bodyPr>
          <a:lstStyle/>
          <a:p>
            <a:pPr marL="476250" indent="-476250" eaLnBrk="1" hangingPunct="1">
              <a:spcBef>
                <a:spcPct val="50000"/>
              </a:spcBef>
              <a:buClr>
                <a:srgbClr val="8CADAE"/>
              </a:buClr>
              <a:buSzPct val="85000"/>
              <a:buFont typeface="Courier New" pitchFamily="49" charset="0"/>
              <a:buChar char="o"/>
            </a:pPr>
            <a:r>
              <a:rPr lang="cs-CZ" altLang="de-DE" sz="1800" dirty="0"/>
              <a:t>Choďte včas. </a:t>
            </a:r>
            <a:endParaRPr lang="en-US" altLang="de-DE" sz="1800" dirty="0"/>
          </a:p>
          <a:p>
            <a:pPr marL="476250" indent="-476250" eaLnBrk="1" hangingPunct="1">
              <a:spcBef>
                <a:spcPct val="50000"/>
              </a:spcBef>
              <a:buClr>
                <a:srgbClr val="8CADAE"/>
              </a:buClr>
              <a:buSzPct val="85000"/>
              <a:buFont typeface="Courier New" pitchFamily="49" charset="0"/>
              <a:buChar char="o"/>
            </a:pPr>
            <a:r>
              <a:rPr lang="cs-CZ" altLang="de-DE" sz="1800" dirty="0"/>
              <a:t>Starším lidem a lidem, které neznáte, vykejte.</a:t>
            </a:r>
            <a:endParaRPr lang="en-US" altLang="de-DE" sz="1800" dirty="0"/>
          </a:p>
          <a:p>
            <a:pPr marL="476250" indent="-476250" eaLnBrk="1" hangingPunct="1">
              <a:spcBef>
                <a:spcPct val="50000"/>
              </a:spcBef>
              <a:buClr>
                <a:srgbClr val="8CADAE"/>
              </a:buClr>
              <a:buSzPct val="85000"/>
              <a:buFont typeface="Courier New" pitchFamily="49" charset="0"/>
              <a:buChar char="o"/>
            </a:pPr>
            <a:r>
              <a:rPr lang="cs-CZ" altLang="de-DE" sz="1800" dirty="0"/>
              <a:t>Buďte zdvořilí: říkejte „prosím</a:t>
            </a:r>
            <a:r>
              <a:rPr lang="en-US" altLang="de-DE" sz="1800" dirty="0"/>
              <a:t>”, </a:t>
            </a:r>
            <a:r>
              <a:rPr lang="cs-CZ" altLang="de-DE" sz="1800" dirty="0"/>
              <a:t>„děkuji</a:t>
            </a:r>
            <a:r>
              <a:rPr lang="en-US" altLang="de-DE" sz="1800" dirty="0"/>
              <a:t>”, </a:t>
            </a:r>
            <a:r>
              <a:rPr lang="cs-CZ" altLang="de-DE" sz="1800" dirty="0"/>
              <a:t>„promiňte</a:t>
            </a:r>
            <a:r>
              <a:rPr lang="en-US" altLang="de-DE" sz="1800" dirty="0"/>
              <a:t>” </a:t>
            </a:r>
            <a:r>
              <a:rPr lang="cs-CZ" altLang="de-DE" sz="1800" dirty="0"/>
              <a:t>apod., tam, kde je to vhodné.</a:t>
            </a:r>
          </a:p>
          <a:p>
            <a:pPr marL="476250" indent="-476250" eaLnBrk="1" hangingPunct="1">
              <a:spcBef>
                <a:spcPct val="50000"/>
              </a:spcBef>
              <a:buClr>
                <a:srgbClr val="8CADAE"/>
              </a:buClr>
              <a:buSzPct val="85000"/>
              <a:buFont typeface="Courier New" pitchFamily="49" charset="0"/>
              <a:buChar char="o"/>
            </a:pPr>
            <a:r>
              <a:rPr lang="cs-CZ" altLang="de-DE" sz="1800" dirty="0"/>
              <a:t>Přizpůsobte tón a hlasitost svého hlasu situaci/místu</a:t>
            </a:r>
            <a:r>
              <a:rPr lang="de-DE" altLang="de-DE" sz="1800" dirty="0"/>
              <a:t>, </a:t>
            </a:r>
            <a:r>
              <a:rPr lang="cs-CZ" altLang="de-DE" sz="1800" dirty="0"/>
              <a:t>nemluvte příliš hlasitě </a:t>
            </a:r>
            <a:r>
              <a:rPr lang="de-DE" altLang="de-DE" sz="1800" dirty="0"/>
              <a:t>(</a:t>
            </a:r>
            <a:r>
              <a:rPr lang="cs-CZ" altLang="de-DE" sz="1800" dirty="0"/>
              <a:t>nebo příliš tiše</a:t>
            </a:r>
            <a:r>
              <a:rPr lang="de-DE" altLang="de-DE" sz="1800" dirty="0"/>
              <a:t>)</a:t>
            </a:r>
            <a:r>
              <a:rPr lang="cs-CZ" altLang="de-DE" sz="1800" dirty="0"/>
              <a:t>.</a:t>
            </a:r>
            <a:endParaRPr lang="de-DE" altLang="de-DE" sz="1800" dirty="0"/>
          </a:p>
          <a:p>
            <a:pPr marL="476250" indent="-476250" eaLnBrk="1" hangingPunct="1">
              <a:spcBef>
                <a:spcPct val="50000"/>
              </a:spcBef>
              <a:buClr>
                <a:srgbClr val="336699"/>
              </a:buClr>
              <a:buFont typeface="Wingdings" pitchFamily="2" charset="2"/>
              <a:buNone/>
            </a:pPr>
            <a:endParaRPr lang="en-US" altLang="de-DE" sz="1800" dirty="0"/>
          </a:p>
        </p:txBody>
      </p:sp>
      <p:pic>
        <p:nvPicPr>
          <p:cNvPr id="46085" name="Picture 7"/>
          <p:cNvPicPr>
            <a:picLocks noChangeAspect="1" noChangeArrowheads="1"/>
          </p:cNvPicPr>
          <p:nvPr/>
        </p:nvPicPr>
        <p:blipFill>
          <a:blip r:embed="rId3"/>
          <a:srcRect/>
          <a:stretch>
            <a:fillRect/>
          </a:stretch>
        </p:blipFill>
        <p:spPr bwMode="auto">
          <a:xfrm>
            <a:off x="7451725" y="5445125"/>
            <a:ext cx="1547813" cy="1122363"/>
          </a:xfrm>
          <a:prstGeom prst="rect">
            <a:avLst/>
          </a:prstGeom>
          <a:noFill/>
          <a:ln w="9525">
            <a:noFill/>
            <a:miter lim="800000"/>
            <a:headEnd/>
            <a:tailEnd/>
          </a:ln>
        </p:spPr>
      </p:pic>
      <p:sp>
        <p:nvSpPr>
          <p:cNvPr id="46086" name="Text Box 8"/>
          <p:cNvSpPr txBox="1">
            <a:spLocks noChangeArrowheads="1"/>
          </p:cNvSpPr>
          <p:nvPr/>
        </p:nvSpPr>
        <p:spPr bwMode="auto">
          <a:xfrm>
            <a:off x="0" y="6670675"/>
            <a:ext cx="2195513" cy="214313"/>
          </a:xfrm>
          <a:prstGeom prst="rect">
            <a:avLst/>
          </a:prstGeom>
          <a:noFill/>
          <a:ln w="9525">
            <a:noFill/>
            <a:miter lim="800000"/>
            <a:headEnd/>
            <a:tailEnd/>
          </a:ln>
        </p:spPr>
        <p:txBody>
          <a:bodyPr>
            <a:spAutoFit/>
          </a:bodyPr>
          <a:lstStyle/>
          <a:p>
            <a:pPr eaLnBrk="1" hangingPunct="1">
              <a:spcBef>
                <a:spcPct val="50000"/>
              </a:spcBef>
              <a:buClr>
                <a:srgbClr val="336699"/>
              </a:buClr>
              <a:buFont typeface="Wingdings" pitchFamily="2" charset="2"/>
              <a:buNone/>
            </a:pPr>
            <a:r>
              <a:rPr lang="en-US" altLang="de-DE" sz="800"/>
              <a:t>(</a:t>
            </a:r>
            <a:r>
              <a:rPr lang="cs-CZ" altLang="de-DE" sz="800"/>
              <a:t>„Přátelství</a:t>
            </a:r>
            <a:r>
              <a:rPr lang="en-US" altLang="de-DE" sz="800"/>
              <a:t>” </a:t>
            </a:r>
            <a:r>
              <a:rPr lang="cs-CZ" altLang="de-DE" sz="800"/>
              <a:t>od</a:t>
            </a:r>
            <a:r>
              <a:rPr lang="en-US" altLang="de-DE" sz="800"/>
              <a:t> ruurmo)</a:t>
            </a:r>
          </a:p>
        </p:txBody>
      </p:sp>
      <p:sp>
        <p:nvSpPr>
          <p:cNvPr id="46087"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7.3</a:t>
            </a:r>
            <a:r>
              <a:rPr lang="cs-CZ" altLang="de-DE" b="1">
                <a:solidFill>
                  <a:schemeClr val="tx2"/>
                </a:solidFill>
              </a:rPr>
              <a:t>9</a:t>
            </a:r>
            <a:endParaRPr lang="en-US" altLang="de-DE" b="1">
              <a:solidFill>
                <a:schemeClr val="tx2"/>
              </a:solidFill>
            </a:endParaRPr>
          </a:p>
        </p:txBody>
      </p:sp>
      <p:grpSp>
        <p:nvGrpSpPr>
          <p:cNvPr id="46088" name="Group 12"/>
          <p:cNvGrpSpPr>
            <a:grpSpLocks/>
          </p:cNvGrpSpPr>
          <p:nvPr/>
        </p:nvGrpSpPr>
        <p:grpSpPr bwMode="auto">
          <a:xfrm>
            <a:off x="0" y="6167438"/>
            <a:ext cx="2339975" cy="536575"/>
            <a:chOff x="0" y="3957"/>
            <a:chExt cx="1474" cy="338"/>
          </a:xfrm>
        </p:grpSpPr>
        <p:sp>
          <p:nvSpPr>
            <p:cNvPr id="46090"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cs-CZ" altLang="de-DE" sz="1800"/>
            </a:p>
          </p:txBody>
        </p:sp>
        <p:pic>
          <p:nvPicPr>
            <p:cNvPr id="46091" name="Picture 70" descr="Notizen2"/>
            <p:cNvPicPr>
              <a:picLocks noChangeAspect="1" noChangeArrowheads="1"/>
            </p:cNvPicPr>
            <p:nvPr/>
          </p:nvPicPr>
          <p:blipFill>
            <a:blip r:embed="rId4"/>
            <a:srcRect/>
            <a:stretch>
              <a:fillRect/>
            </a:stretch>
          </p:blipFill>
          <p:spPr bwMode="auto">
            <a:xfrm>
              <a:off x="37" y="3996"/>
              <a:ext cx="212" cy="219"/>
            </a:xfrm>
            <a:prstGeom prst="rect">
              <a:avLst/>
            </a:prstGeom>
            <a:noFill/>
            <a:ln w="9525">
              <a:noFill/>
              <a:miter lim="800000"/>
              <a:headEnd/>
              <a:tailEnd/>
            </a:ln>
          </p:spPr>
        </p:pic>
        <p:sp>
          <p:nvSpPr>
            <p:cNvPr id="46092" name="Text Box 71"/>
            <p:cNvSpPr txBox="1">
              <a:spLocks noChangeArrowheads="1"/>
            </p:cNvSpPr>
            <p:nvPr/>
          </p:nvSpPr>
          <p:spPr bwMode="auto">
            <a:xfrm>
              <a:off x="160" y="3985"/>
              <a:ext cx="1314" cy="310"/>
            </a:xfrm>
            <a:prstGeom prst="rect">
              <a:avLst/>
            </a:prstGeom>
            <a:noFill/>
            <a:ln w="9525">
              <a:noFill/>
              <a:miter lim="800000"/>
              <a:headEnd/>
              <a:tailEnd/>
            </a:ln>
          </p:spPr>
          <p:txBody>
            <a:bodyPr>
              <a:spAutoFit/>
            </a:bodyPr>
            <a:lstStyle/>
            <a:p>
              <a:pPr eaLnBrk="1" hangingPunct="1"/>
              <a:r>
                <a:rPr lang="de-DE" altLang="de-DE" sz="1400">
                  <a:sym typeface="Wingdings" pitchFamily="2" charset="2"/>
                </a:rPr>
                <a:t>  </a:t>
              </a:r>
              <a:r>
                <a:rPr lang="de-DE" altLang="de-DE">
                  <a:sym typeface="Wingdings" pitchFamily="2" charset="2"/>
                </a:rPr>
                <a:t></a:t>
              </a:r>
              <a:r>
                <a:rPr lang="de-DE" altLang="de-DE"/>
                <a:t> </a:t>
              </a:r>
              <a:r>
                <a:rPr lang="cs-CZ" altLang="de-DE"/>
                <a:t>Pracovní list </a:t>
              </a:r>
              <a:r>
                <a:rPr lang="de-DE" altLang="de-DE"/>
                <a:t>7.4</a:t>
              </a:r>
            </a:p>
            <a:p>
              <a:pPr eaLnBrk="1" hangingPunct="1"/>
              <a:r>
                <a:rPr lang="de-DE" altLang="de-DE"/>
                <a:t>     </a:t>
              </a:r>
            </a:p>
          </p:txBody>
        </p:sp>
      </p:grpSp>
      <p:sp>
        <p:nvSpPr>
          <p:cNvPr id="46089"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13" name="Rectangle 6"/>
          <p:cNvSpPr txBox="1">
            <a:spLocks noChangeArrowheads="1"/>
          </p:cNvSpPr>
          <p:nvPr/>
        </p:nvSpPr>
        <p:spPr bwMode="auto">
          <a:xfrm>
            <a:off x="0" y="0"/>
            <a:ext cx="9144000" cy="764704"/>
          </a:xfrm>
          <a:prstGeom prst="rect">
            <a:avLst/>
          </a:prstGeom>
          <a:noFill/>
          <a:ln w="9525">
            <a:noFill/>
            <a:miter lim="800000"/>
            <a:headEnd/>
            <a:tailEnd/>
          </a:ln>
        </p:spPr>
        <p:txBody>
          <a:bodyPr anchor="ctr"/>
          <a:lstStyle/>
          <a:p>
            <a:pPr algn="ctr" eaLnBrk="1" hangingPunct="1">
              <a:spcBef>
                <a:spcPct val="20000"/>
              </a:spcBef>
              <a:buClr>
                <a:schemeClr val="accent1"/>
              </a:buClr>
              <a:buSzPct val="85000"/>
              <a:buFont typeface="Wingdings 2" pitchFamily="18" charset="2"/>
              <a:buNone/>
              <a:defRPr/>
            </a:pPr>
            <a:r>
              <a:rPr lang="cs-CZ" altLang="de-DE" sz="2000" kern="0" dirty="0">
                <a:solidFill>
                  <a:schemeClr val="accent1"/>
                </a:solidFill>
                <a:latin typeface="+mn-lt"/>
                <a:cs typeface="+mn-cs"/>
              </a:rPr>
              <a:t>Nepsaná společenská pravidla</a:t>
            </a:r>
            <a:endParaRPr lang="de-DE" altLang="de-DE" sz="2000" kern="0" dirty="0">
              <a:solidFill>
                <a:schemeClr val="accent1"/>
              </a:solidFill>
              <a:latin typeface="+mn-lt"/>
              <a:cs typeface="+mn-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Text Box 3"/>
          <p:cNvSpPr txBox="1">
            <a:spLocks noChangeArrowheads="1"/>
          </p:cNvSpPr>
          <p:nvPr/>
        </p:nvSpPr>
        <p:spPr bwMode="auto">
          <a:xfrm>
            <a:off x="152400" y="981075"/>
            <a:ext cx="8915400" cy="2616200"/>
          </a:xfrm>
          <a:prstGeom prst="rect">
            <a:avLst/>
          </a:prstGeom>
          <a:noFill/>
          <a:ln w="9525">
            <a:noFill/>
            <a:miter lim="800000"/>
            <a:headEnd/>
            <a:tailEnd/>
          </a:ln>
        </p:spPr>
        <p:txBody>
          <a:bodyPr>
            <a:spAutoFit/>
          </a:bodyPr>
          <a:lstStyle/>
          <a:p>
            <a:pPr marL="355600" indent="-355600" eaLnBrk="1" hangingPunct="1">
              <a:spcBef>
                <a:spcPct val="20000"/>
              </a:spcBef>
              <a:buClr>
                <a:srgbClr val="336699"/>
              </a:buClr>
              <a:buFont typeface="Wingdings" pitchFamily="2" charset="2"/>
              <a:buNone/>
            </a:pPr>
            <a:endParaRPr lang="en-US" altLang="de-DE" sz="2400" dirty="0"/>
          </a:p>
          <a:p>
            <a:pPr marL="355600" indent="-355600" eaLnBrk="1" hangingPunct="1">
              <a:spcBef>
                <a:spcPct val="50000"/>
              </a:spcBef>
              <a:buClr>
                <a:srgbClr val="8CADAE"/>
              </a:buClr>
              <a:buSzPct val="85000"/>
              <a:buFont typeface="Courier New" pitchFamily="49" charset="0"/>
              <a:buChar char="o"/>
            </a:pPr>
            <a:r>
              <a:rPr lang="cs-CZ" altLang="de-DE" sz="1800" dirty="0"/>
              <a:t>Buďte oblečeni tak, aby to odpovídalo dané příležitosti</a:t>
            </a:r>
            <a:r>
              <a:rPr lang="en-US" altLang="de-DE" sz="1800" dirty="0"/>
              <a:t>/</a:t>
            </a:r>
            <a:r>
              <a:rPr lang="cs-CZ" altLang="de-DE" sz="1800" dirty="0"/>
              <a:t>situaci</a:t>
            </a:r>
            <a:r>
              <a:rPr lang="en-US" altLang="de-DE" sz="1800" dirty="0"/>
              <a:t> (</a:t>
            </a:r>
            <a:r>
              <a:rPr lang="cs-CZ" altLang="de-DE" sz="1800" dirty="0"/>
              <a:t>např. neberte si teplákovou soupravu nebo tenisky na pohřeb nebo na pracovní pohovor</a:t>
            </a:r>
            <a:endParaRPr lang="de-DE" altLang="de-DE" sz="1800" dirty="0"/>
          </a:p>
          <a:p>
            <a:pPr marL="355600" indent="-355600" eaLnBrk="1" hangingPunct="1">
              <a:spcBef>
                <a:spcPct val="50000"/>
              </a:spcBef>
              <a:buClr>
                <a:srgbClr val="8CADAE"/>
              </a:buClr>
              <a:buSzPct val="85000"/>
              <a:buFont typeface="Courier New" pitchFamily="49" charset="0"/>
              <a:buChar char="o"/>
            </a:pPr>
            <a:r>
              <a:rPr lang="cs-CZ" altLang="de-DE" sz="1800" dirty="0"/>
              <a:t>Dodržujte osobní hygienu </a:t>
            </a:r>
            <a:r>
              <a:rPr lang="en-US" altLang="de-DE" sz="1800" dirty="0"/>
              <a:t>(</a:t>
            </a:r>
            <a:r>
              <a:rPr lang="cs-CZ" altLang="de-DE" sz="1800" dirty="0"/>
              <a:t>např. pravidelně se umývejte/sprchujte; čistěte si zuby; mějte čisté šaty bez skvrn</a:t>
            </a:r>
            <a:r>
              <a:rPr lang="en-US" altLang="de-DE" sz="1800" dirty="0"/>
              <a:t>)</a:t>
            </a:r>
            <a:r>
              <a:rPr lang="cs-CZ" altLang="de-DE" sz="1800" dirty="0"/>
              <a:t>.</a:t>
            </a:r>
            <a:r>
              <a:rPr lang="en-US" altLang="de-DE" sz="2300" dirty="0"/>
              <a:t> </a:t>
            </a:r>
          </a:p>
          <a:p>
            <a:pPr marL="355600" indent="-355600" eaLnBrk="1" hangingPunct="1">
              <a:spcBef>
                <a:spcPct val="50000"/>
              </a:spcBef>
              <a:buClr>
                <a:srgbClr val="336699"/>
              </a:buClr>
              <a:buFont typeface="Wingdings" pitchFamily="2" charset="2"/>
              <a:buNone/>
            </a:pPr>
            <a:endParaRPr lang="en-US" altLang="de-DE" sz="1000" dirty="0"/>
          </a:p>
          <a:p>
            <a:pPr marL="355600" indent="-355600" eaLnBrk="1" hangingPunct="1">
              <a:spcBef>
                <a:spcPct val="50000"/>
              </a:spcBef>
              <a:buClr>
                <a:srgbClr val="336699"/>
              </a:buClr>
              <a:buFont typeface="Wingdings" pitchFamily="2" charset="2"/>
              <a:buNone/>
            </a:pPr>
            <a:endParaRPr lang="en-US" altLang="de-DE" sz="800" dirty="0"/>
          </a:p>
        </p:txBody>
      </p:sp>
      <p:pic>
        <p:nvPicPr>
          <p:cNvPr id="47107" name="Picture 13" descr="3053413712_6df07eb6ed"/>
          <p:cNvPicPr>
            <a:picLocks noChangeAspect="1" noChangeArrowheads="1"/>
          </p:cNvPicPr>
          <p:nvPr/>
        </p:nvPicPr>
        <p:blipFill>
          <a:blip r:embed="rId3"/>
          <a:srcRect/>
          <a:stretch>
            <a:fillRect/>
          </a:stretch>
        </p:blipFill>
        <p:spPr bwMode="auto">
          <a:xfrm>
            <a:off x="3132138" y="3500438"/>
            <a:ext cx="2851150" cy="2886075"/>
          </a:xfrm>
          <a:prstGeom prst="rect">
            <a:avLst/>
          </a:prstGeom>
          <a:noFill/>
          <a:ln w="9525">
            <a:noFill/>
            <a:miter lim="800000"/>
            <a:headEnd/>
            <a:tailEnd/>
          </a:ln>
        </p:spPr>
      </p:pic>
      <p:sp>
        <p:nvSpPr>
          <p:cNvPr id="47108" name="Rectangle 14"/>
          <p:cNvSpPr>
            <a:spLocks noChangeArrowheads="1"/>
          </p:cNvSpPr>
          <p:nvPr/>
        </p:nvSpPr>
        <p:spPr bwMode="auto">
          <a:xfrm>
            <a:off x="-58738" y="6669088"/>
            <a:ext cx="2667001" cy="215900"/>
          </a:xfrm>
          <a:prstGeom prst="rect">
            <a:avLst/>
          </a:prstGeom>
          <a:noFill/>
          <a:ln w="9525">
            <a:noFill/>
            <a:miter lim="800000"/>
            <a:headEnd/>
            <a:tailEnd/>
          </a:ln>
        </p:spPr>
        <p:txBody>
          <a:bodyPr wrap="none">
            <a:spAutoFit/>
          </a:bodyPr>
          <a:lstStyle/>
          <a:p>
            <a:pPr eaLnBrk="1" hangingPunct="1">
              <a:spcBef>
                <a:spcPct val="50000"/>
              </a:spcBef>
              <a:buClr>
                <a:srgbClr val="336699"/>
              </a:buClr>
              <a:buFont typeface="Wingdings" pitchFamily="2" charset="2"/>
              <a:buNone/>
            </a:pPr>
            <a:r>
              <a:rPr lang="en-US" altLang="de-DE" sz="800" i="1"/>
              <a:t>(</a:t>
            </a:r>
            <a:r>
              <a:rPr lang="cs-CZ" altLang="de-DE" sz="800"/>
              <a:t>„</a:t>
            </a:r>
            <a:r>
              <a:rPr lang="fr-FR" altLang="de-DE" sz="800" i="1"/>
              <a:t>008-</a:t>
            </a:r>
            <a:r>
              <a:rPr lang="cs-CZ" altLang="de-DE" sz="800" i="1"/>
              <a:t>Lidé, které známe</a:t>
            </a:r>
            <a:r>
              <a:rPr lang="en-US" altLang="de-DE" sz="800"/>
              <a:t>” </a:t>
            </a:r>
            <a:r>
              <a:rPr lang="en-US" altLang="de-DE" sz="800" i="1">
                <a:cs typeface="Arial" charset="0"/>
              </a:rPr>
              <a:t>« </a:t>
            </a:r>
            <a:r>
              <a:rPr lang="fr-FR" altLang="de-DE" sz="800" i="1"/>
              <a:t> </a:t>
            </a:r>
            <a:r>
              <a:rPr lang="cs-CZ" altLang="de-DE" sz="800" i="1"/>
              <a:t>od</a:t>
            </a:r>
            <a:r>
              <a:rPr lang="fr-FR" altLang="de-DE" sz="800" i="1"/>
              <a:t> gingerpig2000</a:t>
            </a:r>
            <a:r>
              <a:rPr lang="en-US" altLang="de-DE" sz="800" i="1"/>
              <a:t>)</a:t>
            </a:r>
          </a:p>
        </p:txBody>
      </p:sp>
      <p:sp>
        <p:nvSpPr>
          <p:cNvPr id="47109"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a:t>
            </a:r>
            <a:r>
              <a:rPr lang="cs-CZ" altLang="de-DE" b="1">
                <a:solidFill>
                  <a:schemeClr val="tx2"/>
                </a:solidFill>
              </a:rPr>
              <a:t>40</a:t>
            </a:r>
            <a:endParaRPr lang="en-US" altLang="de-DE" b="1">
              <a:solidFill>
                <a:schemeClr val="tx2"/>
              </a:solidFill>
            </a:endParaRPr>
          </a:p>
        </p:txBody>
      </p:sp>
      <p:sp>
        <p:nvSpPr>
          <p:cNvPr id="47110"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8" name="Rectangle 6"/>
          <p:cNvSpPr txBox="1">
            <a:spLocks noChangeArrowheads="1"/>
          </p:cNvSpPr>
          <p:nvPr/>
        </p:nvSpPr>
        <p:spPr bwMode="auto">
          <a:xfrm>
            <a:off x="0" y="0"/>
            <a:ext cx="9144000" cy="764704"/>
          </a:xfrm>
          <a:prstGeom prst="rect">
            <a:avLst/>
          </a:prstGeom>
          <a:noFill/>
          <a:ln w="9525">
            <a:noFill/>
            <a:miter lim="800000"/>
            <a:headEnd/>
            <a:tailEnd/>
          </a:ln>
        </p:spPr>
        <p:txBody>
          <a:bodyPr anchor="ctr"/>
          <a:lstStyle/>
          <a:p>
            <a:pPr algn="ctr" eaLnBrk="1" hangingPunct="1">
              <a:spcBef>
                <a:spcPct val="20000"/>
              </a:spcBef>
              <a:buClr>
                <a:schemeClr val="accent1"/>
              </a:buClr>
              <a:buSzPct val="85000"/>
              <a:buFont typeface="Wingdings 2" pitchFamily="18" charset="2"/>
              <a:buNone/>
              <a:defRPr/>
            </a:pPr>
            <a:r>
              <a:rPr lang="cs-CZ" altLang="de-DE" sz="2000" kern="0" dirty="0">
                <a:solidFill>
                  <a:schemeClr val="accent1"/>
                </a:solidFill>
                <a:latin typeface="+mn-lt"/>
                <a:cs typeface="+mn-cs"/>
              </a:rPr>
              <a:t>Nepsaná společenská pravidla</a:t>
            </a:r>
            <a:endParaRPr lang="de-DE" altLang="de-DE" sz="2000" kern="0" dirty="0">
              <a:solidFill>
                <a:schemeClr val="accent1"/>
              </a:solidFill>
              <a:latin typeface="+mn-lt"/>
              <a:cs typeface="+mn-cs"/>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1066800" y="1828800"/>
            <a:ext cx="7086600" cy="2819400"/>
          </a:xfrm>
          <a:prstGeom prst="rect">
            <a:avLst/>
          </a:prstGeom>
          <a:noFill/>
          <a:ln w="9525">
            <a:noFill/>
            <a:miter lim="800000"/>
            <a:headEnd/>
            <a:tailEnd/>
          </a:ln>
        </p:spPr>
        <p:txBody>
          <a:bodyPr/>
          <a:lstStyle/>
          <a:p>
            <a:pPr eaLnBrk="1" hangingPunct="1">
              <a:spcBef>
                <a:spcPct val="20000"/>
              </a:spcBef>
              <a:buFontTx/>
              <a:buChar char="•"/>
            </a:pPr>
            <a:endParaRPr lang="en-GB" altLang="de-DE" sz="2400"/>
          </a:p>
        </p:txBody>
      </p:sp>
      <p:sp>
        <p:nvSpPr>
          <p:cNvPr id="48131" name="Text Box 3"/>
          <p:cNvSpPr txBox="1">
            <a:spLocks noChangeArrowheads="1"/>
          </p:cNvSpPr>
          <p:nvPr/>
        </p:nvSpPr>
        <p:spPr bwMode="auto">
          <a:xfrm>
            <a:off x="179388" y="1125538"/>
            <a:ext cx="8964612" cy="3540125"/>
          </a:xfrm>
          <a:prstGeom prst="rect">
            <a:avLst/>
          </a:prstGeom>
          <a:noFill/>
          <a:ln w="9525">
            <a:noFill/>
            <a:miter lim="800000"/>
            <a:headEnd/>
            <a:tailEnd/>
          </a:ln>
        </p:spPr>
        <p:txBody>
          <a:bodyPr>
            <a:spAutoFit/>
          </a:bodyPr>
          <a:lstStyle/>
          <a:p>
            <a:pPr eaLnBrk="1" hangingPunct="1">
              <a:spcBef>
                <a:spcPct val="20000"/>
              </a:spcBef>
              <a:buClr>
                <a:srgbClr val="336699"/>
              </a:buClr>
              <a:buFont typeface="Wingdings" pitchFamily="2" charset="2"/>
              <a:buNone/>
              <a:tabLst>
                <a:tab pos="900113" algn="l"/>
              </a:tabLst>
            </a:pPr>
            <a:endParaRPr lang="en-US" altLang="de-DE" sz="800" dirty="0"/>
          </a:p>
          <a:p>
            <a:pPr eaLnBrk="1" hangingPunct="1">
              <a:spcBef>
                <a:spcPct val="50000"/>
              </a:spcBef>
              <a:buClr>
                <a:srgbClr val="8CADAE"/>
              </a:buClr>
              <a:buSzPct val="85000"/>
              <a:tabLst>
                <a:tab pos="900113" algn="l"/>
              </a:tabLst>
            </a:pPr>
            <a:r>
              <a:rPr lang="cs-CZ" altLang="de-DE" sz="1800" dirty="0"/>
              <a:t>„Dobré vychování</a:t>
            </a:r>
            <a:r>
              <a:rPr lang="en-US" altLang="de-DE" sz="1800" dirty="0"/>
              <a:t>”, </a:t>
            </a:r>
            <a:r>
              <a:rPr lang="cs-CZ" altLang="de-DE" sz="1800" dirty="0"/>
              <a:t>např.</a:t>
            </a:r>
            <a:r>
              <a:rPr lang="en-US" altLang="de-DE" sz="1800" dirty="0"/>
              <a:t>:</a:t>
            </a:r>
          </a:p>
          <a:p>
            <a:pPr marL="533400" lvl="1" indent="-354013" eaLnBrk="1" hangingPunct="1">
              <a:spcBef>
                <a:spcPct val="50000"/>
              </a:spcBef>
              <a:buClr>
                <a:srgbClr val="8CADAE"/>
              </a:buClr>
              <a:buSzPct val="85000"/>
              <a:buFont typeface="Courier New" pitchFamily="49" charset="0"/>
              <a:buChar char="o"/>
              <a:tabLst>
                <a:tab pos="900113" algn="l"/>
              </a:tabLst>
            </a:pPr>
            <a:r>
              <a:rPr lang="cs-CZ" altLang="de-DE" sz="1800" dirty="0"/>
              <a:t>Na veřejnosti se nekrká – pokud ano, omluvte se</a:t>
            </a:r>
            <a:endParaRPr lang="en-US" altLang="de-DE" sz="1800" dirty="0"/>
          </a:p>
          <a:p>
            <a:pPr marL="533400" lvl="1" indent="-354013" eaLnBrk="1" hangingPunct="1">
              <a:spcBef>
                <a:spcPct val="50000"/>
              </a:spcBef>
              <a:buClr>
                <a:srgbClr val="8CADAE"/>
              </a:buClr>
              <a:buSzPct val="85000"/>
              <a:buFont typeface="Courier New" pitchFamily="49" charset="0"/>
              <a:buChar char="o"/>
              <a:tabLst>
                <a:tab pos="900113" algn="l"/>
              </a:tabLst>
            </a:pPr>
            <a:r>
              <a:rPr lang="cs-CZ" altLang="de-DE" sz="1800" dirty="0"/>
              <a:t>Dejte si ruku před ústa, když zíváte</a:t>
            </a:r>
            <a:endParaRPr lang="en-US" altLang="de-DE" sz="1800" dirty="0"/>
          </a:p>
          <a:p>
            <a:pPr marL="533400" lvl="1" indent="-354013" eaLnBrk="1" hangingPunct="1">
              <a:spcBef>
                <a:spcPct val="50000"/>
              </a:spcBef>
              <a:buClr>
                <a:srgbClr val="8CADAE"/>
              </a:buClr>
              <a:buSzPct val="85000"/>
              <a:buFont typeface="Courier New" pitchFamily="49" charset="0"/>
              <a:buChar char="o"/>
              <a:tabLst>
                <a:tab pos="900113" algn="l"/>
              </a:tabLst>
            </a:pPr>
            <a:r>
              <a:rPr lang="cs-CZ" altLang="de-DE" sz="1800" dirty="0"/>
              <a:t>Otočte se od druhých stranou, když smrkáte</a:t>
            </a:r>
            <a:endParaRPr lang="en-US" altLang="de-DE" sz="1800" dirty="0"/>
          </a:p>
          <a:p>
            <a:pPr marL="533400" lvl="1" indent="-354013" eaLnBrk="1" hangingPunct="1">
              <a:spcBef>
                <a:spcPct val="50000"/>
              </a:spcBef>
              <a:buClr>
                <a:srgbClr val="8CADAE"/>
              </a:buClr>
              <a:buSzPct val="85000"/>
              <a:buFont typeface="Courier New" pitchFamily="49" charset="0"/>
              <a:buChar char="o"/>
              <a:tabLst>
                <a:tab pos="900113" algn="l"/>
              </a:tabLst>
            </a:pPr>
            <a:r>
              <a:rPr lang="cs-CZ" altLang="de-DE" sz="1800" dirty="0"/>
              <a:t>Nekuřte během jídla</a:t>
            </a:r>
            <a:endParaRPr lang="en-US" altLang="de-DE" sz="1800" dirty="0"/>
          </a:p>
          <a:p>
            <a:pPr marL="533400" lvl="1" indent="-354013" eaLnBrk="1" hangingPunct="1">
              <a:spcBef>
                <a:spcPct val="50000"/>
              </a:spcBef>
              <a:buClr>
                <a:srgbClr val="8CADAE"/>
              </a:buClr>
              <a:buSzPct val="85000"/>
              <a:buFont typeface="Courier New" pitchFamily="49" charset="0"/>
              <a:buChar char="o"/>
              <a:tabLst>
                <a:tab pos="900113" algn="l"/>
              </a:tabLst>
            </a:pPr>
            <a:r>
              <a:rPr lang="cs-CZ" altLang="de-DE" sz="1800" dirty="0"/>
              <a:t>Nemluvte s plnou pusou</a:t>
            </a:r>
            <a:endParaRPr lang="de-DE" altLang="de-DE" sz="1800" dirty="0"/>
          </a:p>
          <a:p>
            <a:pPr marL="533400" lvl="1" indent="-354013" eaLnBrk="1" hangingPunct="1">
              <a:spcBef>
                <a:spcPct val="50000"/>
              </a:spcBef>
              <a:buClr>
                <a:srgbClr val="8CADAE"/>
              </a:buClr>
              <a:buSzPct val="85000"/>
              <a:buFont typeface="Courier New" pitchFamily="49" charset="0"/>
              <a:buChar char="o"/>
              <a:tabLst>
                <a:tab pos="900113" algn="l"/>
              </a:tabLst>
            </a:pPr>
            <a:r>
              <a:rPr lang="cs-CZ" altLang="de-DE" sz="1800" dirty="0"/>
              <a:t>Neplivejte na podlahu</a:t>
            </a:r>
            <a:endParaRPr lang="en-US" altLang="de-DE" sz="1800" dirty="0"/>
          </a:p>
          <a:p>
            <a:pPr marL="533400" lvl="1" indent="-354013" eaLnBrk="1" hangingPunct="1">
              <a:spcBef>
                <a:spcPct val="50000"/>
              </a:spcBef>
              <a:buClr>
                <a:srgbClr val="8CADAE"/>
              </a:buClr>
              <a:buSzPct val="85000"/>
              <a:buFont typeface="Courier New" pitchFamily="49" charset="0"/>
              <a:buChar char="o"/>
              <a:tabLst>
                <a:tab pos="900113" algn="l"/>
              </a:tabLst>
            </a:pPr>
            <a:r>
              <a:rPr lang="cs-CZ" altLang="de-DE" sz="1800" dirty="0"/>
              <a:t>Nemluvte sprostě</a:t>
            </a:r>
            <a:endParaRPr lang="de-DE" altLang="de-DE" sz="1800" dirty="0"/>
          </a:p>
        </p:txBody>
      </p:sp>
      <p:pic>
        <p:nvPicPr>
          <p:cNvPr id="48132" name="Picture 7" descr="1309288105_150d1fa560No Toser-No Coughing Zone-flickr-ccc"/>
          <p:cNvPicPr>
            <a:picLocks noChangeAspect="1" noChangeArrowheads="1"/>
          </p:cNvPicPr>
          <p:nvPr/>
        </p:nvPicPr>
        <p:blipFill>
          <a:blip r:embed="rId3"/>
          <a:srcRect/>
          <a:stretch>
            <a:fillRect/>
          </a:stretch>
        </p:blipFill>
        <p:spPr bwMode="auto">
          <a:xfrm>
            <a:off x="7380288" y="5084763"/>
            <a:ext cx="1512887" cy="1511300"/>
          </a:xfrm>
          <a:prstGeom prst="rect">
            <a:avLst/>
          </a:prstGeom>
          <a:noFill/>
          <a:ln w="9525">
            <a:noFill/>
            <a:miter lim="800000"/>
            <a:headEnd/>
            <a:tailEnd/>
          </a:ln>
        </p:spPr>
      </p:pic>
      <p:sp>
        <p:nvSpPr>
          <p:cNvPr id="48133"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dirty="0">
                <a:solidFill>
                  <a:schemeClr val="tx2"/>
                </a:solidFill>
              </a:rPr>
              <a:t>7.</a:t>
            </a:r>
            <a:r>
              <a:rPr lang="cs-CZ" altLang="de-DE" b="1" dirty="0">
                <a:solidFill>
                  <a:schemeClr val="tx2"/>
                </a:solidFill>
              </a:rPr>
              <a:t>41</a:t>
            </a:r>
            <a:endParaRPr lang="en-US" altLang="de-DE" b="1" dirty="0">
              <a:solidFill>
                <a:schemeClr val="tx2"/>
              </a:solidFill>
            </a:endParaRPr>
          </a:p>
        </p:txBody>
      </p:sp>
      <p:sp>
        <p:nvSpPr>
          <p:cNvPr id="48134" name="Rectangle 8"/>
          <p:cNvSpPr>
            <a:spLocks noChangeArrowheads="1"/>
          </p:cNvSpPr>
          <p:nvPr/>
        </p:nvSpPr>
        <p:spPr bwMode="auto">
          <a:xfrm>
            <a:off x="-47625" y="6669088"/>
            <a:ext cx="5940425" cy="215900"/>
          </a:xfrm>
          <a:prstGeom prst="rect">
            <a:avLst/>
          </a:prstGeom>
          <a:noFill/>
          <a:ln w="9525">
            <a:noFill/>
            <a:miter lim="800000"/>
            <a:headEnd/>
            <a:tailEnd/>
          </a:ln>
        </p:spPr>
        <p:txBody>
          <a:bodyPr>
            <a:spAutoFit/>
          </a:bodyPr>
          <a:lstStyle/>
          <a:p>
            <a:pPr eaLnBrk="1" hangingPunct="1">
              <a:spcBef>
                <a:spcPct val="50000"/>
              </a:spcBef>
              <a:buClr>
                <a:srgbClr val="336699"/>
              </a:buClr>
              <a:buFont typeface="Wingdings" pitchFamily="2" charset="2"/>
              <a:buNone/>
            </a:pPr>
            <a:r>
              <a:rPr lang="de-DE" altLang="de-DE" sz="800" i="1">
                <a:latin typeface="Arial" charset="0"/>
              </a:rPr>
              <a:t>(</a:t>
            </a:r>
            <a:r>
              <a:rPr lang="cs-CZ" altLang="de-DE" sz="800"/>
              <a:t>„Kašlání zakázáno</a:t>
            </a:r>
            <a:r>
              <a:rPr lang="en-US" altLang="de-DE" sz="800"/>
              <a:t>” </a:t>
            </a:r>
            <a:r>
              <a:rPr lang="cs-CZ" altLang="de-DE" sz="800"/>
              <a:t>od</a:t>
            </a:r>
            <a:r>
              <a:rPr lang="en-US" altLang="de-DE" sz="800" i="1"/>
              <a:t> Michael</a:t>
            </a:r>
            <a:r>
              <a:rPr lang="cs-CZ" altLang="de-DE" sz="800" i="1"/>
              <a:t>a</a:t>
            </a:r>
            <a:r>
              <a:rPr lang="en-US" altLang="de-DE" sz="800" i="1"/>
              <a:t> Slichenmyer</a:t>
            </a:r>
            <a:r>
              <a:rPr lang="cs-CZ" altLang="de-DE" sz="800" i="1"/>
              <a:t>a</a:t>
            </a:r>
            <a:r>
              <a:rPr lang="en-US" altLang="de-DE" sz="800" i="1"/>
              <a:t> (www.flickr.com/photos/notunlike)</a:t>
            </a:r>
          </a:p>
        </p:txBody>
      </p:sp>
      <p:sp>
        <p:nvSpPr>
          <p:cNvPr id="48135" name="Text Box 10"/>
          <p:cNvSpPr txBox="1">
            <a:spLocks noChangeArrowheads="1"/>
          </p:cNvSpPr>
          <p:nvPr/>
        </p:nvSpPr>
        <p:spPr bwMode="auto">
          <a:xfrm>
            <a:off x="6215063" y="6619875"/>
            <a:ext cx="2605409" cy="279400"/>
          </a:xfrm>
          <a:prstGeom prst="rect">
            <a:avLst/>
          </a:prstGeom>
          <a:noFill/>
          <a:ln w="9525">
            <a:noFill/>
            <a:miter lim="800000"/>
            <a:headEnd/>
            <a:tailEnd/>
          </a:ln>
        </p:spPr>
        <p:txBody>
          <a:bodyPr wrap="square"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10" name="Rectangle 6"/>
          <p:cNvSpPr txBox="1">
            <a:spLocks noChangeArrowheads="1"/>
          </p:cNvSpPr>
          <p:nvPr/>
        </p:nvSpPr>
        <p:spPr bwMode="auto">
          <a:xfrm>
            <a:off x="0" y="0"/>
            <a:ext cx="9144000" cy="764704"/>
          </a:xfrm>
          <a:prstGeom prst="rect">
            <a:avLst/>
          </a:prstGeom>
          <a:noFill/>
          <a:ln w="9525">
            <a:noFill/>
            <a:miter lim="800000"/>
            <a:headEnd/>
            <a:tailEnd/>
          </a:ln>
        </p:spPr>
        <p:txBody>
          <a:bodyPr anchor="ctr"/>
          <a:lstStyle/>
          <a:p>
            <a:pPr algn="ctr" eaLnBrk="1" hangingPunct="1">
              <a:spcBef>
                <a:spcPct val="20000"/>
              </a:spcBef>
              <a:buClr>
                <a:schemeClr val="accent1"/>
              </a:buClr>
              <a:buSzPct val="85000"/>
              <a:buFont typeface="Wingdings 2" pitchFamily="18" charset="2"/>
              <a:buNone/>
              <a:defRPr/>
            </a:pPr>
            <a:r>
              <a:rPr lang="cs-CZ" altLang="de-DE" sz="2000" kern="0" dirty="0">
                <a:solidFill>
                  <a:schemeClr val="accent1"/>
                </a:solidFill>
                <a:latin typeface="+mn-lt"/>
                <a:cs typeface="+mn-cs"/>
              </a:rPr>
              <a:t>Nepsaná společenská pravidla</a:t>
            </a:r>
            <a:endParaRPr lang="de-DE" altLang="de-DE" sz="2000" kern="0" dirty="0">
              <a:solidFill>
                <a:schemeClr val="accent1"/>
              </a:solidFill>
              <a:latin typeface="+mn-lt"/>
              <a:cs typeface="+mn-cs"/>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6"/>
          <p:cNvSpPr>
            <a:spLocks noChangeArrowheads="1"/>
          </p:cNvSpPr>
          <p:nvPr/>
        </p:nvSpPr>
        <p:spPr bwMode="auto">
          <a:xfrm>
            <a:off x="0" y="1"/>
            <a:ext cx="9144000" cy="764704"/>
          </a:xfrm>
          <a:prstGeom prst="rect">
            <a:avLst/>
          </a:prstGeom>
          <a:noFill/>
          <a:ln w="9525">
            <a:noFill/>
            <a:miter lim="800000"/>
            <a:headEnd/>
            <a:tailEnd/>
          </a:ln>
        </p:spPr>
        <p:txBody>
          <a:bodyPr anchor="ctr"/>
          <a:lstStyle/>
          <a:p>
            <a:pPr algn="ctr" eaLnBrk="1" hangingPunct="1">
              <a:buClr>
                <a:schemeClr val="accent1"/>
              </a:buClr>
              <a:buSzPct val="85000"/>
              <a:buFont typeface="Wingdings 2" pitchFamily="18" charset="2"/>
              <a:buNone/>
            </a:pPr>
            <a:r>
              <a:rPr lang="cs-CZ" altLang="de-DE" sz="2000" dirty="0">
                <a:solidFill>
                  <a:schemeClr val="accent1"/>
                </a:solidFill>
              </a:rPr>
              <a:t>„Z terapeutické místnosti do běžného života</a:t>
            </a:r>
            <a:r>
              <a:rPr lang="en-US" altLang="de-DE" sz="2000" dirty="0">
                <a:solidFill>
                  <a:schemeClr val="accent1"/>
                </a:solidFill>
              </a:rPr>
              <a:t>”</a:t>
            </a:r>
          </a:p>
        </p:txBody>
      </p:sp>
      <p:grpSp>
        <p:nvGrpSpPr>
          <p:cNvPr id="49155" name="Group 15"/>
          <p:cNvGrpSpPr>
            <a:grpSpLocks/>
          </p:cNvGrpSpPr>
          <p:nvPr/>
        </p:nvGrpSpPr>
        <p:grpSpPr bwMode="auto">
          <a:xfrm>
            <a:off x="0" y="6167438"/>
            <a:ext cx="2339975" cy="536575"/>
            <a:chOff x="0" y="3957"/>
            <a:chExt cx="1474" cy="338"/>
          </a:xfrm>
        </p:grpSpPr>
        <p:sp>
          <p:nvSpPr>
            <p:cNvPr id="49159"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49160" name="Picture 70" descr="Notizen2"/>
            <p:cNvPicPr>
              <a:picLocks noChangeAspect="1" noChangeArrowheads="1"/>
            </p:cNvPicPr>
            <p:nvPr/>
          </p:nvPicPr>
          <p:blipFill>
            <a:blip r:embed="rId2"/>
            <a:srcRect/>
            <a:stretch>
              <a:fillRect/>
            </a:stretch>
          </p:blipFill>
          <p:spPr bwMode="auto">
            <a:xfrm>
              <a:off x="37" y="3996"/>
              <a:ext cx="212" cy="219"/>
            </a:xfrm>
            <a:prstGeom prst="rect">
              <a:avLst/>
            </a:prstGeom>
            <a:noFill/>
            <a:ln w="9525">
              <a:noFill/>
              <a:miter lim="800000"/>
              <a:headEnd/>
              <a:tailEnd/>
            </a:ln>
          </p:spPr>
        </p:pic>
        <p:sp>
          <p:nvSpPr>
            <p:cNvPr id="49161" name="Text Box 71"/>
            <p:cNvSpPr txBox="1">
              <a:spLocks noChangeArrowheads="1"/>
            </p:cNvSpPr>
            <p:nvPr/>
          </p:nvSpPr>
          <p:spPr bwMode="auto">
            <a:xfrm>
              <a:off x="160" y="3985"/>
              <a:ext cx="1314" cy="310"/>
            </a:xfrm>
            <a:prstGeom prst="rect">
              <a:avLst/>
            </a:prstGeom>
            <a:noFill/>
            <a:ln w="9525">
              <a:noFill/>
              <a:miter lim="800000"/>
              <a:headEnd/>
              <a:tailEnd/>
            </a:ln>
          </p:spPr>
          <p:txBody>
            <a:bodyPr>
              <a:spAutoFit/>
            </a:bodyPr>
            <a:lstStyle/>
            <a:p>
              <a:pPr eaLnBrk="1" hangingPunct="1"/>
              <a:r>
                <a:rPr lang="de-DE" altLang="de-DE" sz="1400">
                  <a:sym typeface="Wingdings" pitchFamily="2" charset="2"/>
                </a:rPr>
                <a:t>  </a:t>
              </a:r>
              <a:r>
                <a:rPr lang="de-DE" altLang="de-DE">
                  <a:sym typeface="Wingdings" pitchFamily="2" charset="2"/>
                </a:rPr>
                <a:t></a:t>
              </a:r>
              <a:r>
                <a:rPr lang="de-DE" altLang="de-DE"/>
                <a:t> </a:t>
              </a:r>
              <a:r>
                <a:rPr lang="cs-CZ" altLang="de-DE" i="1"/>
                <a:t>Pracovní list </a:t>
              </a:r>
              <a:r>
                <a:rPr lang="de-DE" altLang="de-DE"/>
                <a:t>7.5</a:t>
              </a:r>
            </a:p>
            <a:p>
              <a:pPr eaLnBrk="1" hangingPunct="1"/>
              <a:r>
                <a:rPr lang="de-DE" altLang="de-DE"/>
                <a:t>     </a:t>
              </a:r>
            </a:p>
          </p:txBody>
        </p:sp>
      </p:grpSp>
      <p:sp>
        <p:nvSpPr>
          <p:cNvPr id="12"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dirty="0">
                <a:solidFill>
                  <a:schemeClr val="tx2"/>
                </a:solidFill>
              </a:rPr>
              <a:t>Jak se vcítit do druhého</a:t>
            </a:r>
            <a:r>
              <a:rPr lang="de-DE" altLang="de-DE" b="1" dirty="0">
                <a:solidFill>
                  <a:schemeClr val="tx2"/>
                </a:solidFill>
              </a:rPr>
              <a:t> </a:t>
            </a:r>
          </a:p>
        </p:txBody>
      </p:sp>
      <p:sp>
        <p:nvSpPr>
          <p:cNvPr id="13"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dirty="0">
                <a:solidFill>
                  <a:schemeClr val="tx2"/>
                </a:solidFill>
              </a:rPr>
              <a:t>7.</a:t>
            </a:r>
            <a:r>
              <a:rPr lang="cs-CZ" altLang="de-DE" b="1" dirty="0" smtClean="0">
                <a:solidFill>
                  <a:schemeClr val="tx2"/>
                </a:solidFill>
              </a:rPr>
              <a:t>4</a:t>
            </a:r>
            <a:r>
              <a:rPr lang="de-DE" altLang="de-DE" b="1" dirty="0" smtClean="0">
                <a:solidFill>
                  <a:schemeClr val="tx2"/>
                </a:solidFill>
              </a:rPr>
              <a:t>2</a:t>
            </a:r>
            <a:endParaRPr lang="en-US" altLang="de-DE" b="1" dirty="0">
              <a:solidFill>
                <a:schemeClr val="tx2"/>
              </a:solidFill>
            </a:endParaRPr>
          </a:p>
        </p:txBody>
      </p:sp>
      <p:pic>
        <p:nvPicPr>
          <p:cNvPr id="3" name="Grafik 2"/>
          <p:cNvPicPr>
            <a:picLocks noChangeAspect="1"/>
          </p:cNvPicPr>
          <p:nvPr/>
        </p:nvPicPr>
        <p:blipFill rotWithShape="1">
          <a:blip r:embed="rId3"/>
          <a:srcRect l="25785" t="14563" r="27556" b="10872"/>
          <a:stretch/>
        </p:blipFill>
        <p:spPr>
          <a:xfrm>
            <a:off x="2346325" y="1007649"/>
            <a:ext cx="4196010" cy="5364519"/>
          </a:xfrm>
          <a:prstGeom prst="rect">
            <a:avLst/>
          </a:prstGeom>
        </p:spPr>
      </p:pic>
      <p:sp>
        <p:nvSpPr>
          <p:cNvPr id="11" name="Textfeld 10"/>
          <p:cNvSpPr txBox="1"/>
          <p:nvPr/>
        </p:nvSpPr>
        <p:spPr>
          <a:xfrm rot="19806148">
            <a:off x="3301207" y="3527632"/>
            <a:ext cx="2541588" cy="461963"/>
          </a:xfrm>
          <a:prstGeom prst="rect">
            <a:avLst/>
          </a:prstGeom>
          <a:noFill/>
        </p:spPr>
        <p:txBody>
          <a:bodyPr>
            <a:spAutoFit/>
          </a:bodyPr>
          <a:lstStyle/>
          <a:p>
            <a:pPr algn="ctr">
              <a:defRPr/>
            </a:pPr>
            <a:r>
              <a:rPr lang="cs-CZ" sz="2400" b="1" dirty="0">
                <a:solidFill>
                  <a:schemeClr val="bg1">
                    <a:lumMod val="85000"/>
                  </a:schemeClr>
                </a:solidFill>
                <a:effectLst>
                  <a:outerShdw blurRad="50800" dist="50800" dir="5400000" algn="ctr" rotWithShape="0">
                    <a:srgbClr val="000000">
                      <a:alpha val="50000"/>
                    </a:srgbClr>
                  </a:outerShdw>
                </a:effectLst>
              </a:rPr>
              <a:t>Pracovní list</a:t>
            </a:r>
            <a:endParaRPr lang="en-US" sz="2400" b="1" dirty="0">
              <a:solidFill>
                <a:schemeClr val="bg1">
                  <a:lumMod val="85000"/>
                </a:schemeClr>
              </a:solidFill>
              <a:effectLst>
                <a:outerShdw blurRad="50800" dist="50800" dir="5400000" algn="ctr" rotWithShape="0">
                  <a:srgbClr val="000000">
                    <a:alpha val="50000"/>
                  </a:srgbClr>
                </a:outerShdw>
              </a:effectLs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395288" y="2057400"/>
            <a:ext cx="8424862" cy="3305175"/>
          </a:xfrm>
          <a:prstGeom prst="rect">
            <a:avLst/>
          </a:prstGeom>
          <a:solidFill>
            <a:schemeClr val="bg1"/>
          </a:solidFill>
          <a:ln w="9525">
            <a:noFill/>
            <a:miter lim="800000"/>
            <a:headEnd/>
            <a:tailEnd/>
          </a:ln>
        </p:spPr>
        <p:txBody>
          <a:bodyPr>
            <a:spAutoFit/>
          </a:bodyPr>
          <a:lstStyle/>
          <a:p>
            <a:pPr marL="355600" indent="-355600" eaLnBrk="1" hangingPunct="1">
              <a:spcBef>
                <a:spcPct val="40000"/>
              </a:spcBef>
              <a:buClr>
                <a:srgbClr val="8CADAE"/>
              </a:buClr>
              <a:buSzPct val="85000"/>
              <a:buFont typeface="Courier New" pitchFamily="49" charset="0"/>
              <a:buChar char="o"/>
            </a:pPr>
            <a:r>
              <a:rPr lang="cs-CZ" altLang="de-DE" sz="1800" dirty="0"/>
              <a:t>Měli byste si udělat názor na druhého člověka až poté, co jej důkladně poznáte nebo co jste jej pozorně sledovali delší dobu</a:t>
            </a:r>
            <a:r>
              <a:rPr lang="en-GB" altLang="de-DE" sz="1800" dirty="0"/>
              <a:t>.</a:t>
            </a:r>
            <a:endParaRPr lang="de-DE" altLang="de-DE" sz="1800" dirty="0"/>
          </a:p>
          <a:p>
            <a:pPr marL="355600" indent="-355600" eaLnBrk="1" hangingPunct="1">
              <a:spcBef>
                <a:spcPct val="40000"/>
              </a:spcBef>
              <a:buClr>
                <a:srgbClr val="8CADAE"/>
              </a:buClr>
              <a:buSzPct val="85000"/>
              <a:buFont typeface="Courier New" pitchFamily="49" charset="0"/>
              <a:buChar char="o"/>
            </a:pPr>
            <a:r>
              <a:rPr lang="cs-CZ" altLang="de-DE" sz="1800" dirty="0"/>
              <a:t>Výraz v obličeji a gestikulace jsou důležitými vodítky ohledně toho, jak se člověk cítí, ale někdy mohou být zavádějící</a:t>
            </a:r>
            <a:r>
              <a:rPr lang="de-DE" altLang="de-DE" sz="1800" dirty="0"/>
              <a:t>!</a:t>
            </a:r>
          </a:p>
          <a:p>
            <a:pPr marL="355600" indent="-355600" eaLnBrk="1" hangingPunct="1">
              <a:spcBef>
                <a:spcPct val="40000"/>
              </a:spcBef>
              <a:buClr>
                <a:srgbClr val="8CADAE"/>
              </a:buClr>
              <a:buSzPct val="85000"/>
              <a:buFont typeface="Courier New" pitchFamily="49" charset="0"/>
              <a:buChar char="o"/>
            </a:pPr>
            <a:r>
              <a:rPr lang="cs-CZ" altLang="de-DE" sz="1800" dirty="0"/>
              <a:t>Když hodnotíme složité situace nebo chování druhých lidí, je velmi důležité vzít v úvahu všechny informace, které jsou k dispozici</a:t>
            </a:r>
            <a:r>
              <a:rPr lang="de-DE" altLang="de-DE" sz="1800" dirty="0"/>
              <a:t>.</a:t>
            </a:r>
          </a:p>
          <a:p>
            <a:pPr marL="355600" indent="-355600" eaLnBrk="1" hangingPunct="1">
              <a:spcBef>
                <a:spcPct val="40000"/>
              </a:spcBef>
              <a:buClr>
                <a:srgbClr val="8CADAE"/>
              </a:buClr>
              <a:buSzPct val="85000"/>
            </a:pPr>
            <a:r>
              <a:rPr lang="cs-CZ" altLang="de-DE" sz="1800" dirty="0"/>
              <a:t>     </a:t>
            </a:r>
            <a:r>
              <a:rPr lang="cs-CZ" altLang="de-DE" sz="1800" b="1" dirty="0"/>
              <a:t>Pozor</a:t>
            </a:r>
            <a:r>
              <a:rPr lang="de-DE" altLang="de-DE" sz="1800" b="1" dirty="0"/>
              <a:t>: </a:t>
            </a:r>
            <a:r>
              <a:rPr lang="cs-CZ" altLang="de-DE" sz="1800" dirty="0"/>
              <a:t>Naše aktuální nálada ovlivňuje, jak vnímáme své okolí</a:t>
            </a:r>
            <a:r>
              <a:rPr lang="de-DE" altLang="de-DE" sz="1800" dirty="0"/>
              <a:t> (</a:t>
            </a:r>
            <a:r>
              <a:rPr lang="cs-CZ" altLang="de-DE" sz="1800" dirty="0"/>
              <a:t>např. jak hodnotíme druhé lidi</a:t>
            </a:r>
            <a:r>
              <a:rPr lang="de-DE" altLang="de-DE" sz="1800" dirty="0"/>
              <a:t>). </a:t>
            </a:r>
          </a:p>
          <a:p>
            <a:pPr marL="355600" indent="-355600" eaLnBrk="1" hangingPunct="1">
              <a:spcBef>
                <a:spcPct val="40000"/>
              </a:spcBef>
              <a:buClr>
                <a:srgbClr val="8CADAE"/>
              </a:buClr>
              <a:buSzPct val="85000"/>
              <a:buFont typeface="Courier New" pitchFamily="49" charset="0"/>
              <a:buChar char="o"/>
            </a:pPr>
            <a:r>
              <a:rPr lang="cs-CZ" altLang="de-DE" sz="1800" dirty="0"/>
              <a:t>Když jednáme s druhými lidmi, měli bychom dodržovat řadu (nepsaných) společenských pravidel</a:t>
            </a:r>
            <a:r>
              <a:rPr lang="de-DE" altLang="de-DE" sz="1800" dirty="0"/>
              <a:t>.</a:t>
            </a:r>
          </a:p>
        </p:txBody>
      </p:sp>
      <p:sp>
        <p:nvSpPr>
          <p:cNvPr id="50179" name="Rectangle 4"/>
          <p:cNvSpPr>
            <a:spLocks noChangeArrowheads="1"/>
          </p:cNvSpPr>
          <p:nvPr/>
        </p:nvSpPr>
        <p:spPr bwMode="auto">
          <a:xfrm>
            <a:off x="3894138" y="2400300"/>
            <a:ext cx="9144000" cy="0"/>
          </a:xfrm>
          <a:prstGeom prst="rect">
            <a:avLst/>
          </a:prstGeom>
          <a:noFill/>
          <a:ln w="9525">
            <a:noFill/>
            <a:miter lim="800000"/>
            <a:headEnd/>
            <a:tailEnd/>
          </a:ln>
        </p:spPr>
        <p:txBody>
          <a:bodyPr>
            <a:spAutoFit/>
          </a:bodyPr>
          <a:lstStyle/>
          <a:p>
            <a:pPr eaLnBrk="1" hangingPunct="1"/>
            <a:endParaRPr lang="en-CA" altLang="de-DE" sz="1800">
              <a:latin typeface="Arial" charset="0"/>
            </a:endParaRPr>
          </a:p>
        </p:txBody>
      </p:sp>
      <p:sp>
        <p:nvSpPr>
          <p:cNvPr id="50180" name="Rectangle 6"/>
          <p:cNvSpPr>
            <a:spLocks noChangeArrowheads="1"/>
          </p:cNvSpPr>
          <p:nvPr/>
        </p:nvSpPr>
        <p:spPr bwMode="auto">
          <a:xfrm>
            <a:off x="0" y="1196975"/>
            <a:ext cx="9144000" cy="369332"/>
          </a:xfrm>
          <a:prstGeom prst="rect">
            <a:avLst/>
          </a:prstGeom>
          <a:noFill/>
          <a:ln w="9525">
            <a:noFill/>
            <a:miter lim="800000"/>
            <a:headEnd/>
            <a:tailEnd/>
          </a:ln>
        </p:spPr>
        <p:txBody>
          <a:bodyPr>
            <a:spAutoFit/>
          </a:bodyPr>
          <a:lstStyle/>
          <a:p>
            <a:pPr algn="ctr" eaLnBrk="1" hangingPunct="1"/>
            <a:r>
              <a:rPr lang="cs-CZ" altLang="de-DE" sz="1800" b="1" dirty="0"/>
              <a:t>Zapamatujte si</a:t>
            </a:r>
            <a:r>
              <a:rPr lang="de-DE" altLang="de-DE" sz="1800" b="1" dirty="0"/>
              <a:t>:</a:t>
            </a:r>
            <a:endParaRPr lang="de-DE" altLang="de-DE" sz="1800" b="1" dirty="0"/>
          </a:p>
        </p:txBody>
      </p:sp>
      <p:sp>
        <p:nvSpPr>
          <p:cNvPr id="50181" name="Text Box 9"/>
          <p:cNvSpPr txBox="1">
            <a:spLocks noChangeArrowheads="1"/>
          </p:cNvSpPr>
          <p:nvPr/>
        </p:nvSpPr>
        <p:spPr bwMode="auto">
          <a:xfrm>
            <a:off x="0" y="188640"/>
            <a:ext cx="9144000" cy="400110"/>
          </a:xfrm>
          <a:prstGeom prst="rect">
            <a:avLst/>
          </a:prstGeom>
          <a:noFill/>
          <a:ln w="9525">
            <a:noFill/>
            <a:miter lim="800000"/>
            <a:headEnd/>
            <a:tailEnd/>
          </a:ln>
        </p:spPr>
        <p:txBody>
          <a:bodyPr>
            <a:spAutoFit/>
          </a:bodyPr>
          <a:lstStyle/>
          <a:p>
            <a:pPr algn="ctr" eaLnBrk="1" hangingPunct="1">
              <a:spcBef>
                <a:spcPct val="50000"/>
              </a:spcBef>
            </a:pPr>
            <a:r>
              <a:rPr lang="cs-CZ" altLang="de-DE" sz="2000" dirty="0" smtClean="0">
                <a:solidFill>
                  <a:schemeClr val="accent1"/>
                </a:solidFill>
              </a:rPr>
              <a:t>Jak </a:t>
            </a:r>
            <a:r>
              <a:rPr lang="cs-CZ" altLang="de-DE" sz="2000" dirty="0">
                <a:solidFill>
                  <a:schemeClr val="accent1"/>
                </a:solidFill>
              </a:rPr>
              <a:t>to uplatnit v běžném životě</a:t>
            </a:r>
            <a:endParaRPr lang="de-DE" altLang="de-DE" sz="2000" dirty="0">
              <a:solidFill>
                <a:schemeClr val="accent1"/>
              </a:solidFill>
            </a:endParaRPr>
          </a:p>
        </p:txBody>
      </p:sp>
      <p:sp>
        <p:nvSpPr>
          <p:cNvPr id="50182"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a:t>
            </a:r>
            <a:r>
              <a:rPr lang="cs-CZ" altLang="de-DE" b="1">
                <a:solidFill>
                  <a:schemeClr val="tx2"/>
                </a:solidFill>
              </a:rPr>
              <a:t>43</a:t>
            </a:r>
            <a:endParaRPr lang="en-US" altLang="de-DE" b="1">
              <a:solidFill>
                <a:schemeClr val="tx2"/>
              </a:solidFill>
            </a:endParaRPr>
          </a:p>
        </p:txBody>
      </p:sp>
      <p:sp>
        <p:nvSpPr>
          <p:cNvPr id="50183"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395288" y="2060575"/>
            <a:ext cx="8424862" cy="2806700"/>
          </a:xfrm>
          <a:prstGeom prst="rect">
            <a:avLst/>
          </a:prstGeom>
          <a:solidFill>
            <a:schemeClr val="bg1"/>
          </a:solidFill>
          <a:ln w="9525">
            <a:noFill/>
            <a:miter lim="800000"/>
            <a:headEnd/>
            <a:tailEnd/>
          </a:ln>
        </p:spPr>
        <p:txBody>
          <a:bodyPr>
            <a:spAutoFit/>
          </a:bodyPr>
          <a:lstStyle/>
          <a:p>
            <a:pPr marL="355600" indent="-355600" eaLnBrk="1" hangingPunct="1">
              <a:spcBef>
                <a:spcPct val="40000"/>
              </a:spcBef>
              <a:buClr>
                <a:srgbClr val="8CADAE"/>
              </a:buClr>
              <a:buSzPct val="85000"/>
              <a:buFont typeface="Courier New" pitchFamily="49" charset="0"/>
              <a:buChar char="o"/>
            </a:pPr>
            <a:r>
              <a:rPr lang="cs-CZ" altLang="de-DE" sz="1800" dirty="0"/>
              <a:t>Zvykněte si zvážit vždy aspoň 2 nebo 3 možná vysvětlení situace, když vás chování druhých lidí naštve, otráví nebo stresuje</a:t>
            </a:r>
            <a:r>
              <a:rPr lang="de-DE" altLang="de-DE" sz="1800" dirty="0"/>
              <a:t>.</a:t>
            </a:r>
            <a:r>
              <a:rPr lang="en-GB" altLang="de-DE" sz="1800" dirty="0"/>
              <a:t> </a:t>
            </a:r>
            <a:endParaRPr lang="de-DE" altLang="de-DE" sz="1800" dirty="0"/>
          </a:p>
          <a:p>
            <a:pPr marL="355600" indent="-355600" eaLnBrk="1" hangingPunct="1">
              <a:spcBef>
                <a:spcPct val="40000"/>
              </a:spcBef>
              <a:buClr>
                <a:srgbClr val="8CADAE"/>
              </a:buClr>
              <a:buSzPct val="85000"/>
              <a:buFont typeface="Courier New" pitchFamily="49" charset="0"/>
              <a:buChar char="o"/>
            </a:pPr>
            <a:r>
              <a:rPr lang="cs-CZ" altLang="de-DE" sz="1800" dirty="0"/>
              <a:t>Vezměte v úvahu životní styl druhého člověka</a:t>
            </a:r>
            <a:r>
              <a:rPr lang="en-US" altLang="de-DE" sz="1800" dirty="0"/>
              <a:t> </a:t>
            </a:r>
            <a:r>
              <a:rPr lang="cs-CZ" altLang="de-DE" sz="1800" dirty="0"/>
              <a:t>(např. někdo je ranní ptáče, jiný noční sova)</a:t>
            </a:r>
            <a:r>
              <a:rPr lang="en-US" altLang="de-DE" sz="1800" dirty="0"/>
              <a:t> </a:t>
            </a:r>
            <a:r>
              <a:rPr lang="cs-CZ" altLang="de-DE" sz="1800" dirty="0"/>
              <a:t>a životní situaci, které druhý člověk zrovna čelí. Když někdo řekne něco škaredého, neznamená to nutně, že je zlý nebo vzteklý, ale třeba je jen netaktní</a:t>
            </a:r>
            <a:r>
              <a:rPr lang="en-US" altLang="de-DE" sz="1800" dirty="0"/>
              <a:t>. </a:t>
            </a:r>
            <a:r>
              <a:rPr lang="cs-CZ" altLang="de-DE" sz="1800" dirty="0"/>
              <a:t>Nikdo nereaguje vždycky spravedlivě a přiměřeně</a:t>
            </a:r>
            <a:r>
              <a:rPr lang="en-US" altLang="de-DE" sz="1800" dirty="0"/>
              <a:t>.</a:t>
            </a:r>
          </a:p>
          <a:p>
            <a:pPr marL="355600" indent="-355600" eaLnBrk="1" hangingPunct="1">
              <a:spcBef>
                <a:spcPct val="40000"/>
              </a:spcBef>
              <a:buClr>
                <a:srgbClr val="8CADAE"/>
              </a:buClr>
              <a:buSzPct val="85000"/>
            </a:pPr>
            <a:r>
              <a:rPr lang="cs-CZ" altLang="de-DE" sz="1800" dirty="0"/>
              <a:t>	Buďme upřímní</a:t>
            </a:r>
            <a:r>
              <a:rPr lang="en-US" altLang="de-DE" sz="1800" dirty="0"/>
              <a:t>: </a:t>
            </a:r>
            <a:r>
              <a:rPr lang="cs-CZ" altLang="de-DE" sz="1800" dirty="0"/>
              <a:t>Nedokážeme být vždycky ke každému spravedliví, </a:t>
            </a:r>
            <a:r>
              <a:rPr lang="en-US" altLang="de-DE" sz="1800" dirty="0"/>
              <a:t>a</a:t>
            </a:r>
            <a:r>
              <a:rPr lang="cs-CZ" altLang="de-DE" sz="1800" dirty="0"/>
              <a:t>ni chovat se přiměřeně situaci</a:t>
            </a:r>
            <a:r>
              <a:rPr lang="en-US" altLang="de-DE" sz="1800" dirty="0"/>
              <a:t>.</a:t>
            </a:r>
            <a:r>
              <a:rPr lang="de-DE" altLang="de-DE" sz="1800" dirty="0"/>
              <a:t> </a:t>
            </a:r>
          </a:p>
        </p:txBody>
      </p:sp>
      <p:sp>
        <p:nvSpPr>
          <p:cNvPr id="51203" name="Rectangle 4"/>
          <p:cNvSpPr>
            <a:spLocks noChangeArrowheads="1"/>
          </p:cNvSpPr>
          <p:nvPr/>
        </p:nvSpPr>
        <p:spPr bwMode="auto">
          <a:xfrm>
            <a:off x="3894138" y="2400300"/>
            <a:ext cx="9144000" cy="0"/>
          </a:xfrm>
          <a:prstGeom prst="rect">
            <a:avLst/>
          </a:prstGeom>
          <a:noFill/>
          <a:ln w="9525">
            <a:noFill/>
            <a:miter lim="800000"/>
            <a:headEnd/>
            <a:tailEnd/>
          </a:ln>
        </p:spPr>
        <p:txBody>
          <a:bodyPr>
            <a:spAutoFit/>
          </a:bodyPr>
          <a:lstStyle/>
          <a:p>
            <a:pPr eaLnBrk="1" hangingPunct="1"/>
            <a:endParaRPr lang="en-CA" altLang="de-DE" sz="1800">
              <a:latin typeface="Arial" charset="0"/>
            </a:endParaRPr>
          </a:p>
        </p:txBody>
      </p:sp>
      <p:sp>
        <p:nvSpPr>
          <p:cNvPr id="51204"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a:t>
            </a:r>
            <a:r>
              <a:rPr lang="cs-CZ" altLang="de-DE" b="1">
                <a:solidFill>
                  <a:schemeClr val="tx2"/>
                </a:solidFill>
              </a:rPr>
              <a:t>44</a:t>
            </a:r>
            <a:endParaRPr lang="en-US" altLang="de-DE" b="1">
              <a:solidFill>
                <a:schemeClr val="tx2"/>
              </a:solidFill>
            </a:endParaRPr>
          </a:p>
        </p:txBody>
      </p:sp>
      <p:sp>
        <p:nvSpPr>
          <p:cNvPr id="51205" name="Rectangle 6"/>
          <p:cNvSpPr>
            <a:spLocks noChangeArrowheads="1"/>
          </p:cNvSpPr>
          <p:nvPr/>
        </p:nvSpPr>
        <p:spPr bwMode="auto">
          <a:xfrm>
            <a:off x="0" y="1196975"/>
            <a:ext cx="9144000" cy="369332"/>
          </a:xfrm>
          <a:prstGeom prst="rect">
            <a:avLst/>
          </a:prstGeom>
          <a:noFill/>
          <a:ln w="9525">
            <a:noFill/>
            <a:miter lim="800000"/>
            <a:headEnd/>
            <a:tailEnd/>
          </a:ln>
        </p:spPr>
        <p:txBody>
          <a:bodyPr>
            <a:spAutoFit/>
          </a:bodyPr>
          <a:lstStyle/>
          <a:p>
            <a:pPr algn="ctr" eaLnBrk="1" hangingPunct="1"/>
            <a:r>
              <a:rPr lang="cs-CZ" altLang="de-DE" sz="1800" b="1" dirty="0"/>
              <a:t>Zapamatujte si</a:t>
            </a:r>
            <a:r>
              <a:rPr lang="de-DE" altLang="de-DE" sz="1800" b="1" dirty="0"/>
              <a:t>:</a:t>
            </a:r>
            <a:endParaRPr lang="de-DE" altLang="de-DE" sz="1800" b="1" dirty="0"/>
          </a:p>
        </p:txBody>
      </p:sp>
      <p:sp>
        <p:nvSpPr>
          <p:cNvPr id="51206"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8" name="Text Box 9"/>
          <p:cNvSpPr txBox="1">
            <a:spLocks noChangeArrowheads="1"/>
          </p:cNvSpPr>
          <p:nvPr/>
        </p:nvSpPr>
        <p:spPr bwMode="auto">
          <a:xfrm>
            <a:off x="0" y="188640"/>
            <a:ext cx="9144000" cy="400110"/>
          </a:xfrm>
          <a:prstGeom prst="rect">
            <a:avLst/>
          </a:prstGeom>
          <a:noFill/>
          <a:ln w="9525">
            <a:noFill/>
            <a:miter lim="800000"/>
            <a:headEnd/>
            <a:tailEnd/>
          </a:ln>
        </p:spPr>
        <p:txBody>
          <a:bodyPr>
            <a:spAutoFit/>
          </a:bodyPr>
          <a:lstStyle/>
          <a:p>
            <a:pPr algn="ctr" eaLnBrk="1" hangingPunct="1">
              <a:spcBef>
                <a:spcPct val="50000"/>
              </a:spcBef>
            </a:pPr>
            <a:r>
              <a:rPr lang="cs-CZ" altLang="de-DE" sz="2000" dirty="0" smtClean="0">
                <a:solidFill>
                  <a:schemeClr val="accent1"/>
                </a:solidFill>
              </a:rPr>
              <a:t>Jak </a:t>
            </a:r>
            <a:r>
              <a:rPr lang="cs-CZ" altLang="de-DE" sz="2000" dirty="0">
                <a:solidFill>
                  <a:schemeClr val="accent1"/>
                </a:solidFill>
              </a:rPr>
              <a:t>to uplatnit v běžném životě</a:t>
            </a:r>
            <a:endParaRPr lang="de-DE" altLang="de-DE" sz="2000" dirty="0">
              <a:solidFill>
                <a:schemeClr val="accent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4"/>
          <p:cNvSpPr txBox="1">
            <a:spLocks noChangeArrowheads="1"/>
          </p:cNvSpPr>
          <p:nvPr/>
        </p:nvSpPr>
        <p:spPr bwMode="auto">
          <a:xfrm>
            <a:off x="152400" y="1125538"/>
            <a:ext cx="8877300" cy="4638675"/>
          </a:xfrm>
          <a:prstGeom prst="rect">
            <a:avLst/>
          </a:prstGeom>
          <a:solidFill>
            <a:schemeClr val="bg1"/>
          </a:solidFill>
          <a:ln w="9525">
            <a:noFill/>
            <a:miter lim="800000"/>
            <a:headEnd/>
            <a:tailEnd/>
          </a:ln>
        </p:spPr>
        <p:txBody>
          <a:bodyPr>
            <a:spAutoFit/>
          </a:bodyPr>
          <a:lstStyle/>
          <a:p>
            <a:pPr eaLnBrk="1" hangingPunct="1">
              <a:lnSpc>
                <a:spcPct val="105000"/>
              </a:lnSpc>
              <a:spcBef>
                <a:spcPct val="20000"/>
              </a:spcBef>
              <a:buFont typeface="Wingdings" pitchFamily="2" charset="2"/>
              <a:buNone/>
              <a:defRPr/>
            </a:pPr>
            <a:r>
              <a:rPr lang="cs-CZ" sz="1800" dirty="0">
                <a:latin typeface="+mn-lt"/>
              </a:rPr>
              <a:t>Během psychózy mají lidé sklon chybně nebo přehnaně chápat výraz ve tváři a jednání druhých lidí.</a:t>
            </a:r>
            <a:r>
              <a:rPr lang="de-DE" sz="1800" dirty="0">
                <a:latin typeface="+mn-lt"/>
              </a:rPr>
              <a:t> </a:t>
            </a:r>
            <a:endParaRPr lang="cs-CZ" sz="1800" dirty="0">
              <a:latin typeface="+mn-lt"/>
            </a:endParaRPr>
          </a:p>
          <a:p>
            <a:pPr eaLnBrk="1" hangingPunct="1">
              <a:lnSpc>
                <a:spcPct val="105000"/>
              </a:lnSpc>
              <a:spcBef>
                <a:spcPct val="20000"/>
              </a:spcBef>
              <a:buFont typeface="Wingdings" pitchFamily="2" charset="2"/>
              <a:buNone/>
              <a:defRPr/>
            </a:pPr>
            <a:endParaRPr lang="de-DE" sz="1800" dirty="0">
              <a:latin typeface="+mn-lt"/>
            </a:endParaRPr>
          </a:p>
          <a:p>
            <a:pPr eaLnBrk="1" hangingPunct="1">
              <a:lnSpc>
                <a:spcPct val="105000"/>
              </a:lnSpc>
              <a:spcBef>
                <a:spcPct val="20000"/>
              </a:spcBef>
              <a:buFont typeface="Wingdings" pitchFamily="2" charset="2"/>
              <a:buNone/>
              <a:defRPr/>
            </a:pPr>
            <a:r>
              <a:rPr lang="cs-CZ" sz="1800" dirty="0">
                <a:latin typeface="+mn-lt"/>
              </a:rPr>
              <a:t>Řada věcí existuje pouze v očích pozorovatele</a:t>
            </a:r>
            <a:r>
              <a:rPr lang="de-DE" sz="1800" dirty="0">
                <a:latin typeface="+mn-lt"/>
              </a:rPr>
              <a:t>. </a:t>
            </a:r>
            <a:r>
              <a:rPr lang="cs-CZ" sz="1800" dirty="0">
                <a:latin typeface="+mn-lt"/>
              </a:rPr>
              <a:t>Zvláště když jsme  ve stresu</a:t>
            </a:r>
            <a:r>
              <a:rPr lang="de-DE" sz="1800" dirty="0">
                <a:latin typeface="+mn-lt"/>
              </a:rPr>
              <a:t>, </a:t>
            </a:r>
            <a:r>
              <a:rPr lang="cs-CZ" sz="1800" dirty="0">
                <a:latin typeface="+mn-lt"/>
              </a:rPr>
              <a:t>je naše vnímání okolí silně ovlivněno našimi emocemi </a:t>
            </a:r>
            <a:r>
              <a:rPr lang="de-DE" sz="1800" dirty="0">
                <a:latin typeface="+mn-lt"/>
              </a:rPr>
              <a:t>(</a:t>
            </a:r>
            <a:r>
              <a:rPr lang="cs-CZ" sz="1800" dirty="0">
                <a:latin typeface="+mn-lt"/>
              </a:rPr>
              <a:t>např. pocitem nedůvěry, když jsme úzkostní; nebo </a:t>
            </a:r>
            <a:r>
              <a:rPr lang="de-DE" sz="1800" dirty="0">
                <a:latin typeface="+mn-lt"/>
              </a:rPr>
              <a:t> </a:t>
            </a:r>
            <a:r>
              <a:rPr lang="cs-CZ" sz="1800" dirty="0">
                <a:latin typeface="+mn-lt"/>
              </a:rPr>
              <a:t>pocitem osvícení, když jsme v euforii</a:t>
            </a:r>
            <a:r>
              <a:rPr lang="de-DE" sz="1800" dirty="0">
                <a:latin typeface="+mn-lt"/>
              </a:rPr>
              <a:t>). </a:t>
            </a:r>
            <a:endParaRPr lang="cs-CZ" sz="1800" dirty="0">
              <a:latin typeface="+mn-lt"/>
            </a:endParaRPr>
          </a:p>
          <a:p>
            <a:pPr eaLnBrk="1" hangingPunct="1">
              <a:lnSpc>
                <a:spcPct val="105000"/>
              </a:lnSpc>
              <a:spcBef>
                <a:spcPct val="20000"/>
              </a:spcBef>
              <a:buFont typeface="Wingdings" pitchFamily="2" charset="2"/>
              <a:buNone/>
              <a:defRPr/>
            </a:pPr>
            <a:endParaRPr lang="cs-CZ" sz="1800" dirty="0">
              <a:latin typeface="+mn-lt"/>
            </a:endParaRPr>
          </a:p>
          <a:p>
            <a:pPr eaLnBrk="1" hangingPunct="1">
              <a:lnSpc>
                <a:spcPct val="105000"/>
              </a:lnSpc>
              <a:spcBef>
                <a:spcPct val="20000"/>
              </a:spcBef>
              <a:buFont typeface="Wingdings" pitchFamily="2" charset="2"/>
              <a:buNone/>
              <a:defRPr/>
            </a:pPr>
            <a:r>
              <a:rPr lang="cs-CZ" altLang="de-DE" sz="1800" i="1" dirty="0">
                <a:latin typeface="+mn-lt"/>
              </a:rPr>
              <a:t>Které části této terapeutické lekce mi připadaly zvláště užitečné a praktické?</a:t>
            </a:r>
          </a:p>
          <a:p>
            <a:pPr marL="1588" eaLnBrk="1" hangingPunct="1">
              <a:spcBef>
                <a:spcPts val="1200"/>
              </a:spcBef>
              <a:defRPr/>
            </a:pPr>
            <a:r>
              <a:rPr lang="cs-CZ" altLang="de-DE" sz="1800" i="1" dirty="0">
                <a:latin typeface="+mn-lt"/>
              </a:rPr>
              <a:t>Kdy a v jaké konkrétní situaci bych mohl/a v blízké budoucnosti využít to, co jsem se naučil/a?</a:t>
            </a:r>
            <a:r>
              <a:rPr lang="en-GB" altLang="de-DE" sz="1800" i="1" dirty="0">
                <a:latin typeface="+mn-lt"/>
              </a:rPr>
              <a:t> </a:t>
            </a:r>
            <a:endParaRPr lang="cs-CZ" altLang="de-DE" sz="1800" i="1" dirty="0">
              <a:latin typeface="+mn-lt"/>
            </a:endParaRPr>
          </a:p>
          <a:p>
            <a:pPr eaLnBrk="1" hangingPunct="1">
              <a:defRPr/>
            </a:pPr>
            <a:endParaRPr lang="cs-CZ" altLang="de-DE" sz="1800" dirty="0">
              <a:latin typeface="+mn-lt"/>
            </a:endParaRPr>
          </a:p>
          <a:p>
            <a:pPr eaLnBrk="1" hangingPunct="1">
              <a:defRPr/>
            </a:pPr>
            <a:r>
              <a:rPr lang="cs-CZ" altLang="de-DE" sz="1800" i="1" dirty="0">
                <a:latin typeface="+mn-lt"/>
              </a:rPr>
              <a:t>V čem by mi to mohlo pomoci</a:t>
            </a:r>
            <a:r>
              <a:rPr lang="en-GB" altLang="de-DE" sz="1800" i="1" dirty="0">
                <a:latin typeface="+mn-lt"/>
              </a:rPr>
              <a:t> (</a:t>
            </a:r>
            <a:r>
              <a:rPr lang="cs-CZ" altLang="de-DE" sz="1800" i="1" dirty="0">
                <a:latin typeface="+mn-lt"/>
              </a:rPr>
              <a:t>např. cítit se v menším napětí</a:t>
            </a:r>
            <a:r>
              <a:rPr lang="en-GB" altLang="de-DE" sz="1800" i="1" dirty="0">
                <a:latin typeface="+mn-lt"/>
              </a:rPr>
              <a:t>)?</a:t>
            </a:r>
            <a:endParaRPr lang="cs-CZ" altLang="de-DE" sz="1800" dirty="0">
              <a:latin typeface="+mn-lt"/>
            </a:endParaRPr>
          </a:p>
          <a:p>
            <a:pPr eaLnBrk="1" hangingPunct="1">
              <a:lnSpc>
                <a:spcPct val="105000"/>
              </a:lnSpc>
              <a:spcBef>
                <a:spcPct val="20000"/>
              </a:spcBef>
              <a:buFont typeface="Wingdings" pitchFamily="2" charset="2"/>
              <a:buNone/>
              <a:defRPr/>
            </a:pPr>
            <a:endParaRPr lang="de-DE" sz="800" dirty="0"/>
          </a:p>
        </p:txBody>
      </p:sp>
      <p:sp>
        <p:nvSpPr>
          <p:cNvPr id="52228"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7.4</a:t>
            </a:r>
            <a:r>
              <a:rPr lang="cs-CZ" altLang="de-DE" b="1">
                <a:solidFill>
                  <a:schemeClr val="tx2"/>
                </a:solidFill>
              </a:rPr>
              <a:t>5</a:t>
            </a:r>
            <a:endParaRPr lang="en-US" altLang="de-DE" b="1">
              <a:solidFill>
                <a:schemeClr val="tx2"/>
              </a:solidFill>
            </a:endParaRPr>
          </a:p>
        </p:txBody>
      </p:sp>
      <p:sp>
        <p:nvSpPr>
          <p:cNvPr id="52229"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pic>
        <p:nvPicPr>
          <p:cNvPr id="52230" name="Picture 70" descr="Notizen2"/>
          <p:cNvPicPr>
            <a:picLocks noChangeAspect="1" noChangeArrowheads="1"/>
          </p:cNvPicPr>
          <p:nvPr/>
        </p:nvPicPr>
        <p:blipFill>
          <a:blip r:embed="rId3"/>
          <a:srcRect/>
          <a:stretch>
            <a:fillRect/>
          </a:stretch>
        </p:blipFill>
        <p:spPr bwMode="auto">
          <a:xfrm>
            <a:off x="58738" y="6229350"/>
            <a:ext cx="336550" cy="347663"/>
          </a:xfrm>
          <a:prstGeom prst="rect">
            <a:avLst/>
          </a:prstGeom>
          <a:noFill/>
          <a:ln w="9525">
            <a:noFill/>
            <a:miter lim="800000"/>
            <a:headEnd/>
            <a:tailEnd/>
          </a:ln>
        </p:spPr>
      </p:pic>
      <p:grpSp>
        <p:nvGrpSpPr>
          <p:cNvPr id="52231" name="Group 15"/>
          <p:cNvGrpSpPr>
            <a:grpSpLocks/>
          </p:cNvGrpSpPr>
          <p:nvPr/>
        </p:nvGrpSpPr>
        <p:grpSpPr bwMode="auto">
          <a:xfrm>
            <a:off x="0" y="6167438"/>
            <a:ext cx="2339975" cy="536575"/>
            <a:chOff x="0" y="3957"/>
            <a:chExt cx="1474" cy="338"/>
          </a:xfrm>
        </p:grpSpPr>
        <p:sp>
          <p:nvSpPr>
            <p:cNvPr id="52232" name="Rectangle 69"/>
            <p:cNvSpPr>
              <a:spLocks noChangeArrowheads="1"/>
            </p:cNvSpPr>
            <p:nvPr/>
          </p:nvSpPr>
          <p:spPr bwMode="auto">
            <a:xfrm>
              <a:off x="0" y="3957"/>
              <a:ext cx="1225" cy="299"/>
            </a:xfrm>
            <a:prstGeom prst="rect">
              <a:avLst/>
            </a:prstGeom>
            <a:noFill/>
            <a:ln w="9525">
              <a:solidFill>
                <a:schemeClr val="tx1"/>
              </a:solidFill>
              <a:miter lim="800000"/>
              <a:headEnd/>
              <a:tailEnd/>
            </a:ln>
          </p:spPr>
          <p:txBody>
            <a:bodyPr wrap="none" anchor="ctr"/>
            <a:lstStyle/>
            <a:p>
              <a:pPr eaLnBrk="1" hangingPunct="1"/>
              <a:endParaRPr lang="de-DE" altLang="de-DE"/>
            </a:p>
          </p:txBody>
        </p:sp>
        <p:pic>
          <p:nvPicPr>
            <p:cNvPr id="52233" name="Picture 70" descr="Notizen2"/>
            <p:cNvPicPr>
              <a:picLocks noChangeAspect="1" noChangeArrowheads="1"/>
            </p:cNvPicPr>
            <p:nvPr/>
          </p:nvPicPr>
          <p:blipFill>
            <a:blip r:embed="rId3"/>
            <a:srcRect/>
            <a:stretch>
              <a:fillRect/>
            </a:stretch>
          </p:blipFill>
          <p:spPr bwMode="auto">
            <a:xfrm>
              <a:off x="37" y="3996"/>
              <a:ext cx="212" cy="219"/>
            </a:xfrm>
            <a:prstGeom prst="rect">
              <a:avLst/>
            </a:prstGeom>
            <a:noFill/>
            <a:ln w="9525">
              <a:noFill/>
              <a:miter lim="800000"/>
              <a:headEnd/>
              <a:tailEnd/>
            </a:ln>
          </p:spPr>
        </p:pic>
        <p:sp>
          <p:nvSpPr>
            <p:cNvPr id="52234" name="Text Box 71"/>
            <p:cNvSpPr txBox="1">
              <a:spLocks noChangeArrowheads="1"/>
            </p:cNvSpPr>
            <p:nvPr/>
          </p:nvSpPr>
          <p:spPr bwMode="auto">
            <a:xfrm>
              <a:off x="160" y="3985"/>
              <a:ext cx="1314" cy="310"/>
            </a:xfrm>
            <a:prstGeom prst="rect">
              <a:avLst/>
            </a:prstGeom>
            <a:noFill/>
            <a:ln w="9525">
              <a:noFill/>
              <a:miter lim="800000"/>
              <a:headEnd/>
              <a:tailEnd/>
            </a:ln>
          </p:spPr>
          <p:txBody>
            <a:bodyPr>
              <a:spAutoFit/>
            </a:bodyPr>
            <a:lstStyle/>
            <a:p>
              <a:pPr eaLnBrk="1" hangingPunct="1"/>
              <a:r>
                <a:rPr lang="de-DE" altLang="de-DE" sz="1400" dirty="0">
                  <a:sym typeface="Wingdings" pitchFamily="2" charset="2"/>
                </a:rPr>
                <a:t>  </a:t>
              </a:r>
              <a:r>
                <a:rPr lang="de-DE" altLang="de-DE" dirty="0">
                  <a:sym typeface="Wingdings" pitchFamily="2" charset="2"/>
                </a:rPr>
                <a:t></a:t>
              </a:r>
              <a:r>
                <a:rPr lang="de-DE" altLang="de-DE" dirty="0"/>
                <a:t> </a:t>
              </a:r>
              <a:r>
                <a:rPr lang="cs-CZ" altLang="de-DE" i="1" dirty="0"/>
                <a:t>Pracovní list </a:t>
              </a:r>
              <a:r>
                <a:rPr lang="de-DE" altLang="de-DE" dirty="0"/>
                <a:t>7.6</a:t>
              </a:r>
            </a:p>
            <a:p>
              <a:pPr eaLnBrk="1" hangingPunct="1"/>
              <a:r>
                <a:rPr lang="de-DE" altLang="de-DE" dirty="0"/>
                <a:t>     </a:t>
              </a:r>
            </a:p>
          </p:txBody>
        </p:sp>
      </p:grpSp>
      <p:sp>
        <p:nvSpPr>
          <p:cNvPr id="11" name="Text Box 9"/>
          <p:cNvSpPr txBox="1">
            <a:spLocks noChangeArrowheads="1"/>
          </p:cNvSpPr>
          <p:nvPr/>
        </p:nvSpPr>
        <p:spPr bwMode="auto">
          <a:xfrm>
            <a:off x="0" y="188640"/>
            <a:ext cx="9144000" cy="400110"/>
          </a:xfrm>
          <a:prstGeom prst="rect">
            <a:avLst/>
          </a:prstGeom>
          <a:noFill/>
          <a:ln w="9525">
            <a:noFill/>
            <a:miter lim="800000"/>
            <a:headEnd/>
            <a:tailEnd/>
          </a:ln>
        </p:spPr>
        <p:txBody>
          <a:bodyPr>
            <a:spAutoFit/>
          </a:bodyPr>
          <a:lstStyle/>
          <a:p>
            <a:pPr algn="ctr" eaLnBrk="1" hangingPunct="1">
              <a:spcBef>
                <a:spcPct val="50000"/>
              </a:spcBef>
            </a:pPr>
            <a:r>
              <a:rPr lang="cs-CZ" altLang="de-DE" sz="2000" dirty="0">
                <a:solidFill>
                  <a:schemeClr val="accent1"/>
                </a:solidFill>
              </a:rPr>
              <a:t>A jak to souvisí s psychózou</a:t>
            </a:r>
            <a:r>
              <a:rPr lang="de-DE" altLang="de-DE" sz="2000" dirty="0">
                <a:solidFill>
                  <a:schemeClr val="accent1"/>
                </a:solidFill>
              </a:rPr>
              <a: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Zástupný symbol pro zápatí 1"/>
          <p:cNvSpPr>
            <a:spLocks noGrp="1"/>
          </p:cNvSpPr>
          <p:nvPr>
            <p:ph type="ftr" sz="quarter" idx="10"/>
          </p:nvPr>
        </p:nvSpPr>
        <p:spPr bwMode="auto">
          <a:noFill/>
          <a:ln>
            <a:miter lim="800000"/>
            <a:headEnd/>
            <a:tailEnd/>
          </a:ln>
        </p:spPr>
        <p:txBody>
          <a:bodyPr/>
          <a:lstStyle/>
          <a:p>
            <a:fld id="{8CEBE26F-223E-4CA8-9400-9ABB3A928743}" type="slidenum">
              <a:rPr lang="en-US" altLang="de-DE"/>
              <a:pPr/>
              <a:t>46</a:t>
            </a:fld>
            <a:endParaRPr lang="en-US" altLang="de-DE"/>
          </a:p>
        </p:txBody>
      </p:sp>
      <p:sp>
        <p:nvSpPr>
          <p:cNvPr id="53251" name="Obdélník 3"/>
          <p:cNvSpPr>
            <a:spLocks noChangeArrowheads="1"/>
          </p:cNvSpPr>
          <p:nvPr/>
        </p:nvSpPr>
        <p:spPr bwMode="auto">
          <a:xfrm>
            <a:off x="571500" y="1795463"/>
            <a:ext cx="8143875" cy="3402012"/>
          </a:xfrm>
          <a:prstGeom prst="rect">
            <a:avLst/>
          </a:prstGeom>
          <a:noFill/>
          <a:ln w="9525">
            <a:noFill/>
            <a:miter lim="800000"/>
            <a:headEnd/>
            <a:tailEnd/>
          </a:ln>
        </p:spPr>
        <p:txBody>
          <a:bodyPr>
            <a:spAutoFit/>
          </a:bodyPr>
          <a:lstStyle/>
          <a:p>
            <a:pPr eaLnBrk="1" hangingPunct="1">
              <a:lnSpc>
                <a:spcPct val="105000"/>
              </a:lnSpc>
              <a:spcBef>
                <a:spcPct val="20000"/>
              </a:spcBef>
              <a:buFont typeface="Wingdings" pitchFamily="2" charset="2"/>
              <a:buNone/>
            </a:pPr>
            <a:r>
              <a:rPr lang="cs-CZ" sz="1800" b="1" dirty="0"/>
              <a:t>Například</a:t>
            </a:r>
            <a:r>
              <a:rPr lang="de-DE" sz="1800" b="1" dirty="0"/>
              <a:t>:</a:t>
            </a:r>
            <a:r>
              <a:rPr lang="de-DE" sz="1800" dirty="0"/>
              <a:t> </a:t>
            </a:r>
            <a:r>
              <a:rPr lang="cs-CZ" sz="1800" dirty="0"/>
              <a:t>Daniel se vyhýbal ježdění autobusem a metrem.</a:t>
            </a:r>
            <a:endParaRPr lang="de-DE" sz="1800" dirty="0"/>
          </a:p>
          <a:p>
            <a:pPr eaLnBrk="1" hangingPunct="1">
              <a:lnSpc>
                <a:spcPct val="105000"/>
              </a:lnSpc>
              <a:spcBef>
                <a:spcPct val="20000"/>
              </a:spcBef>
              <a:buFont typeface="Wingdings" pitchFamily="2" charset="2"/>
              <a:buNone/>
            </a:pPr>
            <a:r>
              <a:rPr lang="cs-CZ" sz="1800" b="1" dirty="0"/>
              <a:t>Co bylo za tím</a:t>
            </a:r>
            <a:r>
              <a:rPr lang="de-DE" sz="1800" b="1" dirty="0"/>
              <a:t>:</a:t>
            </a:r>
            <a:r>
              <a:rPr lang="cs-CZ" sz="1800" b="1" dirty="0"/>
              <a:t> </a:t>
            </a:r>
            <a:r>
              <a:rPr lang="cs-CZ" sz="1800" dirty="0"/>
              <a:t>Daniel byl opakovaně přesvědčen, že ostatní cestující veřejnou dopravou na něj hledí s nesouhlasem nebo  že se mu dokonce vysmívají. </a:t>
            </a:r>
            <a:endParaRPr lang="de-DE" sz="1800" dirty="0"/>
          </a:p>
          <a:p>
            <a:pPr eaLnBrk="1" hangingPunct="1">
              <a:lnSpc>
                <a:spcPct val="105000"/>
              </a:lnSpc>
              <a:spcBef>
                <a:spcPct val="20000"/>
              </a:spcBef>
              <a:buFont typeface="Wingdings" pitchFamily="2" charset="2"/>
              <a:buNone/>
            </a:pPr>
            <a:r>
              <a:rPr lang="cs-CZ" sz="1800" b="1" dirty="0"/>
              <a:t>Ale</a:t>
            </a:r>
            <a:r>
              <a:rPr lang="de-DE" sz="1800" b="1" dirty="0"/>
              <a:t>!:</a:t>
            </a:r>
            <a:r>
              <a:rPr lang="de-DE" sz="1800" dirty="0"/>
              <a:t> </a:t>
            </a:r>
            <a:r>
              <a:rPr lang="cs-CZ" sz="1800" dirty="0"/>
              <a:t>Během své poslední psychotické epizody a po ní se Daniel cítil velmi nejistý. Velmi citlivě sledoval, jak lidé reagují. Když se například nějaký cestující ušklíbl na novinami, Daniel si to vyložil tak, že mu tím dává najevo nepřátelství. Někteří cestující se na něj skutečně dívali; ale to bylo způsobeno jeho nápadným chováním a zjevem (stále se nervózně rozhlížel kolem sebe, nosil tmavé brýle i do metra atd.)</a:t>
            </a:r>
          </a:p>
        </p:txBody>
      </p:sp>
      <p:sp>
        <p:nvSpPr>
          <p:cNvPr id="53253" name="Fußzeilenplatzhalter 4"/>
          <p:cNvSpPr txBox="1">
            <a:spLocks noGrp="1"/>
          </p:cNvSpPr>
          <p:nvPr/>
        </p:nvSpPr>
        <p:spPr bwMode="auto">
          <a:xfrm>
            <a:off x="8648700" y="6615113"/>
            <a:ext cx="638175" cy="366712"/>
          </a:xfrm>
          <a:prstGeom prst="rect">
            <a:avLst/>
          </a:prstGeom>
          <a:noFill/>
          <a:ln w="9525">
            <a:noFill/>
            <a:miter lim="800000"/>
            <a:headEnd/>
            <a:tailEnd/>
          </a:ln>
        </p:spPr>
        <p:txBody>
          <a:bodyPr/>
          <a:lstStyle/>
          <a:p>
            <a:pPr eaLnBrk="1" hangingPunct="1"/>
            <a:r>
              <a:rPr lang="en-US" altLang="de-DE" b="1">
                <a:solidFill>
                  <a:schemeClr val="tx2"/>
                </a:solidFill>
              </a:rPr>
              <a:t>7.4</a:t>
            </a:r>
            <a:r>
              <a:rPr lang="cs-CZ" altLang="de-DE" b="1">
                <a:solidFill>
                  <a:schemeClr val="tx2"/>
                </a:solidFill>
              </a:rPr>
              <a:t>6</a:t>
            </a:r>
            <a:endParaRPr lang="en-US" altLang="de-DE" b="1">
              <a:solidFill>
                <a:schemeClr val="tx2"/>
              </a:solidFill>
            </a:endParaRPr>
          </a:p>
        </p:txBody>
      </p:sp>
      <p:sp>
        <p:nvSpPr>
          <p:cNvPr id="53254" name="Text Box 10"/>
          <p:cNvSpPr txBox="1">
            <a:spLocks noChangeArrowheads="1"/>
          </p:cNvSpPr>
          <p:nvPr/>
        </p:nvSpPr>
        <p:spPr bwMode="auto">
          <a:xfrm>
            <a:off x="6215063" y="6619875"/>
            <a:ext cx="2909887" cy="279400"/>
          </a:xfrm>
          <a:prstGeom prst="rect">
            <a:avLst/>
          </a:prstGeom>
          <a:noFill/>
          <a:ln w="9525">
            <a:noFill/>
            <a:miter lim="800000"/>
            <a:headEnd/>
            <a:tailEnd/>
          </a:ln>
        </p:spPr>
        <p:txBody>
          <a:bodyPr lIns="90000" tIns="46800" rIns="90000" bIns="46800">
            <a:spAutoFit/>
          </a:bodyPr>
          <a:lstStyle/>
          <a:p>
            <a:pPr eaLnBrk="1" hangingPunct="1">
              <a:spcBef>
                <a:spcPct val="50000"/>
              </a:spcBef>
            </a:pPr>
            <a:r>
              <a:rPr lang="cs-CZ" altLang="de-DE" b="1">
                <a:solidFill>
                  <a:schemeClr val="tx2"/>
                </a:solidFill>
              </a:rPr>
              <a:t>Jak se vcítit do druhého</a:t>
            </a:r>
            <a:r>
              <a:rPr lang="de-DE" altLang="de-DE" b="1">
                <a:solidFill>
                  <a:schemeClr val="tx2"/>
                </a:solidFill>
              </a:rPr>
              <a:t> </a:t>
            </a:r>
          </a:p>
        </p:txBody>
      </p:sp>
      <p:sp>
        <p:nvSpPr>
          <p:cNvPr id="8" name="Text Box 9"/>
          <p:cNvSpPr txBox="1">
            <a:spLocks noChangeArrowheads="1"/>
          </p:cNvSpPr>
          <p:nvPr/>
        </p:nvSpPr>
        <p:spPr bwMode="auto">
          <a:xfrm>
            <a:off x="0" y="188640"/>
            <a:ext cx="9144000" cy="400110"/>
          </a:xfrm>
          <a:prstGeom prst="rect">
            <a:avLst/>
          </a:prstGeom>
          <a:noFill/>
          <a:ln w="9525">
            <a:noFill/>
            <a:miter lim="800000"/>
            <a:headEnd/>
            <a:tailEnd/>
          </a:ln>
        </p:spPr>
        <p:txBody>
          <a:bodyPr>
            <a:spAutoFit/>
          </a:bodyPr>
          <a:lstStyle/>
          <a:p>
            <a:pPr algn="ctr" eaLnBrk="1" hangingPunct="1">
              <a:spcBef>
                <a:spcPct val="50000"/>
              </a:spcBef>
            </a:pPr>
            <a:r>
              <a:rPr lang="cs-CZ" altLang="de-DE" sz="2000" dirty="0">
                <a:solidFill>
                  <a:schemeClr val="accent1"/>
                </a:solidFill>
              </a:rPr>
              <a:t>A jak to souvisí s psychózou</a:t>
            </a:r>
            <a:r>
              <a:rPr lang="de-DE" altLang="de-DE" sz="2000" dirty="0">
                <a:solidFill>
                  <a:schemeClr val="accent1"/>
                </a:solidFill>
              </a:rPr>
              <a:t>?</a:t>
            </a:r>
          </a:p>
        </p:txBody>
      </p:sp>
    </p:spTree>
  </p:cSld>
  <p:clrMapOvr>
    <a:masterClrMapping/>
  </p:clrMapOvr>
</p:sld>
</file>

<file path=ppt/theme/theme1.xml><?xml version="1.0" encoding="utf-8"?>
<a:theme xmlns:a="http://schemas.openxmlformats.org/drawingml/2006/main" name="Nachbereitung 4+6 Trainingseinheit (soziale Einfühlung) _080415">
  <a:themeElements>
    <a:clrScheme name="Nachbereitung 4+6 Trainingseinheit (soziale Einfühlung) _08041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Nachbereitung 4+6 Trainingseinheit (soziale Einfühlung) _080415">
      <a:majorFont>
        <a:latin typeface="Verdana"/>
        <a:ea typeface=""/>
        <a:cs typeface="Times New Roman"/>
      </a:majorFont>
      <a:minorFont>
        <a:latin typeface="Verdan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achbereitung 4+6 Trainingseinheit (soziale Einfühlung) _08041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achbereitung 4+6 Trainingseinheit (soziale Einfühlung) _08041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
        <a:cs typeface="Times New Roman"/>
      </a:majorFont>
      <a:minorFont>
        <a:latin typeface="Verdan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Standarddesign">
  <a:themeElements>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Standarddesign">
      <a:majorFont>
        <a:latin typeface="Verdana"/>
        <a:ea typeface=""/>
        <a:cs typeface="Times New Roman"/>
      </a:majorFont>
      <a:minorFont>
        <a:latin typeface="Verdana"/>
        <a:ea typeface=""/>
        <a:cs typeface="Times New Roma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Standarddesign">
  <a:themeElements>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Standarddesign">
      <a:majorFont>
        <a:latin typeface="Verdana"/>
        <a:ea typeface=""/>
        <a:cs typeface="Times New Roman"/>
      </a:majorFont>
      <a:minorFont>
        <a:latin typeface="Verdana"/>
        <a:ea typeface=""/>
        <a:cs typeface="Times New Roma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Nachbereitung 4+6 Trainingseinheit (soziale Einfühlung) _080415</Template>
  <TotalTime>0</TotalTime>
  <Words>3384</Words>
  <Application>Microsoft Office PowerPoint</Application>
  <PresentationFormat>Bildschirmpräsentation (4:3)</PresentationFormat>
  <Paragraphs>472</Paragraphs>
  <Slides>46</Slides>
  <Notes>42</Notes>
  <HiddenSlides>0</HiddenSlides>
  <MMClips>0</MMClips>
  <ScaleCrop>false</ScaleCrop>
  <HeadingPairs>
    <vt:vector size="6" baseType="variant">
      <vt:variant>
        <vt:lpstr>Verwendete Schriftarten</vt:lpstr>
      </vt:variant>
      <vt:variant>
        <vt:i4>7</vt:i4>
      </vt:variant>
      <vt:variant>
        <vt:lpstr>Design</vt:lpstr>
      </vt:variant>
      <vt:variant>
        <vt:i4>6</vt:i4>
      </vt:variant>
      <vt:variant>
        <vt:lpstr>Folientitel</vt:lpstr>
      </vt:variant>
      <vt:variant>
        <vt:i4>46</vt:i4>
      </vt:variant>
    </vt:vector>
  </HeadingPairs>
  <TitlesOfParts>
    <vt:vector size="59" baseType="lpstr">
      <vt:lpstr>Arial</vt:lpstr>
      <vt:lpstr>Courier New</vt:lpstr>
      <vt:lpstr>Georgia</vt:lpstr>
      <vt:lpstr>Times New Roman</vt:lpstr>
      <vt:lpstr>Verdana</vt:lpstr>
      <vt:lpstr>Wingdings</vt:lpstr>
      <vt:lpstr>Wingdings 2</vt:lpstr>
      <vt:lpstr>Nachbereitung 4+6 Trainingseinheit (soziale Einfühlung) _080415</vt:lpstr>
      <vt:lpstr>3_Standarddesign</vt:lpstr>
      <vt:lpstr>5_Standarddesign</vt:lpstr>
      <vt:lpstr>6_Standarddesign</vt:lpstr>
      <vt:lpstr>3_Cronus</vt:lpstr>
      <vt:lpstr>2_Cronus</vt:lpstr>
      <vt:lpstr>PowerPoint-Präsentation</vt:lpstr>
      <vt:lpstr>Výraz ve tváři a chování jsou často nejednoznačné!</vt:lpstr>
      <vt:lpstr>PowerPoint-Präsentation</vt:lpstr>
      <vt:lpstr>PowerPoint-Präsentation</vt:lpstr>
      <vt:lpstr>Jak problémy při rozpoznávání emocí mohou vést k chybnému chápání situace, např. během psychózy: Příklady</vt:lpstr>
      <vt:lpstr>Prosím vyjmenujte některé základní lidské emoce</vt:lpstr>
      <vt:lpstr>PowerPoint-Präsentation</vt:lpstr>
      <vt:lpstr>PowerPoint-Präsentation</vt:lpstr>
      <vt:lpstr>PowerPoint-Präsentation</vt:lpstr>
      <vt:lpstr>PowerPoint-Präsentation</vt:lpstr>
      <vt:lpstr>Můžeme usuzovat na povahu člověka nebo na jeho profesi pouze na základě toho, jak vypadá?</vt:lpstr>
      <vt:lpstr>PowerPoint-Präsentation</vt:lpstr>
      <vt:lpstr>PowerPoint-Präsentation</vt:lpstr>
      <vt:lpstr>PowerPoint-Präsentation</vt:lpstr>
      <vt:lpstr>PowerPoint-Präsentation</vt:lpstr>
      <vt:lpstr>PowerPoint-Präsentation</vt:lpstr>
      <vt:lpstr>PowerPoint-Präsentation</vt:lpstr>
      <vt:lpstr>Jak se cítíte při pohledu na muže na tomto obrázku? Cítil byste se stejně, kdybyste měl dobrou náladu, smutnou náladu nebo úzkostnou náladu?</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AG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Trainingseinheit 4: Einfühlung I</dc:title>
  <dc:creator>Steffen</dc:creator>
  <cp:lastModifiedBy>PC1</cp:lastModifiedBy>
  <cp:revision>222</cp:revision>
  <dcterms:created xsi:type="dcterms:W3CDTF">2008-07-23T11:20:53Z</dcterms:created>
  <dcterms:modified xsi:type="dcterms:W3CDTF">2017-02-14T11:44:11Z</dcterms:modified>
</cp:coreProperties>
</file>