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9"/>
  </p:notesMasterIdLst>
  <p:sldIdLst>
    <p:sldId id="261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6" r:id="rId11"/>
    <p:sldId id="274" r:id="rId12"/>
    <p:sldId id="283" r:id="rId13"/>
    <p:sldId id="284" r:id="rId14"/>
    <p:sldId id="285" r:id="rId15"/>
    <p:sldId id="280" r:id="rId16"/>
    <p:sldId id="286" r:id="rId17"/>
    <p:sldId id="282" r:id="rId18"/>
    <p:sldId id="287" r:id="rId19"/>
    <p:sldId id="264" r:id="rId20"/>
    <p:sldId id="257" r:id="rId21"/>
    <p:sldId id="258" r:id="rId22"/>
    <p:sldId id="259" r:id="rId23"/>
    <p:sldId id="288" r:id="rId24"/>
    <p:sldId id="265" r:id="rId25"/>
    <p:sldId id="266" r:id="rId26"/>
    <p:sldId id="289" r:id="rId27"/>
    <p:sldId id="290" r:id="rId28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8CAEA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0" autoAdjust="0"/>
    <p:restoredTop sz="94660"/>
  </p:normalViewPr>
  <p:slideViewPr>
    <p:cSldViewPr>
      <p:cViewPr varScale="1">
        <p:scale>
          <a:sx n="132" d="100"/>
          <a:sy n="132" d="100"/>
        </p:scale>
        <p:origin x="10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D3BB073-0EDB-49FE-BDD2-C62DCE12795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80184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237C5DA-CB13-4596-9FB2-A114DFBC6BFC}" type="slidenum">
              <a:rPr lang="de-DE" altLang="de-DE" smtClean="0">
                <a:latin typeface="Arial" pitchFamily="34" charset="0"/>
              </a:rPr>
              <a:pPr/>
              <a:t>1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2" tIns="47781" rIns="95562" bIns="47781" anchor="b"/>
          <a:lstStyle/>
          <a:p>
            <a:pPr algn="r" defTabSz="955675" eaLnBrk="1" hangingPunct="1"/>
            <a:fld id="{CB5D0C98-F275-4B02-A525-2DD7391C55C1}" type="slidenum">
              <a:rPr lang="en-US" altLang="de-DE" sz="1300">
                <a:cs typeface="Times New Roman" pitchFamily="18" charset="0"/>
              </a:rPr>
              <a:pPr algn="r" defTabSz="955675" eaLnBrk="1" hangingPunct="1"/>
              <a:t>1</a:t>
            </a:fld>
            <a:endParaRPr lang="en-US" altLang="de-DE" sz="1300">
              <a:cs typeface="Times New Roman" pitchFamily="18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 lIns="95562" tIns="47781" rIns="95562" bIns="47781"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542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317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23F5DE1-364F-4A8A-9AC1-90966B840ED5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2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2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403F89D-7F19-488E-A073-EAC4F5969163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3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968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itchFamily="34" charset="0"/>
            </a:endParaRPr>
          </a:p>
        </p:txBody>
      </p:sp>
      <p:sp>
        <p:nvSpPr>
          <p:cNvPr id="3379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6F6948-144E-4261-A641-B215714AF7DF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4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71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smtClean="0">
              <a:latin typeface="Arial" pitchFamily="34" charset="0"/>
            </a:endParaRPr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C01FAC-4A4D-4CDD-A702-3379B58FD805}" type="slidenum">
              <a:rPr lang="en-US" altLang="de-DE" smtClean="0">
                <a:latin typeface="Arial" pitchFamily="34" charset="0"/>
              </a:rPr>
              <a:pPr/>
              <a:t>5</a:t>
            </a:fld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26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/>
            <a:endParaRPr lang="de-DE" altLang="de-DE" smtClean="0">
              <a:latin typeface="Arial" pitchFamily="34" charset="0"/>
            </a:endParaRPr>
          </a:p>
        </p:txBody>
      </p:sp>
      <p:sp>
        <p:nvSpPr>
          <p:cNvPr id="358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79EA9F3-B9D0-41DB-AC4D-D5267EE8C1BB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8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81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de-DE" smtClean="0">
              <a:latin typeface="Arial" pitchFamily="34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1903D08-ADC7-405C-82C5-587E2A356DEF}" type="slidenum">
              <a:rPr lang="en-US" altLang="de-DE" smtClean="0">
                <a:latin typeface="Arial" pitchFamily="34" charset="0"/>
              </a:rPr>
              <a:pPr/>
              <a:t>9</a:t>
            </a:fld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086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51C54ED-9058-45BA-9871-901081D3C71F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11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990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E8803D4-16B1-44BE-9060-EF129517E0C3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12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649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399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E58DDC0-01AF-4A41-B6ED-2A74DA82F119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13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56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409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06EF9F-89F0-4091-93E9-2FE40F339E2D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14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429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419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DDD5C6E-B255-45B9-B27C-F50CD909A66F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15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7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>
              <a:latin typeface="Arial" pitchFamily="34" charset="0"/>
            </a:endParaRPr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44151C8-B1F9-46E4-B646-51EBD3AD95B8}" type="slidenum">
              <a:rPr lang="de-DE" altLang="de-DE" smtClean="0">
                <a:latin typeface="Arial" pitchFamily="34" charset="0"/>
                <a:cs typeface="Times New Roman" pitchFamily="18" charset="0"/>
              </a:rPr>
              <a:pPr/>
              <a:t>16</a:t>
            </a:fld>
            <a:endParaRPr lang="de-DE" altLang="de-DE" smtClean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51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7F6AC5D-7260-4001-A0B4-974E07B8D8D3}" type="slidenum">
              <a:rPr lang="de-DE" altLang="de-DE" smtClean="0">
                <a:latin typeface="Arial" pitchFamily="34" charset="0"/>
              </a:rPr>
              <a:pPr/>
              <a:t>19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38" tIns="47419" rIns="94838" bIns="47419" anchor="b"/>
          <a:lstStyle/>
          <a:p>
            <a:pPr algn="r" defTabSz="947738" eaLnBrk="1" hangingPunct="1"/>
            <a:fld id="{D437DA35-1B3A-41BA-9C97-4AF40ECB98DB}" type="slidenum">
              <a:rPr lang="de-DE" altLang="de-DE" sz="1200" b="1">
                <a:cs typeface="Times New Roman" pitchFamily="18" charset="0"/>
              </a:rPr>
              <a:pPr algn="r" defTabSz="947738" eaLnBrk="1" hangingPunct="1"/>
              <a:t>19</a:t>
            </a:fld>
            <a:endParaRPr lang="de-DE" altLang="de-DE" sz="1200" b="1">
              <a:cs typeface="Times New Roman" pitchFamily="18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 lIns="94838" tIns="47419" rIns="94838" bIns="47419"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213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08F83E9-33B3-4A5F-8498-AA436187BA43}" type="slidenum">
              <a:rPr lang="de-DE" altLang="de-DE" smtClean="0">
                <a:latin typeface="Arial" pitchFamily="34" charset="0"/>
              </a:rPr>
              <a:pPr/>
              <a:t>20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38" tIns="47419" rIns="94838" bIns="47419" anchor="b"/>
          <a:lstStyle/>
          <a:p>
            <a:pPr algn="r" defTabSz="947738" eaLnBrk="1" hangingPunct="1"/>
            <a:fld id="{50ABCB00-13A3-4732-8190-19AE524E2D99}" type="slidenum">
              <a:rPr lang="de-DE" altLang="de-DE" sz="1200" b="1">
                <a:cs typeface="Times New Roman" pitchFamily="18" charset="0"/>
              </a:rPr>
              <a:pPr algn="r" defTabSz="947738" eaLnBrk="1" hangingPunct="1"/>
              <a:t>20</a:t>
            </a:fld>
            <a:endParaRPr lang="de-DE" altLang="de-DE" sz="1200" b="1">
              <a:cs typeface="Times New Roman" pitchFamily="18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 lIns="94838" tIns="47419" rIns="94838" bIns="47419"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29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E85763-F3A9-476B-BC4E-5C714628EE4F}" type="slidenum">
              <a:rPr lang="de-DE" altLang="de-DE" smtClean="0">
                <a:latin typeface="Arial" pitchFamily="34" charset="0"/>
              </a:rPr>
              <a:pPr/>
              <a:t>21</a:t>
            </a:fld>
            <a:endParaRPr lang="de-DE" altLang="de-DE" smtClean="0">
              <a:latin typeface="Arial" pitchFamily="34" charset="0"/>
            </a:endParaRP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38" tIns="47419" rIns="94838" bIns="47419" anchor="b"/>
          <a:lstStyle/>
          <a:p>
            <a:pPr algn="r" defTabSz="947738" eaLnBrk="1" hangingPunct="1"/>
            <a:fld id="{D2FB2735-B0A3-4F00-BEE4-1E0A268B62C2}" type="slidenum">
              <a:rPr lang="de-DE" altLang="de-DE" sz="1200" b="1">
                <a:cs typeface="Times New Roman" pitchFamily="18" charset="0"/>
              </a:rPr>
              <a:pPr algn="r" defTabSz="947738" eaLnBrk="1" hangingPunct="1"/>
              <a:t>21</a:t>
            </a:fld>
            <a:endParaRPr lang="de-DE" altLang="de-DE" sz="1200" b="1">
              <a:cs typeface="Times New Roman" pitchFamily="18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 cap="flat"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 lIns="94242" tIns="47121" rIns="94242" bIns="47121"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873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5DDA928-836A-452B-B12F-998B82A1BDCA}" type="slidenum">
              <a:rPr lang="en-US" altLang="de-DE" smtClean="0">
                <a:latin typeface="Arial" pitchFamily="34" charset="0"/>
                <a:cs typeface="Times New Roman" pitchFamily="18" charset="0"/>
              </a:rPr>
              <a:pPr/>
              <a:t>22</a:t>
            </a:fld>
            <a:endParaRPr lang="en-US" altLang="de-DE" smtClean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/>
          <a:lstStyle/>
          <a:p>
            <a:pPr eaLnBrk="1" hangingPunct="1"/>
            <a:endParaRPr lang="en-US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47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AD4F-0028-430E-9B24-E4EE466095E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E04C7-A48F-4DBC-989A-E69DE655D59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C8081-5437-4AAC-A351-0C0A4844F17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FE6B-E5F3-41BA-95ED-4F466A6219F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EBE0E-E9A1-4EE5-AA63-430A18805E6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10F10-B542-45EE-9245-DC9B1BE07B2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1353-AE53-47B6-B950-1919259FB75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FFC76-60A7-4E9F-99D9-8CD2E12B83C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1A734-241F-4F02-A2CE-AC6B5D6401E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0A2CF-3AE7-4B0C-B2CF-A94E3607819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92582-0575-4787-85E7-A209F7996D1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1953F-1885-4B7D-9F83-31AF4910BE8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BC8DE-B7C3-494C-8527-A2F232D028F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8584A-711C-4102-A31C-2403896C677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99F78-6BE6-420D-A4D4-7F6369F5906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FF381-DEDA-4216-85C2-0E1930D7554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22C19-882A-4226-93D8-57B37E063DC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EAC49-6903-475F-9E9B-B17DF8D9D7F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6D320-9771-4C2F-B7A7-8AA04617FCA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00E9F-7732-448E-A34B-6AD69288F4F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097F0-A828-4CCA-8BBE-9EF38C0006D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44B6B-50BF-4DA3-9743-E36832E4268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1ABFA-E52F-4E37-83F5-0FA23FB0E52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3A777-9798-4AE8-AD36-61D69E68D7D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E03D-7AE1-4BC8-A571-86B25DA2377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7AEEE-C81E-4C6C-AA4B-1EC7CE0F2ED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E1B9E-8EE8-45CB-B607-CF659CC6745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69B91-6E4D-4768-B70D-E347383DA7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65C5D-56F7-46AD-A9A3-1CCBBB15381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0B8A-9F32-49EE-A415-BAD58DD35C0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B6E4A-0C65-43F0-9F32-2CE77542FA4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162E-0DE3-49EF-B12F-563A2488FE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E5BB7-79B1-4044-B47D-78333B259E1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1027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1028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1029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206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73F011B7-5429-4D20-8A69-EE66C956BF7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205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anose="020B0604030504040204" pitchFamily="34" charset="0"/>
            </a:endParaRPr>
          </a:p>
        </p:txBody>
      </p:sp>
      <p:sp>
        <p:nvSpPr>
          <p:cNvPr id="307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307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DACB1EC9-AE1F-41C1-889B-D6C5D61290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fld id="{D201E6ED-5B82-4A50-9D93-661E308BB25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205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205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205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206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 sz="2800"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4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98513" y="2655888"/>
            <a:ext cx="7543800" cy="1143000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de-DE" altLang="de-DE" sz="1800" b="1" dirty="0" smtClean="0">
                <a:solidFill>
                  <a:schemeClr val="tx1"/>
                </a:solidFill>
              </a:rPr>
              <a:t/>
            </a:r>
            <a:br>
              <a:rPr lang="de-DE" altLang="de-DE" sz="1800" b="1" dirty="0" smtClean="0">
                <a:solidFill>
                  <a:schemeClr val="tx1"/>
                </a:solidFill>
              </a:rPr>
            </a:br>
            <a:r>
              <a:rPr lang="cs-CZ" altLang="de-DE" sz="1800" b="1" dirty="0" smtClean="0">
                <a:solidFill>
                  <a:schemeClr val="tx2"/>
                </a:solidFill>
              </a:rPr>
              <a:t>TERAPEUTICKÁ LEKCE 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1</a:t>
            </a:r>
            <a:r>
              <a:rPr lang="cs-CZ" altLang="de-DE" sz="1800" b="1" dirty="0" smtClean="0">
                <a:solidFill>
                  <a:schemeClr val="tx2"/>
                </a:solidFill>
              </a:rPr>
              <a:t>1</a:t>
            </a:r>
            <a:r>
              <a:rPr lang="de-DE" altLang="de-DE" sz="1800" b="1" dirty="0" smtClean="0">
                <a:solidFill>
                  <a:schemeClr val="tx2"/>
                </a:solidFill>
              </a:rPr>
              <a:t>:</a:t>
            </a:r>
            <a:br>
              <a:rPr lang="de-DE" altLang="de-DE" sz="1800" b="1" dirty="0" smtClean="0">
                <a:solidFill>
                  <a:schemeClr val="tx2"/>
                </a:solidFill>
              </a:rPr>
            </a:br>
            <a:r>
              <a:rPr lang="cs-CZ" altLang="de-DE" sz="1800" b="1" dirty="0" smtClean="0">
                <a:solidFill>
                  <a:schemeClr val="tx2"/>
                </a:solidFill>
              </a:rPr>
              <a:t>ŽIVOT S PSYCHÓZOU</a:t>
            </a:r>
            <a:br>
              <a:rPr lang="cs-CZ" altLang="de-DE" sz="1800" b="1" dirty="0" smtClean="0">
                <a:solidFill>
                  <a:schemeClr val="tx2"/>
                </a:solidFill>
              </a:rPr>
            </a:br>
            <a:r>
              <a:rPr lang="cs-CZ" altLang="de-DE" sz="1800" b="1" dirty="0" smtClean="0">
                <a:solidFill>
                  <a:schemeClr val="tx2"/>
                </a:solidFill>
              </a:rPr>
              <a:t>A JAK PŘEDEJÍT RELAPSU</a:t>
            </a:r>
            <a:endParaRPr lang="en-US" altLang="de-DE" sz="1800" b="1" dirty="0" smtClean="0">
              <a:solidFill>
                <a:schemeClr val="tx2"/>
              </a:solidFill>
            </a:endParaRPr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0" y="1516063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sz="36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Metakognitivní terapie</a:t>
            </a:r>
            <a:endParaRPr lang="en-US" altLang="de-DE" sz="36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4101" name="Text Box 9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de-DE" sz="2400"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cs-CZ" altLang="de-DE" dirty="0">
                <a:latin typeface="+mn-lt"/>
                <a:cs typeface="Times New Roman" pitchFamily="18" charset="0"/>
              </a:rPr>
              <a:t>Jak moc lidí je duševně nemocných</a:t>
            </a:r>
            <a:r>
              <a:rPr lang="en-US" altLang="de-DE" dirty="0">
                <a:latin typeface="+mn-lt"/>
                <a:cs typeface="Times New Roman" pitchFamily="18" charset="0"/>
              </a:rPr>
              <a:t>?</a:t>
            </a: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endParaRPr lang="en-US" altLang="de-DE" dirty="0">
              <a:latin typeface="+mn-lt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cs-CZ" altLang="de-DE" dirty="0">
                <a:latin typeface="+mn-lt"/>
                <a:cs typeface="Times New Roman" pitchFamily="18" charset="0"/>
              </a:rPr>
              <a:t>Co myslíte</a:t>
            </a:r>
            <a:r>
              <a:rPr lang="en-US" altLang="de-DE" dirty="0">
                <a:latin typeface="+mn-lt"/>
                <a:cs typeface="Times New Roman" pitchFamily="18" charset="0"/>
              </a:rPr>
              <a:t>?</a:t>
            </a:r>
            <a:br>
              <a:rPr lang="en-US" altLang="de-DE" dirty="0">
                <a:latin typeface="+mn-lt"/>
                <a:cs typeface="Times New Roman" pitchFamily="18" charset="0"/>
              </a:rPr>
            </a:br>
            <a:endParaRPr lang="en-US" altLang="de-DE" dirty="0">
              <a:latin typeface="+mn-lt"/>
              <a:cs typeface="Times New Roman" pitchFamily="18" charset="0"/>
            </a:endParaRPr>
          </a:p>
        </p:txBody>
      </p:sp>
      <p:sp>
        <p:nvSpPr>
          <p:cNvPr id="5123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Je to normální, mít psychické problémy</a:t>
            </a:r>
            <a:r>
              <a:rPr lang="en-US" altLang="de-DE" dirty="0" smtClean="0"/>
              <a:t>?</a:t>
            </a:r>
          </a:p>
        </p:txBody>
      </p:sp>
      <p:sp>
        <p:nvSpPr>
          <p:cNvPr id="5124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Inhaltsplatzhalter 2"/>
          <p:cNvSpPr txBox="1">
            <a:spLocks/>
          </p:cNvSpPr>
          <p:nvPr/>
        </p:nvSpPr>
        <p:spPr bwMode="auto">
          <a:xfrm>
            <a:off x="250825" y="1341438"/>
            <a:ext cx="8642350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cs-CZ" altLang="de-DE" dirty="0">
                <a:latin typeface="+mn-lt"/>
                <a:cs typeface="Times New Roman" pitchFamily="18" charset="0"/>
              </a:rPr>
              <a:t>Jak moc lidí je duševně nemocných</a:t>
            </a:r>
            <a:r>
              <a:rPr lang="en-US" altLang="de-DE" dirty="0">
                <a:latin typeface="+mn-lt"/>
                <a:cs typeface="Times New Roman" pitchFamily="18" charset="0"/>
              </a:rPr>
              <a:t>?</a:t>
            </a: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cs-CZ" altLang="de-DE" dirty="0">
                <a:latin typeface="+mn-lt"/>
                <a:cs typeface="Times New Roman" pitchFamily="18" charset="0"/>
              </a:rPr>
              <a:t>Studie z roku </a:t>
            </a:r>
            <a:r>
              <a:rPr lang="en-US" altLang="de-DE" dirty="0">
                <a:latin typeface="+mn-lt"/>
                <a:cs typeface="Times New Roman" pitchFamily="18" charset="0"/>
              </a:rPr>
              <a:t>2014 (Jacobi </a:t>
            </a:r>
            <a:r>
              <a:rPr lang="cs-CZ" altLang="de-DE" dirty="0">
                <a:latin typeface="+mn-lt"/>
                <a:cs typeface="Times New Roman" pitchFamily="18" charset="0"/>
              </a:rPr>
              <a:t>a kol</a:t>
            </a:r>
            <a:r>
              <a:rPr lang="en-US" altLang="de-DE" dirty="0">
                <a:latin typeface="+mn-lt"/>
                <a:cs typeface="Times New Roman" pitchFamily="18" charset="0"/>
              </a:rPr>
              <a:t>., </a:t>
            </a:r>
            <a:r>
              <a:rPr lang="en-US" altLang="de-DE" i="1" dirty="0" err="1">
                <a:latin typeface="+mn-lt"/>
                <a:cs typeface="Times New Roman" pitchFamily="18" charset="0"/>
              </a:rPr>
              <a:t>Nervenarzt</a:t>
            </a:r>
            <a:r>
              <a:rPr lang="en-US" altLang="de-DE" i="1" dirty="0">
                <a:latin typeface="+mn-lt"/>
                <a:cs typeface="Times New Roman" pitchFamily="18" charset="0"/>
              </a:rPr>
              <a:t> 1</a:t>
            </a:r>
            <a:r>
              <a:rPr lang="en-US" altLang="de-DE" dirty="0">
                <a:latin typeface="+mn-lt"/>
                <a:cs typeface="Times New Roman" pitchFamily="18" charset="0"/>
              </a:rPr>
              <a:t>, 2014) </a:t>
            </a:r>
            <a:r>
              <a:rPr lang="cs-CZ" altLang="de-DE" dirty="0">
                <a:latin typeface="+mn-lt"/>
                <a:cs typeface="Times New Roman" pitchFamily="18" charset="0"/>
              </a:rPr>
              <a:t>zjistila toto: </a:t>
            </a:r>
            <a:r>
              <a:rPr lang="en-US" altLang="de-DE" dirty="0">
                <a:latin typeface="+mn-lt"/>
                <a:cs typeface="Times New Roman" pitchFamily="18" charset="0"/>
              </a:rPr>
              <a:t>:</a:t>
            </a: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cs-CZ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r>
              <a:rPr lang="cs-CZ" altLang="de-DE" dirty="0">
                <a:latin typeface="+mn-lt"/>
                <a:cs typeface="Times New Roman" pitchFamily="18" charset="0"/>
              </a:rPr>
              <a:t>Pokud bychom vzali v úvahu jedince, kteří trpí jednotlivými příznaky duševních poruch, tak by tato čísla byla ještě významně vyšší</a:t>
            </a:r>
            <a:r>
              <a:rPr lang="en-US" altLang="de-DE" dirty="0">
                <a:latin typeface="+mn-lt"/>
                <a:cs typeface="Times New Roman" pitchFamily="18" charset="0"/>
              </a:rPr>
              <a:t>. </a:t>
            </a:r>
            <a:br>
              <a:rPr lang="en-US" altLang="de-DE" dirty="0">
                <a:latin typeface="+mn-lt"/>
                <a:cs typeface="Times New Roman" pitchFamily="18" charset="0"/>
              </a:rPr>
            </a:br>
            <a:r>
              <a:rPr lang="en-US" altLang="de-DE" dirty="0">
                <a:latin typeface="+mn-lt"/>
                <a:cs typeface="Times New Roman" pitchFamily="18" charset="0"/>
              </a:rPr>
              <a:t/>
            </a:r>
            <a:br>
              <a:rPr lang="en-US" altLang="de-DE" dirty="0">
                <a:latin typeface="+mn-lt"/>
                <a:cs typeface="Times New Roman" pitchFamily="18" charset="0"/>
              </a:rPr>
            </a:br>
            <a:endParaRPr lang="en-US" altLang="de-DE" dirty="0">
              <a:solidFill>
                <a:srgbClr val="006699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250825" y="2530475"/>
          <a:ext cx="8651875" cy="2255838"/>
        </p:xfrm>
        <a:graphic>
          <a:graphicData uri="http://schemas.openxmlformats.org/drawingml/2006/table">
            <a:tbl>
              <a:tblPr/>
              <a:tblGrid>
                <a:gridCol w="7650163"/>
                <a:gridCol w="1001712"/>
              </a:tblGrid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Podíl lidí, kteří byli duševně nemocní v průběhu minulého roku</a:t>
                      </a: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28%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Deprese 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nejběžnější duševní nemoc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10.6%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Psychózy 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(</a:t>
                      </a: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včetně schizofrenie a organických psychóz</a:t>
                      </a:r>
                      <a:r>
                        <a:rPr kumimoji="0" lang="en-US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2.6%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de-D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Podíl lidí, kteří trpěli několika duševními nemocemi současně</a:t>
                      </a: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MS PGothic" pitchFamily="34" charset="-128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6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Je to normální, mít psychické problémy</a:t>
            </a:r>
            <a:r>
              <a:rPr lang="en-US" altLang="de-DE" dirty="0" smtClean="0"/>
              <a:t>?</a:t>
            </a:r>
          </a:p>
        </p:txBody>
      </p:sp>
      <p:sp>
        <p:nvSpPr>
          <p:cNvPr id="616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3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Co je to </a:t>
            </a:r>
            <a:r>
              <a:rPr lang="en-US" altLang="de-DE" dirty="0" smtClean="0"/>
              <a:t>stigma </a:t>
            </a:r>
            <a:r>
              <a:rPr lang="cs-CZ" altLang="de-DE" dirty="0" smtClean="0"/>
              <a:t>a co je to sebe-stigma</a:t>
            </a:r>
            <a:r>
              <a:rPr lang="en-US" altLang="de-DE" dirty="0" smtClean="0"/>
              <a:t>?</a:t>
            </a:r>
          </a:p>
        </p:txBody>
      </p:sp>
      <p:pic>
        <p:nvPicPr>
          <p:cNvPr id="7171" name="Grafik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1913" y="0"/>
            <a:ext cx="146208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2350" cy="5016500"/>
          </a:xfrm>
        </p:spPr>
        <p:txBody>
          <a:bodyPr/>
          <a:lstStyle/>
          <a:p>
            <a:pPr marL="179388" indent="0">
              <a:spcBef>
                <a:spcPts val="1200"/>
              </a:spcBef>
              <a:buNone/>
            </a:pPr>
            <a:r>
              <a:rPr lang="en-US" altLang="de-DE" sz="2000" b="1" dirty="0" smtClean="0">
                <a:solidFill>
                  <a:srgbClr val="006699"/>
                </a:solidFill>
              </a:rPr>
              <a:t>Stigma = </a:t>
            </a:r>
            <a:r>
              <a:rPr lang="cs-CZ" altLang="de-DE" sz="2000" b="1" dirty="0" smtClean="0">
                <a:solidFill>
                  <a:srgbClr val="006699"/>
                </a:solidFill>
              </a:rPr>
              <a:t>doslovně z řečtiny</a:t>
            </a:r>
            <a:r>
              <a:rPr lang="en-US" altLang="de-DE" sz="2000" b="1" dirty="0" smtClean="0">
                <a:solidFill>
                  <a:srgbClr val="006699"/>
                </a:solidFill>
              </a:rPr>
              <a:t>: </a:t>
            </a:r>
            <a:r>
              <a:rPr lang="cs-CZ" altLang="de-DE" sz="2000" dirty="0" smtClean="0"/>
              <a:t>cejch, jizva</a:t>
            </a:r>
            <a:r>
              <a:rPr lang="en-US" altLang="de-DE" sz="2000" dirty="0" smtClean="0"/>
              <a:t> </a:t>
            </a:r>
            <a:r>
              <a:rPr lang="cs-CZ" altLang="de-DE" sz="2000" dirty="0" smtClean="0"/>
              <a:t>nebo</a:t>
            </a:r>
            <a:r>
              <a:rPr lang="en-US" altLang="de-DE" sz="2000" dirty="0" smtClean="0"/>
              <a:t> </a:t>
            </a:r>
            <a:r>
              <a:rPr lang="cs-CZ" altLang="de-DE" sz="2000" dirty="0" smtClean="0"/>
              <a:t>označení</a:t>
            </a:r>
            <a:endParaRPr lang="en-US" altLang="de-DE" sz="2000" dirty="0" smtClean="0"/>
          </a:p>
          <a:p>
            <a:pPr marL="179388" indent="0">
              <a:spcBef>
                <a:spcPts val="1200"/>
              </a:spcBef>
              <a:buNone/>
            </a:pPr>
            <a:r>
              <a:rPr lang="cs-CZ" altLang="de-DE" sz="2000" b="1" dirty="0" smtClean="0">
                <a:solidFill>
                  <a:srgbClr val="006699"/>
                </a:solidFill>
              </a:rPr>
              <a:t>Stigmatizace </a:t>
            </a:r>
            <a:r>
              <a:rPr lang="en-US" altLang="de-DE" sz="2000" b="1" dirty="0" smtClean="0">
                <a:solidFill>
                  <a:srgbClr val="006699"/>
                </a:solidFill>
              </a:rPr>
              <a:t>= </a:t>
            </a:r>
            <a:r>
              <a:rPr lang="cs-CZ" altLang="de-DE" sz="2000" dirty="0" smtClean="0"/>
              <a:t>lidem</a:t>
            </a:r>
            <a:r>
              <a:rPr lang="en-US" altLang="de-DE" sz="2000" dirty="0" smtClean="0"/>
              <a:t>/</a:t>
            </a:r>
            <a:r>
              <a:rPr lang="cs-CZ" altLang="de-DE" sz="2000" dirty="0" smtClean="0"/>
              <a:t>skupinám</a:t>
            </a:r>
            <a:r>
              <a:rPr lang="en-US" altLang="de-DE" sz="2000" dirty="0" smtClean="0"/>
              <a:t> </a:t>
            </a:r>
            <a:r>
              <a:rPr lang="cs-CZ" altLang="de-DE" sz="2000" dirty="0" smtClean="0"/>
              <a:t>jsou připisovány negativní vlastnosti</a:t>
            </a:r>
            <a:r>
              <a:rPr lang="en-US" altLang="de-DE" sz="2000" dirty="0" smtClean="0"/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2000" dirty="0" smtClean="0">
                <a:cs typeface="Times New Roman" pitchFamily="18" charset="0"/>
              </a:rPr>
              <a:t>Dochází k tomu bez ověření nebo zkoumání, zda toto označování odpovídá skutečnosti</a:t>
            </a:r>
            <a:r>
              <a:rPr lang="en-US" altLang="de-DE" sz="2000" dirty="0" smtClean="0">
                <a:cs typeface="Times New Roman" pitchFamily="18" charset="0"/>
              </a:rPr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2000" dirty="0" smtClean="0">
                <a:cs typeface="Times New Roman" pitchFamily="18" charset="0"/>
              </a:rPr>
              <a:t>Stigmatizace vede k ponižování a vylučování lidí ze společnosti</a:t>
            </a:r>
            <a:r>
              <a:rPr lang="en-US" altLang="de-DE" sz="2000" dirty="0" smtClean="0">
                <a:cs typeface="Times New Roman" pitchFamily="18" charset="0"/>
              </a:rPr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2000" dirty="0" smtClean="0">
                <a:cs typeface="Times New Roman" pitchFamily="18" charset="0"/>
              </a:rPr>
              <a:t>Stigmatizace se může objevit ve spojitosti s určitými nemocemi (např. </a:t>
            </a:r>
            <a:r>
              <a:rPr lang="en-US" altLang="de-DE" sz="2000" dirty="0" smtClean="0">
                <a:cs typeface="Times New Roman" pitchFamily="18" charset="0"/>
              </a:rPr>
              <a:t>HIV), </a:t>
            </a:r>
            <a:r>
              <a:rPr lang="cs-CZ" altLang="de-DE" sz="2000" dirty="0" smtClean="0">
                <a:cs typeface="Times New Roman" pitchFamily="18" charset="0"/>
              </a:rPr>
              <a:t>zjevným tělesným postižením a duševními nemocemi</a:t>
            </a:r>
            <a:r>
              <a:rPr lang="en-US" altLang="de-DE" sz="2000" dirty="0" smtClean="0">
                <a:cs typeface="Times New Roman" pitchFamily="18" charset="0"/>
              </a:rPr>
              <a:t>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2000" dirty="0" smtClean="0">
                <a:cs typeface="Times New Roman" pitchFamily="18" charset="0"/>
              </a:rPr>
              <a:t>„Sebe</a:t>
            </a:r>
            <a:r>
              <a:rPr lang="en-US" altLang="de-DE" sz="2000" dirty="0" smtClean="0">
                <a:cs typeface="Times New Roman" pitchFamily="18" charset="0"/>
              </a:rPr>
              <a:t>-stigma</a:t>
            </a:r>
            <a:r>
              <a:rPr lang="cs-CZ" altLang="de-DE" sz="2000" dirty="0" smtClean="0">
                <a:cs typeface="Times New Roman" pitchFamily="18" charset="0"/>
              </a:rPr>
              <a:t>“</a:t>
            </a:r>
            <a:r>
              <a:rPr lang="en-US" altLang="de-DE" sz="2000" dirty="0" smtClean="0">
                <a:cs typeface="Times New Roman" pitchFamily="18" charset="0"/>
              </a:rPr>
              <a:t> </a:t>
            </a:r>
            <a:r>
              <a:rPr lang="cs-CZ" altLang="de-DE" sz="2000" dirty="0" smtClean="0">
                <a:cs typeface="Times New Roman" pitchFamily="18" charset="0"/>
              </a:rPr>
              <a:t>znamená, že postižení lidé sami přijali stigmatizaci ze strany druhých a začali sami sebe považovat za méněcenné</a:t>
            </a:r>
            <a:r>
              <a:rPr lang="en-US" altLang="de-DE" sz="2000" dirty="0" smtClean="0">
                <a:cs typeface="Times New Roman" pitchFamily="18" charset="0"/>
              </a:rPr>
              <a:t>. </a:t>
            </a:r>
            <a:endParaRPr lang="en-US" altLang="de-DE" sz="2000" dirty="0" smtClean="0"/>
          </a:p>
        </p:txBody>
      </p:sp>
      <p:sp>
        <p:nvSpPr>
          <p:cNvPr id="7173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4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Psychóza jako </a:t>
            </a:r>
            <a:r>
              <a:rPr lang="en-US" altLang="de-DE" dirty="0" smtClean="0"/>
              <a:t>stigma</a:t>
            </a:r>
          </a:p>
        </p:txBody>
      </p:sp>
      <p:sp>
        <p:nvSpPr>
          <p:cNvPr id="8195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3887787"/>
          </a:xfrm>
        </p:spPr>
        <p:txBody>
          <a:bodyPr/>
          <a:lstStyle/>
          <a:p>
            <a:pPr marL="179388" indent="0">
              <a:spcBef>
                <a:spcPts val="1200"/>
              </a:spcBef>
              <a:buNone/>
            </a:pPr>
            <a:r>
              <a:rPr lang="cs-CZ" altLang="de-DE" sz="1800" dirty="0" smtClean="0"/>
              <a:t>Výraz psychóza nebo schizofrenie vyvolává u mnoha lidí zcela nesprávné dojmy. Následkem zkreslujících popisů ve sdělovacích prostředcích jsou lidé s psychózou často považováni za nebezpečné a nepředvídatelné</a:t>
            </a:r>
            <a:r>
              <a:rPr lang="en-US" altLang="de-DE" sz="1800" dirty="0" smtClean="0"/>
              <a:t>.</a:t>
            </a:r>
            <a:endParaRPr lang="en-US" altLang="de-DE" sz="1800" dirty="0" smtClean="0">
              <a:solidFill>
                <a:srgbClr val="006699"/>
              </a:solidFill>
            </a:endParaRPr>
          </a:p>
          <a:p>
            <a:pPr marL="179388" indent="0">
              <a:spcBef>
                <a:spcPts val="1200"/>
              </a:spcBef>
              <a:buNone/>
            </a:pPr>
            <a:r>
              <a:rPr lang="cs-CZ" altLang="de-DE" sz="1800" dirty="0" smtClean="0">
                <a:solidFill>
                  <a:srgbClr val="006699"/>
                </a:solidFill>
              </a:rPr>
              <a:t>Běžné předpoklady ohledně lidí s psychózou</a:t>
            </a:r>
            <a:r>
              <a:rPr lang="en-US" altLang="de-DE" sz="1800" dirty="0" smtClean="0">
                <a:solidFill>
                  <a:srgbClr val="006699"/>
                </a:solidFill>
              </a:rPr>
              <a:t>: </a:t>
            </a:r>
          </a:p>
          <a:p>
            <a:pPr marL="179388" indent="0">
              <a:spcBef>
                <a:spcPts val="1200"/>
              </a:spcBef>
              <a:buNone/>
            </a:pPr>
            <a:r>
              <a:rPr lang="cs-CZ" altLang="de-DE" sz="1800" dirty="0" smtClean="0"/>
              <a:t>Jsou</a:t>
            </a:r>
            <a:r>
              <a:rPr lang="en-US" altLang="de-DE" sz="1800" dirty="0" smtClean="0"/>
              <a:t>…</a:t>
            </a:r>
          </a:p>
          <a:p>
            <a:pPr marL="179388" indent="0">
              <a:spcBef>
                <a:spcPts val="1200"/>
              </a:spcBef>
              <a:buNone/>
            </a:pPr>
            <a:r>
              <a:rPr lang="en-US" altLang="de-DE" sz="1800" dirty="0" smtClean="0"/>
              <a:t>…</a:t>
            </a:r>
            <a:r>
              <a:rPr lang="cs-CZ" altLang="de-DE" sz="1800" dirty="0" smtClean="0"/>
              <a:t>nebezpeční a nepředvídatelní</a:t>
            </a:r>
            <a:endParaRPr lang="en-US" altLang="de-DE" sz="1800" dirty="0" smtClean="0"/>
          </a:p>
          <a:p>
            <a:pPr marL="179388" indent="0">
              <a:spcBef>
                <a:spcPts val="1200"/>
              </a:spcBef>
              <a:buNone/>
            </a:pPr>
            <a:r>
              <a:rPr lang="en-US" altLang="de-DE" sz="1800" dirty="0" smtClean="0"/>
              <a:t>…</a:t>
            </a:r>
            <a:r>
              <a:rPr lang="cs-CZ" altLang="de-DE" sz="1800" dirty="0" smtClean="0"/>
              <a:t>mají rozštěpenou osobnost </a:t>
            </a:r>
            <a:r>
              <a:rPr lang="en-US" altLang="de-DE" sz="1800" dirty="0" smtClean="0"/>
              <a:t>(</a:t>
            </a:r>
            <a:r>
              <a:rPr lang="cs-CZ" altLang="de-DE" sz="1800" dirty="0" smtClean="0"/>
              <a:t>psychóza</a:t>
            </a:r>
            <a:r>
              <a:rPr lang="en-US" altLang="de-DE" sz="1800" dirty="0" smtClean="0"/>
              <a:t>)</a:t>
            </a:r>
          </a:p>
          <a:p>
            <a:pPr marL="179388" indent="0">
              <a:spcBef>
                <a:spcPts val="1200"/>
              </a:spcBef>
              <a:buNone/>
            </a:pPr>
            <a:r>
              <a:rPr lang="en-US" altLang="de-DE" sz="1800" dirty="0" smtClean="0"/>
              <a:t>…</a:t>
            </a:r>
            <a:r>
              <a:rPr lang="cs-CZ" altLang="de-DE" sz="1800" dirty="0" smtClean="0"/>
              <a:t>méně inteligentní</a:t>
            </a:r>
            <a:endParaRPr lang="en-US" altLang="de-DE" sz="1800" dirty="0" smtClean="0"/>
          </a:p>
          <a:p>
            <a:pPr marL="179388" indent="0">
              <a:spcBef>
                <a:spcPts val="1200"/>
              </a:spcBef>
              <a:buNone/>
            </a:pPr>
            <a:r>
              <a:rPr lang="en-US" altLang="de-DE" sz="1800" dirty="0" smtClean="0"/>
              <a:t>…</a:t>
            </a:r>
            <a:r>
              <a:rPr lang="cs-CZ" altLang="de-DE" sz="1800" dirty="0" smtClean="0"/>
              <a:t>nevyléčitelně nemocní </a:t>
            </a:r>
            <a:endParaRPr lang="en-US" altLang="de-DE" sz="1800" dirty="0" smtClean="0"/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/>
          <a:srcRect r="13127"/>
          <a:stretch>
            <a:fillRect/>
          </a:stretch>
        </p:blipFill>
        <p:spPr bwMode="auto">
          <a:xfrm>
            <a:off x="3938588" y="4365625"/>
            <a:ext cx="1268412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hteck 1"/>
          <p:cNvSpPr>
            <a:spLocks noChangeArrowheads="1"/>
          </p:cNvSpPr>
          <p:nvPr/>
        </p:nvSpPr>
        <p:spPr bwMode="auto">
          <a:xfrm>
            <a:off x="3374941" y="5842000"/>
            <a:ext cx="277512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cs-CZ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Je to pravda</a:t>
            </a:r>
            <a:r>
              <a:rPr lang="en-US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? N</a:t>
            </a:r>
            <a:r>
              <a:rPr lang="cs-CZ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ENÍ</a:t>
            </a:r>
            <a:r>
              <a:rPr lang="en-US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!</a:t>
            </a:r>
          </a:p>
        </p:txBody>
      </p:sp>
      <p:sp>
        <p:nvSpPr>
          <p:cNvPr id="819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5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0763" cy="4895850"/>
          </a:xfrm>
        </p:spPr>
        <p:txBody>
          <a:bodyPr/>
          <a:lstStyle/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en-US" altLang="de-DE" sz="1800" dirty="0" smtClean="0">
                <a:solidFill>
                  <a:srgbClr val="006699"/>
                </a:solidFill>
              </a:rPr>
              <a:t>…</a:t>
            </a:r>
            <a:r>
              <a:rPr lang="cs-CZ" altLang="de-DE" sz="1800" dirty="0" smtClean="0">
                <a:solidFill>
                  <a:srgbClr val="006699"/>
                </a:solidFill>
              </a:rPr>
              <a:t>nebezpeční a nepředvídatelní</a:t>
            </a:r>
            <a:r>
              <a:rPr lang="en-US" altLang="de-DE" sz="1800" dirty="0" smtClean="0">
                <a:solidFill>
                  <a:srgbClr val="006699"/>
                </a:solidFill>
              </a:rPr>
              <a:t>?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/>
              <a:t>Lidé s psychózou jsou mnohem častěji obětí násilí a zneužívání než jejich pachateli</a:t>
            </a:r>
            <a:r>
              <a:rPr lang="en-US" altLang="de-DE" sz="1800" dirty="0" smtClean="0"/>
              <a:t>. 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u="sng" dirty="0" smtClean="0"/>
              <a:t>Ale</a:t>
            </a:r>
            <a:r>
              <a:rPr lang="en-US" altLang="de-DE" sz="1800" dirty="0" smtClean="0"/>
              <a:t>: </a:t>
            </a:r>
            <a:r>
              <a:rPr lang="cs-CZ" altLang="de-DE" sz="1800" dirty="0" smtClean="0"/>
              <a:t>Pokud jsou pachateli</a:t>
            </a:r>
            <a:r>
              <a:rPr lang="en-US" altLang="de-DE" sz="1800" dirty="0" smtClean="0"/>
              <a:t>...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en-US" altLang="de-DE" sz="1800" dirty="0" smtClean="0"/>
              <a:t> …</a:t>
            </a:r>
            <a:r>
              <a:rPr lang="cs-CZ" altLang="de-DE" sz="1800" dirty="0" smtClean="0"/>
              <a:t>sdělovací prostředky to o nich mnohem častěji uvádějí</a:t>
            </a:r>
            <a:r>
              <a:rPr lang="en-US" altLang="de-DE" sz="1800" dirty="0" smtClean="0"/>
              <a:t>, </a:t>
            </a:r>
            <a:r>
              <a:rPr lang="cs-CZ" altLang="de-DE" sz="1800" dirty="0" smtClean="0"/>
              <a:t>protože trestný čin, jehož se dopustili, je něčím nápadný </a:t>
            </a:r>
            <a:r>
              <a:rPr lang="en-US" altLang="de-DE" sz="1800" dirty="0" smtClean="0"/>
              <a:t>(</a:t>
            </a:r>
            <a:r>
              <a:rPr lang="cs-CZ" altLang="de-DE" sz="1800" dirty="0" smtClean="0"/>
              <a:t>např. zabití </a:t>
            </a:r>
            <a:r>
              <a:rPr lang="en-US" altLang="de-DE" sz="1800" dirty="0" smtClean="0"/>
              <a:t>John</a:t>
            </a:r>
            <a:r>
              <a:rPr lang="cs-CZ" altLang="de-DE" sz="1800" dirty="0" smtClean="0"/>
              <a:t>a</a:t>
            </a:r>
            <a:r>
              <a:rPr lang="en-US" altLang="de-DE" sz="1800" dirty="0" smtClean="0"/>
              <a:t> Lennon</a:t>
            </a:r>
            <a:r>
              <a:rPr lang="cs-CZ" altLang="de-DE" sz="1800" dirty="0" smtClean="0"/>
              <a:t>a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duševně nemocným pachatelem</a:t>
            </a:r>
            <a:r>
              <a:rPr lang="en-US" altLang="de-DE" sz="1800" dirty="0" smtClean="0"/>
              <a:t>).</a:t>
            </a:r>
          </a:p>
          <a:p>
            <a:pPr marL="179388" indent="0">
              <a:spcBef>
                <a:spcPts val="1200"/>
              </a:spcBef>
              <a:buFont typeface="Wingdings 2" pitchFamily="18" charset="2"/>
              <a:buNone/>
            </a:pPr>
            <a:r>
              <a:rPr lang="cs-CZ" altLang="de-DE" sz="1800" dirty="0" smtClean="0"/>
              <a:t>Snaha právníků omluvit násilné činy svých mandantů tvrzením, že v době jejich spáchání nebyli příčetní </a:t>
            </a:r>
            <a:r>
              <a:rPr lang="en-US" altLang="de-DE" sz="1800" dirty="0" smtClean="0"/>
              <a:t>(</a:t>
            </a:r>
            <a:r>
              <a:rPr lang="cs-CZ" altLang="de-DE" sz="1800" dirty="0" smtClean="0"/>
              <a:t>bez ohledu na to, zda to je pravda nebo nikoli),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také zhoršuje reputaci duševně nemocných</a:t>
            </a:r>
            <a:r>
              <a:rPr lang="en-US" altLang="de-DE" sz="1800" dirty="0" smtClean="0"/>
              <a:t>. </a:t>
            </a:r>
          </a:p>
        </p:txBody>
      </p:sp>
      <p:sp>
        <p:nvSpPr>
          <p:cNvPr id="9219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Psychóza jako stigma</a:t>
            </a:r>
            <a:endParaRPr lang="de-DE" altLang="de-DE" dirty="0" smtClean="0"/>
          </a:p>
        </p:txBody>
      </p:sp>
      <p:sp>
        <p:nvSpPr>
          <p:cNvPr id="922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6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221" name="Rechteck 1"/>
          <p:cNvSpPr>
            <a:spLocks noChangeArrowheads="1"/>
          </p:cNvSpPr>
          <p:nvPr/>
        </p:nvSpPr>
        <p:spPr bwMode="auto">
          <a:xfrm>
            <a:off x="3374941" y="5842000"/>
            <a:ext cx="277512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cs-CZ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Je to pravda</a:t>
            </a:r>
            <a:r>
              <a:rPr lang="en-US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? N</a:t>
            </a:r>
            <a:r>
              <a:rPr lang="cs-CZ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ENÍ</a:t>
            </a:r>
            <a:r>
              <a:rPr lang="en-US" altLang="de-DE" b="1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5016500"/>
          </a:xfrm>
        </p:spPr>
        <p:txBody>
          <a:bodyPr/>
          <a:lstStyle/>
          <a:p>
            <a:pPr marL="182563" indent="-3175" eaLnBrk="1" hangingPunct="1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de-DE" altLang="de-DE" sz="1800" dirty="0" smtClean="0">
                <a:solidFill>
                  <a:srgbClr val="006699"/>
                </a:solidFill>
              </a:rPr>
              <a:t>…</a:t>
            </a:r>
            <a:r>
              <a:rPr lang="cs-CZ" altLang="de-DE" sz="1800" dirty="0" smtClean="0">
                <a:solidFill>
                  <a:srgbClr val="006699"/>
                </a:solidFill>
              </a:rPr>
              <a:t>rozštěpená osobnost</a:t>
            </a:r>
            <a:r>
              <a:rPr lang="en-US" altLang="de-DE" sz="1800" dirty="0" smtClean="0">
                <a:solidFill>
                  <a:srgbClr val="006699"/>
                </a:solidFill>
              </a:rPr>
              <a:t>: </a:t>
            </a:r>
            <a:r>
              <a:rPr lang="cs-CZ" altLang="de-DE" sz="1800" dirty="0" smtClean="0"/>
              <a:t>V laické veřejnosti bývá slovo </a:t>
            </a:r>
            <a:r>
              <a:rPr lang="cs-CZ" altLang="de-DE" sz="1800" i="1" dirty="0" smtClean="0"/>
              <a:t>schizofrenní </a:t>
            </a:r>
            <a:r>
              <a:rPr lang="en-US" altLang="de-DE" sz="1800" dirty="0" smtClean="0"/>
              <a:t>(</a:t>
            </a:r>
            <a:r>
              <a:rPr lang="cs-CZ" altLang="de-DE" sz="1800" dirty="0" smtClean="0"/>
              <a:t>řecky: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rozštěpená mysl</a:t>
            </a:r>
            <a:r>
              <a:rPr lang="en-US" altLang="de-DE" sz="1800" dirty="0" smtClean="0"/>
              <a:t>) </a:t>
            </a:r>
            <a:r>
              <a:rPr lang="cs-CZ" altLang="de-DE" sz="1800" dirty="0" smtClean="0"/>
              <a:t>často chápáno jako totožné s „rozštěpem osobnosti</a:t>
            </a:r>
            <a:r>
              <a:rPr lang="en-US" altLang="de-DE" sz="1800" dirty="0" smtClean="0"/>
              <a:t>” a</a:t>
            </a:r>
            <a:r>
              <a:rPr lang="cs-CZ" altLang="de-DE" sz="1800" dirty="0" smtClean="0"/>
              <a:t> je proto užíváno </a:t>
            </a:r>
            <a:r>
              <a:rPr lang="cs-CZ" altLang="de-DE" sz="1800" b="1" dirty="0" smtClean="0"/>
              <a:t>chybně.</a:t>
            </a:r>
            <a:r>
              <a:rPr lang="en-US" altLang="ja-JP" sz="1800" dirty="0" smtClean="0"/>
              <a:t> </a:t>
            </a:r>
            <a:r>
              <a:rPr lang="cs-CZ" altLang="ja-JP" sz="1800" dirty="0" smtClean="0"/>
              <a:t> </a:t>
            </a:r>
            <a:r>
              <a:rPr lang="cs-CZ" altLang="ja-JP" sz="1800" b="1" dirty="0" smtClean="0"/>
              <a:t>Nejedná se </a:t>
            </a:r>
            <a:r>
              <a:rPr lang="cs-CZ" altLang="ja-JP" sz="1800" dirty="0" smtClean="0"/>
              <a:t>o tutéž duševní poruchu</a:t>
            </a:r>
            <a:r>
              <a:rPr lang="en-US" altLang="ja-JP" sz="1800" dirty="0" smtClean="0"/>
              <a:t>! </a:t>
            </a:r>
            <a:r>
              <a:rPr lang="cs-CZ" altLang="ja-JP" sz="1800" dirty="0" smtClean="0"/>
              <a:t>Ostatně o tom, zda opravdu existuje rozštěpená či mnohočetná osobnost, se mezi odborníky na duševní poruchy stále vedou diskuze</a:t>
            </a:r>
            <a:r>
              <a:rPr lang="en-US" altLang="ja-JP" sz="1800" dirty="0" smtClean="0"/>
              <a:t>. </a:t>
            </a:r>
            <a:endParaRPr lang="de-DE" altLang="ja-JP" sz="1800" dirty="0" smtClean="0"/>
          </a:p>
          <a:p>
            <a:pPr marL="182563" indent="-3175" eaLnBrk="1" hangingPunct="1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en-US" altLang="de-DE" sz="1800" dirty="0" smtClean="0">
                <a:solidFill>
                  <a:srgbClr val="006699"/>
                </a:solidFill>
              </a:rPr>
              <a:t>…</a:t>
            </a:r>
            <a:r>
              <a:rPr lang="cs-CZ" altLang="de-DE" sz="1800" dirty="0" smtClean="0">
                <a:solidFill>
                  <a:srgbClr val="006699"/>
                </a:solidFill>
              </a:rPr>
              <a:t>hloupí</a:t>
            </a:r>
            <a:r>
              <a:rPr lang="en-US" altLang="de-DE" sz="1800" dirty="0" smtClean="0">
                <a:solidFill>
                  <a:srgbClr val="006699"/>
                </a:solidFill>
              </a:rPr>
              <a:t>: </a:t>
            </a:r>
            <a:r>
              <a:rPr lang="cs-CZ" altLang="de-DE" sz="1800" dirty="0" smtClean="0"/>
              <a:t>Rozvoj duševní nemoci nemá žádnou souvislost s inteligencí</a:t>
            </a:r>
            <a:r>
              <a:rPr lang="en-US" altLang="de-DE" sz="1800" dirty="0" smtClean="0"/>
              <a:t>. </a:t>
            </a:r>
            <a:r>
              <a:rPr lang="cs-CZ" altLang="de-DE" sz="1800" dirty="0" smtClean="0"/>
              <a:t>Existují lidé s psychózou, kteří jsou mimořádně inteligentní.</a:t>
            </a:r>
            <a:r>
              <a:rPr lang="en-US" altLang="de-DE" sz="1800" dirty="0" smtClean="0"/>
              <a:t> </a:t>
            </a:r>
          </a:p>
          <a:p>
            <a:pPr marL="358775" indent="-179388" eaLnBrk="1" hangingPunct="1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cs-CZ" altLang="de-DE" sz="1800" b="1" dirty="0" smtClean="0">
                <a:solidFill>
                  <a:srgbClr val="006699"/>
                </a:solidFill>
              </a:rPr>
              <a:t>Je to pravda</a:t>
            </a:r>
            <a:r>
              <a:rPr lang="en-US" altLang="de-DE" sz="1800" b="1" dirty="0" smtClean="0">
                <a:solidFill>
                  <a:srgbClr val="006699"/>
                </a:solidFill>
              </a:rPr>
              <a:t>? N</a:t>
            </a:r>
            <a:r>
              <a:rPr lang="cs-CZ" altLang="de-DE" sz="1800" b="1" dirty="0" smtClean="0">
                <a:solidFill>
                  <a:srgbClr val="006699"/>
                </a:solidFill>
              </a:rPr>
              <a:t>ENÍ</a:t>
            </a:r>
            <a:r>
              <a:rPr lang="en-US" altLang="de-DE" sz="1800" b="1" dirty="0" smtClean="0">
                <a:solidFill>
                  <a:srgbClr val="006699"/>
                </a:solidFill>
              </a:rPr>
              <a:t>!</a:t>
            </a:r>
          </a:p>
          <a:p>
            <a:pPr marL="358775" indent="-179388" eaLnBrk="1" hangingPunct="1">
              <a:spcBef>
                <a:spcPts val="1200"/>
              </a:spcBef>
              <a:buFont typeface="Wingdings 2" pitchFamily="18" charset="2"/>
              <a:buNone/>
              <a:defRPr/>
            </a:pPr>
            <a:r>
              <a:rPr lang="cs-CZ" altLang="de-DE" sz="1800" dirty="0" smtClean="0"/>
              <a:t>Hlavní příznaky psychózy jsou tyto</a:t>
            </a:r>
            <a:r>
              <a:rPr lang="en-US" altLang="de-DE" sz="1800" dirty="0" smtClean="0"/>
              <a:t>:</a:t>
            </a:r>
          </a:p>
          <a:p>
            <a:pPr marL="358775" indent="-179388" eaLnBrk="1" hangingPunct="1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cs-CZ" altLang="de-DE" sz="1800" b="1" dirty="0" smtClean="0"/>
              <a:t>Halucinace</a:t>
            </a:r>
            <a:r>
              <a:rPr lang="en-US" altLang="de-DE" sz="1800" b="1" dirty="0" smtClean="0"/>
              <a:t>: </a:t>
            </a:r>
            <a:r>
              <a:rPr lang="cs-CZ" altLang="de-DE" sz="1800" dirty="0" err="1" smtClean="0"/>
              <a:t>např</a:t>
            </a:r>
            <a:r>
              <a:rPr lang="en-US" altLang="de-DE" sz="1800" dirty="0" smtClean="0"/>
              <a:t>. </a:t>
            </a:r>
            <a:r>
              <a:rPr lang="cs-CZ" altLang="de-DE" sz="1800" dirty="0" smtClean="0"/>
              <a:t>slyšení urážlivých hlasů</a:t>
            </a:r>
            <a:endParaRPr lang="en-US" altLang="de-DE" sz="1800" dirty="0" smtClean="0">
              <a:solidFill>
                <a:srgbClr val="FF6600"/>
              </a:solidFill>
            </a:endParaRPr>
          </a:p>
          <a:p>
            <a:pPr marL="182563" indent="0" eaLnBrk="1" hangingPunct="1">
              <a:buFont typeface="Wingdings 2" pitchFamily="18" charset="2"/>
              <a:buNone/>
              <a:defRPr/>
            </a:pPr>
            <a:r>
              <a:rPr lang="cs-CZ" altLang="de-DE" sz="1800" b="1" dirty="0" smtClean="0"/>
              <a:t>Bludy</a:t>
            </a:r>
            <a:r>
              <a:rPr lang="en-US" altLang="de-DE" sz="1800" b="1" dirty="0" smtClean="0"/>
              <a:t>: </a:t>
            </a:r>
            <a:r>
              <a:rPr lang="cs-CZ" altLang="de-DE" sz="1800" dirty="0" smtClean="0"/>
              <a:t>např.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přesvědčení, že je člověk sledován tajnou službou nebo že je vyvolen, aby spasil svět.</a:t>
            </a:r>
            <a:endParaRPr lang="en-US" altLang="de-DE" sz="1800" dirty="0" smtClean="0"/>
          </a:p>
          <a:p>
            <a:pPr marL="182563" indent="0" eaLnBrk="1" hangingPunct="1">
              <a:buFont typeface="Wingdings 2" pitchFamily="18" charset="2"/>
              <a:buNone/>
              <a:defRPr/>
            </a:pPr>
            <a:r>
              <a:rPr lang="cs-CZ" altLang="de-DE" sz="1800" b="1" dirty="0" smtClean="0"/>
              <a:t>Další </a:t>
            </a:r>
            <a:r>
              <a:rPr lang="en-US" altLang="de-DE" sz="1800" b="1" dirty="0" smtClean="0"/>
              <a:t>(</a:t>
            </a:r>
            <a:r>
              <a:rPr lang="cs-CZ" altLang="de-DE" sz="1800" b="1" dirty="0" smtClean="0"/>
              <a:t>nespecifické</a:t>
            </a:r>
            <a:r>
              <a:rPr lang="en-US" altLang="de-DE" sz="1800" b="1" dirty="0" smtClean="0"/>
              <a:t>) </a:t>
            </a:r>
            <a:r>
              <a:rPr lang="cs-CZ" altLang="de-DE" sz="1800" b="1" dirty="0" smtClean="0"/>
              <a:t>příznaky</a:t>
            </a:r>
            <a:r>
              <a:rPr lang="en-US" altLang="de-DE" sz="1800" b="1" dirty="0" smtClean="0"/>
              <a:t>: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např.</a:t>
            </a:r>
            <a:r>
              <a:rPr lang="en-US" altLang="de-DE" sz="1800" dirty="0" smtClean="0"/>
              <a:t> </a:t>
            </a:r>
            <a:r>
              <a:rPr lang="cs-CZ" altLang="de-DE" sz="1800" dirty="0" smtClean="0"/>
              <a:t>Deprese, narušená pozornost, nesouvislá řeč</a:t>
            </a:r>
            <a:endParaRPr lang="en-US" altLang="de-DE" sz="1800" dirty="0" smtClean="0"/>
          </a:p>
          <a:p>
            <a:pPr marL="358775" indent="-179388">
              <a:spcBef>
                <a:spcPts val="1200"/>
              </a:spcBef>
              <a:buFont typeface="Wingdings 2" pitchFamily="18" charset="2"/>
              <a:buNone/>
              <a:defRPr/>
            </a:pPr>
            <a:endParaRPr lang="de-DE" altLang="de-DE" sz="1800" dirty="0" smtClean="0"/>
          </a:p>
        </p:txBody>
      </p:sp>
      <p:sp>
        <p:nvSpPr>
          <p:cNvPr id="10243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smtClean="0"/>
              <a:t>Psychóza jako </a:t>
            </a:r>
            <a:r>
              <a:rPr lang="en-US" altLang="de-DE" smtClean="0"/>
              <a:t>stigma</a:t>
            </a:r>
            <a:endParaRPr lang="de-DE" altLang="de-DE" smtClean="0"/>
          </a:p>
        </p:txBody>
      </p:sp>
      <p:sp>
        <p:nvSpPr>
          <p:cNvPr id="10244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7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cs-CZ" altLang="de-DE" dirty="0" smtClean="0"/>
              <a:t>Stigmatizace </a:t>
            </a:r>
            <a:r>
              <a:rPr lang="en-US" altLang="de-DE" dirty="0" smtClean="0"/>
              <a:t>– </a:t>
            </a:r>
            <a:r>
              <a:rPr lang="cs-CZ" altLang="de-DE" dirty="0" smtClean="0"/>
              <a:t>co můžeme dělat</a:t>
            </a:r>
            <a:r>
              <a:rPr lang="en-US" altLang="de-DE" dirty="0" smtClean="0"/>
              <a:t>?</a:t>
            </a:r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>
          <a:xfrm>
            <a:off x="250825" y="1339850"/>
            <a:ext cx="8642350" cy="1944688"/>
          </a:xfrm>
        </p:spPr>
        <p:txBody>
          <a:bodyPr/>
          <a:lstStyle/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cs-CZ" altLang="de-DE" sz="1800" dirty="0" smtClean="0">
                <a:cs typeface="Times New Roman" pitchFamily="18" charset="0"/>
              </a:rPr>
              <a:t>Následkem zkreslených informací ve sdělovacích prostředích bývají duševně nemocní lidé obecně nálepkováni jako nebezpeční a nepředvídatelní </a:t>
            </a:r>
            <a:r>
              <a:rPr lang="en-US" altLang="de-DE" sz="1800" dirty="0" smtClean="0">
                <a:cs typeface="Times New Roman" pitchFamily="18" charset="0"/>
              </a:rPr>
              <a:t>(</a:t>
            </a:r>
            <a:r>
              <a:rPr lang="cs-CZ" altLang="de-DE" sz="1800" dirty="0" smtClean="0">
                <a:cs typeface="Times New Roman" pitchFamily="18" charset="0"/>
              </a:rPr>
              <a:t>„když jeden, tak všichni</a:t>
            </a:r>
            <a:r>
              <a:rPr lang="en-US" altLang="de-DE" sz="1800" dirty="0" smtClean="0">
                <a:cs typeface="Times New Roman" pitchFamily="18" charset="0"/>
              </a:rPr>
              <a:t>”).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cs-CZ" altLang="de-DE" sz="1800" dirty="0" smtClean="0"/>
              <a:t>Získejte si proto spolehlivé informace o psychózách a o lidech, kteří mají psychózu</a:t>
            </a:r>
            <a:r>
              <a:rPr lang="en-US" altLang="de-DE" sz="1800" dirty="0" smtClean="0"/>
              <a:t>. </a:t>
            </a:r>
            <a:r>
              <a:rPr lang="cs-CZ" altLang="de-DE" sz="1800" dirty="0" smtClean="0"/>
              <a:t>Potom budete moci opravovat mylné předsudky druhých lidí na základě faktů</a:t>
            </a:r>
            <a:r>
              <a:rPr lang="en-US" altLang="de-DE" sz="1800" dirty="0" smtClean="0"/>
              <a:t>.</a:t>
            </a:r>
            <a:endParaRPr lang="en-US" altLang="de-DE" sz="1800" dirty="0" smtClean="0">
              <a:solidFill>
                <a:srgbClr val="006699"/>
              </a:solidFill>
            </a:endParaRPr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8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2413" y="1339850"/>
            <a:ext cx="8639175" cy="5184775"/>
          </a:xfrm>
        </p:spPr>
        <p:txBody>
          <a:bodyPr/>
          <a:lstStyle/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dirty="0" smtClean="0"/>
              <a:t>Schizofrenie není viditelná nemoc. Je proto jen na vás, jestli druhým lidem o své diagnóze řeknete. Zvláště pokud někoho neznáte opravdu dobře, je lépe přibližně popsat své potíže než sdělit přímo svou odbornou diagnózu, kterou mohou druzí chybně chápat.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dirty="0" smtClean="0"/>
              <a:t>Někdy je ovšem přímé sdělení na místě </a:t>
            </a:r>
            <a:r>
              <a:rPr lang="en-US" altLang="de-DE" sz="1800" dirty="0" smtClean="0"/>
              <a:t>– </a:t>
            </a:r>
            <a:r>
              <a:rPr lang="cs-CZ" altLang="de-DE" sz="1800" dirty="0" smtClean="0"/>
              <a:t>např</a:t>
            </a:r>
            <a:r>
              <a:rPr lang="en-US" altLang="de-DE" sz="1800" dirty="0" smtClean="0"/>
              <a:t>. </a:t>
            </a:r>
            <a:r>
              <a:rPr lang="cs-CZ" altLang="de-DE" sz="1800" dirty="0" smtClean="0"/>
              <a:t>když jste se s někým během akutní fáze nemoci pohádali a je potřeba, abyste jim vysvětlili, proč jste se tehdy tak chovali.</a:t>
            </a:r>
            <a:endParaRPr lang="en-US" altLang="de-DE" sz="18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cs-CZ" altLang="de-DE" sz="1800" dirty="0" smtClean="0">
                <a:sym typeface="Wingdings" pitchFamily="2" charset="2"/>
              </a:rPr>
              <a:t>Mluvit o své nemoci s lidmi, kterým věříte a kteří jsou vám blízcí, může být důležité, protože</a:t>
            </a:r>
            <a:r>
              <a:rPr lang="en-US" altLang="de-DE" sz="1800" dirty="0" smtClean="0">
                <a:sym typeface="Wingdings" pitchFamily="2" charset="2"/>
              </a:rPr>
              <a:t>…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dirty="0" smtClean="0">
                <a:sym typeface="Wingdings" pitchFamily="2" charset="2"/>
              </a:rPr>
              <a:t>…</a:t>
            </a:r>
            <a:r>
              <a:rPr lang="cs-CZ" altLang="de-DE" sz="1800" dirty="0" smtClean="0">
                <a:sym typeface="Wingdings" pitchFamily="2" charset="2"/>
              </a:rPr>
              <a:t>se vám může ulevit</a:t>
            </a:r>
            <a:r>
              <a:rPr lang="en-US" altLang="de-DE" sz="1800" dirty="0" smtClean="0">
                <a:sym typeface="Wingdings" pitchFamily="2" charset="2"/>
              </a:rPr>
              <a:t>. </a:t>
            </a:r>
          </a:p>
          <a:p>
            <a:pPr marL="179388" indent="0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de-DE" sz="1800" dirty="0" smtClean="0">
                <a:sym typeface="Wingdings" pitchFamily="2" charset="2"/>
              </a:rPr>
              <a:t>…</a:t>
            </a:r>
            <a:r>
              <a:rPr lang="cs-CZ" altLang="de-DE" sz="1800" dirty="0" smtClean="0">
                <a:sym typeface="Wingdings" pitchFamily="2" charset="2"/>
              </a:rPr>
              <a:t>druzí si často všimnou časných varovných známek hrozícího relapsu ještě dříve než člověk, který psychickou nemocí trpí</a:t>
            </a:r>
            <a:r>
              <a:rPr lang="en-US" altLang="de-DE" sz="1800" dirty="0" smtClean="0">
                <a:sym typeface="Wingdings" pitchFamily="2" charset="2"/>
              </a:rPr>
              <a:t>. </a:t>
            </a:r>
          </a:p>
        </p:txBody>
      </p:sp>
      <p:grpSp>
        <p:nvGrpSpPr>
          <p:cNvPr id="12291" name="Group 40"/>
          <p:cNvGrpSpPr>
            <a:grpSpLocks/>
          </p:cNvGrpSpPr>
          <p:nvPr/>
        </p:nvGrpSpPr>
        <p:grpSpPr bwMode="auto">
          <a:xfrm>
            <a:off x="0" y="6167438"/>
            <a:ext cx="2382838" cy="474662"/>
            <a:chOff x="0" y="3957"/>
            <a:chExt cx="1457" cy="299"/>
          </a:xfrm>
        </p:grpSpPr>
        <p:sp>
          <p:nvSpPr>
            <p:cNvPr id="1229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99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12295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300" dirty="0">
                  <a:latin typeface="+mn-lt"/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300" dirty="0">
                  <a:latin typeface="+mn-lt"/>
                  <a:cs typeface="Times New Roman" pitchFamily="18" charset="0"/>
                </a:rPr>
                <a:t> </a:t>
              </a:r>
              <a:r>
                <a:rPr lang="cs-CZ" altLang="de-DE" sz="1300" i="1" dirty="0">
                  <a:latin typeface="+mn-lt"/>
                  <a:cs typeface="Times New Roman" pitchFamily="18" charset="0"/>
                </a:rPr>
                <a:t>Pracovní list </a:t>
              </a:r>
              <a:r>
                <a:rPr lang="de-DE" altLang="de-DE" sz="1300" dirty="0">
                  <a:latin typeface="+mn-lt"/>
                  <a:cs typeface="Times New Roman" pitchFamily="18" charset="0"/>
                </a:rPr>
                <a:t>11.1</a:t>
              </a:r>
            </a:p>
          </p:txBody>
        </p:sp>
      </p:grpSp>
      <p:sp>
        <p:nvSpPr>
          <p:cNvPr id="12292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2293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9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Inhaltsplatzhalter 2"/>
          <p:cNvSpPr>
            <a:spLocks noGrp="1"/>
          </p:cNvSpPr>
          <p:nvPr>
            <p:ph idx="1"/>
          </p:nvPr>
        </p:nvSpPr>
        <p:spPr>
          <a:xfrm>
            <a:off x="250825" y="1347788"/>
            <a:ext cx="8640763" cy="4752975"/>
          </a:xfrm>
        </p:spPr>
        <p:txBody>
          <a:bodyPr/>
          <a:lstStyle/>
          <a:p>
            <a:pPr marL="179388" indent="0">
              <a:spcBef>
                <a:spcPts val="1200"/>
              </a:spcBef>
              <a:buNone/>
            </a:pPr>
            <a:r>
              <a:rPr lang="cs-CZ" altLang="de-DE" sz="1800" dirty="0" smtClean="0">
                <a:solidFill>
                  <a:srgbClr val="006699"/>
                </a:solidFill>
              </a:rPr>
              <a:t>Návrh</a:t>
            </a:r>
            <a:r>
              <a:rPr lang="de-DE" altLang="de-DE" sz="1800" dirty="0" smtClean="0">
                <a:solidFill>
                  <a:srgbClr val="006699"/>
                </a:solidFill>
              </a:rPr>
              <a:t>: </a:t>
            </a:r>
            <a:r>
              <a:rPr lang="cs-CZ" altLang="de-DE" sz="1800" dirty="0" smtClean="0">
                <a:solidFill>
                  <a:srgbClr val="006699"/>
                </a:solidFill>
              </a:rPr>
              <a:t>Je lépe popsat příznaky než sdělovat diagnózu</a:t>
            </a:r>
            <a:endParaRPr lang="en-US" altLang="de-DE" sz="1800" dirty="0" smtClean="0">
              <a:solidFill>
                <a:srgbClr val="006699"/>
              </a:solidFill>
            </a:endParaRP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1800" dirty="0" smtClean="0"/>
              <a:t>Zvláště pokud někoho neznáte dost dobře, je často lepší přibližně mu popsat své potíže než sdělit přímo svou odbornou diagnózu (schizofrenie, psychóza), kterou mohou druzí chybně chápat.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cs-CZ" altLang="de-DE" sz="1800" dirty="0" smtClean="0">
                <a:cs typeface="Times New Roman" pitchFamily="18" charset="0"/>
              </a:rPr>
              <a:t>Abyste byli schopni vysvětlit svou psychickou poruchu druhým, je vhodně, abyste se stali sami odborníky na tuto poruchu</a:t>
            </a:r>
            <a:r>
              <a:rPr lang="en-US" altLang="de-DE" sz="1800" dirty="0" smtClean="0">
                <a:cs typeface="Times New Roman" pitchFamily="18" charset="0"/>
              </a:rPr>
              <a:t>. </a:t>
            </a:r>
            <a:endParaRPr lang="en-US" altLang="de-DE" sz="1800" dirty="0" smtClean="0"/>
          </a:p>
          <a:p>
            <a:pPr marL="179388" indent="0"/>
            <a:endParaRPr lang="de-DE" altLang="de-DE" sz="1800" dirty="0" smtClean="0"/>
          </a:p>
        </p:txBody>
      </p:sp>
      <p:sp>
        <p:nvSpPr>
          <p:cNvPr id="13315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10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4339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Hlavní příznaky psychózy a schizofrenie</a:t>
            </a:r>
            <a:r>
              <a:rPr lang="en-US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:</a:t>
            </a:r>
          </a:p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cs-CZ" altLang="de-DE" b="1" dirty="0">
                <a:latin typeface="+mn-lt"/>
                <a:cs typeface="Times New Roman" pitchFamily="18" charset="0"/>
              </a:rPr>
              <a:t>Halucinace</a:t>
            </a:r>
            <a:r>
              <a:rPr lang="en-US" altLang="de-DE" b="1" dirty="0">
                <a:latin typeface="+mn-lt"/>
                <a:cs typeface="Times New Roman" pitchFamily="18" charset="0"/>
              </a:rPr>
              <a:t>: </a:t>
            </a:r>
            <a:r>
              <a:rPr lang="cs-CZ" altLang="de-DE" dirty="0">
                <a:latin typeface="+mn-lt"/>
                <a:cs typeface="Times New Roman" pitchFamily="18" charset="0"/>
              </a:rPr>
              <a:t>Člověk slyší nebo (méně často) vidí,</a:t>
            </a:r>
            <a:r>
              <a:rPr lang="en-US" altLang="de-DE" dirty="0">
                <a:latin typeface="+mn-lt"/>
                <a:cs typeface="Times New Roman" pitchFamily="18" charset="0"/>
              </a:rPr>
              <a:t> </a:t>
            </a:r>
            <a:r>
              <a:rPr lang="cs-CZ" altLang="de-DE" dirty="0">
                <a:latin typeface="+mn-lt"/>
                <a:cs typeface="Times New Roman" pitchFamily="18" charset="0"/>
              </a:rPr>
              <a:t>cítí na těle nebo chutná  věci, které nejsou přítomné</a:t>
            </a:r>
            <a:r>
              <a:rPr lang="en-US" altLang="de-DE" dirty="0">
                <a:latin typeface="+mn-lt"/>
                <a:cs typeface="Times New Roman" pitchFamily="18" charset="0"/>
              </a:rPr>
              <a:t> (</a:t>
            </a:r>
            <a:r>
              <a:rPr lang="cs-CZ" altLang="de-DE" dirty="0">
                <a:latin typeface="+mn-lt"/>
                <a:cs typeface="Times New Roman" pitchFamily="18" charset="0"/>
              </a:rPr>
              <a:t>např</a:t>
            </a:r>
            <a:r>
              <a:rPr lang="en-US" altLang="de-DE" dirty="0">
                <a:latin typeface="+mn-lt"/>
                <a:cs typeface="Times New Roman" pitchFamily="18" charset="0"/>
              </a:rPr>
              <a:t>. </a:t>
            </a:r>
            <a:r>
              <a:rPr lang="cs-CZ" altLang="de-DE" dirty="0">
                <a:latin typeface="+mn-lt"/>
                <a:cs typeface="Times New Roman" pitchFamily="18" charset="0"/>
              </a:rPr>
              <a:t>slyší hlasy, které mu nadávají).</a:t>
            </a: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Příklad vysvětlení</a:t>
            </a:r>
            <a:r>
              <a:rPr lang="en-US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:</a:t>
            </a:r>
            <a:endParaRPr lang="cs-CZ" altLang="de-DE" dirty="0">
              <a:solidFill>
                <a:srgbClr val="006699"/>
              </a:solidFill>
              <a:latin typeface="+mn-lt"/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endParaRPr lang="cs-CZ" altLang="de-DE" dirty="0">
              <a:solidFill>
                <a:srgbClr val="006699"/>
              </a:solidFill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>
                <a:solidFill>
                  <a:srgbClr val="006699"/>
                </a:solidFill>
                <a:cs typeface="Times New Roman" pitchFamily="18" charset="0"/>
              </a:rPr>
              <a:t>				</a:t>
            </a:r>
            <a:r>
              <a:rPr lang="de-DE" altLang="de-DE" dirty="0" smtClean="0">
                <a:solidFill>
                  <a:srgbClr val="006699"/>
                </a:solidFill>
                <a:cs typeface="Times New Roman" pitchFamily="18" charset="0"/>
              </a:rPr>
              <a:t>      </a:t>
            </a:r>
            <a:r>
              <a:rPr lang="cs-CZ" altLang="de-DE" dirty="0" smtClean="0">
                <a:latin typeface="+mn-lt"/>
                <a:cs typeface="Times New Roman" pitchFamily="18" charset="0"/>
              </a:rPr>
              <a:t>???</a:t>
            </a:r>
            <a:endParaRPr lang="en-US" altLang="de-DE" dirty="0">
              <a:latin typeface="+mn-lt"/>
              <a:cs typeface="Times New Roman" pitchFamily="18" charset="0"/>
            </a:endParaRPr>
          </a:p>
        </p:txBody>
      </p:sp>
      <p:sp>
        <p:nvSpPr>
          <p:cNvPr id="1434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11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5363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Hlavní příznaky psychózy a schizofrenie</a:t>
            </a:r>
            <a:r>
              <a:rPr lang="en-US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:</a:t>
            </a:r>
          </a:p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</a:pPr>
            <a:r>
              <a:rPr lang="cs-CZ" altLang="de-DE" b="1" dirty="0">
                <a:latin typeface="+mn-lt"/>
                <a:cs typeface="Times New Roman" pitchFamily="18" charset="0"/>
              </a:rPr>
              <a:t>Halucinace</a:t>
            </a:r>
            <a:r>
              <a:rPr lang="en-US" altLang="de-DE" b="1" dirty="0">
                <a:latin typeface="+mn-lt"/>
                <a:cs typeface="Times New Roman" pitchFamily="18" charset="0"/>
              </a:rPr>
              <a:t>: </a:t>
            </a:r>
            <a:r>
              <a:rPr lang="cs-CZ" altLang="de-DE" dirty="0">
                <a:latin typeface="+mn-lt"/>
                <a:cs typeface="Times New Roman" pitchFamily="18" charset="0"/>
              </a:rPr>
              <a:t>Člověk slyší nebo (méně často) vidí,</a:t>
            </a:r>
            <a:r>
              <a:rPr lang="en-US" altLang="de-DE" dirty="0">
                <a:latin typeface="+mn-lt"/>
                <a:cs typeface="Times New Roman" pitchFamily="18" charset="0"/>
              </a:rPr>
              <a:t> </a:t>
            </a:r>
            <a:r>
              <a:rPr lang="cs-CZ" altLang="de-DE" dirty="0">
                <a:latin typeface="+mn-lt"/>
                <a:cs typeface="Times New Roman" pitchFamily="18" charset="0"/>
              </a:rPr>
              <a:t>cítí na těle nebo chutná  věci, které nejsou přítomné</a:t>
            </a:r>
            <a:r>
              <a:rPr lang="en-US" altLang="de-DE" dirty="0">
                <a:latin typeface="+mn-lt"/>
                <a:cs typeface="Times New Roman" pitchFamily="18" charset="0"/>
              </a:rPr>
              <a:t> (</a:t>
            </a:r>
            <a:r>
              <a:rPr lang="cs-CZ" altLang="de-DE" dirty="0">
                <a:latin typeface="+mn-lt"/>
                <a:cs typeface="Times New Roman" pitchFamily="18" charset="0"/>
              </a:rPr>
              <a:t>např</a:t>
            </a:r>
            <a:r>
              <a:rPr lang="en-US" altLang="de-DE" dirty="0">
                <a:latin typeface="+mn-lt"/>
                <a:cs typeface="Times New Roman" pitchFamily="18" charset="0"/>
              </a:rPr>
              <a:t>. </a:t>
            </a:r>
            <a:r>
              <a:rPr lang="cs-CZ" altLang="de-DE" dirty="0">
                <a:latin typeface="+mn-lt"/>
                <a:cs typeface="Times New Roman" pitchFamily="18" charset="0"/>
              </a:rPr>
              <a:t>slyší hlasy, které mu nadávají).</a:t>
            </a: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cs-CZ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Příklad vysvětlení</a:t>
            </a:r>
            <a:r>
              <a:rPr lang="en-US" altLang="de-DE" dirty="0">
                <a:solidFill>
                  <a:srgbClr val="006699"/>
                </a:solidFill>
                <a:latin typeface="+mn-lt"/>
                <a:cs typeface="Times New Roman" pitchFamily="18" charset="0"/>
              </a:rPr>
              <a:t>:</a:t>
            </a:r>
          </a:p>
          <a:p>
            <a:pPr marL="179388" lvl="1">
              <a:spcBef>
                <a:spcPts val="1200"/>
              </a:spcBef>
              <a:buClr>
                <a:schemeClr val="accent1"/>
              </a:buClr>
              <a:buSzPct val="85000"/>
              <a:buFont typeface="Courier New" pitchFamily="49" charset="0"/>
              <a:buNone/>
            </a:pPr>
            <a:r>
              <a:rPr lang="cs-CZ" altLang="de-DE" i="1" dirty="0">
                <a:latin typeface="+mn-lt"/>
                <a:cs typeface="Times New Roman" pitchFamily="18" charset="0"/>
              </a:rPr>
              <a:t>„Halucinace jsou běžnější, než si mnozí lidé myslí.</a:t>
            </a:r>
            <a:r>
              <a:rPr lang="en-US" altLang="de-DE" i="1" dirty="0">
                <a:latin typeface="+mn-lt"/>
                <a:cs typeface="Times New Roman" pitchFamily="18" charset="0"/>
              </a:rPr>
              <a:t> </a:t>
            </a:r>
            <a:r>
              <a:rPr lang="cs-CZ" altLang="de-DE" i="1" dirty="0">
                <a:latin typeface="+mn-lt"/>
                <a:cs typeface="Times New Roman" pitchFamily="18" charset="0"/>
              </a:rPr>
              <a:t>Kolem 15% lidí v populaci mají zkušenost s tím, že slyší hlasy nebo mají jiné typy halucinací. Většina těchto lidí  přitom nemá žádnou duševní nemoc.</a:t>
            </a:r>
            <a:r>
              <a:rPr lang="en-US" altLang="de-DE" i="1" dirty="0">
                <a:latin typeface="+mn-lt"/>
                <a:cs typeface="Times New Roman" pitchFamily="18" charset="0"/>
              </a:rPr>
              <a:t> </a:t>
            </a:r>
            <a:r>
              <a:rPr lang="cs-CZ" altLang="de-DE" i="1" dirty="0">
                <a:latin typeface="+mn-lt"/>
                <a:cs typeface="Times New Roman" pitchFamily="18" charset="0"/>
              </a:rPr>
              <a:t>Když člověk slyší hlasy, je to jedna z forem „myšlení nahlas“, podobně jako když člověk v hlavě stále slyší nějakou melodii</a:t>
            </a:r>
            <a:r>
              <a:rPr lang="en-US" altLang="de-DE" i="1" dirty="0">
                <a:latin typeface="+mn-lt"/>
                <a:cs typeface="Times New Roman" pitchFamily="18" charset="0"/>
              </a:rPr>
              <a:t>. </a:t>
            </a:r>
            <a:r>
              <a:rPr lang="cs-CZ" altLang="de-DE" i="1" dirty="0">
                <a:latin typeface="+mn-lt"/>
                <a:cs typeface="Times New Roman" pitchFamily="18" charset="0"/>
              </a:rPr>
              <a:t>Uvádí se, že některé matky slyší, jak jejich dítě pláče, i když ve skutečnosti klidně spí.</a:t>
            </a:r>
            <a:r>
              <a:rPr lang="en-US" altLang="de-DE" i="1" dirty="0">
                <a:latin typeface="+mn-lt"/>
                <a:cs typeface="Times New Roman" pitchFamily="18" charset="0"/>
              </a:rPr>
              <a:t> </a:t>
            </a:r>
            <a:r>
              <a:rPr lang="cs-CZ" altLang="de-DE" i="1" dirty="0">
                <a:latin typeface="+mn-lt"/>
                <a:cs typeface="Times New Roman" pitchFamily="18" charset="0"/>
              </a:rPr>
              <a:t>Běžné je také, že člověk uslyší zvonit telefon, když očekává důležitý hovor, ale ve skutečnosti mu nikdo nevolá</a:t>
            </a:r>
            <a:r>
              <a:rPr lang="en-US" altLang="de-DE" i="1" dirty="0">
                <a:latin typeface="+mn-lt"/>
                <a:cs typeface="Times New Roman" pitchFamily="18" charset="0"/>
              </a:rPr>
              <a:t>.”</a:t>
            </a:r>
            <a:endParaRPr lang="en-US" altLang="de-DE" dirty="0">
              <a:solidFill>
                <a:srgbClr val="006699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5364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536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12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tabLst>
                <a:tab pos="722313" algn="l"/>
              </a:tabLst>
            </a:pPr>
            <a:r>
              <a:rPr lang="cs-CZ" altLang="de-DE" b="1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Bludy</a:t>
            </a:r>
            <a:r>
              <a:rPr lang="en-US" altLang="de-DE" b="1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: 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Člověk je naprosto nevývratně přesvědčen o něčem, co není pravda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de-DE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(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např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 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že se proti němu spikli druzí lidé a škodí mu, že je sledován agenty tajných služeb nebo že byl vyvolen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t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, aby zachránil svět)</a:t>
            </a:r>
            <a:r>
              <a:rPr lang="de-DE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</a:t>
            </a:r>
          </a:p>
          <a:p>
            <a: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tabLst>
                <a:tab pos="722313" algn="l"/>
              </a:tabLst>
            </a:pPr>
            <a:endParaRPr lang="de-DE" altLang="de-DE" dirty="0">
              <a:latin typeface="Verdana" pitchFamily="34" charset="0"/>
              <a:ea typeface="MS PGothic" pitchFamily="34" charset="-128"/>
            </a:endParaRPr>
          </a:p>
          <a:p>
            <a:pPr marL="273050" indent="-27305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tabLst>
                <a:tab pos="722313" algn="l"/>
              </a:tabLst>
            </a:pPr>
            <a:r>
              <a:rPr lang="cs-CZ" altLang="de-DE" dirty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Příklad vysvětlení</a:t>
            </a:r>
            <a:r>
              <a:rPr lang="de-DE" altLang="de-DE" dirty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:</a:t>
            </a:r>
            <a:endParaRPr lang="cs-CZ" altLang="de-DE" dirty="0">
              <a:solidFill>
                <a:srgbClr val="006699"/>
              </a:solidFill>
              <a:latin typeface="Verdana" pitchFamily="34" charset="0"/>
              <a:ea typeface="MS PGothic" pitchFamily="34" charset="-128"/>
            </a:endParaRPr>
          </a:p>
          <a:p>
            <a:pPr marL="273050" indent="-27305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tabLst>
                <a:tab pos="722313" algn="l"/>
              </a:tabLst>
            </a:pPr>
            <a:endParaRPr lang="cs-CZ" altLang="de-DE" dirty="0">
              <a:solidFill>
                <a:srgbClr val="006699"/>
              </a:solidFill>
              <a:latin typeface="Verdana" pitchFamily="34" charset="0"/>
              <a:ea typeface="MS PGothic" pitchFamily="34" charset="-128"/>
            </a:endParaRPr>
          </a:p>
          <a:p>
            <a:pPr marL="273050" indent="-27305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tabLst>
                <a:tab pos="722313" algn="l"/>
              </a:tabLst>
            </a:pPr>
            <a:r>
              <a:rPr lang="cs-CZ" altLang="de-DE" dirty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						</a:t>
            </a:r>
            <a:r>
              <a:rPr lang="de-DE" altLang="de-DE" dirty="0" smtClean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     </a:t>
            </a:r>
            <a:r>
              <a:rPr lang="cs-CZ" altLang="de-DE" dirty="0" smtClean="0">
                <a:latin typeface="Verdana" pitchFamily="34" charset="0"/>
                <a:ea typeface="MS PGothic" pitchFamily="34" charset="-128"/>
              </a:rPr>
              <a:t>???</a:t>
            </a:r>
            <a:endParaRPr lang="de-DE" altLang="de-DE" dirty="0">
              <a:solidFill>
                <a:srgbClr val="006699"/>
              </a:solidFill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16387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13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179388" lvl="1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tabLst>
                <a:tab pos="722313" algn="l"/>
              </a:tabLst>
            </a:pPr>
            <a:r>
              <a:rPr lang="cs-CZ" altLang="de-DE" b="1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Bludy</a:t>
            </a:r>
            <a:r>
              <a:rPr lang="en-US" altLang="de-DE" b="1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: 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Člověk je naprosto nevývratně přesvědčen o něčem, co není pravda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de-DE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(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např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 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že se proti němu spikli druzí lidé a škodí mu, že je sledován agenty tajných služeb nebo že byl vyvolen</a:t>
            </a:r>
            <a:r>
              <a:rPr lang="en-US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t</a:t>
            </a:r>
            <a:r>
              <a:rPr lang="cs-CZ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, aby zachránil svět)</a:t>
            </a:r>
            <a:r>
              <a:rPr lang="de-DE" altLang="de-DE" dirty="0">
                <a:latin typeface="Verdana" pitchFamily="34" charset="0"/>
                <a:ea typeface="MS PGothic" pitchFamily="34" charset="-128"/>
                <a:cs typeface="Times New Roman" pitchFamily="18" charset="0"/>
              </a:rPr>
              <a:t>.</a:t>
            </a:r>
          </a:p>
          <a:p>
            <a: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  <a:tabLst>
                <a:tab pos="722313" algn="l"/>
              </a:tabLst>
            </a:pPr>
            <a:endParaRPr lang="de-DE" altLang="de-DE" dirty="0">
              <a:latin typeface="Verdana" pitchFamily="34" charset="0"/>
              <a:ea typeface="MS PGothic" pitchFamily="34" charset="-128"/>
            </a:endParaRPr>
          </a:p>
          <a:p>
            <a:pPr marL="273050" indent="-273050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  <a:tabLst>
                <a:tab pos="722313" algn="l"/>
              </a:tabLst>
            </a:pPr>
            <a:r>
              <a:rPr lang="cs-CZ" altLang="de-DE" dirty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Příklad vysvětlení</a:t>
            </a:r>
            <a:r>
              <a:rPr lang="de-DE" altLang="de-DE" dirty="0">
                <a:solidFill>
                  <a:srgbClr val="006699"/>
                </a:solidFill>
                <a:latin typeface="Verdana" pitchFamily="34" charset="0"/>
                <a:ea typeface="MS PGothic" pitchFamily="34" charset="-128"/>
              </a:rPr>
              <a:t>:</a:t>
            </a:r>
          </a:p>
          <a:p>
            <a:pPr marL="179388" lvl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tabLst>
                <a:tab pos="722313" algn="l"/>
              </a:tabLst>
            </a:pP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„Mnoho lidí si v některých chvílích svého života myslí, že se proti nim spikl celý svět nebo že se na ně druzí lidé na ulici divně dívají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. </a:t>
            </a: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V mém případě byly tyto pocity velmi silné.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 </a:t>
            </a: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Byl jsem naprosto přesvědčen, že mě určití lidé pronásledují a chtějí mi uškodit. Teď už vím, že to nebyla pravda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.”</a:t>
            </a:r>
          </a:p>
          <a:p>
            <a:pPr marL="179388" lvl="1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None/>
              <a:tabLst>
                <a:tab pos="722313" algn="l"/>
              </a:tabLst>
            </a:pP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„Jsou dny, kdy má člověk pocit, že zvládne všechno na světě. 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 </a:t>
            </a: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Myslí si, že nad něj není a že si může všechno dovolit.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 </a:t>
            </a:r>
            <a:r>
              <a:rPr lang="cs-CZ" altLang="de-DE" i="1" dirty="0">
                <a:latin typeface="Verdana" pitchFamily="34" charset="0"/>
                <a:ea typeface="MS PGothic" pitchFamily="34" charset="-128"/>
              </a:rPr>
              <a:t>V mém případě trval tento stav déle než je normální a bohužel jsem se přecenil a  neodhadl  jsem správně své schopnosti a možnosti</a:t>
            </a:r>
            <a:r>
              <a:rPr lang="en-US" altLang="de-DE" i="1" dirty="0">
                <a:latin typeface="Verdana" pitchFamily="34" charset="0"/>
                <a:ea typeface="MS PGothic" pitchFamily="34" charset="-128"/>
              </a:rPr>
              <a:t>.”</a:t>
            </a:r>
            <a:endParaRPr lang="en-US" altLang="de-DE" sz="2000" i="1" dirty="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17411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14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182563" indent="0" eaLnBrk="1" hangingPunct="1">
              <a:buNone/>
              <a:defRPr/>
            </a:pPr>
            <a:r>
              <a:rPr lang="cs-CZ" altLang="de-DE" sz="1800" b="1" dirty="0" smtClean="0">
                <a:cs typeface="Times New Roman" panose="02020603050405020304" pitchFamily="18" charset="0"/>
              </a:rPr>
              <a:t>Další </a:t>
            </a:r>
            <a:r>
              <a:rPr lang="en-US" altLang="de-DE" sz="1800" b="1" dirty="0" smtClean="0">
                <a:cs typeface="Times New Roman" panose="02020603050405020304" pitchFamily="18" charset="0"/>
              </a:rPr>
              <a:t>(</a:t>
            </a:r>
            <a:r>
              <a:rPr lang="cs-CZ" altLang="de-DE" sz="1800" b="1" dirty="0" smtClean="0">
                <a:cs typeface="Times New Roman" panose="02020603050405020304" pitchFamily="18" charset="0"/>
              </a:rPr>
              <a:t>nespecifické</a:t>
            </a:r>
            <a:r>
              <a:rPr lang="en-US" altLang="de-DE" sz="1800" b="1" dirty="0" smtClean="0">
                <a:cs typeface="Times New Roman" panose="02020603050405020304" pitchFamily="18" charset="0"/>
              </a:rPr>
              <a:t>) </a:t>
            </a:r>
            <a:r>
              <a:rPr lang="cs-CZ" altLang="de-DE" sz="1800" b="1" dirty="0" smtClean="0">
                <a:cs typeface="Times New Roman" panose="02020603050405020304" pitchFamily="18" charset="0"/>
              </a:rPr>
              <a:t>příznaky</a:t>
            </a:r>
            <a:r>
              <a:rPr lang="de-DE" altLang="de-DE" sz="1800" b="1" dirty="0" smtClean="0">
                <a:cs typeface="Times New Roman" panose="02020603050405020304" pitchFamily="18" charset="0"/>
              </a:rPr>
              <a:t>: </a:t>
            </a:r>
            <a:r>
              <a:rPr lang="cs-CZ" altLang="de-DE" sz="1800" dirty="0" smtClean="0">
                <a:cs typeface="Times New Roman" panose="02020603050405020304" pitchFamily="18" charset="0"/>
              </a:rPr>
              <a:t>např. deprese</a:t>
            </a:r>
            <a:r>
              <a:rPr lang="en-US" altLang="de-DE" sz="1800" dirty="0" smtClean="0"/>
              <a:t>, </a:t>
            </a:r>
            <a:r>
              <a:rPr lang="cs-CZ" altLang="de-DE" sz="1800" dirty="0" smtClean="0"/>
              <a:t>zhoršený spánek a zhoršená schopnost soustředění</a:t>
            </a:r>
            <a:endParaRPr lang="en-US" altLang="de-DE" sz="1800" dirty="0" smtClean="0"/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sz="1800" dirty="0" smtClean="0"/>
          </a:p>
          <a:p>
            <a:pPr marL="182562" indent="0">
              <a:spcBef>
                <a:spcPts val="1200"/>
              </a:spcBef>
              <a:buNone/>
              <a:tabLst>
                <a:tab pos="722313" algn="l"/>
              </a:tabLst>
              <a:defRPr/>
            </a:pPr>
            <a:r>
              <a:rPr lang="cs-CZ" altLang="de-DE" sz="1800" dirty="0" smtClean="0">
                <a:solidFill>
                  <a:srgbClr val="006699"/>
                </a:solidFill>
              </a:rPr>
              <a:t>Příklad vysvětlení</a:t>
            </a:r>
            <a:r>
              <a:rPr lang="de-DE" altLang="de-DE" sz="1800" dirty="0" smtClean="0">
                <a:solidFill>
                  <a:srgbClr val="006699"/>
                </a:solidFill>
              </a:rPr>
              <a:t>:</a:t>
            </a:r>
            <a:endParaRPr lang="de-DE" altLang="de-DE" sz="1800" dirty="0">
              <a:solidFill>
                <a:srgbClr val="006699"/>
              </a:solidFill>
            </a:endParaRPr>
          </a:p>
          <a:p>
            <a:pPr marL="182562" indent="0">
              <a:spcBef>
                <a:spcPts val="1200"/>
              </a:spcBef>
              <a:buNone/>
              <a:tabLst>
                <a:tab pos="722313" algn="l"/>
              </a:tabLst>
              <a:defRPr/>
            </a:pPr>
            <a:endParaRPr lang="de-DE" altLang="de-DE" sz="1800" dirty="0" smtClean="0">
              <a:solidFill>
                <a:srgbClr val="006699"/>
              </a:solidFill>
            </a:endParaRPr>
          </a:p>
          <a:p>
            <a:pPr marL="182562" indent="0">
              <a:spcBef>
                <a:spcPts val="1200"/>
              </a:spcBef>
              <a:buNone/>
              <a:tabLst>
                <a:tab pos="722313" algn="l"/>
              </a:tabLst>
              <a:defRPr/>
            </a:pPr>
            <a:r>
              <a:rPr lang="de-DE" altLang="de-DE" sz="1800" dirty="0">
                <a:solidFill>
                  <a:srgbClr val="006699"/>
                </a:solidFill>
              </a:rPr>
              <a:t>	</a:t>
            </a:r>
            <a:r>
              <a:rPr lang="de-DE" altLang="de-DE" sz="1800" dirty="0" smtClean="0">
                <a:solidFill>
                  <a:srgbClr val="006699"/>
                </a:solidFill>
              </a:rPr>
              <a:t>				     </a:t>
            </a:r>
            <a:r>
              <a:rPr lang="cs-CZ" altLang="de-DE" sz="1800" dirty="0" smtClean="0"/>
              <a:t>???</a:t>
            </a:r>
            <a:endParaRPr lang="de-DE" altLang="de-DE" sz="1800" dirty="0" smtClean="0"/>
          </a:p>
        </p:txBody>
      </p:sp>
      <p:sp>
        <p:nvSpPr>
          <p:cNvPr id="18435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15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182563" indent="0" eaLnBrk="1" hangingPunct="1">
              <a:buNone/>
              <a:defRPr/>
            </a:pPr>
            <a:r>
              <a:rPr lang="cs-CZ" altLang="de-DE" sz="1800" b="1" dirty="0" smtClean="0">
                <a:cs typeface="Times New Roman" panose="02020603050405020304" pitchFamily="18" charset="0"/>
              </a:rPr>
              <a:t>Další </a:t>
            </a:r>
            <a:r>
              <a:rPr lang="en-US" altLang="de-DE" sz="1800" b="1" dirty="0" smtClean="0">
                <a:cs typeface="Times New Roman" panose="02020603050405020304" pitchFamily="18" charset="0"/>
              </a:rPr>
              <a:t>(</a:t>
            </a:r>
            <a:r>
              <a:rPr lang="cs-CZ" altLang="de-DE" sz="1800" b="1" dirty="0" smtClean="0">
                <a:cs typeface="Times New Roman" panose="02020603050405020304" pitchFamily="18" charset="0"/>
              </a:rPr>
              <a:t>nespecifické</a:t>
            </a:r>
            <a:r>
              <a:rPr lang="en-US" altLang="de-DE" sz="1800" b="1" dirty="0" smtClean="0">
                <a:cs typeface="Times New Roman" panose="02020603050405020304" pitchFamily="18" charset="0"/>
              </a:rPr>
              <a:t>) </a:t>
            </a:r>
            <a:r>
              <a:rPr lang="cs-CZ" altLang="de-DE" sz="1800" b="1" dirty="0" smtClean="0">
                <a:cs typeface="Times New Roman" panose="02020603050405020304" pitchFamily="18" charset="0"/>
              </a:rPr>
              <a:t>příznaky</a:t>
            </a:r>
            <a:r>
              <a:rPr lang="de-DE" altLang="de-DE" sz="1800" b="1" dirty="0" smtClean="0">
                <a:cs typeface="Times New Roman" panose="02020603050405020304" pitchFamily="18" charset="0"/>
              </a:rPr>
              <a:t>: </a:t>
            </a:r>
            <a:r>
              <a:rPr lang="cs-CZ" altLang="de-DE" sz="1800" dirty="0" smtClean="0">
                <a:cs typeface="Times New Roman" panose="02020603050405020304" pitchFamily="18" charset="0"/>
              </a:rPr>
              <a:t>např. deprese</a:t>
            </a:r>
            <a:r>
              <a:rPr lang="en-US" altLang="de-DE" sz="1800" dirty="0" smtClean="0"/>
              <a:t>, </a:t>
            </a:r>
            <a:r>
              <a:rPr lang="cs-CZ" altLang="de-DE" sz="1800" dirty="0" smtClean="0"/>
              <a:t>zhoršený spánek a zhoršená schopnost soustředění</a:t>
            </a:r>
            <a:endParaRPr lang="en-US" altLang="de-DE" sz="1800" dirty="0" smtClean="0"/>
          </a:p>
          <a:p>
            <a:pPr>
              <a:buFont typeface="Wingdings" panose="05000000000000000000" pitchFamily="2" charset="2"/>
              <a:buChar char="Ø"/>
              <a:tabLst>
                <a:tab pos="722313" algn="l"/>
              </a:tabLst>
              <a:defRPr/>
            </a:pPr>
            <a:endParaRPr lang="de-DE" altLang="de-DE" sz="1800" dirty="0" smtClean="0"/>
          </a:p>
          <a:p>
            <a:pPr marL="182562" indent="0">
              <a:spcBef>
                <a:spcPts val="1200"/>
              </a:spcBef>
              <a:buNone/>
              <a:tabLst>
                <a:tab pos="722313" algn="l"/>
              </a:tabLst>
              <a:defRPr/>
            </a:pPr>
            <a:r>
              <a:rPr lang="cs-CZ" altLang="de-DE" sz="1800" dirty="0" smtClean="0">
                <a:solidFill>
                  <a:srgbClr val="006699"/>
                </a:solidFill>
              </a:rPr>
              <a:t>Příklad vysvětlení</a:t>
            </a:r>
            <a:r>
              <a:rPr lang="de-DE" altLang="de-DE" sz="1800" dirty="0" smtClean="0">
                <a:solidFill>
                  <a:srgbClr val="006699"/>
                </a:solidFill>
              </a:rPr>
              <a:t>:</a:t>
            </a:r>
            <a:endParaRPr lang="de-DE" altLang="de-DE" sz="1800" i="1" dirty="0" smtClean="0"/>
          </a:p>
          <a:p>
            <a:pPr marL="179388" lvl="1" indent="0">
              <a:buFont typeface="Courier New" pitchFamily="49" charset="0"/>
              <a:buNone/>
              <a:tabLst>
                <a:tab pos="722313" algn="l"/>
              </a:tabLst>
              <a:defRPr/>
            </a:pPr>
            <a:r>
              <a:rPr lang="cs-CZ" altLang="de-DE" sz="1800" i="1" dirty="0" smtClean="0"/>
              <a:t>„Každý se někdy cítí smutný.</a:t>
            </a:r>
            <a:r>
              <a:rPr lang="en-US" altLang="de-DE" sz="1800" i="1" dirty="0" smtClean="0"/>
              <a:t> </a:t>
            </a:r>
            <a:r>
              <a:rPr lang="cs-CZ" altLang="de-DE" sz="1800" i="1" dirty="0" smtClean="0"/>
              <a:t>Můj smutek ale bohužel trval opravdu velmi dlouho.</a:t>
            </a:r>
            <a:r>
              <a:rPr lang="en-US" altLang="de-DE" sz="1800" i="1" dirty="0" smtClean="0"/>
              <a:t> </a:t>
            </a:r>
            <a:r>
              <a:rPr lang="cs-CZ" altLang="de-DE" sz="1800" i="1" dirty="0" smtClean="0"/>
              <a:t>Cítil jsem se velmi skleslý a beznadějně a myslel jsem si, že to nikdy nepřejde.</a:t>
            </a:r>
            <a:r>
              <a:rPr lang="en-US" altLang="de-DE" sz="1800" i="1" dirty="0" smtClean="0"/>
              <a:t> </a:t>
            </a:r>
            <a:r>
              <a:rPr lang="cs-CZ" altLang="de-DE" sz="1800" i="1" dirty="0" smtClean="0"/>
              <a:t>Nic mě nedokázalo potěšit, bylo pro mě těžké cokoli udělat a prostě jsem se zavřel doma a nechtěl jsem nikoho vidět.</a:t>
            </a:r>
            <a:r>
              <a:rPr lang="en-US" altLang="de-DE" sz="1800" i="1" dirty="0" smtClean="0"/>
              <a:t> </a:t>
            </a:r>
            <a:r>
              <a:rPr lang="cs-CZ" altLang="de-DE" sz="1800" i="1" dirty="0" smtClean="0"/>
              <a:t>V té době jsem měl opravdu nízké sebevědomí.</a:t>
            </a:r>
            <a:r>
              <a:rPr lang="en-US" altLang="de-DE" sz="1800" i="1" dirty="0" smtClean="0"/>
              <a:t> </a:t>
            </a:r>
            <a:r>
              <a:rPr lang="cs-CZ" altLang="de-DE" sz="1800" i="1" dirty="0" smtClean="0"/>
              <a:t>Naštěstí se to nějaké době přece jen zlepšilo</a:t>
            </a:r>
            <a:r>
              <a:rPr lang="en-US" altLang="de-DE" sz="1800" i="1" dirty="0" smtClean="0"/>
              <a:t>!”</a:t>
            </a:r>
          </a:p>
        </p:txBody>
      </p:sp>
      <p:sp>
        <p:nvSpPr>
          <p:cNvPr id="19459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(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)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mám s druhými lidmi mluvit o své nemoci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?</a:t>
            </a:r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16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CDBC45-013D-40E4-9436-4B61F4195E44}" type="slidenum">
              <a:rPr lang="en-US" altLang="de-DE" smtClean="0"/>
              <a:pPr/>
              <a:t>17</a:t>
            </a:fld>
            <a:endParaRPr lang="en-US" altLang="de-DE" smtClean="0"/>
          </a:p>
        </p:txBody>
      </p:sp>
      <p:graphicFrame>
        <p:nvGraphicFramePr>
          <p:cNvPr id="24625" name="Group 49"/>
          <p:cNvGraphicFramePr>
            <a:graphicFrameLocks noGrp="1"/>
          </p:cNvGraphicFramePr>
          <p:nvPr>
            <p:ph idx="4294967295"/>
          </p:nvPr>
        </p:nvGraphicFramePr>
        <p:xfrm>
          <a:off x="107950" y="2481263"/>
          <a:ext cx="8928100" cy="3700487"/>
        </p:xfrm>
        <a:graphic>
          <a:graphicData uri="http://schemas.openxmlformats.org/drawingml/2006/table">
            <a:tbl>
              <a:tblPr/>
              <a:tblGrid>
                <a:gridCol w="7464446"/>
                <a:gridCol w="1463654"/>
              </a:tblGrid>
              <a:tr h="5181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Zážitky, které mají lidé, kteří netrpí psychózou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Podíl odpovědí 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„ANO“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Myslel jste si někdy, že s vámi někdo komunikuje telepaticky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2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Věříte v moc čarodějnictví, vůdů nebo v existenci okultních sil?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Máte někdy pocit, že vám druzí lidé dokážou číst myšlenky?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Napadlo vás někdy, že vás všichni za vašimi zády pomlouvají? 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Měl jste někdy nějaké nadpřirozené zážitky?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někdo pocit, že věci kolem vás nejsou skutečné, jako by jednalo o součást nějakého experimentu?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někdy pocit, že jste nějakým způsobem pronásledován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někdy pocit, že články v časopisech nebo pořady v televizi byly vytvořeny speciálně pro vás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Slyšíte někdy hlasy, i když okolo nikdo není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???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18" name="Rectangle 37"/>
          <p:cNvSpPr>
            <a:spLocks noChangeArrowheads="1"/>
          </p:cNvSpPr>
          <p:nvPr/>
        </p:nvSpPr>
        <p:spPr bwMode="auto">
          <a:xfrm>
            <a:off x="0" y="2857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Výsledky průzkumu v běžné populaci</a:t>
            </a:r>
            <a:endParaRPr lang="de-DE" altLang="de-DE" sz="2000" i="1" dirty="0">
              <a:solidFill>
                <a:srgbClr val="D16349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0519" name="Text Box 38"/>
          <p:cNvSpPr txBox="1">
            <a:spLocks noChangeArrowheads="1"/>
          </p:cNvSpPr>
          <p:nvPr/>
        </p:nvSpPr>
        <p:spPr bwMode="auto">
          <a:xfrm>
            <a:off x="-36389" y="6600825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 dirty="0">
                <a:latin typeface="+mn-lt"/>
                <a:cs typeface="Times New Roman" pitchFamily="18" charset="0"/>
              </a:rPr>
              <a:t>* </a:t>
            </a:r>
            <a:r>
              <a:rPr lang="cs-CZ" altLang="de-DE" sz="800" i="1" dirty="0">
                <a:latin typeface="+mn-lt"/>
                <a:cs typeface="Times New Roman" pitchFamily="18" charset="0"/>
              </a:rPr>
              <a:t>Zdroje:</a:t>
            </a:r>
            <a:r>
              <a:rPr lang="de-DE" altLang="de-DE" sz="800" i="1" dirty="0">
                <a:latin typeface="+mn-lt"/>
                <a:cs typeface="Times New Roman" pitchFamily="18" charset="0"/>
              </a:rPr>
              <a:t> Emmanuelle R. Peters (Instrument: PDI), Steffen Moritz (Instrument: KSF)</a:t>
            </a:r>
          </a:p>
        </p:txBody>
      </p:sp>
      <p:sp>
        <p:nvSpPr>
          <p:cNvPr id="20520" name="Text Box 39"/>
          <p:cNvSpPr txBox="1">
            <a:spLocks noChangeArrowheads="1"/>
          </p:cNvSpPr>
          <p:nvPr/>
        </p:nvSpPr>
        <p:spPr bwMode="auto">
          <a:xfrm>
            <a:off x="38100" y="1125538"/>
            <a:ext cx="90360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Některé zážitky, podobné psychotickým, jsou v běžné populaci docela běžné.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Na rozdíl od lidí, kteří trpí psychózou, však nevedou k narušení běžného života a postižení je většinou nepovažují za 100% pravdivé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. </a:t>
            </a:r>
          </a:p>
        </p:txBody>
      </p:sp>
      <p:sp>
        <p:nvSpPr>
          <p:cNvPr id="20521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17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D25000-EF03-49AB-A83F-A6E0D1C9C248}" type="slidenum">
              <a:rPr lang="en-US" altLang="de-DE" smtClean="0"/>
              <a:pPr/>
              <a:t>18</a:t>
            </a:fld>
            <a:endParaRPr lang="en-US" altLang="de-DE" smtClean="0"/>
          </a:p>
        </p:txBody>
      </p:sp>
      <p:graphicFrame>
        <p:nvGraphicFramePr>
          <p:cNvPr id="24625" name="Group 49"/>
          <p:cNvGraphicFramePr>
            <a:graphicFrameLocks noGrp="1"/>
          </p:cNvGraphicFramePr>
          <p:nvPr>
            <p:ph idx="4294967295"/>
          </p:nvPr>
        </p:nvGraphicFramePr>
        <p:xfrm>
          <a:off x="107950" y="2481263"/>
          <a:ext cx="8928100" cy="3700487"/>
        </p:xfrm>
        <a:graphic>
          <a:graphicData uri="http://schemas.openxmlformats.org/drawingml/2006/table">
            <a:tbl>
              <a:tblPr/>
              <a:tblGrid>
                <a:gridCol w="7464446"/>
                <a:gridCol w="1463654"/>
              </a:tblGrid>
              <a:tr h="51813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Zážitky, které mají lidé, kteří netrpí psychózou</a:t>
                      </a:r>
                      <a:endParaRPr kumimoji="0" lang="de-D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Podíl odpovědí </a:t>
                      </a: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„ANO“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Myslel jste si někdy, že s vámi někdo komunikuje telepaticky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61%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2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Věříte v moc čarodějnictví, vůdů nebo v existenci okultních sil?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44%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Máte někdy pocit, že vám druzí lidé dokážou číst myšlenky?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33%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Napadlo vás někdy, že vás všichni za vašimi zády pomlouvají? 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32%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Měl jste někdy nějaké nadpřirozené zážitky?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26%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někdo pocit, že věci kolem vás nejsou skutečné, jako by jednalo o součást nějakého experimentu?</a:t>
                      </a:r>
                      <a:endParaRPr kumimoji="0" 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26%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někdy pocit, že jste nějakým způsobem pronásledován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19%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Měl jste někdy pocit, že články v časopisech nebo pořady v televizi byly vytvořeny speciálně pro vás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16%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Slyšíte někdy hlasy, i když okolo nikdo není</a:t>
                      </a: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?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15%</a:t>
                      </a:r>
                    </a:p>
                  </a:txBody>
                  <a:tcPr marT="45708" marB="45708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2" name="Rectangle 37"/>
          <p:cNvSpPr>
            <a:spLocks noChangeArrowheads="1"/>
          </p:cNvSpPr>
          <p:nvPr/>
        </p:nvSpPr>
        <p:spPr bwMode="auto">
          <a:xfrm>
            <a:off x="0" y="2857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  <a:latin typeface="Verdana" pitchFamily="34" charset="0"/>
                <a:cs typeface="Times New Roman" pitchFamily="18" charset="0"/>
              </a:rPr>
              <a:t>Výsledky průzkumu v běžné populaci</a:t>
            </a:r>
            <a:endParaRPr lang="de-DE" altLang="de-DE" sz="2000" i="1" dirty="0">
              <a:solidFill>
                <a:srgbClr val="D16349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1544" name="Text Box 39"/>
          <p:cNvSpPr txBox="1">
            <a:spLocks noChangeArrowheads="1"/>
          </p:cNvSpPr>
          <p:nvPr/>
        </p:nvSpPr>
        <p:spPr bwMode="auto">
          <a:xfrm>
            <a:off x="38100" y="1125538"/>
            <a:ext cx="90360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cs-CZ" altLang="de-DE">
                <a:latin typeface="Verdana" pitchFamily="34" charset="0"/>
                <a:cs typeface="Times New Roman" pitchFamily="18" charset="0"/>
              </a:rPr>
              <a:t>Některé zážitky, podobné psychotickým, jsou v běžné populaci docela běžné.</a:t>
            </a:r>
            <a:r>
              <a:rPr lang="de-DE" altLang="de-DE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>
                <a:latin typeface="Verdana" pitchFamily="34" charset="0"/>
                <a:cs typeface="Times New Roman" pitchFamily="18" charset="0"/>
              </a:rPr>
              <a:t>Na rozdíl od lidí, kteří trpí psychózou, však nevedou k narušení běžného života a postižení je většinou nepovažují za 100% pravdivé</a:t>
            </a:r>
            <a:r>
              <a:rPr lang="de-DE" altLang="de-DE">
                <a:latin typeface="Verdana" pitchFamily="34" charset="0"/>
                <a:cs typeface="Times New Roman" pitchFamily="18" charset="0"/>
              </a:rPr>
              <a:t>. </a:t>
            </a:r>
          </a:p>
        </p:txBody>
      </p:sp>
      <p:sp>
        <p:nvSpPr>
          <p:cNvPr id="2154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18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-36389" y="6600825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 dirty="0">
                <a:latin typeface="+mn-lt"/>
                <a:cs typeface="Times New Roman" pitchFamily="18" charset="0"/>
              </a:rPr>
              <a:t>* </a:t>
            </a:r>
            <a:r>
              <a:rPr lang="cs-CZ" altLang="de-DE" sz="800" i="1" dirty="0">
                <a:latin typeface="+mn-lt"/>
                <a:cs typeface="Times New Roman" pitchFamily="18" charset="0"/>
              </a:rPr>
              <a:t>Zdroje:</a:t>
            </a:r>
            <a:r>
              <a:rPr lang="de-DE" altLang="de-DE" sz="800" i="1" dirty="0">
                <a:latin typeface="+mn-lt"/>
                <a:cs typeface="Times New Roman" pitchFamily="18" charset="0"/>
              </a:rPr>
              <a:t> Emmanuelle R. Peters (Instrument: PDI), Steffen Moritz (Instrument: KSF)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109288-7B75-4C6F-B756-3A15C94A691C}" type="slidenum">
              <a:rPr lang="en-US" altLang="de-DE" smtClean="0"/>
              <a:pPr/>
              <a:t>19</a:t>
            </a:fld>
            <a:endParaRPr lang="en-US" altLang="de-DE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Jak předejít relapsu</a:t>
            </a:r>
            <a:endParaRPr lang="de-DE" altLang="de-DE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25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0" y="1123950"/>
          <a:ext cx="5761038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4" imgW="5667375" imgH="8020050" progId="AcroExch.Document.7">
                  <p:embed/>
                </p:oleObj>
              </mc:Choice>
              <mc:Fallback>
                <p:oleObj name="Acrobat Document" r:id="rId4" imgW="5667375" imgH="8020050" progId="AcroExch.Document.7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502" r="9895" b="42929"/>
                      <a:stretch>
                        <a:fillRect/>
                      </a:stretch>
                    </p:blipFill>
                    <p:spPr bwMode="auto">
                      <a:xfrm>
                        <a:off x="0" y="1123950"/>
                        <a:ext cx="5761038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10" descr="Wanderer03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7813" y="1223963"/>
            <a:ext cx="307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3" descr="Wanderer03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43075" y="4032250"/>
            <a:ext cx="307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14"/>
          <p:cNvSpPr txBox="1">
            <a:spLocks noChangeArrowheads="1"/>
          </p:cNvSpPr>
          <p:nvPr/>
        </p:nvSpPr>
        <p:spPr bwMode="auto">
          <a:xfrm>
            <a:off x="5184775" y="942975"/>
            <a:ext cx="381635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Psychické poruchy 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(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např. psychóza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) 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se mohou nebo nemusí vracet.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 </a:t>
            </a:r>
            <a:endParaRPr lang="cs-CZ" altLang="de-DE" dirty="0">
              <a:latin typeface="Verdana" pitchFamily="34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>
                <a:srgbClr val="336699"/>
              </a:buClr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Jejich individuální průběh může být velmi rozdílný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:</a:t>
            </a:r>
          </a:p>
        </p:txBody>
      </p:sp>
      <p:pic>
        <p:nvPicPr>
          <p:cNvPr id="1033" name="Picture 15" descr="Wanderer03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1638" y="2663825"/>
            <a:ext cx="307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6" descr="Wanderer03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43213" y="5400675"/>
            <a:ext cx="307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18"/>
          <p:cNvSpPr txBox="1">
            <a:spLocks noChangeArrowheads="1"/>
          </p:cNvSpPr>
          <p:nvPr/>
        </p:nvSpPr>
        <p:spPr bwMode="auto">
          <a:xfrm>
            <a:off x="1763713" y="908050"/>
            <a:ext cx="2111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Jediná</a:t>
            </a:r>
            <a:r>
              <a:rPr lang="de-DE" altLang="de-DE" b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epizoda</a:t>
            </a:r>
            <a:endParaRPr lang="de-DE" altLang="de-DE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36" name="Text Box 19"/>
          <p:cNvSpPr txBox="1">
            <a:spLocks noChangeArrowheads="1"/>
          </p:cNvSpPr>
          <p:nvPr/>
        </p:nvSpPr>
        <p:spPr bwMode="auto">
          <a:xfrm>
            <a:off x="1763713" y="2178050"/>
            <a:ext cx="2092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Několik</a:t>
            </a:r>
            <a:r>
              <a:rPr lang="de-DE" altLang="de-DE" b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epizod</a:t>
            </a:r>
            <a:endParaRPr lang="de-DE" altLang="de-DE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37" name="Text Box 20"/>
          <p:cNvSpPr txBox="1">
            <a:spLocks noChangeArrowheads="1"/>
          </p:cNvSpPr>
          <p:nvPr/>
        </p:nvSpPr>
        <p:spPr bwMode="auto">
          <a:xfrm>
            <a:off x="1763713" y="3567113"/>
            <a:ext cx="5995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Několik epizod s mírnými příznaky mezi nimi</a:t>
            </a:r>
            <a:endParaRPr lang="de-DE" altLang="de-DE" b="1" dirty="0">
              <a:solidFill>
                <a:srgbClr val="FF0000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38" name="Text Box 21"/>
          <p:cNvSpPr txBox="1">
            <a:spLocks noChangeArrowheads="1"/>
          </p:cNvSpPr>
          <p:nvPr/>
        </p:nvSpPr>
        <p:spPr bwMode="auto">
          <a:xfrm>
            <a:off x="1763713" y="4941888"/>
            <a:ext cx="7029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Několik epizod se zhoršujícími se příznaky mezi nimi</a:t>
            </a:r>
            <a:endParaRPr lang="de-DE" altLang="de-DE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39" name="Text Box 23"/>
          <p:cNvSpPr txBox="1">
            <a:spLocks noChangeArrowheads="1"/>
          </p:cNvSpPr>
          <p:nvPr/>
        </p:nvSpPr>
        <p:spPr bwMode="auto">
          <a:xfrm>
            <a:off x="0" y="6669484"/>
            <a:ext cx="15700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(</a:t>
            </a:r>
            <a:r>
              <a:rPr lang="cs-CZ" altLang="de-DE" sz="800" i="1" dirty="0">
                <a:latin typeface="Verdana" pitchFamily="34" charset="0"/>
              </a:rPr>
              <a:t>„Průběh</a:t>
            </a:r>
            <a:r>
              <a:rPr lang="de-DE" altLang="de-DE" sz="800" i="1" dirty="0">
                <a:latin typeface="Verdana" pitchFamily="34" charset="0"/>
              </a:rPr>
              <a:t>”</a:t>
            </a: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sz="800" i="1" dirty="0">
                <a:latin typeface="Verdana" pitchFamily="34" charset="0"/>
                <a:cs typeface="Times New Roman" pitchFamily="18" charset="0"/>
              </a:rPr>
              <a:t>od</a:t>
            </a: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 Ruth Klinge)</a:t>
            </a:r>
          </a:p>
        </p:txBody>
      </p:sp>
      <p:sp>
        <p:nvSpPr>
          <p:cNvPr id="104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19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889E98-D972-4735-820F-81C24F2D8FE1}" type="slidenum">
              <a:rPr lang="en-US" altLang="de-DE" smtClean="0"/>
              <a:pPr/>
              <a:t>20</a:t>
            </a:fld>
            <a:endParaRPr lang="en-US" altLang="de-DE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Váhy stresu</a:t>
            </a:r>
            <a:endParaRPr lang="en-US" altLang="de-DE" dirty="0" smtClean="0"/>
          </a:p>
        </p:txBody>
      </p:sp>
      <p:sp>
        <p:nvSpPr>
          <p:cNvPr id="22532" name="Rectangle 138"/>
          <p:cNvSpPr>
            <a:spLocks noChangeArrowheads="1"/>
          </p:cNvSpPr>
          <p:nvPr/>
        </p:nvSpPr>
        <p:spPr bwMode="auto">
          <a:xfrm>
            <a:off x="0" y="6669484"/>
            <a:ext cx="16319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(</a:t>
            </a:r>
            <a:r>
              <a:rPr lang="cs-CZ" altLang="de-DE" sz="800" i="1" dirty="0">
                <a:latin typeface="Verdana" pitchFamily="34" charset="0"/>
                <a:cs typeface="Times New Roman" pitchFamily="18" charset="0"/>
              </a:rPr>
              <a:t>upraveno z </a:t>
            </a: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Berendt, 2001)</a:t>
            </a:r>
            <a:endParaRPr lang="en-US" altLang="de-DE" sz="800" i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33" name="Text Box 141"/>
          <p:cNvSpPr txBox="1">
            <a:spLocks noChangeArrowheads="1"/>
          </p:cNvSpPr>
          <p:nvPr/>
        </p:nvSpPr>
        <p:spPr bwMode="auto">
          <a:xfrm>
            <a:off x="179388" y="1052513"/>
            <a:ext cx="88931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cs-CZ" altLang="de-DE" dirty="0">
                <a:latin typeface="Verdana" pitchFamily="34" charset="0"/>
                <a:cs typeface="Times New Roman" pitchFamily="18" charset="0"/>
              </a:rPr>
              <a:t>Aby byl člověk psychicky vyrovnaný, musí udržovat stres a uvolnění           v rovnováze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. 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Pokud převládne stres, váhy se vychýlí. To zvyšuje riziko relapsu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2534" name="Rectangle 142"/>
          <p:cNvSpPr>
            <a:spLocks noChangeArrowheads="1"/>
          </p:cNvSpPr>
          <p:nvPr/>
        </p:nvSpPr>
        <p:spPr bwMode="auto">
          <a:xfrm>
            <a:off x="8812213" y="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8</a:t>
            </a:r>
          </a:p>
        </p:txBody>
      </p:sp>
      <p:sp>
        <p:nvSpPr>
          <p:cNvPr id="22535" name="Line 38"/>
          <p:cNvSpPr>
            <a:spLocks noChangeShapeType="1"/>
          </p:cNvSpPr>
          <p:nvPr/>
        </p:nvSpPr>
        <p:spPr bwMode="auto">
          <a:xfrm>
            <a:off x="900113" y="5751513"/>
            <a:ext cx="69135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2536" name="Rectangle 44"/>
          <p:cNvSpPr>
            <a:spLocks noChangeArrowheads="1"/>
          </p:cNvSpPr>
          <p:nvPr/>
        </p:nvSpPr>
        <p:spPr bwMode="auto">
          <a:xfrm>
            <a:off x="957263" y="5068888"/>
            <a:ext cx="1325562" cy="682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37" name="Rectangle 45"/>
          <p:cNvSpPr>
            <a:spLocks noChangeArrowheads="1"/>
          </p:cNvSpPr>
          <p:nvPr/>
        </p:nvSpPr>
        <p:spPr bwMode="auto">
          <a:xfrm>
            <a:off x="2339975" y="4503738"/>
            <a:ext cx="865188" cy="1247775"/>
          </a:xfrm>
          <a:prstGeom prst="rect">
            <a:avLst/>
          </a:prstGeom>
          <a:solidFill>
            <a:srgbClr val="FFF8C2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eaLnBrk="1" hangingPunct="1"/>
            <a:endParaRPr lang="cs-CZ" altLang="de-DE">
              <a:latin typeface="Georgia" pitchFamily="18" charset="0"/>
              <a:cs typeface="Arial" pitchFamily="34" charset="0"/>
            </a:endParaRPr>
          </a:p>
        </p:txBody>
      </p:sp>
      <p:sp>
        <p:nvSpPr>
          <p:cNvPr id="22538" name="Rectangle 46"/>
          <p:cNvSpPr>
            <a:spLocks noChangeArrowheads="1"/>
          </p:cNvSpPr>
          <p:nvPr/>
        </p:nvSpPr>
        <p:spPr bwMode="auto">
          <a:xfrm>
            <a:off x="1131888" y="4389438"/>
            <a:ext cx="1208087" cy="679450"/>
          </a:xfrm>
          <a:prstGeom prst="rect">
            <a:avLst/>
          </a:prstGeom>
          <a:solidFill>
            <a:srgbClr val="D1634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39" name="Rectangle 47"/>
          <p:cNvSpPr>
            <a:spLocks noChangeArrowheads="1"/>
          </p:cNvSpPr>
          <p:nvPr/>
        </p:nvSpPr>
        <p:spPr bwMode="auto">
          <a:xfrm>
            <a:off x="3205163" y="5033963"/>
            <a:ext cx="1090612" cy="71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0" name="Rectangle 48"/>
          <p:cNvSpPr>
            <a:spLocks noChangeArrowheads="1"/>
          </p:cNvSpPr>
          <p:nvPr/>
        </p:nvSpPr>
        <p:spPr bwMode="auto">
          <a:xfrm>
            <a:off x="3205163" y="3840163"/>
            <a:ext cx="1036637" cy="1192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1" name="Rectangle 49"/>
          <p:cNvSpPr>
            <a:spLocks noChangeArrowheads="1"/>
          </p:cNvSpPr>
          <p:nvPr/>
        </p:nvSpPr>
        <p:spPr bwMode="auto">
          <a:xfrm>
            <a:off x="1247775" y="3835400"/>
            <a:ext cx="1841500" cy="554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2" name="Rectangle 50"/>
          <p:cNvSpPr>
            <a:spLocks noChangeArrowheads="1"/>
          </p:cNvSpPr>
          <p:nvPr/>
        </p:nvSpPr>
        <p:spPr bwMode="auto">
          <a:xfrm>
            <a:off x="1533525" y="3319463"/>
            <a:ext cx="1154113" cy="512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3" name="Rectangle 51"/>
          <p:cNvSpPr>
            <a:spLocks noChangeArrowheads="1"/>
          </p:cNvSpPr>
          <p:nvPr/>
        </p:nvSpPr>
        <p:spPr bwMode="auto">
          <a:xfrm>
            <a:off x="2801938" y="2924175"/>
            <a:ext cx="1150937" cy="908050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4" name="Rectangle 52"/>
          <p:cNvSpPr>
            <a:spLocks noChangeArrowheads="1"/>
          </p:cNvSpPr>
          <p:nvPr/>
        </p:nvSpPr>
        <p:spPr bwMode="auto">
          <a:xfrm>
            <a:off x="4416425" y="5068888"/>
            <a:ext cx="1327150" cy="682625"/>
          </a:xfrm>
          <a:prstGeom prst="rect">
            <a:avLst/>
          </a:prstGeom>
          <a:solidFill>
            <a:srgbClr val="FF99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5" name="Rectangle 53"/>
          <p:cNvSpPr>
            <a:spLocks noChangeArrowheads="1"/>
          </p:cNvSpPr>
          <p:nvPr/>
        </p:nvSpPr>
        <p:spPr bwMode="auto">
          <a:xfrm>
            <a:off x="5800725" y="4503738"/>
            <a:ext cx="865188" cy="124777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6" name="Rectangle 54"/>
          <p:cNvSpPr>
            <a:spLocks noChangeArrowheads="1"/>
          </p:cNvSpPr>
          <p:nvPr/>
        </p:nvSpPr>
        <p:spPr bwMode="auto">
          <a:xfrm>
            <a:off x="4591050" y="4389438"/>
            <a:ext cx="1209675" cy="679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7" name="Rectangle 55"/>
          <p:cNvSpPr>
            <a:spLocks noChangeArrowheads="1"/>
          </p:cNvSpPr>
          <p:nvPr/>
        </p:nvSpPr>
        <p:spPr bwMode="auto">
          <a:xfrm>
            <a:off x="6665913" y="5033963"/>
            <a:ext cx="1090612" cy="71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8" name="Rectangle 56"/>
          <p:cNvSpPr>
            <a:spLocks noChangeArrowheads="1"/>
          </p:cNvSpPr>
          <p:nvPr/>
        </p:nvSpPr>
        <p:spPr bwMode="auto">
          <a:xfrm>
            <a:off x="6665913" y="3840163"/>
            <a:ext cx="1036637" cy="1192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49" name="Rectangle 57"/>
          <p:cNvSpPr>
            <a:spLocks noChangeArrowheads="1"/>
          </p:cNvSpPr>
          <p:nvPr/>
        </p:nvSpPr>
        <p:spPr bwMode="auto">
          <a:xfrm>
            <a:off x="4708525" y="3835400"/>
            <a:ext cx="1841500" cy="554038"/>
          </a:xfrm>
          <a:prstGeom prst="rect">
            <a:avLst/>
          </a:prstGeom>
          <a:solidFill>
            <a:srgbClr val="8CADAE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50" name="Rectangle 58"/>
          <p:cNvSpPr>
            <a:spLocks noChangeArrowheads="1"/>
          </p:cNvSpPr>
          <p:nvPr/>
        </p:nvSpPr>
        <p:spPr bwMode="auto">
          <a:xfrm>
            <a:off x="4994275" y="3319463"/>
            <a:ext cx="1154113" cy="512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51" name="Rectangle 59"/>
          <p:cNvSpPr>
            <a:spLocks noChangeArrowheads="1"/>
          </p:cNvSpPr>
          <p:nvPr/>
        </p:nvSpPr>
        <p:spPr bwMode="auto">
          <a:xfrm>
            <a:off x="6261100" y="2924175"/>
            <a:ext cx="1152525" cy="908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cs-CZ" altLang="de-DE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52" name="Text Box 60"/>
          <p:cNvSpPr txBox="1">
            <a:spLocks noChangeArrowheads="1"/>
          </p:cNvSpPr>
          <p:nvPr/>
        </p:nvSpPr>
        <p:spPr bwMode="auto">
          <a:xfrm>
            <a:off x="927100" y="5784850"/>
            <a:ext cx="11239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cs-CZ" altLang="de-DE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Stres</a:t>
            </a:r>
            <a:endParaRPr lang="en-US" altLang="de-DE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2553" name="Text Box 61"/>
          <p:cNvSpPr txBox="1">
            <a:spLocks noChangeArrowheads="1"/>
          </p:cNvSpPr>
          <p:nvPr/>
        </p:nvSpPr>
        <p:spPr bwMode="auto">
          <a:xfrm>
            <a:off x="6543675" y="5776913"/>
            <a:ext cx="184467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cs-CZ" altLang="de-DE" dirty="0">
                <a:latin typeface="Verdana" pitchFamily="34" charset="0"/>
                <a:cs typeface="Times New Roman" pitchFamily="18" charset="0"/>
              </a:rPr>
              <a:t>Uvolnění, klid</a:t>
            </a:r>
            <a:endParaRPr lang="en-US" altLang="de-DE" dirty="0">
              <a:latin typeface="Verdana" pitchFamily="34" charset="0"/>
              <a:cs typeface="Times New Roman" pitchFamily="18" charset="0"/>
            </a:endParaRPr>
          </a:p>
        </p:txBody>
      </p:sp>
      <p:grpSp>
        <p:nvGrpSpPr>
          <p:cNvPr id="22554" name="Group 39"/>
          <p:cNvGrpSpPr>
            <a:grpSpLocks/>
          </p:cNvGrpSpPr>
          <p:nvPr/>
        </p:nvGrpSpPr>
        <p:grpSpPr bwMode="auto">
          <a:xfrm>
            <a:off x="3924300" y="5751513"/>
            <a:ext cx="865188" cy="492125"/>
            <a:chOff x="1248" y="240"/>
            <a:chExt cx="4176" cy="3600"/>
          </a:xfrm>
        </p:grpSpPr>
        <p:sp>
          <p:nvSpPr>
            <p:cNvPr id="22560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802 h 21600"/>
                <a:gd name="T11" fmla="*/ 16200 w 21600"/>
                <a:gd name="T12" fmla="*/ 2059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1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9 w 21600"/>
                <a:gd name="T13" fmla="*/ 508 h 21600"/>
                <a:gd name="T14" fmla="*/ 15811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2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90 w 21600"/>
                <a:gd name="T13" fmla="*/ 508 h 21600"/>
                <a:gd name="T14" fmla="*/ 16310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563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4 w 21600"/>
                <a:gd name="T13" fmla="*/ 508 h 21600"/>
                <a:gd name="T14" fmla="*/ 17312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2555" name="Group 38"/>
          <p:cNvGrpSpPr>
            <a:grpSpLocks/>
          </p:cNvGrpSpPr>
          <p:nvPr/>
        </p:nvGrpSpPr>
        <p:grpSpPr bwMode="auto">
          <a:xfrm>
            <a:off x="0" y="6167438"/>
            <a:ext cx="2428875" cy="474662"/>
            <a:chOff x="0" y="3957"/>
            <a:chExt cx="1485" cy="299"/>
          </a:xfrm>
        </p:grpSpPr>
        <p:sp>
          <p:nvSpPr>
            <p:cNvPr id="2255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10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22558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7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de-DE" sz="1400" dirty="0">
                  <a:latin typeface="+mn-lt"/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en-US" altLang="de-DE" sz="1200" dirty="0">
                  <a:latin typeface="+mn-lt"/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en-US" altLang="de-DE" sz="1200" dirty="0">
                  <a:latin typeface="+mn-lt"/>
                  <a:cs typeface="Times New Roman" pitchFamily="18" charset="0"/>
                </a:rPr>
                <a:t> </a:t>
              </a:r>
              <a:r>
                <a:rPr lang="cs-CZ" altLang="de-DE" sz="1300" i="1" dirty="0">
                  <a:latin typeface="+mn-lt"/>
                  <a:cs typeface="Times New Roman" pitchFamily="18" charset="0"/>
                </a:rPr>
                <a:t>Pracovní </a:t>
              </a:r>
              <a:r>
                <a:rPr lang="cs-CZ" altLang="de-DE" sz="1300" i="1" dirty="0" smtClean="0">
                  <a:latin typeface="+mn-lt"/>
                  <a:cs typeface="Times New Roman" pitchFamily="18" charset="0"/>
                </a:rPr>
                <a:t>list</a:t>
              </a:r>
              <a:r>
                <a:rPr lang="en-US" altLang="de-DE" sz="1300" i="1" dirty="0" smtClean="0">
                  <a:latin typeface="+mn-lt"/>
                  <a:cs typeface="Times New Roman" pitchFamily="18" charset="0"/>
                </a:rPr>
                <a:t> </a:t>
              </a:r>
              <a:r>
                <a:rPr lang="en-US" altLang="de-DE" sz="1300" dirty="0">
                  <a:latin typeface="+mn-lt"/>
                  <a:cs typeface="Times New Roman" pitchFamily="18" charset="0"/>
                </a:rPr>
                <a:t>11.2</a:t>
              </a:r>
            </a:p>
          </p:txBody>
        </p:sp>
      </p:grpSp>
      <p:sp>
        <p:nvSpPr>
          <p:cNvPr id="2255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20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ußzeilenplatzhalter 1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9AA77D-F79A-4B9C-AF3E-A42ADA82C160}" type="slidenum">
              <a:rPr lang="en-US" altLang="de-DE" smtClean="0"/>
              <a:pPr/>
              <a:t>21</a:t>
            </a:fld>
            <a:endParaRPr lang="en-US" altLang="de-DE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6588" y="4357688"/>
            <a:ext cx="8507412" cy="2071687"/>
          </a:xfrm>
        </p:spPr>
        <p:txBody>
          <a:bodyPr lIns="92075" tIns="46038" rIns="92075" bIns="46038"/>
          <a:lstStyle/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Dovolte si dělat přestávky a oddechové časy</a:t>
            </a:r>
            <a:endParaRPr lang="de-DE" altLang="de-DE" sz="1800" dirty="0" smtClean="0"/>
          </a:p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Dělejte věci, které vám přinášejí potěšení</a:t>
            </a:r>
            <a:endParaRPr lang="de-DE" altLang="de-DE" sz="1800" dirty="0" smtClean="0"/>
          </a:p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Naučte se relaxační techniky</a:t>
            </a:r>
            <a:endParaRPr lang="de-DE" altLang="de-DE" sz="1800" dirty="0" smtClean="0"/>
          </a:p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Nechte své svým přátele aby vám pomohli</a:t>
            </a:r>
            <a:endParaRPr lang="de-DE" altLang="de-DE" sz="1800" dirty="0" smtClean="0"/>
          </a:p>
          <a:p>
            <a:pPr eaLnBrk="1" hangingPunct="1">
              <a:buClr>
                <a:srgbClr val="8CADAE"/>
              </a:buClr>
              <a:buFont typeface="Courier New" pitchFamily="49" charset="0"/>
              <a:buChar char="o"/>
            </a:pPr>
            <a:r>
              <a:rPr lang="cs-CZ" altLang="de-DE" sz="1800" dirty="0" smtClean="0"/>
              <a:t>Plánujte si věci</a:t>
            </a:r>
            <a:r>
              <a:rPr lang="de-DE" altLang="de-DE" sz="1800" dirty="0" smtClean="0"/>
              <a:t>; </a:t>
            </a:r>
            <a:r>
              <a:rPr lang="cs-CZ" altLang="de-DE" sz="1800" dirty="0" smtClean="0"/>
              <a:t>promýšlejte si, jak dojdete od </a:t>
            </a:r>
            <a:r>
              <a:rPr lang="de-DE" altLang="de-DE" sz="1800" dirty="0" smtClean="0"/>
              <a:t>A </a:t>
            </a:r>
            <a:r>
              <a:rPr lang="cs-CZ" altLang="de-DE" sz="1800" dirty="0" smtClean="0"/>
              <a:t>k </a:t>
            </a:r>
            <a:r>
              <a:rPr lang="de-DE" altLang="de-DE" sz="1800" dirty="0" smtClean="0"/>
              <a:t>Z</a:t>
            </a:r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8812213" y="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140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9</a:t>
            </a:r>
          </a:p>
        </p:txBody>
      </p:sp>
      <p:sp>
        <p:nvSpPr>
          <p:cNvPr id="23558" name="Rectangle 4"/>
          <p:cNvSpPr>
            <a:spLocks noChangeArrowheads="1"/>
          </p:cNvSpPr>
          <p:nvPr/>
        </p:nvSpPr>
        <p:spPr bwMode="auto">
          <a:xfrm>
            <a:off x="-36513" y="6670675"/>
            <a:ext cx="252095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800" i="1" dirty="0">
                <a:latin typeface="Verdana" pitchFamily="34" charset="0"/>
                <a:cs typeface="Times New Roman" pitchFamily="18" charset="0"/>
              </a:rPr>
              <a:t>(</a:t>
            </a:r>
            <a:r>
              <a:rPr lang="cs-CZ" altLang="de-DE" sz="800" dirty="0">
                <a:latin typeface="Verdana" pitchFamily="34" charset="0"/>
              </a:rPr>
              <a:t>„</a:t>
            </a:r>
            <a:r>
              <a:rPr lang="cs-CZ" altLang="de-DE" sz="800" i="1" dirty="0">
                <a:latin typeface="Verdana" pitchFamily="34" charset="0"/>
              </a:rPr>
              <a:t>Místo na relaxaci</a:t>
            </a:r>
            <a:r>
              <a:rPr lang="de-DE" altLang="de-DE" sz="800" i="1" dirty="0">
                <a:latin typeface="Verdana" pitchFamily="34" charset="0"/>
              </a:rPr>
              <a:t>”</a:t>
            </a: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sz="800" i="1" dirty="0">
                <a:latin typeface="Verdana" pitchFamily="34" charset="0"/>
                <a:cs typeface="Times New Roman" pitchFamily="18" charset="0"/>
              </a:rPr>
              <a:t>od</a:t>
            </a:r>
            <a:r>
              <a:rPr lang="en-GB" altLang="de-DE" sz="800" i="1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en-GB" altLang="de-DE" sz="800" i="1" dirty="0" err="1">
                <a:latin typeface="Verdana" pitchFamily="34" charset="0"/>
                <a:cs typeface="Times New Roman" pitchFamily="18" charset="0"/>
              </a:rPr>
              <a:t>xtacocorex</a:t>
            </a:r>
            <a:r>
              <a:rPr lang="de-DE" altLang="de-DE" sz="800" i="1" dirty="0">
                <a:latin typeface="Verdana" pitchFamily="34" charset="0"/>
                <a:cs typeface="Times New Roman" pitchFamily="18" charset="0"/>
              </a:rPr>
              <a:t>)</a:t>
            </a:r>
            <a:endParaRPr lang="en-US" altLang="de-DE" sz="800" i="1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23559" name="Picture 5" descr="A Spot to Relax - xtacocorex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341438"/>
            <a:ext cx="3960813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21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>
                <a:sym typeface="Wingdings" pitchFamily="2" charset="2"/>
              </a:rPr>
              <a:t>Jak zmírnit stres</a:t>
            </a:r>
            <a:endParaRPr lang="en-US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066800" y="2451100"/>
            <a:ext cx="72390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de-DE" altLang="de-DE" sz="440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de-DE" sz="2400">
              <a:cs typeface="Times New Roman" pitchFamily="18" charset="0"/>
            </a:endParaRPr>
          </a:p>
        </p:txBody>
      </p:sp>
      <p:sp>
        <p:nvSpPr>
          <p:cNvPr id="47110" name="Rectangle 13"/>
          <p:cNvSpPr>
            <a:spLocks noChangeArrowheads="1"/>
          </p:cNvSpPr>
          <p:nvPr/>
        </p:nvSpPr>
        <p:spPr bwMode="auto">
          <a:xfrm>
            <a:off x="-57150" y="6662172"/>
            <a:ext cx="148790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en-US" altLang="de-DE" sz="800" i="1" dirty="0">
                <a:latin typeface="+mj-lt"/>
                <a:cs typeface="Times New Roman" pitchFamily="18" charset="0"/>
              </a:rPr>
              <a:t> </a:t>
            </a:r>
            <a:r>
              <a:rPr lang="en-US" altLang="de-DE" sz="800" i="1" dirty="0" smtClean="0">
                <a:latin typeface="+mj-lt"/>
                <a:cs typeface="Times New Roman" pitchFamily="18" charset="0"/>
              </a:rPr>
              <a:t>(</a:t>
            </a:r>
            <a:r>
              <a:rPr lang="cs-CZ" altLang="de-DE" sz="800" smtClean="0">
                <a:latin typeface="Verdana" pitchFamily="34" charset="0"/>
              </a:rPr>
              <a:t>„</a:t>
            </a:r>
            <a:r>
              <a:rPr lang="cs-CZ" altLang="de-DE" sz="800" i="1" smtClean="0">
                <a:latin typeface="+mj-lt"/>
                <a:cs typeface="Times New Roman" pitchFamily="18" charset="0"/>
              </a:rPr>
              <a:t>Seznam</a:t>
            </a:r>
            <a:r>
              <a:rPr lang="en-US" altLang="de-DE" sz="800" i="1" dirty="0">
                <a:latin typeface="+mj-lt"/>
                <a:cs typeface="Times New Roman" pitchFamily="18" charset="0"/>
              </a:rPr>
              <a:t>” </a:t>
            </a:r>
            <a:r>
              <a:rPr lang="cs-CZ" altLang="de-DE" sz="800" i="1" dirty="0">
                <a:latin typeface="+mj-lt"/>
                <a:cs typeface="Times New Roman" pitchFamily="18" charset="0"/>
              </a:rPr>
              <a:t>od</a:t>
            </a:r>
            <a:r>
              <a:rPr lang="en-US" altLang="de-DE" sz="800" i="1" dirty="0">
                <a:latin typeface="+mj-lt"/>
                <a:cs typeface="Times New Roman" pitchFamily="18" charset="0"/>
              </a:rPr>
              <a:t> </a:t>
            </a:r>
            <a:r>
              <a:rPr lang="en-US" altLang="de-DE" sz="800" i="1" dirty="0" err="1">
                <a:latin typeface="+mj-lt"/>
                <a:cs typeface="Times New Roman" pitchFamily="18" charset="0"/>
              </a:rPr>
              <a:t>akaalias</a:t>
            </a:r>
            <a:r>
              <a:rPr lang="en-US" altLang="de-DE" sz="800" i="1" dirty="0">
                <a:latin typeface="Arial" charset="0"/>
                <a:cs typeface="Times New Roman" pitchFamily="18" charset="0"/>
              </a:rPr>
              <a:t>)</a:t>
            </a:r>
            <a:r>
              <a:rPr lang="en-US" altLang="de-DE" sz="800" b="1" i="1" dirty="0">
                <a:latin typeface="Arial" charset="0"/>
                <a:cs typeface="Times New Roman" pitchFamily="18" charset="0"/>
              </a:rPr>
              <a:t> </a:t>
            </a:r>
          </a:p>
        </p:txBody>
      </p:sp>
      <p:pic>
        <p:nvPicPr>
          <p:cNvPr id="24581" name="Picture 19" descr="Checklist - akaalias - flickr - ccc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810500" y="4821238"/>
            <a:ext cx="1333500" cy="1847850"/>
          </a:xfrm>
        </p:spPr>
      </p:pic>
      <p:grpSp>
        <p:nvGrpSpPr>
          <p:cNvPr id="24582" name="Group 30"/>
          <p:cNvGrpSpPr>
            <a:grpSpLocks/>
          </p:cNvGrpSpPr>
          <p:nvPr/>
        </p:nvGrpSpPr>
        <p:grpSpPr bwMode="auto">
          <a:xfrm>
            <a:off x="0" y="6165850"/>
            <a:ext cx="2411413" cy="531813"/>
            <a:chOff x="0" y="3957"/>
            <a:chExt cx="1474" cy="335"/>
          </a:xfrm>
        </p:grpSpPr>
        <p:sp>
          <p:nvSpPr>
            <p:cNvPr id="2458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24590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>
                  <a:cs typeface="Times New Roman" pitchFamily="18" charset="0"/>
                  <a:sym typeface="Wingdings" pitchFamily="2" charset="2"/>
                </a:rPr>
                <a:t>  </a:t>
              </a:r>
              <a:endParaRPr lang="de-DE" altLang="de-DE" sz="1200">
                <a:cs typeface="Times New Roman" pitchFamily="18" charset="0"/>
              </a:endParaRPr>
            </a:p>
            <a:p>
              <a:pPr eaLnBrk="1" hangingPunct="1"/>
              <a:r>
                <a:rPr lang="de-DE" altLang="de-DE" sz="1200"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24583" name="Text Box 35"/>
          <p:cNvSpPr txBox="1">
            <a:spLocks noChangeArrowheads="1"/>
          </p:cNvSpPr>
          <p:nvPr/>
        </p:nvSpPr>
        <p:spPr bwMode="auto">
          <a:xfrm>
            <a:off x="477838" y="6184900"/>
            <a:ext cx="157767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sz="1300" dirty="0">
                <a:latin typeface="+mn-lt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altLang="de-DE" sz="1300" dirty="0">
                <a:latin typeface="+mn-lt"/>
                <a:cs typeface="Times New Roman" pitchFamily="18" charset="0"/>
              </a:rPr>
              <a:t> </a:t>
            </a:r>
            <a:r>
              <a:rPr lang="cs-CZ" altLang="de-DE" sz="1300" i="1" dirty="0">
                <a:latin typeface="+mn-lt"/>
                <a:cs typeface="Times New Roman" pitchFamily="18" charset="0"/>
              </a:rPr>
              <a:t>Pracovní listy </a:t>
            </a:r>
            <a:endParaRPr lang="en-US" altLang="de-DE" sz="1300" dirty="0">
              <a:latin typeface="+mn-lt"/>
              <a:cs typeface="Times New Roman" pitchFamily="18" charset="0"/>
            </a:endParaRPr>
          </a:p>
          <a:p>
            <a:pPr eaLnBrk="1" hangingPunct="1"/>
            <a:r>
              <a:rPr lang="en-US" altLang="de-DE" sz="1300" dirty="0">
                <a:latin typeface="+mn-lt"/>
                <a:cs typeface="Times New Roman" pitchFamily="18" charset="0"/>
              </a:rPr>
              <a:t>     11.3 a, b</a:t>
            </a:r>
          </a:p>
        </p:txBody>
      </p:sp>
      <p:sp>
        <p:nvSpPr>
          <p:cNvPr id="2458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22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cs-CZ" altLang="de-DE" dirty="0">
                <a:cs typeface="Times New Roman" pitchFamily="18" charset="0"/>
              </a:rPr>
              <a:t>Časné varovné příznaky</a:t>
            </a:r>
            <a:r>
              <a:rPr lang="en-US" altLang="de-DE" dirty="0">
                <a:cs typeface="Times New Roman" pitchFamily="18" charset="0"/>
              </a:rPr>
              <a:t>: </a:t>
            </a:r>
            <a:r>
              <a:rPr lang="cs-CZ" altLang="de-DE" dirty="0">
                <a:cs typeface="Times New Roman" pitchFamily="18" charset="0"/>
              </a:rPr>
              <a:t>výběr </a:t>
            </a:r>
            <a:r>
              <a:rPr lang="cs-CZ" altLang="de-DE" dirty="0">
                <a:solidFill>
                  <a:schemeClr val="accent1"/>
                </a:solidFill>
                <a:cs typeface="Times New Roman" pitchFamily="18" charset="0"/>
              </a:rPr>
              <a:t>ze seznamu</a:t>
            </a:r>
            <a:endParaRPr lang="en-US" alt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5"/>
          <a:srcRect l="63879" t="22609" r="13972" b="6174"/>
          <a:stretch/>
        </p:blipFill>
        <p:spPr>
          <a:xfrm>
            <a:off x="426329" y="1104142"/>
            <a:ext cx="3500011" cy="4853349"/>
          </a:xfrm>
          <a:prstGeom prst="rect">
            <a:avLst/>
          </a:prstGeom>
        </p:spPr>
      </p:pic>
      <p:sp>
        <p:nvSpPr>
          <p:cNvPr id="17" name="Textfeld 3"/>
          <p:cNvSpPr txBox="1"/>
          <p:nvPr/>
        </p:nvSpPr>
        <p:spPr>
          <a:xfrm rot="19806148">
            <a:off x="888235" y="3707044"/>
            <a:ext cx="2541587" cy="46196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cs-CZ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Pracovní list 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6"/>
          <a:srcRect l="63585" t="24664" r="13677" b="6860"/>
          <a:stretch/>
        </p:blipFill>
        <p:spPr>
          <a:xfrm>
            <a:off x="4059611" y="1094590"/>
            <a:ext cx="3751787" cy="4872451"/>
          </a:xfrm>
          <a:prstGeom prst="rect">
            <a:avLst/>
          </a:prstGeom>
        </p:spPr>
      </p:pic>
      <p:sp>
        <p:nvSpPr>
          <p:cNvPr id="19" name="Textfeld 3"/>
          <p:cNvSpPr txBox="1"/>
          <p:nvPr/>
        </p:nvSpPr>
        <p:spPr>
          <a:xfrm rot="19806148">
            <a:off x="4632313" y="3707045"/>
            <a:ext cx="2541588" cy="46196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cs-CZ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Pracovní list </a:t>
            </a:r>
            <a:endParaRPr lang="en-US" altLang="de-DE" b="1" dirty="0" smtClean="0">
              <a:solidFill>
                <a:srgbClr val="D9D9D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cs-CZ" altLang="de-DE" dirty="0" smtClean="0"/>
              <a:t>Krizový plán</a:t>
            </a:r>
            <a:r>
              <a:rPr lang="de-DE" altLang="de-DE" sz="2800" dirty="0" smtClean="0"/>
              <a:t/>
            </a:r>
            <a:br>
              <a:rPr lang="de-DE" altLang="de-DE" sz="2800" dirty="0" smtClean="0"/>
            </a:br>
            <a:r>
              <a:rPr lang="cs-CZ" altLang="de-DE" sz="1800" dirty="0" smtClean="0"/>
              <a:t>Co udělám, když si všimnu </a:t>
            </a:r>
            <a:r>
              <a:rPr lang="de-DE" altLang="de-DE" sz="1800" dirty="0" smtClean="0"/>
              <a:t>(</a:t>
            </a:r>
            <a:r>
              <a:rPr lang="cs-CZ" altLang="de-DE" sz="1800" dirty="0" smtClean="0"/>
              <a:t>časných</a:t>
            </a:r>
            <a:r>
              <a:rPr lang="de-DE" altLang="de-DE" sz="1800" dirty="0" smtClean="0"/>
              <a:t>) </a:t>
            </a:r>
            <a:r>
              <a:rPr lang="cs-CZ" altLang="de-DE" sz="1800" dirty="0" smtClean="0"/>
              <a:t>varovných příznaků psychózy</a:t>
            </a:r>
            <a:r>
              <a:rPr lang="de-DE" altLang="de-DE" sz="1800" dirty="0" smtClean="0"/>
              <a:t>?</a:t>
            </a:r>
          </a:p>
        </p:txBody>
      </p:sp>
      <p:graphicFrame>
        <p:nvGraphicFramePr>
          <p:cNvPr id="25666" name="Group 66"/>
          <p:cNvGraphicFramePr>
            <a:graphicFrameLocks noGrp="1"/>
          </p:cNvGraphicFramePr>
          <p:nvPr/>
        </p:nvGraphicFramePr>
        <p:xfrm>
          <a:off x="90488" y="985838"/>
          <a:ext cx="8948737" cy="4897437"/>
        </p:xfrm>
        <a:graphic>
          <a:graphicData uri="http://schemas.openxmlformats.org/drawingml/2006/table">
            <a:tbl>
              <a:tblPr/>
              <a:tblGrid>
                <a:gridCol w="3910008"/>
                <a:gridCol w="5038729"/>
              </a:tblGrid>
              <a:tr h="342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Příznaky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 udělám:</a:t>
                      </a:r>
                      <a:endParaRPr kumimoji="0" lang="de-D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Velmi časné varovné příznaky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zhoršení spánku, zvýšená nervozita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Budu o sebe více pečovat,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budu chodit včas spát, omezím alkohol a noční večírky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budu dělat věci, které mě uklidňují (poslouchat hudbu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Časné varovné příznaky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zhoršená schopnost dát se do práce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častější hádky s druhými lidmi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Pokusím se zmírnit stres ještě více, například tím, že budu pravidelně provádět relaxační cvičení. Zeptám se lidí, kterým věřím, jestli si na mně všimli nějakých změn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1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Pozdní varovné příznaky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pocit, že se o mně druzí baví a posmívají se mi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Např. Projdu si znovu své záznamy z Metakognitivní terapie (např. žlutou kartičku)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 budu hledat jiná možná vysvětlení svých dohadů.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První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psychotické příznaky</a:t>
                      </a:r>
                      <a:r>
                        <a:rPr kumimoji="0" lang="de-DE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slyšení urážlivých hlasů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Zatelefonuji svému terapeutovi a požádám jej o setkání. 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Vážné psychotické příznaky: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přesvědčení, že mám doma kamery, kterými mě sledují tajné služby</a:t>
                      </a:r>
                      <a:endParaRPr kumimoji="0" lang="de-DE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Např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Obrátím se na člověka, kterému věřím a který ví o mých psychických potížích, aby zařídil mé přijetí na psychiatrii.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Možná bude nezbytné znovu začít brát antipsychotika (nebo zvýšit jejich dávku)</a:t>
                      </a:r>
                      <a:r>
                        <a:rPr kumimoji="0" lang="de-DE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5626" name="Group 28"/>
          <p:cNvGrpSpPr>
            <a:grpSpLocks/>
          </p:cNvGrpSpPr>
          <p:nvPr/>
        </p:nvGrpSpPr>
        <p:grpSpPr bwMode="auto">
          <a:xfrm>
            <a:off x="0" y="6167438"/>
            <a:ext cx="2411413" cy="536575"/>
            <a:chOff x="0" y="3957"/>
            <a:chExt cx="1474" cy="338"/>
          </a:xfrm>
        </p:grpSpPr>
        <p:sp>
          <p:nvSpPr>
            <p:cNvPr id="2562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10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cs-CZ" altLang="de-DE">
                <a:latin typeface="Verdana" pitchFamily="34" charset="0"/>
                <a:cs typeface="Times New Roman" pitchFamily="18" charset="0"/>
              </a:endParaRPr>
            </a:p>
          </p:txBody>
        </p:sp>
        <p:pic>
          <p:nvPicPr>
            <p:cNvPr id="25629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3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latin typeface="Verdana" pitchFamily="34" charset="0"/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Verdana" pitchFamily="34" charset="0"/>
                  <a:cs typeface="Times New Roman" pitchFamily="18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Verdana" pitchFamily="34" charset="0"/>
                  <a:cs typeface="Times New Roman" pitchFamily="18" charset="0"/>
                </a:rPr>
                <a:t> </a:t>
              </a:r>
              <a:r>
                <a:rPr lang="cs-CZ" altLang="de-DE" sz="1200" dirty="0">
                  <a:latin typeface="Verdana" pitchFamily="34" charset="0"/>
                  <a:cs typeface="Times New Roman" pitchFamily="18" charset="0"/>
                </a:rPr>
                <a:t>Pracovní list </a:t>
              </a:r>
              <a:r>
                <a:rPr lang="de-DE" altLang="de-DE" sz="1200" dirty="0">
                  <a:latin typeface="Verdana" pitchFamily="34" charset="0"/>
                  <a:cs typeface="Times New Roman" pitchFamily="18" charset="0"/>
                </a:rPr>
                <a:t>1</a:t>
              </a:r>
              <a:r>
                <a:rPr lang="cs-CZ" altLang="de-DE" sz="1200" dirty="0">
                  <a:latin typeface="Verdana" pitchFamily="34" charset="0"/>
                  <a:cs typeface="Times New Roman" pitchFamily="18" charset="0"/>
                </a:rPr>
                <a:t>1</a:t>
              </a:r>
              <a:r>
                <a:rPr lang="de-DE" altLang="de-DE" sz="1200" dirty="0">
                  <a:latin typeface="Verdana" pitchFamily="34" charset="0"/>
                  <a:cs typeface="Times New Roman" pitchFamily="18" charset="0"/>
                </a:rPr>
                <a:t>.</a:t>
              </a:r>
              <a:r>
                <a:rPr lang="cs-CZ" altLang="de-DE" sz="1200" dirty="0">
                  <a:latin typeface="Verdana" pitchFamily="34" charset="0"/>
                  <a:cs typeface="Times New Roman" pitchFamily="18" charset="0"/>
                </a:rPr>
                <a:t>4</a:t>
              </a:r>
              <a:endParaRPr lang="de-DE" altLang="de-DE" sz="1200" dirty="0">
                <a:latin typeface="Verdana" pitchFamily="34" charset="0"/>
                <a:cs typeface="Times New Roman" pitchFamily="18" charset="0"/>
              </a:endParaRPr>
            </a:p>
            <a:p>
              <a:pPr eaLnBrk="1" hangingPunct="1"/>
              <a:r>
                <a:rPr lang="de-DE" altLang="de-DE" sz="1200" dirty="0">
                  <a:latin typeface="Verdana" pitchFamily="34" charset="0"/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2562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23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251520" y="2132856"/>
            <a:ext cx="836295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61950" indent="-361950" eaLnBrk="1" hangingPunct="1">
              <a:spcBef>
                <a:spcPct val="4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Psychóza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/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schizofrenie není nemoc, která je patrná na první pohled.</a:t>
            </a:r>
            <a:r>
              <a:rPr lang="de-DE" altLang="de-DE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cs-CZ" altLang="de-DE" dirty="0">
                <a:latin typeface="Verdana" pitchFamily="34" charset="0"/>
                <a:cs typeface="Times New Roman" pitchFamily="18" charset="0"/>
              </a:rPr>
              <a:t>Je jen vaše rozhodnutí, komu a jak moc řeknete druhým o své nemoci. Ale buďte naprosto upřímní k odborníkům, abyste od nich mohli dostat tu nejlepší pomoc a podporu. 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Duševní poruchy se vyskytují častěji, než si lidé myslí, nicméně vyvolávají  předsudky jak vůči určitým diagnózám, tak vůči lidem, kteří jsou jimi postiženi.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>
                <a:latin typeface="Verdana" pitchFamily="34" charset="0"/>
                <a:cs typeface="Times New Roman" pitchFamily="18" charset="0"/>
              </a:rPr>
              <a:t>Pokud chcete a považujte to za potřebné, opravujte mylné stereotypy a nesprávné informace o duševních nemocech na základě ověřených faktů. </a:t>
            </a:r>
            <a:endParaRPr lang="de-DE" altLang="de-DE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141287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Zapamatujte si</a:t>
            </a:r>
            <a:r>
              <a:rPr lang="de-DE" altLang="de-DE" b="1" dirty="0">
                <a:latin typeface="Verdana" pitchFamily="34" charset="0"/>
                <a:cs typeface="Times New Roman" pitchFamily="18" charset="0"/>
              </a:rPr>
              <a:t>:</a:t>
            </a:r>
          </a:p>
        </p:txBody>
      </p:sp>
      <p:sp>
        <p:nvSpPr>
          <p:cNvPr id="26629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24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 to uplatnit v běžném životě 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 –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předcházení </a:t>
            </a:r>
            <a:r>
              <a:rPr lang="en-US" altLang="de-DE" sz="2000" dirty="0" err="1">
                <a:solidFill>
                  <a:srgbClr val="D16349"/>
                </a:solidFill>
                <a:latin typeface="+mn-lt"/>
                <a:cs typeface="Times New Roman" pitchFamily="18" charset="0"/>
              </a:rPr>
              <a:t>relaps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u</a:t>
            </a:r>
            <a:endParaRPr lang="en-US" altLang="de-DE" sz="2000" dirty="0">
              <a:solidFill>
                <a:srgbClr val="D16349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Jak to uplatnit v běžném životě </a:t>
            </a:r>
            <a:r>
              <a:rPr lang="en-US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 – 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předcházení </a:t>
            </a:r>
            <a:r>
              <a:rPr lang="en-US" altLang="de-DE" sz="2000" dirty="0" err="1">
                <a:solidFill>
                  <a:srgbClr val="D16349"/>
                </a:solidFill>
                <a:latin typeface="+mn-lt"/>
                <a:cs typeface="Times New Roman" pitchFamily="18" charset="0"/>
              </a:rPr>
              <a:t>relaps</a:t>
            </a:r>
            <a:r>
              <a:rPr lang="cs-CZ" altLang="de-DE" sz="2000" dirty="0">
                <a:solidFill>
                  <a:srgbClr val="D16349"/>
                </a:solidFill>
                <a:latin typeface="+mn-lt"/>
                <a:cs typeface="Times New Roman" pitchFamily="18" charset="0"/>
              </a:rPr>
              <a:t>u</a:t>
            </a:r>
            <a:endParaRPr lang="en-US" altLang="de-DE" sz="2000" dirty="0">
              <a:solidFill>
                <a:srgbClr val="D16349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1203" name="Inhaltsplatzhalter 2"/>
          <p:cNvSpPr txBox="1">
            <a:spLocks/>
          </p:cNvSpPr>
          <p:nvPr/>
        </p:nvSpPr>
        <p:spPr bwMode="auto">
          <a:xfrm>
            <a:off x="252413" y="1330325"/>
            <a:ext cx="86391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1950" indent="-3619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endParaRPr lang="de-DE" altLang="de-DE" dirty="0" smtClean="0">
              <a:latin typeface="+mj-lt"/>
              <a:cs typeface="Times New Roman" pitchFamily="18" charset="0"/>
            </a:endParaRPr>
          </a:p>
          <a:p>
            <a:pPr marL="361950" indent="-3619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endParaRPr lang="de-DE" altLang="de-DE" dirty="0">
              <a:latin typeface="+mj-lt"/>
              <a:cs typeface="Times New Roman" pitchFamily="18" charset="0"/>
            </a:endParaRPr>
          </a:p>
          <a:p>
            <a:pPr marL="361950" indent="-3619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 smtClean="0">
                <a:latin typeface="+mj-lt"/>
                <a:cs typeface="Times New Roman" pitchFamily="18" charset="0"/>
              </a:rPr>
              <a:t>Všímejte </a:t>
            </a:r>
            <a:r>
              <a:rPr lang="cs-CZ" altLang="de-DE" dirty="0">
                <a:latin typeface="+mj-lt"/>
                <a:cs typeface="Times New Roman" pitchFamily="18" charset="0"/>
              </a:rPr>
              <a:t>si příznaků stresu, který může v extrémním případě způsobit propuknutí duševní poruchy. </a:t>
            </a:r>
            <a:endParaRPr lang="de-DE" altLang="de-DE" dirty="0">
              <a:latin typeface="+mj-lt"/>
              <a:cs typeface="Times New Roman" pitchFamily="18" charset="0"/>
            </a:endParaRPr>
          </a:p>
          <a:p>
            <a:pPr marL="361950" indent="-3619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>
                <a:latin typeface="+mj-lt"/>
                <a:cs typeface="Times New Roman" pitchFamily="18" charset="0"/>
              </a:rPr>
              <a:t>Povolte si dostatek přestávek a začněte používat metody, které vám pomohou zmírnit stres</a:t>
            </a:r>
            <a:r>
              <a:rPr lang="de-DE" altLang="de-DE" dirty="0">
                <a:latin typeface="+mj-lt"/>
                <a:cs typeface="Times New Roman" pitchFamily="18" charset="0"/>
              </a:rPr>
              <a:t>.</a:t>
            </a:r>
          </a:p>
          <a:p>
            <a:pPr marL="361950" indent="-3619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61950" algn="l"/>
              </a:tabLst>
              <a:defRPr/>
            </a:pPr>
            <a:r>
              <a:rPr lang="cs-CZ" altLang="de-DE" dirty="0">
                <a:latin typeface="+mj-lt"/>
                <a:cs typeface="Times New Roman" pitchFamily="18" charset="0"/>
              </a:rPr>
              <a:t>Relaps psychózy nikdy nepřichází jako blesk z čistého nebe, ale vždycky mu předchází výskyt různých (časných) varovných příznaků</a:t>
            </a:r>
            <a:r>
              <a:rPr lang="de-DE" altLang="de-DE" dirty="0">
                <a:latin typeface="+mj-lt"/>
                <a:cs typeface="Times New Roman" pitchFamily="18" charset="0"/>
              </a:rPr>
              <a:t> (</a:t>
            </a:r>
            <a:r>
              <a:rPr lang="cs-CZ" altLang="de-DE" dirty="0">
                <a:latin typeface="+mj-lt"/>
                <a:cs typeface="Times New Roman" pitchFamily="18" charset="0"/>
              </a:rPr>
              <a:t>např. zhoršený spánek</a:t>
            </a:r>
            <a:r>
              <a:rPr lang="de-DE" altLang="de-DE" dirty="0">
                <a:latin typeface="+mj-lt"/>
                <a:cs typeface="Times New Roman" pitchFamily="18" charset="0"/>
              </a:rPr>
              <a:t>, </a:t>
            </a:r>
            <a:r>
              <a:rPr lang="cs-CZ" altLang="de-DE" dirty="0">
                <a:latin typeface="+mj-lt"/>
                <a:cs typeface="Times New Roman" pitchFamily="18" charset="0"/>
              </a:rPr>
              <a:t>zhoršená výkonnost a soustředění, zvýšená podrážděnost</a:t>
            </a:r>
            <a:r>
              <a:rPr lang="de-DE" altLang="de-DE" dirty="0">
                <a:latin typeface="+mj-lt"/>
                <a:cs typeface="Times New Roman" pitchFamily="18" charset="0"/>
              </a:rPr>
              <a:t>). </a:t>
            </a:r>
            <a:r>
              <a:rPr lang="cs-CZ" altLang="de-DE" dirty="0">
                <a:latin typeface="+mj-lt"/>
                <a:cs typeface="Times New Roman" pitchFamily="18" charset="0"/>
              </a:rPr>
              <a:t>Všímejte si těchto varovných příznaků a použijte svůj osobní krizový plán, pokud se objeví.</a:t>
            </a:r>
            <a:endParaRPr lang="de-DE" altLang="de-DE" sz="2000" dirty="0">
              <a:latin typeface="+mj-lt"/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Wingdings" pitchFamily="2" charset="2"/>
              <a:buNone/>
              <a:defRPr/>
            </a:pPr>
            <a:endParaRPr lang="en-US" altLang="de-DE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Arial" charset="0"/>
              <a:buChar char="•"/>
              <a:defRPr/>
            </a:pPr>
            <a:endParaRPr lang="de-DE" altLang="de-DE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  <a:defRPr/>
            </a:pPr>
            <a:endParaRPr lang="de-DE" altLang="de-DE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  <a:defRPr/>
            </a:pPr>
            <a:endParaRPr lang="de-DE" altLang="de-DE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7652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 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11.2</a:t>
            </a: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5</a:t>
            </a:r>
            <a:endParaRPr lang="en-US" altLang="de-DE" sz="1200" b="1" dirty="0">
              <a:solidFill>
                <a:srgbClr val="646B86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141287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cs-CZ" altLang="de-DE" b="1" dirty="0">
                <a:latin typeface="Verdana" pitchFamily="34" charset="0"/>
                <a:cs typeface="Times New Roman" pitchFamily="18" charset="0"/>
              </a:rPr>
              <a:t>Zapamatujte si</a:t>
            </a:r>
            <a:r>
              <a:rPr lang="de-DE" altLang="de-DE" b="1" dirty="0">
                <a:latin typeface="Verdana" pitchFamily="34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5" name="Group 40"/>
          <p:cNvGrpSpPr>
            <a:grpSpLocks/>
          </p:cNvGrpSpPr>
          <p:nvPr/>
        </p:nvGrpSpPr>
        <p:grpSpPr bwMode="auto">
          <a:xfrm>
            <a:off x="0" y="6167438"/>
            <a:ext cx="2411760" cy="561975"/>
            <a:chOff x="0" y="3957"/>
            <a:chExt cx="1431" cy="354"/>
          </a:xfrm>
        </p:grpSpPr>
        <p:sp>
          <p:nvSpPr>
            <p:cNvPr id="2867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28679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0" name="Text Box 71"/>
            <p:cNvSpPr txBox="1">
              <a:spLocks noChangeArrowheads="1"/>
            </p:cNvSpPr>
            <p:nvPr/>
          </p:nvSpPr>
          <p:spPr bwMode="auto">
            <a:xfrm>
              <a:off x="110" y="4001"/>
              <a:ext cx="1321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de-DE" sz="1300" dirty="0">
                  <a:latin typeface="+mn-lt"/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en-US" altLang="de-DE" sz="1300" dirty="0">
                  <a:latin typeface="+mn-lt"/>
                  <a:cs typeface="Times New Roman" pitchFamily="18" charset="0"/>
                </a:rPr>
                <a:t> </a:t>
              </a:r>
              <a:r>
                <a:rPr lang="cs-CZ" altLang="de-DE" sz="1300" dirty="0">
                  <a:latin typeface="+mn-lt"/>
                  <a:cs typeface="Times New Roman" pitchFamily="18" charset="0"/>
                </a:rPr>
                <a:t>Pracovní list </a:t>
              </a:r>
              <a:r>
                <a:rPr lang="en-US" altLang="de-DE" sz="1300" dirty="0">
                  <a:latin typeface="+mn-lt"/>
                  <a:cs typeface="Times New Roman" pitchFamily="18" charset="0"/>
                </a:rPr>
                <a:t>11.5</a:t>
              </a:r>
            </a:p>
            <a:p>
              <a:pPr eaLnBrk="1" hangingPunct="1"/>
              <a:r>
                <a:rPr lang="de-DE" altLang="de-DE" sz="1200" dirty="0">
                  <a:cs typeface="Times New Roman" pitchFamily="18" charset="0"/>
                </a:rPr>
                <a:t>     </a:t>
              </a:r>
            </a:p>
          </p:txBody>
        </p:sp>
      </p:grpSp>
      <p:sp>
        <p:nvSpPr>
          <p:cNvPr id="28676" name="Textfeld 11"/>
          <p:cNvSpPr txBox="1">
            <a:spLocks noChangeArrowheads="1"/>
          </p:cNvSpPr>
          <p:nvPr/>
        </p:nvSpPr>
        <p:spPr bwMode="auto">
          <a:xfrm>
            <a:off x="250825" y="1323975"/>
            <a:ext cx="8640763" cy="39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1" hangingPunct="1">
              <a:spcBef>
                <a:spcPts val="1200"/>
              </a:spcBef>
            </a:pPr>
            <a:r>
              <a:rPr lang="cs-CZ" altLang="de-DE" dirty="0">
                <a:latin typeface="+mn-lt"/>
                <a:cs typeface="Times New Roman" pitchFamily="18" charset="0"/>
              </a:rPr>
              <a:t>Pojmy jako schizofrenie a psychóza vyvolávají v mnoha lidech zcela mylné představy.</a:t>
            </a:r>
            <a:r>
              <a:rPr lang="en-US" altLang="de-DE" dirty="0">
                <a:latin typeface="+mn-lt"/>
                <a:cs typeface="Times New Roman" pitchFamily="18" charset="0"/>
              </a:rPr>
              <a:t> </a:t>
            </a:r>
            <a:r>
              <a:rPr lang="cs-CZ" altLang="de-DE" dirty="0">
                <a:latin typeface="+mn-lt"/>
                <a:cs typeface="Times New Roman" pitchFamily="18" charset="0"/>
              </a:rPr>
              <a:t>Staňte se odborníkem na svou vlastní duševní poruchu. </a:t>
            </a:r>
            <a:endParaRPr lang="en-US" altLang="de-DE" dirty="0">
              <a:latin typeface="+mn-lt"/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r>
              <a:rPr lang="cs-CZ" altLang="de-DE" dirty="0">
                <a:latin typeface="+mn-lt"/>
                <a:cs typeface="Times New Roman" pitchFamily="18" charset="0"/>
              </a:rPr>
              <a:t>To vám může pomoci, když se setkáte s předsudky a  stigmatizací, stejně jako při předcházení relapsu</a:t>
            </a:r>
            <a:r>
              <a:rPr lang="en-US" altLang="de-DE" dirty="0">
                <a:latin typeface="+mn-lt"/>
                <a:cs typeface="Times New Roman" pitchFamily="18" charset="0"/>
              </a:rPr>
              <a:t>.</a:t>
            </a:r>
          </a:p>
          <a:p>
            <a:pPr marL="179388" eaLnBrk="1" hangingPunct="1">
              <a:spcBef>
                <a:spcPts val="1200"/>
              </a:spcBef>
            </a:pPr>
            <a:endParaRPr lang="cs-CZ" altLang="de-DE" i="1" dirty="0">
              <a:latin typeface="+mn-lt"/>
              <a:cs typeface="Times New Roman" pitchFamily="18" charset="0"/>
            </a:endParaRPr>
          </a:p>
          <a:p>
            <a:pPr marL="179388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cs-CZ" altLang="de-DE" i="1" dirty="0">
                <a:latin typeface="+mn-lt"/>
              </a:rPr>
              <a:t>Které části terapeutické lekce „Život s psychózou a jak předejít relapsu“ mi připadaly zvláště užitečné a praktické?</a:t>
            </a:r>
          </a:p>
          <a:p>
            <a:pPr marL="179388">
              <a:spcBef>
                <a:spcPts val="1200"/>
              </a:spcBef>
            </a:pPr>
            <a:r>
              <a:rPr lang="cs-CZ" altLang="de-DE" i="1" dirty="0">
                <a:latin typeface="+mn-lt"/>
              </a:rPr>
              <a:t>Kdy a v jaké konkrétní situaci bych mohl/a v blízké budoucnosti využít to, co jsem se naučil/a?</a:t>
            </a:r>
            <a:r>
              <a:rPr lang="en-GB" altLang="de-DE" i="1" dirty="0">
                <a:latin typeface="+mn-lt"/>
              </a:rPr>
              <a:t> </a:t>
            </a:r>
            <a:endParaRPr lang="cs-CZ" altLang="de-DE" dirty="0">
              <a:latin typeface="+mn-lt"/>
            </a:endParaRPr>
          </a:p>
          <a:p>
            <a:pPr marL="179388"/>
            <a:r>
              <a:rPr lang="cs-CZ" altLang="de-DE" i="1" dirty="0">
                <a:latin typeface="+mn-lt"/>
              </a:rPr>
              <a:t>V čem by mi to mohlo pomoci</a:t>
            </a:r>
            <a:r>
              <a:rPr lang="en-GB" altLang="de-DE" i="1" dirty="0">
                <a:latin typeface="+mn-lt"/>
              </a:rPr>
              <a:t> (</a:t>
            </a:r>
            <a:r>
              <a:rPr lang="cs-CZ" altLang="de-DE" i="1" dirty="0">
                <a:latin typeface="+mn-lt"/>
              </a:rPr>
              <a:t>např. cítit se v menším napětí</a:t>
            </a:r>
            <a:r>
              <a:rPr lang="en-GB" altLang="de-DE" i="1" dirty="0">
                <a:latin typeface="+mn-lt"/>
              </a:rPr>
              <a:t>)?</a:t>
            </a:r>
          </a:p>
          <a:p>
            <a:pPr marL="179388" eaLnBrk="1" hangingPunct="1"/>
            <a:endParaRPr lang="de-DE" altLang="de-DE" dirty="0">
              <a:cs typeface="Times New Roman" pitchFamily="18" charset="0"/>
            </a:endParaRPr>
          </a:p>
        </p:txBody>
      </p:sp>
      <p:sp>
        <p:nvSpPr>
          <p:cNvPr id="2867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cs-CZ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Život s psychózou a jak předejít relapsu </a:t>
            </a:r>
            <a:r>
              <a:rPr lang="en-US" altLang="de-DE" sz="1200" b="1" dirty="0">
                <a:solidFill>
                  <a:srgbClr val="646B86"/>
                </a:solidFill>
                <a:latin typeface="+mn-lt"/>
                <a:cs typeface="Times New Roman" pitchFamily="18" charset="0"/>
              </a:rPr>
              <a:t>	11.26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cs-CZ" altLang="de-DE" sz="2000" dirty="0">
                <a:solidFill>
                  <a:schemeClr val="accent1"/>
                </a:solidFill>
                <a:cs typeface="Times New Roman" pitchFamily="18" charset="0"/>
              </a:rPr>
              <a:t>A jak to souvisí s psychózou</a:t>
            </a:r>
            <a:r>
              <a:rPr lang="en-US" altLang="de-DE" sz="2000" dirty="0">
                <a:solidFill>
                  <a:schemeClr val="accent1"/>
                </a:solidFill>
                <a:cs typeface="Times New Roman" pitchFamily="18" charset="0"/>
              </a:rPr>
              <a:t>?</a:t>
            </a:r>
            <a:endParaRPr lang="en-US" altLang="de-DE" sz="2000" b="1" dirty="0">
              <a:solidFill>
                <a:schemeClr val="accent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2714</Words>
  <Application>Microsoft Office PowerPoint</Application>
  <PresentationFormat>Bildschirmpräsentation (4:3)</PresentationFormat>
  <Paragraphs>280</Paragraphs>
  <Slides>26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7" baseType="lpstr">
      <vt:lpstr>MS PGothic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2_Cronus</vt:lpstr>
      <vt:lpstr>3_Cronus</vt:lpstr>
      <vt:lpstr>Acrobat Document</vt:lpstr>
      <vt:lpstr> TERAPEUTICKÁ LEKCE 11: ŽIVOT S PSYCHÓZOU A JAK PŘEDEJÍT RELAPSU</vt:lpstr>
      <vt:lpstr>Je to normální, mít psychické problémy?</vt:lpstr>
      <vt:lpstr>Je to normální, mít psychické problémy?</vt:lpstr>
      <vt:lpstr>Co je to stigma a co je to sebe-stigma?</vt:lpstr>
      <vt:lpstr>Psychóza jako stigma</vt:lpstr>
      <vt:lpstr>Psychóza jako stigma</vt:lpstr>
      <vt:lpstr>Psychóza jako stigma</vt:lpstr>
      <vt:lpstr>Stigmatizace – co můžeme dělat?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Jak předejít relapsu</vt:lpstr>
      <vt:lpstr>Váhy stresu</vt:lpstr>
      <vt:lpstr>PowerPoint-Präsentation</vt:lpstr>
      <vt:lpstr>PowerPoint-Präsentation</vt:lpstr>
      <vt:lpstr>Krizový plán Co udělám, když si všimnu (časných) varovných příznaků psychózy?</vt:lpstr>
      <vt:lpstr>PowerPoint-Präsentation</vt:lpstr>
      <vt:lpstr>PowerPoint-Präsentation</vt:lpstr>
      <vt:lpstr>PowerPoint-Präsentation</vt:lpstr>
    </vt:vector>
  </TitlesOfParts>
  <Company>UKE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Ruth</dc:creator>
  <cp:lastModifiedBy>Hiwis</cp:lastModifiedBy>
  <cp:revision>80</cp:revision>
  <dcterms:created xsi:type="dcterms:W3CDTF">2011-01-03T14:11:13Z</dcterms:created>
  <dcterms:modified xsi:type="dcterms:W3CDTF">2017-02-21T11:07:21Z</dcterms:modified>
</cp:coreProperties>
</file>