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7" r:id="rId7"/>
  </p:sldMasterIdLst>
  <p:notesMasterIdLst>
    <p:notesMasterId r:id="rId43"/>
  </p:notesMasterIdLst>
  <p:handoutMasterIdLst>
    <p:handoutMasterId r:id="rId44"/>
  </p:handoutMasterIdLst>
  <p:sldIdLst>
    <p:sldId id="287" r:id="rId8"/>
    <p:sldId id="386" r:id="rId9"/>
    <p:sldId id="262" r:id="rId10"/>
    <p:sldId id="300" r:id="rId11"/>
    <p:sldId id="304" r:id="rId12"/>
    <p:sldId id="450" r:id="rId13"/>
    <p:sldId id="451" r:id="rId14"/>
    <p:sldId id="469" r:id="rId15"/>
    <p:sldId id="461" r:id="rId16"/>
    <p:sldId id="445" r:id="rId17"/>
    <p:sldId id="446" r:id="rId18"/>
    <p:sldId id="447" r:id="rId19"/>
    <p:sldId id="466" r:id="rId20"/>
    <p:sldId id="448" r:id="rId21"/>
    <p:sldId id="433" r:id="rId22"/>
    <p:sldId id="434" r:id="rId23"/>
    <p:sldId id="435" r:id="rId24"/>
    <p:sldId id="437" r:id="rId25"/>
    <p:sldId id="456" r:id="rId26"/>
    <p:sldId id="465" r:id="rId27"/>
    <p:sldId id="458" r:id="rId28"/>
    <p:sldId id="464" r:id="rId29"/>
    <p:sldId id="442" r:id="rId30"/>
    <p:sldId id="443" r:id="rId31"/>
    <p:sldId id="395" r:id="rId32"/>
    <p:sldId id="418" r:id="rId33"/>
    <p:sldId id="396" r:id="rId34"/>
    <p:sldId id="397" r:id="rId35"/>
    <p:sldId id="398" r:id="rId36"/>
    <p:sldId id="467" r:id="rId37"/>
    <p:sldId id="468" r:id="rId38"/>
    <p:sldId id="363" r:id="rId39"/>
    <p:sldId id="376" r:id="rId40"/>
    <p:sldId id="460" r:id="rId41"/>
    <p:sldId id="470" r:id="rId42"/>
  </p:sldIdLst>
  <p:sldSz cx="9144000" cy="6858000" type="screen4x3"/>
  <p:notesSz cx="9872663" cy="66690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pos="4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00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CCECFF"/>
    <a:srgbClr val="33CCFF"/>
    <a:srgbClr val="CC3399"/>
    <a:srgbClr val="C3C3F7"/>
    <a:srgbClr val="FFFF66"/>
    <a:srgbClr val="FFCC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09" autoAdjust="0"/>
    <p:restoredTop sz="99904" autoAdjust="0"/>
  </p:normalViewPr>
  <p:slideViewPr>
    <p:cSldViewPr>
      <p:cViewPr varScale="1">
        <p:scale>
          <a:sx n="106" d="100"/>
          <a:sy n="106" d="100"/>
        </p:scale>
        <p:origin x="282" y="72"/>
      </p:cViewPr>
      <p:guideLst>
        <p:guide orient="horz" pos="1253"/>
        <p:guide pos="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172" y="-102"/>
      </p:cViewPr>
      <p:guideLst>
        <p:guide orient="horz" pos="2100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ppe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0"/>
        <c:ser>
          <c:idx val="0"/>
          <c:order val="0"/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C5D1D7">
                  <a:lumMod val="50000"/>
                </a:srgbClr>
              </a:solidFill>
            </c:spPr>
          </c:dPt>
          <c:dPt>
            <c:idx val="1"/>
            <c:bubble3D val="0"/>
            <c:spPr>
              <a:solidFill>
                <a:srgbClr val="B9A300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E756-458C-9B25-9E00924027A5}"/>
              </c:ext>
            </c:extLst>
          </c:dPt>
          <c:cat>
            <c:strRef>
              <c:f>Tabelle1!$C$10:$C$11</c:f>
              <c:strCache>
                <c:ptCount val="2"/>
                <c:pt idx="0">
                  <c:v>ich</c:v>
                </c:pt>
                <c:pt idx="1">
                  <c:v> </c:v>
                </c:pt>
              </c:strCache>
            </c:strRef>
          </c:cat>
          <c:val>
            <c:numRef>
              <c:f>Tabelle1!$D$10:$D$11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56-458C-9B25-9E0092402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5604491725768621"/>
          <c:y val="0.79009132500729196"/>
          <c:w val="0.33881767139480251"/>
          <c:h val="0.20559261177524599"/>
        </c:manualLayout>
      </c:layout>
      <c:overlay val="0"/>
      <c:txPr>
        <a:bodyPr/>
        <a:lstStyle/>
        <a:p>
          <a:pPr>
            <a:defRPr lang="de-DE"/>
          </a:pPr>
          <a:endParaRPr lang="de-DE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2763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/>
            </a:lvl1pPr>
          </a:lstStyle>
          <a:p>
            <a:pPr>
              <a:defRPr/>
            </a:pPr>
            <a:fld id="{45DFAED3-935E-46AF-ABEF-45836D0CA027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80555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39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5592763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4036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00063"/>
            <a:ext cx="3336925" cy="2501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6038" y="3168650"/>
            <a:ext cx="72405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Klicken Sie, um die Formate des Vorlagentextes zu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39942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3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/>
            </a:lvl1pPr>
          </a:lstStyle>
          <a:p>
            <a:pPr>
              <a:defRPr/>
            </a:pPr>
            <a:fld id="{58DE5C48-6D30-437E-AB26-4277015C212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2863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0BBA0C-9AC2-432A-87E0-3D91548A745E}" type="slidenum">
              <a:rPr lang="en-US" altLang="de-DE" smtClean="0"/>
              <a:pPr/>
              <a:t>1</a:t>
            </a:fld>
            <a:endParaRPr lang="en-US" altLang="de-DE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  <p:sp>
        <p:nvSpPr>
          <p:cNvPr id="45061" name="AutoShape 4"/>
          <p:cNvSpPr>
            <a:spLocks noChangeArrowheads="1"/>
          </p:cNvSpPr>
          <p:nvPr/>
        </p:nvSpPr>
        <p:spPr bwMode="auto">
          <a:xfrm>
            <a:off x="1130300" y="3849688"/>
            <a:ext cx="7608888" cy="1174750"/>
          </a:xfrm>
          <a:prstGeom prst="wedgeEllipseCallout">
            <a:avLst>
              <a:gd name="adj1" fmla="val -38046"/>
              <a:gd name="adj2" fmla="val 3121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7568" tIns="43785" rIns="87568" bIns="43785"/>
          <a:lstStyle/>
          <a:p>
            <a:pPr algn="ctr" defTabSz="876300" eaLnBrk="1" hangingPunct="1"/>
            <a:r>
              <a:rPr lang="de-DE" altLang="de-DE" sz="1500"/>
              <a:t>Gestern/Heute haben wir über Zuschreibungsstil in der Gruppe gesprochen, Gibt es irgendetwas was Ihnen besonders in Erinnerung geblieben ist…</a:t>
            </a:r>
          </a:p>
        </p:txBody>
      </p:sp>
    </p:spTree>
    <p:extLst>
      <p:ext uri="{BB962C8B-B14F-4D97-AF65-F5344CB8AC3E}">
        <p14:creationId xmlns:p14="http://schemas.microsoft.com/office/powerpoint/2010/main" val="3518408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DBBB16-6962-4BAB-BB93-F12F0EA4C125}" type="slidenum">
              <a:rPr lang="en-US" altLang="de-DE" smtClean="0"/>
              <a:pPr/>
              <a:t>2</a:t>
            </a:fld>
            <a:endParaRPr lang="en-US" altLang="de-DE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19948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E06EE-B50E-4DAE-ACED-A0AF3F297681}" type="slidenum">
              <a:rPr lang="en-US" altLang="de-DE" smtClean="0"/>
              <a:pPr/>
              <a:t>3</a:t>
            </a:fld>
            <a:endParaRPr lang="en-US" altLang="de-DE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252756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A2C99-0735-4E9B-ABF2-8F47327173A5}" type="slidenum">
              <a:rPr lang="en-US" altLang="de-DE" smtClean="0"/>
              <a:pPr/>
              <a:t>4</a:t>
            </a:fld>
            <a:endParaRPr lang="en-US" altLang="de-DE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968307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C1A3B9-A0D6-4CEE-806E-C87A02393E57}" type="slidenum">
              <a:rPr lang="en-US" altLang="de-DE" smtClean="0"/>
              <a:pPr/>
              <a:t>5</a:t>
            </a:fld>
            <a:endParaRPr lang="en-US" altLang="de-DE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227993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4" tIns="47421" rIns="94844" bIns="47421" anchor="b"/>
          <a:lstStyle/>
          <a:p>
            <a:pPr algn="r" defTabSz="949325" eaLnBrk="1" hangingPunct="1"/>
            <a:fld id="{04C5E760-8221-4129-B421-7B95EB4F4E98}" type="slidenum">
              <a:rPr lang="en-US" altLang="de-DE" sz="1300"/>
              <a:pPr algn="r" defTabSz="949325" eaLnBrk="1" hangingPunct="1"/>
              <a:t>6</a:t>
            </a:fld>
            <a:endParaRPr lang="en-US" altLang="de-DE" sz="13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4844" tIns="47421" rIns="94844" bIns="47421"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143970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4" tIns="47421" rIns="94844" bIns="47421" anchor="b"/>
          <a:lstStyle/>
          <a:p>
            <a:pPr algn="r" defTabSz="949325" eaLnBrk="1" hangingPunct="1"/>
            <a:fld id="{5A23EA85-D688-4C8D-9FD8-F7BC2DFB5099}" type="slidenum">
              <a:rPr lang="en-US" altLang="de-DE" sz="1300"/>
              <a:pPr algn="r" defTabSz="949325" eaLnBrk="1" hangingPunct="1"/>
              <a:t>7</a:t>
            </a:fld>
            <a:endParaRPr lang="en-US" altLang="de-DE" sz="13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4844" tIns="47421" rIns="94844" bIns="47421"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58989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55" tIns="47427" rIns="94855" bIns="47427" anchor="b"/>
          <a:lstStyle/>
          <a:p>
            <a:pPr algn="r" defTabSz="949325" eaLnBrk="1" hangingPunct="1"/>
            <a:fld id="{7030FD51-83B6-43F2-AA9F-841DE9C8B507}" type="slidenum">
              <a:rPr lang="en-US" altLang="de-DE" sz="1300"/>
              <a:pPr algn="r" defTabSz="949325" eaLnBrk="1" hangingPunct="1"/>
              <a:t>9</a:t>
            </a:fld>
            <a:endParaRPr lang="en-US" altLang="de-DE" sz="13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957374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55" tIns="47427" rIns="94855" bIns="47427" anchor="b"/>
          <a:lstStyle/>
          <a:p>
            <a:pPr algn="r" defTabSz="949325" eaLnBrk="1" hangingPunct="1"/>
            <a:fld id="{AE73388E-2612-49DD-AE3F-1CBB442B29D1}" type="slidenum">
              <a:rPr lang="en-US" altLang="de-DE" sz="1300"/>
              <a:pPr algn="r" defTabSz="949325" eaLnBrk="1" hangingPunct="1"/>
              <a:t>10</a:t>
            </a:fld>
            <a:endParaRPr lang="en-US" altLang="de-DE" sz="13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170713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55" tIns="47427" rIns="94855" bIns="47427" anchor="b"/>
          <a:lstStyle/>
          <a:p>
            <a:pPr algn="r" defTabSz="949325" eaLnBrk="1" hangingPunct="1"/>
            <a:fld id="{110DE353-E76E-46CD-9439-2FE1C25A0D57}" type="slidenum">
              <a:rPr lang="en-US" altLang="de-DE" sz="1300"/>
              <a:pPr algn="r" defTabSz="949325" eaLnBrk="1" hangingPunct="1"/>
              <a:t>11</a:t>
            </a:fld>
            <a:endParaRPr lang="en-US" altLang="de-DE" sz="13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82524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55" tIns="47427" rIns="94855" bIns="47427" anchor="b"/>
          <a:lstStyle/>
          <a:p>
            <a:pPr algn="r" defTabSz="949325" eaLnBrk="1" hangingPunct="1"/>
            <a:fld id="{CC594792-E69F-4E39-B594-E096936CFF1C}" type="slidenum">
              <a:rPr lang="en-US" altLang="de-DE" sz="1300"/>
              <a:pPr algn="r" defTabSz="949325" eaLnBrk="1" hangingPunct="1"/>
              <a:t>12</a:t>
            </a:fld>
            <a:endParaRPr lang="en-US" altLang="de-DE" sz="13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253729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55" tIns="47427" rIns="94855" bIns="47427" anchor="b"/>
          <a:lstStyle/>
          <a:p>
            <a:pPr algn="r" defTabSz="949325" eaLnBrk="1" hangingPunct="1"/>
            <a:fld id="{B7624652-42F5-42A6-81FA-00395072F65C}" type="slidenum">
              <a:rPr lang="en-US" altLang="de-DE" sz="1300"/>
              <a:pPr algn="r" defTabSz="949325" eaLnBrk="1" hangingPunct="1"/>
              <a:t>13</a:t>
            </a:fld>
            <a:endParaRPr lang="en-US" altLang="de-DE" sz="13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521114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55" tIns="47427" rIns="94855" bIns="47427" anchor="b"/>
          <a:lstStyle/>
          <a:p>
            <a:pPr algn="r" defTabSz="949325" eaLnBrk="1" hangingPunct="1"/>
            <a:fld id="{37EA8642-4038-40B9-8C26-FD44EC1FD590}" type="slidenum">
              <a:rPr lang="en-US" altLang="de-DE" sz="1300"/>
              <a:pPr algn="r" defTabSz="949325" eaLnBrk="1" hangingPunct="1"/>
              <a:t>14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908067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0F5E08-9800-49FD-9F68-A40AEF8A4F43}" type="slidenum">
              <a:rPr lang="en-US" altLang="de-DE" smtClean="0"/>
              <a:pPr/>
              <a:t>15</a:t>
            </a:fld>
            <a:endParaRPr lang="en-US" altLang="de-DE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492366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4A4675-7F63-4664-834E-B22807EFCAD9}" type="slidenum">
              <a:rPr lang="en-US" altLang="de-DE" smtClean="0"/>
              <a:pPr/>
              <a:t>16</a:t>
            </a:fld>
            <a:endParaRPr lang="en-US" altLang="de-D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68664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095498-AB97-4868-8851-13FBB8822799}" type="slidenum">
              <a:rPr lang="en-US" altLang="de-DE" smtClean="0"/>
              <a:pPr/>
              <a:t>17</a:t>
            </a:fld>
            <a:endParaRPr lang="en-US" altLang="de-DE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332946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D42FB0-F7CA-445E-BC7D-F10F27CCFC93}" type="slidenum">
              <a:rPr lang="en-US" altLang="de-DE" smtClean="0"/>
              <a:pPr/>
              <a:t>18</a:t>
            </a:fld>
            <a:endParaRPr lang="en-US" altLang="de-D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725528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4" tIns="47421" rIns="94844" bIns="47421" anchor="b"/>
          <a:lstStyle/>
          <a:p>
            <a:pPr algn="r" defTabSz="949325" eaLnBrk="1" hangingPunct="1"/>
            <a:fld id="{30601915-A45F-4A50-BE25-A1947763FE1B}" type="slidenum">
              <a:rPr lang="en-US" altLang="de-DE" sz="1300"/>
              <a:pPr algn="r" defTabSz="949325" eaLnBrk="1" hangingPunct="1"/>
              <a:t>19</a:t>
            </a:fld>
            <a:endParaRPr lang="en-US" altLang="de-DE" sz="13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4450" y="3168650"/>
            <a:ext cx="7243763" cy="3000375"/>
          </a:xfrm>
          <a:noFill/>
          <a:ln/>
        </p:spPr>
        <p:txBody>
          <a:bodyPr lIns="94844" tIns="47421" rIns="94844" bIns="47421"/>
          <a:lstStyle/>
          <a:p>
            <a:pPr eaLnBrk="1" hangingPunct="1">
              <a:spcBef>
                <a:spcPct val="0"/>
              </a:spcBef>
            </a:pPr>
            <a:endParaRPr lang="de-DE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067165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4" tIns="47421" rIns="94844" bIns="47421" anchor="b"/>
          <a:lstStyle/>
          <a:p>
            <a:pPr algn="r" defTabSz="949325" eaLnBrk="1" hangingPunct="1"/>
            <a:fld id="{2C42874D-E0BC-4C76-8E0A-83FD5002D7D7}" type="slidenum">
              <a:rPr lang="en-US" altLang="de-DE" sz="1300"/>
              <a:pPr algn="r" defTabSz="949325" eaLnBrk="1" hangingPunct="1"/>
              <a:t>20</a:t>
            </a:fld>
            <a:endParaRPr lang="en-US" altLang="de-DE" sz="13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4450" y="3168650"/>
            <a:ext cx="7243763" cy="3000375"/>
          </a:xfrm>
          <a:noFill/>
          <a:ln/>
        </p:spPr>
        <p:txBody>
          <a:bodyPr lIns="94844" tIns="47421" rIns="94844" bIns="47421"/>
          <a:lstStyle/>
          <a:p>
            <a:pPr eaLnBrk="1" hangingPunct="1">
              <a:spcBef>
                <a:spcPct val="0"/>
              </a:spcBef>
            </a:pPr>
            <a:endParaRPr lang="de-DE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211308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4" tIns="47421" rIns="94844" bIns="47421" anchor="b"/>
          <a:lstStyle/>
          <a:p>
            <a:pPr algn="r" defTabSz="949325" eaLnBrk="1" hangingPunct="1"/>
            <a:fld id="{BCA13613-D93D-43E5-BE2E-0CCBCA7B49E7}" type="slidenum">
              <a:rPr lang="en-US" altLang="de-DE" sz="1300"/>
              <a:pPr algn="r" defTabSz="949325" eaLnBrk="1" hangingPunct="1"/>
              <a:t>21</a:t>
            </a:fld>
            <a:endParaRPr lang="en-US" altLang="de-DE" sz="13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4450" y="3168650"/>
            <a:ext cx="7243763" cy="3000375"/>
          </a:xfrm>
          <a:noFill/>
          <a:ln/>
        </p:spPr>
        <p:txBody>
          <a:bodyPr lIns="94844" tIns="47421" rIns="94844" bIns="47421"/>
          <a:lstStyle/>
          <a:p>
            <a:pPr eaLnBrk="1" hangingPunct="1">
              <a:spcBef>
                <a:spcPct val="0"/>
              </a:spcBef>
            </a:pPr>
            <a:endParaRPr lang="de-DE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8963159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4" tIns="47421" rIns="94844" bIns="47421" anchor="b"/>
          <a:lstStyle/>
          <a:p>
            <a:pPr algn="r" defTabSz="949325" eaLnBrk="1" hangingPunct="1"/>
            <a:fld id="{80D194D8-6D38-4D77-99C9-7968E7E98163}" type="slidenum">
              <a:rPr lang="en-US" altLang="de-DE" sz="1300"/>
              <a:pPr algn="r" defTabSz="949325" eaLnBrk="1" hangingPunct="1"/>
              <a:t>22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4450" y="3168650"/>
            <a:ext cx="7243763" cy="3000375"/>
          </a:xfrm>
          <a:noFill/>
          <a:ln/>
        </p:spPr>
        <p:txBody>
          <a:bodyPr lIns="94844" tIns="47421" rIns="94844" bIns="47421"/>
          <a:lstStyle/>
          <a:p>
            <a:pPr eaLnBrk="1" hangingPunct="1">
              <a:spcBef>
                <a:spcPct val="0"/>
              </a:spcBef>
            </a:pPr>
            <a:endParaRPr lang="de-DE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6106178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4107074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579760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6E0C22-808F-4F8F-8C1A-3B917DDA1E82}" type="slidenum">
              <a:rPr lang="en-US" altLang="de-DE" smtClean="0"/>
              <a:pPr/>
              <a:t>25</a:t>
            </a:fld>
            <a:endParaRPr lang="en-US" altLang="de-DE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2473450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3E0CB8-EC3E-405D-82BA-61F680FB5CC0}" type="slidenum">
              <a:rPr lang="en-US" altLang="de-DE" smtClean="0"/>
              <a:pPr/>
              <a:t>26</a:t>
            </a:fld>
            <a:endParaRPr lang="en-US" altLang="de-DE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505577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2DFE91-A1C0-4EA7-95B6-D78403C04F2A}" type="slidenum">
              <a:rPr lang="en-US" altLang="de-DE" smtClean="0"/>
              <a:pPr/>
              <a:t>27</a:t>
            </a:fld>
            <a:endParaRPr lang="en-US" altLang="de-DE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9361413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4ABAE-1C98-4AF6-A143-356D30D1E294}" type="slidenum">
              <a:rPr lang="en-US" altLang="de-DE" smtClean="0"/>
              <a:pPr/>
              <a:t>28</a:t>
            </a:fld>
            <a:endParaRPr lang="en-US" altLang="de-DE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196162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F48982-7A97-480E-BE1B-FDC1C7F18B36}" type="slidenum">
              <a:rPr lang="en-US" altLang="de-DE" smtClean="0"/>
              <a:pPr/>
              <a:t>29</a:t>
            </a:fld>
            <a:endParaRPr lang="en-US" altLang="de-DE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40460321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40490A-EBF7-4E4D-AAEC-57B2B6D12578}" type="slidenum">
              <a:rPr lang="en-US" altLang="de-DE" smtClean="0"/>
              <a:pPr/>
              <a:t>30</a:t>
            </a:fld>
            <a:endParaRPr lang="en-US" altLang="de-DE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290427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C6F6A-50EA-4C49-A7C3-58D8E51EF2ED}" type="slidenum">
              <a:rPr lang="en-US" altLang="de-DE" smtClean="0"/>
              <a:pPr/>
              <a:t>31</a:t>
            </a:fld>
            <a:endParaRPr lang="en-US" altLang="de-DE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0960676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D50218-7273-4F9C-81B8-BF99F20584D0}" type="slidenum">
              <a:rPr lang="en-US" altLang="de-DE" smtClean="0"/>
              <a:pPr/>
              <a:t>32</a:t>
            </a:fld>
            <a:endParaRPr lang="en-US" altLang="de-DE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4619015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2F94B-5660-4248-80BE-55EDC3402A8C}" type="slidenum">
              <a:rPr lang="en-US" altLang="de-DE" smtClean="0"/>
              <a:pPr/>
              <a:t>33</a:t>
            </a:fld>
            <a:endParaRPr lang="en-US" altLang="de-DE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7568" tIns="43785" rIns="87568" bIns="43785"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5098096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055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4" tIns="47421" rIns="94844" bIns="47421" anchor="b"/>
          <a:lstStyle/>
          <a:p>
            <a:pPr algn="r" defTabSz="949325" eaLnBrk="1" hangingPunct="1"/>
            <a:fld id="{BBE2DD1C-3247-471A-AB9E-B3F18EFBC83B}" type="slidenum">
              <a:rPr lang="en-US" altLang="de-DE" sz="1300"/>
              <a:pPr algn="r" defTabSz="949325" eaLnBrk="1" hangingPunct="1"/>
              <a:t>34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7558" tIns="43780" rIns="87558" bIns="43780"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988363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en-CA" noProof="0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12875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3550" y="260350"/>
            <a:ext cx="2330450" cy="6337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179388" y="260350"/>
            <a:ext cx="6840538" cy="6337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ED3F5-9682-479B-9654-D6FD94B105F3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A37E0-6D26-42B5-A451-B0143ED2684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80EDA-068D-4320-9F4D-6AD2EC7BF969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F001D-4889-4B64-9241-9047678F4B6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1B85E-920B-456E-81A0-9D57329A7DF7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E7627-BA18-45F6-946B-70B2AB73E0B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14E24-255F-4BCB-8660-53806F6DFCF7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EBB00-467F-467A-A844-BC70030D628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7A3B5-E364-4ABA-8B93-DD43475D8407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43411-36E7-4391-B689-37545564D3D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C4E8B-8FF5-4DF2-941F-CAB6C3912554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EF99E-A71D-44ED-BE86-C3FE3054EEC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1D559-90A6-47C4-9207-8EE54380B74F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A1B01-C129-4193-B944-C0F60573AEE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9DFD4-FF13-4E85-9315-40140187B096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15813-4F5B-44D8-9402-A517C5F3399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41EE5-F07F-446F-A5A2-008A8DA88C26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554CB-CF16-45C2-9C17-348C51C81EA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784E8-9F0E-4FA2-844E-21969EB5C1EA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C3736-1B85-41E3-BFD2-111D36C3BD3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A9E08-E844-48AF-85B0-EAD714FC8962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B37F3-A0C6-43D3-9B3C-4C51FD73A14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6C692-78C5-43FE-BAC7-6A569BD70A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838F-7CFA-441C-BCE4-5474A2E3031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3F2A5-0E23-4B98-821B-A5158183193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8C40B-AEEC-4DD7-96D4-5C264CD0927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EA1C3-53AF-439F-B999-4162F97EC06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9B31F-80B1-4873-A06C-E8CF02D9575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6F17D-9AD3-4351-B830-91746BC8967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B05C-DCF2-4A98-8C44-63AE3618B7E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54195-2744-4F2B-95E6-25804E5567E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3ABFA-1BAB-47C9-B7B8-519C0B085BD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5C83B-33C5-493E-8147-3502C40182A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E67F-5522-4D83-97FE-2C69679429C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8424D-C0EA-4E39-8B94-0DC43A2D00A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662D1-B0C8-4A4B-A2B5-B78B0F9891B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F149E-75BB-4F56-B2F5-DBA73123D84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A39AE-A421-4DE4-9D1B-47CAF454110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9DA28-7620-43A8-9799-5C7917D8101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0B39F-71C3-4F34-A033-C499A705EA1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2CEF8-8F1B-47C4-A127-E40F599F9D3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28692-0A33-4D51-9F07-253D0ABEBF2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F0BE-9773-4EFB-AEE6-55332D853E2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38994-D11C-49CC-AE65-6E64B9A0E8A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9286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de-DE" sz="360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12875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-179388" y="260350"/>
            <a:ext cx="914400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6147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6148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6149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824492-B4F2-447A-A781-A710A4B35F5E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</a:defRPr>
            </a:lvl1pPr>
          </a:lstStyle>
          <a:p>
            <a:pPr>
              <a:defRPr/>
            </a:pPr>
            <a:fld id="{FE4DBF7D-17CD-47CA-8E49-6E11BB7B27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1268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126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CF6DB8-7B28-4066-8FFB-8584B8915CD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1B844DB-D3D7-4735-9048-D441D2EFE14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2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2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jpeg"/><Relationship Id="rId5" Type="http://schemas.openxmlformats.org/officeDocument/2006/relationships/image" Target="../media/image20.emf"/><Relationship Id="rId4" Type="http://schemas.openxmlformats.org/officeDocument/2006/relationships/oleObject" Target="../embeddings/Microsoft_Excel_97-2003-Arbeitsblatt1.xls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2"/>
          <p:cNvSpPr>
            <a:spLocks noChangeArrowheads="1"/>
          </p:cNvSpPr>
          <p:nvPr/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de-DE" altLang="de-DE" sz="2400">
              <a:latin typeface="Times New Roman" pitchFamily="18" charset="0"/>
            </a:endParaRPr>
          </a:p>
        </p:txBody>
      </p:sp>
      <p:sp>
        <p:nvSpPr>
          <p:cNvPr id="12291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cs-CZ" altLang="de-DE" sz="3600" dirty="0">
                <a:solidFill>
                  <a:schemeClr val="accent1"/>
                </a:solidFill>
              </a:rPr>
              <a:t>Metakognitivní terapie</a:t>
            </a:r>
            <a:endParaRPr lang="de-DE" altLang="de-DE" sz="3600" dirty="0">
              <a:solidFill>
                <a:schemeClr val="accent1"/>
              </a:solidFill>
            </a:endParaRPr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687388" y="27908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r>
              <a:rPr lang="cs-CZ" altLang="de-DE" sz="1800" b="1" dirty="0">
                <a:solidFill>
                  <a:schemeClr val="tx2"/>
                </a:solidFill>
              </a:rPr>
              <a:t>Terapeutická lekce</a:t>
            </a:r>
            <a:r>
              <a:rPr lang="de-DE" altLang="de-DE" sz="1800" b="1" dirty="0">
                <a:solidFill>
                  <a:schemeClr val="tx2"/>
                </a:solidFill>
              </a:rPr>
              <a:t> 4:</a:t>
            </a:r>
            <a:br>
              <a:rPr lang="de-DE" altLang="de-DE" sz="1800" b="1" dirty="0">
                <a:solidFill>
                  <a:schemeClr val="tx2"/>
                </a:solidFill>
              </a:rPr>
            </a:br>
            <a:r>
              <a:rPr lang="cs-CZ" altLang="de-DE" sz="1800" b="1" dirty="0">
                <a:solidFill>
                  <a:schemeClr val="tx2"/>
                </a:solidFill>
              </a:rPr>
              <a:t>JAK SI VYSVĚTLUJEME UDÁLOSTI</a:t>
            </a:r>
            <a:endParaRPr lang="en-US" altLang="de-DE" sz="1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4704"/>
          </a:xfrm>
        </p:spPr>
        <p:txBody>
          <a:bodyPr anchor="ctr"/>
          <a:lstStyle/>
          <a:p>
            <a:pPr eaLnBrk="1" hangingPunct="1"/>
            <a:r>
              <a:rPr lang="cs-CZ" altLang="de-DE" dirty="0" smtClean="0"/>
              <a:t>Vysvětlování</a:t>
            </a:r>
            <a:endParaRPr lang="en-US" altLang="de-DE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65263"/>
            <a:ext cx="8013700" cy="4376737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tabLst>
                <a:tab pos="0" algn="l"/>
              </a:tabLst>
            </a:pPr>
            <a:r>
              <a:rPr lang="cs-CZ" altLang="de-DE" sz="1800" dirty="0" smtClean="0"/>
              <a:t>Vysvětlování</a:t>
            </a:r>
            <a:r>
              <a:rPr lang="en-US" altLang="de-DE" sz="1800" dirty="0" smtClean="0"/>
              <a:t> = </a:t>
            </a:r>
            <a:r>
              <a:rPr lang="cs-CZ" altLang="de-DE" sz="1800" dirty="0" smtClean="0"/>
              <a:t>vyvozování příčin událostí </a:t>
            </a:r>
            <a:r>
              <a:rPr lang="en-US" altLang="de-DE" sz="1800" dirty="0" smtClean="0"/>
              <a:t>(</a:t>
            </a:r>
            <a:r>
              <a:rPr lang="cs-CZ" altLang="de-DE" sz="1800" dirty="0" smtClean="0"/>
              <a:t>např. obviňování druhých, že jsou příčinou negativních událostí</a:t>
            </a:r>
            <a:r>
              <a:rPr lang="en-US" altLang="de-DE" sz="1800" dirty="0" smtClean="0"/>
              <a:t>)</a:t>
            </a:r>
            <a:r>
              <a:rPr lang="cs-CZ" altLang="de-DE" sz="1800" dirty="0" smtClean="0"/>
              <a:t>.</a:t>
            </a:r>
            <a:endParaRPr lang="en-US" altLang="de-DE" sz="1800" dirty="0" smtClean="0"/>
          </a:p>
          <a:p>
            <a:pPr marL="0" indent="0" eaLnBrk="1" hangingPunct="1">
              <a:buFont typeface="Wingdings 2" pitchFamily="18" charset="2"/>
              <a:buNone/>
              <a:tabLst>
                <a:tab pos="0" algn="l"/>
              </a:tabLst>
            </a:pPr>
            <a:endParaRPr lang="en-US" altLang="de-DE" sz="1800" dirty="0" smtClean="0"/>
          </a:p>
          <a:p>
            <a:pPr marL="0" indent="0" eaLnBrk="1" hangingPunct="1">
              <a:buClr>
                <a:srgbClr val="336699"/>
              </a:buClr>
              <a:buSzTx/>
              <a:buFontTx/>
              <a:buNone/>
              <a:tabLst>
                <a:tab pos="0" algn="l"/>
              </a:tabLst>
            </a:pPr>
            <a:r>
              <a:rPr lang="cs-CZ" altLang="de-DE" sz="1800" dirty="0" smtClean="0"/>
              <a:t>Často přehlížíme možnost, že stejná událost může mít velmi rozdílné příčiny</a:t>
            </a:r>
            <a:r>
              <a:rPr lang="en-US" altLang="de-DE" sz="1800" dirty="0" smtClean="0"/>
              <a:t>.</a:t>
            </a:r>
          </a:p>
          <a:p>
            <a:pPr marL="0" indent="0" eaLnBrk="1" hangingPunct="1">
              <a:buClr>
                <a:srgbClr val="336699"/>
              </a:buClr>
              <a:buSzTx/>
              <a:buFontTx/>
              <a:buNone/>
              <a:tabLst>
                <a:tab pos="0" algn="l"/>
              </a:tabLst>
            </a:pPr>
            <a:endParaRPr lang="en-US" altLang="de-DE" sz="1800" dirty="0" smtClean="0"/>
          </a:p>
          <a:p>
            <a:pPr marL="0" indent="0" eaLnBrk="1" hangingPunct="1">
              <a:buFont typeface="Wingdings 2" pitchFamily="18" charset="2"/>
              <a:buNone/>
              <a:tabLst>
                <a:tab pos="0" algn="l"/>
              </a:tabLst>
            </a:pPr>
            <a:r>
              <a:rPr lang="cs-CZ" altLang="de-DE" sz="1800" b="1" dirty="0" smtClean="0"/>
              <a:t>Co mohlo být příčinou následující události?</a:t>
            </a:r>
          </a:p>
          <a:p>
            <a:pPr marL="0" indent="0" eaLnBrk="1" hangingPunct="1">
              <a:buFont typeface="Wingdings 2" pitchFamily="18" charset="2"/>
              <a:buNone/>
              <a:tabLst>
                <a:tab pos="0" algn="l"/>
              </a:tabLst>
            </a:pPr>
            <a:r>
              <a:rPr lang="cs-CZ" altLang="de-DE" sz="1800" dirty="0" smtClean="0"/>
              <a:t>Neudělali jste zkoušku na řidičský průkaz.</a:t>
            </a:r>
          </a:p>
          <a:p>
            <a:pPr marL="0" indent="0" eaLnBrk="1" hangingPunct="1">
              <a:buFont typeface="Wingdings 2" pitchFamily="18" charset="2"/>
              <a:buNone/>
              <a:tabLst>
                <a:tab pos="0" algn="l"/>
              </a:tabLst>
            </a:pPr>
            <a:endParaRPr lang="en-US" altLang="de-DE" sz="1800" dirty="0" smtClean="0"/>
          </a:p>
        </p:txBody>
      </p:sp>
      <p:sp>
        <p:nvSpPr>
          <p:cNvPr id="1331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4.2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  <p:sp>
        <p:nvSpPr>
          <p:cNvPr id="1331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 smtClean="0">
                <a:solidFill>
                  <a:schemeClr val="tx2"/>
                </a:solidFill>
              </a:rPr>
              <a:t>Jak si vysvětlujeme události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ChangeArrowheads="1"/>
          </p:cNvSpPr>
          <p:nvPr/>
        </p:nvSpPr>
        <p:spPr bwMode="auto">
          <a:xfrm>
            <a:off x="228600" y="2565400"/>
            <a:ext cx="891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</a:pPr>
            <a:r>
              <a:rPr lang="de-DE" altLang="de-DE" sz="2400" dirty="0"/>
              <a:t>	</a:t>
            </a:r>
            <a:r>
              <a:rPr lang="cs-CZ" altLang="de-DE" sz="1800" b="1" dirty="0"/>
              <a:t>Možné příčiny</a:t>
            </a:r>
            <a:r>
              <a:rPr lang="de-DE" altLang="de-DE" sz="1800" b="1" dirty="0"/>
              <a:t>...</a:t>
            </a:r>
          </a:p>
        </p:txBody>
      </p:sp>
      <p:sp>
        <p:nvSpPr>
          <p:cNvPr id="14339" name="Rectangle 19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4704"/>
          </a:xfrm>
          <a:noFill/>
        </p:spPr>
        <p:txBody>
          <a:bodyPr anchor="ctr"/>
          <a:lstStyle/>
          <a:p>
            <a:pPr eaLnBrk="1" hangingPunct="1"/>
            <a:r>
              <a:rPr lang="cs-CZ" altLang="de-DE" dirty="0" smtClean="0"/>
              <a:t>Příčiny</a:t>
            </a:r>
            <a:endParaRPr lang="de-DE" altLang="de-DE" dirty="0" smtClean="0"/>
          </a:p>
        </p:txBody>
      </p:sp>
      <p:graphicFrame>
        <p:nvGraphicFramePr>
          <p:cNvPr id="15378" name="Group 1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31616887"/>
              </p:ext>
            </p:extLst>
          </p:nvPr>
        </p:nvGraphicFramePr>
        <p:xfrm>
          <a:off x="908844" y="3429000"/>
          <a:ext cx="7326312" cy="2520951"/>
        </p:xfrm>
        <a:graphic>
          <a:graphicData uri="http://schemas.openxmlformats.org/drawingml/2006/table">
            <a:tbl>
              <a:tblPr/>
              <a:tblGrid>
                <a:gridCol w="2822575"/>
                <a:gridCol w="4503737"/>
              </a:tblGrid>
              <a:tr h="830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…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já sám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Nervozita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nedostatek řidičských zkušeností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…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druzí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Náročný zkoušející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358775" marR="0" lvl="0" indent="-358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…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situace nebo náhoda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Špatné počasí,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obtížná silnice,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velký provoz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47" name="Rectangle 58"/>
          <p:cNvSpPr>
            <a:spLocks noChangeArrowheads="1"/>
          </p:cNvSpPr>
          <p:nvPr/>
        </p:nvSpPr>
        <p:spPr bwMode="auto">
          <a:xfrm>
            <a:off x="0" y="1628775"/>
            <a:ext cx="9144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 eaLnBrk="1" hangingPunct="1">
              <a:spcBef>
                <a:spcPct val="20000"/>
              </a:spcBef>
              <a:buClr>
                <a:srgbClr val="336699"/>
              </a:buClr>
            </a:pPr>
            <a:r>
              <a:rPr lang="cs-CZ" altLang="de-DE" sz="1800" dirty="0"/>
              <a:t>Proč jste neudělali zkoušku na řidičský průkaz?</a:t>
            </a:r>
          </a:p>
        </p:txBody>
      </p:sp>
      <p:sp>
        <p:nvSpPr>
          <p:cNvPr id="1434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4.3</a:t>
            </a:r>
          </a:p>
        </p:txBody>
      </p:sp>
      <p:sp>
        <p:nvSpPr>
          <p:cNvPr id="14349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228600" y="1716088"/>
            <a:ext cx="8801100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cs-CZ" altLang="de-DE" sz="1800" dirty="0"/>
              <a:t>Výzkumné studie prokázaly, že mnozí (ale ne všichni!) lidé s </a:t>
            </a:r>
            <a:r>
              <a:rPr lang="cs-CZ" altLang="de-DE" sz="1800" b="1" dirty="0"/>
              <a:t>depresí</a:t>
            </a:r>
            <a:r>
              <a:rPr lang="de-DE" altLang="de-DE" sz="1800" dirty="0"/>
              <a:t>: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de-DE" altLang="de-DE" sz="1800" dirty="0"/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90000"/>
              <a:buFont typeface="Courier New" pitchFamily="49" charset="0"/>
              <a:buChar char="o"/>
              <a:defRPr/>
            </a:pPr>
            <a:r>
              <a:rPr lang="cs-CZ" altLang="de-DE" sz="1800" dirty="0"/>
              <a:t>Když se jim něco nepovede, mají sklon obviňovat sami sebe. </a:t>
            </a:r>
            <a:endParaRPr lang="de-DE" altLang="de-DE" sz="1800" dirty="0"/>
          </a:p>
          <a:p>
            <a:pPr marL="342900" indent="-342900" eaLnBrk="1" hangingPunct="1">
              <a:spcBef>
                <a:spcPts val="1200"/>
              </a:spcBef>
              <a:buClr>
                <a:srgbClr val="8CADAE"/>
              </a:buClr>
              <a:buSzPct val="90000"/>
              <a:buFont typeface="Courier New" pitchFamily="49" charset="0"/>
              <a:buChar char="o"/>
              <a:defRPr/>
            </a:pPr>
            <a:r>
              <a:rPr lang="cs-CZ" altLang="de-DE" sz="1800" dirty="0"/>
              <a:t>Když se jim něco povede, mají sklon připisovat zásluhu druhým nebo okolnostem.</a:t>
            </a:r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SzPct val="90000"/>
              <a:defRPr/>
            </a:pPr>
            <a:r>
              <a:rPr lang="cs-CZ" altLang="de-DE" sz="1800" b="1" dirty="0"/>
              <a:t>Tento styl vysvětlování událostí může přispívat k nízkému sebevědomí</a:t>
            </a:r>
            <a:r>
              <a:rPr lang="de-DE" altLang="de-DE" sz="1800" b="1" dirty="0"/>
              <a:t>!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4704"/>
          </a:xfrm>
          <a:noFill/>
        </p:spPr>
        <p:txBody>
          <a:bodyPr anchor="ctr"/>
          <a:lstStyle/>
          <a:p>
            <a:pPr eaLnBrk="1" hangingPunct="1"/>
            <a:r>
              <a:rPr lang="cs-CZ" altLang="de-DE" dirty="0" smtClean="0"/>
              <a:t>A proč se tím vlastně zabýváme?</a:t>
            </a:r>
            <a:endParaRPr lang="de-DE" altLang="de-DE" dirty="0" smtClean="0"/>
          </a:p>
        </p:txBody>
      </p:sp>
      <p:sp>
        <p:nvSpPr>
          <p:cNvPr id="1536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</a:t>
            </a:r>
            <a:r>
              <a:rPr lang="cs-CZ" altLang="de-DE" sz="1200" b="1">
                <a:solidFill>
                  <a:schemeClr val="tx2"/>
                </a:solidFill>
              </a:rPr>
              <a:t>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5365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graphicFrame>
        <p:nvGraphicFramePr>
          <p:cNvPr id="6" name="Diagramm 7"/>
          <p:cNvGraphicFramePr>
            <a:graphicFrameLocks noChangeAspect="1"/>
          </p:cNvGraphicFramePr>
          <p:nvPr/>
        </p:nvGraphicFramePr>
        <p:xfrm>
          <a:off x="5449813" y="4197350"/>
          <a:ext cx="3427487" cy="2240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7" name="TextovéPole 6"/>
          <p:cNvSpPr txBox="1">
            <a:spLocks noChangeArrowheads="1"/>
          </p:cNvSpPr>
          <p:nvPr/>
        </p:nvSpPr>
        <p:spPr bwMode="auto">
          <a:xfrm>
            <a:off x="8215313" y="6081713"/>
            <a:ext cx="500062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cs-CZ" sz="1800"/>
              <a:t>Já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228600" y="1714500"/>
            <a:ext cx="8763000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</a:pPr>
            <a:r>
              <a:rPr lang="cs-CZ" altLang="de-DE" sz="1800" dirty="0"/>
              <a:t>Výzkumné studie prokázaly, že mnozí (ale ne všichni!) lidé s</a:t>
            </a:r>
            <a:r>
              <a:rPr lang="de-DE" altLang="de-DE" sz="1800" dirty="0"/>
              <a:t> </a:t>
            </a:r>
            <a:r>
              <a:rPr lang="cs-CZ" altLang="de-DE" sz="1800" b="1" dirty="0"/>
              <a:t>psychózou</a:t>
            </a:r>
            <a:r>
              <a:rPr lang="de-DE" altLang="de-DE" sz="1800" dirty="0"/>
              <a:t>:</a:t>
            </a:r>
          </a:p>
          <a:p>
            <a:pPr marL="342900" indent="-342900" eaLnBrk="1" hangingPunct="1">
              <a:spcBef>
                <a:spcPct val="20000"/>
              </a:spcBef>
              <a:buFont typeface="Courier New" pitchFamily="49" charset="0"/>
              <a:buChar char="o"/>
            </a:pPr>
            <a:endParaRPr lang="de-DE" altLang="de-DE" sz="1800" dirty="0"/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Když se jim něco nepovede nebo když se stane něco špatného, mají sklon vinit z toho druhé lidi.</a:t>
            </a:r>
            <a:endParaRPr lang="de-DE" altLang="de-DE" sz="1800" dirty="0"/>
          </a:p>
          <a:p>
            <a:pPr marL="342900" indent="-34290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Mají sklon si myslet, že ani příznivé, ani nepříznivé události nemohou nijak ovlivnit.</a:t>
            </a:r>
            <a:endParaRPr lang="de-DE" altLang="de-DE" sz="1800" dirty="0"/>
          </a:p>
          <a:p>
            <a:pPr marL="342900" indent="-342900" eaLnBrk="1" hangingPunct="1">
              <a:spcBef>
                <a:spcPct val="20000"/>
              </a:spcBef>
              <a:buClr>
                <a:srgbClr val="336699"/>
              </a:buClr>
              <a:buFont typeface="Wingdings" pitchFamily="2" charset="2"/>
              <a:buNone/>
            </a:pPr>
            <a:endParaRPr lang="de-DE" altLang="de-DE" sz="1800" dirty="0"/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cs-CZ" altLang="de-DE" sz="1800" b="1" dirty="0"/>
              <a:t>Tento styl vysvětlování obviňováním druhých může způsobovat problémy v mezilidských vztazích</a:t>
            </a:r>
            <a:r>
              <a:rPr lang="de-DE" altLang="de-DE" sz="1800" b="1" dirty="0"/>
              <a:t>!</a:t>
            </a:r>
          </a:p>
        </p:txBody>
      </p:sp>
      <p:sp>
        <p:nvSpPr>
          <p:cNvPr id="1638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</a:t>
            </a:r>
            <a:r>
              <a:rPr lang="cs-CZ" altLang="de-DE" sz="1200" b="1">
                <a:solidFill>
                  <a:schemeClr val="tx2"/>
                </a:solidFill>
              </a:rPr>
              <a:t>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6388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si vysvětlujeme události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6390" name="Rechteck 1"/>
          <p:cNvSpPr>
            <a:spLocks noChangeArrowheads="1"/>
          </p:cNvSpPr>
          <p:nvPr/>
        </p:nvSpPr>
        <p:spPr bwMode="auto">
          <a:xfrm>
            <a:off x="1676400" y="4978400"/>
            <a:ext cx="5791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GB" altLang="de-DE" sz="1400" dirty="0"/>
              <a:t>(</a:t>
            </a:r>
            <a:r>
              <a:rPr lang="cs-CZ" altLang="de-DE" sz="1400" dirty="0"/>
              <a:t>Rčení</a:t>
            </a:r>
            <a:r>
              <a:rPr lang="en-GB" altLang="de-DE" sz="1400" dirty="0"/>
              <a:t>: </a:t>
            </a:r>
            <a:r>
              <a:rPr lang="cs-CZ" altLang="de-DE" sz="1400" dirty="0"/>
              <a:t>„Oči vidí všechno </a:t>
            </a:r>
            <a:r>
              <a:rPr lang="en-GB" altLang="de-DE" sz="1400" dirty="0"/>
              <a:t>– </a:t>
            </a:r>
            <a:r>
              <a:rPr lang="cs-CZ" altLang="de-DE" sz="1400" dirty="0"/>
              <a:t>kromě sebe samých</a:t>
            </a:r>
            <a:r>
              <a:rPr lang="en-GB" altLang="de-DE" sz="1400" dirty="0"/>
              <a:t>!”).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kern="0" dirty="0" smtClean="0"/>
              <a:t>A proč se tím vlastně zabýváme?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endParaRPr lang="de-DE" altLang="de-DE" sz="2000"/>
          </a:p>
        </p:txBody>
      </p:sp>
      <p:pic>
        <p:nvPicPr>
          <p:cNvPr id="17411" name="Picture 7" descr="yanec - flickr - laughter workshop - cclice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3860800"/>
            <a:ext cx="2808288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12"/>
          <p:cNvSpPr txBox="1">
            <a:spLocks noChangeArrowheads="1"/>
          </p:cNvSpPr>
          <p:nvPr/>
        </p:nvSpPr>
        <p:spPr bwMode="auto">
          <a:xfrm>
            <a:off x="-4763" y="6651625"/>
            <a:ext cx="190817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i="1"/>
              <a:t>(</a:t>
            </a:r>
            <a:r>
              <a:rPr lang="cs-CZ" altLang="de-DE" i="1"/>
              <a:t>„Dílna smíchu</a:t>
            </a:r>
            <a:r>
              <a:rPr lang="en-US" altLang="de-DE" i="1"/>
              <a:t>”</a:t>
            </a:r>
            <a:r>
              <a:rPr lang="de-DE" altLang="de-DE"/>
              <a:t> </a:t>
            </a:r>
            <a:r>
              <a:rPr lang="cs-CZ" altLang="de-DE" i="1"/>
              <a:t>od</a:t>
            </a:r>
            <a:r>
              <a:rPr lang="de-DE" altLang="de-DE"/>
              <a:t> </a:t>
            </a:r>
            <a:r>
              <a:rPr lang="en-GB" altLang="de-DE" i="1"/>
              <a:t>yanec)</a:t>
            </a:r>
            <a:r>
              <a:rPr lang="en-GB" altLang="de-DE"/>
              <a:t> </a:t>
            </a:r>
            <a:endParaRPr lang="en-US" altLang="de-DE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0" y="190500"/>
            <a:ext cx="91440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336699"/>
              </a:buClr>
            </a:pPr>
            <a:r>
              <a:rPr lang="cs-CZ" altLang="de-DE" sz="2000" dirty="0">
                <a:solidFill>
                  <a:srgbClr val="D16349"/>
                </a:solidFill>
              </a:rPr>
              <a:t>Lidé se zasmáli, když jste mluvil.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  <p:sp>
        <p:nvSpPr>
          <p:cNvPr id="17414" name="Rectangle 11"/>
          <p:cNvSpPr>
            <a:spLocks noChangeArrowheads="1"/>
          </p:cNvSpPr>
          <p:nvPr/>
        </p:nvSpPr>
        <p:spPr bwMode="auto">
          <a:xfrm>
            <a:off x="303212" y="3551242"/>
            <a:ext cx="86645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4163" indent="-284163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de-DE" altLang="de-DE" sz="1800" dirty="0"/>
          </a:p>
        </p:txBody>
      </p:sp>
      <p:sp>
        <p:nvSpPr>
          <p:cNvPr id="17416" name="Text Box 13"/>
          <p:cNvSpPr txBox="1">
            <a:spLocks noChangeArrowheads="1"/>
          </p:cNvSpPr>
          <p:nvPr/>
        </p:nvSpPr>
        <p:spPr bwMode="auto">
          <a:xfrm>
            <a:off x="457200" y="4106863"/>
            <a:ext cx="5486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cs-CZ" altLang="de-DE" sz="1800" b="1" dirty="0"/>
              <a:t>Vy sám</a:t>
            </a:r>
            <a:r>
              <a:rPr lang="de-DE" altLang="de-DE" sz="1800" b="1" dirty="0"/>
              <a:t>? </a:t>
            </a:r>
          </a:p>
          <a:p>
            <a:pPr eaLnBrk="1" hangingPunct="1">
              <a:spcBef>
                <a:spcPct val="20000"/>
              </a:spcBef>
            </a:pPr>
            <a:endParaRPr lang="de-DE" altLang="de-DE" sz="1800" b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cs-CZ" altLang="de-DE" sz="1800" b="1" dirty="0"/>
              <a:t>Jiný člověk nebo jiní lidé?</a:t>
            </a:r>
            <a:endParaRPr lang="de-DE" altLang="de-DE" sz="1800" b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de-DE" altLang="de-DE" sz="1800" b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cs-CZ" altLang="de-DE" sz="1800" b="1" dirty="0"/>
              <a:t>Okolnosti či náhoda</a:t>
            </a:r>
            <a:r>
              <a:rPr lang="de-DE" altLang="de-DE" sz="1800" b="1" dirty="0"/>
              <a:t>? </a:t>
            </a:r>
            <a:endParaRPr lang="en-US" altLang="de-DE" sz="1800" b="1" dirty="0"/>
          </a:p>
        </p:txBody>
      </p:sp>
      <p:sp>
        <p:nvSpPr>
          <p:cNvPr id="1741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</a:t>
            </a:r>
            <a:r>
              <a:rPr lang="cs-CZ" altLang="de-DE" sz="1200" b="1">
                <a:solidFill>
                  <a:schemeClr val="tx2"/>
                </a:solidFill>
              </a:rPr>
              <a:t>6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093788" y="2214563"/>
            <a:ext cx="69342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 dirty="0"/>
              <a:t>Jaký je hlavní důvod této události?</a:t>
            </a:r>
          </a:p>
          <a:p>
            <a:pPr algn="ctr" eaLnBrk="1" hangingPunct="1">
              <a:spcBef>
                <a:spcPct val="50000"/>
              </a:spcBef>
            </a:pPr>
            <a:r>
              <a:rPr lang="cs-CZ" altLang="de-DE" sz="1800" dirty="0"/>
              <a:t>Zamyslete se, jaký účinek může mít vaše vysvětlení.</a:t>
            </a:r>
            <a:endParaRPr lang="de-DE" altLang="de-DE" sz="1800"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28600" y="1647825"/>
            <a:ext cx="86645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4163" indent="-284163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dirty="0"/>
              <a:t>Jaké příčiny mohly způsobit, že se lidé zasmáli, když jste mluvil</a:t>
            </a:r>
            <a:r>
              <a:rPr lang="de-DE" altLang="de-DE" sz="1800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endParaRPr lang="de-DE" altLang="de-DE" sz="2000"/>
          </a:p>
        </p:txBody>
      </p:sp>
      <p:sp>
        <p:nvSpPr>
          <p:cNvPr id="18435" name="Text Box 13"/>
          <p:cNvSpPr txBox="1">
            <a:spLocks noChangeArrowheads="1"/>
          </p:cNvSpPr>
          <p:nvPr/>
        </p:nvSpPr>
        <p:spPr bwMode="auto">
          <a:xfrm>
            <a:off x="0" y="6657975"/>
            <a:ext cx="20875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i="1"/>
              <a:t>(</a:t>
            </a:r>
            <a:r>
              <a:rPr lang="cs-CZ" altLang="de-DE" i="1"/>
              <a:t>„Dárek</a:t>
            </a:r>
            <a:r>
              <a:rPr lang="en-GB" altLang="de-DE" i="1"/>
              <a:t>:D”  </a:t>
            </a:r>
            <a:r>
              <a:rPr lang="cs-CZ" altLang="de-DE" i="1"/>
              <a:t>od</a:t>
            </a:r>
            <a:r>
              <a:rPr lang="de-DE" altLang="de-DE" i="1"/>
              <a:t> </a:t>
            </a:r>
            <a:r>
              <a:rPr lang="sv-SE" altLang="de-DE" i="1"/>
              <a:t>Marcin Moga / Lolek</a:t>
            </a:r>
            <a:r>
              <a:rPr lang="de-DE" altLang="de-DE" i="1"/>
              <a:t>)</a:t>
            </a:r>
            <a:endParaRPr lang="en-US" altLang="de-DE" i="1"/>
          </a:p>
        </p:txBody>
      </p:sp>
      <p:pic>
        <p:nvPicPr>
          <p:cNvPr id="18436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860800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>
                <a:solidFill>
                  <a:schemeClr val="tx2"/>
                </a:solidFill>
              </a:rPr>
              <a:t>4.</a:t>
            </a:r>
            <a:r>
              <a:rPr lang="cs-CZ" altLang="de-DE" sz="1200" b="1" dirty="0">
                <a:solidFill>
                  <a:schemeClr val="tx2"/>
                </a:solidFill>
              </a:rPr>
              <a:t>7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  <p:sp>
        <p:nvSpPr>
          <p:cNvPr id="18438" name="Rectangle 11"/>
          <p:cNvSpPr>
            <a:spLocks noChangeArrowheads="1"/>
          </p:cNvSpPr>
          <p:nvPr/>
        </p:nvSpPr>
        <p:spPr bwMode="auto">
          <a:xfrm>
            <a:off x="228600" y="-171450"/>
            <a:ext cx="8664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</a:rPr>
              <a:t>Přítelkyně vám koupila dárek</a:t>
            </a:r>
            <a:r>
              <a:rPr lang="de-DE" altLang="de-DE" sz="2000" dirty="0">
                <a:solidFill>
                  <a:srgbClr val="D16349"/>
                </a:solidFill>
              </a:rPr>
              <a:t>.</a:t>
            </a:r>
          </a:p>
        </p:txBody>
      </p:sp>
      <p:sp>
        <p:nvSpPr>
          <p:cNvPr id="18439" name="Rectangle 12"/>
          <p:cNvSpPr>
            <a:spLocks noChangeArrowheads="1"/>
          </p:cNvSpPr>
          <p:nvPr/>
        </p:nvSpPr>
        <p:spPr bwMode="auto">
          <a:xfrm>
            <a:off x="228600" y="1647825"/>
            <a:ext cx="86645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4150" indent="-18415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dirty="0"/>
              <a:t>Co bylo příčinou toho, že vám přítelkyně dala dárek</a:t>
            </a:r>
            <a:r>
              <a:rPr lang="de-DE" altLang="de-DE" sz="1800" dirty="0"/>
              <a:t>?</a:t>
            </a:r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1093788" y="2214563"/>
            <a:ext cx="69342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 dirty="0"/>
              <a:t>Jaký je hlavní důvod této události?</a:t>
            </a:r>
          </a:p>
          <a:p>
            <a:pPr algn="ctr" eaLnBrk="1" hangingPunct="1">
              <a:spcBef>
                <a:spcPct val="50000"/>
              </a:spcBef>
            </a:pPr>
            <a:r>
              <a:rPr lang="cs-CZ" altLang="de-DE" sz="1800" dirty="0"/>
              <a:t>Zamyslete se, jaký účinek může mít vaše vysvětlení.</a:t>
            </a:r>
            <a:endParaRPr lang="de-DE" altLang="de-DE" sz="1800" dirty="0"/>
          </a:p>
        </p:txBody>
      </p:sp>
      <p:sp>
        <p:nvSpPr>
          <p:cNvPr id="18441" name="Text Box 14"/>
          <p:cNvSpPr txBox="1">
            <a:spLocks noChangeArrowheads="1"/>
          </p:cNvSpPr>
          <p:nvPr/>
        </p:nvSpPr>
        <p:spPr bwMode="auto">
          <a:xfrm>
            <a:off x="457200" y="4106863"/>
            <a:ext cx="5486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cs-CZ" altLang="de-DE" sz="1800" b="1" dirty="0"/>
              <a:t>Vy sám</a:t>
            </a:r>
            <a:r>
              <a:rPr lang="de-DE" altLang="de-DE" sz="1800" b="1" dirty="0"/>
              <a:t>? </a:t>
            </a:r>
          </a:p>
          <a:p>
            <a:pPr eaLnBrk="1" hangingPunct="1">
              <a:spcBef>
                <a:spcPct val="20000"/>
              </a:spcBef>
            </a:pPr>
            <a:endParaRPr lang="de-DE" altLang="de-DE" sz="1800" b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cs-CZ" altLang="de-DE" sz="1800" b="1" dirty="0"/>
              <a:t>Jiný člověk nebo jiní lidé</a:t>
            </a:r>
            <a:r>
              <a:rPr lang="de-DE" altLang="de-DE" sz="1800" b="1" dirty="0"/>
              <a:t>?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de-DE" altLang="de-DE" sz="1800" b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cs-CZ" altLang="de-DE" sz="1800" b="1" dirty="0"/>
              <a:t>Okolnosti či náhoda</a:t>
            </a:r>
            <a:r>
              <a:rPr lang="de-DE" altLang="de-DE" sz="1800" b="1" dirty="0"/>
              <a:t>? </a:t>
            </a:r>
            <a:endParaRPr lang="en-US" altLang="de-DE" sz="1800" b="1" dirty="0"/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si vysvětlujeme události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zápatí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6CFE00-E944-49BB-A514-6935B98BA502}" type="slidenum">
              <a:rPr lang="en-US" altLang="de-DE" smtClean="0"/>
              <a:pPr/>
              <a:t>8</a:t>
            </a:fld>
            <a:endParaRPr lang="en-US" altLang="de-DE" smtClean="0"/>
          </a:p>
        </p:txBody>
      </p:sp>
      <p:sp>
        <p:nvSpPr>
          <p:cNvPr id="19461" name="Rectangle 69"/>
          <p:cNvSpPr>
            <a:spLocks noChangeArrowheads="1"/>
          </p:cNvSpPr>
          <p:nvPr/>
        </p:nvSpPr>
        <p:spPr bwMode="auto">
          <a:xfrm>
            <a:off x="0" y="6167438"/>
            <a:ext cx="1944688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altLang="de-DE" sz="1800"/>
          </a:p>
        </p:txBody>
      </p:sp>
      <p:pic>
        <p:nvPicPr>
          <p:cNvPr id="19462" name="Picture 70" descr="Notizen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8" y="6229350"/>
            <a:ext cx="3365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Obdélník 8"/>
          <p:cNvSpPr>
            <a:spLocks noChangeArrowheads="1"/>
          </p:cNvSpPr>
          <p:nvPr/>
        </p:nvSpPr>
        <p:spPr bwMode="auto">
          <a:xfrm>
            <a:off x="369888" y="6296025"/>
            <a:ext cx="163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de-DE" sz="1200" dirty="0">
                <a:sym typeface="Wingdings" pitchFamily="2" charset="2"/>
              </a:rPr>
              <a:t></a:t>
            </a:r>
            <a:r>
              <a:rPr lang="en-GB" altLang="de-DE" sz="1200" dirty="0"/>
              <a:t> </a:t>
            </a:r>
            <a:r>
              <a:rPr lang="cs-CZ" altLang="de-DE" sz="1200" i="1" dirty="0"/>
              <a:t>Pracovní list</a:t>
            </a:r>
            <a:r>
              <a:rPr lang="en-GB" altLang="de-DE" sz="1200" i="1" dirty="0"/>
              <a:t> 4.1</a:t>
            </a:r>
            <a:endParaRPr lang="cs-CZ" sz="1200" dirty="0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si vysvětlujeme události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4.</a:t>
            </a:r>
            <a:r>
              <a:rPr lang="de-DE" altLang="de-DE" sz="1200" b="1" dirty="0">
                <a:solidFill>
                  <a:schemeClr val="tx2"/>
                </a:solidFill>
              </a:rPr>
              <a:t>8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/>
              <a:t>Jak jednostranné vysvětlování událostí vede k chybnému porozumění</a:t>
            </a:r>
            <a:r>
              <a:rPr lang="en-GB" altLang="de-DE" dirty="0"/>
              <a:t>,</a:t>
            </a:r>
            <a:r>
              <a:rPr lang="cs-CZ" altLang="de-DE" dirty="0"/>
              <a:t> např. během psychózy</a:t>
            </a:r>
            <a:r>
              <a:rPr lang="en-GB" altLang="de-DE" dirty="0"/>
              <a:t> - </a:t>
            </a:r>
            <a:r>
              <a:rPr lang="cs-CZ" altLang="de-DE" dirty="0"/>
              <a:t>příklady</a:t>
            </a:r>
            <a:endParaRPr lang="en-GB" alt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l="13843" t="19195" r="15356" b="19529"/>
          <a:stretch/>
        </p:blipFill>
        <p:spPr>
          <a:xfrm>
            <a:off x="1187624" y="1210611"/>
            <a:ext cx="6696744" cy="4636659"/>
          </a:xfrm>
          <a:prstGeom prst="rect">
            <a:avLst/>
          </a:prstGeom>
        </p:spPr>
      </p:pic>
      <p:sp>
        <p:nvSpPr>
          <p:cNvPr id="12" name="Textfeld 3"/>
          <p:cNvSpPr txBox="1"/>
          <p:nvPr/>
        </p:nvSpPr>
        <p:spPr>
          <a:xfrm rot="19806148">
            <a:off x="3147116" y="3969966"/>
            <a:ext cx="2582862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cs-CZ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Pracovní list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114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308757"/>
              </p:ext>
            </p:extLst>
          </p:nvPr>
        </p:nvGraphicFramePr>
        <p:xfrm>
          <a:off x="160338" y="3860800"/>
          <a:ext cx="8785225" cy="2451100"/>
        </p:xfrm>
        <a:graphic>
          <a:graphicData uri="http://schemas.openxmlformats.org/drawingml/2006/table">
            <a:tbl>
              <a:tblPr/>
              <a:tblGrid>
                <a:gridCol w="4249737"/>
                <a:gridCol w="4535488"/>
              </a:tblGrid>
              <a:tr h="1225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Vysvětlení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Já sám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„Byla to moje chyba.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Nepracoval jsem dost usilovně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!”)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endParaRPr kumimoji="0" lang="en-GB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5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Vysvětlení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Druzí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okolnosti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„Šéf mě od začátku neměl rád – po celou dobu mě šikanoval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endParaRPr kumimoji="0" lang="en-GB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94" name="Rectangle 34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29</a:t>
            </a:r>
          </a:p>
        </p:txBody>
      </p:sp>
      <p:pic>
        <p:nvPicPr>
          <p:cNvPr id="20495" name="Picture 46" descr="Marco Gomes e Marcelo Edurdo - Marco Gomes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9750" y="1482725"/>
            <a:ext cx="29511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6" name="AutoShape 47"/>
          <p:cNvSpPr>
            <a:spLocks noChangeArrowheads="1"/>
          </p:cNvSpPr>
          <p:nvPr/>
        </p:nvSpPr>
        <p:spPr bwMode="auto">
          <a:xfrm>
            <a:off x="558800" y="1987550"/>
            <a:ext cx="2100263" cy="1103313"/>
          </a:xfrm>
          <a:prstGeom prst="wedgeRoundRectCallout">
            <a:avLst>
              <a:gd name="adj1" fmla="val 79856"/>
              <a:gd name="adj2" fmla="val -2079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cs-CZ" altLang="de-DE" sz="1400" dirty="0"/>
              <a:t>Je mi líto pane </a:t>
            </a:r>
            <a:r>
              <a:rPr lang="de-DE" altLang="de-DE" sz="1400" dirty="0"/>
              <a:t>Miller</a:t>
            </a:r>
            <a:r>
              <a:rPr lang="cs-CZ" altLang="de-DE" sz="1400" dirty="0"/>
              <a:t>e</a:t>
            </a:r>
            <a:r>
              <a:rPr lang="de-DE" altLang="de-DE" sz="1400" dirty="0"/>
              <a:t>, </a:t>
            </a:r>
            <a:r>
              <a:rPr lang="cs-CZ" altLang="de-DE" sz="1400" dirty="0"/>
              <a:t>ale vaši pracovní smlouvu už neprodloužím</a:t>
            </a:r>
            <a:r>
              <a:rPr lang="de-DE" altLang="de-DE" sz="1400" dirty="0"/>
              <a:t>.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8316913" y="990600"/>
            <a:ext cx="503237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0502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0503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0504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sp>
        <p:nvSpPr>
          <p:cNvPr id="20498" name="Text Box 13"/>
          <p:cNvSpPr txBox="1">
            <a:spLocks noChangeArrowheads="1"/>
          </p:cNvSpPr>
          <p:nvPr/>
        </p:nvSpPr>
        <p:spPr bwMode="auto">
          <a:xfrm>
            <a:off x="0" y="6667500"/>
            <a:ext cx="62293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 dirty="0"/>
              <a:t>(</a:t>
            </a:r>
            <a:r>
              <a:rPr lang="cs-CZ" altLang="de-DE" i="1" dirty="0"/>
              <a:t>„</a:t>
            </a:r>
            <a:r>
              <a:rPr lang="pt-BR" altLang="de-DE" i="1" dirty="0"/>
              <a:t>Marco Gomes </a:t>
            </a:r>
            <a:r>
              <a:rPr lang="cs-CZ" altLang="de-DE" i="1" dirty="0"/>
              <a:t>a</a:t>
            </a:r>
            <a:r>
              <a:rPr lang="pt-BR" altLang="de-DE" i="1" dirty="0"/>
              <a:t> Marcelo Edurdo</a:t>
            </a:r>
            <a:r>
              <a:rPr lang="en-GB" altLang="de-DE" i="1" dirty="0"/>
              <a:t>”</a:t>
            </a:r>
            <a:r>
              <a:rPr lang="en-US" altLang="de-DE" i="1" dirty="0"/>
              <a:t> </a:t>
            </a:r>
            <a:r>
              <a:rPr lang="cs-CZ" altLang="de-DE" i="1" dirty="0"/>
              <a:t>od</a:t>
            </a:r>
            <a:r>
              <a:rPr lang="en-US" altLang="de-DE" i="1" dirty="0"/>
              <a:t> </a:t>
            </a:r>
            <a:r>
              <a:rPr lang="pt-BR" altLang="de-DE" i="1" dirty="0"/>
              <a:t>Marco Gomes; </a:t>
            </a:r>
            <a:r>
              <a:rPr lang="cs-CZ" altLang="de-DE" i="1" dirty="0"/>
              <a:t>„ </a:t>
            </a:r>
            <a:r>
              <a:rPr lang="de-DE" altLang="de-DE" i="1" dirty="0"/>
              <a:t>Smiley</a:t>
            </a:r>
            <a:r>
              <a:rPr lang="en-GB" altLang="de-DE" i="1" dirty="0"/>
              <a:t>”</a:t>
            </a:r>
            <a:r>
              <a:rPr lang="de-DE" altLang="de-DE" i="1" dirty="0"/>
              <a:t> </a:t>
            </a:r>
            <a:r>
              <a:rPr lang="cs-CZ" altLang="de-DE" i="1" dirty="0"/>
              <a:t>od </a:t>
            </a:r>
            <a:r>
              <a:rPr lang="de-DE" altLang="de-DE" i="1" dirty="0"/>
              <a:t>Ruth </a:t>
            </a:r>
            <a:r>
              <a:rPr lang="de-DE" altLang="de-DE" i="1" dirty="0" err="1"/>
              <a:t>Veckenstedt</a:t>
            </a:r>
            <a:r>
              <a:rPr lang="de-DE" altLang="de-DE" i="1" dirty="0"/>
              <a:t>)</a:t>
            </a:r>
            <a:endParaRPr lang="en-US" altLang="de-DE" i="1" dirty="0"/>
          </a:p>
        </p:txBody>
      </p:sp>
      <p:sp>
        <p:nvSpPr>
          <p:cNvPr id="2049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</a:t>
            </a:r>
            <a:r>
              <a:rPr lang="cs-CZ" altLang="de-DE" sz="1200" b="1">
                <a:solidFill>
                  <a:schemeClr val="tx2"/>
                </a:solidFill>
              </a:rPr>
              <a:t>9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0500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si vysvětlujeme události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/>
              <a:t>Dopad určitého stylu vysvětlování negativních událostí</a:t>
            </a:r>
            <a:r>
              <a:rPr lang="en-CA" altLang="de-DE" dirty="0"/>
              <a:t>!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45" name="Group 21"/>
          <p:cNvGraphicFramePr>
            <a:graphicFrameLocks noGrp="1"/>
          </p:cNvGraphicFramePr>
          <p:nvPr/>
        </p:nvGraphicFramePr>
        <p:xfrm>
          <a:off x="160338" y="3860800"/>
          <a:ext cx="8785225" cy="2451100"/>
        </p:xfrm>
        <a:graphic>
          <a:graphicData uri="http://schemas.openxmlformats.org/drawingml/2006/table">
            <a:tbl>
              <a:tblPr/>
              <a:tblGrid>
                <a:gridCol w="4249737"/>
                <a:gridCol w="4535488"/>
              </a:tblGrid>
              <a:tr h="1225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Vysvětlení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Já sám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„Byla to moje chyba.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Nepracoval jsem dost usilovně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!”)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Snižuje sebevědomí.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Považuje se za čestné a odvážné přijmout odpovědnost na sebe.</a:t>
                      </a:r>
                      <a:endParaRPr kumimoji="0" lang="en-GB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5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Vysvětlení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Druzí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okolnosti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„Šéf mě od začátku neměl rád – po celou dobu mě šikanoval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Zcela odmítnout odpovědnost se považuje za nezralé 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člověk si to ulehčuje</a:t>
                      </a:r>
                      <a:r>
                        <a:rPr kumimoji="0" lang="en-CA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Výhoda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Sebevědomí zůstává nedotčeno.</a:t>
                      </a:r>
                      <a:endParaRPr kumimoji="0" lang="en-GB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18" name="Rectangle 34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29</a:t>
            </a:r>
          </a:p>
        </p:txBody>
      </p:sp>
      <p:sp>
        <p:nvSpPr>
          <p:cNvPr id="21519" name="Text Box 48"/>
          <p:cNvSpPr txBox="1">
            <a:spLocks noChangeArrowheads="1"/>
          </p:cNvSpPr>
          <p:nvPr/>
        </p:nvSpPr>
        <p:spPr bwMode="auto">
          <a:xfrm>
            <a:off x="5005388" y="4243388"/>
            <a:ext cx="1536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de-DE" altLang="de-DE" sz="1400">
              <a:solidFill>
                <a:srgbClr val="FF0066"/>
              </a:solidFill>
            </a:endParaRPr>
          </a:p>
        </p:txBody>
      </p:sp>
      <p:pic>
        <p:nvPicPr>
          <p:cNvPr id="21520" name="Picture 46" descr="Marco Gomes e Marcelo Edurdo - Marco Gomes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9750" y="1482725"/>
            <a:ext cx="29511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1" name="AutoShape 47"/>
          <p:cNvSpPr>
            <a:spLocks noChangeArrowheads="1"/>
          </p:cNvSpPr>
          <p:nvPr/>
        </p:nvSpPr>
        <p:spPr bwMode="auto">
          <a:xfrm>
            <a:off x="558800" y="1987550"/>
            <a:ext cx="2100263" cy="1103313"/>
          </a:xfrm>
          <a:prstGeom prst="wedgeRoundRectCallout">
            <a:avLst>
              <a:gd name="adj1" fmla="val 79856"/>
              <a:gd name="adj2" fmla="val -2079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cs-CZ" altLang="de-DE" sz="1400"/>
              <a:t>Je mi líto</a:t>
            </a:r>
            <a:r>
              <a:rPr lang="de-DE" altLang="de-DE" sz="1400"/>
              <a:t> </a:t>
            </a:r>
            <a:r>
              <a:rPr lang="cs-CZ" altLang="de-DE" sz="1400"/>
              <a:t>pane Millere, ale vaši pracovní smlouvu už neprodloužím</a:t>
            </a:r>
            <a:r>
              <a:rPr lang="de-DE" altLang="de-DE" sz="1400"/>
              <a:t>.</a:t>
            </a:r>
          </a:p>
        </p:txBody>
      </p:sp>
      <p:grpSp>
        <p:nvGrpSpPr>
          <p:cNvPr id="21522" name="Group 17"/>
          <p:cNvGrpSpPr>
            <a:grpSpLocks/>
          </p:cNvGrpSpPr>
          <p:nvPr/>
        </p:nvGrpSpPr>
        <p:grpSpPr bwMode="auto">
          <a:xfrm>
            <a:off x="8316913" y="990600"/>
            <a:ext cx="503237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1527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1528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1529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sp>
        <p:nvSpPr>
          <p:cNvPr id="2152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0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1524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1525" name="Text Box 13"/>
          <p:cNvSpPr txBox="1">
            <a:spLocks noChangeArrowheads="1"/>
          </p:cNvSpPr>
          <p:nvPr/>
        </p:nvSpPr>
        <p:spPr bwMode="auto">
          <a:xfrm>
            <a:off x="0" y="6667500"/>
            <a:ext cx="62293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</a:t>
            </a:r>
            <a:r>
              <a:rPr lang="pt-BR" altLang="de-DE" i="1"/>
              <a:t>Marco Gomes </a:t>
            </a:r>
            <a:r>
              <a:rPr lang="cs-CZ" altLang="de-DE" i="1"/>
              <a:t>a</a:t>
            </a:r>
            <a:r>
              <a:rPr lang="pt-BR" altLang="de-DE" i="1"/>
              <a:t> Marcelo Edurdo</a:t>
            </a:r>
            <a:r>
              <a:rPr lang="en-GB" altLang="de-DE" i="1"/>
              <a:t>”</a:t>
            </a:r>
            <a:r>
              <a:rPr lang="en-US" altLang="de-DE" i="1"/>
              <a:t> </a:t>
            </a:r>
            <a:r>
              <a:rPr lang="cs-CZ" altLang="de-DE" i="1"/>
              <a:t>od</a:t>
            </a:r>
            <a:r>
              <a:rPr lang="en-US" altLang="de-DE" i="1"/>
              <a:t> </a:t>
            </a:r>
            <a:r>
              <a:rPr lang="pt-BR" altLang="de-DE" i="1"/>
              <a:t>Marco Gomes; </a:t>
            </a:r>
            <a:r>
              <a:rPr lang="cs-CZ" altLang="de-DE" i="1"/>
              <a:t>„ </a:t>
            </a:r>
            <a:r>
              <a:rPr lang="de-DE" altLang="de-DE" i="1"/>
              <a:t>Smiley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 </a:t>
            </a:r>
            <a:r>
              <a:rPr lang="de-DE" altLang="de-DE" i="1"/>
              <a:t>Ruth Veckenstedt)</a:t>
            </a:r>
            <a:endParaRPr lang="en-US" altLang="de-DE" i="1"/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/>
              <a:t>Dopad určitého stylu vysvětlování negativních událostí</a:t>
            </a:r>
            <a:r>
              <a:rPr lang="en-CA" altLang="de-DE" dirty="0"/>
              <a:t>!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700" name="Group 28"/>
          <p:cNvGraphicFramePr>
            <a:graphicFrameLocks noGrp="1"/>
          </p:cNvGraphicFramePr>
          <p:nvPr/>
        </p:nvGraphicFramePr>
        <p:xfrm>
          <a:off x="250825" y="4365625"/>
          <a:ext cx="8664575" cy="1584325"/>
        </p:xfrm>
        <a:graphic>
          <a:graphicData uri="http://schemas.openxmlformats.org/drawingml/2006/table">
            <a:tbl>
              <a:tblPr/>
              <a:tblGrid>
                <a:gridCol w="8664575"/>
              </a:tblGrid>
              <a:tr h="657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Vyváženější reakce 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které kombinují vlastní podíl, </a:t>
                      </a:r>
                      <a:r>
                        <a:rPr kumimoji="0" lang="cs-CZ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podíl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ostatních a podíl situace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nabízejí odlišné vysvětlení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):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„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Firma snižuje stavy pracovníků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Sám jsem si všiml, že moje současná pozice neodpovídá mým schopnostem a zájmům a že moje spolupráce s ostatními kolegy neprobíhala vždycky úplně dobře.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”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38" name="Text Box 37"/>
          <p:cNvSpPr txBox="1">
            <a:spLocks noChangeArrowheads="1"/>
          </p:cNvSpPr>
          <p:nvPr/>
        </p:nvSpPr>
        <p:spPr bwMode="auto">
          <a:xfrm>
            <a:off x="179388" y="981075"/>
            <a:ext cx="8785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 i="1" dirty="0"/>
              <a:t>„Vítězství má tisíc otců</a:t>
            </a:r>
            <a:r>
              <a:rPr lang="de-DE" altLang="de-DE" sz="1800" i="1" dirty="0"/>
              <a:t>, </a:t>
            </a:r>
            <a:r>
              <a:rPr lang="cs-CZ" altLang="de-DE" sz="1800" i="1" dirty="0"/>
              <a:t>zatímco porážka je sirotek.</a:t>
            </a:r>
            <a:r>
              <a:rPr lang="de-DE" altLang="de-DE" sz="1800" i="1" dirty="0"/>
              <a:t>”</a:t>
            </a:r>
            <a:endParaRPr lang="de-DE" altLang="de-DE" sz="1800" dirty="0">
              <a:solidFill>
                <a:schemeClr val="bg1"/>
              </a:solidFill>
            </a:endParaRPr>
          </a:p>
        </p:txBody>
      </p:sp>
      <p:sp>
        <p:nvSpPr>
          <p:cNvPr id="22539" name="Rectangle 40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22540" name="Rectangle 16"/>
          <p:cNvSpPr>
            <a:spLocks noChangeArrowheads="1"/>
          </p:cNvSpPr>
          <p:nvPr/>
        </p:nvSpPr>
        <p:spPr bwMode="auto">
          <a:xfrm>
            <a:off x="755650" y="-171450"/>
            <a:ext cx="81375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de-DE" altLang="de-DE" sz="2000">
              <a:solidFill>
                <a:srgbClr val="D16349"/>
              </a:solidFill>
            </a:endParaRPr>
          </a:p>
        </p:txBody>
      </p:sp>
      <p:grpSp>
        <p:nvGrpSpPr>
          <p:cNvPr id="22541" name="Group 17"/>
          <p:cNvGrpSpPr>
            <a:grpSpLocks/>
          </p:cNvGrpSpPr>
          <p:nvPr/>
        </p:nvGrpSpPr>
        <p:grpSpPr bwMode="auto">
          <a:xfrm>
            <a:off x="8316913" y="990600"/>
            <a:ext cx="503237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2549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2550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2551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pic>
        <p:nvPicPr>
          <p:cNvPr id="22542" name="Picture 46" descr="Marco Gomes e Marcelo Edurdo - Marco Gomes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9750" y="1482725"/>
            <a:ext cx="29511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AutoShape 47"/>
          <p:cNvSpPr>
            <a:spLocks noChangeArrowheads="1"/>
          </p:cNvSpPr>
          <p:nvPr/>
        </p:nvSpPr>
        <p:spPr bwMode="auto">
          <a:xfrm>
            <a:off x="558800" y="1987550"/>
            <a:ext cx="2100263" cy="1103313"/>
          </a:xfrm>
          <a:prstGeom prst="wedgeRoundRectCallout">
            <a:avLst>
              <a:gd name="adj1" fmla="val 79856"/>
              <a:gd name="adj2" fmla="val -2079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cs-CZ" altLang="de-DE" sz="1400" dirty="0"/>
              <a:t>Je mi líto</a:t>
            </a:r>
            <a:r>
              <a:rPr lang="de-DE" altLang="de-DE" sz="1400" dirty="0"/>
              <a:t> </a:t>
            </a:r>
            <a:r>
              <a:rPr lang="cs-CZ" altLang="de-DE" sz="1400" dirty="0"/>
              <a:t>pane Millere, ale vaši pracovní smlouvu už neprodloužím</a:t>
            </a:r>
            <a:r>
              <a:rPr lang="de-DE" altLang="de-DE" sz="1400" dirty="0"/>
              <a:t>.</a:t>
            </a:r>
          </a:p>
        </p:txBody>
      </p:sp>
      <p:sp>
        <p:nvSpPr>
          <p:cNvPr id="2254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1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2545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2547" name="Text Box 13"/>
          <p:cNvSpPr txBox="1">
            <a:spLocks noChangeArrowheads="1"/>
          </p:cNvSpPr>
          <p:nvPr/>
        </p:nvSpPr>
        <p:spPr bwMode="auto">
          <a:xfrm>
            <a:off x="0" y="6667500"/>
            <a:ext cx="62293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</a:t>
            </a:r>
            <a:r>
              <a:rPr lang="pt-BR" altLang="de-DE" i="1"/>
              <a:t>Marco Gomes </a:t>
            </a:r>
            <a:r>
              <a:rPr lang="cs-CZ" altLang="de-DE" i="1"/>
              <a:t>a</a:t>
            </a:r>
            <a:r>
              <a:rPr lang="pt-BR" altLang="de-DE" i="1"/>
              <a:t> Marcelo Edurdo</a:t>
            </a:r>
            <a:r>
              <a:rPr lang="en-GB" altLang="de-DE" i="1"/>
              <a:t>”</a:t>
            </a:r>
            <a:r>
              <a:rPr lang="en-US" altLang="de-DE" i="1"/>
              <a:t> </a:t>
            </a:r>
            <a:r>
              <a:rPr lang="cs-CZ" altLang="de-DE" i="1"/>
              <a:t>od</a:t>
            </a:r>
            <a:r>
              <a:rPr lang="en-US" altLang="de-DE" i="1"/>
              <a:t> </a:t>
            </a:r>
            <a:r>
              <a:rPr lang="pt-BR" altLang="de-DE" i="1"/>
              <a:t>Marco Gomes; </a:t>
            </a:r>
            <a:r>
              <a:rPr lang="cs-CZ" altLang="de-DE" i="1"/>
              <a:t>„ </a:t>
            </a:r>
            <a:r>
              <a:rPr lang="de-DE" altLang="de-DE" i="1"/>
              <a:t>Smiley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 </a:t>
            </a:r>
            <a:r>
              <a:rPr lang="de-DE" altLang="de-DE" i="1"/>
              <a:t>Ruth Veckenstedt)</a:t>
            </a:r>
            <a:endParaRPr lang="en-US" altLang="de-DE" i="1"/>
          </a:p>
        </p:txBody>
      </p:sp>
      <p:sp>
        <p:nvSpPr>
          <p:cNvPr id="19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/>
              <a:t>Dopad určitého stylu vysvětlování negativních událostí</a:t>
            </a:r>
            <a:r>
              <a:rPr lang="en-CA" altLang="de-DE" dirty="0"/>
              <a:t>!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6" name="Group 28"/>
          <p:cNvGraphicFramePr>
            <a:graphicFrameLocks noGrp="1"/>
          </p:cNvGraphicFramePr>
          <p:nvPr/>
        </p:nvGraphicFramePr>
        <p:xfrm>
          <a:off x="228600" y="4321175"/>
          <a:ext cx="8664575" cy="2036763"/>
        </p:xfrm>
        <a:graphic>
          <a:graphicData uri="http://schemas.openxmlformats.org/drawingml/2006/table">
            <a:tbl>
              <a:tblPr/>
              <a:tblGrid>
                <a:gridCol w="4191000"/>
                <a:gridCol w="4473575"/>
              </a:tblGrid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Vysvětlení</a:t>
                      </a:r>
                      <a:r>
                        <a:rPr kumimoji="0" lang="de-DE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Já sama.</a:t>
                      </a:r>
                      <a:endParaRPr kumimoji="0" lang="de-DE" alt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</a:t>
                      </a:r>
                      <a:r>
                        <a:rPr kumimoji="0" lang="de-DE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„Udělala jsem dobrý dojem. Samozřejmě, že mé žádosti vyhověli!</a:t>
                      </a:r>
                      <a:r>
                        <a:rPr kumimoji="0" lang="de-DE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”)</a:t>
                      </a:r>
                      <a:endParaRPr kumimoji="0" lang="en-GB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Sebechvála může ostatním připadat arogantní.</a:t>
                      </a: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endParaRPr kumimoji="0" lang="en-GB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Vysvětlení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Druzí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okolnosti</a:t>
                      </a:r>
                      <a:endParaRPr kumimoji="0" lang="de-DE" altLang="de-DE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„Určitě jsem byla jediná, kdo měl zájem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Jaká šťastná náhoda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!”)</a:t>
                      </a:r>
                      <a:endParaRPr kumimoji="0" lang="en-GB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???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Sebevědomí se nezvýší.</a:t>
                      </a:r>
                      <a:endParaRPr kumimoji="0" lang="en-CA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Jste považována za skromnou a dobře vychovanou.</a:t>
                      </a:r>
                      <a:endParaRPr kumimoji="0" lang="en-GB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8" name="Rectangle 33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31</a:t>
            </a:r>
          </a:p>
        </p:txBody>
      </p:sp>
      <p:sp>
        <p:nvSpPr>
          <p:cNvPr id="1039" name="Text Box 35"/>
          <p:cNvSpPr txBox="1">
            <a:spLocks noChangeArrowheads="1"/>
          </p:cNvSpPr>
          <p:nvPr/>
        </p:nvSpPr>
        <p:spPr bwMode="auto">
          <a:xfrm flipV="1">
            <a:off x="6011863" y="6553200"/>
            <a:ext cx="1536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de-DE" altLang="de-DE" sz="1400">
              <a:solidFill>
                <a:srgbClr val="FF0066"/>
              </a:solidFill>
            </a:endParaRPr>
          </a:p>
        </p:txBody>
      </p:sp>
      <p:grpSp>
        <p:nvGrpSpPr>
          <p:cNvPr id="1040" name="Group 39"/>
          <p:cNvGrpSpPr>
            <a:grpSpLocks/>
          </p:cNvGrpSpPr>
          <p:nvPr/>
        </p:nvGrpSpPr>
        <p:grpSpPr bwMode="auto">
          <a:xfrm>
            <a:off x="8205788" y="98107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1047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1048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1049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265488" y="1982788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hoto Editor Photo" r:id="rId4" imgW="4761905" imgH="3572374" progId="MSPhotoEd.3">
                  <p:embed/>
                </p:oleObj>
              </mc:Choice>
              <mc:Fallback>
                <p:oleObj name="Photo Editor Photo" r:id="rId4" imgW="4761905" imgH="3572374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1982788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AutoShape 3"/>
          <p:cNvSpPr>
            <a:spLocks noChangeArrowheads="1"/>
          </p:cNvSpPr>
          <p:nvPr/>
        </p:nvSpPr>
        <p:spPr bwMode="auto">
          <a:xfrm>
            <a:off x="4991100" y="1341438"/>
            <a:ext cx="2820988" cy="889000"/>
          </a:xfrm>
          <a:prstGeom prst="wedgeRoundRectCallout">
            <a:avLst>
              <a:gd name="adj1" fmla="val -47301"/>
              <a:gd name="adj2" fmla="val 1080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cs-CZ" altLang="de-DE" sz="1400" dirty="0"/>
              <a:t>Byt je váš</a:t>
            </a:r>
            <a:r>
              <a:rPr lang="de-DE" altLang="de-DE" sz="1400" dirty="0"/>
              <a:t>! </a:t>
            </a:r>
            <a:r>
              <a:rPr lang="cs-CZ" altLang="de-DE" sz="1400" dirty="0"/>
              <a:t>Jsme rádi, že vás můžeme přivítat jako našeho nového nájemníka</a:t>
            </a:r>
            <a:r>
              <a:rPr lang="de-DE" altLang="de-DE" sz="1400" dirty="0"/>
              <a:t>!</a:t>
            </a:r>
            <a:endParaRPr lang="en-GB" altLang="de-DE" sz="1400" dirty="0"/>
          </a:p>
        </p:txBody>
      </p:sp>
      <p:sp>
        <p:nvSpPr>
          <p:cNvPr id="104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043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045" name="Text Box 13"/>
          <p:cNvSpPr txBox="1">
            <a:spLocks noChangeArrowheads="1"/>
          </p:cNvSpPr>
          <p:nvPr/>
        </p:nvSpPr>
        <p:spPr bwMode="auto">
          <a:xfrm>
            <a:off x="0" y="6672263"/>
            <a:ext cx="47513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„Tajná potřesení rukou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The infamous gdub </a:t>
            </a:r>
            <a:r>
              <a:rPr lang="pt-BR" altLang="de-DE" i="1"/>
              <a:t>; </a:t>
            </a:r>
            <a:r>
              <a:rPr lang="cs-CZ" altLang="de-DE" i="1"/>
              <a:t>„</a:t>
            </a:r>
            <a:r>
              <a:rPr lang="de-DE" altLang="de-DE" i="1"/>
              <a:t>Smiley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Ruth Veckenstedt)</a:t>
            </a:r>
            <a:endParaRPr lang="en-US" altLang="de-DE" i="1"/>
          </a:p>
        </p:txBody>
      </p:sp>
      <p:sp>
        <p:nvSpPr>
          <p:cNvPr id="17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/>
              <a:t>Dopad určitého stylu vysvětlování negativních událostí</a:t>
            </a:r>
            <a:r>
              <a:rPr lang="en-CA" altLang="de-DE" dirty="0"/>
              <a:t>!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6" name="Group 28"/>
          <p:cNvGraphicFramePr>
            <a:graphicFrameLocks noGrp="1"/>
          </p:cNvGraphicFramePr>
          <p:nvPr/>
        </p:nvGraphicFramePr>
        <p:xfrm>
          <a:off x="228600" y="4321175"/>
          <a:ext cx="8664575" cy="2036763"/>
        </p:xfrm>
        <a:graphic>
          <a:graphicData uri="http://schemas.openxmlformats.org/drawingml/2006/table">
            <a:tbl>
              <a:tblPr/>
              <a:tblGrid>
                <a:gridCol w="4191000"/>
                <a:gridCol w="4473575"/>
              </a:tblGrid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Vysvětlení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Já sama.</a:t>
                      </a:r>
                      <a:endParaRPr kumimoji="0" lang="de-DE" altLang="de-DE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„Udělala jsem dobrý dojem. Samozřejmě, že mé žádosti vyhověli!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”)</a:t>
                      </a:r>
                      <a:endParaRPr kumimoji="0" lang="en-GB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Sebechvála může ostatním připadat arogantní.</a:t>
                      </a: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Sebechvála zvyšuje sebevědomí. </a:t>
                      </a:r>
                      <a:endParaRPr kumimoji="0" lang="en-GB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Vysvětlení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Druzí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okolnosti</a:t>
                      </a:r>
                      <a:endParaRPr kumimoji="0" lang="de-DE" altLang="de-DE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„Určitě jsem byla jediná, kdo měl zájem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Jaká šťastná náhoda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!”)</a:t>
                      </a:r>
                      <a:endParaRPr kumimoji="0" lang="en-GB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de-DE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Sebevědomí se nezvýší.</a:t>
                      </a:r>
                      <a:endParaRPr kumimoji="0" lang="en-CA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Výhoda</a:t>
                      </a:r>
                      <a:r>
                        <a:rPr kumimoji="0" lang="de-DE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Jste považována za skromnou a dobře vychovanou.</a:t>
                      </a:r>
                      <a:endParaRPr kumimoji="0" lang="en-GB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62" name="Rectangle 33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31</a:t>
            </a:r>
          </a:p>
        </p:txBody>
      </p:sp>
      <p:sp>
        <p:nvSpPr>
          <p:cNvPr id="2063" name="Text Box 35"/>
          <p:cNvSpPr txBox="1">
            <a:spLocks noChangeArrowheads="1"/>
          </p:cNvSpPr>
          <p:nvPr/>
        </p:nvSpPr>
        <p:spPr bwMode="auto">
          <a:xfrm flipV="1">
            <a:off x="6011863" y="6553200"/>
            <a:ext cx="1536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de-DE" altLang="de-DE" sz="1400">
              <a:solidFill>
                <a:srgbClr val="FF0066"/>
              </a:solidFill>
            </a:endParaRPr>
          </a:p>
        </p:txBody>
      </p:sp>
      <p:grpSp>
        <p:nvGrpSpPr>
          <p:cNvPr id="2064" name="Group 39"/>
          <p:cNvGrpSpPr>
            <a:grpSpLocks/>
          </p:cNvGrpSpPr>
          <p:nvPr/>
        </p:nvGrpSpPr>
        <p:grpSpPr bwMode="auto">
          <a:xfrm>
            <a:off x="8205788" y="98107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071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072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2073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265488" y="1982788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Photo Editor Photo" r:id="rId4" imgW="4761905" imgH="3572374" progId="MSPhotoEd.3">
                  <p:embed/>
                </p:oleObj>
              </mc:Choice>
              <mc:Fallback>
                <p:oleObj name="Photo Editor Photo" r:id="rId4" imgW="4761905" imgH="3572374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1982788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5" name="AutoShape 3"/>
          <p:cNvSpPr>
            <a:spLocks noChangeArrowheads="1"/>
          </p:cNvSpPr>
          <p:nvPr/>
        </p:nvSpPr>
        <p:spPr bwMode="auto">
          <a:xfrm>
            <a:off x="4991100" y="1341438"/>
            <a:ext cx="2820988" cy="889000"/>
          </a:xfrm>
          <a:prstGeom prst="wedgeRoundRectCallout">
            <a:avLst>
              <a:gd name="adj1" fmla="val -47301"/>
              <a:gd name="adj2" fmla="val 1080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cs-CZ" altLang="de-DE" sz="1400"/>
              <a:t>Byt je váš</a:t>
            </a:r>
            <a:r>
              <a:rPr lang="de-DE" altLang="de-DE" sz="1400"/>
              <a:t>! </a:t>
            </a:r>
            <a:r>
              <a:rPr lang="cs-CZ" altLang="de-DE" sz="1400"/>
              <a:t>Jsme rádi, že vás můžeme přivítat jako našeho nového nájemníka</a:t>
            </a:r>
            <a:r>
              <a:rPr lang="de-DE" altLang="de-DE" sz="1400"/>
              <a:t>!</a:t>
            </a:r>
            <a:endParaRPr lang="en-GB" altLang="de-DE" sz="1400"/>
          </a:p>
        </p:txBody>
      </p:sp>
      <p:sp>
        <p:nvSpPr>
          <p:cNvPr id="206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3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06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069" name="Text Box 13"/>
          <p:cNvSpPr txBox="1">
            <a:spLocks noChangeArrowheads="1"/>
          </p:cNvSpPr>
          <p:nvPr/>
        </p:nvSpPr>
        <p:spPr bwMode="auto">
          <a:xfrm>
            <a:off x="0" y="6672263"/>
            <a:ext cx="47513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„Tajná potřesení rukou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The infamous gdub </a:t>
            </a:r>
            <a:r>
              <a:rPr lang="pt-BR" altLang="de-DE" i="1"/>
              <a:t>; </a:t>
            </a:r>
            <a:r>
              <a:rPr lang="cs-CZ" altLang="de-DE" i="1"/>
              <a:t>„</a:t>
            </a:r>
            <a:r>
              <a:rPr lang="de-DE" altLang="de-DE" i="1"/>
              <a:t>Smiley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Ruth Veckenstedt)</a:t>
            </a:r>
            <a:endParaRPr lang="en-US" altLang="de-DE" i="1"/>
          </a:p>
        </p:txBody>
      </p:sp>
      <p:sp>
        <p:nvSpPr>
          <p:cNvPr id="17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/>
              <a:t>Dopad určitého stylu vysvětlování negativních událostí</a:t>
            </a:r>
            <a:r>
              <a:rPr lang="en-CA" altLang="de-DE" dirty="0"/>
              <a:t>!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793" name="Group 25"/>
          <p:cNvGraphicFramePr>
            <a:graphicFrameLocks noGrp="1"/>
          </p:cNvGraphicFramePr>
          <p:nvPr/>
        </p:nvGraphicFramePr>
        <p:xfrm>
          <a:off x="228600" y="4462463"/>
          <a:ext cx="8664575" cy="1827212"/>
        </p:xfrm>
        <a:graphic>
          <a:graphicData uri="http://schemas.openxmlformats.org/drawingml/2006/table">
            <a:tbl>
              <a:tblPr/>
              <a:tblGrid>
                <a:gridCol w="8664575"/>
              </a:tblGrid>
              <a:tr h="766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Vyváženější reakce 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které kombinují vlastní podíl, </a:t>
                      </a:r>
                      <a:r>
                        <a:rPr kumimoji="0" lang="cs-CZ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podíl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ostatních a podíl situace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nabízejí odlišné vysvětlení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):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0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„Musela jsem na domácího udělat dobrý dojem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Od začátku jsme si dobře rozuměli. Kromě toho je pro něj určitě výhodné, že si sama zařídím kuchyni nábytkem.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3" name="Rectangle 23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32</a:t>
            </a:r>
          </a:p>
        </p:txBody>
      </p:sp>
      <p:grpSp>
        <p:nvGrpSpPr>
          <p:cNvPr id="3084" name="Group 39"/>
          <p:cNvGrpSpPr>
            <a:grpSpLocks/>
          </p:cNvGrpSpPr>
          <p:nvPr/>
        </p:nvGrpSpPr>
        <p:grpSpPr bwMode="auto">
          <a:xfrm>
            <a:off x="8205788" y="98107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091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092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093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265488" y="1982788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Photo Editor Photo" r:id="rId4" imgW="4761905" imgH="3572374" progId="MSPhotoEd.3">
                  <p:embed/>
                </p:oleObj>
              </mc:Choice>
              <mc:Fallback>
                <p:oleObj name="Photo Editor Photo" r:id="rId4" imgW="4761905" imgH="3572374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1982788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5" name="AutoShape 3"/>
          <p:cNvSpPr>
            <a:spLocks noChangeArrowheads="1"/>
          </p:cNvSpPr>
          <p:nvPr/>
        </p:nvSpPr>
        <p:spPr bwMode="auto">
          <a:xfrm>
            <a:off x="4991100" y="1341438"/>
            <a:ext cx="2820988" cy="889000"/>
          </a:xfrm>
          <a:prstGeom prst="wedgeRoundRectCallout">
            <a:avLst>
              <a:gd name="adj1" fmla="val -47301"/>
              <a:gd name="adj2" fmla="val 1080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cs-CZ" altLang="de-DE" sz="1400"/>
              <a:t>Byt je váš</a:t>
            </a:r>
            <a:r>
              <a:rPr lang="de-DE" altLang="de-DE" sz="1400"/>
              <a:t>! </a:t>
            </a:r>
            <a:r>
              <a:rPr lang="cs-CZ" altLang="de-DE" sz="1400"/>
              <a:t>Jsme rádi, že vás můžeme přivítat jako našeho nového nájemníka</a:t>
            </a:r>
            <a:r>
              <a:rPr lang="de-DE" altLang="de-DE" sz="1400"/>
              <a:t>!</a:t>
            </a:r>
            <a:endParaRPr lang="en-GB" altLang="de-DE" sz="1400"/>
          </a:p>
        </p:txBody>
      </p:sp>
      <p:sp>
        <p:nvSpPr>
          <p:cNvPr id="308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08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089" name="Text Box 13"/>
          <p:cNvSpPr txBox="1">
            <a:spLocks noChangeArrowheads="1"/>
          </p:cNvSpPr>
          <p:nvPr/>
        </p:nvSpPr>
        <p:spPr bwMode="auto">
          <a:xfrm>
            <a:off x="0" y="6672263"/>
            <a:ext cx="47513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„Tajná potřesení rukou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The infamous gdub </a:t>
            </a:r>
            <a:r>
              <a:rPr lang="pt-BR" altLang="de-DE" i="1"/>
              <a:t>; </a:t>
            </a:r>
            <a:r>
              <a:rPr lang="cs-CZ" altLang="de-DE" i="1"/>
              <a:t>„</a:t>
            </a:r>
            <a:r>
              <a:rPr lang="de-DE" altLang="de-DE" i="1"/>
              <a:t>Smiley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Ruth Veckenstedt)</a:t>
            </a:r>
            <a:endParaRPr lang="en-US" altLang="de-DE" i="1"/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/>
              <a:t>Dopad určitého stylu vysvětlování negativních událostí</a:t>
            </a:r>
            <a:r>
              <a:rPr lang="en-CA" altLang="de-DE" dirty="0"/>
              <a:t>!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cards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4581525"/>
            <a:ext cx="64008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547813" y="4581525"/>
            <a:ext cx="6408737" cy="1511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CA" altLang="de-DE"/>
          </a:p>
        </p:txBody>
      </p:sp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250825" y="1557338"/>
            <a:ext cx="86423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800"/>
              <a:t>Prosím beze slova si zvolte jednu z karet a soustřeďte se na ni.</a:t>
            </a:r>
            <a:r>
              <a:rPr lang="en-GB" altLang="de-DE" sz="1800"/>
              <a:t> </a:t>
            </a:r>
            <a:br>
              <a:rPr lang="en-GB" altLang="de-DE" sz="1800"/>
            </a:br>
            <a:r>
              <a:rPr lang="en-GB" altLang="de-DE" sz="1800"/>
              <a:t/>
            </a:r>
            <a:br>
              <a:rPr lang="en-GB" altLang="de-DE" sz="1800"/>
            </a:br>
            <a:endParaRPr lang="en-GB" altLang="de-DE" sz="1800"/>
          </a:p>
          <a:p>
            <a:pPr eaLnBrk="1" hangingPunct="1"/>
            <a:r>
              <a:rPr lang="cs-CZ" altLang="de-DE" sz="1800"/>
              <a:t>Neukazujte na ni, nejmenujte ji, ani mi neříkejte, kterou kartu jste si vybrali</a:t>
            </a:r>
            <a:r>
              <a:rPr lang="en-GB" altLang="de-DE" sz="1800"/>
              <a:t>. </a:t>
            </a:r>
            <a:r>
              <a:rPr lang="cs-CZ" altLang="de-DE" sz="1800"/>
              <a:t>Až si tu kartu zapamatujete, otočím stránku</a:t>
            </a:r>
            <a:r>
              <a:rPr lang="en-GB" altLang="de-DE" sz="1800"/>
              <a:t>…</a:t>
            </a:r>
            <a:r>
              <a:rPr lang="en-GB" altLang="de-DE" sz="1800">
                <a:solidFill>
                  <a:srgbClr val="FF0000"/>
                </a:solidFill>
              </a:rPr>
              <a:t> </a:t>
            </a:r>
            <a:endParaRPr lang="de-DE" altLang="de-DE" sz="1800">
              <a:solidFill>
                <a:srgbClr val="FF0000"/>
              </a:solidFill>
            </a:endParaRPr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0" y="6672263"/>
            <a:ext cx="2513013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/>
            <a:r>
              <a:rPr lang="de-DE" altLang="de-DE" i="1">
                <a:cs typeface="Arial" charset="0"/>
              </a:rPr>
              <a:t>(</a:t>
            </a:r>
            <a:r>
              <a:rPr lang="cs-CZ" altLang="de-DE" i="1"/>
              <a:t>„Karetní triky</a:t>
            </a:r>
            <a:r>
              <a:rPr lang="en-GB" altLang="de-DE" i="1"/>
              <a:t>”</a:t>
            </a:r>
            <a:r>
              <a:rPr lang="de-DE" altLang="de-DE" i="1">
                <a:cs typeface="Arial" charset="0"/>
              </a:rPr>
              <a:t> </a:t>
            </a:r>
            <a:r>
              <a:rPr lang="cs-CZ" altLang="de-DE" i="1">
                <a:cs typeface="Arial" charset="0"/>
              </a:rPr>
              <a:t>od</a:t>
            </a:r>
            <a:r>
              <a:rPr lang="de-DE" altLang="de-DE" i="1">
                <a:cs typeface="Arial" charset="0"/>
              </a:rPr>
              <a:t> Linney und Peters, 2007)</a:t>
            </a:r>
          </a:p>
        </p:txBody>
      </p:sp>
      <p:sp>
        <p:nvSpPr>
          <p:cNvPr id="2356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dirty="0"/>
              <a:t>Karetní trik</a:t>
            </a:r>
            <a:endParaRPr lang="de-DE" alt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7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0" y="6672263"/>
            <a:ext cx="1573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i="1"/>
              <a:t>(</a:t>
            </a:r>
            <a:r>
              <a:rPr lang="cs-CZ" altLang="de-DE" i="1"/>
              <a:t>„</a:t>
            </a:r>
            <a:r>
              <a:rPr lang="de-DE" altLang="de-DE" i="1">
                <a:cs typeface="Arial" charset="0"/>
              </a:rPr>
              <a:t>Royal Flush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>
                <a:cs typeface="Arial" charset="0"/>
              </a:rPr>
              <a:t> mawel) </a:t>
            </a:r>
          </a:p>
        </p:txBody>
      </p:sp>
      <p:pic>
        <p:nvPicPr>
          <p:cNvPr id="24580" name="Picture 9" descr="Royal Flush - mawel - flickr - ccc"/>
          <p:cNvPicPr>
            <a:picLocks noChangeAspect="1" noChangeArrowheads="1"/>
          </p:cNvPicPr>
          <p:nvPr/>
        </p:nvPicPr>
        <p:blipFill>
          <a:blip r:embed="rId3"/>
          <a:srcRect l="10753" t="14034"/>
          <a:stretch>
            <a:fillRect/>
          </a:stretch>
        </p:blipFill>
        <p:spPr bwMode="auto">
          <a:xfrm>
            <a:off x="7485063" y="5583238"/>
            <a:ext cx="151765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12"/>
          <p:cNvSpPr txBox="1">
            <a:spLocks noChangeArrowheads="1"/>
          </p:cNvSpPr>
          <p:nvPr/>
        </p:nvSpPr>
        <p:spPr bwMode="auto">
          <a:xfrm>
            <a:off x="990600" y="2133600"/>
            <a:ext cx="71294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1800"/>
              <a:t>Kartu, kterou jste si vybrali, teď odstraním ze stolu</a:t>
            </a:r>
            <a:r>
              <a:rPr lang="en-GB" altLang="de-DE" sz="1800"/>
              <a:t>. </a:t>
            </a:r>
          </a:p>
          <a:p>
            <a:pPr algn="ctr" eaLnBrk="1" hangingPunct="1"/>
            <a:endParaRPr lang="en-GB" altLang="de-DE" sz="1800">
              <a:solidFill>
                <a:srgbClr val="FF0000"/>
              </a:solidFill>
            </a:endParaRPr>
          </a:p>
          <a:p>
            <a:pPr algn="ctr" eaLnBrk="1" hangingPunct="1"/>
            <a:r>
              <a:rPr lang="cs-CZ" altLang="de-DE" sz="1800"/>
              <a:t>A teď otočím stránku</a:t>
            </a:r>
            <a:r>
              <a:rPr lang="en-GB" altLang="de-DE" sz="1800"/>
              <a:t>…</a:t>
            </a:r>
            <a:endParaRPr lang="de-DE" altLang="de-DE" sz="1800"/>
          </a:p>
        </p:txBody>
      </p:sp>
      <p:sp>
        <p:nvSpPr>
          <p:cNvPr id="2458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6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4584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dirty="0"/>
              <a:t>Karetní trik</a:t>
            </a:r>
            <a:endParaRPr lang="de-DE" alt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cards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636838"/>
            <a:ext cx="5410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1763713" y="2636838"/>
            <a:ext cx="5545137" cy="1511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CA" altLang="de-DE"/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8675688" y="0"/>
            <a:ext cx="4683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971550" y="4508500"/>
            <a:ext cx="7180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1800"/>
              <a:t>Odstranil jsem Vaši kartu</a:t>
            </a:r>
            <a:r>
              <a:rPr lang="de-DE" altLang="de-DE" sz="1800"/>
              <a:t>?</a:t>
            </a:r>
          </a:p>
        </p:txBody>
      </p:sp>
      <p:sp>
        <p:nvSpPr>
          <p:cNvPr id="25606" name="Text Box 3"/>
          <p:cNvSpPr txBox="1">
            <a:spLocks noChangeArrowheads="1"/>
          </p:cNvSpPr>
          <p:nvPr/>
        </p:nvSpPr>
        <p:spPr bwMode="auto">
          <a:xfrm>
            <a:off x="250825" y="5589588"/>
            <a:ext cx="8569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Jak si myslíte, že jsem to udělal</a:t>
            </a:r>
            <a:r>
              <a:rPr lang="de-DE" altLang="de-DE" sz="1800"/>
              <a:t>?</a:t>
            </a:r>
          </a:p>
        </p:txBody>
      </p:sp>
      <p:sp>
        <p:nvSpPr>
          <p:cNvPr id="2560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7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5609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5610" name="Text Box 8"/>
          <p:cNvSpPr txBox="1">
            <a:spLocks noChangeArrowheads="1"/>
          </p:cNvSpPr>
          <p:nvPr/>
        </p:nvSpPr>
        <p:spPr bwMode="auto">
          <a:xfrm>
            <a:off x="0" y="6672263"/>
            <a:ext cx="2513013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/>
            <a:r>
              <a:rPr lang="de-DE" altLang="de-DE" i="1">
                <a:cs typeface="Arial" charset="0"/>
              </a:rPr>
              <a:t>(</a:t>
            </a:r>
            <a:r>
              <a:rPr lang="cs-CZ" altLang="de-DE" i="1"/>
              <a:t>„Karetní triky</a:t>
            </a:r>
            <a:r>
              <a:rPr lang="en-GB" altLang="de-DE" i="1"/>
              <a:t>”</a:t>
            </a:r>
            <a:r>
              <a:rPr lang="de-DE" altLang="de-DE" i="1">
                <a:cs typeface="Arial" charset="0"/>
              </a:rPr>
              <a:t> </a:t>
            </a:r>
            <a:r>
              <a:rPr lang="cs-CZ" altLang="de-DE" i="1">
                <a:cs typeface="Arial" charset="0"/>
              </a:rPr>
              <a:t>od</a:t>
            </a:r>
            <a:r>
              <a:rPr lang="de-DE" altLang="de-DE" i="1">
                <a:cs typeface="Arial" charset="0"/>
              </a:rPr>
              <a:t> Linney und Peters, 2007)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dirty="0"/>
              <a:t>Karetní trik</a:t>
            </a:r>
            <a:endParaRPr lang="de-DE" alt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250825" y="1557338"/>
            <a:ext cx="8569325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de-DE" altLang="de-DE" sz="2200" b="1">
              <a:solidFill>
                <a:srgbClr val="006699"/>
              </a:solidFill>
            </a:endParaRP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de-DE" altLang="de-DE" sz="2200"/>
              <a:t>				</a:t>
            </a: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endParaRPr lang="de-DE" altLang="de-DE" sz="2200"/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endParaRPr lang="de-DE" altLang="de-DE" sz="2200"/>
          </a:p>
          <a:p>
            <a:pPr algn="ctr"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de-DE" altLang="de-DE" sz="1800" b="1" u="sng"/>
              <a:t>N</a:t>
            </a:r>
            <a:r>
              <a:rPr lang="cs-CZ" altLang="de-DE" sz="1800" b="1" u="sng"/>
              <a:t>e</a:t>
            </a:r>
            <a:r>
              <a:rPr lang="de-DE" altLang="de-DE" sz="1800" b="1" u="sng"/>
              <a:t>:</a:t>
            </a:r>
            <a:r>
              <a:rPr lang="de-DE" altLang="de-DE" sz="1800"/>
              <a:t> </a:t>
            </a:r>
            <a:r>
              <a:rPr lang="cs-CZ" altLang="de-DE" sz="1800"/>
              <a:t>Je to karetní trik</a:t>
            </a:r>
            <a:r>
              <a:rPr lang="de-DE" altLang="de-DE" sz="1800"/>
              <a:t>! </a:t>
            </a: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sz="1800"/>
              <a:t>Podivné jevy a situace, které vypadají, jako kdyby měly nadpřirozené příčiny, se někdy vyskytnou i v běžném životě</a:t>
            </a:r>
            <a:r>
              <a:rPr lang="de-DE" altLang="de-DE" sz="1800"/>
              <a:t>. </a:t>
            </a:r>
            <a:endParaRPr lang="cs-CZ" altLang="de-DE" sz="1800"/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sz="1800"/>
              <a:t>Mějte prosím na mysli, že</a:t>
            </a:r>
            <a:r>
              <a:rPr lang="de-DE" altLang="de-DE" sz="1800"/>
              <a:t>:</a:t>
            </a:r>
            <a:r>
              <a:rPr lang="cs-CZ" altLang="de-DE" sz="1800"/>
              <a:t> </a:t>
            </a:r>
          </a:p>
          <a:p>
            <a:pPr eaLnBrk="1" hangingPunct="1">
              <a:spcBef>
                <a:spcPts val="6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sz="1800"/>
              <a:t>Podivné události mají ve většině případů jednoduchá vysvětlení.</a:t>
            </a:r>
            <a:r>
              <a:rPr lang="de-DE" altLang="de-DE" sz="1800"/>
              <a:t> </a:t>
            </a:r>
          </a:p>
        </p:txBody>
      </p:sp>
      <p:sp>
        <p:nvSpPr>
          <p:cNvPr id="26627" name="Text Box 7"/>
          <p:cNvSpPr txBox="1">
            <a:spLocks noChangeArrowheads="1"/>
          </p:cNvSpPr>
          <p:nvPr/>
        </p:nvSpPr>
        <p:spPr bwMode="auto">
          <a:xfrm>
            <a:off x="8675688" y="0"/>
            <a:ext cx="4683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12</a:t>
            </a:r>
          </a:p>
        </p:txBody>
      </p:sp>
      <p:pic>
        <p:nvPicPr>
          <p:cNvPr id="26628" name="Picture 8" descr="RAOK Suggestion #5 Do a magic trick_garethjmsaunders_flickr_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6838" y="1916113"/>
            <a:ext cx="18637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250825" y="1268413"/>
            <a:ext cx="8569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 b="1"/>
              <a:t>Jak si myslíte, že jsem to udělal?</a:t>
            </a:r>
            <a:endParaRPr lang="de-DE" altLang="de-DE" sz="1800"/>
          </a:p>
        </p:txBody>
      </p:sp>
      <p:sp>
        <p:nvSpPr>
          <p:cNvPr id="26630" name="Text Box 3"/>
          <p:cNvSpPr txBox="1">
            <a:spLocks noChangeArrowheads="1"/>
          </p:cNvSpPr>
          <p:nvPr/>
        </p:nvSpPr>
        <p:spPr bwMode="auto">
          <a:xfrm>
            <a:off x="4932363" y="1557338"/>
            <a:ext cx="287972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de-DE" altLang="de-DE" sz="2200" b="1">
              <a:solidFill>
                <a:srgbClr val="006699"/>
              </a:solidFill>
            </a:endParaRP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sz="1800"/>
              <a:t>Telepatie</a:t>
            </a:r>
            <a:r>
              <a:rPr lang="de-DE" altLang="de-DE" sz="1800"/>
              <a:t>?	</a:t>
            </a: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sz="1800"/>
              <a:t>Kouzlo</a:t>
            </a:r>
            <a:r>
              <a:rPr lang="de-DE" altLang="de-DE" sz="1800"/>
              <a:t>?</a:t>
            </a:r>
            <a:r>
              <a:rPr lang="de-DE" altLang="de-DE" sz="2200"/>
              <a:t>	</a:t>
            </a: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de-DE" altLang="de-DE" sz="2200"/>
              <a:t>…</a:t>
            </a:r>
            <a:endParaRPr lang="de-DE" altLang="de-DE" sz="2200" b="1" u="sng">
              <a:solidFill>
                <a:srgbClr val="006699"/>
              </a:solidFill>
            </a:endParaRPr>
          </a:p>
        </p:txBody>
      </p:sp>
      <p:sp>
        <p:nvSpPr>
          <p:cNvPr id="26631" name="Text Box 5"/>
          <p:cNvSpPr txBox="1">
            <a:spLocks noChangeArrowheads="1"/>
          </p:cNvSpPr>
          <p:nvPr/>
        </p:nvSpPr>
        <p:spPr bwMode="auto">
          <a:xfrm>
            <a:off x="19050" y="6662738"/>
            <a:ext cx="51196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i="1"/>
              <a:t>(</a:t>
            </a:r>
            <a:r>
              <a:rPr lang="cs-CZ" altLang="de-DE" i="1"/>
              <a:t>„</a:t>
            </a:r>
            <a:r>
              <a:rPr lang="de-DE" altLang="de-DE" i="1"/>
              <a:t>Royal Flush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mawel; </a:t>
            </a:r>
            <a:r>
              <a:rPr lang="cs-CZ" altLang="de-DE" i="1"/>
              <a:t>„</a:t>
            </a:r>
            <a:r>
              <a:rPr lang="en-GB" altLang="de-DE" i="1"/>
              <a:t>RAOK </a:t>
            </a:r>
            <a:r>
              <a:rPr lang="cs-CZ" altLang="de-DE" i="1"/>
              <a:t>doporučení</a:t>
            </a:r>
            <a:r>
              <a:rPr lang="en-GB" altLang="de-DE" i="1"/>
              <a:t> #5 </a:t>
            </a:r>
            <a:r>
              <a:rPr lang="cs-CZ" altLang="de-DE" i="1"/>
              <a:t>Udělejte kouzelný trik</a:t>
            </a:r>
            <a:r>
              <a:rPr lang="en-GB" altLang="de-DE" i="1"/>
              <a:t>”</a:t>
            </a:r>
            <a:r>
              <a:rPr lang="de-DE" altLang="de-DE"/>
              <a:t> </a:t>
            </a:r>
            <a:r>
              <a:rPr lang="cs-CZ" altLang="de-DE"/>
              <a:t>od</a:t>
            </a:r>
            <a:r>
              <a:rPr lang="de-DE" altLang="de-DE"/>
              <a:t> Garethjmsaunders</a:t>
            </a:r>
            <a:r>
              <a:rPr lang="de-DE" altLang="de-DE" i="1"/>
              <a:t>) </a:t>
            </a:r>
          </a:p>
        </p:txBody>
      </p:sp>
      <p:sp>
        <p:nvSpPr>
          <p:cNvPr id="2663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</a:t>
            </a:r>
            <a:r>
              <a:rPr lang="cs-CZ" altLang="de-DE" sz="1200" b="1">
                <a:solidFill>
                  <a:schemeClr val="tx2"/>
                </a:solidFill>
              </a:rPr>
              <a:t>18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pic>
        <p:nvPicPr>
          <p:cNvPr id="26633" name="Picture 9" descr="Royal Flush - mawel - flickr - ccc"/>
          <p:cNvPicPr>
            <a:picLocks noChangeAspect="1" noChangeArrowheads="1"/>
          </p:cNvPicPr>
          <p:nvPr/>
        </p:nvPicPr>
        <p:blipFill>
          <a:blip r:embed="rId4"/>
          <a:srcRect l="10753" t="14034"/>
          <a:stretch>
            <a:fillRect/>
          </a:stretch>
        </p:blipFill>
        <p:spPr bwMode="auto">
          <a:xfrm>
            <a:off x="7485063" y="5583238"/>
            <a:ext cx="151765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5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dirty="0"/>
              <a:t>Karetní trik</a:t>
            </a:r>
            <a:endParaRPr lang="de-DE" alt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93713" y="1774825"/>
            <a:ext cx="5489575" cy="27971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cs-CZ" altLang="de-DE" sz="1800" b="1" smtClean="0"/>
              <a:t>Příklad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de-DE" altLang="de-DE" sz="1800" smtClean="0"/>
              <a:t>Tina </a:t>
            </a:r>
            <a:r>
              <a:rPr lang="cs-CZ" altLang="de-DE" sz="1800" smtClean="0"/>
              <a:t>si během dovolené v Bangkoku všimla zápachu slzného plynu.</a:t>
            </a:r>
            <a:endParaRPr lang="de-DE" altLang="de-DE" sz="180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</a:pPr>
            <a:endParaRPr lang="de-DE" altLang="de-DE" sz="18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b="1" smtClean="0"/>
              <a:t>Její i</a:t>
            </a:r>
            <a:r>
              <a:rPr lang="de-DE" altLang="de-DE" sz="1800" b="1" smtClean="0"/>
              <a:t>nterpreta</a:t>
            </a:r>
            <a:r>
              <a:rPr lang="cs-CZ" altLang="de-DE" sz="1800" b="1" smtClean="0"/>
              <a:t>ce</a:t>
            </a:r>
            <a:r>
              <a:rPr lang="de-DE" altLang="de-DE" sz="1800" b="1" smtClean="0"/>
              <a:t>/ </a:t>
            </a:r>
            <a:r>
              <a:rPr lang="cs-CZ" altLang="de-DE" sz="1800" b="1" smtClean="0"/>
              <a:t>vysvětlení</a:t>
            </a:r>
            <a:r>
              <a:rPr lang="de-DE" altLang="de-DE" sz="1800" b="1" smtClean="0"/>
              <a:t>: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smtClean="0"/>
              <a:t>Je přesvědčena, že ji její soused sledoval až do </a:t>
            </a:r>
            <a:r>
              <a:rPr lang="de-DE" altLang="de-DE" sz="1800" smtClean="0"/>
              <a:t>Bangkok</a:t>
            </a:r>
            <a:r>
              <a:rPr lang="cs-CZ" altLang="de-DE" sz="1800" smtClean="0"/>
              <a:t>u a snaží se jí uškodit jedovatým plynem, stejně jako se o to snažil, když byla doma</a:t>
            </a:r>
            <a:r>
              <a:rPr lang="de-DE" altLang="de-DE" sz="1800" smtClean="0"/>
              <a:t>.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de-DE" altLang="de-DE" sz="18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smtClean="0"/>
              <a:t>Jaká jsou jiná možná vysvětlení/příčiny</a:t>
            </a:r>
            <a:r>
              <a:rPr lang="de-DE" altLang="de-DE" sz="1800" smtClean="0"/>
              <a:t>?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de-DE" altLang="de-DE" sz="1800" smtClean="0">
              <a:solidFill>
                <a:srgbClr val="FF0000"/>
              </a:solidFill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de-DE" altLang="de-DE" sz="1800" smtClean="0">
              <a:solidFill>
                <a:srgbClr val="FF0000"/>
              </a:solidFill>
            </a:endParaRPr>
          </a:p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de-DE" altLang="de-DE" sz="1800" b="1" smtClean="0"/>
              <a:t>???</a:t>
            </a:r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6675"/>
            <a:ext cx="9144000" cy="646113"/>
          </a:xfrm>
          <a:noFill/>
        </p:spPr>
        <p:txBody>
          <a:bodyPr anchor="ctr"/>
          <a:lstStyle/>
          <a:p>
            <a:pPr eaLnBrk="1" hangingPunct="1"/>
            <a:r>
              <a:rPr lang="cs-CZ" altLang="de-DE" dirty="0" smtClean="0">
                <a:cs typeface="Times New Roman" pitchFamily="18" charset="0"/>
              </a:rPr>
              <a:t>Pronásledování</a:t>
            </a:r>
            <a:r>
              <a:rPr lang="de-DE" altLang="de-DE" dirty="0" smtClean="0">
                <a:cs typeface="Times New Roman" pitchFamily="18" charset="0"/>
              </a:rPr>
              <a:t>/</a:t>
            </a:r>
            <a:r>
              <a:rPr lang="cs-CZ" altLang="de-DE" dirty="0" smtClean="0">
                <a:cs typeface="Times New Roman" pitchFamily="18" charset="0"/>
              </a:rPr>
              <a:t>podivné zápachy</a:t>
            </a:r>
            <a:r>
              <a:rPr lang="de-DE" altLang="de-DE" dirty="0" smtClean="0">
                <a:cs typeface="Times New Roman" pitchFamily="18" charset="0"/>
              </a:rPr>
              <a:t>,</a:t>
            </a:r>
            <a:br>
              <a:rPr lang="de-DE" altLang="de-DE" dirty="0" smtClean="0">
                <a:cs typeface="Times New Roman" pitchFamily="18" charset="0"/>
              </a:rPr>
            </a:br>
            <a:r>
              <a:rPr lang="de-DE" altLang="de-DE" dirty="0" smtClean="0">
                <a:cs typeface="Times New Roman" pitchFamily="18" charset="0"/>
              </a:rPr>
              <a:t>pro a</a:t>
            </a:r>
            <a:r>
              <a:rPr lang="cs-CZ" altLang="de-DE" dirty="0" smtClean="0">
                <a:cs typeface="Times New Roman" pitchFamily="18" charset="0"/>
              </a:rPr>
              <a:t> proti</a:t>
            </a:r>
            <a:endParaRPr lang="de-DE" altLang="de-DE" dirty="0" smtClean="0">
              <a:cs typeface="Times New Roman" pitchFamily="18" charset="0"/>
            </a:endParaRPr>
          </a:p>
        </p:txBody>
      </p:sp>
      <p:sp>
        <p:nvSpPr>
          <p:cNvPr id="27652" name="Text Box 9"/>
          <p:cNvSpPr txBox="1">
            <a:spLocks noChangeArrowheads="1"/>
          </p:cNvSpPr>
          <p:nvPr/>
        </p:nvSpPr>
        <p:spPr bwMode="auto">
          <a:xfrm>
            <a:off x="0" y="6662738"/>
            <a:ext cx="2038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i="1"/>
              <a:t>(</a:t>
            </a:r>
            <a:r>
              <a:rPr lang="cs-CZ" altLang="de-DE" i="1"/>
              <a:t>„Ulice </a:t>
            </a:r>
            <a:r>
              <a:rPr lang="en-US" altLang="de-DE" i="1"/>
              <a:t>Bangkok</a:t>
            </a:r>
            <a:r>
              <a:rPr lang="cs-CZ" altLang="de-DE" i="1"/>
              <a:t>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Lis</a:t>
            </a:r>
            <a:r>
              <a:rPr lang="cs-CZ" altLang="de-DE" i="1"/>
              <a:t>y </a:t>
            </a:r>
            <a:r>
              <a:rPr lang="de-DE" altLang="de-DE" i="1"/>
              <a:t>Schilling)</a:t>
            </a:r>
          </a:p>
        </p:txBody>
      </p:sp>
      <p:pic>
        <p:nvPicPr>
          <p:cNvPr id="27653" name="Picture 17" descr="Bangkok Markt Neu_Bun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4.1</a:t>
            </a:r>
            <a:r>
              <a:rPr lang="cs-CZ" altLang="de-DE" sz="1200" b="1">
                <a:solidFill>
                  <a:schemeClr val="tx2"/>
                </a:solidFill>
              </a:rPr>
              <a:t>9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7655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0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377825" y="1298575"/>
            <a:ext cx="55562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b="1"/>
              <a:t>Příklad</a:t>
            </a:r>
            <a:r>
              <a:rPr lang="en-US" altLang="de-DE" sz="1800" b="1"/>
              <a:t>: </a:t>
            </a:r>
            <a:r>
              <a:rPr lang="cs-CZ" altLang="de-DE" sz="1800" b="1"/>
              <a:t>Divné zápachy</a:t>
            </a:r>
            <a:endParaRPr lang="en-US" altLang="de-DE" sz="1800" b="1"/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/>
              <a:t>Jaká jsou jiná možná vysvětlení/příčiny</a:t>
            </a:r>
            <a:r>
              <a:rPr lang="de-DE" altLang="de-DE" sz="1800"/>
              <a:t>? </a:t>
            </a:r>
            <a:endParaRPr lang="cs-CZ" altLang="de-DE" sz="1800"/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en-US" altLang="de-DE" sz="1800"/>
          </a:p>
          <a:p>
            <a:pPr eaLnBrk="1" hangingPunct="1">
              <a:spcBef>
                <a:spcPct val="30000"/>
              </a:spcBef>
              <a:buSzPct val="85000"/>
              <a:buFont typeface="Wingdings 2" pitchFamily="18" charset="2"/>
              <a:buNone/>
            </a:pPr>
            <a:r>
              <a:rPr lang="cs-CZ" altLang="de-DE" sz="1800" b="1"/>
              <a:t>Vliv situace</a:t>
            </a:r>
            <a:r>
              <a:rPr lang="en-US" altLang="de-DE" sz="1800" b="1"/>
              <a:t>/</a:t>
            </a:r>
            <a:r>
              <a:rPr lang="cs-CZ" altLang="de-DE" sz="1800" b="1"/>
              <a:t>okolností</a:t>
            </a:r>
            <a:r>
              <a:rPr lang="en-US" altLang="de-DE" sz="1800" b="1"/>
              <a:t>:</a:t>
            </a:r>
            <a:r>
              <a:rPr lang="en-US" altLang="de-DE" sz="1800"/>
              <a:t> </a:t>
            </a:r>
            <a:r>
              <a:rPr lang="cs-CZ" altLang="de-DE" sz="1800">
                <a:solidFill>
                  <a:schemeClr val="bg1"/>
                </a:solidFill>
              </a:rPr>
              <a:t>V Bangkoku je mnoho zápachů, které Tina nezná, a je tu velké množství smogu.</a:t>
            </a:r>
            <a:endParaRPr lang="en-US" altLang="de-DE" sz="1800">
              <a:solidFill>
                <a:schemeClr val="bg1"/>
              </a:solidFill>
            </a:endParaRPr>
          </a:p>
          <a:p>
            <a:pPr eaLnBrk="1" hangingPunct="1">
              <a:spcBef>
                <a:spcPct val="3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b="1"/>
              <a:t>Vliv druhých lidí</a:t>
            </a:r>
            <a:r>
              <a:rPr lang="en-US" altLang="de-DE" sz="1800" b="1"/>
              <a:t>: </a:t>
            </a:r>
            <a:r>
              <a:rPr lang="en-US" altLang="de-DE" sz="1800"/>
              <a:t> </a:t>
            </a:r>
            <a:r>
              <a:rPr lang="cs-CZ" altLang="de-DE" sz="1800">
                <a:solidFill>
                  <a:schemeClr val="bg1"/>
                </a:solidFill>
              </a:rPr>
              <a:t>V ulicích zasahovala policie a použila slzný plyn (málo pravděpodobné</a:t>
            </a:r>
            <a:r>
              <a:rPr lang="en-US" altLang="de-DE" sz="1800">
                <a:solidFill>
                  <a:schemeClr val="bg1"/>
                </a:solidFill>
              </a:rPr>
              <a:t>). </a:t>
            </a:r>
          </a:p>
          <a:p>
            <a:pPr eaLnBrk="1" hangingPunct="1">
              <a:spcBef>
                <a:spcPct val="3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b="1"/>
              <a:t>Vliv </a:t>
            </a:r>
            <a:r>
              <a:rPr lang="en-US" altLang="de-DE" sz="1800" b="1"/>
              <a:t>Tin</a:t>
            </a:r>
            <a:r>
              <a:rPr lang="cs-CZ" altLang="de-DE" sz="1800" b="1"/>
              <a:t>y</a:t>
            </a:r>
            <a:r>
              <a:rPr lang="en-US" altLang="de-DE" sz="1800" b="1"/>
              <a:t> </a:t>
            </a:r>
            <a:r>
              <a:rPr lang="cs-CZ" altLang="de-DE" sz="1800" b="1"/>
              <a:t>samotné</a:t>
            </a:r>
            <a:r>
              <a:rPr lang="en-US" altLang="de-DE" sz="1800" b="1"/>
              <a:t>:</a:t>
            </a:r>
            <a:r>
              <a:rPr lang="en-US" altLang="de-DE" sz="1800">
                <a:solidFill>
                  <a:srgbClr val="FF0000"/>
                </a:solidFill>
              </a:rPr>
              <a:t> </a:t>
            </a:r>
            <a:r>
              <a:rPr lang="en-US" altLang="de-DE" sz="1800">
                <a:solidFill>
                  <a:schemeClr val="bg1"/>
                </a:solidFill>
              </a:rPr>
              <a:t>Tina </a:t>
            </a:r>
            <a:r>
              <a:rPr lang="cs-CZ" altLang="de-DE" sz="1800">
                <a:solidFill>
                  <a:schemeClr val="bg1"/>
                </a:solidFill>
              </a:rPr>
              <a:t>je po dlouhé cestě letadlem a proto se cítí napjatá a nervózní</a:t>
            </a:r>
            <a:r>
              <a:rPr lang="en-US" altLang="de-DE" sz="1800">
                <a:solidFill>
                  <a:schemeClr val="bg1"/>
                </a:solidFill>
              </a:rPr>
              <a:t>.</a:t>
            </a:r>
            <a:r>
              <a:rPr lang="cs-CZ" altLang="de-DE" sz="1800">
                <a:solidFill>
                  <a:schemeClr val="bg1"/>
                </a:solidFill>
              </a:rPr>
              <a:t> Kromě toho má citlivý čich.</a:t>
            </a:r>
            <a:r>
              <a:rPr lang="en-US" altLang="de-DE" sz="1800">
                <a:solidFill>
                  <a:schemeClr val="bg1"/>
                </a:solidFill>
              </a:rPr>
              <a:t> Tina </a:t>
            </a:r>
            <a:r>
              <a:rPr lang="cs-CZ" altLang="de-DE" sz="1800">
                <a:solidFill>
                  <a:schemeClr val="bg1"/>
                </a:solidFill>
              </a:rPr>
              <a:t>už dříve zažila ataku psychózy, během které chybně vnímala věci kolem sebe</a:t>
            </a:r>
            <a:r>
              <a:rPr lang="en-US" altLang="de-DE" sz="1800">
                <a:solidFill>
                  <a:schemeClr val="bg1"/>
                </a:solidFill>
              </a:rPr>
              <a:t>.</a:t>
            </a:r>
          </a:p>
          <a:p>
            <a:pPr algn="ctr" eaLnBrk="1" hangingPunct="1"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en-US" altLang="de-DE" sz="1800">
              <a:solidFill>
                <a:srgbClr val="FF0000"/>
              </a:solidFill>
            </a:endParaRPr>
          </a:p>
        </p:txBody>
      </p:sp>
      <p:pic>
        <p:nvPicPr>
          <p:cNvPr id="28676" name="Picture 17" descr="Bangkok Markt Neu_Bun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0" y="6662738"/>
            <a:ext cx="2038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i="1"/>
              <a:t>(</a:t>
            </a:r>
            <a:r>
              <a:rPr lang="cs-CZ" altLang="de-DE" i="1"/>
              <a:t>„Ulice </a:t>
            </a:r>
            <a:r>
              <a:rPr lang="en-US" altLang="de-DE" i="1"/>
              <a:t>Bangkok</a:t>
            </a:r>
            <a:r>
              <a:rPr lang="cs-CZ" altLang="de-DE" i="1"/>
              <a:t>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Lis</a:t>
            </a:r>
            <a:r>
              <a:rPr lang="cs-CZ" altLang="de-DE" i="1"/>
              <a:t>y </a:t>
            </a:r>
            <a:r>
              <a:rPr lang="de-DE" altLang="de-DE" i="1"/>
              <a:t>Schilling)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0" y="666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kern="0" smtClean="0">
                <a:cs typeface="Times New Roman" pitchFamily="18" charset="0"/>
              </a:rPr>
              <a:t>Pronásledování</a:t>
            </a:r>
            <a:r>
              <a:rPr lang="de-DE" altLang="de-DE" kern="0" smtClean="0">
                <a:cs typeface="Times New Roman" pitchFamily="18" charset="0"/>
              </a:rPr>
              <a:t>/</a:t>
            </a:r>
            <a:r>
              <a:rPr lang="cs-CZ" altLang="de-DE" kern="0" smtClean="0">
                <a:cs typeface="Times New Roman" pitchFamily="18" charset="0"/>
              </a:rPr>
              <a:t>podivné zápachy</a:t>
            </a:r>
            <a:r>
              <a:rPr lang="de-DE" altLang="de-DE" kern="0" smtClean="0">
                <a:cs typeface="Times New Roman" pitchFamily="18" charset="0"/>
              </a:rPr>
              <a:t>,</a:t>
            </a:r>
            <a:br>
              <a:rPr lang="de-DE" altLang="de-DE" kern="0" smtClean="0">
                <a:cs typeface="Times New Roman" pitchFamily="18" charset="0"/>
              </a:rPr>
            </a:br>
            <a:r>
              <a:rPr lang="de-DE" altLang="de-DE" kern="0" smtClean="0">
                <a:cs typeface="Times New Roman" pitchFamily="18" charset="0"/>
              </a:rPr>
              <a:t>pro a</a:t>
            </a:r>
            <a:r>
              <a:rPr lang="cs-CZ" altLang="de-DE" kern="0" smtClean="0">
                <a:cs typeface="Times New Roman" pitchFamily="18" charset="0"/>
              </a:rPr>
              <a:t> proti</a:t>
            </a:r>
            <a:endParaRPr lang="de-DE" altLang="de-DE" kern="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3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2970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 sz="1800"/>
            </a:p>
          </p:txBody>
        </p:sp>
        <p:pic>
          <p:nvPicPr>
            <p:cNvPr id="29706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7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</a:t>
              </a:r>
              <a:r>
                <a:rPr lang="de-DE" altLang="de-DE" sz="1200"/>
                <a:t> 4.2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sp>
        <p:nvSpPr>
          <p:cNvPr id="2969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1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377825" y="1298575"/>
            <a:ext cx="55562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b="1"/>
              <a:t>Příklad</a:t>
            </a:r>
            <a:r>
              <a:rPr lang="en-US" altLang="de-DE" sz="1800" b="1"/>
              <a:t>: </a:t>
            </a:r>
            <a:r>
              <a:rPr lang="cs-CZ" altLang="de-DE" sz="1800" b="1"/>
              <a:t>Divné zápachy</a:t>
            </a:r>
            <a:endParaRPr lang="en-US" altLang="de-DE" sz="1800" b="1"/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/>
              <a:t>Jaká jsou jiná možná vysvětlení/příčiny</a:t>
            </a:r>
            <a:r>
              <a:rPr lang="de-DE" altLang="de-DE" sz="1800"/>
              <a:t>? </a:t>
            </a:r>
            <a:endParaRPr lang="cs-CZ" altLang="de-DE" sz="1800"/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en-US" altLang="de-DE" sz="1800"/>
          </a:p>
          <a:p>
            <a:pPr eaLnBrk="1" hangingPunct="1">
              <a:spcBef>
                <a:spcPct val="30000"/>
              </a:spcBef>
              <a:buSzPct val="85000"/>
              <a:buFont typeface="Wingdings 2" pitchFamily="18" charset="2"/>
              <a:buNone/>
            </a:pPr>
            <a:r>
              <a:rPr lang="cs-CZ" altLang="de-DE" sz="1800" b="1"/>
              <a:t>Vliv situace</a:t>
            </a:r>
            <a:r>
              <a:rPr lang="en-US" altLang="de-DE" sz="1800" b="1"/>
              <a:t>/</a:t>
            </a:r>
            <a:r>
              <a:rPr lang="cs-CZ" altLang="de-DE" sz="1800" b="1"/>
              <a:t>okolností</a:t>
            </a:r>
            <a:r>
              <a:rPr lang="en-US" altLang="de-DE" sz="1800" b="1"/>
              <a:t>:</a:t>
            </a:r>
            <a:r>
              <a:rPr lang="en-US" altLang="de-DE" sz="1800"/>
              <a:t> </a:t>
            </a:r>
            <a:r>
              <a:rPr lang="cs-CZ" altLang="de-DE" sz="1800"/>
              <a:t>V Bangkoku je mnoho zápachů, které Tina nezná, a je tu velké množství smogu.</a:t>
            </a:r>
            <a:endParaRPr lang="en-US" altLang="de-DE" sz="1800"/>
          </a:p>
          <a:p>
            <a:pPr eaLnBrk="1" hangingPunct="1">
              <a:spcBef>
                <a:spcPct val="3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b="1"/>
              <a:t>Vliv druhých lidí</a:t>
            </a:r>
            <a:r>
              <a:rPr lang="en-US" altLang="de-DE" sz="1800" b="1"/>
              <a:t>: </a:t>
            </a:r>
            <a:r>
              <a:rPr lang="en-US" altLang="de-DE" sz="1800"/>
              <a:t> </a:t>
            </a:r>
            <a:r>
              <a:rPr lang="cs-CZ" altLang="de-DE" sz="1800"/>
              <a:t>V ulicích Bangkoku zasahovala policie a použila slzný plyn (málo pravděpodobné</a:t>
            </a:r>
            <a:r>
              <a:rPr lang="en-US" altLang="de-DE" sz="1800"/>
              <a:t>). </a:t>
            </a:r>
          </a:p>
          <a:p>
            <a:pPr eaLnBrk="1" hangingPunct="1">
              <a:spcBef>
                <a:spcPct val="3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1800" b="1"/>
              <a:t>Vliv </a:t>
            </a:r>
            <a:r>
              <a:rPr lang="en-US" altLang="de-DE" sz="1800" b="1"/>
              <a:t>Tin</a:t>
            </a:r>
            <a:r>
              <a:rPr lang="cs-CZ" altLang="de-DE" sz="1800" b="1"/>
              <a:t>y</a:t>
            </a:r>
            <a:r>
              <a:rPr lang="en-US" altLang="de-DE" sz="1800" b="1"/>
              <a:t> </a:t>
            </a:r>
            <a:r>
              <a:rPr lang="cs-CZ" altLang="de-DE" sz="1800" b="1"/>
              <a:t>samotné</a:t>
            </a:r>
            <a:r>
              <a:rPr lang="en-US" altLang="de-DE" sz="1800" b="1"/>
              <a:t>:</a:t>
            </a:r>
            <a:r>
              <a:rPr lang="en-US" altLang="de-DE" sz="1800">
                <a:solidFill>
                  <a:srgbClr val="FF0000"/>
                </a:solidFill>
              </a:rPr>
              <a:t> </a:t>
            </a:r>
            <a:r>
              <a:rPr lang="en-US" altLang="de-DE" sz="1800"/>
              <a:t>Tina </a:t>
            </a:r>
            <a:r>
              <a:rPr lang="cs-CZ" altLang="de-DE" sz="1800"/>
              <a:t>je po dlouhé cestě letadlem a proto se cítí napjatá a nervózní</a:t>
            </a:r>
            <a:r>
              <a:rPr lang="en-US" altLang="de-DE" sz="1800"/>
              <a:t>.</a:t>
            </a:r>
            <a:r>
              <a:rPr lang="cs-CZ" altLang="de-DE" sz="1800"/>
              <a:t> Kromě toho má citlivý čich.</a:t>
            </a:r>
            <a:r>
              <a:rPr lang="en-US" altLang="de-DE" sz="1800"/>
              <a:t> Tina </a:t>
            </a:r>
            <a:r>
              <a:rPr lang="cs-CZ" altLang="de-DE" sz="1800"/>
              <a:t>už dříve zažila ataku psychózy, během které mylně vnímala věci kolem sebe</a:t>
            </a:r>
            <a:r>
              <a:rPr lang="en-US" altLang="de-DE" sz="1800"/>
              <a:t>.</a:t>
            </a:r>
          </a:p>
          <a:p>
            <a:pPr algn="ctr" eaLnBrk="1" hangingPunct="1"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en-US" altLang="de-DE" sz="1800">
              <a:solidFill>
                <a:srgbClr val="FF0000"/>
              </a:solidFill>
            </a:endParaRPr>
          </a:p>
        </p:txBody>
      </p:sp>
      <p:pic>
        <p:nvPicPr>
          <p:cNvPr id="29701" name="Picture 17" descr="Bangkok Markt Neu_Bunt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9704" name="Text Box 9"/>
          <p:cNvSpPr txBox="1">
            <a:spLocks noChangeArrowheads="1"/>
          </p:cNvSpPr>
          <p:nvPr/>
        </p:nvSpPr>
        <p:spPr bwMode="auto">
          <a:xfrm>
            <a:off x="0" y="6662738"/>
            <a:ext cx="2038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i="1"/>
              <a:t>(</a:t>
            </a:r>
            <a:r>
              <a:rPr lang="cs-CZ" altLang="de-DE" i="1"/>
              <a:t>„Ulice </a:t>
            </a:r>
            <a:r>
              <a:rPr lang="en-US" altLang="de-DE" i="1"/>
              <a:t>Bangkok</a:t>
            </a:r>
            <a:r>
              <a:rPr lang="cs-CZ" altLang="de-DE" i="1"/>
              <a:t>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Lis</a:t>
            </a:r>
            <a:r>
              <a:rPr lang="cs-CZ" altLang="de-DE" i="1"/>
              <a:t>y </a:t>
            </a:r>
            <a:r>
              <a:rPr lang="de-DE" altLang="de-DE" i="1"/>
              <a:t>Schilling)</a:t>
            </a: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0" y="666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kern="0" smtClean="0">
                <a:cs typeface="Times New Roman" pitchFamily="18" charset="0"/>
              </a:rPr>
              <a:t>Pronásledování</a:t>
            </a:r>
            <a:r>
              <a:rPr lang="de-DE" altLang="de-DE" kern="0" smtClean="0">
                <a:cs typeface="Times New Roman" pitchFamily="18" charset="0"/>
              </a:rPr>
              <a:t>/</a:t>
            </a:r>
            <a:r>
              <a:rPr lang="cs-CZ" altLang="de-DE" kern="0" smtClean="0">
                <a:cs typeface="Times New Roman" pitchFamily="18" charset="0"/>
              </a:rPr>
              <a:t>podivné zápachy</a:t>
            </a:r>
            <a:r>
              <a:rPr lang="de-DE" altLang="de-DE" kern="0" smtClean="0">
                <a:cs typeface="Times New Roman" pitchFamily="18" charset="0"/>
              </a:rPr>
              <a:t>,</a:t>
            </a:r>
            <a:br>
              <a:rPr lang="de-DE" altLang="de-DE" kern="0" smtClean="0">
                <a:cs typeface="Times New Roman" pitchFamily="18" charset="0"/>
              </a:rPr>
            </a:br>
            <a:r>
              <a:rPr lang="de-DE" altLang="de-DE" kern="0" smtClean="0">
                <a:cs typeface="Times New Roman" pitchFamily="18" charset="0"/>
              </a:rPr>
              <a:t>pro a</a:t>
            </a:r>
            <a:r>
              <a:rPr lang="cs-CZ" altLang="de-DE" kern="0" smtClean="0">
                <a:cs typeface="Times New Roman" pitchFamily="18" charset="0"/>
              </a:rPr>
              <a:t> proti</a:t>
            </a:r>
            <a:endParaRPr lang="de-DE" altLang="de-DE" kern="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pic>
        <p:nvPicPr>
          <p:cNvPr id="30723" name="Picture 17" descr="Bangkok Markt Neu_Bun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Rectangle 13"/>
          <p:cNvSpPr>
            <a:spLocks noChangeArrowheads="1"/>
          </p:cNvSpPr>
          <p:nvPr/>
        </p:nvSpPr>
        <p:spPr bwMode="auto">
          <a:xfrm>
            <a:off x="377825" y="1298575"/>
            <a:ext cx="5554663" cy="335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336699"/>
              </a:buClr>
            </a:pPr>
            <a:r>
              <a:rPr lang="cs-CZ" altLang="de-DE" sz="1800" b="1"/>
              <a:t>Příklad</a:t>
            </a:r>
            <a:r>
              <a:rPr lang="de-DE" altLang="de-DE" sz="1800" b="1"/>
              <a:t>: </a:t>
            </a:r>
            <a:r>
              <a:rPr lang="cs-CZ" altLang="de-DE" sz="1800" b="1"/>
              <a:t>Divné zápachy</a:t>
            </a:r>
            <a:endParaRPr lang="de-DE" altLang="de-DE" sz="1800" b="1"/>
          </a:p>
          <a:p>
            <a:pPr eaLnBrk="1" hangingPunct="1">
              <a:spcBef>
                <a:spcPct val="30000"/>
              </a:spcBef>
              <a:buClr>
                <a:srgbClr val="336699"/>
              </a:buClr>
            </a:pPr>
            <a:r>
              <a:rPr lang="cs-CZ" altLang="de-DE" sz="1800"/>
              <a:t>Jaké by bylo vyváženější vysvětlení, které by bralo v úvahu více možných příčin</a:t>
            </a:r>
            <a:r>
              <a:rPr lang="de-DE" altLang="de-DE" sz="1800"/>
              <a:t>?</a:t>
            </a:r>
          </a:p>
          <a:p>
            <a:pPr eaLnBrk="1" hangingPunct="1"/>
            <a:endParaRPr lang="de-DE" altLang="de-DE" sz="1800"/>
          </a:p>
          <a:p>
            <a:pPr eaLnBrk="1" hangingPunct="1"/>
            <a:r>
              <a:rPr lang="de-DE" altLang="de-DE" sz="1800" b="1"/>
              <a:t>Tina </a:t>
            </a:r>
            <a:r>
              <a:rPr lang="cs-CZ" altLang="de-DE" sz="1800" b="1"/>
              <a:t>samotná</a:t>
            </a:r>
            <a:r>
              <a:rPr lang="de-DE" altLang="de-DE" sz="1800" b="1"/>
              <a:t>/</a:t>
            </a:r>
            <a:r>
              <a:rPr lang="cs-CZ" altLang="de-DE" sz="1800" b="1"/>
              <a:t>druzí lidé</a:t>
            </a:r>
            <a:r>
              <a:rPr lang="de-DE" altLang="de-DE" sz="1800" b="1"/>
              <a:t>/</a:t>
            </a:r>
            <a:r>
              <a:rPr lang="cs-CZ" altLang="de-DE" sz="1800" b="1"/>
              <a:t>situace</a:t>
            </a:r>
          </a:p>
          <a:p>
            <a:pPr eaLnBrk="1" hangingPunct="1"/>
            <a:r>
              <a:rPr lang="cs-CZ" altLang="de-DE" sz="2000"/>
              <a:t>Protože měla za sebou dlouhou cestu letadlem, </a:t>
            </a:r>
            <a:r>
              <a:rPr lang="de-DE" altLang="de-DE" sz="2000"/>
              <a:t>Tina </a:t>
            </a:r>
            <a:r>
              <a:rPr lang="cs-CZ" altLang="de-DE" sz="2000"/>
              <a:t>byla podrážděná a nervózní</a:t>
            </a:r>
            <a:r>
              <a:rPr lang="de-DE" altLang="de-DE" sz="2000"/>
              <a:t>. </a:t>
            </a:r>
            <a:r>
              <a:rPr lang="cs-CZ" altLang="de-DE" sz="2000"/>
              <a:t>Nezvyklé pachy, její citlivý čich a strach ze souseda vedly k tomu, že si více všímala, co se kolem ní děje, a mylně si to vykládala.</a:t>
            </a:r>
            <a:endParaRPr lang="de-DE" altLang="de-DE" sz="2000"/>
          </a:p>
        </p:txBody>
      </p:sp>
      <p:sp>
        <p:nvSpPr>
          <p:cNvPr id="30725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0" y="6662738"/>
            <a:ext cx="2038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i="1"/>
              <a:t>(</a:t>
            </a:r>
            <a:r>
              <a:rPr lang="cs-CZ" altLang="de-DE" i="1"/>
              <a:t>„Ulice </a:t>
            </a:r>
            <a:r>
              <a:rPr lang="en-US" altLang="de-DE" i="1"/>
              <a:t>Bangkok</a:t>
            </a:r>
            <a:r>
              <a:rPr lang="cs-CZ" altLang="de-DE" i="1"/>
              <a:t>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Lis</a:t>
            </a:r>
            <a:r>
              <a:rPr lang="cs-CZ" altLang="de-DE" i="1"/>
              <a:t>y </a:t>
            </a:r>
            <a:r>
              <a:rPr lang="de-DE" altLang="de-DE" i="1"/>
              <a:t>Schilling)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0" y="666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kern="0" smtClean="0">
                <a:cs typeface="Times New Roman" pitchFamily="18" charset="0"/>
              </a:rPr>
              <a:t>Pronásledování</a:t>
            </a:r>
            <a:r>
              <a:rPr lang="de-DE" altLang="de-DE" kern="0" smtClean="0">
                <a:cs typeface="Times New Roman" pitchFamily="18" charset="0"/>
              </a:rPr>
              <a:t>/</a:t>
            </a:r>
            <a:r>
              <a:rPr lang="cs-CZ" altLang="de-DE" kern="0" smtClean="0">
                <a:cs typeface="Times New Roman" pitchFamily="18" charset="0"/>
              </a:rPr>
              <a:t>podivné zápachy</a:t>
            </a:r>
            <a:r>
              <a:rPr lang="de-DE" altLang="de-DE" kern="0" smtClean="0">
                <a:cs typeface="Times New Roman" pitchFamily="18" charset="0"/>
              </a:rPr>
              <a:t>,</a:t>
            </a:r>
            <a:br>
              <a:rPr lang="de-DE" altLang="de-DE" kern="0" smtClean="0">
                <a:cs typeface="Times New Roman" pitchFamily="18" charset="0"/>
              </a:rPr>
            </a:br>
            <a:r>
              <a:rPr lang="de-DE" altLang="de-DE" kern="0" smtClean="0">
                <a:cs typeface="Times New Roman" pitchFamily="18" charset="0"/>
              </a:rPr>
              <a:t>pro a</a:t>
            </a:r>
            <a:r>
              <a:rPr lang="cs-CZ" altLang="de-DE" kern="0" smtClean="0">
                <a:cs typeface="Times New Roman" pitchFamily="18" charset="0"/>
              </a:rPr>
              <a:t> proti</a:t>
            </a:r>
            <a:endParaRPr lang="de-DE" altLang="de-DE" kern="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107950" y="261467"/>
            <a:ext cx="9144000" cy="503237"/>
          </a:xfrm>
        </p:spPr>
        <p:txBody>
          <a:bodyPr/>
          <a:lstStyle/>
          <a:p>
            <a:pPr eaLnBrk="1" hangingPunct="1"/>
            <a:r>
              <a:rPr lang="de-DE" altLang="de-DE" dirty="0" smtClean="0"/>
              <a:t>   </a:t>
            </a:r>
            <a:r>
              <a:rPr lang="cs-CZ" altLang="de-DE" dirty="0" smtClean="0"/>
              <a:t>Negativní událost, která se stala během minulého týdne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 smtClean="0"/>
              <a:t> (</a:t>
            </a:r>
            <a:r>
              <a:rPr lang="de-DE" altLang="de-DE" dirty="0" err="1" smtClean="0"/>
              <a:t>stres</a:t>
            </a:r>
            <a:r>
              <a:rPr lang="de-DE" altLang="de-DE" dirty="0" smtClean="0"/>
              <a:t>,</a:t>
            </a:r>
            <a:r>
              <a:rPr lang="cs-CZ" altLang="de-DE" dirty="0" smtClean="0"/>
              <a:t> hádka</a:t>
            </a:r>
            <a:r>
              <a:rPr lang="de-DE" altLang="de-DE" dirty="0" smtClean="0"/>
              <a:t>, </a:t>
            </a:r>
            <a:r>
              <a:rPr lang="cs-CZ" altLang="de-DE" dirty="0" smtClean="0"/>
              <a:t>smutek</a:t>
            </a:r>
            <a:r>
              <a:rPr lang="de-DE" altLang="de-DE" dirty="0" smtClean="0"/>
              <a:t>, </a:t>
            </a:r>
            <a:r>
              <a:rPr lang="cs-CZ" altLang="de-DE" dirty="0" smtClean="0"/>
              <a:t>zklamání</a:t>
            </a:r>
            <a:r>
              <a:rPr lang="de-DE" altLang="de-DE" dirty="0" smtClean="0"/>
              <a:t>…)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0" y="4064000"/>
            <a:ext cx="9144000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0013" indent="-100013" algn="ctr" eaLnBrk="1" hangingPunct="1"/>
            <a:r>
              <a:rPr lang="cs-CZ" altLang="de-DE" sz="1800" dirty="0"/>
              <a:t>Co jste považovali za příčinu této události</a:t>
            </a:r>
            <a:r>
              <a:rPr lang="de-DE" altLang="de-DE" sz="1800" dirty="0"/>
              <a:t>?</a:t>
            </a:r>
          </a:p>
          <a:p>
            <a:pPr marL="100013" indent="-100013" algn="ctr" eaLnBrk="1" hangingPunct="1"/>
            <a:endParaRPr lang="de-DE" altLang="de-DE" sz="1800" dirty="0"/>
          </a:p>
          <a:p>
            <a:pPr marL="100013" indent="-100013" algn="ctr" eaLnBrk="1" hangingPunct="1"/>
            <a:r>
              <a:rPr lang="cs-CZ" altLang="de-DE" sz="1800" dirty="0"/>
              <a:t>K jakým důsledkům vaše vysvětlení vedlo?</a:t>
            </a:r>
            <a:endParaRPr lang="de-DE" altLang="de-DE" sz="1800" dirty="0"/>
          </a:p>
          <a:p>
            <a:pPr marL="100013" indent="-100013" algn="ctr" eaLnBrk="1" hangingPunct="1"/>
            <a:endParaRPr lang="de-DE" altLang="de-DE" sz="1800" dirty="0"/>
          </a:p>
          <a:p>
            <a:pPr marL="100013" indent="-100013" algn="ctr" eaLnBrk="1" hangingPunct="1"/>
            <a:r>
              <a:rPr lang="cs-CZ" altLang="de-DE" sz="1800" dirty="0"/>
              <a:t>Jak jinak by se dala tato událost vysvětlit</a:t>
            </a:r>
            <a:r>
              <a:rPr lang="de-DE" altLang="de-DE" sz="1800" dirty="0"/>
              <a:t>?</a:t>
            </a:r>
          </a:p>
          <a:p>
            <a:pPr marL="100013" indent="-100013" eaLnBrk="1" hangingPunct="1">
              <a:spcBef>
                <a:spcPct val="20000"/>
              </a:spcBef>
            </a:pPr>
            <a:endParaRPr lang="de-DE" altLang="de-DE" sz="2400" dirty="0"/>
          </a:p>
          <a:p>
            <a:pPr marL="100013" indent="-100013" algn="ctr" eaLnBrk="1" hangingPunct="1">
              <a:spcBef>
                <a:spcPct val="20000"/>
              </a:spcBef>
            </a:pPr>
            <a:endParaRPr lang="en-US" altLang="de-DE" sz="2400" dirty="0">
              <a:latin typeface="Times New Roman" pitchFamily="18" charset="0"/>
            </a:endParaRPr>
          </a:p>
        </p:txBody>
      </p:sp>
      <p:pic>
        <p:nvPicPr>
          <p:cNvPr id="31748" name="Picture 5" descr="The unnamed - flickr - loneliness - cclicen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9413" y="2532063"/>
            <a:ext cx="1065212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2420938"/>
            <a:ext cx="10239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7" descr="you don´t scare me-the trial-flickr-cc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53013" y="2420938"/>
            <a:ext cx="11144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6105525" y="2349500"/>
            <a:ext cx="4127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000"/>
              <a:t>*</a:t>
            </a:r>
            <a:endParaRPr lang="en-US" altLang="de-DE" sz="1000"/>
          </a:p>
        </p:txBody>
      </p:sp>
      <p:sp>
        <p:nvSpPr>
          <p:cNvPr id="31752" name="Text Box 10"/>
          <p:cNvSpPr txBox="1">
            <a:spLocks noChangeArrowheads="1"/>
          </p:cNvSpPr>
          <p:nvPr/>
        </p:nvSpPr>
        <p:spPr bwMode="auto">
          <a:xfrm>
            <a:off x="104775" y="164782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 b="1"/>
              <a:t>Co se stalo</a:t>
            </a:r>
            <a:r>
              <a:rPr lang="de-DE" altLang="de-DE" sz="1800" b="1"/>
              <a:t>?</a:t>
            </a:r>
          </a:p>
        </p:txBody>
      </p:sp>
      <p:sp>
        <p:nvSpPr>
          <p:cNvPr id="31753" name="Text Box 11"/>
          <p:cNvSpPr txBox="1">
            <a:spLocks noChangeArrowheads="1"/>
          </p:cNvSpPr>
          <p:nvPr/>
        </p:nvSpPr>
        <p:spPr bwMode="auto">
          <a:xfrm>
            <a:off x="0" y="6669088"/>
            <a:ext cx="55086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/>
              <a:t>(*</a:t>
            </a:r>
            <a:r>
              <a:rPr lang="de-DE" altLang="de-DE" i="1"/>
              <a:t> f.l.t.r.: </a:t>
            </a:r>
            <a:r>
              <a:rPr lang="cs-CZ" altLang="de-DE" i="1"/>
              <a:t>„Osamělost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 neznámého,</a:t>
            </a:r>
            <a:r>
              <a:rPr lang="de-DE" altLang="de-DE" i="1"/>
              <a:t> </a:t>
            </a:r>
            <a:r>
              <a:rPr lang="cs-CZ" altLang="de-DE" i="1"/>
              <a:t>„Zlost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</a:t>
            </a:r>
            <a:r>
              <a:rPr lang="en-US" altLang="de-DE" i="1"/>
              <a:t>Mr.Gunn</a:t>
            </a:r>
            <a:r>
              <a:rPr lang="cs-CZ" altLang="de-DE" i="1"/>
              <a:t>a</a:t>
            </a:r>
            <a:r>
              <a:rPr lang="de-DE" altLang="de-DE" i="1"/>
              <a:t>, </a:t>
            </a:r>
            <a:r>
              <a:rPr lang="cs-CZ" altLang="de-DE" i="1"/>
              <a:t>„Ukazovák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Sami Keinänen</a:t>
            </a:r>
            <a:r>
              <a:rPr lang="cs-CZ" altLang="de-DE" i="1"/>
              <a:t>a</a:t>
            </a:r>
            <a:r>
              <a:rPr lang="de-DE" altLang="de-DE" i="1"/>
              <a:t>)</a:t>
            </a:r>
            <a:endParaRPr lang="en-US" altLang="de-DE" i="1"/>
          </a:p>
        </p:txBody>
      </p:sp>
      <p:sp>
        <p:nvSpPr>
          <p:cNvPr id="31754" name="Rectangle 17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17</a:t>
            </a:r>
          </a:p>
        </p:txBody>
      </p:sp>
      <p:grpSp>
        <p:nvGrpSpPr>
          <p:cNvPr id="31755" name="Group 18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3175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 sz="1800"/>
            </a:p>
          </p:txBody>
        </p:sp>
        <p:pic>
          <p:nvPicPr>
            <p:cNvPr id="31759" name="Picture 70" descr="Notiz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6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</a:t>
              </a:r>
              <a:r>
                <a:rPr lang="de-DE" altLang="de-DE" sz="1200"/>
                <a:t> 4.3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sp>
        <p:nvSpPr>
          <p:cNvPr id="3175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3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175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2506663"/>
            <a:ext cx="10445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2492375"/>
            <a:ext cx="9159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2492375"/>
            <a:ext cx="12858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8"/>
          <p:cNvSpPr txBox="1">
            <a:spLocks noChangeArrowheads="1"/>
          </p:cNvSpPr>
          <p:nvPr/>
        </p:nvSpPr>
        <p:spPr bwMode="auto">
          <a:xfrm>
            <a:off x="-82550" y="6669088"/>
            <a:ext cx="55911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cs-CZ" altLang="de-DE" i="1"/>
              <a:t>(„Šťastný pár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The Geary‘s,</a:t>
            </a:r>
            <a:r>
              <a:rPr lang="cs-CZ" altLang="de-DE" i="1"/>
              <a:t> „Palec vzhůru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Joeltelling, </a:t>
            </a:r>
            <a:r>
              <a:rPr lang="cs-CZ" altLang="de-DE" i="1"/>
              <a:t>„Prožitek (čiré)</a:t>
            </a:r>
            <a:r>
              <a:rPr lang="de-DE" altLang="de-DE" i="1"/>
              <a:t> </a:t>
            </a:r>
            <a:r>
              <a:rPr lang="cs-CZ" altLang="de-DE" i="1"/>
              <a:t>radosti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Seeding chaos)</a:t>
            </a:r>
            <a:endParaRPr lang="en-US" altLang="de-DE" i="1"/>
          </a:p>
        </p:txBody>
      </p:sp>
      <p:sp>
        <p:nvSpPr>
          <p:cNvPr id="32774" name="Text Box 9"/>
          <p:cNvSpPr txBox="1">
            <a:spLocks noChangeArrowheads="1"/>
          </p:cNvSpPr>
          <p:nvPr/>
        </p:nvSpPr>
        <p:spPr bwMode="auto">
          <a:xfrm>
            <a:off x="6227763" y="2463800"/>
            <a:ext cx="38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000"/>
              <a:t>*</a:t>
            </a:r>
            <a:endParaRPr lang="en-US" altLang="de-DE" sz="1000"/>
          </a:p>
        </p:txBody>
      </p:sp>
      <p:sp>
        <p:nvSpPr>
          <p:cNvPr id="32776" name="Rectangle 12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32777" name="Text Box 19"/>
          <p:cNvSpPr txBox="1">
            <a:spLocks noChangeArrowheads="1"/>
          </p:cNvSpPr>
          <p:nvPr/>
        </p:nvSpPr>
        <p:spPr bwMode="auto">
          <a:xfrm>
            <a:off x="0" y="4064000"/>
            <a:ext cx="9144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0013" indent="-100013" algn="ctr" eaLnBrk="1" hangingPunct="1"/>
            <a:r>
              <a:rPr lang="cs-CZ" altLang="de-DE" sz="1800" dirty="0"/>
              <a:t>Co jste považovali za příčinu této události</a:t>
            </a:r>
            <a:r>
              <a:rPr lang="de-DE" altLang="de-DE" sz="1800" dirty="0"/>
              <a:t>?</a:t>
            </a:r>
          </a:p>
          <a:p>
            <a:pPr marL="100013" indent="-100013" algn="ctr" eaLnBrk="1" hangingPunct="1"/>
            <a:endParaRPr lang="de-DE" altLang="de-DE" sz="1800" dirty="0"/>
          </a:p>
          <a:p>
            <a:pPr marL="100013" indent="-100013" algn="ctr" eaLnBrk="1" hangingPunct="1"/>
            <a:r>
              <a:rPr lang="cs-CZ" altLang="de-DE" sz="1800" dirty="0"/>
              <a:t>K jakým důsledkům vaše vysvětlení vedlo?</a:t>
            </a:r>
            <a:endParaRPr lang="de-DE" altLang="de-DE" sz="1800" dirty="0"/>
          </a:p>
          <a:p>
            <a:pPr marL="100013" indent="-100013" algn="ctr" eaLnBrk="1" hangingPunct="1"/>
            <a:endParaRPr lang="de-DE" altLang="de-DE" sz="1800" dirty="0"/>
          </a:p>
          <a:p>
            <a:pPr marL="100013" indent="-100013" algn="ctr" eaLnBrk="1" hangingPunct="1"/>
            <a:r>
              <a:rPr lang="cs-CZ" altLang="de-DE" sz="1800" dirty="0"/>
              <a:t>Jak jinak by se dala tato událost vysvětlit</a:t>
            </a:r>
            <a:r>
              <a:rPr lang="de-DE" altLang="de-DE" sz="1800" dirty="0"/>
              <a:t>?</a:t>
            </a:r>
          </a:p>
          <a:p>
            <a:pPr marL="100013" indent="-100013" algn="ctr" eaLnBrk="1" hangingPunct="1"/>
            <a:endParaRPr lang="en-US" altLang="de-DE" sz="1800" dirty="0">
              <a:latin typeface="Times New Roman" pitchFamily="18" charset="0"/>
            </a:endParaRPr>
          </a:p>
        </p:txBody>
      </p:sp>
      <p:sp>
        <p:nvSpPr>
          <p:cNvPr id="32778" name="Text Box 20"/>
          <p:cNvSpPr txBox="1">
            <a:spLocks noChangeArrowheads="1"/>
          </p:cNvSpPr>
          <p:nvPr/>
        </p:nvSpPr>
        <p:spPr bwMode="auto">
          <a:xfrm>
            <a:off x="104775" y="164782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 b="1" dirty="0"/>
              <a:t>Co se stalo</a:t>
            </a:r>
            <a:r>
              <a:rPr lang="de-DE" altLang="de-DE" sz="1800" b="1" dirty="0"/>
              <a:t>?</a:t>
            </a:r>
          </a:p>
        </p:txBody>
      </p:sp>
      <p:grpSp>
        <p:nvGrpSpPr>
          <p:cNvPr id="32779" name="Group 21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3278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 sz="1800"/>
            </a:p>
          </p:txBody>
        </p:sp>
        <p:pic>
          <p:nvPicPr>
            <p:cNvPr id="32783" name="Picture 70" descr="Notiz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4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</a:t>
              </a:r>
              <a:r>
                <a:rPr lang="de-DE" altLang="de-DE" sz="1200"/>
                <a:t> 4.4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sp>
        <p:nvSpPr>
          <p:cNvPr id="3278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2781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8" name="Rectangle 2"/>
          <p:cNvSpPr txBox="1">
            <a:spLocks/>
          </p:cNvSpPr>
          <p:nvPr/>
        </p:nvSpPr>
        <p:spPr bwMode="auto">
          <a:xfrm>
            <a:off x="107950" y="261467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altLang="de-DE" dirty="0"/>
              <a:t> </a:t>
            </a:r>
            <a:r>
              <a:rPr lang="cs-CZ" altLang="de-DE" dirty="0"/>
              <a:t>Pozitivní událost, která se stala během minulého týdne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>  (</a:t>
            </a:r>
            <a:r>
              <a:rPr lang="cs-CZ" altLang="de-DE" dirty="0"/>
              <a:t>pochvala, seznámení</a:t>
            </a:r>
            <a:r>
              <a:rPr lang="de-DE" altLang="de-DE" dirty="0"/>
              <a:t>, </a:t>
            </a:r>
            <a:r>
              <a:rPr lang="cs-CZ" altLang="de-DE" dirty="0"/>
              <a:t>pozvání</a:t>
            </a:r>
            <a:r>
              <a:rPr lang="de-DE" altLang="de-DE" dirty="0"/>
              <a:t>…)</a:t>
            </a:r>
            <a:endParaRPr lang="de-DE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986" name="Group 14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42126706"/>
              </p:ext>
            </p:extLst>
          </p:nvPr>
        </p:nvGraphicFramePr>
        <p:xfrm>
          <a:off x="1112838" y="1814513"/>
          <a:ext cx="6959599" cy="3879852"/>
        </p:xfrm>
        <a:graphic>
          <a:graphicData uri="http://schemas.openxmlformats.org/drawingml/2006/table">
            <a:tbl>
              <a:tblPr/>
              <a:tblGrid>
                <a:gridCol w="213382"/>
                <a:gridCol w="756266"/>
                <a:gridCol w="481408"/>
                <a:gridCol w="1582466"/>
                <a:gridCol w="1998820"/>
                <a:gridCol w="1927257"/>
              </a:tblGrid>
              <a:tr h="7665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5865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Vysvětlení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7649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Já sám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 Druzí lidé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77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Já sám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 sebe zaměřený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„Nadměrné omlouvání “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82293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Druzí lidé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Depresivní styl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Bezmoc/ nemožnost ovlivnit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91436" marR="91436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33825" name="Text Box 44"/>
          <p:cNvSpPr txBox="1">
            <a:spLocks noChangeArrowheads="1"/>
          </p:cNvSpPr>
          <p:nvPr/>
        </p:nvSpPr>
        <p:spPr bwMode="auto">
          <a:xfrm rot="-5400000">
            <a:off x="1219994" y="4267994"/>
            <a:ext cx="1582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600"/>
              <a:t>Vysvětlení</a:t>
            </a:r>
            <a:endParaRPr lang="de-DE" altLang="de-DE" sz="1600"/>
          </a:p>
        </p:txBody>
      </p:sp>
      <p:sp>
        <p:nvSpPr>
          <p:cNvPr id="33826" name="Text Box 47"/>
          <p:cNvSpPr txBox="1">
            <a:spLocks noChangeArrowheads="1"/>
          </p:cNvSpPr>
          <p:nvPr/>
        </p:nvSpPr>
        <p:spPr bwMode="auto">
          <a:xfrm>
            <a:off x="1446213" y="5876925"/>
            <a:ext cx="2016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600"/>
              <a:t>Pozitivní událost</a:t>
            </a:r>
            <a:endParaRPr lang="de-DE" altLang="de-DE" sz="1600"/>
          </a:p>
        </p:txBody>
      </p:sp>
      <p:sp>
        <p:nvSpPr>
          <p:cNvPr id="33827" name="Text Box 48"/>
          <p:cNvSpPr txBox="1">
            <a:spLocks noChangeArrowheads="1"/>
          </p:cNvSpPr>
          <p:nvPr/>
        </p:nvSpPr>
        <p:spPr bwMode="auto">
          <a:xfrm>
            <a:off x="5462588" y="5829300"/>
            <a:ext cx="2278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600"/>
              <a:t>Negativní</a:t>
            </a:r>
            <a:r>
              <a:rPr lang="de-DE" altLang="de-DE" sz="1600"/>
              <a:t> </a:t>
            </a:r>
            <a:r>
              <a:rPr lang="cs-CZ" altLang="de-DE" sz="1600"/>
              <a:t>událost</a:t>
            </a:r>
            <a:endParaRPr lang="de-DE" altLang="de-DE" sz="1600"/>
          </a:p>
        </p:txBody>
      </p:sp>
      <p:sp>
        <p:nvSpPr>
          <p:cNvPr id="33828" name="Line 49"/>
          <p:cNvSpPr>
            <a:spLocks noChangeShapeType="1"/>
          </p:cNvSpPr>
          <p:nvPr/>
        </p:nvSpPr>
        <p:spPr bwMode="auto">
          <a:xfrm flipH="1">
            <a:off x="5508625" y="2997200"/>
            <a:ext cx="2873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3829" name="Line 50"/>
          <p:cNvSpPr>
            <a:spLocks noChangeShapeType="1"/>
          </p:cNvSpPr>
          <p:nvPr/>
        </p:nvSpPr>
        <p:spPr bwMode="auto">
          <a:xfrm>
            <a:off x="6227763" y="2997200"/>
            <a:ext cx="2889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3830" name="Line 51"/>
          <p:cNvSpPr>
            <a:spLocks noChangeShapeType="1"/>
          </p:cNvSpPr>
          <p:nvPr/>
        </p:nvSpPr>
        <p:spPr bwMode="auto">
          <a:xfrm flipV="1">
            <a:off x="2195513" y="4221163"/>
            <a:ext cx="2889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3831" name="Line 52"/>
          <p:cNvSpPr>
            <a:spLocks noChangeShapeType="1"/>
          </p:cNvSpPr>
          <p:nvPr/>
        </p:nvSpPr>
        <p:spPr bwMode="auto">
          <a:xfrm>
            <a:off x="2195513" y="478472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3832" name="Text Box 55"/>
          <p:cNvSpPr txBox="1">
            <a:spLocks noChangeArrowheads="1"/>
          </p:cNvSpPr>
          <p:nvPr/>
        </p:nvSpPr>
        <p:spPr bwMode="auto">
          <a:xfrm>
            <a:off x="1187450" y="4652963"/>
            <a:ext cx="5762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3400"/>
              <a:t>+</a:t>
            </a:r>
          </a:p>
        </p:txBody>
      </p:sp>
      <p:sp>
        <p:nvSpPr>
          <p:cNvPr id="33833" name="Text Box 56"/>
          <p:cNvSpPr txBox="1">
            <a:spLocks noChangeArrowheads="1"/>
          </p:cNvSpPr>
          <p:nvPr/>
        </p:nvSpPr>
        <p:spPr bwMode="auto">
          <a:xfrm>
            <a:off x="1187450" y="3724275"/>
            <a:ext cx="5762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3400"/>
              <a:t>+</a:t>
            </a:r>
          </a:p>
        </p:txBody>
      </p:sp>
      <p:sp>
        <p:nvSpPr>
          <p:cNvPr id="33834" name="Text Box 57"/>
          <p:cNvSpPr txBox="1">
            <a:spLocks noChangeArrowheads="1"/>
          </p:cNvSpPr>
          <p:nvPr/>
        </p:nvSpPr>
        <p:spPr bwMode="auto">
          <a:xfrm>
            <a:off x="4716463" y="1989138"/>
            <a:ext cx="5762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4800"/>
              <a:t>-</a:t>
            </a:r>
          </a:p>
        </p:txBody>
      </p:sp>
      <p:sp>
        <p:nvSpPr>
          <p:cNvPr id="33835" name="Text Box 58"/>
          <p:cNvSpPr txBox="1">
            <a:spLocks noChangeArrowheads="1"/>
          </p:cNvSpPr>
          <p:nvPr/>
        </p:nvSpPr>
        <p:spPr bwMode="auto">
          <a:xfrm>
            <a:off x="6948488" y="1916113"/>
            <a:ext cx="5762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4800"/>
              <a:t>-</a:t>
            </a:r>
          </a:p>
        </p:txBody>
      </p:sp>
      <p:sp>
        <p:nvSpPr>
          <p:cNvPr id="33836" name="Rectangle 140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19</a:t>
            </a:r>
          </a:p>
        </p:txBody>
      </p:sp>
      <p:grpSp>
        <p:nvGrpSpPr>
          <p:cNvPr id="33837" name="Group 39"/>
          <p:cNvGrpSpPr>
            <a:grpSpLocks/>
          </p:cNvGrpSpPr>
          <p:nvPr/>
        </p:nvGrpSpPr>
        <p:grpSpPr bwMode="auto">
          <a:xfrm>
            <a:off x="1208088" y="4276725"/>
            <a:ext cx="504825" cy="503238"/>
            <a:chOff x="113" y="890"/>
            <a:chExt cx="408" cy="408"/>
          </a:xfrm>
        </p:grpSpPr>
        <p:sp>
          <p:nvSpPr>
            <p:cNvPr id="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3858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59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60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grpSp>
        <p:nvGrpSpPr>
          <p:cNvPr id="33838" name="Group 39"/>
          <p:cNvGrpSpPr>
            <a:grpSpLocks/>
          </p:cNvGrpSpPr>
          <p:nvPr/>
        </p:nvGrpSpPr>
        <p:grpSpPr bwMode="auto">
          <a:xfrm>
            <a:off x="858838" y="578802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3854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55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56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grpSp>
        <p:nvGrpSpPr>
          <p:cNvPr id="33839" name="Group 17"/>
          <p:cNvGrpSpPr>
            <a:grpSpLocks/>
          </p:cNvGrpSpPr>
          <p:nvPr/>
        </p:nvGrpSpPr>
        <p:grpSpPr bwMode="auto">
          <a:xfrm>
            <a:off x="4867275" y="5788025"/>
            <a:ext cx="503238" cy="503238"/>
            <a:chOff x="612" y="1253"/>
            <a:chExt cx="408" cy="416"/>
          </a:xfrm>
        </p:grpSpPr>
        <p:sp>
          <p:nvSpPr>
            <p:cNvPr id="3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3850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51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52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grpSp>
        <p:nvGrpSpPr>
          <p:cNvPr id="33840" name="Group 17"/>
          <p:cNvGrpSpPr>
            <a:grpSpLocks/>
          </p:cNvGrpSpPr>
          <p:nvPr/>
        </p:nvGrpSpPr>
        <p:grpSpPr bwMode="auto">
          <a:xfrm>
            <a:off x="5749925" y="1989138"/>
            <a:ext cx="503238" cy="503237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3846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47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 sz="1800">
                <a:latin typeface="Georgia" pitchFamily="18" charset="0"/>
                <a:cs typeface="Arial" charset="0"/>
              </a:endParaRPr>
            </a:p>
          </p:txBody>
        </p:sp>
        <p:sp>
          <p:nvSpPr>
            <p:cNvPr id="33848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</p:grpSp>
      <p:pic>
        <p:nvPicPr>
          <p:cNvPr id="33841" name="Picture 141" descr="Index - Sami Keinänen - flickr -ccc"/>
          <p:cNvPicPr>
            <a:picLocks noChangeAspect="1" noChangeArrowheads="1"/>
          </p:cNvPicPr>
          <p:nvPr/>
        </p:nvPicPr>
        <p:blipFill>
          <a:blip r:embed="rId3"/>
          <a:srcRect l="23242" t="15024"/>
          <a:stretch>
            <a:fillRect/>
          </a:stretch>
        </p:blipFill>
        <p:spPr bwMode="auto">
          <a:xfrm>
            <a:off x="414338" y="1355725"/>
            <a:ext cx="871537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42" name="Text Box 67"/>
          <p:cNvSpPr txBox="1">
            <a:spLocks noChangeArrowheads="1"/>
          </p:cNvSpPr>
          <p:nvPr/>
        </p:nvSpPr>
        <p:spPr bwMode="auto">
          <a:xfrm>
            <a:off x="0" y="6657975"/>
            <a:ext cx="378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„Ukazovák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Sami Keinänen</a:t>
            </a:r>
            <a:r>
              <a:rPr lang="cs-CZ" altLang="de-DE" i="1"/>
              <a:t>a</a:t>
            </a:r>
            <a:r>
              <a:rPr lang="de-DE" altLang="de-DE" i="1"/>
              <a:t>; </a:t>
            </a:r>
            <a:r>
              <a:rPr lang="cs-CZ" altLang="de-DE" i="1"/>
              <a:t>„</a:t>
            </a:r>
            <a:r>
              <a:rPr lang="de-DE" altLang="de-DE" i="1"/>
              <a:t>Smileys</a:t>
            </a:r>
            <a:r>
              <a:rPr lang="en-GB" altLang="de-DE" i="1"/>
              <a:t>”</a:t>
            </a:r>
            <a:r>
              <a:rPr lang="de-DE" altLang="de-DE" i="1"/>
              <a:t> </a:t>
            </a:r>
            <a:r>
              <a:rPr lang="cs-CZ" altLang="de-DE" i="1"/>
              <a:t>od</a:t>
            </a:r>
            <a:r>
              <a:rPr lang="de-DE" altLang="de-DE" i="1"/>
              <a:t> Ruth Veckenstedt)</a:t>
            </a:r>
            <a:endParaRPr lang="en-US" altLang="de-DE" i="1"/>
          </a:p>
        </p:txBody>
      </p:sp>
      <p:sp>
        <p:nvSpPr>
          <p:cNvPr id="3384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3844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40" name="Rectangle 5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dirty="0"/>
              <a:t>Jaký je váš obvyklý styl vysvětlování událostí</a:t>
            </a:r>
            <a:r>
              <a:rPr lang="de-DE" altLang="de-DE" dirty="0"/>
              <a:t>?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438400" y="2981325"/>
          <a:ext cx="429577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Diagramm" r:id="rId4" imgW="3848100" imgH="2105025" progId="Excel.Chart.8">
                  <p:embed/>
                </p:oleObj>
              </mc:Choice>
              <mc:Fallback>
                <p:oleObj name="Diagramm" r:id="rId4" imgW="3848100" imgH="2105025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981325"/>
                        <a:ext cx="4295775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</a:rPr>
              <a:t>Pronásledování</a:t>
            </a:r>
            <a:r>
              <a:rPr lang="de-DE" altLang="de-DE" sz="2000" dirty="0">
                <a:solidFill>
                  <a:schemeClr val="accent1"/>
                </a:solidFill>
              </a:rPr>
              <a:t>: </a:t>
            </a:r>
          </a:p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</a:rPr>
              <a:t>Okolnosti,druzí lidé</a:t>
            </a:r>
            <a:r>
              <a:rPr lang="de-DE" altLang="de-DE" sz="2000" dirty="0">
                <a:solidFill>
                  <a:schemeClr val="accent1"/>
                </a:solidFill>
              </a:rPr>
              <a:t>, </a:t>
            </a:r>
            <a:r>
              <a:rPr lang="cs-CZ" altLang="de-DE" sz="2000" dirty="0">
                <a:solidFill>
                  <a:schemeClr val="accent1"/>
                </a:solidFill>
              </a:rPr>
              <a:t>já sám</a:t>
            </a:r>
            <a:r>
              <a:rPr lang="de-DE" altLang="de-DE" sz="2000" dirty="0">
                <a:solidFill>
                  <a:schemeClr val="accent1"/>
                </a:solidFill>
              </a:rPr>
              <a:t>!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2916238" y="5259388"/>
            <a:ext cx="31559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2200" dirty="0"/>
              <a:t>Petr sám</a:t>
            </a:r>
            <a:r>
              <a:rPr lang="de-DE" altLang="de-DE" sz="2200" dirty="0"/>
              <a:t>: </a:t>
            </a:r>
            <a:r>
              <a:rPr lang="cs-CZ" altLang="de-DE" sz="2200" dirty="0"/>
              <a:t>přehnaně citlivý</a:t>
            </a:r>
            <a:r>
              <a:rPr lang="de-DE" altLang="de-DE" sz="2200" dirty="0"/>
              <a:t> (30%)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5580063" y="3357563"/>
            <a:ext cx="29527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2200" dirty="0"/>
              <a:t>Okolnosti</a:t>
            </a:r>
            <a:r>
              <a:rPr lang="de-DE" altLang="de-DE" sz="2200" dirty="0"/>
              <a:t>: </a:t>
            </a:r>
            <a:r>
              <a:rPr lang="cs-CZ" altLang="de-DE" sz="2200" dirty="0"/>
              <a:t>alkohol</a:t>
            </a:r>
            <a:r>
              <a:rPr lang="de-DE" altLang="de-DE" sz="2200" dirty="0"/>
              <a:t>, </a:t>
            </a:r>
            <a:r>
              <a:rPr lang="cs-CZ" altLang="de-DE" sz="2200" dirty="0"/>
              <a:t>drogy</a:t>
            </a:r>
            <a:r>
              <a:rPr lang="de-DE" altLang="de-DE" sz="2200" dirty="0"/>
              <a:t> (40%)</a:t>
            </a:r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900113" y="3213100"/>
            <a:ext cx="29527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2200" dirty="0"/>
              <a:t>Druzí lidé</a:t>
            </a:r>
            <a:r>
              <a:rPr lang="de-DE" altLang="de-DE" sz="2200" dirty="0"/>
              <a:t>: </a:t>
            </a:r>
            <a:r>
              <a:rPr lang="cs-CZ" altLang="de-DE" sz="2200" dirty="0"/>
              <a:t>protivní</a:t>
            </a:r>
            <a:r>
              <a:rPr lang="de-DE" altLang="de-DE" sz="2200" dirty="0"/>
              <a:t> </a:t>
            </a:r>
            <a:r>
              <a:rPr lang="cs-CZ" altLang="de-DE" sz="2200" dirty="0"/>
              <a:t>sousedé</a:t>
            </a:r>
            <a:r>
              <a:rPr lang="de-DE" altLang="de-DE" sz="2200" dirty="0"/>
              <a:t> (30%)</a:t>
            </a:r>
          </a:p>
        </p:txBody>
      </p:sp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179388" y="1196975"/>
            <a:ext cx="87852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2000" dirty="0"/>
              <a:t>Příklad:</a:t>
            </a:r>
            <a:r>
              <a:rPr lang="de-DE" altLang="de-DE" sz="2000" dirty="0"/>
              <a:t> Petr </a:t>
            </a:r>
            <a:r>
              <a:rPr lang="cs-CZ" altLang="de-DE" sz="2000" dirty="0"/>
              <a:t>si myslí, že ho jeho sousedé chtějí vypudit z jeho bytu. Jejich konflikt se vystupňoval, když na ně zavolal policii v době, kdy byl opilý a pod vlivem drog.</a:t>
            </a:r>
            <a:endParaRPr lang="de-DE" altLang="de-DE" sz="2000" dirty="0"/>
          </a:p>
          <a:p>
            <a:pPr eaLnBrk="1" hangingPunct="1">
              <a:spcBef>
                <a:spcPct val="50000"/>
              </a:spcBef>
            </a:pPr>
            <a:r>
              <a:rPr lang="cs-CZ" altLang="de-DE" sz="2000" dirty="0"/>
              <a:t>Které faktory přispěly k vystupňování konfliktu</a:t>
            </a:r>
            <a:r>
              <a:rPr lang="de-DE" altLang="de-DE" sz="2000" dirty="0"/>
              <a:t>?</a:t>
            </a:r>
          </a:p>
        </p:txBody>
      </p:sp>
      <p:sp>
        <p:nvSpPr>
          <p:cNvPr id="4104" name="Rectangle 14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20</a:t>
            </a:r>
          </a:p>
        </p:txBody>
      </p:sp>
      <p:grpSp>
        <p:nvGrpSpPr>
          <p:cNvPr id="4105" name="Group 16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410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 sz="1800"/>
            </a:p>
          </p:txBody>
        </p:sp>
        <p:pic>
          <p:nvPicPr>
            <p:cNvPr id="4109" name="Picture 70" descr="Notiz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cs-CZ" altLang="de-DE" sz="1200" dirty="0"/>
                <a:t>Pracovní list</a:t>
              </a:r>
              <a:r>
                <a:rPr lang="de-DE" altLang="de-DE" sz="1200" dirty="0"/>
                <a:t> 4.5</a:t>
              </a:r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410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6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879475" y="1828800"/>
            <a:ext cx="7254875" cy="4294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de-DE" altLang="de-DE" sz="1800" dirty="0" smtClean="0">
              <a:solidFill>
                <a:srgbClr val="FF0066"/>
              </a:solidFill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cs-CZ" altLang="de-DE" sz="1800" b="1" dirty="0" smtClean="0"/>
              <a:t>Možná vysvětlení</a:t>
            </a:r>
            <a:r>
              <a:rPr lang="de-DE" altLang="de-DE" sz="1800" b="1" dirty="0" smtClean="0"/>
              <a:t>…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de-DE" altLang="de-DE" sz="1800" dirty="0" smtClean="0"/>
              <a:t>…</a:t>
            </a:r>
            <a:r>
              <a:rPr lang="cs-CZ" altLang="de-DE" sz="1800" dirty="0" smtClean="0"/>
              <a:t>já sám</a:t>
            </a:r>
            <a:r>
              <a:rPr lang="de-DE" altLang="de-DE" sz="18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de-DE" altLang="de-DE" sz="1800" dirty="0" smtClean="0"/>
              <a:t>…</a:t>
            </a:r>
            <a:r>
              <a:rPr lang="cs-CZ" altLang="de-DE" sz="1800" dirty="0" smtClean="0"/>
              <a:t>druzí lidé</a:t>
            </a:r>
            <a:r>
              <a:rPr lang="de-DE" altLang="de-DE" sz="1800" dirty="0" smtClean="0"/>
              <a:t> 	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de-DE" altLang="de-DE" sz="1800" dirty="0" smtClean="0"/>
              <a:t>…</a:t>
            </a:r>
            <a:r>
              <a:rPr lang="cs-CZ" altLang="de-DE" sz="1800" dirty="0" smtClean="0"/>
              <a:t>situace/ okolnosti</a:t>
            </a:r>
            <a:endParaRPr lang="en-US" altLang="de-DE" sz="1800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de-DE" altLang="de-DE" sz="1600" dirty="0" smtClean="0">
                <a:solidFill>
                  <a:srgbClr val="336699"/>
                </a:solidFill>
              </a:rPr>
              <a:t>	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de-DE" altLang="de-DE" sz="1600" dirty="0" smtClean="0"/>
              <a:t>		</a:t>
            </a:r>
            <a:endParaRPr lang="en-US" altLang="de-DE" sz="1600" dirty="0" smtClean="0">
              <a:solidFill>
                <a:srgbClr val="3333FF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71450"/>
            <a:ext cx="9144000" cy="1143000"/>
          </a:xfrm>
          <a:noFill/>
        </p:spPr>
        <p:txBody>
          <a:bodyPr anchor="ctr"/>
          <a:lstStyle/>
          <a:p>
            <a:pPr eaLnBrk="1" hangingPunct="1"/>
            <a:r>
              <a:rPr lang="cs-CZ" altLang="de-DE" dirty="0" smtClean="0"/>
              <a:t>Vnitřní hlas vám říká, že jste špatný</a:t>
            </a:r>
            <a:r>
              <a:rPr lang="de-DE" altLang="de-DE" dirty="0" smtClean="0"/>
              <a:t> </a:t>
            </a:r>
            <a:r>
              <a:rPr lang="cs-CZ" altLang="de-DE" dirty="0" smtClean="0"/>
              <a:t>člověk.</a:t>
            </a:r>
            <a:endParaRPr lang="en-US" altLang="de-DE" dirty="0" smtClean="0">
              <a:solidFill>
                <a:srgbClr val="CC3300"/>
              </a:solidFill>
            </a:endParaRPr>
          </a:p>
        </p:txBody>
      </p:sp>
      <p:sp>
        <p:nvSpPr>
          <p:cNvPr id="34820" name="Rectangle 15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3482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4.2</a:t>
            </a:r>
            <a:r>
              <a:rPr lang="cs-CZ" altLang="de-DE" sz="1200" b="1">
                <a:solidFill>
                  <a:schemeClr val="tx2"/>
                </a:solidFill>
              </a:rPr>
              <a:t>7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4822" name="Text Box 22"/>
          <p:cNvSpPr txBox="1">
            <a:spLocks noChangeArrowheads="1"/>
          </p:cNvSpPr>
          <p:nvPr/>
        </p:nvSpPr>
        <p:spPr bwMode="auto">
          <a:xfrm>
            <a:off x="0" y="6643688"/>
            <a:ext cx="37798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„Maska hrůzy</a:t>
            </a:r>
            <a:r>
              <a:rPr lang="de-DE" altLang="de-DE" i="1"/>
              <a:t>” </a:t>
            </a:r>
            <a:r>
              <a:rPr lang="cs-CZ" altLang="de-DE" i="1"/>
              <a:t>od</a:t>
            </a:r>
            <a:r>
              <a:rPr lang="de-DE" altLang="de-DE" i="1"/>
              <a:t> Chr</a:t>
            </a:r>
            <a:r>
              <a:rPr lang="cs-CZ" altLang="de-DE" i="1"/>
              <a:t>y</a:t>
            </a:r>
            <a:r>
              <a:rPr lang="de-DE" altLang="de-DE" i="1"/>
              <a:t>stalline Radical)</a:t>
            </a:r>
            <a:endParaRPr lang="en-US" altLang="de-DE" i="1"/>
          </a:p>
        </p:txBody>
      </p:sp>
      <p:sp>
        <p:nvSpPr>
          <p:cNvPr id="34823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pic>
        <p:nvPicPr>
          <p:cNvPr id="34824" name="Picture 16" descr="mask of horror-chrystalline-flickr-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6550" y="4868863"/>
            <a:ext cx="104933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052513"/>
            <a:ext cx="7559675" cy="5832475"/>
          </a:xfrm>
        </p:spPr>
        <p:txBody>
          <a:bodyPr/>
          <a:lstStyle/>
          <a:p>
            <a:pPr marL="355600" indent="-35560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cs-CZ" altLang="de-DE" sz="1800" b="1" dirty="0" smtClean="0"/>
              <a:t>Možná</a:t>
            </a:r>
            <a:r>
              <a:rPr lang="de-DE" altLang="de-DE" sz="1800" b="1" dirty="0" smtClean="0"/>
              <a:t> </a:t>
            </a:r>
            <a:r>
              <a:rPr lang="cs-CZ" altLang="de-DE" sz="1800" b="1" dirty="0" smtClean="0"/>
              <a:t>vysvětlení</a:t>
            </a:r>
            <a:r>
              <a:rPr lang="de-DE" altLang="de-DE" sz="1800" b="1" dirty="0" smtClean="0"/>
              <a:t>…</a:t>
            </a:r>
            <a:endParaRPr lang="cs-CZ" altLang="de-DE" sz="1800" b="1" dirty="0" smtClean="0"/>
          </a:p>
          <a:p>
            <a:pPr marL="355600" indent="-355600" eaLnBrk="1" hangingPunct="1">
              <a:lnSpc>
                <a:spcPct val="80000"/>
              </a:lnSpc>
              <a:buFont typeface="Wingdings 2" pitchFamily="18" charset="2"/>
              <a:buNone/>
            </a:pPr>
            <a:endParaRPr lang="de-DE" altLang="de-DE" sz="1000" b="1" dirty="0" smtClean="0"/>
          </a:p>
          <a:p>
            <a:pPr marL="355600" indent="-355600" eaLnBrk="1" hangingPunct="1">
              <a:spcBef>
                <a:spcPts val="600"/>
              </a:spcBef>
              <a:buFont typeface="Wingdings 2" pitchFamily="18" charset="2"/>
              <a:buNone/>
            </a:pPr>
            <a:r>
              <a:rPr lang="de-DE" altLang="de-DE" sz="1800" b="1" dirty="0" smtClean="0"/>
              <a:t>... </a:t>
            </a:r>
            <a:r>
              <a:rPr lang="cs-CZ" altLang="de-DE" sz="1800" b="1" dirty="0" smtClean="0"/>
              <a:t>Můžu za to já sám</a:t>
            </a:r>
            <a:r>
              <a:rPr lang="de-DE" altLang="de-DE" sz="1800" b="1" dirty="0" smtClean="0"/>
              <a:t>:</a:t>
            </a:r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Sebeobviňování, skrytá nenávist k sobě</a:t>
            </a:r>
            <a:endParaRPr lang="de-DE" altLang="de-DE" sz="1800" dirty="0" smtClean="0"/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Příznak duševní nemoci</a:t>
            </a:r>
            <a:endParaRPr lang="de-DE" altLang="de-DE" sz="1800" dirty="0" smtClean="0"/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Samovolné výboje v mozku </a:t>
            </a:r>
            <a:r>
              <a:rPr lang="de-DE" altLang="de-DE" sz="1800" dirty="0" smtClean="0"/>
              <a:t>(</a:t>
            </a:r>
            <a:r>
              <a:rPr lang="cs-CZ" altLang="de-DE" sz="1800" dirty="0" smtClean="0"/>
              <a:t>např. v řečovém centru</a:t>
            </a:r>
            <a:r>
              <a:rPr lang="de-DE" altLang="de-DE" sz="1800" dirty="0" smtClean="0"/>
              <a:t>)</a:t>
            </a:r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Mé vlastní myšlenky, které prostě vnímám hodně intenzivně</a:t>
            </a:r>
            <a:endParaRPr lang="de-DE" altLang="de-DE" sz="1800" dirty="0" smtClean="0"/>
          </a:p>
          <a:p>
            <a:pPr marL="355600" indent="-355600" eaLnBrk="1" hangingPunct="1">
              <a:spcBef>
                <a:spcPts val="600"/>
              </a:spcBef>
              <a:buFont typeface="Wingdings" pitchFamily="2" charset="2"/>
              <a:buNone/>
            </a:pPr>
            <a:endParaRPr lang="de-DE" altLang="de-DE" sz="1000" b="1" dirty="0" smtClean="0"/>
          </a:p>
          <a:p>
            <a:pPr marL="355600" indent="-355600" eaLnBrk="1" hangingPunct="1">
              <a:spcBef>
                <a:spcPts val="6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de-DE" altLang="de-DE" sz="1800" b="1" dirty="0" smtClean="0"/>
              <a:t>... </a:t>
            </a:r>
            <a:r>
              <a:rPr lang="cs-CZ" altLang="de-DE" sz="1800" b="1" dirty="0" smtClean="0"/>
              <a:t>Mohou za to druzí lidé</a:t>
            </a:r>
            <a:r>
              <a:rPr lang="de-DE" altLang="de-DE" sz="1800" b="1" dirty="0" smtClean="0"/>
              <a:t>:</a:t>
            </a:r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Něco mi vložili do mozku </a:t>
            </a:r>
            <a:r>
              <a:rPr lang="de-DE" altLang="de-DE" sz="1800" dirty="0" smtClean="0"/>
              <a:t>(</a:t>
            </a:r>
            <a:r>
              <a:rPr lang="cs-CZ" altLang="de-DE" sz="1800" dirty="0" smtClean="0"/>
              <a:t>vysílač, elektrodu) nebo je to vysíláno zvenčí</a:t>
            </a:r>
            <a:endParaRPr lang="de-DE" altLang="de-DE" sz="1800" dirty="0" smtClean="0"/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Někdo získal kontrolu nad mými myšlenkami</a:t>
            </a:r>
            <a:endParaRPr lang="de-DE" altLang="de-DE" sz="1800" dirty="0" smtClean="0"/>
          </a:p>
          <a:p>
            <a:pPr marL="355600" indent="-355600" eaLnBrk="1" hangingPunct="1">
              <a:spcBef>
                <a:spcPts val="600"/>
              </a:spcBef>
              <a:buFont typeface="Wingdings" pitchFamily="2" charset="2"/>
              <a:buNone/>
            </a:pPr>
            <a:endParaRPr lang="de-DE" altLang="de-DE" sz="1000" b="1" dirty="0" smtClean="0">
              <a:solidFill>
                <a:srgbClr val="336699"/>
              </a:solidFill>
            </a:endParaRPr>
          </a:p>
          <a:p>
            <a:pPr marL="355600" indent="-355600" eaLnBrk="1" hangingPunct="1">
              <a:spcBef>
                <a:spcPts val="6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de-DE" altLang="de-DE" sz="1800" b="1" dirty="0" smtClean="0"/>
              <a:t>... </a:t>
            </a:r>
            <a:r>
              <a:rPr lang="cs-CZ" altLang="de-DE" sz="1800" b="1" dirty="0" smtClean="0"/>
              <a:t>Může za to situace nebo náhoda</a:t>
            </a:r>
            <a:r>
              <a:rPr lang="de-DE" altLang="de-DE" sz="1800" b="1" dirty="0" smtClean="0"/>
              <a:t>:</a:t>
            </a:r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Silný stres</a:t>
            </a:r>
            <a:endParaRPr lang="de-DE" altLang="de-DE" sz="1800" dirty="0" smtClean="0"/>
          </a:p>
          <a:p>
            <a:pPr marL="355600" indent="-355600" eaLnBrk="1" hangingPunct="1">
              <a:spcBef>
                <a:spcPts val="6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Chytlavá melodie</a:t>
            </a:r>
            <a:r>
              <a:rPr lang="de-DE" altLang="de-DE" sz="1800" dirty="0" smtClean="0"/>
              <a:t>, </a:t>
            </a:r>
            <a:r>
              <a:rPr lang="cs-CZ" altLang="de-DE" sz="1800" dirty="0" smtClean="0"/>
              <a:t>přemítání</a:t>
            </a:r>
            <a:r>
              <a:rPr lang="de-DE" altLang="de-DE" sz="1800" dirty="0" smtClean="0"/>
              <a:t>, </a:t>
            </a:r>
            <a:r>
              <a:rPr lang="cs-CZ" altLang="de-DE" sz="1800" dirty="0" smtClean="0"/>
              <a:t>přehrávání si myšlenek v hlavě, např. po nějaké hádce</a:t>
            </a:r>
            <a:endParaRPr lang="en-US" altLang="de-DE" sz="1800" dirty="0" smtClean="0"/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0" y="1484313"/>
            <a:ext cx="7005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336699"/>
              </a:buClr>
              <a:buSzPct val="200000"/>
            </a:pPr>
            <a:r>
              <a:rPr lang="de-DE" altLang="de-DE" sz="2400"/>
              <a:t>   </a:t>
            </a:r>
          </a:p>
        </p:txBody>
      </p:sp>
      <p:sp>
        <p:nvSpPr>
          <p:cNvPr id="35844" name="Rectangle 33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3584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</a:t>
            </a:r>
            <a:r>
              <a:rPr lang="cs-CZ" altLang="de-DE" sz="1200" b="1">
                <a:solidFill>
                  <a:schemeClr val="tx2"/>
                </a:solidFill>
              </a:rPr>
              <a:t>28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pic>
        <p:nvPicPr>
          <p:cNvPr id="35846" name="Picture 16" descr="mask of horror-chrystalline-flickr-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6550" y="4868863"/>
            <a:ext cx="104933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0" y="-1714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cs-CZ" sz="2000" kern="0" dirty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Vnitřní hlas vám říká</a:t>
            </a:r>
            <a:r>
              <a:rPr lang="cs-CZ" sz="2000" kern="0" dirty="0" smtClean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, </a:t>
            </a:r>
            <a:r>
              <a:rPr lang="cs-CZ" sz="2000" kern="0" dirty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že jste špatný člověk.</a:t>
            </a:r>
            <a:endParaRPr lang="en-US" sz="2000" kern="0" dirty="0">
              <a:solidFill>
                <a:srgbClr val="CC33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849" name="Text Box 22"/>
          <p:cNvSpPr txBox="1">
            <a:spLocks noChangeArrowheads="1"/>
          </p:cNvSpPr>
          <p:nvPr/>
        </p:nvSpPr>
        <p:spPr bwMode="auto">
          <a:xfrm>
            <a:off x="0" y="6643688"/>
            <a:ext cx="37798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„Maska hrůzy</a:t>
            </a:r>
            <a:r>
              <a:rPr lang="de-DE" altLang="de-DE" i="1"/>
              <a:t>” </a:t>
            </a:r>
            <a:r>
              <a:rPr lang="cs-CZ" altLang="de-DE" i="1"/>
              <a:t>od</a:t>
            </a:r>
            <a:r>
              <a:rPr lang="de-DE" altLang="de-DE" i="1"/>
              <a:t> Chr</a:t>
            </a:r>
            <a:r>
              <a:rPr lang="cs-CZ" altLang="de-DE" i="1"/>
              <a:t>y</a:t>
            </a:r>
            <a:r>
              <a:rPr lang="de-DE" altLang="de-DE" i="1"/>
              <a:t>stalline Radical)</a:t>
            </a:r>
            <a:endParaRPr lang="en-US" altLang="de-DE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73113" y="1484313"/>
            <a:ext cx="8064500" cy="33226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cs-CZ" altLang="de-DE" sz="1800" b="1" dirty="0" smtClean="0"/>
              <a:t>Typická vysvětlení během psychózy</a:t>
            </a:r>
            <a:r>
              <a:rPr lang="de-DE" altLang="de-DE" sz="1800" b="1" dirty="0" smtClean="0"/>
              <a:t>: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SzPct val="200000"/>
              <a:buFont typeface="Wingdings 2" pitchFamily="18" charset="2"/>
              <a:buNone/>
            </a:pPr>
            <a:r>
              <a:rPr lang="de-DE" altLang="de-DE" sz="1800" dirty="0" smtClean="0"/>
              <a:t>		</a:t>
            </a:r>
          </a:p>
          <a:p>
            <a:pPr eaLnBrk="1" hangingPunct="1">
              <a:spcBef>
                <a:spcPct val="600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Něco mi vložili do mozku </a:t>
            </a:r>
            <a:r>
              <a:rPr lang="de-DE" altLang="de-DE" sz="1800" dirty="0" smtClean="0"/>
              <a:t>(</a:t>
            </a:r>
            <a:r>
              <a:rPr lang="cs-CZ" altLang="de-DE" sz="1800" dirty="0" smtClean="0"/>
              <a:t>vysílač, elektrodu</a:t>
            </a:r>
            <a:r>
              <a:rPr lang="de-DE" altLang="de-DE" sz="1800" dirty="0" smtClean="0"/>
              <a:t>) </a:t>
            </a:r>
            <a:r>
              <a:rPr lang="cs-CZ" altLang="de-DE" sz="1800" dirty="0" smtClean="0"/>
              <a:t>nebo je to vysíláno odněkud zvnějšku.</a:t>
            </a: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Někdo získal kontrolu nad mými myšlenkami.</a:t>
            </a:r>
            <a:endParaRPr lang="de-DE" altLang="de-DE" sz="1800" b="1" dirty="0" smtClean="0"/>
          </a:p>
        </p:txBody>
      </p:sp>
      <p:sp>
        <p:nvSpPr>
          <p:cNvPr id="36867" name="Rectangle 19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23</a:t>
            </a:r>
          </a:p>
        </p:txBody>
      </p:sp>
      <p:grpSp>
        <p:nvGrpSpPr>
          <p:cNvPr id="36868" name="Group 20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3687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 sz="1800"/>
            </a:p>
          </p:txBody>
        </p:sp>
        <p:pic>
          <p:nvPicPr>
            <p:cNvPr id="36875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6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</a:t>
              </a:r>
              <a:r>
                <a:rPr lang="de-DE" altLang="de-DE" sz="1200"/>
                <a:t> 4.6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sp>
        <p:nvSpPr>
          <p:cNvPr id="3686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</a:t>
            </a:r>
            <a:r>
              <a:rPr lang="cs-CZ" altLang="de-DE" sz="1200" b="1">
                <a:solidFill>
                  <a:schemeClr val="tx2"/>
                </a:solidFill>
              </a:rPr>
              <a:t>29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6870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0" y="-1714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cs-CZ" sz="2000" kern="0" dirty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Vnitřní hlas vám </a:t>
            </a:r>
            <a:r>
              <a:rPr lang="cs-CZ" sz="2000" kern="0" dirty="0" smtClean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říká,</a:t>
            </a:r>
            <a:r>
              <a:rPr lang="de-DE" sz="2000" kern="0" dirty="0" smtClean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2000" kern="0" dirty="0" smtClean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že </a:t>
            </a:r>
            <a:r>
              <a:rPr lang="cs-CZ" sz="2000" kern="0" dirty="0">
                <a:solidFill>
                  <a:srgbClr val="D16349"/>
                </a:solidFill>
                <a:latin typeface="+mj-lt"/>
                <a:ea typeface="+mj-ea"/>
                <a:cs typeface="+mj-cs"/>
              </a:rPr>
              <a:t>jste špatný člověk.</a:t>
            </a:r>
            <a:endParaRPr lang="en-US" sz="2000" kern="0" dirty="0">
              <a:solidFill>
                <a:srgbClr val="CC33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6872" name="Picture 16" descr="mask of horror-chrystalline-flickr-cc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6550" y="4868863"/>
            <a:ext cx="104933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3" name="Text Box 22"/>
          <p:cNvSpPr txBox="1">
            <a:spLocks noChangeArrowheads="1"/>
          </p:cNvSpPr>
          <p:nvPr/>
        </p:nvSpPr>
        <p:spPr bwMode="auto">
          <a:xfrm>
            <a:off x="0" y="6643688"/>
            <a:ext cx="37798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„Maska hrůzy</a:t>
            </a:r>
            <a:r>
              <a:rPr lang="de-DE" altLang="de-DE" i="1"/>
              <a:t>” </a:t>
            </a:r>
            <a:r>
              <a:rPr lang="cs-CZ" altLang="de-DE" i="1"/>
              <a:t>od</a:t>
            </a:r>
            <a:r>
              <a:rPr lang="de-DE" altLang="de-DE" i="1"/>
              <a:t> Chr</a:t>
            </a:r>
            <a:r>
              <a:rPr lang="cs-CZ" altLang="de-DE" i="1"/>
              <a:t>y</a:t>
            </a:r>
            <a:r>
              <a:rPr lang="de-DE" altLang="de-DE" i="1"/>
              <a:t>stalline Radical)</a:t>
            </a:r>
            <a:endParaRPr lang="en-US" altLang="de-DE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8" name="Group 28"/>
          <p:cNvGraphicFramePr>
            <a:graphicFrameLocks noGrp="1"/>
          </p:cNvGraphicFramePr>
          <p:nvPr>
            <p:ph idx="4294967295"/>
          </p:nvPr>
        </p:nvGraphicFramePr>
        <p:xfrm>
          <a:off x="0" y="1412875"/>
          <a:ext cx="9144000" cy="5229225"/>
        </p:xfrm>
        <a:graphic>
          <a:graphicData uri="http://schemas.openxmlformats.org/drawingml/2006/table">
            <a:tbl>
              <a:tblPr/>
              <a:tblGrid>
                <a:gridCol w="3492500"/>
                <a:gridCol w="5651500"/>
              </a:tblGrid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Ovládány zvnějšku</a:t>
                      </a:r>
                      <a:r>
                        <a:rPr kumimoji="0" lang="de-DE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Jsou možná nějaká jiná vysvětlení</a:t>
                      </a:r>
                      <a:r>
                        <a:rPr kumimoji="0" lang="en-US" altLang="de-DE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„Slyším je velmi jasně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Oproti tomu moje myšlenky jsou zcela tiché!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Přibližně 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15-20%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lidí v populaci čas od času slyší hlasy</a:t>
                      </a:r>
                      <a:endParaRPr kumimoji="0" lang="en-US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Intenzivní myšlenky může člověk téměř slyšet chytlavá melodie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;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přemítání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;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někteří lidé, když čtou dopis od někoho, koho dobře znají,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tak „slyší“ jeho nebo její hlas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  <a:endParaRPr kumimoji="0" lang="en-US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„Tyto myšlenky nedokážu kontrolovat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Když se pokusím je zastavit, tak se ještě zhorší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To znamená, že se mi opravdu snaží někdo ublížit.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é myšlenky nedokážeme úplně kontrolovat 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jinak by neexistovaly takové věci, jako je náhlá inspirace, nečekané nápady nebo opakované přemítání. </a:t>
                      </a:r>
                      <a:endParaRPr kumimoji="0" lang="en-US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Pokud se snažíme své myšlenky potlačit, tak automaticky ještě zesílí.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Zkuste si to: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Během další minuty ani jednou nepomyslete na číslo 8! 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Nemůže se vám to podařit. </a:t>
                      </a:r>
                      <a:endParaRPr kumimoji="0" lang="en-US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„Takové hrozné věci bych si nikdy nemyslel. Nedokázal bych nikomu ublížit. A přesto neustále slyším agresivní hlasy</a:t>
                      </a:r>
                      <a:r>
                        <a:rPr kumimoji="0" lang="en-US" altLang="de-DE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.”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šlenky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které jsou protichůdné vašemu běžnému uvažování, jsou časté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Myšlenky 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≠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jednání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20%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lidí v populaci mají občas myšlenky, že by spáchali sebevraždu, ale neudělají to.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Dokonce i vůči lidem, které milujeme, máme někdy (poněkud) agresivní myšlenky 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matka, jejíž dítě dlouho pláče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).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07" name="Rectangle 32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25</a:t>
            </a:r>
          </a:p>
        </p:txBody>
      </p:sp>
      <p:pic>
        <p:nvPicPr>
          <p:cNvPr id="37908" name="Picture 24" descr="mask of horror-chrystalline-flickr-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6776" y="0"/>
            <a:ext cx="657224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4.3</a:t>
            </a:r>
            <a:r>
              <a:rPr lang="cs-CZ" altLang="de-DE" sz="1200" b="1">
                <a:solidFill>
                  <a:schemeClr val="tx2"/>
                </a:solidFill>
              </a:rPr>
              <a:t>0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7910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9" name="Rectangle 20"/>
          <p:cNvSpPr txBox="1">
            <a:spLocks noChangeArrowheads="1"/>
          </p:cNvSpPr>
          <p:nvPr/>
        </p:nvSpPr>
        <p:spPr bwMode="auto">
          <a:xfrm>
            <a:off x="0" y="-1"/>
            <a:ext cx="9144000" cy="76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cs-CZ" sz="2000" kern="0" dirty="0">
                <a:solidFill>
                  <a:srgbClr val="D16349"/>
                </a:solidFill>
                <a:latin typeface="+mj-lt"/>
                <a:ea typeface="+mj-ea"/>
              </a:rPr>
              <a:t>Slyšení hlasů</a:t>
            </a:r>
            <a:r>
              <a:rPr lang="de-DE" sz="2000" kern="0" dirty="0">
                <a:solidFill>
                  <a:srgbClr val="D16349"/>
                </a:solidFill>
                <a:latin typeface="+mj-lt"/>
                <a:ea typeface="+mj-ea"/>
              </a:rPr>
              <a:t/>
            </a:r>
            <a:br>
              <a:rPr lang="de-DE" sz="2000" kern="0" dirty="0">
                <a:solidFill>
                  <a:srgbClr val="D16349"/>
                </a:solidFill>
                <a:latin typeface="+mj-lt"/>
                <a:ea typeface="+mj-ea"/>
              </a:rPr>
            </a:br>
            <a:r>
              <a:rPr lang="de-DE" sz="1600" kern="0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cs-CZ" sz="1600" kern="0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Jsou to vaše vlastní myšlenky nebo je to způsobováno zvenčí?</a:t>
            </a:r>
            <a: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  <a:t> </a:t>
            </a:r>
            <a:b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</a:br>
            <a: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  <a:t>Pro a </a:t>
            </a:r>
            <a:r>
              <a:rPr lang="cs-CZ" sz="1600" kern="0" dirty="0">
                <a:solidFill>
                  <a:srgbClr val="D16349"/>
                </a:solidFill>
                <a:latin typeface="+mj-lt"/>
                <a:ea typeface="+mj-ea"/>
              </a:rPr>
              <a:t>proti</a:t>
            </a:r>
            <a:endParaRPr lang="en-US" sz="1600" kern="0" dirty="0">
              <a:solidFill>
                <a:srgbClr val="D16349"/>
              </a:solidFill>
              <a:latin typeface="+mj-lt"/>
              <a:ea typeface="+mj-ea"/>
            </a:endParaRPr>
          </a:p>
        </p:txBody>
      </p:sp>
      <p:sp>
        <p:nvSpPr>
          <p:cNvPr id="37912" name="Text Box 22"/>
          <p:cNvSpPr txBox="1">
            <a:spLocks noChangeArrowheads="1"/>
          </p:cNvSpPr>
          <p:nvPr/>
        </p:nvSpPr>
        <p:spPr bwMode="auto">
          <a:xfrm>
            <a:off x="0" y="6643688"/>
            <a:ext cx="37798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„Maska hrůzy</a:t>
            </a:r>
            <a:r>
              <a:rPr lang="de-DE" altLang="de-DE" i="1"/>
              <a:t>” </a:t>
            </a:r>
            <a:r>
              <a:rPr lang="cs-CZ" altLang="de-DE" i="1"/>
              <a:t>od</a:t>
            </a:r>
            <a:r>
              <a:rPr lang="de-DE" altLang="de-DE" i="1"/>
              <a:t> Chr</a:t>
            </a:r>
            <a:r>
              <a:rPr lang="cs-CZ" altLang="de-DE" i="1"/>
              <a:t>y</a:t>
            </a:r>
            <a:r>
              <a:rPr lang="de-DE" altLang="de-DE" i="1"/>
              <a:t>stalline Radical)</a:t>
            </a:r>
            <a:endParaRPr lang="en-US" altLang="de-DE" i="1"/>
          </a:p>
        </p:txBody>
      </p:sp>
      <p:sp>
        <p:nvSpPr>
          <p:cNvPr id="37913" name="Text Box 24"/>
          <p:cNvSpPr txBox="1">
            <a:spLocks noChangeArrowheads="1"/>
          </p:cNvSpPr>
          <p:nvPr/>
        </p:nvSpPr>
        <p:spPr bwMode="auto">
          <a:xfrm>
            <a:off x="3563938" y="1989138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2000" b="1"/>
              <a:t>???</a:t>
            </a:r>
          </a:p>
        </p:txBody>
      </p:sp>
      <p:sp>
        <p:nvSpPr>
          <p:cNvPr id="37914" name="Text Box 24"/>
          <p:cNvSpPr txBox="1">
            <a:spLocks noChangeArrowheads="1"/>
          </p:cNvSpPr>
          <p:nvPr/>
        </p:nvSpPr>
        <p:spPr bwMode="auto">
          <a:xfrm>
            <a:off x="3563938" y="3630613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2000" b="1"/>
              <a:t>???</a:t>
            </a:r>
          </a:p>
        </p:txBody>
      </p:sp>
      <p:sp>
        <p:nvSpPr>
          <p:cNvPr id="37915" name="Text Box 24"/>
          <p:cNvSpPr txBox="1">
            <a:spLocks noChangeArrowheads="1"/>
          </p:cNvSpPr>
          <p:nvPr/>
        </p:nvSpPr>
        <p:spPr bwMode="auto">
          <a:xfrm>
            <a:off x="3563938" y="5272088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2000" b="1"/>
              <a:t>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8" name="Group 28"/>
          <p:cNvGraphicFramePr>
            <a:graphicFrameLocks noGrp="1"/>
          </p:cNvGraphicFramePr>
          <p:nvPr>
            <p:ph idx="4294967295"/>
          </p:nvPr>
        </p:nvGraphicFramePr>
        <p:xfrm>
          <a:off x="0" y="1412875"/>
          <a:ext cx="9144000" cy="5229225"/>
        </p:xfrm>
        <a:graphic>
          <a:graphicData uri="http://schemas.openxmlformats.org/drawingml/2006/table">
            <a:tbl>
              <a:tblPr/>
              <a:tblGrid>
                <a:gridCol w="3492500"/>
                <a:gridCol w="5651500"/>
              </a:tblGrid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Ovládány zvnějšku</a:t>
                      </a:r>
                      <a:r>
                        <a:rPr kumimoji="0" lang="de-DE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Jsou možná nějaká jiná vysvětlení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„Slyším je velmi jasně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Oproti tomu moje myšlenky jsou zcela tiché!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Přibližně 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15-20%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lidí v populaci čas od času slyší hlasy</a:t>
                      </a:r>
                      <a:endParaRPr kumimoji="0" lang="en-US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Intenzivní myšlenky může člověk téměř slyšet chytlavá melodie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;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přemítání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;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někteří lidé, když čtou dopis od někoho, koho dobře znají,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tak „slyší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jeho nebo její hlas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  <a:endParaRPr kumimoji="0" lang="en-US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„Tyto myšlenky nedokážu kontrolovat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Když se pokusím je zastavit, tak se ještě zhorší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To znamená, že se mi opravdu snaží někdo ublížit.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Své myšlenky nedokážeme úplně kontrolovat 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jinak by neexistovaly takové věci, jako je náhlá inspirace, nečekané nápady nebo opakované přemítání. </a:t>
                      </a:r>
                      <a:endParaRPr kumimoji="0" lang="en-US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Pokud se snažíme své myšlenky potlačit, tak automaticky ještě zesílí.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Zkuste si to: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Během další minuty ani jednou nepomyslete na číslo 8! 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Nemůže se vám to podařit. </a:t>
                      </a:r>
                      <a:endParaRPr kumimoji="0" lang="en-US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„Takové hrozné věci bych si nikdy nemyslel. Nedokázal bych nikomu ublížit. A přesto neustále slyším agresivní hlasy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.”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Myšlenky, které jsou protichůdné vašemu běžnému uvažování, jsou časté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Myšlenky 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≠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jednání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20%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lidí v populaci mají občas myšlenky, že by spáchali sebevraždu, ale neudělají to.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Dokonce i vůči lidem, které milujeme, máme někdy (poněkud) agresivní myšlenky 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matka, jejíž dítě dlouho pláče</a:t>
                      </a:r>
                      <a:r>
                        <a:rPr kumimoji="0" lang="en-U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).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31" name="Rectangle 32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3893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4.3</a:t>
            </a:r>
            <a:r>
              <a:rPr lang="cs-CZ" altLang="de-DE" sz="1200" b="1">
                <a:solidFill>
                  <a:schemeClr val="tx2"/>
                </a:solidFill>
              </a:rPr>
              <a:t>1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8934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8936" name="Text Box 22"/>
          <p:cNvSpPr txBox="1">
            <a:spLocks noChangeArrowheads="1"/>
          </p:cNvSpPr>
          <p:nvPr/>
        </p:nvSpPr>
        <p:spPr bwMode="auto">
          <a:xfrm>
            <a:off x="0" y="6643688"/>
            <a:ext cx="37798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„Maska hrůzy</a:t>
            </a:r>
            <a:r>
              <a:rPr lang="de-DE" altLang="de-DE" i="1"/>
              <a:t>” </a:t>
            </a:r>
            <a:r>
              <a:rPr lang="cs-CZ" altLang="de-DE" i="1"/>
              <a:t>od</a:t>
            </a:r>
            <a:r>
              <a:rPr lang="de-DE" altLang="de-DE" i="1"/>
              <a:t> Chr</a:t>
            </a:r>
            <a:r>
              <a:rPr lang="cs-CZ" altLang="de-DE" i="1"/>
              <a:t>y</a:t>
            </a:r>
            <a:r>
              <a:rPr lang="de-DE" altLang="de-DE" i="1"/>
              <a:t>stalline Radical)</a:t>
            </a:r>
            <a:endParaRPr lang="en-US" altLang="de-DE" i="1"/>
          </a:p>
        </p:txBody>
      </p:sp>
      <p:pic>
        <p:nvPicPr>
          <p:cNvPr id="10" name="Picture 24" descr="mask of horror-chrystalline-flickr-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6776" y="0"/>
            <a:ext cx="657224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0"/>
          <p:cNvSpPr txBox="1">
            <a:spLocks noChangeArrowheads="1"/>
          </p:cNvSpPr>
          <p:nvPr/>
        </p:nvSpPr>
        <p:spPr bwMode="auto">
          <a:xfrm>
            <a:off x="0" y="-1"/>
            <a:ext cx="9144000" cy="76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cs-CZ" sz="2000" kern="0" dirty="0">
                <a:solidFill>
                  <a:srgbClr val="D16349"/>
                </a:solidFill>
                <a:latin typeface="+mj-lt"/>
                <a:ea typeface="+mj-ea"/>
              </a:rPr>
              <a:t>Slyšení hlasů</a:t>
            </a:r>
            <a:r>
              <a:rPr lang="de-DE" sz="2000" kern="0" dirty="0">
                <a:solidFill>
                  <a:srgbClr val="D16349"/>
                </a:solidFill>
                <a:latin typeface="+mj-lt"/>
                <a:ea typeface="+mj-ea"/>
              </a:rPr>
              <a:t/>
            </a:r>
            <a:br>
              <a:rPr lang="de-DE" sz="2000" kern="0" dirty="0">
                <a:solidFill>
                  <a:srgbClr val="D16349"/>
                </a:solidFill>
                <a:latin typeface="+mj-lt"/>
                <a:ea typeface="+mj-ea"/>
              </a:rPr>
            </a:br>
            <a:r>
              <a:rPr lang="de-DE" sz="1600" kern="0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cs-CZ" sz="1600" kern="0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Jsou to vaše vlastní myšlenky nebo je to způsobováno zvenčí?</a:t>
            </a:r>
            <a: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  <a:t> </a:t>
            </a:r>
            <a:b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</a:br>
            <a: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  <a:t>Pro a </a:t>
            </a:r>
            <a:r>
              <a:rPr lang="cs-CZ" sz="1600" kern="0" dirty="0">
                <a:solidFill>
                  <a:srgbClr val="D16349"/>
                </a:solidFill>
                <a:latin typeface="+mj-lt"/>
                <a:ea typeface="+mj-ea"/>
              </a:rPr>
              <a:t>proti</a:t>
            </a:r>
            <a:endParaRPr lang="en-US" sz="1600" kern="0" dirty="0">
              <a:solidFill>
                <a:srgbClr val="D16349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9"/>
          <p:cNvSpPr txBox="1">
            <a:spLocks noChangeArrowheads="1"/>
          </p:cNvSpPr>
          <p:nvPr/>
        </p:nvSpPr>
        <p:spPr bwMode="auto">
          <a:xfrm>
            <a:off x="466725" y="2852738"/>
            <a:ext cx="813752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1200" indent="-623888" eaLnBrk="1" hangingPunct="1">
              <a:spcBef>
                <a:spcPct val="1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Je to technicky proveditelné?</a:t>
            </a:r>
            <a:endParaRPr lang="de-DE" altLang="de-DE" sz="1800" dirty="0"/>
          </a:p>
          <a:p>
            <a:pPr marL="711200" indent="-6238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Kdy a jak se implantace do mozku skutečnila</a:t>
            </a:r>
            <a:r>
              <a:rPr lang="de-DE" altLang="de-DE" sz="1800" dirty="0"/>
              <a:t>? </a:t>
            </a:r>
          </a:p>
          <a:p>
            <a:pPr marL="711200" indent="-6238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Kdo by měl zájem vám takovýmto způsobem škodit?</a:t>
            </a:r>
            <a:r>
              <a:rPr lang="de-DE" altLang="de-DE" sz="1800" dirty="0"/>
              <a:t> </a:t>
            </a:r>
            <a:r>
              <a:rPr lang="cs-CZ" altLang="de-DE" sz="1800" dirty="0"/>
              <a:t>Kdy by na to měl dost času a peněz?</a:t>
            </a:r>
            <a:endParaRPr lang="de-DE" altLang="de-DE" sz="1800" dirty="0"/>
          </a:p>
          <a:p>
            <a:pPr marL="711200" indent="-6238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Existují jednodušší způsoby, jak někomu škodit. Proč by někdo volil tak složitou metodu</a:t>
            </a:r>
            <a:r>
              <a:rPr lang="de-DE" altLang="de-DE" sz="1800" dirty="0"/>
              <a:t>?</a:t>
            </a:r>
          </a:p>
        </p:txBody>
      </p:sp>
      <p:sp>
        <p:nvSpPr>
          <p:cNvPr id="39939" name="Text Box 23"/>
          <p:cNvSpPr txBox="1">
            <a:spLocks noChangeArrowheads="1"/>
          </p:cNvSpPr>
          <p:nvPr/>
        </p:nvSpPr>
        <p:spPr bwMode="auto">
          <a:xfrm>
            <a:off x="468313" y="1700213"/>
            <a:ext cx="8207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5250" indent="-7938" eaLnBrk="1" hangingPunct="1">
              <a:spcBef>
                <a:spcPct val="150000"/>
              </a:spcBef>
            </a:pPr>
            <a:r>
              <a:rPr lang="cs-CZ" altLang="de-DE" sz="1800" dirty="0"/>
              <a:t>Předpoklad, že myšlenky lze kontrolovat na dálku, vyvolává více otázek než odpovědí, například:</a:t>
            </a:r>
            <a:endParaRPr lang="de-DE" altLang="de-DE" sz="1800" dirty="0"/>
          </a:p>
        </p:txBody>
      </p:sp>
      <p:sp>
        <p:nvSpPr>
          <p:cNvPr id="39940" name="Rectangle 24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3994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4.3</a:t>
            </a:r>
            <a:r>
              <a:rPr lang="cs-CZ" altLang="de-DE" sz="1200" b="1">
                <a:solidFill>
                  <a:schemeClr val="tx2"/>
                </a:solidFill>
              </a:rPr>
              <a:t>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pic>
        <p:nvPicPr>
          <p:cNvPr id="39942" name="Picture 16" descr="mask of horror-chrystalline-flickr-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4868863"/>
            <a:ext cx="1049337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9945" name="Text Box 22"/>
          <p:cNvSpPr txBox="1">
            <a:spLocks noChangeArrowheads="1"/>
          </p:cNvSpPr>
          <p:nvPr/>
        </p:nvSpPr>
        <p:spPr bwMode="auto">
          <a:xfrm>
            <a:off x="0" y="6643688"/>
            <a:ext cx="37798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i="1"/>
              <a:t>(</a:t>
            </a:r>
            <a:r>
              <a:rPr lang="cs-CZ" altLang="de-DE" i="1"/>
              <a:t>„Maska hrůzy</a:t>
            </a:r>
            <a:r>
              <a:rPr lang="de-DE" altLang="de-DE" i="1"/>
              <a:t>” </a:t>
            </a:r>
            <a:r>
              <a:rPr lang="cs-CZ" altLang="de-DE" i="1"/>
              <a:t>od</a:t>
            </a:r>
            <a:r>
              <a:rPr lang="de-DE" altLang="de-DE" i="1"/>
              <a:t> Chr</a:t>
            </a:r>
            <a:r>
              <a:rPr lang="cs-CZ" altLang="de-DE" i="1"/>
              <a:t>y</a:t>
            </a:r>
            <a:r>
              <a:rPr lang="de-DE" altLang="de-DE" i="1"/>
              <a:t>stalline Radical)</a:t>
            </a:r>
            <a:endParaRPr lang="en-US" altLang="de-DE" i="1"/>
          </a:p>
        </p:txBody>
      </p:sp>
      <p:sp>
        <p:nvSpPr>
          <p:cNvPr id="11" name="Rectangle 20"/>
          <p:cNvSpPr txBox="1">
            <a:spLocks noChangeArrowheads="1"/>
          </p:cNvSpPr>
          <p:nvPr/>
        </p:nvSpPr>
        <p:spPr bwMode="auto">
          <a:xfrm>
            <a:off x="0" y="-1"/>
            <a:ext cx="9144000" cy="76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cs-CZ" sz="2000" kern="0" dirty="0">
                <a:solidFill>
                  <a:srgbClr val="D16349"/>
                </a:solidFill>
                <a:latin typeface="+mj-lt"/>
                <a:ea typeface="+mj-ea"/>
              </a:rPr>
              <a:t>Slyšení hlasů</a:t>
            </a:r>
            <a:r>
              <a:rPr lang="de-DE" sz="2000" kern="0" dirty="0">
                <a:solidFill>
                  <a:srgbClr val="D16349"/>
                </a:solidFill>
                <a:latin typeface="+mj-lt"/>
                <a:ea typeface="+mj-ea"/>
              </a:rPr>
              <a:t/>
            </a:r>
            <a:br>
              <a:rPr lang="de-DE" sz="2000" kern="0" dirty="0">
                <a:solidFill>
                  <a:srgbClr val="D16349"/>
                </a:solidFill>
                <a:latin typeface="+mj-lt"/>
                <a:ea typeface="+mj-ea"/>
              </a:rPr>
            </a:br>
            <a:r>
              <a:rPr lang="de-DE" sz="1600" kern="0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cs-CZ" sz="1600" kern="0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Jsou to vaše vlastní myšlenky nebo je to způsobováno zvenčí?</a:t>
            </a:r>
            <a: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  <a:t> </a:t>
            </a:r>
            <a:b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</a:br>
            <a:r>
              <a:rPr lang="de-DE" sz="1600" kern="0" dirty="0">
                <a:solidFill>
                  <a:srgbClr val="D16349"/>
                </a:solidFill>
                <a:latin typeface="+mj-lt"/>
                <a:ea typeface="+mj-ea"/>
              </a:rPr>
              <a:t>Pro a </a:t>
            </a:r>
            <a:r>
              <a:rPr lang="cs-CZ" sz="1600" kern="0" dirty="0">
                <a:solidFill>
                  <a:srgbClr val="D16349"/>
                </a:solidFill>
                <a:latin typeface="+mj-lt"/>
                <a:ea typeface="+mj-ea"/>
              </a:rPr>
              <a:t>proti</a:t>
            </a:r>
            <a:endParaRPr lang="en-US" sz="1600" kern="0" dirty="0">
              <a:solidFill>
                <a:srgbClr val="D16349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65100" y="2420938"/>
            <a:ext cx="8583613" cy="2062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3900" indent="-360363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Vždycky zvažte tři možnosti, které mohly přispět k tomu, jak určitá událost dopadla:</a:t>
            </a:r>
            <a:r>
              <a:rPr lang="de-DE" altLang="de-DE" sz="1800" dirty="0"/>
              <a:t> </a:t>
            </a:r>
            <a:r>
              <a:rPr lang="cs-CZ" altLang="de-DE" sz="1800" b="1" dirty="0"/>
              <a:t>já sám</a:t>
            </a:r>
            <a:r>
              <a:rPr lang="de-DE" altLang="de-DE" sz="1800" b="1" dirty="0"/>
              <a:t>, </a:t>
            </a:r>
            <a:r>
              <a:rPr lang="cs-CZ" altLang="de-DE" sz="1800" b="1" dirty="0"/>
              <a:t>druzí lidé</a:t>
            </a:r>
            <a:r>
              <a:rPr lang="de-DE" altLang="de-DE" sz="1800" b="1" dirty="0"/>
              <a:t> a </a:t>
            </a:r>
            <a:r>
              <a:rPr lang="cs-CZ" altLang="de-DE" sz="1800" b="1" dirty="0"/>
              <a:t>okolnosti</a:t>
            </a:r>
            <a:r>
              <a:rPr lang="de-DE" altLang="de-DE" sz="1800" b="1" dirty="0"/>
              <a:t>.</a:t>
            </a:r>
          </a:p>
          <a:p>
            <a:pPr marL="723900" indent="-360363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Měli bychom se snažit být v běžném životě co nejvíce realističtí</a:t>
            </a:r>
            <a:r>
              <a:rPr lang="de-DE" altLang="de-DE" sz="1800" dirty="0"/>
              <a:t>:  </a:t>
            </a:r>
            <a:br>
              <a:rPr lang="de-DE" altLang="de-DE" sz="1800" dirty="0"/>
            </a:br>
            <a:r>
              <a:rPr lang="cs-CZ" altLang="de-DE" sz="1800" dirty="0"/>
              <a:t>Není správné, </a:t>
            </a:r>
            <a:r>
              <a:rPr lang="cs-CZ" altLang="de-DE" sz="1800" i="1" dirty="0"/>
              <a:t>vždycky </a:t>
            </a:r>
            <a:r>
              <a:rPr lang="cs-CZ" altLang="de-DE" sz="1800" dirty="0"/>
              <a:t>obviňovat</a:t>
            </a:r>
            <a:r>
              <a:rPr lang="de-DE" altLang="de-DE" sz="1800" i="1" dirty="0"/>
              <a:t> </a:t>
            </a:r>
            <a:r>
              <a:rPr lang="cs-CZ" altLang="de-DE" sz="1800" dirty="0"/>
              <a:t>z něčeho druhé </a:t>
            </a:r>
            <a:r>
              <a:rPr lang="de-DE" altLang="de-DE" sz="1800" dirty="0"/>
              <a:t>– </a:t>
            </a:r>
            <a:r>
              <a:rPr lang="cs-CZ" altLang="de-DE" sz="1800" dirty="0"/>
              <a:t>stejně jako to není </a:t>
            </a:r>
            <a:r>
              <a:rPr lang="cs-CZ" altLang="de-DE" sz="1800" i="1" dirty="0"/>
              <a:t>vždycky</a:t>
            </a:r>
            <a:r>
              <a:rPr lang="de-DE" altLang="de-DE" sz="1800" i="1" dirty="0"/>
              <a:t> </a:t>
            </a:r>
            <a:r>
              <a:rPr lang="cs-CZ" altLang="de-DE" sz="1800" dirty="0"/>
              <a:t>naše vina, když se něco nepodaří</a:t>
            </a:r>
            <a:r>
              <a:rPr lang="de-DE" altLang="de-DE" sz="1800" dirty="0"/>
              <a:t>!</a:t>
            </a:r>
            <a:r>
              <a:rPr lang="de-DE" altLang="de-DE" sz="1800" i="1" dirty="0"/>
              <a:t> </a:t>
            </a:r>
            <a:endParaRPr lang="de-DE" altLang="de-DE" sz="1800" dirty="0"/>
          </a:p>
          <a:p>
            <a:pPr marL="723900" indent="-360363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 dirty="0"/>
              <a:t>Ve většině případů určuje výsledek události více různých faktorů</a:t>
            </a:r>
            <a:r>
              <a:rPr lang="de-DE" altLang="de-DE" sz="1800" dirty="0"/>
              <a:t>.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0" y="1547813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 b="1" dirty="0"/>
              <a:t>Zapamatujte si</a:t>
            </a:r>
            <a:r>
              <a:rPr lang="de-DE" altLang="de-DE" sz="1800" b="1" dirty="0"/>
              <a:t>: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0" y="-242888"/>
            <a:ext cx="9144000" cy="854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de-DE" altLang="de-DE" sz="2000" dirty="0">
              <a:solidFill>
                <a:schemeClr val="accent1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cs-CZ" altLang="de-DE" sz="2000" dirty="0">
                <a:solidFill>
                  <a:schemeClr val="accent1"/>
                </a:solidFill>
              </a:rPr>
              <a:t>Jak to uplatnit v běžném životě</a:t>
            </a:r>
            <a:endParaRPr lang="de-DE" altLang="de-DE" sz="2000" dirty="0">
              <a:solidFill>
                <a:schemeClr val="accent1"/>
              </a:solidFill>
            </a:endParaRPr>
          </a:p>
        </p:txBody>
      </p:sp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27</a:t>
            </a:r>
          </a:p>
        </p:txBody>
      </p:sp>
      <p:sp>
        <p:nvSpPr>
          <p:cNvPr id="4096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4.3</a:t>
            </a:r>
            <a:r>
              <a:rPr lang="cs-CZ" altLang="de-DE" sz="1200" b="1">
                <a:solidFill>
                  <a:schemeClr val="tx2"/>
                </a:solidFill>
              </a:rPr>
              <a:t>3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0967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7"/>
          <p:cNvSpPr txBox="1">
            <a:spLocks noChangeArrowheads="1"/>
          </p:cNvSpPr>
          <p:nvPr/>
        </p:nvSpPr>
        <p:spPr bwMode="auto">
          <a:xfrm>
            <a:off x="504825" y="1773238"/>
            <a:ext cx="8382000" cy="3849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cs-CZ" altLang="de-DE" sz="1800" dirty="0"/>
              <a:t>Mnozí</a:t>
            </a:r>
            <a:r>
              <a:rPr lang="de-DE" altLang="de-DE" sz="1800" dirty="0"/>
              <a:t> (</a:t>
            </a:r>
            <a:r>
              <a:rPr lang="cs-CZ" altLang="de-DE" sz="1800" dirty="0"/>
              <a:t>ale ne všichni</a:t>
            </a:r>
            <a:r>
              <a:rPr lang="de-DE" altLang="de-DE" sz="1800" dirty="0"/>
              <a:t>!) </a:t>
            </a:r>
            <a:r>
              <a:rPr lang="cs-CZ" altLang="de-DE" sz="1800" dirty="0"/>
              <a:t>lidé s psychózou mají sklon vysvětlovat složité události pomocí jen jedné příčiny.</a:t>
            </a:r>
            <a:r>
              <a:rPr lang="de-DE" altLang="de-DE" sz="1800" dirty="0"/>
              <a:t> </a:t>
            </a:r>
            <a:endParaRPr lang="cs-CZ" altLang="de-DE" sz="1800" dirty="0"/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cs-CZ" altLang="de-DE" sz="1800" dirty="0"/>
              <a:t>Někdy obviňují ze svých osobních neúspěchů výhradně druhé lidi</a:t>
            </a:r>
            <a:r>
              <a:rPr lang="de-DE" altLang="de-DE" sz="1800" dirty="0"/>
              <a:t> </a:t>
            </a:r>
            <a:r>
              <a:rPr lang="cs-CZ" altLang="de-DE" sz="1800" dirty="0"/>
              <a:t>nebo naopak vždycky obviňují jen sebe samé.</a:t>
            </a:r>
            <a:r>
              <a:rPr lang="de-DE" altLang="de-DE" sz="1800" dirty="0">
                <a:solidFill>
                  <a:srgbClr val="3717BF"/>
                </a:solidFill>
              </a:rPr>
              <a:t>  </a:t>
            </a:r>
            <a:endParaRPr lang="cs-CZ" altLang="de-DE" sz="1800" dirty="0">
              <a:solidFill>
                <a:srgbClr val="3717BF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cs-CZ" altLang="de-DE" sz="1800" dirty="0">
              <a:solidFill>
                <a:srgbClr val="3717BF"/>
              </a:solidFill>
            </a:endParaRPr>
          </a:p>
          <a:p>
            <a:pPr marL="1588" eaLnBrk="1" hangingPunct="1">
              <a:spcBef>
                <a:spcPts val="1200"/>
              </a:spcBef>
              <a:defRPr/>
            </a:pPr>
            <a:r>
              <a:rPr lang="cs-CZ" altLang="de-DE" sz="1800" i="1" dirty="0"/>
              <a:t>Které části terapeutické lekce „Jak si vysvětlujeme události“ mi připadaly zvláště užitečné nebo praktické </a:t>
            </a:r>
            <a:r>
              <a:rPr lang="en-GB" altLang="de-DE" sz="1800" i="1" dirty="0"/>
              <a:t>? </a:t>
            </a:r>
          </a:p>
          <a:p>
            <a:pPr marL="1588" eaLnBrk="1" hangingPunct="1">
              <a:spcBef>
                <a:spcPts val="1200"/>
              </a:spcBef>
              <a:defRPr/>
            </a:pPr>
            <a:r>
              <a:rPr lang="cs-CZ" altLang="de-DE" sz="1800" i="1" dirty="0"/>
              <a:t>Kdy a v jaké konkrétní situaci bych mohl/a v blízké budoucnosti využít to, co jsem se naučil/a?</a:t>
            </a:r>
            <a:r>
              <a:rPr lang="en-GB" altLang="de-DE" sz="1800" i="1" dirty="0"/>
              <a:t> </a:t>
            </a:r>
            <a:endParaRPr lang="cs-CZ" altLang="de-DE" sz="1800" i="1" dirty="0"/>
          </a:p>
          <a:p>
            <a:pPr marL="1588" eaLnBrk="1" hangingPunct="1">
              <a:spcBef>
                <a:spcPts val="1200"/>
              </a:spcBef>
              <a:defRPr/>
            </a:pPr>
            <a:r>
              <a:rPr lang="cs-CZ" altLang="de-DE" sz="1800" i="1" dirty="0"/>
              <a:t>V čem by mi to mohlo pomoci</a:t>
            </a:r>
            <a:r>
              <a:rPr lang="en-GB" altLang="de-DE" sz="1800" i="1" dirty="0"/>
              <a:t> (</a:t>
            </a:r>
            <a:r>
              <a:rPr lang="cs-CZ" altLang="de-DE" sz="1800" i="1" dirty="0"/>
              <a:t>např. cítit se v menším napětí</a:t>
            </a:r>
            <a:r>
              <a:rPr lang="en-GB" altLang="de-DE" sz="1800" i="1" dirty="0"/>
              <a:t>)?</a:t>
            </a:r>
            <a:endParaRPr lang="cs-CZ" altLang="de-DE" sz="1800" dirty="0">
              <a:solidFill>
                <a:srgbClr val="3717BF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de-DE" altLang="de-DE" sz="1800" dirty="0">
              <a:solidFill>
                <a:srgbClr val="3717BF"/>
              </a:solidFill>
            </a:endParaRPr>
          </a:p>
        </p:txBody>
      </p:sp>
      <p:sp>
        <p:nvSpPr>
          <p:cNvPr id="41987" name="Text Box 9"/>
          <p:cNvSpPr txBox="1">
            <a:spLocks noChangeArrowheads="1"/>
          </p:cNvSpPr>
          <p:nvPr/>
        </p:nvSpPr>
        <p:spPr bwMode="auto">
          <a:xfrm>
            <a:off x="0" y="211138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</a:rPr>
              <a:t>A jak to souvisí s psychózou?</a:t>
            </a:r>
            <a:endParaRPr lang="de-DE" altLang="de-DE" sz="2000" dirty="0">
              <a:solidFill>
                <a:schemeClr val="accent1"/>
              </a:solidFill>
            </a:endParaRPr>
          </a:p>
        </p:txBody>
      </p:sp>
      <p:sp>
        <p:nvSpPr>
          <p:cNvPr id="4198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4.3</a:t>
            </a:r>
            <a:r>
              <a:rPr lang="cs-CZ" altLang="de-DE" sz="1200" b="1">
                <a:solidFill>
                  <a:schemeClr val="tx2"/>
                </a:solidFill>
              </a:rPr>
              <a:t>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1989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pic>
        <p:nvPicPr>
          <p:cNvPr id="41990" name="Picture 70" descr="Notizen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8" y="6229350"/>
            <a:ext cx="3365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1" name="Rectangle 69"/>
          <p:cNvSpPr>
            <a:spLocks noChangeArrowheads="1"/>
          </p:cNvSpPr>
          <p:nvPr/>
        </p:nvSpPr>
        <p:spPr bwMode="auto">
          <a:xfrm>
            <a:off x="0" y="6167438"/>
            <a:ext cx="1944688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altLang="de-DE" sz="1800"/>
          </a:p>
        </p:txBody>
      </p:sp>
      <p:sp>
        <p:nvSpPr>
          <p:cNvPr id="41992" name="Obdélník 7"/>
          <p:cNvSpPr>
            <a:spLocks noChangeArrowheads="1"/>
          </p:cNvSpPr>
          <p:nvPr/>
        </p:nvSpPr>
        <p:spPr bwMode="auto">
          <a:xfrm>
            <a:off x="357188" y="6286500"/>
            <a:ext cx="16303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1200">
                <a:sym typeface="Wingdings" pitchFamily="2" charset="2"/>
              </a:rPr>
              <a:t></a:t>
            </a:r>
            <a:r>
              <a:rPr lang="de-DE" altLang="de-DE" sz="1200"/>
              <a:t> </a:t>
            </a:r>
            <a:r>
              <a:rPr lang="cs-CZ" altLang="de-DE" sz="1200" i="1"/>
              <a:t>Pracovní list </a:t>
            </a:r>
            <a:r>
              <a:rPr lang="en-GB" altLang="de-DE" sz="1200" i="1"/>
              <a:t>4.7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Zástupný symbol pro zápatí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0AF9B4-D52F-4644-9D97-AC834A1D48D5}" type="slidenum">
              <a:rPr lang="en-US" altLang="de-DE" smtClean="0"/>
              <a:pPr/>
              <a:t>35</a:t>
            </a:fld>
            <a:endParaRPr lang="en-US" altLang="de-DE" smtClean="0"/>
          </a:p>
        </p:txBody>
      </p:sp>
      <p:sp>
        <p:nvSpPr>
          <p:cNvPr id="43011" name="Obdélník 3"/>
          <p:cNvSpPr>
            <a:spLocks noChangeArrowheads="1"/>
          </p:cNvSpPr>
          <p:nvPr/>
        </p:nvSpPr>
        <p:spPr bwMode="auto">
          <a:xfrm>
            <a:off x="357188" y="1428750"/>
            <a:ext cx="8501062" cy="258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sz="1800" b="1"/>
              <a:t>Příklad</a:t>
            </a:r>
            <a:r>
              <a:rPr lang="de-DE" altLang="de-DE" sz="1800" b="1"/>
              <a:t>:</a:t>
            </a:r>
            <a:r>
              <a:rPr lang="de-DE" altLang="de-DE" sz="1800"/>
              <a:t> Ann</a:t>
            </a:r>
            <a:r>
              <a:rPr lang="cs-CZ" altLang="de-DE" sz="1800"/>
              <a:t>u silně bolí žaludek</a:t>
            </a:r>
            <a:r>
              <a:rPr lang="de-DE" altLang="de-DE" sz="1800"/>
              <a:t>.</a:t>
            </a:r>
          </a:p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sz="1800" b="1"/>
              <a:t>Vysvětlení/vlastní přesvědčení</a:t>
            </a:r>
            <a:r>
              <a:rPr lang="de-DE" altLang="de-DE" sz="1800" b="1"/>
              <a:t>:</a:t>
            </a:r>
            <a:r>
              <a:rPr lang="de-DE" altLang="de-DE" sz="1800"/>
              <a:t> </a:t>
            </a:r>
            <a:r>
              <a:rPr lang="cs-CZ" altLang="de-DE" sz="1800"/>
              <a:t>Anna si myslí, že jí někdo otrávil jídlo</a:t>
            </a:r>
            <a:r>
              <a:rPr lang="de-DE" altLang="de-DE" sz="1800"/>
              <a:t>. </a:t>
            </a:r>
            <a:endParaRPr lang="cs-CZ" altLang="de-DE" sz="1800"/>
          </a:p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Wingdings" pitchFamily="2" charset="2"/>
              <a:buNone/>
            </a:pPr>
            <a:endParaRPr lang="de-DE" altLang="de-DE" sz="1800"/>
          </a:p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sz="1800" b="1"/>
              <a:t>ALE</a:t>
            </a:r>
            <a:r>
              <a:rPr lang="de-DE" altLang="de-DE" sz="1800" b="1"/>
              <a:t>:</a:t>
            </a:r>
            <a:r>
              <a:rPr lang="de-DE" altLang="de-DE" sz="1800"/>
              <a:t> Anna </a:t>
            </a:r>
            <a:r>
              <a:rPr lang="cs-CZ" altLang="de-DE" sz="1800"/>
              <a:t>měla v poslední době v práci hodně stresu a musela toho hodně stihnout. Kvůli tomu málo spala a nepravidelně jedla. Anna často reaguje na stres tím, že je jí špatně od žaludku.</a:t>
            </a:r>
            <a:endParaRPr lang="de-DE" altLang="de-DE" sz="1800"/>
          </a:p>
        </p:txBody>
      </p:sp>
      <p:sp>
        <p:nvSpPr>
          <p:cNvPr id="43012" name="Text Box 9"/>
          <p:cNvSpPr txBox="1">
            <a:spLocks noChangeArrowheads="1"/>
          </p:cNvSpPr>
          <p:nvPr/>
        </p:nvSpPr>
        <p:spPr bwMode="auto">
          <a:xfrm>
            <a:off x="0" y="211138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A jak to souvisí s psychózou?</a:t>
            </a:r>
            <a:endParaRPr lang="de-DE" altLang="de-DE" sz="2000">
              <a:solidFill>
                <a:schemeClr val="accent1"/>
              </a:solidFill>
            </a:endParaRPr>
          </a:p>
        </p:txBody>
      </p:sp>
      <p:sp>
        <p:nvSpPr>
          <p:cNvPr id="43013" name="Text Box 10"/>
          <p:cNvSpPr txBox="1">
            <a:spLocks noChangeArrowheads="1"/>
          </p:cNvSpPr>
          <p:nvPr/>
        </p:nvSpPr>
        <p:spPr bwMode="auto">
          <a:xfrm>
            <a:off x="6000750" y="6619875"/>
            <a:ext cx="287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si vysvětlujeme události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4301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4.3</a:t>
            </a:r>
            <a:r>
              <a:rPr lang="cs-CZ" altLang="de-DE" sz="1200" b="1">
                <a:solidFill>
                  <a:schemeClr val="tx2"/>
                </a:solidFill>
              </a:rPr>
              <a:t>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3_Cronus 1">
    <a:dk1>
      <a:srgbClr val="000000"/>
    </a:dk1>
    <a:lt1>
      <a:srgbClr val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FFFFFF"/>
    </a:accent3>
    <a:accent4>
      <a:srgbClr val="000000"/>
    </a:accent4>
    <a:accent5>
      <a:srgbClr val="E5B7B1"/>
    </a:accent5>
    <a:accent6>
      <a:srgbClr val="B9A300"/>
    </a:accent6>
    <a:hlink>
      <a:srgbClr val="00A3D6"/>
    </a:hlink>
    <a:folHlink>
      <a:srgbClr val="694F07"/>
    </a:folHlink>
  </a:clrScheme>
  <a:fontScheme name="3_Cronus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3010</Words>
  <Application>Microsoft Office PowerPoint</Application>
  <PresentationFormat>Bildschirmpräsentation (4:3)</PresentationFormat>
  <Paragraphs>442</Paragraphs>
  <Slides>35</Slides>
  <Notes>33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7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35</vt:i4>
      </vt:variant>
    </vt:vector>
  </HeadingPairs>
  <TitlesOfParts>
    <vt:vector size="51" baseType="lpstr"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5_Standarddesign</vt:lpstr>
      <vt:lpstr>6_Standarddesign</vt:lpstr>
      <vt:lpstr>2_Cronus</vt:lpstr>
      <vt:lpstr>3_Cronus</vt:lpstr>
      <vt:lpstr>Photo Editor Photo</vt:lpstr>
      <vt:lpstr>Diagramm</vt:lpstr>
      <vt:lpstr>PowerPoint-Präsentation</vt:lpstr>
      <vt:lpstr>Vysvětlování</vt:lpstr>
      <vt:lpstr>Příčiny</vt:lpstr>
      <vt:lpstr>A proč se tím vlastně zabýváme?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Pronásledování/podivné zápachy, pro a proti</vt:lpstr>
      <vt:lpstr>PowerPoint-Präsentation</vt:lpstr>
      <vt:lpstr>PowerPoint-Präsentation</vt:lpstr>
      <vt:lpstr>PowerPoint-Präsentation</vt:lpstr>
      <vt:lpstr>   Negativní událost, která se stala během minulého týdne  (stres, hádka, smutek, zklamání…)</vt:lpstr>
      <vt:lpstr>PowerPoint-Präsentation</vt:lpstr>
      <vt:lpstr>PowerPoint-Präsentation</vt:lpstr>
      <vt:lpstr>PowerPoint-Präsentation</vt:lpstr>
      <vt:lpstr>Vnitřní hlas vám říká, že jste špatný člověk.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eku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Zuschreibungsstil</dc:title>
  <dc:creator>steffen</dc:creator>
  <cp:lastModifiedBy>PC1</cp:lastModifiedBy>
  <cp:revision>645</cp:revision>
  <dcterms:created xsi:type="dcterms:W3CDTF">2004-10-11T13:21:01Z</dcterms:created>
  <dcterms:modified xsi:type="dcterms:W3CDTF">2017-02-14T11:26:45Z</dcterms:modified>
</cp:coreProperties>
</file>