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45"/>
  </p:notesMasterIdLst>
  <p:handoutMasterIdLst>
    <p:handoutMasterId r:id="rId46"/>
  </p:handoutMasterIdLst>
  <p:sldIdLst>
    <p:sldId id="745" r:id="rId11"/>
    <p:sldId id="755" r:id="rId12"/>
    <p:sldId id="758" r:id="rId13"/>
    <p:sldId id="759" r:id="rId14"/>
    <p:sldId id="760" r:id="rId15"/>
    <p:sldId id="761" r:id="rId16"/>
    <p:sldId id="762" r:id="rId17"/>
    <p:sldId id="812" r:id="rId18"/>
    <p:sldId id="814" r:id="rId19"/>
    <p:sldId id="792" r:id="rId20"/>
    <p:sldId id="793" r:id="rId21"/>
    <p:sldId id="764" r:id="rId22"/>
    <p:sldId id="767" r:id="rId23"/>
    <p:sldId id="769" r:id="rId24"/>
    <p:sldId id="770" r:id="rId25"/>
    <p:sldId id="771" r:id="rId26"/>
    <p:sldId id="773" r:id="rId27"/>
    <p:sldId id="774" r:id="rId28"/>
    <p:sldId id="804" r:id="rId29"/>
    <p:sldId id="807" r:id="rId30"/>
    <p:sldId id="806" r:id="rId31"/>
    <p:sldId id="815" r:id="rId32"/>
    <p:sldId id="808" r:id="rId33"/>
    <p:sldId id="816" r:id="rId34"/>
    <p:sldId id="772" r:id="rId35"/>
    <p:sldId id="801" r:id="rId36"/>
    <p:sldId id="794" r:id="rId37"/>
    <p:sldId id="817" r:id="rId38"/>
    <p:sldId id="818" r:id="rId39"/>
    <p:sldId id="819" r:id="rId40"/>
    <p:sldId id="778" r:id="rId41"/>
    <p:sldId id="780" r:id="rId42"/>
    <p:sldId id="810" r:id="rId43"/>
    <p:sldId id="802" r:id="rId44"/>
  </p:sldIdLst>
  <p:sldSz cx="9144000" cy="6858000" type="screen4x3"/>
  <p:notesSz cx="6735763" cy="98663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62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orient="horz" pos="844">
          <p15:clr>
            <a:srgbClr val="A4A3A4"/>
          </p15:clr>
        </p15:guide>
        <p15:guide id="4" orient="horz" pos="845">
          <p15:clr>
            <a:srgbClr val="A4A3A4"/>
          </p15:clr>
        </p15:guide>
        <p15:guide id="5" pos="158">
          <p15:clr>
            <a:srgbClr val="A4A3A4"/>
          </p15:clr>
        </p15:guide>
        <p15:guide id="6" pos="5465">
          <p15:clr>
            <a:srgbClr val="A4A3A4"/>
          </p15:clr>
        </p15:guide>
        <p15:guide id="7" pos="5601">
          <p15:clr>
            <a:srgbClr val="A4A3A4"/>
          </p15:clr>
        </p15:guide>
        <p15:guide id="8" pos="1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00FFFF"/>
    <a:srgbClr val="FF3300"/>
    <a:srgbClr val="66CCFF"/>
    <a:srgbClr val="33CCFF"/>
    <a:srgbClr val="CCFF66"/>
    <a:srgbClr val="FF505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6" autoAdjust="0"/>
    <p:restoredTop sz="90481" autoAdjust="0"/>
  </p:normalViewPr>
  <p:slideViewPr>
    <p:cSldViewPr snapToObjects="1">
      <p:cViewPr varScale="1">
        <p:scale>
          <a:sx n="104" d="100"/>
          <a:sy n="104" d="100"/>
        </p:scale>
        <p:origin x="84" y="108"/>
      </p:cViewPr>
      <p:guideLst>
        <p:guide orient="horz" pos="1162"/>
        <p:guide orient="horz" pos="436"/>
        <p:guide orient="horz" pos="844"/>
        <p:guide orient="horz" pos="845"/>
        <p:guide pos="158"/>
        <p:guide pos="5465"/>
        <p:guide pos="5601"/>
        <p:guide pos="1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7" d="100"/>
          <a:sy n="47" d="100"/>
        </p:scale>
        <p:origin x="-1890" y="-11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9604924F-3B07-4A10-A5D0-DB4DDE418E57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389786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 smtClean="0"/>
              <a:t>Klicken Sie, um die Formate des Vorlagentextes zu bearbeiten</a:t>
            </a:r>
          </a:p>
          <a:p>
            <a:pPr lvl="1"/>
            <a:r>
              <a:rPr lang="en-US" altLang="de-DE" noProof="0" smtClean="0"/>
              <a:t>Zweite Ebene</a:t>
            </a:r>
          </a:p>
          <a:p>
            <a:pPr lvl="2"/>
            <a:r>
              <a:rPr lang="en-US" altLang="de-DE" noProof="0" smtClean="0"/>
              <a:t>Dritte Ebene</a:t>
            </a:r>
          </a:p>
          <a:p>
            <a:pPr lvl="3"/>
            <a:r>
              <a:rPr lang="en-US" altLang="de-DE" noProof="0" smtClean="0"/>
              <a:t>Vierte Ebene</a:t>
            </a:r>
          </a:p>
          <a:p>
            <a:pPr lvl="4"/>
            <a:r>
              <a:rPr lang="en-US" altLang="de-DE" noProof="0" smtClean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1BFDA554-45EB-4D00-8607-FCCCF472408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13896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7FD853-6790-4911-8F88-C5835A69B868}" type="slidenum">
              <a:rPr lang="en-US" altLang="de-DE" smtClean="0">
                <a:latin typeface="Arial" pitchFamily="34" charset="0"/>
                <a:ea typeface="MS PGothic" pitchFamily="34" charset="-128"/>
              </a:rPr>
              <a:pPr/>
              <a:t>1</a:t>
            </a:fld>
            <a:endParaRPr lang="en-US" altLang="de-DE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2157106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8FBBD322-D887-4892-AED0-96D9E8CA9DB2}" type="slidenum">
              <a:rPr lang="de-DE" altLang="de-DE" smtClean="0">
                <a:latin typeface="Arial" pitchFamily="34" charset="0"/>
                <a:ea typeface="MS PGothic" pitchFamily="34" charset="-128"/>
              </a:rPr>
              <a:pPr defTabSz="947738"/>
              <a:t>9</a:t>
            </a:fld>
            <a:endParaRPr lang="de-DE" altLang="de-DE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092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4D29E7B1-AACA-487F-91FC-0DE1FC712372}" type="slidenum">
              <a:rPr lang="de-DE" altLang="de-DE" smtClean="0">
                <a:latin typeface="Arial" pitchFamily="34" charset="0"/>
                <a:ea typeface="MS PGothic" pitchFamily="34" charset="-128"/>
              </a:rPr>
              <a:pPr defTabSz="947738"/>
              <a:t>10</a:t>
            </a:fld>
            <a:endParaRPr lang="de-DE" altLang="de-DE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864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8A957189-8803-4681-AB01-64C4E7231FD1}" type="slidenum">
              <a:rPr lang="de-DE" altLang="de-DE" smtClean="0">
                <a:latin typeface="Arial" pitchFamily="34" charset="0"/>
                <a:ea typeface="MS PGothic" pitchFamily="34" charset="-128"/>
              </a:rPr>
              <a:pPr defTabSz="947738"/>
              <a:t>11</a:t>
            </a:fld>
            <a:endParaRPr lang="de-DE" altLang="de-DE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991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b="1" smtClean="0">
              <a:latin typeface="Arial" pitchFamily="34" charset="0"/>
            </a:endParaRPr>
          </a:p>
        </p:txBody>
      </p:sp>
      <p:sp>
        <p:nvSpPr>
          <p:cNvPr id="522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330349-BFC3-4D2E-A304-B1EDCCA8EB1A}" type="slidenum">
              <a:rPr lang="de-DE" altLang="de-DE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pPr/>
              <a:t>14</a:t>
            </a:fld>
            <a:endParaRPr lang="de-DE" altLang="de-DE" smtClean="0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2595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DE" altLang="de-DE" smtClean="0">
                <a:latin typeface="Arial" pitchFamily="34" charset="0"/>
              </a:rPr>
              <a:t>Ruth: Verweis auf Arbeitsblatt einbauen</a:t>
            </a:r>
          </a:p>
        </p:txBody>
      </p:sp>
      <p:sp>
        <p:nvSpPr>
          <p:cNvPr id="532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58B55-6512-4E2A-9CF6-1FC9E56F08ED}" type="slidenum">
              <a:rPr lang="en-US" altLang="de-DE" smtClean="0">
                <a:latin typeface="Arial" pitchFamily="34" charset="0"/>
              </a:rPr>
              <a:pPr/>
              <a:t>16</a:t>
            </a:fld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922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427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>
              <a:latin typeface="Arial" pitchFamily="34" charset="0"/>
            </a:endParaRPr>
          </a:p>
        </p:txBody>
      </p:sp>
      <p:sp>
        <p:nvSpPr>
          <p:cNvPr id="5427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A6D5C1-D927-46C9-B03C-E4F0B431AE1A}" type="slidenum">
              <a:rPr lang="de-DE" altLang="de-DE" smtClean="0">
                <a:latin typeface="Arial" pitchFamily="34" charset="0"/>
                <a:ea typeface="MS PGothic" pitchFamily="34" charset="-128"/>
              </a:rPr>
              <a:pPr/>
              <a:t>17</a:t>
            </a:fld>
            <a:endParaRPr lang="de-DE" altLang="de-DE" smtClean="0"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9907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>
              <a:latin typeface="Arial" pitchFamily="34" charset="0"/>
            </a:endParaRPr>
          </a:p>
        </p:txBody>
      </p:sp>
      <p:sp>
        <p:nvSpPr>
          <p:cNvPr id="5530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BE2626-9F55-470F-A023-8AEFA20A52C5}" type="slidenum">
              <a:rPr lang="en-US" altLang="de-DE" smtClean="0">
                <a:latin typeface="Arial" pitchFamily="34" charset="0"/>
              </a:rPr>
              <a:pPr/>
              <a:t>18</a:t>
            </a:fld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278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63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>
              <a:latin typeface="Arial" pitchFamily="34" charset="0"/>
            </a:endParaRPr>
          </a:p>
        </p:txBody>
      </p:sp>
      <p:sp>
        <p:nvSpPr>
          <p:cNvPr id="563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508E6A-3ABC-4A0C-BC2B-29BD9B2FC9FC}" type="slidenum">
              <a:rPr lang="de-DE" altLang="de-DE" smtClean="0">
                <a:latin typeface="Arial" pitchFamily="34" charset="0"/>
                <a:ea typeface="MS PGothic" pitchFamily="34" charset="-128"/>
              </a:rPr>
              <a:pPr/>
              <a:t>19</a:t>
            </a:fld>
            <a:endParaRPr lang="de-DE" altLang="de-DE" smtClean="0"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8624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734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>
              <a:latin typeface="Arial" pitchFamily="34" charset="0"/>
            </a:endParaRPr>
          </a:p>
        </p:txBody>
      </p:sp>
      <p:sp>
        <p:nvSpPr>
          <p:cNvPr id="573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2AB030-9746-4441-9D0A-1B8BEB8B5BC3}" type="slidenum">
              <a:rPr lang="de-DE" altLang="de-DE" smtClean="0">
                <a:latin typeface="Arial" pitchFamily="34" charset="0"/>
                <a:ea typeface="MS PGothic" pitchFamily="34" charset="-128"/>
              </a:rPr>
              <a:pPr/>
              <a:t>20</a:t>
            </a:fld>
            <a:endParaRPr lang="de-DE" altLang="de-DE" smtClean="0"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1951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83E401-B99F-4903-B33C-42AB0E302A40}" type="slidenum">
              <a:rPr lang="de-DE" altLang="de-DE" smtClean="0">
                <a:latin typeface="Arial" pitchFamily="34" charset="0"/>
              </a:rPr>
              <a:pPr/>
              <a:t>24</a:t>
            </a:fld>
            <a:endParaRPr lang="de-DE" altLang="de-DE" smtClean="0">
              <a:latin typeface="Arial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686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9" tIns="47425" rIns="94849" bIns="47425" anchor="b"/>
          <a:lstStyle/>
          <a:p>
            <a:pPr algn="r" defTabSz="990600"/>
            <a:fld id="{2763A736-FC77-4570-A17F-87225DA9401A}" type="slidenum">
              <a:rPr lang="de-DE" altLang="de-DE" sz="1200" b="1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pPr algn="r" defTabSz="990600"/>
              <a:t>25</a:t>
            </a:fld>
            <a:endParaRPr lang="de-DE" altLang="de-DE" sz="1200" b="1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61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6150"/>
            <a:fld id="{9B67DCA8-4981-4626-8039-6E317C1F6824}" type="slidenum">
              <a:rPr lang="de-DE" altLang="de-DE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pPr defTabSz="946150"/>
              <a:t>26</a:t>
            </a:fld>
            <a:endParaRPr lang="de-DE" altLang="de-DE" smtClean="0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71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29AD33-E6E2-411B-ACCA-0BF6E8265093}" type="slidenum">
              <a:rPr lang="de-DE" altLang="de-DE" smtClean="0">
                <a:latin typeface="Arial" pitchFamily="34" charset="0"/>
                <a:ea typeface="MS PGothic" pitchFamily="34" charset="-128"/>
              </a:rPr>
              <a:pPr/>
              <a:t>27</a:t>
            </a:fld>
            <a:endParaRPr lang="de-DE" altLang="de-DE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51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C7A186-3537-4A19-93B9-3ACD40863742}" type="slidenum">
              <a:rPr lang="de-DE" altLang="de-DE" smtClean="0">
                <a:latin typeface="Arial" pitchFamily="34" charset="0"/>
              </a:rPr>
              <a:pPr/>
              <a:t>28</a:t>
            </a:fld>
            <a:endParaRPr lang="de-DE" altLang="de-DE" smtClean="0">
              <a:latin typeface="Arial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8017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C8FB6B-3D69-46E1-B317-E06463D988E9}" type="slidenum">
              <a:rPr lang="de-DE" altLang="de-DE" smtClean="0">
                <a:latin typeface="Arial" pitchFamily="34" charset="0"/>
              </a:rPr>
              <a:pPr/>
              <a:t>29</a:t>
            </a:fld>
            <a:endParaRPr lang="de-DE" altLang="de-DE" smtClean="0">
              <a:latin typeface="Arial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90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56D4AA-EFEB-4D57-89AA-65F2CA237CBC}" type="slidenum">
              <a:rPr lang="de-DE" altLang="de-DE" smtClean="0">
                <a:latin typeface="Arial" pitchFamily="34" charset="0"/>
              </a:rPr>
              <a:pPr/>
              <a:t>30</a:t>
            </a:fld>
            <a:endParaRPr lang="de-DE" altLang="de-DE" smtClean="0">
              <a:latin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182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97C19-5750-4A8B-9FF1-241AF546F63B}" type="slidenum">
              <a:rPr lang="de-DE" altLang="de-DE" smtClean="0">
                <a:latin typeface="Arial" pitchFamily="34" charset="0"/>
                <a:ea typeface="MS PGothic" pitchFamily="34" charset="-128"/>
              </a:rPr>
              <a:pPr/>
              <a:t>34</a:t>
            </a:fld>
            <a:endParaRPr lang="de-DE" altLang="de-DE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58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94A86-3C07-4307-8593-D9B0509D3B31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82284-4209-41A6-B83D-8BD14A450E2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A5782-DEB2-4932-9D53-C888F81C69BA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353F2-C5BE-4C9F-958A-D6947C4D2C6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57F39-19D7-4D00-8061-AE2E470C9850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AF307-B490-46B6-ABE8-2026F5A255A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FC07-D32E-4632-9967-441E1A2F655F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285FB-3054-4783-908F-3F6971BD7AB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7F588-CE4D-4B4F-858C-D9BB9BF45AFD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C7B3F-B631-4E13-8365-0BB15652577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4690B-6009-44E0-8FDC-DBA9A2A3AE2A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0F821-11F8-41C9-ADB7-FCD5AEAAB48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CBC8C-6733-4B93-8FC7-A53DB68E0CA7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D9475-FFAF-4E50-93D1-4E25FCC61C4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6F24E-4B88-4CA8-A285-B9B15F87D398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985F9-E3C0-4D25-B99F-5D5CA57D8A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7CAF2-F956-4F65-97E1-9774388CE835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EDBE-C7D8-4C48-896B-ED457BBCABC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F26E1-A845-4A10-A2EA-86D54CFEB80A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AFC05-C3A3-4FB7-8ED7-8A5F05DD77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D781F-3C6E-4F5A-B899-C594F17C88B7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7A062-3399-4CC6-8603-4848955C578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60162-5A54-44B3-9264-F4619A2ACED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B23E5-1FA8-4564-9E89-64B46F19B25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F0D21-5310-41DF-A0A2-E492743F2F4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44049-645F-4AB7-8577-F8CDBEE741D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3D47-89D8-42BE-A43B-D9C4ED242D7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7AB0F-95FE-412B-BFF9-A46B65F3ABE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913B7-C6B1-472F-82BB-D9B00E5CE26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9292C-8A61-4AEB-BCDC-C6983EF8D72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867A1-458C-4EBB-8418-CB9027320B0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C4D74-0460-43F8-95CD-E9C4794E1B8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8B3FD-68CA-4F3C-A4FF-9CF310E144E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DFD7EF0-E77E-4D1E-892C-91B8D4E9D0E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F5AD0-77BF-4801-B505-A5AB4B38E60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93AD4-3EDE-417A-BCAC-930C47266AA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DD2FB-76E7-4AAE-B832-24389C11202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00C40-5348-4B4A-B897-0D4A35AA75E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EA4B8-2596-47C3-90E9-4FC623D4FED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03745-D0C5-4922-8206-4F798E87B17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DE4D3-F4C7-4F3C-BAEA-BBD51E7373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689E1-1464-4507-8495-1BA3BB9EAEB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42A8B-09D6-45DD-94D2-36BD8D57B93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B037C-2F49-46DA-87C8-296F19F1B1C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9AF84-4BB4-445B-82E2-98C18D75716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950FD-9BE7-4E1C-8C56-ED3B4800B93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C4C1A-8528-4478-B45B-C574710D1B0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B889-A7AE-4293-B9A9-A50B7039A07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933CF-9306-4597-A362-39C956368A1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0FEC7-1E52-49F9-852F-E19046A2FF8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781C0-7AD3-4ED1-B099-D00731B5575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0220D-0317-4222-BE03-1F5CFF3167A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8235-94D0-4C1E-AB09-A84B9A5356F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B4433-7DE9-4507-9695-9B134A07CC6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0CC51-8D01-4E66-AC3B-CE7ECCBF06B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FCEE1-C800-4317-8EF3-E1D86EED373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D9829-891C-4FAF-9409-86CBD05A517F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871F5-24C9-43B9-A839-51DE1C987A1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2EA84-BE4E-4B63-A0EB-C1FE79138E4F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8AF63-D30F-4CFD-AEE1-E81E866E18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5D7C4-200F-458C-89AE-74BF9633F905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DE8FD-86F0-4DAF-A57E-E52D068CD0E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23ECF-5608-4CC7-8481-31D10E441358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B8798-1F99-4858-B510-CAE126FC9DD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7941F-3223-4245-B73C-11250DD7CF9B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D513C-6921-43FE-865C-EA10C792D7D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FD684-1A18-459F-B842-935C0EC989C2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4C85E-2D73-4B09-8996-2ABC43FF742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E2FD7-1828-41DF-93D6-C35351508774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A27BD-3C7B-44C1-8C43-DB7565B83EC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BEF47-EF6B-446C-A22B-8203293EFA0D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FEC33-7E91-40A3-A0A3-CD4C1784C00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91686-26D8-484C-99BA-CDCEFCA2EBB1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3F796-5598-4D83-A959-F38F6A5B434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12372-0AD8-493F-9247-70E1A5FE8C70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6D22F-FB35-414D-9259-0803E3D287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2FA6A-5AF3-4FB5-8FD8-4C587B270EAB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741D1-B8DE-4264-9C16-EE7ED61BE42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44" r:id="rId1"/>
    <p:sldLayoutId id="2147486245" r:id="rId2"/>
    <p:sldLayoutId id="2147486246" r:id="rId3"/>
    <p:sldLayoutId id="2147486247" r:id="rId4"/>
    <p:sldLayoutId id="2147486248" r:id="rId5"/>
    <p:sldLayoutId id="2147486249" r:id="rId6"/>
    <p:sldLayoutId id="2147486250" r:id="rId7"/>
    <p:sldLayoutId id="2147486251" r:id="rId8"/>
    <p:sldLayoutId id="2147486252" r:id="rId9"/>
    <p:sldLayoutId id="2147486253" r:id="rId10"/>
    <p:sldLayoutId id="21474862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55" r:id="rId1"/>
    <p:sldLayoutId id="2147486256" r:id="rId2"/>
    <p:sldLayoutId id="2147486257" r:id="rId3"/>
    <p:sldLayoutId id="2147486258" r:id="rId4"/>
    <p:sldLayoutId id="2147486259" r:id="rId5"/>
    <p:sldLayoutId id="2147486260" r:id="rId6"/>
    <p:sldLayoutId id="2147486261" r:id="rId7"/>
    <p:sldLayoutId id="2147486262" r:id="rId8"/>
    <p:sldLayoutId id="2147486263" r:id="rId9"/>
    <p:sldLayoutId id="2147486264" r:id="rId10"/>
    <p:sldLayoutId id="214748626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66" r:id="rId1"/>
    <p:sldLayoutId id="2147486267" r:id="rId2"/>
    <p:sldLayoutId id="2147486268" r:id="rId3"/>
    <p:sldLayoutId id="2147486269" r:id="rId4"/>
    <p:sldLayoutId id="2147486270" r:id="rId5"/>
    <p:sldLayoutId id="2147486271" r:id="rId6"/>
    <p:sldLayoutId id="2147486272" r:id="rId7"/>
    <p:sldLayoutId id="2147486273" r:id="rId8"/>
    <p:sldLayoutId id="2147486274" r:id="rId9"/>
    <p:sldLayoutId id="2147486275" r:id="rId10"/>
    <p:sldLayoutId id="21474862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77" r:id="rId1"/>
    <p:sldLayoutId id="2147486278" r:id="rId2"/>
    <p:sldLayoutId id="2147486279" r:id="rId3"/>
    <p:sldLayoutId id="2147486280" r:id="rId4"/>
    <p:sldLayoutId id="2147486281" r:id="rId5"/>
    <p:sldLayoutId id="2147486282" r:id="rId6"/>
    <p:sldLayoutId id="2147486283" r:id="rId7"/>
    <p:sldLayoutId id="2147486284" r:id="rId8"/>
    <p:sldLayoutId id="2147486285" r:id="rId9"/>
    <p:sldLayoutId id="2147486286" r:id="rId10"/>
    <p:sldLayoutId id="21474862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88" r:id="rId1"/>
    <p:sldLayoutId id="2147486289" r:id="rId2"/>
    <p:sldLayoutId id="2147486290" r:id="rId3"/>
    <p:sldLayoutId id="2147486291" r:id="rId4"/>
    <p:sldLayoutId id="2147486292" r:id="rId5"/>
    <p:sldLayoutId id="2147486293" r:id="rId6"/>
    <p:sldLayoutId id="2147486294" r:id="rId7"/>
    <p:sldLayoutId id="2147486295" r:id="rId8"/>
    <p:sldLayoutId id="2147486296" r:id="rId9"/>
    <p:sldLayoutId id="2147486297" r:id="rId10"/>
    <p:sldLayoutId id="21474862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99" r:id="rId1"/>
    <p:sldLayoutId id="2147486300" r:id="rId2"/>
    <p:sldLayoutId id="2147486301" r:id="rId3"/>
    <p:sldLayoutId id="2147486302" r:id="rId4"/>
    <p:sldLayoutId id="2147486303" r:id="rId5"/>
    <p:sldLayoutId id="2147486304" r:id="rId6"/>
    <p:sldLayoutId id="2147486305" r:id="rId7"/>
    <p:sldLayoutId id="2147486306" r:id="rId8"/>
    <p:sldLayoutId id="2147486307" r:id="rId9"/>
    <p:sldLayoutId id="2147486308" r:id="rId10"/>
    <p:sldLayoutId id="21474863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17BF9D-D0CF-45E9-B4B6-DE93D52174A6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fld id="{D791A515-AE98-41F5-8B82-1F538D27847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10" r:id="rId1"/>
    <p:sldLayoutId id="2147486311" r:id="rId2"/>
    <p:sldLayoutId id="2147486312" r:id="rId3"/>
    <p:sldLayoutId id="2147486313" r:id="rId4"/>
    <p:sldLayoutId id="2147486314" r:id="rId5"/>
    <p:sldLayoutId id="2147486315" r:id="rId6"/>
    <p:sldLayoutId id="2147486316" r:id="rId7"/>
    <p:sldLayoutId id="2147486317" r:id="rId8"/>
    <p:sldLayoutId id="2147486318" r:id="rId9"/>
    <p:sldLayoutId id="2147486319" r:id="rId10"/>
    <p:sldLayoutId id="214748632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16B19F-1FD3-49D2-BEE1-10466AC6812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de-DE"/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de-DE"/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21" r:id="rId1"/>
    <p:sldLayoutId id="2147486322" r:id="rId2"/>
    <p:sldLayoutId id="2147486323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29" r:id="rId9"/>
    <p:sldLayoutId id="2147486330" r:id="rId10"/>
    <p:sldLayoutId id="2147486331" r:id="rId11"/>
    <p:sldLayoutId id="2147486354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921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922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922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12883F7-ADFF-4B9F-8CC9-B4EB0BA6292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367DE1F-F94D-4290-925E-CF660505FF6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22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922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de-DE"/>
          </a:p>
        </p:txBody>
      </p:sp>
      <p:sp>
        <p:nvSpPr>
          <p:cNvPr id="922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de-DE"/>
          </a:p>
        </p:txBody>
      </p:sp>
      <p:sp>
        <p:nvSpPr>
          <p:cNvPr id="922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32" r:id="rId1"/>
    <p:sldLayoutId id="2147486333" r:id="rId2"/>
    <p:sldLayoutId id="2147486334" r:id="rId3"/>
    <p:sldLayoutId id="2147486335" r:id="rId4"/>
    <p:sldLayoutId id="2147486336" r:id="rId5"/>
    <p:sldLayoutId id="2147486337" r:id="rId6"/>
    <p:sldLayoutId id="2147486338" r:id="rId7"/>
    <p:sldLayoutId id="2147486339" r:id="rId8"/>
    <p:sldLayoutId id="2147486340" r:id="rId9"/>
    <p:sldLayoutId id="2147486341" r:id="rId10"/>
    <p:sldLayoutId id="214748634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 sz="2800"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4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10243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10244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10245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2F1AE6-C191-408C-B868-FD767744169B}" type="datetime1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</a:defRPr>
            </a:lvl1pPr>
          </a:lstStyle>
          <a:p>
            <a:pPr>
              <a:defRPr/>
            </a:pPr>
            <a:fld id="{F70D8EB5-0B2B-4A5A-BE13-38F48FF5B6C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43" r:id="rId1"/>
    <p:sldLayoutId id="2147486344" r:id="rId2"/>
    <p:sldLayoutId id="2147486345" r:id="rId3"/>
    <p:sldLayoutId id="2147486346" r:id="rId4"/>
    <p:sldLayoutId id="2147486347" r:id="rId5"/>
    <p:sldLayoutId id="2147486348" r:id="rId6"/>
    <p:sldLayoutId id="2147486349" r:id="rId7"/>
    <p:sldLayoutId id="2147486350" r:id="rId8"/>
    <p:sldLayoutId id="2147486351" r:id="rId9"/>
    <p:sldLayoutId id="2147486352" r:id="rId10"/>
    <p:sldLayoutId id="214748635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4.jpeg"/><Relationship Id="rId5" Type="http://schemas.openxmlformats.org/officeDocument/2006/relationships/image" Target="../media/image15.jpe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52738"/>
            <a:ext cx="7772400" cy="1223962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cs-CZ" altLang="de-DE" sz="1800" b="1" smtClean="0">
                <a:solidFill>
                  <a:schemeClr val="tx2"/>
                </a:solidFill>
              </a:rPr>
              <a:t>TERAPEUTICKÁ LEKCE </a:t>
            </a:r>
            <a:r>
              <a:rPr lang="de-DE" altLang="de-DE" sz="1800" b="1" smtClean="0">
                <a:solidFill>
                  <a:schemeClr val="tx2"/>
                </a:solidFill>
              </a:rPr>
              <a:t>10:</a:t>
            </a:r>
            <a:br>
              <a:rPr lang="de-DE" altLang="de-DE" sz="1800" b="1" smtClean="0">
                <a:solidFill>
                  <a:schemeClr val="tx2"/>
                </a:solidFill>
              </a:rPr>
            </a:br>
            <a:r>
              <a:rPr lang="de-DE" altLang="de-DE" sz="1800" b="1" smtClean="0">
                <a:solidFill>
                  <a:schemeClr val="tx2"/>
                </a:solidFill>
              </a:rPr>
              <a:t>SE</a:t>
            </a:r>
            <a:r>
              <a:rPr lang="cs-CZ" altLang="de-DE" sz="1800" b="1" smtClean="0">
                <a:solidFill>
                  <a:schemeClr val="tx2"/>
                </a:solidFill>
              </a:rPr>
              <a:t>BEVĚDOMÍ</a:t>
            </a:r>
            <a:endParaRPr lang="en-US" altLang="de-DE" sz="1800" b="1" smtClean="0">
              <a:solidFill>
                <a:schemeClr val="tx2"/>
              </a:solidFill>
            </a:endParaRPr>
          </a:p>
        </p:txBody>
      </p:sp>
      <p:sp>
        <p:nvSpPr>
          <p:cNvPr id="12291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altLang="de-DE" sz="3600" dirty="0">
                <a:solidFill>
                  <a:schemeClr val="accent1"/>
                </a:solidFill>
              </a:rPr>
              <a:t>Meta</a:t>
            </a:r>
            <a:r>
              <a:rPr lang="cs-CZ" altLang="de-DE" sz="3600" dirty="0">
                <a:solidFill>
                  <a:schemeClr val="accent1"/>
                </a:solidFill>
              </a:rPr>
              <a:t>k</a:t>
            </a:r>
            <a:r>
              <a:rPr lang="en-GB" altLang="de-DE" sz="3600" dirty="0" err="1">
                <a:solidFill>
                  <a:schemeClr val="accent1"/>
                </a:solidFill>
              </a:rPr>
              <a:t>ognitiv</a:t>
            </a:r>
            <a:r>
              <a:rPr lang="cs-CZ" altLang="de-DE" sz="3600" dirty="0">
                <a:solidFill>
                  <a:schemeClr val="accent1"/>
                </a:solidFill>
              </a:rPr>
              <a:t>ní </a:t>
            </a:r>
            <a:r>
              <a:rPr lang="cs-CZ" altLang="de-DE" sz="3600" dirty="0" smtClean="0">
                <a:solidFill>
                  <a:schemeClr val="accent1"/>
                </a:solidFill>
              </a:rPr>
              <a:t>t</a:t>
            </a:r>
            <a:r>
              <a:rPr lang="en-GB" altLang="de-DE" sz="3600" dirty="0" err="1">
                <a:solidFill>
                  <a:schemeClr val="accent1"/>
                </a:solidFill>
              </a:rPr>
              <a:t>erap</a:t>
            </a:r>
            <a:r>
              <a:rPr lang="cs-CZ" altLang="de-DE" sz="3600" dirty="0">
                <a:solidFill>
                  <a:schemeClr val="accent1"/>
                </a:solidFill>
              </a:rPr>
              <a:t>ie</a:t>
            </a:r>
            <a:endParaRPr lang="en-GB" altLang="de-DE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254000" y="1339850"/>
            <a:ext cx="4822825" cy="2844800"/>
          </a:xfrm>
        </p:spPr>
        <p:txBody>
          <a:bodyPr anchor="ctr"/>
          <a:lstStyle/>
          <a:p>
            <a:pPr marL="0" indent="0" algn="ctr">
              <a:buFont typeface="Wingdings 2" pitchFamily="18" charset="2"/>
              <a:buNone/>
            </a:pPr>
            <a:r>
              <a:rPr lang="de-D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???</a:t>
            </a:r>
          </a:p>
        </p:txBody>
      </p:sp>
      <p:pic>
        <p:nvPicPr>
          <p:cNvPr id="13315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0" y="1341438"/>
            <a:ext cx="3779838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</a:t>
            </a:r>
          </a:p>
        </p:txBody>
      </p:sp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Sebevědomí</a:t>
            </a:r>
            <a:r>
              <a:rPr lang="en-GB" altLang="de-DE" sz="2000" dirty="0" smtClean="0">
                <a:solidFill>
                  <a:schemeClr val="accent1"/>
                </a:solidFill>
              </a:rPr>
              <a:t>: </a:t>
            </a:r>
            <a:r>
              <a:rPr lang="cs-CZ" altLang="de-DE" sz="2000" dirty="0" smtClean="0">
                <a:solidFill>
                  <a:schemeClr val="accent1"/>
                </a:solidFill>
              </a:rPr>
              <a:t>Co </a:t>
            </a:r>
            <a:r>
              <a:rPr lang="cs-CZ" altLang="de-DE" sz="2000" dirty="0">
                <a:solidFill>
                  <a:schemeClr val="accent1"/>
                </a:solidFill>
              </a:rPr>
              <a:t>je to</a:t>
            </a:r>
            <a:r>
              <a:rPr lang="en-GB" altLang="de-DE" sz="2000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688138" y="481013"/>
            <a:ext cx="2155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de-DE" sz="1200">
                <a:solidFill>
                  <a:schemeClr val="accent1"/>
                </a:solidFill>
              </a:rPr>
              <a:t>Podle </a:t>
            </a:r>
            <a:r>
              <a:rPr lang="en-GB" altLang="de-DE" sz="1200">
                <a:solidFill>
                  <a:schemeClr val="accent1"/>
                </a:solidFill>
              </a:rPr>
              <a:t>Potreck-Rose, 2006</a:t>
            </a:r>
          </a:p>
        </p:txBody>
      </p:sp>
      <p:sp>
        <p:nvSpPr>
          <p:cNvPr id="13319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</a:t>
            </a:r>
            <a:r>
              <a:rPr lang="cs-CZ" altLang="de-DE" sz="800" i="1"/>
              <a:t>Hromada Eurobankovek</a:t>
            </a:r>
            <a:r>
              <a:rPr lang="en-US" altLang="de-DE" sz="800" i="1"/>
              <a:t>” </a:t>
            </a:r>
            <a:r>
              <a:rPr lang="cs-CZ" altLang="de-DE" sz="800" i="1"/>
              <a:t>od </a:t>
            </a:r>
            <a:r>
              <a:rPr lang="en-US" altLang="de-DE" sz="800" i="1"/>
              <a:t>Images Money)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341438"/>
            <a:ext cx="4826000" cy="4159250"/>
          </a:xfrm>
        </p:spPr>
        <p:txBody>
          <a:bodyPr/>
          <a:lstStyle/>
          <a:p>
            <a:pPr marL="719138" indent="-35877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722313" algn="l"/>
              </a:tabLst>
            </a:pPr>
            <a:r>
              <a:rPr lang="cs-CZ" sz="1800" i="1" dirty="0" smtClean="0">
                <a:latin typeface="Verdana" pitchFamily="34" charset="0"/>
                <a:cs typeface="Times New Roman" pitchFamily="18" charset="0"/>
              </a:rPr>
              <a:t>Hodnota</a:t>
            </a:r>
            <a:r>
              <a:rPr lang="cs-CZ" sz="1800" dirty="0" smtClean="0">
                <a:latin typeface="Verdana" pitchFamily="34" charset="0"/>
                <a:cs typeface="Times New Roman" pitchFamily="18" charset="0"/>
              </a:rPr>
              <a:t>, kterou připisujeme </a:t>
            </a:r>
            <a:r>
              <a:rPr lang="cs-CZ" sz="1800" i="1" dirty="0" smtClean="0">
                <a:latin typeface="Verdana" pitchFamily="34" charset="0"/>
                <a:cs typeface="Times New Roman" pitchFamily="18" charset="0"/>
              </a:rPr>
              <a:t>sami sobě.</a:t>
            </a:r>
            <a:endParaRPr lang="en-GB" sz="1800" i="1" dirty="0" smtClean="0">
              <a:latin typeface="Verdana" pitchFamily="34" charset="0"/>
              <a:cs typeface="Times New Roman" pitchFamily="18" charset="0"/>
            </a:endParaRPr>
          </a:p>
          <a:p>
            <a:pPr marL="719138" indent="-35877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722313" algn="l"/>
              </a:tabLst>
            </a:pPr>
            <a:r>
              <a:rPr lang="cs-CZ" sz="18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Subjektivní </a:t>
            </a:r>
            <a:r>
              <a:rPr lang="cs-CZ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ocenění sebe sama.</a:t>
            </a:r>
            <a:endParaRPr lang="en-GB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19138" indent="-35877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722313" algn="l"/>
              </a:tabLst>
            </a:pPr>
            <a:r>
              <a:rPr lang="cs-CZ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Nemusí mít vůbec nic společného s tím, jak nás vidí druzí. </a:t>
            </a:r>
          </a:p>
          <a:p>
            <a:pPr marL="719138" indent="-358775" eaLnBrk="1" hangingPunct="1">
              <a:buFont typeface="Wingdings 2" pitchFamily="18" charset="2"/>
              <a:buNone/>
              <a:tabLst>
                <a:tab pos="722313" algn="l"/>
              </a:tabLst>
            </a:pPr>
            <a:endParaRPr lang="de-DE" dirty="0" smtClean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4339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(“Pile of Euro Notes” from Images Money) 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6688138" y="481013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de-DE" sz="1200">
                <a:solidFill>
                  <a:schemeClr val="accent1"/>
                </a:solidFill>
              </a:rPr>
              <a:t>Podle </a:t>
            </a:r>
            <a:r>
              <a:rPr lang="en-GB" altLang="de-DE" sz="1200">
                <a:solidFill>
                  <a:schemeClr val="accent1"/>
                </a:solidFill>
              </a:rPr>
              <a:t>Potreck-Rose, 2006</a:t>
            </a:r>
          </a:p>
        </p:txBody>
      </p:sp>
      <p:pic>
        <p:nvPicPr>
          <p:cNvPr id="14341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0" y="1341438"/>
            <a:ext cx="3779838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10.3</a:t>
            </a:r>
          </a:p>
        </p:txBody>
      </p:sp>
      <p:sp>
        <p:nvSpPr>
          <p:cNvPr id="14343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Sebevědomí</a:t>
            </a:r>
            <a:r>
              <a:rPr lang="en-GB" altLang="de-DE" sz="2000" dirty="0">
                <a:solidFill>
                  <a:schemeClr val="accent1"/>
                </a:solidFill>
              </a:rPr>
              <a:t>: </a:t>
            </a:r>
            <a:r>
              <a:rPr lang="cs-CZ" altLang="de-DE" sz="2000" dirty="0">
                <a:solidFill>
                  <a:schemeClr val="accent1"/>
                </a:solidFill>
              </a:rPr>
              <a:t>Co je to</a:t>
            </a:r>
            <a:r>
              <a:rPr lang="en-GB" altLang="de-DE" sz="2000" dirty="0">
                <a:solidFill>
                  <a:schemeClr val="accent1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 txBox="1">
            <a:spLocks noChangeArrowheads="1"/>
          </p:cNvSpPr>
          <p:nvPr/>
        </p:nvSpPr>
        <p:spPr bwMode="auto">
          <a:xfrm>
            <a:off x="250825" y="1341438"/>
            <a:ext cx="481330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Hlas</a:t>
            </a:r>
            <a:r>
              <a:rPr lang="en-GB" dirty="0"/>
              <a:t>: </a:t>
            </a:r>
            <a:r>
              <a:rPr lang="en-GB" dirty="0">
                <a:solidFill>
                  <a:srgbClr val="006699"/>
                </a:solidFill>
              </a:rPr>
              <a:t>??? </a:t>
            </a:r>
            <a:r>
              <a:rPr lang="de-DE" dirty="0">
                <a:solidFill>
                  <a:schemeClr val="bg1"/>
                </a:solidFill>
              </a:rPr>
              <a:t>klar, deutlich, angemessene Lautstärke</a:t>
            </a:r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Výraz ve tváři/gestikulace</a:t>
            </a:r>
            <a:r>
              <a:rPr lang="en-GB" dirty="0"/>
              <a:t>: </a:t>
            </a:r>
            <a:r>
              <a:rPr lang="en-GB" dirty="0">
                <a:solidFill>
                  <a:srgbClr val="006699"/>
                </a:solidFill>
              </a:rPr>
              <a:t>??? </a:t>
            </a:r>
            <a:r>
              <a:rPr lang="de-DE" dirty="0">
                <a:solidFill>
                  <a:schemeClr val="bg1"/>
                </a:solidFill>
              </a:rPr>
              <a:t>Blickkontakt; festes Auftreten</a:t>
            </a:r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Postoj</a:t>
            </a:r>
            <a:r>
              <a:rPr lang="en-GB" dirty="0"/>
              <a:t>: </a:t>
            </a:r>
            <a:r>
              <a:rPr lang="en-GB" dirty="0">
                <a:solidFill>
                  <a:srgbClr val="006699"/>
                </a:solidFill>
              </a:rPr>
              <a:t>???</a:t>
            </a:r>
          </a:p>
          <a:p>
            <a:pPr marL="719138" indent="-358775">
              <a:lnSpc>
                <a:spcPct val="8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  <a:tabLst>
                <a:tab pos="722313" algn="l"/>
              </a:tabLst>
            </a:pPr>
            <a:endParaRPr lang="de-DE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Co je charakteristické pro lidi se zdravým sebevědomím</a:t>
            </a:r>
            <a:r>
              <a:rPr lang="en-GB" altLang="de-DE" sz="2000" dirty="0">
                <a:solidFill>
                  <a:schemeClr val="accent1"/>
                </a:solidFill>
              </a:rPr>
              <a:t>?</a:t>
            </a:r>
          </a:p>
        </p:txBody>
      </p:sp>
      <p:pic>
        <p:nvPicPr>
          <p:cNvPr id="15364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0" y="1341438"/>
            <a:ext cx="378142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(“Superman” </a:t>
            </a:r>
            <a:r>
              <a:rPr lang="cs-CZ" altLang="de-DE" sz="800" i="1"/>
              <a:t>od</a:t>
            </a:r>
            <a:r>
              <a:rPr lang="en-US" altLang="de-DE" sz="800" i="1"/>
              <a:t> Linus Bohman) </a:t>
            </a:r>
            <a:endParaRPr lang="de-DE" altLang="de-DE" sz="800" i="1"/>
          </a:p>
        </p:txBody>
      </p:sp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feld 4"/>
          <p:cNvSpPr txBox="1">
            <a:spLocks noChangeArrowheads="1"/>
          </p:cNvSpPr>
          <p:nvPr/>
        </p:nvSpPr>
        <p:spPr bwMode="auto">
          <a:xfrm>
            <a:off x="1706563" y="4292600"/>
            <a:ext cx="5730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GB" altLang="de-DE" dirty="0">
                <a:solidFill>
                  <a:srgbClr val="006699"/>
                </a:solidFill>
              </a:rPr>
              <a:t>…</a:t>
            </a:r>
            <a:r>
              <a:rPr lang="cs-CZ" altLang="de-DE" dirty="0">
                <a:solidFill>
                  <a:srgbClr val="006699"/>
                </a:solidFill>
              </a:rPr>
              <a:t>tak jako se vším</a:t>
            </a:r>
            <a:r>
              <a:rPr lang="en-GB" altLang="de-DE" dirty="0">
                <a:solidFill>
                  <a:srgbClr val="006699"/>
                </a:solidFill>
              </a:rPr>
              <a:t>: </a:t>
            </a:r>
            <a:r>
              <a:rPr lang="cs-CZ" altLang="de-DE" dirty="0">
                <a:solidFill>
                  <a:srgbClr val="006699"/>
                </a:solidFill>
              </a:rPr>
              <a:t>nepřežeňte to </a:t>
            </a:r>
            <a:r>
              <a:rPr lang="en-GB" altLang="de-DE" dirty="0">
                <a:solidFill>
                  <a:srgbClr val="006699"/>
                </a:solidFill>
              </a:rPr>
              <a:t>(</a:t>
            </a:r>
            <a:r>
              <a:rPr lang="cs-CZ" altLang="de-DE" dirty="0">
                <a:solidFill>
                  <a:srgbClr val="006699"/>
                </a:solidFill>
              </a:rPr>
              <a:t>nezírejte upřeně na druhé,</a:t>
            </a:r>
            <a:r>
              <a:rPr lang="en-GB" altLang="de-DE" dirty="0">
                <a:solidFill>
                  <a:srgbClr val="006699"/>
                </a:solidFill>
              </a:rPr>
              <a:t> </a:t>
            </a:r>
            <a:r>
              <a:rPr lang="cs-CZ" altLang="de-DE" dirty="0">
                <a:solidFill>
                  <a:srgbClr val="006699"/>
                </a:solidFill>
              </a:rPr>
              <a:t>nepřerušujte je opakovaně,</a:t>
            </a:r>
            <a:r>
              <a:rPr lang="en-GB" altLang="de-DE" dirty="0">
                <a:solidFill>
                  <a:srgbClr val="006699"/>
                </a:solidFill>
              </a:rPr>
              <a:t> </a:t>
            </a:r>
            <a:r>
              <a:rPr lang="cs-CZ" altLang="de-DE" dirty="0">
                <a:solidFill>
                  <a:srgbClr val="006699"/>
                </a:solidFill>
              </a:rPr>
              <a:t>nesnažte se opakovaně ukázat, že jste ve skupině ten nejdůležitější (tzv. „</a:t>
            </a:r>
            <a:r>
              <a:rPr lang="en-GB" altLang="de-DE" dirty="0">
                <a:solidFill>
                  <a:srgbClr val="006699"/>
                </a:solidFill>
              </a:rPr>
              <a:t>al</a:t>
            </a:r>
            <a:r>
              <a:rPr lang="cs-CZ" altLang="de-DE" dirty="0">
                <a:solidFill>
                  <a:srgbClr val="006699"/>
                </a:solidFill>
              </a:rPr>
              <a:t>f</a:t>
            </a:r>
            <a:r>
              <a:rPr lang="en-GB" altLang="de-DE" dirty="0">
                <a:solidFill>
                  <a:srgbClr val="006699"/>
                </a:solidFill>
              </a:rPr>
              <a:t>a </a:t>
            </a:r>
            <a:r>
              <a:rPr lang="cs-CZ" altLang="de-DE" dirty="0">
                <a:solidFill>
                  <a:srgbClr val="006699"/>
                </a:solidFill>
              </a:rPr>
              <a:t>samec</a:t>
            </a:r>
            <a:r>
              <a:rPr lang="en-GB" altLang="de-DE" dirty="0">
                <a:solidFill>
                  <a:srgbClr val="006699"/>
                </a:solidFill>
              </a:rPr>
              <a:t>”!)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Navenek pozorovatelné vlastnosti lidí se zdravým sebevědomím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pic>
        <p:nvPicPr>
          <p:cNvPr id="16388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0" y="1341438"/>
            <a:ext cx="3779838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</a:t>
            </a:r>
            <a:r>
              <a:rPr lang="cs-CZ" altLang="de-DE" sz="800" i="1"/>
              <a:t>Sbohem pláži</a:t>
            </a:r>
            <a:r>
              <a:rPr lang="en-US" altLang="de-DE" sz="800" i="1"/>
              <a:t>!” </a:t>
            </a:r>
            <a:r>
              <a:rPr lang="cs-CZ" altLang="de-DE" sz="800" i="1"/>
              <a:t>od </a:t>
            </a:r>
            <a:r>
              <a:rPr lang="en-US" altLang="de-DE" sz="800" i="1"/>
              <a:t>thephotographymuse) </a:t>
            </a:r>
            <a:endParaRPr lang="de-DE" altLang="de-DE" sz="800" i="1"/>
          </a:p>
        </p:txBody>
      </p:sp>
      <p:sp>
        <p:nvSpPr>
          <p:cNvPr id="16390" name="Rectangle 3"/>
          <p:cNvSpPr txBox="1">
            <a:spLocks noChangeArrowheads="1"/>
          </p:cNvSpPr>
          <p:nvPr/>
        </p:nvSpPr>
        <p:spPr bwMode="auto">
          <a:xfrm>
            <a:off x="250825" y="1341438"/>
            <a:ext cx="481330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Hlas</a:t>
            </a:r>
            <a:r>
              <a:rPr lang="en-GB" dirty="0"/>
              <a:t>: </a:t>
            </a:r>
            <a:r>
              <a:rPr lang="cs-CZ" dirty="0">
                <a:solidFill>
                  <a:srgbClr val="006699"/>
                </a:solidFill>
              </a:rPr>
              <a:t>Jasný</a:t>
            </a:r>
            <a:r>
              <a:rPr lang="en-GB" dirty="0">
                <a:solidFill>
                  <a:srgbClr val="006699"/>
                </a:solidFill>
              </a:rPr>
              <a:t>, </a:t>
            </a:r>
            <a:r>
              <a:rPr lang="cs-CZ" dirty="0">
                <a:solidFill>
                  <a:srgbClr val="006699"/>
                </a:solidFill>
              </a:rPr>
              <a:t>srozumitelný</a:t>
            </a:r>
            <a:r>
              <a:rPr lang="en-GB" dirty="0">
                <a:solidFill>
                  <a:srgbClr val="006699"/>
                </a:solidFill>
              </a:rPr>
              <a:t>, </a:t>
            </a:r>
            <a:r>
              <a:rPr lang="cs-CZ" dirty="0">
                <a:solidFill>
                  <a:srgbClr val="006699"/>
                </a:solidFill>
              </a:rPr>
              <a:t>přiměřeně hlasitý</a:t>
            </a:r>
            <a:endParaRPr lang="en-GB" dirty="0"/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Výraz ve tváři/gestikulace</a:t>
            </a:r>
            <a:r>
              <a:rPr lang="en-GB" dirty="0"/>
              <a:t>: </a:t>
            </a:r>
            <a:r>
              <a:rPr lang="cs-CZ" dirty="0">
                <a:solidFill>
                  <a:srgbClr val="006699"/>
                </a:solidFill>
              </a:rPr>
              <a:t>Oční kontakt</a:t>
            </a:r>
            <a:r>
              <a:rPr lang="en-GB" dirty="0">
                <a:solidFill>
                  <a:srgbClr val="006699"/>
                </a:solidFill>
              </a:rPr>
              <a:t>, </a:t>
            </a:r>
            <a:r>
              <a:rPr lang="cs-CZ" dirty="0">
                <a:solidFill>
                  <a:srgbClr val="006699"/>
                </a:solidFill>
              </a:rPr>
              <a:t>využívá gest, aby podtrhnul důležité části sdělení</a:t>
            </a:r>
            <a:endParaRPr lang="en-GB" dirty="0">
              <a:solidFill>
                <a:srgbClr val="006699"/>
              </a:solidFill>
            </a:endParaRPr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Postoj</a:t>
            </a:r>
            <a:r>
              <a:rPr lang="en-GB" dirty="0"/>
              <a:t>: </a:t>
            </a:r>
            <a:r>
              <a:rPr lang="cs-CZ" dirty="0">
                <a:solidFill>
                  <a:srgbClr val="006699"/>
                </a:solidFill>
              </a:rPr>
              <a:t>Vzpřímený, jistý</a:t>
            </a:r>
            <a:endParaRPr lang="en-GB" dirty="0">
              <a:solidFill>
                <a:srgbClr val="006699"/>
              </a:solidFill>
            </a:endParaRPr>
          </a:p>
          <a:p>
            <a:pPr marL="719138" indent="-358775">
              <a:lnSpc>
                <a:spcPct val="8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  <a:tabLst>
                <a:tab pos="722313" algn="l"/>
              </a:tabLst>
            </a:pPr>
            <a:endParaRPr lang="de-DE" dirty="0"/>
          </a:p>
        </p:txBody>
      </p:sp>
      <p:sp>
        <p:nvSpPr>
          <p:cNvPr id="16391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Nepřímo pozorovatelné vlastnosti lidí se zdravým sebevědomím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7411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(“Tenzin Gyatso - 14th Dalai Lama” </a:t>
            </a:r>
            <a:r>
              <a:rPr lang="cs-CZ" altLang="de-DE" sz="800" i="1"/>
              <a:t>od</a:t>
            </a:r>
            <a:r>
              <a:rPr lang="en-US" altLang="de-DE" sz="800" i="1"/>
              <a:t> Chistopher Michel) </a:t>
            </a:r>
            <a:endParaRPr lang="de-DE" altLang="de-DE" sz="800" i="1"/>
          </a:p>
        </p:txBody>
      </p:sp>
      <p:pic>
        <p:nvPicPr>
          <p:cNvPr id="17412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0" y="1341438"/>
            <a:ext cx="3779838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3"/>
          <p:cNvSpPr>
            <a:spLocks noGrp="1" noChangeArrowheads="1"/>
          </p:cNvSpPr>
          <p:nvPr>
            <p:ph idx="1"/>
          </p:nvPr>
        </p:nvSpPr>
        <p:spPr>
          <a:xfrm>
            <a:off x="254000" y="1339850"/>
            <a:ext cx="4822825" cy="4464050"/>
          </a:xfrm>
        </p:spPr>
        <p:txBody>
          <a:bodyPr anchor="ctr"/>
          <a:lstStyle/>
          <a:p>
            <a:pPr marL="0" indent="0" algn="ctr">
              <a:buFont typeface="Wingdings 2" pitchFamily="18" charset="2"/>
              <a:buNone/>
            </a:pPr>
            <a:r>
              <a:rPr lang="de-D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???</a:t>
            </a:r>
          </a:p>
        </p:txBody>
      </p:sp>
      <p:sp>
        <p:nvSpPr>
          <p:cNvPr id="17414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 dirty="0"/>
              <a:t>(“Tenzin </a:t>
            </a:r>
            <a:r>
              <a:rPr lang="en-US" altLang="de-DE" sz="800" i="1" dirty="0" err="1"/>
              <a:t>Gyatso</a:t>
            </a:r>
            <a:r>
              <a:rPr lang="en-US" altLang="de-DE" sz="800" i="1" dirty="0"/>
              <a:t> - 14th Dalai Lama” </a:t>
            </a:r>
            <a:r>
              <a:rPr lang="en-US" altLang="de-DE" sz="800" i="1" dirty="0" smtClean="0"/>
              <a:t>od</a:t>
            </a:r>
            <a:r>
              <a:rPr lang="en-US" altLang="de-DE" sz="800" i="1" dirty="0" smtClean="0"/>
              <a:t> </a:t>
            </a:r>
            <a:r>
              <a:rPr lang="en-US" altLang="de-DE" sz="800" i="1" dirty="0" err="1"/>
              <a:t>Chistopher</a:t>
            </a:r>
            <a:r>
              <a:rPr lang="en-US" altLang="de-DE" sz="800" i="1" dirty="0"/>
              <a:t> Michel) </a:t>
            </a:r>
            <a:endParaRPr lang="de-DE" altLang="de-DE" sz="800" i="1" dirty="0"/>
          </a:p>
        </p:txBody>
      </p:sp>
      <p:pic>
        <p:nvPicPr>
          <p:cNvPr id="18435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0" y="1341438"/>
            <a:ext cx="3779838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50825" y="1341438"/>
            <a:ext cx="48133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Důvěra ve vlastní schopnosti, i když se věci úplně nedaří</a:t>
            </a:r>
            <a:endParaRPr lang="en-GB" dirty="0"/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Uznání vlastních chyb a neúspěchů </a:t>
            </a:r>
            <a:r>
              <a:rPr lang="en-GB" dirty="0"/>
              <a:t>(</a:t>
            </a:r>
            <a:r>
              <a:rPr lang="cs-CZ" dirty="0"/>
              <a:t>aniž by člověk sám sebe shazoval) </a:t>
            </a:r>
            <a:endParaRPr lang="en-GB" dirty="0"/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Přemýšlivost</a:t>
            </a:r>
            <a:r>
              <a:rPr lang="en-GB" dirty="0"/>
              <a:t>; </a:t>
            </a:r>
            <a:r>
              <a:rPr lang="cs-CZ" dirty="0"/>
              <a:t>ochota poučit se z vlastních chyb/nezdarů</a:t>
            </a:r>
            <a:endParaRPr lang="en-GB" dirty="0"/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Pozitivní postoj vůči sobě</a:t>
            </a:r>
            <a:r>
              <a:rPr lang="en-GB" dirty="0"/>
              <a:t>, </a:t>
            </a:r>
            <a:r>
              <a:rPr lang="cs-CZ" dirty="0"/>
              <a:t>například schopnost ocenit se za svůj úspěch</a:t>
            </a:r>
            <a:endParaRPr lang="de-DE" dirty="0"/>
          </a:p>
        </p:txBody>
      </p:sp>
      <p:sp>
        <p:nvSpPr>
          <p:cNvPr id="18437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10.7</a:t>
            </a:r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>
                <a:solidFill>
                  <a:schemeClr val="accent1"/>
                </a:solidFill>
              </a:rPr>
              <a:t>Nepřímo pozorovatelné vlastnosti lidí se zdravým sebevědomím</a:t>
            </a:r>
            <a:endParaRPr lang="en-GB" altLang="de-DE" sz="2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ußzeilenplatzhalt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D48894-8A84-4412-814E-B4A699E3F769}" type="slidenum">
              <a:rPr lang="en-US" altLang="de-DE" smtClean="0"/>
              <a:pPr/>
              <a:t>8</a:t>
            </a:fld>
            <a:endParaRPr lang="en-US" altLang="de-DE" smtClean="0"/>
          </a:p>
        </p:txBody>
      </p:sp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rgbClr val="D16349"/>
                </a:solidFill>
              </a:rPr>
              <a:t>Proč se tím zabýváme</a:t>
            </a:r>
            <a:r>
              <a:rPr lang="en-GB" altLang="de-DE" sz="2000" dirty="0">
                <a:solidFill>
                  <a:srgbClr val="D16349"/>
                </a:solidFill>
              </a:rPr>
              <a:t>?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23850" y="1341438"/>
            <a:ext cx="85677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cs-CZ" altLang="de-DE" dirty="0"/>
              <a:t>Výzkumy ukázaly, že mnozí </a:t>
            </a:r>
            <a:r>
              <a:rPr lang="en-GB" altLang="de-DE" dirty="0"/>
              <a:t>(</a:t>
            </a:r>
            <a:r>
              <a:rPr lang="cs-CZ" altLang="de-DE" dirty="0"/>
              <a:t>ale ne všichni</a:t>
            </a:r>
            <a:r>
              <a:rPr lang="en-GB" altLang="de-DE" dirty="0"/>
              <a:t>!) </a:t>
            </a:r>
            <a:r>
              <a:rPr lang="cs-CZ" altLang="de-DE" dirty="0"/>
              <a:t>lidé s psychózou mají </a:t>
            </a:r>
            <a:r>
              <a:rPr lang="cs-CZ" altLang="de-DE" b="1" dirty="0"/>
              <a:t>nízké sebevědomí</a:t>
            </a:r>
            <a:r>
              <a:rPr lang="en-GB" altLang="de-DE" b="1" dirty="0"/>
              <a:t>.</a:t>
            </a:r>
          </a:p>
          <a:p>
            <a:pPr>
              <a:spcBef>
                <a:spcPct val="20000"/>
              </a:spcBef>
            </a:pPr>
            <a:endParaRPr lang="de-DE" altLang="de-DE" dirty="0"/>
          </a:p>
          <a:p>
            <a:pPr>
              <a:spcBef>
                <a:spcPct val="20000"/>
              </a:spcBef>
            </a:pPr>
            <a:r>
              <a:rPr lang="cs-CZ" altLang="de-DE" dirty="0"/>
              <a:t>Na to se v terapii jen málokdy bere ohled, protože se obvykle zaměří nejdříve na jiné příznaky nemoci (např. na hlasy</a:t>
            </a:r>
            <a:r>
              <a:rPr lang="en-GB" altLang="de-DE" dirty="0"/>
              <a:t>, </a:t>
            </a:r>
            <a:r>
              <a:rPr lang="cs-CZ" altLang="de-DE" dirty="0"/>
              <a:t>pocit ohrožení a sledování</a:t>
            </a:r>
            <a:r>
              <a:rPr lang="en-GB" altLang="de-DE" dirty="0"/>
              <a:t>). </a:t>
            </a:r>
          </a:p>
          <a:p>
            <a:pPr>
              <a:spcBef>
                <a:spcPct val="20000"/>
              </a:spcBef>
            </a:pPr>
            <a:r>
              <a:rPr lang="cs-CZ" altLang="de-DE" dirty="0"/>
              <a:t>Mnozí pacienti ovšem říkají, že je více a déle trápí problémy spojené s nízkým sebevědomím než problémy spojené s jinými příznaky psychózy</a:t>
            </a:r>
            <a:r>
              <a:rPr lang="en-GB" altLang="de-DE" dirty="0"/>
              <a:t>.</a:t>
            </a:r>
          </a:p>
          <a:p>
            <a:pPr>
              <a:spcBef>
                <a:spcPct val="20000"/>
              </a:spcBef>
            </a:pPr>
            <a:endParaRPr lang="en-GB" altLang="de-DE" dirty="0"/>
          </a:p>
          <a:p>
            <a:pPr>
              <a:spcBef>
                <a:spcPct val="20000"/>
              </a:spcBef>
            </a:pPr>
            <a:r>
              <a:rPr lang="cs-CZ" altLang="de-DE" dirty="0"/>
              <a:t>S pomocí konkrétních metod lze ovšem sebevědomí aktivně zvýšit</a:t>
            </a:r>
            <a:r>
              <a:rPr lang="en-GB" altLang="de-DE" dirty="0"/>
              <a:t>!</a:t>
            </a:r>
          </a:p>
        </p:txBody>
      </p:sp>
      <p:sp>
        <p:nvSpPr>
          <p:cNvPr id="19461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411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742581"/>
              </p:ext>
            </p:extLst>
          </p:nvPr>
        </p:nvGraphicFramePr>
        <p:xfrm>
          <a:off x="71438" y="1339850"/>
          <a:ext cx="9001125" cy="1189038"/>
        </p:xfrm>
        <a:graphic>
          <a:graphicData uri="http://schemas.openxmlformats.org/drawingml/2006/table">
            <a:tbl>
              <a:tblPr/>
              <a:tblGrid>
                <a:gridCol w="4340225"/>
                <a:gridCol w="4660900"/>
              </a:tblGrid>
              <a:tr h="1189038">
                <a:tc>
                  <a:txBody>
                    <a:bodyPr/>
                    <a:lstStyle/>
                    <a:p>
                      <a:pPr marL="720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Negativní vliv psychózy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720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 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(náladu) sebevědomí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Krátkodobý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pozitivní vliv</a:t>
                      </a:r>
                      <a:r>
                        <a:rPr kumimoji="0" 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psychózy na (náladu) sebevědomí</a:t>
                      </a:r>
                      <a:endParaRPr kumimoji="0" lang="en-GB" alt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490" name="Picture 22" descr="nachte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238" y="1628775"/>
            <a:ext cx="4095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23" descr="daum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5325" y="1557338"/>
            <a:ext cx="5461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92" name="Group 35"/>
          <p:cNvGrpSpPr>
            <a:grpSpLocks/>
          </p:cNvGrpSpPr>
          <p:nvPr/>
        </p:nvGrpSpPr>
        <p:grpSpPr bwMode="auto">
          <a:xfrm>
            <a:off x="0" y="6167438"/>
            <a:ext cx="2571750" cy="561975"/>
            <a:chOff x="0" y="3957"/>
            <a:chExt cx="1427" cy="354"/>
          </a:xfrm>
        </p:grpSpPr>
        <p:sp>
          <p:nvSpPr>
            <p:cNvPr id="2049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altLang="de-DE"/>
            </a:p>
          </p:txBody>
        </p:sp>
        <p:pic>
          <p:nvPicPr>
            <p:cNvPr id="20496" name="Picture 70" descr="Notizen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7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en-GB" altLang="de-DE" sz="1200"/>
                <a:t> </a:t>
              </a:r>
              <a:r>
                <a:rPr lang="cs-CZ" altLang="de-DE" sz="1200" i="1"/>
                <a:t>Pracovní list </a:t>
              </a:r>
              <a:r>
                <a:rPr lang="de-DE" altLang="de-DE" sz="1200" i="1"/>
                <a:t>10.1</a:t>
              </a:r>
            </a:p>
            <a:p>
              <a:r>
                <a:rPr lang="de-DE" altLang="de-DE" sz="1200"/>
                <a:t>     </a:t>
              </a:r>
            </a:p>
          </p:txBody>
        </p:sp>
      </p:grpSp>
      <p:sp>
        <p:nvSpPr>
          <p:cNvPr id="20494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</a:t>
            </a:r>
            <a:r>
              <a:rPr lang="cs-CZ" altLang="de-DE" sz="1200" b="1">
                <a:solidFill>
                  <a:srgbClr val="646B86"/>
                </a:solidFill>
              </a:rPr>
              <a:t>9</a:t>
            </a:r>
            <a:endParaRPr lang="en-AU" altLang="de-DE" sz="1200" b="1">
              <a:solidFill>
                <a:srgbClr val="646B86"/>
              </a:solidFill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rgbClr val="D16349"/>
                </a:solidFill>
              </a:rPr>
              <a:t>Psychóza a sebevědomí</a:t>
            </a:r>
            <a:endParaRPr lang="en-GB" altLang="de-DE" sz="2000" dirty="0">
              <a:solidFill>
                <a:srgbClr val="D16349"/>
              </a:solidFill>
            </a:endParaRPr>
          </a:p>
          <a:p>
            <a:pPr algn="ctr"/>
            <a:r>
              <a:rPr lang="cs-CZ" altLang="de-DE" dirty="0">
                <a:solidFill>
                  <a:srgbClr val="D16349"/>
                </a:solidFill>
              </a:rPr>
              <a:t>Psychóza může mít na emoční rozpoložení různý vliv</a:t>
            </a:r>
            <a:endParaRPr lang="en-GB" altLang="de-DE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411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533163"/>
              </p:ext>
            </p:extLst>
          </p:nvPr>
        </p:nvGraphicFramePr>
        <p:xfrm>
          <a:off x="71438" y="1339850"/>
          <a:ext cx="9001125" cy="4481524"/>
        </p:xfrm>
        <a:graphic>
          <a:graphicData uri="http://schemas.openxmlformats.org/drawingml/2006/table">
            <a:tbl>
              <a:tblPr/>
              <a:tblGrid>
                <a:gridCol w="4340225"/>
                <a:gridCol w="4660900"/>
              </a:tblGrid>
              <a:tr h="1189038">
                <a:tc>
                  <a:txBody>
                    <a:bodyPr/>
                    <a:lstStyle/>
                    <a:p>
                      <a:pPr marL="720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Negativní vliv psychózy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720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 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(náladu) sebevědomí</a:t>
                      </a:r>
                      <a:endParaRPr kumimoji="0" 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8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Krátkodobý</a:t>
                      </a: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pozitivní vliv</a:t>
                      </a:r>
                      <a:r>
                        <a:rPr kumimoji="0" 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psychózy na (náladu) sebevědomí</a:t>
                      </a:r>
                      <a:endParaRPr kumimoji="0" lang="en-GB" alt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Během psychózy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pocit ohrožení, strachu.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Během psychózy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Vzrušení, rozjařenost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„konečně se něco děje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.”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903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Během psychózy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Postižený slyší hlasy, které jej urážejí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Proto se pak cítí bezcenný a uražený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Během psychózy: Postižený slyší hlasy, které ho povzbuzují a lichotí mu. Proto se někdy cítí méně osamělý. 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8903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 odeznění psychózy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Postižený se stydí,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jeho budoucnost se mu zdá ohrožená 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např. že jej opustí přátelé a rodina).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Během psychózy: Postižený má pocit zvláštní moci, schopností, významnosti 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má mocné nepřátele)</a:t>
                      </a:r>
                      <a:r>
                        <a:rPr kumimoji="0" 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</a:t>
                      </a: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osudového předurčení.</a:t>
                      </a:r>
                      <a:endParaRPr kumimoji="0" 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523" name="Picture 22" descr="nachte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238" y="1628775"/>
            <a:ext cx="4095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4" name="Picture 23" descr="daum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5325" y="1557338"/>
            <a:ext cx="5461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25" name="Group 35"/>
          <p:cNvGrpSpPr>
            <a:grpSpLocks/>
          </p:cNvGrpSpPr>
          <p:nvPr/>
        </p:nvGrpSpPr>
        <p:grpSpPr bwMode="auto">
          <a:xfrm>
            <a:off x="0" y="6167438"/>
            <a:ext cx="2571750" cy="561975"/>
            <a:chOff x="0" y="3957"/>
            <a:chExt cx="1427" cy="354"/>
          </a:xfrm>
        </p:grpSpPr>
        <p:sp>
          <p:nvSpPr>
            <p:cNvPr id="2152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altLang="de-DE"/>
            </a:p>
          </p:txBody>
        </p:sp>
        <p:pic>
          <p:nvPicPr>
            <p:cNvPr id="21529" name="Picture 70" descr="Notizen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30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en-GB" altLang="de-DE" sz="1200"/>
                <a:t> </a:t>
              </a:r>
              <a:r>
                <a:rPr lang="cs-CZ" altLang="de-DE" sz="1200" i="1"/>
                <a:t>Pracovní list </a:t>
              </a:r>
              <a:r>
                <a:rPr lang="de-DE" altLang="de-DE" sz="1200" i="1"/>
                <a:t>10.1</a:t>
              </a:r>
            </a:p>
            <a:p>
              <a:r>
                <a:rPr lang="de-DE" altLang="de-DE" sz="1200"/>
                <a:t>     </a:t>
              </a:r>
            </a:p>
          </p:txBody>
        </p:sp>
      </p:grpSp>
      <p:sp>
        <p:nvSpPr>
          <p:cNvPr id="21527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10.10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rgbClr val="D16349"/>
                </a:solidFill>
              </a:rPr>
              <a:t>Psychóza a sebevědomí</a:t>
            </a:r>
            <a:endParaRPr lang="en-GB" altLang="de-DE" sz="2000" dirty="0">
              <a:solidFill>
                <a:srgbClr val="D16349"/>
              </a:solidFill>
            </a:endParaRPr>
          </a:p>
          <a:p>
            <a:pPr algn="ctr"/>
            <a:r>
              <a:rPr lang="cs-CZ" altLang="de-DE" dirty="0">
                <a:solidFill>
                  <a:srgbClr val="D16349"/>
                </a:solidFill>
              </a:rPr>
              <a:t>Psychóza může mít na emoční rozpoložení různý vliv</a:t>
            </a:r>
            <a:endParaRPr lang="en-GB" altLang="de-DE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10.11</a:t>
            </a:r>
          </a:p>
        </p:txBody>
      </p:sp>
      <p:sp>
        <p:nvSpPr>
          <p:cNvPr id="22531" name="Text Box 20"/>
          <p:cNvSpPr txBox="1">
            <a:spLocks noChangeArrowheads="1"/>
          </p:cNvSpPr>
          <p:nvPr/>
        </p:nvSpPr>
        <p:spPr bwMode="auto">
          <a:xfrm>
            <a:off x="914400" y="1571625"/>
            <a:ext cx="76581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de-DE" sz="2000" dirty="0"/>
              <a:t>Případný </a:t>
            </a:r>
            <a:r>
              <a:rPr lang="cs-CZ" altLang="de-DE" sz="2000" b="1" i="1" dirty="0"/>
              <a:t>krátkodobý pozitivní vliv </a:t>
            </a:r>
            <a:r>
              <a:rPr lang="cs-CZ" altLang="de-DE" sz="2000" dirty="0"/>
              <a:t>psychotických příznaků na sebevědomí ve většině případů mizí v důsledku </a:t>
            </a:r>
            <a:r>
              <a:rPr lang="cs-CZ" altLang="de-DE" sz="2000" b="1" i="1" dirty="0"/>
              <a:t>dlouhodobě negativních důsledků </a:t>
            </a:r>
            <a:r>
              <a:rPr lang="cs-CZ" altLang="de-DE" sz="2000" dirty="0"/>
              <a:t>psychózy</a:t>
            </a:r>
            <a:r>
              <a:rPr lang="de-DE" altLang="de-DE" sz="2000" dirty="0"/>
              <a:t>.</a:t>
            </a:r>
          </a:p>
          <a:p>
            <a:pPr>
              <a:spcBef>
                <a:spcPct val="50000"/>
              </a:spcBef>
            </a:pPr>
            <a:r>
              <a:rPr lang="cs-CZ" altLang="de-DE" sz="2000" dirty="0"/>
              <a:t>Přestat náhle užívat léky, aby člověk zažil vzrušující svět psychózy je nebezpečná hra s ohněm – zvláště proto, že nejčastější emocí, která dominuje během psychózy, je strach</a:t>
            </a:r>
            <a:r>
              <a:rPr lang="de-DE" altLang="de-DE" sz="2000" dirty="0"/>
              <a:t>!</a:t>
            </a:r>
            <a:endParaRPr lang="en-US" altLang="de-DE" sz="2000" dirty="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rgbClr val="D16349"/>
                </a:solidFill>
              </a:rPr>
              <a:t>Psychóza a sebevědomí</a:t>
            </a:r>
            <a:endParaRPr lang="en-GB" altLang="de-DE" sz="2000" dirty="0">
              <a:solidFill>
                <a:srgbClr val="D16349"/>
              </a:solidFill>
            </a:endParaRPr>
          </a:p>
          <a:p>
            <a:pPr algn="ctr"/>
            <a:r>
              <a:rPr lang="cs-CZ" altLang="de-DE" dirty="0">
                <a:solidFill>
                  <a:srgbClr val="D16349"/>
                </a:solidFill>
              </a:rPr>
              <a:t>Psychóza může mít na emoční rozpoložení různý vliv</a:t>
            </a:r>
            <a:endParaRPr lang="en-GB" altLang="de-DE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Zdroje sebevědomí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3555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 dirty="0"/>
              <a:t>(“</a:t>
            </a:r>
            <a:r>
              <a:rPr lang="cs-CZ" altLang="de-DE" sz="800" i="1" dirty="0"/>
              <a:t>Nový </a:t>
            </a:r>
            <a:r>
              <a:rPr lang="cs-CZ" altLang="de-DE" sz="800" i="1" dirty="0" smtClean="0"/>
              <a:t>regá</a:t>
            </a:r>
            <a:r>
              <a:rPr lang="de-DE" altLang="de-DE" sz="800" i="1" dirty="0" smtClean="0"/>
              <a:t>l</a:t>
            </a:r>
            <a:r>
              <a:rPr lang="en-US" altLang="de-DE" sz="800" i="1" dirty="0" smtClean="0"/>
              <a:t>” </a:t>
            </a:r>
            <a:r>
              <a:rPr lang="cs-CZ" altLang="de-DE" sz="800" i="1" dirty="0" smtClean="0"/>
              <a:t>od</a:t>
            </a:r>
            <a:r>
              <a:rPr lang="en-US" altLang="de-DE" sz="800" i="1" dirty="0" smtClean="0"/>
              <a:t> </a:t>
            </a:r>
            <a:r>
              <a:rPr lang="en-US" altLang="de-DE" sz="800" i="1" dirty="0"/>
              <a:t>Michael </a:t>
            </a:r>
            <a:r>
              <a:rPr lang="en-US" altLang="de-DE" sz="800" i="1" dirty="0" err="1"/>
              <a:t>Fielitz</a:t>
            </a:r>
            <a:r>
              <a:rPr lang="en-US" altLang="de-DE" sz="800" i="1" dirty="0"/>
              <a:t>)</a:t>
            </a:r>
            <a:endParaRPr lang="de-DE" altLang="de-DE" sz="800" i="1" dirty="0"/>
          </a:p>
        </p:txBody>
      </p:sp>
      <p:grpSp>
        <p:nvGrpSpPr>
          <p:cNvPr id="23556" name="Gruppierung 1"/>
          <p:cNvGrpSpPr>
            <a:grpSpLocks noChangeAspect="1"/>
          </p:cNvGrpSpPr>
          <p:nvPr/>
        </p:nvGrpSpPr>
        <p:grpSpPr bwMode="auto">
          <a:xfrm>
            <a:off x="5199063" y="1341438"/>
            <a:ext cx="3692525" cy="3068637"/>
            <a:chOff x="5220072" y="2132856"/>
            <a:chExt cx="3030032" cy="2519308"/>
          </a:xfrm>
        </p:grpSpPr>
        <p:pic>
          <p:nvPicPr>
            <p:cNvPr id="23559" name="Grafik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20072" y="2132856"/>
              <a:ext cx="3024709" cy="2519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0" name="Textfeld 11"/>
            <p:cNvSpPr txBox="1">
              <a:spLocks noChangeArrowheads="1"/>
            </p:cNvSpPr>
            <p:nvPr/>
          </p:nvSpPr>
          <p:spPr bwMode="auto">
            <a:xfrm>
              <a:off x="5248204" y="2996952"/>
              <a:ext cx="1567222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Vztahy s lidmi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3562" name="Textfeld 13"/>
            <p:cNvSpPr txBox="1">
              <a:spLocks noChangeArrowheads="1"/>
            </p:cNvSpPr>
            <p:nvPr/>
          </p:nvSpPr>
          <p:spPr bwMode="auto">
            <a:xfrm>
              <a:off x="5267673" y="4267026"/>
              <a:ext cx="1408897" cy="277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Vzhled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3563" name="Textfeld 27"/>
            <p:cNvSpPr txBox="1">
              <a:spLocks noChangeArrowheads="1"/>
            </p:cNvSpPr>
            <p:nvPr/>
          </p:nvSpPr>
          <p:spPr bwMode="auto">
            <a:xfrm>
              <a:off x="7132151" y="2691861"/>
              <a:ext cx="111795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Záliby</a:t>
              </a:r>
              <a:endParaRPr lang="de-DE" alt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23564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de-DE" altLang="de-DE" sz="1600" b="1" dirty="0">
                  <a:solidFill>
                    <a:srgbClr val="C00000"/>
                  </a:solidFill>
                </a:rPr>
                <a:t>Sport</a:t>
              </a:r>
            </a:p>
          </p:txBody>
        </p:sp>
      </p:grpSp>
      <p:sp>
        <p:nvSpPr>
          <p:cNvPr id="23557" name="Rectangle 3"/>
          <p:cNvSpPr txBox="1">
            <a:spLocks noChangeArrowheads="1"/>
          </p:cNvSpPr>
          <p:nvPr/>
        </p:nvSpPr>
        <p:spPr bwMode="auto">
          <a:xfrm>
            <a:off x="250825" y="1341438"/>
            <a:ext cx="48133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Sebevědomí není něco stálého, ale spíše kolísá v souvislosti s různými oblastmi a činnostmi </a:t>
            </a:r>
            <a:r>
              <a:rPr lang="en-GB" dirty="0"/>
              <a:t>(</a:t>
            </a:r>
            <a:r>
              <a:rPr lang="cs-CZ" dirty="0"/>
              <a:t>symbolizovaných jednotlivými poličkami na obrázku vpravo</a:t>
            </a:r>
            <a:r>
              <a:rPr lang="en-GB" dirty="0"/>
              <a:t>)</a:t>
            </a:r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cs-CZ" dirty="0"/>
              <a:t>Rozhodující je, zda věnujeme pozornost pouze svým nedostatkům </a:t>
            </a:r>
            <a:r>
              <a:rPr lang="en-GB" dirty="0"/>
              <a:t>(= </a:t>
            </a:r>
            <a:r>
              <a:rPr lang="cs-CZ" dirty="0"/>
              <a:t>prázdné poličky</a:t>
            </a:r>
            <a:r>
              <a:rPr lang="en-GB" dirty="0"/>
              <a:t>) </a:t>
            </a:r>
            <a:r>
              <a:rPr lang="cs-CZ" dirty="0"/>
              <a:t>nebo i svých přednostem a schopnostem</a:t>
            </a:r>
            <a:r>
              <a:rPr lang="en-GB" dirty="0"/>
              <a:t> (= </a:t>
            </a:r>
            <a:r>
              <a:rPr lang="cs-CZ" dirty="0"/>
              <a:t>plné poličky</a:t>
            </a:r>
            <a:r>
              <a:rPr lang="en-GB" dirty="0"/>
              <a:t>)</a:t>
            </a:r>
          </a:p>
        </p:txBody>
      </p:sp>
      <p:sp>
        <p:nvSpPr>
          <p:cNvPr id="23558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10.12</a:t>
            </a:r>
          </a:p>
        </p:txBody>
      </p:sp>
      <p:sp>
        <p:nvSpPr>
          <p:cNvPr id="16" name="Textfeld 26"/>
          <p:cNvSpPr txBox="1">
            <a:spLocks noChangeArrowheads="1"/>
          </p:cNvSpPr>
          <p:nvPr/>
        </p:nvSpPr>
        <p:spPr bwMode="auto">
          <a:xfrm>
            <a:off x="5431279" y="3083499"/>
            <a:ext cx="21927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cs-CZ" altLang="de-DE" sz="1600" b="1" dirty="0">
                <a:solidFill>
                  <a:srgbClr val="C00000"/>
                </a:solidFill>
              </a:rPr>
              <a:t>Schopnosti</a:t>
            </a:r>
            <a:endParaRPr lang="de-DE" altLang="de-DE" sz="1600" b="1" dirty="0">
              <a:solidFill>
                <a:srgbClr val="C00000"/>
              </a:solidFill>
            </a:endParaRPr>
          </a:p>
        </p:txBody>
      </p:sp>
      <p:sp>
        <p:nvSpPr>
          <p:cNvPr id="17" name="Textfeld 14"/>
          <p:cNvSpPr txBox="1">
            <a:spLocks noChangeArrowheads="1"/>
          </p:cNvSpPr>
          <p:nvPr/>
        </p:nvSpPr>
        <p:spPr bwMode="auto">
          <a:xfrm>
            <a:off x="7308304" y="3940957"/>
            <a:ext cx="15767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cs-CZ" altLang="de-DE" sz="1600" b="1" dirty="0">
                <a:solidFill>
                  <a:srgbClr val="C00000"/>
                </a:solidFill>
              </a:rPr>
              <a:t>Zaměstnání</a:t>
            </a:r>
            <a:endParaRPr lang="de-DE" altLang="de-DE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Lidé s nízkým sebevědomím</a:t>
            </a:r>
            <a:r>
              <a:rPr lang="en-GB" altLang="de-DE" sz="2000" dirty="0">
                <a:solidFill>
                  <a:schemeClr val="accent1"/>
                </a:solidFill>
              </a:rPr>
              <a:t>…</a:t>
            </a:r>
          </a:p>
        </p:txBody>
      </p:sp>
      <p:sp>
        <p:nvSpPr>
          <p:cNvPr id="14" name="Wolkenförmige Legende 2"/>
          <p:cNvSpPr>
            <a:spLocks noChangeArrowheads="1"/>
          </p:cNvSpPr>
          <p:nvPr/>
        </p:nvSpPr>
        <p:spPr bwMode="auto">
          <a:xfrm>
            <a:off x="5959475" y="5084763"/>
            <a:ext cx="2084388" cy="527050"/>
          </a:xfrm>
          <a:prstGeom prst="cloudCallout">
            <a:avLst>
              <a:gd name="adj1" fmla="val -43296"/>
              <a:gd name="adj2" fmla="val -305403"/>
            </a:avLst>
          </a:prstGeom>
          <a:solidFill>
            <a:schemeClr val="accent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80" tIns="34290" rIns="68580" bIns="3429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de-DE" sz="1800" dirty="0" smtClean="0">
                <a:solidFill>
                  <a:srgbClr val="000000"/>
                </a:solidFill>
                <a:latin typeface="Verdana" pitchFamily="34" charset="0"/>
              </a:rPr>
              <a:t>Nulo</a:t>
            </a:r>
            <a:r>
              <a:rPr lang="de-DE" altLang="de-DE" sz="1800" dirty="0" smtClean="0">
                <a:solidFill>
                  <a:srgbClr val="00000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24580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 dirty="0"/>
              <a:t>(“</a:t>
            </a:r>
            <a:r>
              <a:rPr lang="cs-CZ" altLang="de-DE" sz="800" i="1" dirty="0"/>
              <a:t>Nový regál</a:t>
            </a:r>
            <a:r>
              <a:rPr lang="en-US" altLang="de-DE" sz="800" i="1" dirty="0"/>
              <a:t>” </a:t>
            </a:r>
            <a:r>
              <a:rPr lang="cs-CZ" altLang="de-DE" sz="800" i="1" dirty="0"/>
              <a:t>od </a:t>
            </a:r>
            <a:r>
              <a:rPr lang="en-US" altLang="de-DE" sz="800" i="1" dirty="0"/>
              <a:t>Michael </a:t>
            </a:r>
            <a:r>
              <a:rPr lang="en-US" altLang="de-DE" sz="800" i="1" dirty="0" err="1"/>
              <a:t>Fielitz</a:t>
            </a:r>
            <a:r>
              <a:rPr lang="en-US" altLang="de-DE" sz="800" i="1" dirty="0"/>
              <a:t>)</a:t>
            </a:r>
            <a:endParaRPr lang="de-DE" altLang="de-DE" sz="800" i="1" dirty="0"/>
          </a:p>
        </p:txBody>
      </p:sp>
      <p:sp>
        <p:nvSpPr>
          <p:cNvPr id="24581" name="Rectangle 3"/>
          <p:cNvSpPr txBox="1">
            <a:spLocks noChangeArrowheads="1"/>
          </p:cNvSpPr>
          <p:nvPr/>
        </p:nvSpPr>
        <p:spPr bwMode="auto">
          <a:xfrm>
            <a:off x="250825" y="1341438"/>
            <a:ext cx="48133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en-GB" dirty="0"/>
              <a:t>… </a:t>
            </a:r>
            <a:r>
              <a:rPr lang="cs-CZ" dirty="0"/>
              <a:t>mají tendenci věnovat pozornost jen svým vlastním prázdným poličkám a plným poličkám druhých lidí</a:t>
            </a:r>
            <a:endParaRPr lang="en-GB" dirty="0"/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en-GB" dirty="0"/>
              <a:t>… </a:t>
            </a:r>
            <a:r>
              <a:rPr lang="cs-CZ" dirty="0"/>
              <a:t>mají tendenci hodnotit sami sebe </a:t>
            </a:r>
            <a:r>
              <a:rPr lang="cs-CZ" u="sng" dirty="0"/>
              <a:t>všeobecně </a:t>
            </a:r>
            <a:r>
              <a:rPr lang="cs-CZ" dirty="0"/>
              <a:t> negativně </a:t>
            </a:r>
            <a:r>
              <a:rPr lang="en-GB" dirty="0"/>
              <a:t>(</a:t>
            </a:r>
            <a:r>
              <a:rPr lang="cs-CZ" dirty="0"/>
              <a:t>„Jsem k ničemu</a:t>
            </a:r>
            <a:r>
              <a:rPr lang="en-GB" dirty="0"/>
              <a:t>”)</a:t>
            </a:r>
            <a:r>
              <a:rPr lang="cs-CZ" dirty="0"/>
              <a:t>.</a:t>
            </a:r>
            <a:endParaRPr lang="en-GB" dirty="0"/>
          </a:p>
          <a:p>
            <a:pPr marL="719138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</a:pPr>
            <a:r>
              <a:rPr lang="en-GB" dirty="0"/>
              <a:t>… </a:t>
            </a:r>
            <a:r>
              <a:rPr lang="cs-CZ" dirty="0"/>
              <a:t>nerozlišují mezi svých chováním a svou osobností</a:t>
            </a:r>
            <a:r>
              <a:rPr lang="en-GB" dirty="0"/>
              <a:t> (</a:t>
            </a:r>
            <a:r>
              <a:rPr lang="cs-CZ" dirty="0"/>
              <a:t>Něco se mi nepovede </a:t>
            </a:r>
            <a:r>
              <a:rPr lang="en-GB" dirty="0"/>
              <a:t>= </a:t>
            </a:r>
            <a:r>
              <a:rPr lang="cs-CZ" dirty="0"/>
              <a:t>Jsem k ničemu</a:t>
            </a:r>
            <a:r>
              <a:rPr lang="en-GB" dirty="0"/>
              <a:t>) </a:t>
            </a:r>
          </a:p>
        </p:txBody>
      </p:sp>
      <p:sp>
        <p:nvSpPr>
          <p:cNvPr id="24582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10.13</a:t>
            </a:r>
          </a:p>
        </p:txBody>
      </p:sp>
      <p:grpSp>
        <p:nvGrpSpPr>
          <p:cNvPr id="24583" name="Gruppierung 1"/>
          <p:cNvGrpSpPr>
            <a:grpSpLocks noChangeAspect="1"/>
          </p:cNvGrpSpPr>
          <p:nvPr/>
        </p:nvGrpSpPr>
        <p:grpSpPr bwMode="auto">
          <a:xfrm>
            <a:off x="5199063" y="1341438"/>
            <a:ext cx="3692525" cy="3068637"/>
            <a:chOff x="5220072" y="2132856"/>
            <a:chExt cx="3030032" cy="2519308"/>
          </a:xfrm>
        </p:grpSpPr>
        <p:pic>
          <p:nvPicPr>
            <p:cNvPr id="24584" name="Grafik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20072" y="2132856"/>
              <a:ext cx="3024709" cy="2519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5" name="Textfeld 11"/>
            <p:cNvSpPr txBox="1">
              <a:spLocks noChangeArrowheads="1"/>
            </p:cNvSpPr>
            <p:nvPr/>
          </p:nvSpPr>
          <p:spPr bwMode="auto">
            <a:xfrm>
              <a:off x="5248204" y="2996952"/>
              <a:ext cx="1567222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cs-CZ" altLang="de-DE" sz="1600" b="1">
                  <a:solidFill>
                    <a:srgbClr val="C00000"/>
                  </a:solidFill>
                </a:rPr>
                <a:t>Vztahy s lidmi</a:t>
              </a:r>
              <a:endParaRPr lang="de-DE" altLang="de-DE" sz="1600" b="1">
                <a:solidFill>
                  <a:srgbClr val="C00000"/>
                </a:solidFill>
              </a:endParaRPr>
            </a:p>
          </p:txBody>
        </p:sp>
        <p:sp>
          <p:nvSpPr>
            <p:cNvPr id="24586" name="Textfeld 26"/>
            <p:cNvSpPr txBox="1">
              <a:spLocks noChangeArrowheads="1"/>
            </p:cNvSpPr>
            <p:nvPr/>
          </p:nvSpPr>
          <p:spPr bwMode="auto">
            <a:xfrm>
              <a:off x="5410625" y="3563064"/>
              <a:ext cx="1799341" cy="277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Schopnosti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4587" name="Textfeld 13"/>
            <p:cNvSpPr txBox="1">
              <a:spLocks noChangeArrowheads="1"/>
            </p:cNvSpPr>
            <p:nvPr/>
          </p:nvSpPr>
          <p:spPr bwMode="auto">
            <a:xfrm>
              <a:off x="5267673" y="4267026"/>
              <a:ext cx="1408897" cy="277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Vzhled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4588" name="Textfeld 27"/>
            <p:cNvSpPr txBox="1">
              <a:spLocks noChangeArrowheads="1"/>
            </p:cNvSpPr>
            <p:nvPr/>
          </p:nvSpPr>
          <p:spPr bwMode="auto">
            <a:xfrm>
              <a:off x="7132151" y="2691861"/>
              <a:ext cx="111795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cs-CZ" altLang="de-DE" sz="1600" b="1">
                  <a:solidFill>
                    <a:srgbClr val="C00000"/>
                  </a:solidFill>
                </a:rPr>
                <a:t>Záliby</a:t>
              </a:r>
              <a:endParaRPr lang="de-DE" altLang="de-DE" sz="1600">
                <a:solidFill>
                  <a:schemeClr val="bg1"/>
                </a:solidFill>
              </a:endParaRPr>
            </a:p>
          </p:txBody>
        </p:sp>
        <p:sp>
          <p:nvSpPr>
            <p:cNvPr id="24589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de-DE" altLang="de-DE" sz="1600" b="1">
                  <a:solidFill>
                    <a:srgbClr val="C00000"/>
                  </a:solidFill>
                </a:rPr>
                <a:t>Sport</a:t>
              </a:r>
            </a:p>
          </p:txBody>
        </p:sp>
        <p:sp>
          <p:nvSpPr>
            <p:cNvPr id="24590" name="Textfeld 14"/>
            <p:cNvSpPr txBox="1">
              <a:spLocks noChangeArrowheads="1"/>
            </p:cNvSpPr>
            <p:nvPr/>
          </p:nvSpPr>
          <p:spPr bwMode="auto">
            <a:xfrm>
              <a:off x="6950884" y="4267025"/>
              <a:ext cx="1293898" cy="277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Zaměstnání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hteck 1"/>
          <p:cNvSpPr>
            <a:spLocks noChangeArrowheads="1"/>
          </p:cNvSpPr>
          <p:nvPr/>
        </p:nvSpPr>
        <p:spPr bwMode="auto">
          <a:xfrm>
            <a:off x="1238250" y="5354638"/>
            <a:ext cx="64055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cs-CZ" altLang="de-DE" dirty="0">
                <a:solidFill>
                  <a:srgbClr val="006699"/>
                </a:solidFill>
              </a:rPr>
              <a:t>Na kterou polici jste se už dlouho nepodívali</a:t>
            </a:r>
            <a:r>
              <a:rPr lang="en-GB" altLang="de-DE" dirty="0">
                <a:solidFill>
                  <a:srgbClr val="006699"/>
                </a:solidFill>
              </a:rPr>
              <a:t>? </a:t>
            </a:r>
            <a:endParaRPr lang="cs-CZ" altLang="de-DE" dirty="0">
              <a:solidFill>
                <a:srgbClr val="006699"/>
              </a:solidFill>
            </a:endParaRPr>
          </a:p>
          <a:p>
            <a:pPr algn="ctr"/>
            <a:r>
              <a:rPr lang="cs-CZ" altLang="de-DE" dirty="0">
                <a:solidFill>
                  <a:srgbClr val="006699"/>
                </a:solidFill>
              </a:rPr>
              <a:t>Jaké skryté poklady byste tam mohli najít</a:t>
            </a:r>
            <a:r>
              <a:rPr lang="en-GB" altLang="de-DE" dirty="0">
                <a:solidFill>
                  <a:srgbClr val="006699"/>
                </a:solidFill>
              </a:rPr>
              <a:t>?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Nezapomínejte</a:t>
            </a:r>
            <a:r>
              <a:rPr lang="en-GB" altLang="de-DE" sz="2000" dirty="0">
                <a:solidFill>
                  <a:schemeClr val="accent1"/>
                </a:solidFill>
              </a:rPr>
              <a:t>…</a:t>
            </a:r>
          </a:p>
        </p:txBody>
      </p:sp>
      <p:sp>
        <p:nvSpPr>
          <p:cNvPr id="25604" name="AutoShape 7"/>
          <p:cNvSpPr>
            <a:spLocks noChangeArrowheads="1"/>
          </p:cNvSpPr>
          <p:nvPr/>
        </p:nvSpPr>
        <p:spPr bwMode="auto">
          <a:xfrm>
            <a:off x="6861175" y="1412875"/>
            <a:ext cx="1743075" cy="1393825"/>
          </a:xfrm>
          <a:prstGeom prst="wedgeRoundRectCallout">
            <a:avLst>
              <a:gd name="adj1" fmla="val -69278"/>
              <a:gd name="adj2" fmla="val 10435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cs-CZ" sz="1000" i="1" dirty="0">
                <a:solidFill>
                  <a:srgbClr val="000000"/>
                </a:solidFill>
              </a:rPr>
              <a:t>Umím docela dobře vařit</a:t>
            </a:r>
            <a:r>
              <a:rPr lang="en-GB" sz="1000" i="1" dirty="0">
                <a:solidFill>
                  <a:srgbClr val="000000"/>
                </a:solidFill>
              </a:rPr>
              <a:t>; </a:t>
            </a:r>
            <a:r>
              <a:rPr lang="cs-CZ" sz="1000" i="1" dirty="0">
                <a:solidFill>
                  <a:srgbClr val="000000"/>
                </a:solidFill>
              </a:rPr>
              <a:t>mám dobré znalosti o světové politice</a:t>
            </a:r>
            <a:r>
              <a:rPr lang="en-GB" sz="1000" i="1" dirty="0">
                <a:solidFill>
                  <a:srgbClr val="000000"/>
                </a:solidFill>
              </a:rPr>
              <a:t>; </a:t>
            </a:r>
            <a:r>
              <a:rPr lang="cs-CZ" sz="1000" i="1" dirty="0">
                <a:solidFill>
                  <a:srgbClr val="000000"/>
                </a:solidFill>
              </a:rPr>
              <a:t>tančím sice špatně, ale přesto mě to baví</a:t>
            </a:r>
            <a:r>
              <a:rPr lang="en-GB" sz="1000" i="1" dirty="0">
                <a:solidFill>
                  <a:srgbClr val="000000"/>
                </a:solidFill>
              </a:rPr>
              <a:t>; </a:t>
            </a:r>
            <a:r>
              <a:rPr lang="cs-CZ" sz="1000" i="1" dirty="0">
                <a:solidFill>
                  <a:srgbClr val="000000"/>
                </a:solidFill>
              </a:rPr>
              <a:t>velmi ráda chodím do kina</a:t>
            </a:r>
            <a:r>
              <a:rPr lang="en-GB" sz="1000" i="1" dirty="0">
                <a:solidFill>
                  <a:srgbClr val="000000"/>
                </a:solidFill>
              </a:rPr>
              <a:t>…</a:t>
            </a:r>
            <a:endParaRPr lang="de-DE" sz="1000" i="1" dirty="0">
              <a:solidFill>
                <a:srgbClr val="000000"/>
              </a:solidFill>
            </a:endParaRPr>
          </a:p>
        </p:txBody>
      </p:sp>
      <p:sp>
        <p:nvSpPr>
          <p:cNvPr id="25605" name="AutoShape 8"/>
          <p:cNvSpPr>
            <a:spLocks noChangeArrowheads="1"/>
          </p:cNvSpPr>
          <p:nvPr/>
        </p:nvSpPr>
        <p:spPr bwMode="auto">
          <a:xfrm>
            <a:off x="490538" y="2239963"/>
            <a:ext cx="1636712" cy="760412"/>
          </a:xfrm>
          <a:prstGeom prst="wedgeRoundRectCallout">
            <a:avLst>
              <a:gd name="adj1" fmla="val 88046"/>
              <a:gd name="adj2" fmla="val 5583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cs-CZ" sz="1000" i="1" dirty="0">
                <a:solidFill>
                  <a:srgbClr val="000000"/>
                </a:solidFill>
              </a:rPr>
              <a:t>Jsem rodinný typ a dokážu druhé lidi rozesmát</a:t>
            </a:r>
            <a:r>
              <a:rPr lang="en-GB" sz="1000" i="1" dirty="0">
                <a:solidFill>
                  <a:srgbClr val="000000"/>
                </a:solidFill>
              </a:rPr>
              <a:t>…</a:t>
            </a:r>
            <a:endParaRPr lang="en-GB" sz="1000" dirty="0">
              <a:solidFill>
                <a:srgbClr val="000000"/>
              </a:solidFill>
            </a:endParaRPr>
          </a:p>
        </p:txBody>
      </p:sp>
      <p:sp>
        <p:nvSpPr>
          <p:cNvPr id="25606" name="AutoShape 9"/>
          <p:cNvSpPr>
            <a:spLocks noChangeArrowheads="1"/>
          </p:cNvSpPr>
          <p:nvPr/>
        </p:nvSpPr>
        <p:spPr bwMode="auto">
          <a:xfrm>
            <a:off x="6772275" y="4127500"/>
            <a:ext cx="1744663" cy="1031875"/>
          </a:xfrm>
          <a:prstGeom prst="wedgeRoundRectCallout">
            <a:avLst>
              <a:gd name="adj1" fmla="val -67769"/>
              <a:gd name="adj2" fmla="val -45972"/>
              <a:gd name="adj3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cs-CZ" sz="1000" i="1" dirty="0">
                <a:solidFill>
                  <a:srgbClr val="000000"/>
                </a:solidFill>
              </a:rPr>
              <a:t>V práci se cítím přetížená</a:t>
            </a:r>
            <a:r>
              <a:rPr lang="en-GB" sz="1000" i="1" dirty="0">
                <a:solidFill>
                  <a:srgbClr val="000000"/>
                </a:solidFill>
              </a:rPr>
              <a:t>; </a:t>
            </a:r>
            <a:r>
              <a:rPr lang="cs-CZ" sz="1000" i="1" dirty="0">
                <a:solidFill>
                  <a:srgbClr val="000000"/>
                </a:solidFill>
              </a:rPr>
              <a:t>neudělala jsem zkoušku</a:t>
            </a:r>
            <a:r>
              <a:rPr lang="en-GB" sz="1000" i="1" dirty="0">
                <a:solidFill>
                  <a:srgbClr val="000000"/>
                </a:solidFill>
              </a:rPr>
              <a:t>; </a:t>
            </a:r>
            <a:r>
              <a:rPr lang="cs-CZ" sz="1000" i="1" dirty="0">
                <a:solidFill>
                  <a:srgbClr val="000000"/>
                </a:solidFill>
              </a:rPr>
              <a:t>mám problémy s kolegy v kanceláři </a:t>
            </a:r>
            <a:r>
              <a:rPr lang="en-GB" sz="1000" i="1" dirty="0">
                <a:solidFill>
                  <a:srgbClr val="000000"/>
                </a:solidFill>
              </a:rPr>
              <a:t>…   </a:t>
            </a:r>
          </a:p>
        </p:txBody>
      </p:sp>
      <p:sp>
        <p:nvSpPr>
          <p:cNvPr id="25607" name="AutoShape 10"/>
          <p:cNvSpPr>
            <a:spLocks noChangeArrowheads="1"/>
          </p:cNvSpPr>
          <p:nvPr/>
        </p:nvSpPr>
        <p:spPr bwMode="auto">
          <a:xfrm>
            <a:off x="490538" y="3765550"/>
            <a:ext cx="1636712" cy="877888"/>
          </a:xfrm>
          <a:prstGeom prst="wedgeRoundRectCallout">
            <a:avLst>
              <a:gd name="adj1" fmla="val 91051"/>
              <a:gd name="adj2" fmla="val -3255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cs-CZ" sz="1000" i="1" dirty="0">
                <a:solidFill>
                  <a:srgbClr val="000000"/>
                </a:solidFill>
              </a:rPr>
              <a:t>Líbí se mi moje vlasy a jsem spokojena se svou pletí</a:t>
            </a:r>
            <a:r>
              <a:rPr lang="en-GB" sz="1000" i="1" dirty="0">
                <a:solidFill>
                  <a:srgbClr val="000000"/>
                </a:solidFill>
              </a:rPr>
              <a:t>, </a:t>
            </a:r>
            <a:r>
              <a:rPr lang="cs-CZ" sz="1000" i="1" dirty="0">
                <a:solidFill>
                  <a:srgbClr val="000000"/>
                </a:solidFill>
              </a:rPr>
              <a:t>ale myslím si, že jsem troch</a:t>
            </a:r>
            <a:r>
              <a:rPr lang="en-GB" sz="1000" i="1" dirty="0">
                <a:solidFill>
                  <a:srgbClr val="000000"/>
                </a:solidFill>
              </a:rPr>
              <a:t>u</a:t>
            </a:r>
            <a:r>
              <a:rPr lang="cs-CZ" sz="1000" i="1" dirty="0">
                <a:solidFill>
                  <a:srgbClr val="000000"/>
                </a:solidFill>
              </a:rPr>
              <a:t> oplácaná</a:t>
            </a:r>
            <a:r>
              <a:rPr lang="en-GB" sz="1000" i="1" dirty="0">
                <a:solidFill>
                  <a:srgbClr val="000000"/>
                </a:solidFill>
              </a:rPr>
              <a:t>…</a:t>
            </a:r>
          </a:p>
        </p:txBody>
      </p:sp>
      <p:grpSp>
        <p:nvGrpSpPr>
          <p:cNvPr id="25608" name="Group 35"/>
          <p:cNvGrpSpPr>
            <a:grpSpLocks/>
          </p:cNvGrpSpPr>
          <p:nvPr/>
        </p:nvGrpSpPr>
        <p:grpSpPr bwMode="auto">
          <a:xfrm>
            <a:off x="0" y="6167438"/>
            <a:ext cx="2571750" cy="561975"/>
            <a:chOff x="0" y="3957"/>
            <a:chExt cx="1620" cy="354"/>
          </a:xfrm>
        </p:grpSpPr>
        <p:sp>
          <p:nvSpPr>
            <p:cNvPr id="2561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40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altLang="de-DE"/>
            </a:p>
          </p:txBody>
        </p:sp>
        <p:pic>
          <p:nvPicPr>
            <p:cNvPr id="25620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21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507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cs-CZ" altLang="de-DE" sz="1200" i="1" dirty="0"/>
                <a:t>Pracovní list </a:t>
              </a:r>
              <a:r>
                <a:rPr lang="de-DE" altLang="de-DE" sz="1200" i="1" dirty="0"/>
                <a:t>10.2</a:t>
              </a:r>
            </a:p>
            <a:p>
              <a:r>
                <a:rPr lang="de-DE" altLang="de-DE" sz="1200" dirty="0"/>
                <a:t>     </a:t>
              </a:r>
            </a:p>
          </p:txBody>
        </p:sp>
      </p:grpSp>
      <p:sp>
        <p:nvSpPr>
          <p:cNvPr id="25609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</a:t>
            </a:r>
            <a:r>
              <a:rPr lang="cs-CZ" altLang="de-DE" sz="800" i="1"/>
              <a:t>Nový regál</a:t>
            </a:r>
            <a:r>
              <a:rPr lang="en-US" altLang="de-DE" sz="800" i="1"/>
              <a:t>” </a:t>
            </a:r>
            <a:r>
              <a:rPr lang="cs-CZ" altLang="de-DE" sz="800" i="1"/>
              <a:t>od</a:t>
            </a:r>
            <a:r>
              <a:rPr lang="en-US" altLang="de-DE" sz="800" i="1"/>
              <a:t> Michael Fielitz)</a:t>
            </a:r>
            <a:endParaRPr lang="de-DE" altLang="de-DE" sz="800" i="1"/>
          </a:p>
        </p:txBody>
      </p:sp>
      <p:sp>
        <p:nvSpPr>
          <p:cNvPr id="25610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10.14</a:t>
            </a:r>
          </a:p>
        </p:txBody>
      </p:sp>
      <p:grpSp>
        <p:nvGrpSpPr>
          <p:cNvPr id="25611" name="Gruppierung 1"/>
          <p:cNvGrpSpPr>
            <a:grpSpLocks noChangeAspect="1"/>
          </p:cNvGrpSpPr>
          <p:nvPr/>
        </p:nvGrpSpPr>
        <p:grpSpPr bwMode="auto">
          <a:xfrm>
            <a:off x="2786063" y="1412875"/>
            <a:ext cx="3692525" cy="3070225"/>
            <a:chOff x="5220072" y="2132856"/>
            <a:chExt cx="3030032" cy="2519308"/>
          </a:xfrm>
        </p:grpSpPr>
        <p:pic>
          <p:nvPicPr>
            <p:cNvPr id="25612" name="Grafik 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20072" y="2132856"/>
              <a:ext cx="3024709" cy="2519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3" name="Textfeld 11"/>
            <p:cNvSpPr txBox="1">
              <a:spLocks noChangeArrowheads="1"/>
            </p:cNvSpPr>
            <p:nvPr/>
          </p:nvSpPr>
          <p:spPr bwMode="auto">
            <a:xfrm>
              <a:off x="5248204" y="2996952"/>
              <a:ext cx="1567222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Vztahy s lidmi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5614" name="Textfeld 26"/>
            <p:cNvSpPr txBox="1">
              <a:spLocks noChangeArrowheads="1"/>
            </p:cNvSpPr>
            <p:nvPr/>
          </p:nvSpPr>
          <p:spPr bwMode="auto">
            <a:xfrm>
              <a:off x="5267672" y="3559681"/>
              <a:ext cx="1799341" cy="277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Schopnosti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5615" name="Textfeld 13"/>
            <p:cNvSpPr txBox="1">
              <a:spLocks noChangeArrowheads="1"/>
            </p:cNvSpPr>
            <p:nvPr/>
          </p:nvSpPr>
          <p:spPr bwMode="auto">
            <a:xfrm>
              <a:off x="5267673" y="4267026"/>
              <a:ext cx="1408897" cy="277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Vzhled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5616" name="Textfeld 27"/>
            <p:cNvSpPr txBox="1">
              <a:spLocks noChangeArrowheads="1"/>
            </p:cNvSpPr>
            <p:nvPr/>
          </p:nvSpPr>
          <p:spPr bwMode="auto">
            <a:xfrm>
              <a:off x="7132151" y="2691861"/>
              <a:ext cx="111795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cs-CZ" altLang="de-DE" sz="1600" b="1">
                  <a:solidFill>
                    <a:srgbClr val="C00000"/>
                  </a:solidFill>
                </a:rPr>
                <a:t>Záliby</a:t>
              </a:r>
              <a:endParaRPr lang="de-DE" altLang="de-DE" sz="1600">
                <a:solidFill>
                  <a:schemeClr val="bg1"/>
                </a:solidFill>
              </a:endParaRPr>
            </a:p>
          </p:txBody>
        </p:sp>
        <p:sp>
          <p:nvSpPr>
            <p:cNvPr id="25617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de-DE" altLang="de-DE" sz="1600" b="1">
                  <a:solidFill>
                    <a:srgbClr val="C00000"/>
                  </a:solidFill>
                </a:rPr>
                <a:t>Sport</a:t>
              </a:r>
            </a:p>
          </p:txBody>
        </p:sp>
        <p:sp>
          <p:nvSpPr>
            <p:cNvPr id="25618" name="Textfeld 14"/>
            <p:cNvSpPr txBox="1">
              <a:spLocks noChangeArrowheads="1"/>
            </p:cNvSpPr>
            <p:nvPr/>
          </p:nvSpPr>
          <p:spPr bwMode="auto">
            <a:xfrm>
              <a:off x="6922888" y="4267025"/>
              <a:ext cx="1321894" cy="277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cs-CZ" altLang="de-DE" sz="1600" b="1" dirty="0">
                  <a:solidFill>
                    <a:srgbClr val="C00000"/>
                  </a:solidFill>
                </a:rPr>
                <a:t>Zaměstnání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Inhaltsplatzhalter 2"/>
          <p:cNvSpPr>
            <a:spLocks noGrp="1"/>
          </p:cNvSpPr>
          <p:nvPr>
            <p:ph idx="1"/>
          </p:nvPr>
        </p:nvSpPr>
        <p:spPr>
          <a:xfrm>
            <a:off x="250825" y="1339850"/>
            <a:ext cx="8640763" cy="4598988"/>
          </a:xfrm>
        </p:spPr>
        <p:txBody>
          <a:bodyPr/>
          <a:lstStyle/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Proč je někdy tak těžké vyjmenovat své přednosti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lvl="1" indent="-354013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Bránící předpoklad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: </a:t>
            </a: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„Samochvála smrdí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”</a:t>
            </a: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 „Dobré zboží se chválí samo“.</a:t>
            </a:r>
            <a:endParaRPr lang="en-GB" altLang="de-DE" sz="1800" dirty="0" smtClean="0">
              <a:solidFill>
                <a:schemeClr val="tx1"/>
              </a:solidFill>
              <a:latin typeface="Verdana" pitchFamily="34" charset="0"/>
              <a:cs typeface="Times New Roman" pitchFamily="18" charset="0"/>
            </a:endParaRPr>
          </a:p>
          <a:p>
            <a:pPr marL="536575" lvl="1" indent="-354013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V době akutního onemocnění může být méně příležitostí ukázat své přednosti a uznat je sám pro sebe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6627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 dirty="0"/>
              <a:t>(“</a:t>
            </a:r>
            <a:r>
              <a:rPr lang="cs-CZ" altLang="de-DE" sz="800" i="1" dirty="0"/>
              <a:t>Bedna pokladů</a:t>
            </a:r>
            <a:r>
              <a:rPr lang="en-US" altLang="de-DE" sz="800" i="1" dirty="0"/>
              <a:t>” </a:t>
            </a:r>
            <a:r>
              <a:rPr lang="en-US" altLang="de-DE" sz="800" i="1" dirty="0" smtClean="0"/>
              <a:t>od</a:t>
            </a:r>
            <a:r>
              <a:rPr lang="en-US" altLang="de-DE" sz="800" i="1" dirty="0" smtClean="0"/>
              <a:t> </a:t>
            </a:r>
            <a:r>
              <a:rPr lang="en-US" altLang="de-DE" sz="800" i="1" dirty="0" err="1"/>
              <a:t>burnbless</a:t>
            </a:r>
            <a:r>
              <a:rPr lang="en-US" altLang="de-DE" sz="800" i="1" dirty="0"/>
              <a:t>) </a:t>
            </a:r>
            <a:endParaRPr lang="de-DE" altLang="de-DE" sz="800" i="1" dirty="0"/>
          </a:p>
        </p:txBody>
      </p:sp>
      <p:pic>
        <p:nvPicPr>
          <p:cNvPr id="26628" name="Grafik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5753100"/>
            <a:ext cx="152400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Uvědomte si své přednosti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6630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feld 4"/>
          <p:cNvSpPr txBox="1">
            <a:spLocks noChangeArrowheads="1"/>
          </p:cNvSpPr>
          <p:nvPr/>
        </p:nvSpPr>
        <p:spPr bwMode="auto">
          <a:xfrm>
            <a:off x="295275" y="5622925"/>
            <a:ext cx="66500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dirty="0"/>
              <a:t>* </a:t>
            </a:r>
            <a:r>
              <a:rPr lang="cs-CZ" sz="1100" dirty="0"/>
              <a:t>V Deníku radost smí být zapsány pouze pozitivní události a úspěchy.</a:t>
            </a:r>
            <a:endParaRPr lang="en-GB" sz="1100" dirty="0"/>
          </a:p>
        </p:txBody>
      </p:sp>
      <p:pic>
        <p:nvPicPr>
          <p:cNvPr id="27651" name="Grafik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753100"/>
            <a:ext cx="152400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feld 6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</a:t>
            </a:r>
            <a:r>
              <a:rPr lang="cs-CZ" altLang="de-DE" sz="800" i="1"/>
              <a:t>Bedna pokladů</a:t>
            </a:r>
            <a:r>
              <a:rPr lang="en-US" altLang="de-DE" sz="800" i="1"/>
              <a:t>” </a:t>
            </a:r>
            <a:r>
              <a:rPr lang="cs-CZ" altLang="de-DE" sz="800" i="1"/>
              <a:t>od </a:t>
            </a:r>
            <a:r>
              <a:rPr lang="en-US" altLang="de-DE" sz="800" i="1"/>
              <a:t>burnbless) </a:t>
            </a:r>
            <a:endParaRPr lang="de-DE" altLang="de-DE" sz="800" i="1"/>
          </a:p>
        </p:txBody>
      </p:sp>
      <p:grpSp>
        <p:nvGrpSpPr>
          <p:cNvPr id="27653" name="Group 35"/>
          <p:cNvGrpSpPr>
            <a:grpSpLocks/>
          </p:cNvGrpSpPr>
          <p:nvPr/>
        </p:nvGrpSpPr>
        <p:grpSpPr bwMode="auto">
          <a:xfrm>
            <a:off x="0" y="6167438"/>
            <a:ext cx="2265363" cy="561975"/>
            <a:chOff x="0" y="3957"/>
            <a:chExt cx="1427" cy="354"/>
          </a:xfrm>
        </p:grpSpPr>
        <p:sp>
          <p:nvSpPr>
            <p:cNvPr id="2765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50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altLang="de-DE"/>
            </a:p>
          </p:txBody>
        </p:sp>
        <p:pic>
          <p:nvPicPr>
            <p:cNvPr id="27658" name="Picture 70" descr="Notizen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9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cs-CZ" altLang="de-DE" sz="1200" i="1" dirty="0"/>
                <a:t>Pracovní list </a:t>
              </a:r>
              <a:r>
                <a:rPr lang="de-DE" altLang="de-DE" sz="1200" i="1" dirty="0"/>
                <a:t>10.3</a:t>
              </a:r>
            </a:p>
            <a:p>
              <a:r>
                <a:rPr lang="de-DE" altLang="de-DE" sz="1200" dirty="0"/>
                <a:t>     </a:t>
              </a:r>
            </a:p>
          </p:txBody>
        </p:sp>
      </p:grpSp>
      <p:sp>
        <p:nvSpPr>
          <p:cNvPr id="27654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Uvědomte si své přednosti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7655" name="Inhaltsplatzhalter 2"/>
          <p:cNvSpPr txBox="1">
            <a:spLocks/>
          </p:cNvSpPr>
          <p:nvPr/>
        </p:nvSpPr>
        <p:spPr bwMode="auto">
          <a:xfrm>
            <a:off x="250825" y="1339850"/>
            <a:ext cx="864076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eaLnBrk="0" hangingPunct="0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dirty="0"/>
              <a:t>Nalezení „ztracených pokladů</a:t>
            </a:r>
            <a:r>
              <a:rPr lang="en-GB" altLang="de-DE" dirty="0"/>
              <a:t>”:</a:t>
            </a:r>
          </a:p>
          <a:p>
            <a:pPr marL="179388" eaLnBrk="0" hangingPunct="0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en-GB" altLang="de-DE" dirty="0"/>
          </a:p>
          <a:p>
            <a:pPr marL="719138" lvl="1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dirty="0"/>
              <a:t>Zeptejte se svých přátel a rodiny, jakých předností si na vás cení</a:t>
            </a:r>
            <a:r>
              <a:rPr lang="en-GB" altLang="de-DE" dirty="0"/>
              <a:t>.</a:t>
            </a:r>
          </a:p>
          <a:p>
            <a:pPr marL="719138" lvl="1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altLang="de-DE" dirty="0"/>
              <a:t>Vzpomeňte si na </a:t>
            </a:r>
            <a:r>
              <a:rPr lang="cs-CZ" altLang="de-DE" u="sng" dirty="0"/>
              <a:t>konkrétní</a:t>
            </a:r>
            <a:r>
              <a:rPr lang="cs-CZ" altLang="de-DE" dirty="0"/>
              <a:t>  situace</a:t>
            </a:r>
            <a:r>
              <a:rPr lang="en-GB" altLang="de-DE" dirty="0"/>
              <a:t>, </a:t>
            </a:r>
            <a:r>
              <a:rPr lang="cs-CZ" altLang="de-DE" dirty="0"/>
              <a:t>ve kterých jste něco dobře zvládli a za co vám třeba i někdo poděkoval </a:t>
            </a:r>
            <a:r>
              <a:rPr lang="en-GB" altLang="de-DE" dirty="0"/>
              <a:t>– </a:t>
            </a:r>
            <a:r>
              <a:rPr lang="cs-CZ" altLang="de-DE" dirty="0"/>
              <a:t>mohly to být i drobnosti</a:t>
            </a:r>
            <a:r>
              <a:rPr lang="en-GB" altLang="de-DE" dirty="0"/>
              <a:t>.</a:t>
            </a:r>
          </a:p>
          <a:p>
            <a:pPr marL="719138" lvl="1" indent="-358775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n-GB" altLang="de-DE" dirty="0"/>
              <a:t>…</a:t>
            </a:r>
            <a:r>
              <a:rPr lang="cs-CZ" altLang="de-DE" dirty="0"/>
              <a:t> a zapisujte si své zážitky do „Deníku radosti“</a:t>
            </a:r>
            <a:r>
              <a:rPr lang="en-GB" altLang="de-DE" dirty="0"/>
              <a:t>*</a:t>
            </a:r>
            <a:r>
              <a:rPr lang="cs-CZ" altLang="de-DE" dirty="0"/>
              <a:t>, abyste se k nim mohli vrátit v horších časech</a:t>
            </a:r>
            <a:r>
              <a:rPr lang="en-GB" altLang="de-DE" dirty="0"/>
              <a:t>.</a:t>
            </a:r>
          </a:p>
        </p:txBody>
      </p:sp>
      <p:sp>
        <p:nvSpPr>
          <p:cNvPr id="27656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uppieren 36"/>
          <p:cNvGrpSpPr>
            <a:grpSpLocks/>
          </p:cNvGrpSpPr>
          <p:nvPr/>
        </p:nvGrpSpPr>
        <p:grpSpPr bwMode="auto">
          <a:xfrm>
            <a:off x="3517900" y="2941638"/>
            <a:ext cx="1655763" cy="2965450"/>
            <a:chOff x="2483768" y="2420888"/>
            <a:chExt cx="1656184" cy="2965418"/>
          </a:xfrm>
        </p:grpSpPr>
        <p:sp>
          <p:nvSpPr>
            <p:cNvPr id="28682" name="Ellipse 37"/>
            <p:cNvSpPr>
              <a:spLocks noChangeArrowheads="1"/>
            </p:cNvSpPr>
            <p:nvPr/>
          </p:nvSpPr>
          <p:spPr bwMode="auto">
            <a:xfrm>
              <a:off x="2843808" y="2420888"/>
              <a:ext cx="792088" cy="72008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683" name="Freihandform 38"/>
            <p:cNvSpPr>
              <a:spLocks/>
            </p:cNvSpPr>
            <p:nvPr/>
          </p:nvSpPr>
          <p:spPr bwMode="auto">
            <a:xfrm>
              <a:off x="3128534" y="2830594"/>
              <a:ext cx="222637" cy="159096"/>
            </a:xfrm>
            <a:custGeom>
              <a:avLst/>
              <a:gdLst>
                <a:gd name="T0" fmla="*/ 0 w 222637"/>
                <a:gd name="T1" fmla="*/ 143194 h 159096"/>
                <a:gd name="T2" fmla="*/ 119270 w 222637"/>
                <a:gd name="T3" fmla="*/ 70 h 159096"/>
                <a:gd name="T4" fmla="*/ 222637 w 222637"/>
                <a:gd name="T5" fmla="*/ 159096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endParaRPr lang="cs-CZ"/>
            </a:p>
          </p:txBody>
        </p:sp>
        <p:sp>
          <p:nvSpPr>
            <p:cNvPr id="28684" name="Ellipse 39"/>
            <p:cNvSpPr>
              <a:spLocks noChangeArrowheads="1"/>
            </p:cNvSpPr>
            <p:nvPr/>
          </p:nvSpPr>
          <p:spPr bwMode="auto">
            <a:xfrm>
              <a:off x="31497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685" name="Ellipse 40"/>
            <p:cNvSpPr>
              <a:spLocks noChangeArrowheads="1"/>
            </p:cNvSpPr>
            <p:nvPr/>
          </p:nvSpPr>
          <p:spPr bwMode="auto">
            <a:xfrm>
              <a:off x="33021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28686" name="Gerader Verbinder 41"/>
            <p:cNvCxnSpPr>
              <a:cxnSpLocks noChangeShapeType="1"/>
              <a:stCxn id="28682" idx="4"/>
            </p:cNvCxnSpPr>
            <p:nvPr/>
          </p:nvCxnSpPr>
          <p:spPr bwMode="auto">
            <a:xfrm>
              <a:off x="3239852" y="3140968"/>
              <a:ext cx="0" cy="129614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87" name="Gerader Verbinder 42"/>
            <p:cNvCxnSpPr>
              <a:cxnSpLocks noChangeShapeType="1"/>
            </p:cNvCxnSpPr>
            <p:nvPr/>
          </p:nvCxnSpPr>
          <p:spPr bwMode="auto">
            <a:xfrm>
              <a:off x="3239852" y="3429000"/>
              <a:ext cx="252028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88" name="Gerader Verbinder 43"/>
            <p:cNvCxnSpPr>
              <a:cxnSpLocks noChangeShapeType="1"/>
            </p:cNvCxnSpPr>
            <p:nvPr/>
          </p:nvCxnSpPr>
          <p:spPr bwMode="auto">
            <a:xfrm flipH="1">
              <a:off x="3302145" y="3573016"/>
              <a:ext cx="189735" cy="36004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89" name="Gerader Verbinder 44"/>
            <p:cNvCxnSpPr>
              <a:cxnSpLocks noChangeShapeType="1"/>
            </p:cNvCxnSpPr>
            <p:nvPr/>
          </p:nvCxnSpPr>
          <p:spPr bwMode="auto">
            <a:xfrm flipH="1">
              <a:off x="2915816" y="3429000"/>
              <a:ext cx="324036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0" name="Gerader Verbinder 45"/>
            <p:cNvCxnSpPr>
              <a:cxnSpLocks noChangeShapeType="1"/>
            </p:cNvCxnSpPr>
            <p:nvPr/>
          </p:nvCxnSpPr>
          <p:spPr bwMode="auto">
            <a:xfrm>
              <a:off x="2915816" y="3550674"/>
              <a:ext cx="233929" cy="38238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1" name="Gerader Verbinder 46"/>
            <p:cNvCxnSpPr>
              <a:cxnSpLocks noChangeShapeType="1"/>
            </p:cNvCxnSpPr>
            <p:nvPr/>
          </p:nvCxnSpPr>
          <p:spPr bwMode="auto">
            <a:xfrm>
              <a:off x="3239852" y="4437112"/>
              <a:ext cx="612068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2" name="Gerader Verbinder 47"/>
            <p:cNvCxnSpPr>
              <a:cxnSpLocks noChangeShapeType="1"/>
            </p:cNvCxnSpPr>
            <p:nvPr/>
          </p:nvCxnSpPr>
          <p:spPr bwMode="auto">
            <a:xfrm flipH="1">
              <a:off x="2771800" y="4437112"/>
              <a:ext cx="468052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3" name="Gerader Verbinder 48"/>
            <p:cNvCxnSpPr>
              <a:cxnSpLocks noChangeShapeType="1"/>
            </p:cNvCxnSpPr>
            <p:nvPr/>
          </p:nvCxnSpPr>
          <p:spPr bwMode="auto">
            <a:xfrm>
              <a:off x="2483768" y="537321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4" name="Gerader Verbinder 49"/>
            <p:cNvCxnSpPr>
              <a:cxnSpLocks noChangeShapeType="1"/>
            </p:cNvCxnSpPr>
            <p:nvPr/>
          </p:nvCxnSpPr>
          <p:spPr bwMode="auto">
            <a:xfrm>
              <a:off x="3851920" y="538630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5" name="Abgerundete rechteckige Legende 50"/>
          <p:cNvSpPr>
            <a:spLocks noChangeArrowheads="1"/>
          </p:cNvSpPr>
          <p:nvPr/>
        </p:nvSpPr>
        <p:spPr bwMode="auto">
          <a:xfrm>
            <a:off x="661988" y="2941638"/>
            <a:ext cx="1587500" cy="647700"/>
          </a:xfrm>
          <a:prstGeom prst="wedgeRoundRectCallout">
            <a:avLst>
              <a:gd name="adj1" fmla="val 67500"/>
              <a:gd name="adj2" fmla="val -2319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cs-CZ" altLang="de-DE" sz="1600" dirty="0">
                <a:solidFill>
                  <a:srgbClr val="006699"/>
                </a:solidFill>
              </a:rPr>
              <a:t>Nic ti nejde</a:t>
            </a:r>
            <a:r>
              <a:rPr lang="en-GB" altLang="de-DE" sz="1600" dirty="0">
                <a:solidFill>
                  <a:srgbClr val="006699"/>
                </a:solidFill>
              </a:rPr>
              <a:t>! </a:t>
            </a:r>
          </a:p>
          <a:p>
            <a:pPr algn="ctr"/>
            <a:r>
              <a:rPr lang="cs-CZ" altLang="de-DE" sz="1600" dirty="0">
                <a:solidFill>
                  <a:srgbClr val="006699"/>
                </a:solidFill>
              </a:rPr>
              <a:t>Jsi k ničemu!</a:t>
            </a:r>
            <a:endParaRPr lang="en-GB" altLang="de-DE" sz="1600" dirty="0">
              <a:solidFill>
                <a:srgbClr val="006699"/>
              </a:solidFill>
            </a:endParaRPr>
          </a:p>
        </p:txBody>
      </p:sp>
      <p:sp>
        <p:nvSpPr>
          <p:cNvPr id="28676" name="Textfeld 66"/>
          <p:cNvSpPr txBox="1">
            <a:spLocks noChangeArrowheads="1"/>
          </p:cNvSpPr>
          <p:nvPr/>
        </p:nvSpPr>
        <p:spPr bwMode="auto">
          <a:xfrm>
            <a:off x="900113" y="6165850"/>
            <a:ext cx="7343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altLang="de-DE" dirty="0">
                <a:solidFill>
                  <a:srgbClr val="006699"/>
                </a:solidFill>
              </a:rPr>
              <a:t>Jakou funkci má vnitřní kritik</a:t>
            </a:r>
            <a:r>
              <a:rPr lang="en-GB" altLang="de-DE" dirty="0">
                <a:solidFill>
                  <a:srgbClr val="006699"/>
                </a:solidFill>
              </a:rPr>
              <a:t>?</a:t>
            </a:r>
          </a:p>
        </p:txBody>
      </p:sp>
      <p:sp>
        <p:nvSpPr>
          <p:cNvPr id="33801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cs-CZ" altLang="de-DE" sz="2000" dirty="0">
                <a:solidFill>
                  <a:schemeClr val="accent1"/>
                </a:solidFill>
              </a:rPr>
              <a:t>Vnitřní kritik</a:t>
            </a:r>
            <a:endParaRPr lang="en-GB" altLang="de-DE" sz="2000" strike="sngStrike" dirty="0">
              <a:solidFill>
                <a:srgbClr val="FF3300"/>
              </a:solidFill>
            </a:endParaRPr>
          </a:p>
        </p:txBody>
      </p:sp>
      <p:sp>
        <p:nvSpPr>
          <p:cNvPr id="28678" name="Textfeld 35"/>
          <p:cNvSpPr txBox="1">
            <a:spLocks noChangeArrowheads="1"/>
          </p:cNvSpPr>
          <p:nvPr/>
        </p:nvSpPr>
        <p:spPr bwMode="auto">
          <a:xfrm>
            <a:off x="252413" y="1087438"/>
            <a:ext cx="8640762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eaLnBrk="0" hangingPunct="0"/>
            <a:r>
              <a:rPr lang="cs-CZ" altLang="de-DE" dirty="0"/>
              <a:t>Většina lidí má </a:t>
            </a:r>
            <a:r>
              <a:rPr lang="cs-CZ" altLang="de-DE" i="1" dirty="0"/>
              <a:t>vnitřní</a:t>
            </a:r>
            <a:r>
              <a:rPr lang="cs-CZ" altLang="de-DE" dirty="0"/>
              <a:t> hlas, kterému říkáme „vnitřní kritik“</a:t>
            </a:r>
            <a:r>
              <a:rPr lang="en-GB" altLang="de-DE" dirty="0"/>
              <a:t>. </a:t>
            </a:r>
            <a:r>
              <a:rPr lang="cs-CZ" altLang="de-DE" dirty="0"/>
              <a:t>Často nám říká věci, které jsme předtím slyšeli od druhých lidí </a:t>
            </a:r>
            <a:r>
              <a:rPr lang="en-GB" altLang="de-DE" dirty="0"/>
              <a:t>(</a:t>
            </a:r>
            <a:r>
              <a:rPr lang="cs-CZ" altLang="de-DE" dirty="0"/>
              <a:t>např. od škodolibých spolužáků, přísných učitelů, náročných rodičů</a:t>
            </a:r>
            <a:r>
              <a:rPr lang="en-GB" altLang="de-DE" dirty="0"/>
              <a:t>). </a:t>
            </a:r>
            <a:r>
              <a:rPr lang="cs-CZ" altLang="de-DE" dirty="0"/>
              <a:t>Vnitřní kritik není skutečná osoba nebo vnější nepřítel</a:t>
            </a:r>
            <a:r>
              <a:rPr lang="en-GB" altLang="de-DE" dirty="0"/>
              <a:t>, </a:t>
            </a:r>
            <a:r>
              <a:rPr lang="cs-CZ" altLang="de-DE" dirty="0"/>
              <a:t>ale spíše ukazuje, jak hluboko se do nás zapsala kritika a přehnaná  očekávání druhých lidí. </a:t>
            </a:r>
            <a:endParaRPr lang="en-GB" altLang="de-DE" dirty="0"/>
          </a:p>
        </p:txBody>
      </p:sp>
      <p:sp>
        <p:nvSpPr>
          <p:cNvPr id="28679" name="Textfeld 3"/>
          <p:cNvSpPr txBox="1">
            <a:spLocks noChangeArrowheads="1"/>
          </p:cNvSpPr>
          <p:nvPr/>
        </p:nvSpPr>
        <p:spPr bwMode="auto">
          <a:xfrm>
            <a:off x="5435600" y="3686175"/>
            <a:ext cx="194468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cs-CZ" altLang="de-DE" dirty="0"/>
              <a:t>Vnitřní kritik</a:t>
            </a:r>
            <a:r>
              <a:rPr lang="en-GB" altLang="de-DE" dirty="0"/>
              <a:t>: </a:t>
            </a:r>
            <a:r>
              <a:rPr lang="cs-CZ" altLang="de-DE" dirty="0"/>
              <a:t>všeználek</a:t>
            </a:r>
            <a:r>
              <a:rPr lang="en-GB" altLang="de-DE" dirty="0"/>
              <a:t>, </a:t>
            </a:r>
            <a:r>
              <a:rPr lang="cs-CZ" altLang="de-DE" dirty="0"/>
              <a:t>popichovač</a:t>
            </a:r>
            <a:r>
              <a:rPr lang="en-GB" altLang="de-DE" dirty="0"/>
              <a:t>,</a:t>
            </a:r>
            <a:endParaRPr lang="cs-CZ" altLang="de-DE" dirty="0"/>
          </a:p>
          <a:p>
            <a:pPr eaLnBrk="0" hangingPunct="0"/>
            <a:r>
              <a:rPr lang="cs-CZ" altLang="de-DE" dirty="0"/>
              <a:t>posměváček</a:t>
            </a:r>
            <a:r>
              <a:rPr lang="en-GB" altLang="de-DE" dirty="0"/>
              <a:t>, </a:t>
            </a:r>
            <a:endParaRPr lang="cs-CZ" altLang="de-DE" dirty="0"/>
          </a:p>
          <a:p>
            <a:pPr eaLnBrk="0" hangingPunct="0"/>
            <a:r>
              <a:rPr lang="cs-CZ" altLang="de-DE" dirty="0"/>
              <a:t>dogmatik</a:t>
            </a:r>
            <a:endParaRPr lang="en-GB" altLang="de-DE" dirty="0"/>
          </a:p>
        </p:txBody>
      </p:sp>
      <p:sp>
        <p:nvSpPr>
          <p:cNvPr id="28680" name="Text Box 6"/>
          <p:cNvSpPr txBox="1">
            <a:spLocks noChangeArrowheads="1"/>
          </p:cNvSpPr>
          <p:nvPr/>
        </p:nvSpPr>
        <p:spPr bwMode="auto">
          <a:xfrm>
            <a:off x="6732588" y="481013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de-DE" sz="1200" dirty="0" smtClean="0">
                <a:solidFill>
                  <a:schemeClr val="accent1"/>
                </a:solidFill>
              </a:rPr>
              <a:t>Podle </a:t>
            </a:r>
            <a:r>
              <a:rPr lang="en-GB" altLang="de-DE" sz="1200" dirty="0" err="1">
                <a:solidFill>
                  <a:schemeClr val="accent1"/>
                </a:solidFill>
              </a:rPr>
              <a:t>Potreck</a:t>
            </a:r>
            <a:r>
              <a:rPr lang="en-GB" altLang="de-DE" sz="1200" dirty="0">
                <a:solidFill>
                  <a:schemeClr val="accent1"/>
                </a:solidFill>
              </a:rPr>
              <a:t>-Rose, 2006</a:t>
            </a:r>
          </a:p>
        </p:txBody>
      </p:sp>
      <p:sp>
        <p:nvSpPr>
          <p:cNvPr id="28681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Inhaltsplatzhalter 2"/>
          <p:cNvSpPr>
            <a:spLocks noGrp="1"/>
          </p:cNvSpPr>
          <p:nvPr>
            <p:ph sz="quarter" idx="1"/>
          </p:nvPr>
        </p:nvSpPr>
        <p:spPr>
          <a:xfrm>
            <a:off x="252413" y="1339850"/>
            <a:ext cx="8639175" cy="4637088"/>
          </a:xfrm>
        </p:spPr>
        <p:txBody>
          <a:bodyPr/>
          <a:lstStyle/>
          <a:p>
            <a:pPr marL="179388" indent="0">
              <a:spcBef>
                <a:spcPts val="600"/>
              </a:spcBef>
              <a:buFont typeface="Wingdings 2" pitchFamily="18" charset="2"/>
              <a:buNone/>
            </a:pPr>
            <a:r>
              <a:rPr lang="cs-CZ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Funkce vnitřního kritika</a:t>
            </a:r>
            <a:r>
              <a:rPr lang="en-GB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179388" indent="0">
              <a:spcBef>
                <a:spcPct val="0"/>
              </a:spcBef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Pohání nás, pomáhá nám k lepším výkonům a k tomu, abychom čelili náročným výzvám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marL="179388" indent="0">
              <a:spcBef>
                <a:spcPct val="0"/>
              </a:spcBef>
              <a:buFont typeface="Wingdings 2" pitchFamily="18" charset="2"/>
              <a:buNone/>
            </a:pPr>
            <a:endParaRPr lang="en-GB" altLang="de-DE" sz="1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>
              <a:spcBef>
                <a:spcPct val="0"/>
              </a:spcBef>
              <a:buFont typeface="Wingdings 2" pitchFamily="18" charset="2"/>
              <a:buNone/>
            </a:pPr>
            <a:r>
              <a:rPr lang="cs-CZ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Riziko</a:t>
            </a:r>
            <a:r>
              <a:rPr lang="en-GB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179388" indent="0">
              <a:spcBef>
                <a:spcPct val="0"/>
              </a:spcBef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Lidé s nízkým sebevědomím mívají velmi panovačného a často příliš náročného vnitřního kritika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Vnitřní kritik by měl mít své místo, ale neměl by ovládat celý náš život.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>
              <a:spcBef>
                <a:spcPct val="0"/>
              </a:spcBef>
              <a:spcAft>
                <a:spcPts val="1000"/>
              </a:spcAft>
              <a:buFont typeface="Wingdings 2" pitchFamily="18" charset="2"/>
              <a:buNone/>
            </a:pPr>
            <a:endParaRPr lang="en-GB" altLang="de-DE" sz="18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>
              <a:buFont typeface="Wingdings 2" pitchFamily="18" charset="2"/>
              <a:buNone/>
            </a:pPr>
            <a:r>
              <a:rPr lang="en-GB" altLang="de-DE" sz="1800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pic>
        <p:nvPicPr>
          <p:cNvPr id="29699" name="Picture 6" descr="Kopf Finger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4716463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</a:t>
            </a:r>
            <a:r>
              <a:rPr lang="cs-CZ" altLang="de-DE" sz="800" i="1"/>
              <a:t>Vnitřní kritik</a:t>
            </a:r>
            <a:r>
              <a:rPr lang="en-US" altLang="de-DE" sz="800" i="1"/>
              <a:t>” </a:t>
            </a:r>
            <a:r>
              <a:rPr lang="cs-CZ" altLang="de-DE" sz="800" i="1"/>
              <a:t>od</a:t>
            </a:r>
            <a:r>
              <a:rPr lang="en-US" altLang="de-DE" sz="800" i="1"/>
              <a:t> Lis</a:t>
            </a:r>
            <a:r>
              <a:rPr lang="cs-CZ" altLang="de-DE" sz="800" i="1"/>
              <a:t>y</a:t>
            </a:r>
            <a:r>
              <a:rPr lang="en-US" altLang="de-DE" sz="800" i="1"/>
              <a:t> Schilling)</a:t>
            </a:r>
            <a:endParaRPr lang="de-DE" altLang="de-DE" sz="800" i="1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cs-CZ" altLang="de-DE" sz="2000" dirty="0">
                <a:solidFill>
                  <a:schemeClr val="accent1"/>
                </a:solidFill>
              </a:rPr>
              <a:t>Vnitřní kritik </a:t>
            </a:r>
            <a:endParaRPr lang="en-GB" altLang="de-DE" sz="2000" strike="sngStrike" dirty="0">
              <a:solidFill>
                <a:srgbClr val="FF3300"/>
              </a:solidFill>
            </a:endParaRP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732588" y="481013"/>
            <a:ext cx="21542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de-DE" sz="1200">
                <a:solidFill>
                  <a:schemeClr val="accent1"/>
                </a:solidFill>
              </a:rPr>
              <a:t>Podle </a:t>
            </a:r>
            <a:r>
              <a:rPr lang="en-GB" altLang="de-DE" sz="1200">
                <a:solidFill>
                  <a:schemeClr val="accent1"/>
                </a:solidFill>
              </a:rPr>
              <a:t>Potreck-Rose, 2006</a:t>
            </a:r>
          </a:p>
        </p:txBody>
      </p:sp>
      <p:sp>
        <p:nvSpPr>
          <p:cNvPr id="29703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Inhaltsplatzhalter 5"/>
          <p:cNvSpPr>
            <a:spLocks noGrp="1"/>
          </p:cNvSpPr>
          <p:nvPr>
            <p:ph sz="quarter" idx="4"/>
          </p:nvPr>
        </p:nvSpPr>
        <p:spPr>
          <a:xfrm>
            <a:off x="6732588" y="4149725"/>
            <a:ext cx="1944687" cy="2043113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Laskavý společník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Oceňuje, co jste udělali dobře,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pečuje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hodnotí shovívavě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23" name="Inhaltsplatzhalter 34"/>
          <p:cNvSpPr>
            <a:spLocks noGrp="1"/>
          </p:cNvSpPr>
          <p:nvPr>
            <p:ph sz="quarter" idx="3"/>
          </p:nvPr>
        </p:nvSpPr>
        <p:spPr>
          <a:xfrm>
            <a:off x="684213" y="4437063"/>
            <a:ext cx="2009775" cy="1533525"/>
          </a:xfrm>
        </p:spPr>
        <p:txBody>
          <a:bodyPr>
            <a:spAutoFit/>
          </a:bodyPr>
          <a:lstStyle/>
          <a:p>
            <a:pPr marL="0" indent="0"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Vnitřní kritik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0" indent="0"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všeználek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popichovač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posměváček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dogmatik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0724" name="Gruppieren 36"/>
          <p:cNvGrpSpPr>
            <a:grpSpLocks/>
          </p:cNvGrpSpPr>
          <p:nvPr/>
        </p:nvGrpSpPr>
        <p:grpSpPr bwMode="auto">
          <a:xfrm>
            <a:off x="2844800" y="3200400"/>
            <a:ext cx="1655763" cy="2965450"/>
            <a:chOff x="2483768" y="2420888"/>
            <a:chExt cx="1656184" cy="2965418"/>
          </a:xfrm>
        </p:grpSpPr>
        <p:sp>
          <p:nvSpPr>
            <p:cNvPr id="30745" name="Ellipse 37"/>
            <p:cNvSpPr>
              <a:spLocks noChangeArrowheads="1"/>
            </p:cNvSpPr>
            <p:nvPr/>
          </p:nvSpPr>
          <p:spPr bwMode="auto">
            <a:xfrm>
              <a:off x="2843808" y="2420888"/>
              <a:ext cx="792088" cy="72008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30746" name="Freihandform 38"/>
            <p:cNvSpPr>
              <a:spLocks/>
            </p:cNvSpPr>
            <p:nvPr/>
          </p:nvSpPr>
          <p:spPr bwMode="auto">
            <a:xfrm>
              <a:off x="3128534" y="2830594"/>
              <a:ext cx="222637" cy="159096"/>
            </a:xfrm>
            <a:custGeom>
              <a:avLst/>
              <a:gdLst>
                <a:gd name="T0" fmla="*/ 0 w 222637"/>
                <a:gd name="T1" fmla="*/ 143194 h 159096"/>
                <a:gd name="T2" fmla="*/ 119270 w 222637"/>
                <a:gd name="T3" fmla="*/ 70 h 159096"/>
                <a:gd name="T4" fmla="*/ 222637 w 222637"/>
                <a:gd name="T5" fmla="*/ 159096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endParaRPr lang="cs-CZ"/>
            </a:p>
          </p:txBody>
        </p:sp>
        <p:sp>
          <p:nvSpPr>
            <p:cNvPr id="30747" name="Ellipse 39"/>
            <p:cNvSpPr>
              <a:spLocks noChangeArrowheads="1"/>
            </p:cNvSpPr>
            <p:nvPr/>
          </p:nvSpPr>
          <p:spPr bwMode="auto">
            <a:xfrm>
              <a:off x="31497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30748" name="Ellipse 40"/>
            <p:cNvSpPr>
              <a:spLocks noChangeArrowheads="1"/>
            </p:cNvSpPr>
            <p:nvPr/>
          </p:nvSpPr>
          <p:spPr bwMode="auto">
            <a:xfrm>
              <a:off x="33021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30749" name="Gerader Verbinder 41"/>
            <p:cNvCxnSpPr>
              <a:cxnSpLocks noChangeShapeType="1"/>
              <a:stCxn id="30745" idx="4"/>
            </p:cNvCxnSpPr>
            <p:nvPr/>
          </p:nvCxnSpPr>
          <p:spPr bwMode="auto">
            <a:xfrm>
              <a:off x="3239852" y="3140968"/>
              <a:ext cx="0" cy="129614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50" name="Gerader Verbinder 42"/>
            <p:cNvCxnSpPr>
              <a:cxnSpLocks noChangeShapeType="1"/>
            </p:cNvCxnSpPr>
            <p:nvPr/>
          </p:nvCxnSpPr>
          <p:spPr bwMode="auto">
            <a:xfrm>
              <a:off x="3239852" y="3429000"/>
              <a:ext cx="252028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51" name="Gerader Verbinder 43"/>
            <p:cNvCxnSpPr>
              <a:cxnSpLocks noChangeShapeType="1"/>
            </p:cNvCxnSpPr>
            <p:nvPr/>
          </p:nvCxnSpPr>
          <p:spPr bwMode="auto">
            <a:xfrm flipH="1">
              <a:off x="3302145" y="3573016"/>
              <a:ext cx="189735" cy="36004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52" name="Gerader Verbinder 44"/>
            <p:cNvCxnSpPr>
              <a:cxnSpLocks noChangeShapeType="1"/>
            </p:cNvCxnSpPr>
            <p:nvPr/>
          </p:nvCxnSpPr>
          <p:spPr bwMode="auto">
            <a:xfrm flipH="1">
              <a:off x="2915816" y="3429000"/>
              <a:ext cx="324036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53" name="Gerader Verbinder 45"/>
            <p:cNvCxnSpPr>
              <a:cxnSpLocks noChangeShapeType="1"/>
            </p:cNvCxnSpPr>
            <p:nvPr/>
          </p:nvCxnSpPr>
          <p:spPr bwMode="auto">
            <a:xfrm>
              <a:off x="2915816" y="3550674"/>
              <a:ext cx="233929" cy="38238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54" name="Gerader Verbinder 46"/>
            <p:cNvCxnSpPr>
              <a:cxnSpLocks noChangeShapeType="1"/>
            </p:cNvCxnSpPr>
            <p:nvPr/>
          </p:nvCxnSpPr>
          <p:spPr bwMode="auto">
            <a:xfrm>
              <a:off x="3239852" y="4437112"/>
              <a:ext cx="612068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55" name="Gerader Verbinder 47"/>
            <p:cNvCxnSpPr>
              <a:cxnSpLocks noChangeShapeType="1"/>
            </p:cNvCxnSpPr>
            <p:nvPr/>
          </p:nvCxnSpPr>
          <p:spPr bwMode="auto">
            <a:xfrm flipH="1">
              <a:off x="2771800" y="4437112"/>
              <a:ext cx="468052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56" name="Gerader Verbinder 48"/>
            <p:cNvCxnSpPr>
              <a:cxnSpLocks noChangeShapeType="1"/>
            </p:cNvCxnSpPr>
            <p:nvPr/>
          </p:nvCxnSpPr>
          <p:spPr bwMode="auto">
            <a:xfrm>
              <a:off x="2483768" y="537321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57" name="Gerader Verbinder 49"/>
            <p:cNvCxnSpPr>
              <a:cxnSpLocks noChangeShapeType="1"/>
            </p:cNvCxnSpPr>
            <p:nvPr/>
          </p:nvCxnSpPr>
          <p:spPr bwMode="auto">
            <a:xfrm>
              <a:off x="3851920" y="538630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30725" name="Abgerundete rechteckige Legende 50"/>
          <p:cNvSpPr>
            <a:spLocks noChangeArrowheads="1"/>
          </p:cNvSpPr>
          <p:nvPr/>
        </p:nvSpPr>
        <p:spPr bwMode="auto">
          <a:xfrm>
            <a:off x="301625" y="2852738"/>
            <a:ext cx="1587500" cy="647700"/>
          </a:xfrm>
          <a:prstGeom prst="wedgeRoundRectCallout">
            <a:avLst>
              <a:gd name="adj1" fmla="val 45708"/>
              <a:gd name="adj2" fmla="val 75056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cs-CZ" altLang="de-DE" sz="1600" dirty="0">
                <a:solidFill>
                  <a:srgbClr val="006699"/>
                </a:solidFill>
              </a:rPr>
              <a:t>Nic ti nejde</a:t>
            </a:r>
            <a:r>
              <a:rPr lang="en-GB" altLang="de-DE" sz="1600" dirty="0">
                <a:solidFill>
                  <a:srgbClr val="006699"/>
                </a:solidFill>
              </a:rPr>
              <a:t>! </a:t>
            </a:r>
          </a:p>
          <a:p>
            <a:pPr algn="ctr"/>
            <a:r>
              <a:rPr lang="cs-CZ" altLang="de-DE" sz="1600" dirty="0">
                <a:solidFill>
                  <a:srgbClr val="006699"/>
                </a:solidFill>
              </a:rPr>
              <a:t>Jsi k ničemu</a:t>
            </a:r>
            <a:r>
              <a:rPr lang="en-GB" altLang="de-DE" sz="1600" dirty="0">
                <a:solidFill>
                  <a:srgbClr val="006699"/>
                </a:solidFill>
              </a:rPr>
              <a:t>.</a:t>
            </a:r>
          </a:p>
        </p:txBody>
      </p:sp>
      <p:grpSp>
        <p:nvGrpSpPr>
          <p:cNvPr id="30726" name="Gruppieren 51"/>
          <p:cNvGrpSpPr>
            <a:grpSpLocks/>
          </p:cNvGrpSpPr>
          <p:nvPr/>
        </p:nvGrpSpPr>
        <p:grpSpPr bwMode="auto">
          <a:xfrm>
            <a:off x="5364163" y="4330700"/>
            <a:ext cx="1011237" cy="1835150"/>
            <a:chOff x="4932040" y="3732533"/>
            <a:chExt cx="867403" cy="1835632"/>
          </a:xfrm>
        </p:grpSpPr>
        <p:sp>
          <p:nvSpPr>
            <p:cNvPr id="30732" name="Ellipse 52"/>
            <p:cNvSpPr>
              <a:spLocks noChangeArrowheads="1"/>
            </p:cNvSpPr>
            <p:nvPr/>
          </p:nvSpPr>
          <p:spPr bwMode="auto">
            <a:xfrm>
              <a:off x="5120606" y="3732533"/>
              <a:ext cx="414845" cy="445739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30733" name="Freihandform 53"/>
            <p:cNvSpPr>
              <a:spLocks/>
            </p:cNvSpPr>
            <p:nvPr/>
          </p:nvSpPr>
          <p:spPr bwMode="auto">
            <a:xfrm rot="10800000">
              <a:off x="5269727" y="3986146"/>
              <a:ext cx="116603" cy="98482"/>
            </a:xfrm>
            <a:custGeom>
              <a:avLst/>
              <a:gdLst>
                <a:gd name="T0" fmla="*/ 0 w 222637"/>
                <a:gd name="T1" fmla="*/ 2 h 159096"/>
                <a:gd name="T2" fmla="*/ 1 w 222637"/>
                <a:gd name="T3" fmla="*/ 1 h 159096"/>
                <a:gd name="T4" fmla="*/ 1 w 222637"/>
                <a:gd name="T5" fmla="*/ 2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endParaRPr lang="cs-CZ"/>
            </a:p>
          </p:txBody>
        </p:sp>
        <p:sp>
          <p:nvSpPr>
            <p:cNvPr id="30734" name="Ellipse 54"/>
            <p:cNvSpPr>
              <a:spLocks noChangeArrowheads="1"/>
            </p:cNvSpPr>
            <p:nvPr/>
          </p:nvSpPr>
          <p:spPr bwMode="auto">
            <a:xfrm>
              <a:off x="5280836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30735" name="Ellipse 55"/>
            <p:cNvSpPr>
              <a:spLocks noChangeArrowheads="1"/>
            </p:cNvSpPr>
            <p:nvPr/>
          </p:nvSpPr>
          <p:spPr bwMode="auto">
            <a:xfrm>
              <a:off x="5360653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30736" name="Gerader Verbinder 56"/>
            <p:cNvCxnSpPr>
              <a:cxnSpLocks noChangeShapeType="1"/>
              <a:stCxn id="30732" idx="4"/>
            </p:cNvCxnSpPr>
            <p:nvPr/>
          </p:nvCxnSpPr>
          <p:spPr bwMode="auto">
            <a:xfrm>
              <a:off x="5328028" y="4178272"/>
              <a:ext cx="0" cy="80233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7" name="Gerader Verbinder 57"/>
            <p:cNvCxnSpPr>
              <a:cxnSpLocks noChangeShapeType="1"/>
            </p:cNvCxnSpPr>
            <p:nvPr/>
          </p:nvCxnSpPr>
          <p:spPr bwMode="auto">
            <a:xfrm>
              <a:off x="5328028" y="4356567"/>
              <a:ext cx="131996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8" name="Gerader Verbinder 58"/>
            <p:cNvCxnSpPr>
              <a:cxnSpLocks noChangeShapeType="1"/>
            </p:cNvCxnSpPr>
            <p:nvPr/>
          </p:nvCxnSpPr>
          <p:spPr bwMode="auto">
            <a:xfrm flipH="1">
              <a:off x="5360653" y="4445715"/>
              <a:ext cx="99371" cy="2228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9" name="Gerader Verbinder 59"/>
            <p:cNvCxnSpPr>
              <a:cxnSpLocks noChangeShapeType="1"/>
            </p:cNvCxnSpPr>
            <p:nvPr/>
          </p:nvCxnSpPr>
          <p:spPr bwMode="auto">
            <a:xfrm flipH="1">
              <a:off x="5158319" y="4356567"/>
              <a:ext cx="169709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0" name="Gerader Verbinder 60"/>
            <p:cNvCxnSpPr>
              <a:cxnSpLocks noChangeShapeType="1"/>
            </p:cNvCxnSpPr>
            <p:nvPr/>
          </p:nvCxnSpPr>
          <p:spPr bwMode="auto">
            <a:xfrm>
              <a:off x="5158319" y="4431885"/>
              <a:ext cx="122517" cy="23669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1" name="Gerader Verbinder 61"/>
            <p:cNvCxnSpPr>
              <a:cxnSpLocks noChangeShapeType="1"/>
            </p:cNvCxnSpPr>
            <p:nvPr/>
          </p:nvCxnSpPr>
          <p:spPr bwMode="auto">
            <a:xfrm>
              <a:off x="5328028" y="4980602"/>
              <a:ext cx="320562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2" name="Gerader Verbinder 62"/>
            <p:cNvCxnSpPr>
              <a:cxnSpLocks noChangeShapeType="1"/>
            </p:cNvCxnSpPr>
            <p:nvPr/>
          </p:nvCxnSpPr>
          <p:spPr bwMode="auto">
            <a:xfrm flipH="1">
              <a:off x="5082893" y="4980602"/>
              <a:ext cx="245136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3" name="Gerader Verbinder 63"/>
            <p:cNvCxnSpPr>
              <a:cxnSpLocks noChangeShapeType="1"/>
            </p:cNvCxnSpPr>
            <p:nvPr/>
          </p:nvCxnSpPr>
          <p:spPr bwMode="auto">
            <a:xfrm>
              <a:off x="4932040" y="5560062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4" name="Gerader Verbinder 64"/>
            <p:cNvCxnSpPr>
              <a:cxnSpLocks noChangeShapeType="1"/>
            </p:cNvCxnSpPr>
            <p:nvPr/>
          </p:nvCxnSpPr>
          <p:spPr bwMode="auto">
            <a:xfrm>
              <a:off x="5648590" y="5568165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30727" name="Abgerundete rechteckige Legende 65"/>
          <p:cNvSpPr>
            <a:spLocks noChangeArrowheads="1"/>
          </p:cNvSpPr>
          <p:nvPr/>
        </p:nvSpPr>
        <p:spPr bwMode="auto">
          <a:xfrm>
            <a:off x="5929313" y="2708275"/>
            <a:ext cx="1595437" cy="1465263"/>
          </a:xfrm>
          <a:prstGeom prst="wedgeRoundRectCallout">
            <a:avLst>
              <a:gd name="adj1" fmla="val -35880"/>
              <a:gd name="adj2" fmla="val 105454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altLang="de-DE" sz="1600" dirty="0">
                <a:solidFill>
                  <a:srgbClr val="006699"/>
                </a:solidFill>
              </a:rPr>
              <a:t>Zvládl jsi to dobře, můžeš být na sebe pyšný</a:t>
            </a:r>
            <a:r>
              <a:rPr lang="en-GB" altLang="de-DE" sz="1600" dirty="0">
                <a:solidFill>
                  <a:srgbClr val="006699"/>
                </a:solidFill>
              </a:rPr>
              <a:t>.</a:t>
            </a:r>
          </a:p>
        </p:txBody>
      </p:sp>
      <p:sp>
        <p:nvSpPr>
          <p:cNvPr id="30728" name="Rectangle 3"/>
          <p:cNvSpPr>
            <a:spLocks noChangeArrowheads="1"/>
          </p:cNvSpPr>
          <p:nvPr/>
        </p:nvSpPr>
        <p:spPr bwMode="auto">
          <a:xfrm>
            <a:off x="3175" y="-7938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Vnitřní kritik a laskavý společník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30729" name="Textfeld 35"/>
          <p:cNvSpPr txBox="1">
            <a:spLocks noChangeArrowheads="1"/>
          </p:cNvSpPr>
          <p:nvPr/>
        </p:nvSpPr>
        <p:spPr bwMode="auto">
          <a:xfrm>
            <a:off x="252413" y="1047750"/>
            <a:ext cx="86391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9388" eaLnBrk="0" hangingPunct="0"/>
            <a:r>
              <a:rPr lang="cs-CZ" altLang="de-DE" dirty="0"/>
              <a:t>Oponentem vnitřního kritika je vnitřní laskavý společník</a:t>
            </a:r>
            <a:r>
              <a:rPr lang="en-GB" altLang="de-DE" dirty="0"/>
              <a:t>. </a:t>
            </a:r>
            <a:r>
              <a:rPr lang="cs-CZ" altLang="de-DE" dirty="0"/>
              <a:t>Stejně jako vnitřní kritik, není to skutečná osoba</a:t>
            </a:r>
            <a:r>
              <a:rPr lang="en-GB" altLang="de-DE" dirty="0"/>
              <a:t>, </a:t>
            </a:r>
            <a:r>
              <a:rPr lang="cs-CZ" altLang="de-DE" dirty="0"/>
              <a:t>ale přináší pozitivní </a:t>
            </a:r>
            <a:r>
              <a:rPr lang="en-GB" altLang="de-DE" dirty="0"/>
              <a:t>(</a:t>
            </a:r>
            <a:r>
              <a:rPr lang="cs-CZ" altLang="de-DE" dirty="0"/>
              <a:t>sebevědomí zvyšující</a:t>
            </a:r>
            <a:r>
              <a:rPr lang="en-GB" altLang="de-DE" dirty="0"/>
              <a:t>) </a:t>
            </a:r>
            <a:r>
              <a:rPr lang="cs-CZ" altLang="de-DE" dirty="0"/>
              <a:t>hodnocení a vzpomínky</a:t>
            </a:r>
            <a:r>
              <a:rPr lang="en-GB" altLang="de-DE" dirty="0"/>
              <a:t>. </a:t>
            </a:r>
            <a:r>
              <a:rPr lang="cs-CZ" altLang="de-DE" dirty="0"/>
              <a:t>Lidé s nízkým sebevědomím mají velmi malého a tichého laskavého společníka ve srovnání s jejich velkým a hlasitým vnitřním kritikem</a:t>
            </a:r>
            <a:r>
              <a:rPr lang="en-GB" altLang="de-DE" dirty="0"/>
              <a:t>.</a:t>
            </a:r>
          </a:p>
        </p:txBody>
      </p:sp>
      <p:sp>
        <p:nvSpPr>
          <p:cNvPr id="30730" name="Text Box 6"/>
          <p:cNvSpPr txBox="1">
            <a:spLocks noChangeArrowheads="1"/>
          </p:cNvSpPr>
          <p:nvPr/>
        </p:nvSpPr>
        <p:spPr bwMode="auto">
          <a:xfrm>
            <a:off x="6732588" y="481013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de-DE" sz="1200">
                <a:solidFill>
                  <a:schemeClr val="accent1"/>
                </a:solidFill>
              </a:rPr>
              <a:t>Podle </a:t>
            </a:r>
            <a:r>
              <a:rPr lang="en-GB" altLang="de-DE" sz="1200">
                <a:solidFill>
                  <a:schemeClr val="accent1"/>
                </a:solidFill>
              </a:rPr>
              <a:t>Potreck-Rose, 2006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feld 1"/>
          <p:cNvSpPr txBox="1">
            <a:spLocks noChangeArrowheads="1"/>
          </p:cNvSpPr>
          <p:nvPr/>
        </p:nvSpPr>
        <p:spPr bwMode="auto">
          <a:xfrm>
            <a:off x="250825" y="2986088"/>
            <a:ext cx="8640763" cy="332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8163" lvl="1" indent="-3556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447675" algn="l"/>
              </a:tabLst>
            </a:pPr>
            <a:r>
              <a:rPr lang="cs-CZ" dirty="0"/>
              <a:t>Je to lepší než vybrat skutečnou osobu, protože si o nikom nemyslíme jen samá pozitiva</a:t>
            </a:r>
            <a:r>
              <a:rPr lang="en-GB" dirty="0"/>
              <a:t>, </a:t>
            </a:r>
            <a:r>
              <a:rPr lang="cs-CZ" dirty="0"/>
              <a:t>ale vidíme na něm i nějaká negativa</a:t>
            </a:r>
            <a:r>
              <a:rPr lang="en-GB" dirty="0"/>
              <a:t>.</a:t>
            </a:r>
          </a:p>
          <a:p>
            <a:pPr marL="538163" lvl="1" indent="-355600">
              <a:spcBef>
                <a:spcPts val="1200"/>
              </a:spcBef>
              <a:buClr>
                <a:srgbClr val="8CADAE"/>
              </a:buClr>
              <a:buSzPct val="85000"/>
              <a:tabLst>
                <a:tab pos="447675" algn="l"/>
              </a:tabLst>
            </a:pPr>
            <a:endParaRPr lang="en-GB" sz="800" dirty="0"/>
          </a:p>
          <a:p>
            <a:pPr marL="179388" eaLnBrk="0" hangingPunct="0">
              <a:spcBef>
                <a:spcPts val="1200"/>
              </a:spcBef>
              <a:tabLst>
                <a:tab pos="447675" algn="l"/>
              </a:tabLst>
            </a:pPr>
            <a:r>
              <a:rPr lang="cs-CZ" altLang="de-DE" b="1" dirty="0"/>
              <a:t>Jak by mohl vypadat váš laskavý společník</a:t>
            </a:r>
            <a:r>
              <a:rPr lang="en-GB" altLang="de-DE" b="1" dirty="0"/>
              <a:t>?</a:t>
            </a:r>
            <a:endParaRPr lang="en-GB" altLang="de-DE" dirty="0"/>
          </a:p>
          <a:p>
            <a:pPr marL="179388" eaLnBrk="0" hangingPunct="0">
              <a:spcBef>
                <a:spcPts val="1200"/>
              </a:spcBef>
              <a:tabLst>
                <a:tab pos="447675" algn="l"/>
              </a:tabLst>
            </a:pPr>
            <a:r>
              <a:rPr lang="cs-CZ" dirty="0"/>
              <a:t>Zavřete si oči a představte si, jaký by měl být váš laskavý společník.</a:t>
            </a:r>
            <a:r>
              <a:rPr lang="en-GB" dirty="0"/>
              <a:t> </a:t>
            </a:r>
            <a:r>
              <a:rPr lang="cs-CZ" dirty="0"/>
              <a:t>Podívejte se do sebe a snažte se pro něj najít nejlepší symbol</a:t>
            </a:r>
            <a:r>
              <a:rPr lang="en-GB" dirty="0"/>
              <a:t>. </a:t>
            </a:r>
            <a:r>
              <a:rPr lang="cs-CZ" dirty="0"/>
              <a:t>Nespěchejte</a:t>
            </a:r>
            <a:r>
              <a:rPr lang="en-GB" dirty="0"/>
              <a:t>. </a:t>
            </a:r>
            <a:r>
              <a:rPr lang="cs-CZ" dirty="0"/>
              <a:t>Možná se vám vynoří více než jedna představa</a:t>
            </a:r>
            <a:r>
              <a:rPr lang="en-GB" dirty="0"/>
              <a:t>. </a:t>
            </a:r>
            <a:r>
              <a:rPr lang="cs-CZ" dirty="0"/>
              <a:t>Není některá z nich silnější než ty ostatní</a:t>
            </a:r>
            <a:r>
              <a:rPr lang="en-GB" dirty="0"/>
              <a:t>?</a:t>
            </a:r>
          </a:p>
          <a:p>
            <a:pPr marL="179388" eaLnBrk="0" hangingPunct="0">
              <a:spcBef>
                <a:spcPts val="1200"/>
              </a:spcBef>
              <a:tabLst>
                <a:tab pos="447675" algn="l"/>
              </a:tabLst>
            </a:pPr>
            <a:r>
              <a:rPr lang="cs-CZ" dirty="0"/>
              <a:t>Důkladně si ověřte, zda váš laskavý společník opravdu vyzařuje laskavost, soucit</a:t>
            </a:r>
            <a:r>
              <a:rPr lang="en-GB" dirty="0"/>
              <a:t>, </a:t>
            </a:r>
            <a:r>
              <a:rPr lang="cs-CZ" dirty="0"/>
              <a:t>povzbuzení a podporu</a:t>
            </a:r>
            <a:r>
              <a:rPr lang="de-DE" dirty="0"/>
              <a:t>. </a:t>
            </a:r>
            <a:endParaRPr lang="de-DE" altLang="de-DE" dirty="0"/>
          </a:p>
        </p:txBody>
      </p:sp>
      <p:grpSp>
        <p:nvGrpSpPr>
          <p:cNvPr id="31747" name="Gruppieren 51"/>
          <p:cNvGrpSpPr>
            <a:grpSpLocks/>
          </p:cNvGrpSpPr>
          <p:nvPr/>
        </p:nvGrpSpPr>
        <p:grpSpPr bwMode="auto">
          <a:xfrm>
            <a:off x="8139113" y="1490663"/>
            <a:ext cx="676275" cy="1114425"/>
            <a:chOff x="4932040" y="3732533"/>
            <a:chExt cx="867403" cy="1835632"/>
          </a:xfrm>
        </p:grpSpPr>
        <p:sp>
          <p:nvSpPr>
            <p:cNvPr id="31753" name="Ellipse 52"/>
            <p:cNvSpPr>
              <a:spLocks noChangeArrowheads="1"/>
            </p:cNvSpPr>
            <p:nvPr/>
          </p:nvSpPr>
          <p:spPr bwMode="auto">
            <a:xfrm>
              <a:off x="5120606" y="3732533"/>
              <a:ext cx="414845" cy="445739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31754" name="Freihandform 53"/>
            <p:cNvSpPr>
              <a:spLocks/>
            </p:cNvSpPr>
            <p:nvPr/>
          </p:nvSpPr>
          <p:spPr bwMode="auto">
            <a:xfrm rot="10800000">
              <a:off x="5269727" y="3986146"/>
              <a:ext cx="116603" cy="98482"/>
            </a:xfrm>
            <a:custGeom>
              <a:avLst/>
              <a:gdLst>
                <a:gd name="T0" fmla="*/ 0 w 222637"/>
                <a:gd name="T1" fmla="*/ 2 h 159096"/>
                <a:gd name="T2" fmla="*/ 1 w 222637"/>
                <a:gd name="T3" fmla="*/ 1 h 159096"/>
                <a:gd name="T4" fmla="*/ 1 w 222637"/>
                <a:gd name="T5" fmla="*/ 2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endParaRPr lang="cs-CZ"/>
            </a:p>
          </p:txBody>
        </p:sp>
        <p:sp>
          <p:nvSpPr>
            <p:cNvPr id="31755" name="Ellipse 54"/>
            <p:cNvSpPr>
              <a:spLocks noChangeArrowheads="1"/>
            </p:cNvSpPr>
            <p:nvPr/>
          </p:nvSpPr>
          <p:spPr bwMode="auto">
            <a:xfrm>
              <a:off x="5280836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31756" name="Ellipse 55"/>
            <p:cNvSpPr>
              <a:spLocks noChangeArrowheads="1"/>
            </p:cNvSpPr>
            <p:nvPr/>
          </p:nvSpPr>
          <p:spPr bwMode="auto">
            <a:xfrm>
              <a:off x="5360653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31757" name="Gerader Verbinder 56"/>
            <p:cNvCxnSpPr>
              <a:cxnSpLocks noChangeShapeType="1"/>
            </p:cNvCxnSpPr>
            <p:nvPr/>
          </p:nvCxnSpPr>
          <p:spPr bwMode="auto">
            <a:xfrm>
              <a:off x="5328028" y="4178272"/>
              <a:ext cx="0" cy="80233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758" name="Gerader Verbinder 57"/>
            <p:cNvCxnSpPr>
              <a:cxnSpLocks noChangeShapeType="1"/>
            </p:cNvCxnSpPr>
            <p:nvPr/>
          </p:nvCxnSpPr>
          <p:spPr bwMode="auto">
            <a:xfrm>
              <a:off x="5328028" y="4356567"/>
              <a:ext cx="131996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759" name="Gerader Verbinder 58"/>
            <p:cNvCxnSpPr>
              <a:cxnSpLocks noChangeShapeType="1"/>
            </p:cNvCxnSpPr>
            <p:nvPr/>
          </p:nvCxnSpPr>
          <p:spPr bwMode="auto">
            <a:xfrm flipH="1">
              <a:off x="5360653" y="4445715"/>
              <a:ext cx="99371" cy="2228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760" name="Gerader Verbinder 59"/>
            <p:cNvCxnSpPr>
              <a:cxnSpLocks noChangeShapeType="1"/>
            </p:cNvCxnSpPr>
            <p:nvPr/>
          </p:nvCxnSpPr>
          <p:spPr bwMode="auto">
            <a:xfrm flipH="1">
              <a:off x="5158319" y="4356567"/>
              <a:ext cx="169709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761" name="Gerader Verbinder 60"/>
            <p:cNvCxnSpPr>
              <a:cxnSpLocks noChangeShapeType="1"/>
            </p:cNvCxnSpPr>
            <p:nvPr/>
          </p:nvCxnSpPr>
          <p:spPr bwMode="auto">
            <a:xfrm>
              <a:off x="5158319" y="4431885"/>
              <a:ext cx="122517" cy="23669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762" name="Gerader Verbinder 61"/>
            <p:cNvCxnSpPr>
              <a:cxnSpLocks noChangeShapeType="1"/>
            </p:cNvCxnSpPr>
            <p:nvPr/>
          </p:nvCxnSpPr>
          <p:spPr bwMode="auto">
            <a:xfrm>
              <a:off x="5328028" y="4980602"/>
              <a:ext cx="320562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763" name="Gerader Verbinder 62"/>
            <p:cNvCxnSpPr>
              <a:cxnSpLocks noChangeShapeType="1"/>
            </p:cNvCxnSpPr>
            <p:nvPr/>
          </p:nvCxnSpPr>
          <p:spPr bwMode="auto">
            <a:xfrm flipH="1">
              <a:off x="5082893" y="4980602"/>
              <a:ext cx="245136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764" name="Gerader Verbinder 63"/>
            <p:cNvCxnSpPr>
              <a:cxnSpLocks noChangeShapeType="1"/>
            </p:cNvCxnSpPr>
            <p:nvPr/>
          </p:nvCxnSpPr>
          <p:spPr bwMode="auto">
            <a:xfrm>
              <a:off x="4932040" y="5560062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1765" name="Gerader Verbinder 64"/>
            <p:cNvCxnSpPr>
              <a:cxnSpLocks noChangeShapeType="1"/>
            </p:cNvCxnSpPr>
            <p:nvPr/>
          </p:nvCxnSpPr>
          <p:spPr bwMode="auto">
            <a:xfrm>
              <a:off x="5648590" y="5568165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31748" name="Abgerundete rechteckige Legende 65"/>
          <p:cNvSpPr>
            <a:spLocks noChangeArrowheads="1"/>
          </p:cNvSpPr>
          <p:nvPr/>
        </p:nvSpPr>
        <p:spPr bwMode="auto">
          <a:xfrm>
            <a:off x="6764338" y="1282700"/>
            <a:ext cx="1184275" cy="782638"/>
          </a:xfrm>
          <a:prstGeom prst="wedgeRoundRectCallout">
            <a:avLst>
              <a:gd name="adj1" fmla="val 71759"/>
              <a:gd name="adj2" fmla="val 2954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altLang="de-DE" sz="1000">
                <a:solidFill>
                  <a:srgbClr val="006699"/>
                </a:solidFill>
              </a:rPr>
              <a:t>Zvládl jsi to dobře</a:t>
            </a:r>
            <a:r>
              <a:rPr lang="en-GB" altLang="de-DE" sz="1000">
                <a:solidFill>
                  <a:srgbClr val="006699"/>
                </a:solidFill>
              </a:rPr>
              <a:t>, </a:t>
            </a:r>
            <a:r>
              <a:rPr lang="cs-CZ" altLang="de-DE" sz="1000">
                <a:solidFill>
                  <a:srgbClr val="006699"/>
                </a:solidFill>
              </a:rPr>
              <a:t>můžeš být na sebe pyšný</a:t>
            </a:r>
            <a:r>
              <a:rPr lang="en-GB" altLang="de-DE" sz="1000">
                <a:solidFill>
                  <a:srgbClr val="006699"/>
                </a:solidFill>
              </a:rPr>
              <a:t>.</a:t>
            </a:r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Posilte svého laskavého společníka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6732588" y="481013"/>
            <a:ext cx="21542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de-DE" sz="1200">
                <a:solidFill>
                  <a:schemeClr val="accent1"/>
                </a:solidFill>
              </a:rPr>
              <a:t>Podle </a:t>
            </a:r>
            <a:r>
              <a:rPr lang="en-GB" altLang="de-DE" sz="1200">
                <a:solidFill>
                  <a:schemeClr val="accent1"/>
                </a:solidFill>
              </a:rPr>
              <a:t>Potreck-Rose, 2006</a:t>
            </a:r>
          </a:p>
        </p:txBody>
      </p:sp>
      <p:sp>
        <p:nvSpPr>
          <p:cNvPr id="31751" name="Textfeld 1"/>
          <p:cNvSpPr txBox="1">
            <a:spLocks noChangeArrowheads="1"/>
          </p:cNvSpPr>
          <p:nvPr/>
        </p:nvSpPr>
        <p:spPr bwMode="auto">
          <a:xfrm>
            <a:off x="250825" y="908050"/>
            <a:ext cx="6121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6575" lvl="1" indent="-358775" defTabSz="554038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538163" algn="l"/>
                <a:tab pos="6643688" algn="l"/>
              </a:tabLst>
            </a:pPr>
            <a:r>
              <a:rPr lang="cs-CZ" altLang="de-DE" dirty="0"/>
              <a:t>Abyste umožnili svému laskavému společníkovi se více vyjadřovat</a:t>
            </a:r>
            <a:r>
              <a:rPr lang="en-GB" altLang="de-DE" dirty="0"/>
              <a:t>, </a:t>
            </a:r>
            <a:r>
              <a:rPr lang="cs-CZ" altLang="de-DE" dirty="0"/>
              <a:t>může pomoci, když pro něj najdete postavu nebo symbol, které představují pouze pozitivní vlastnosti</a:t>
            </a:r>
            <a:r>
              <a:rPr lang="en-GB" altLang="de-DE" dirty="0"/>
              <a:t>. </a:t>
            </a:r>
            <a:r>
              <a:rPr lang="cs-CZ" altLang="de-DE" dirty="0"/>
              <a:t>Může to být např. dobrá víla nebo strážný anděl nebo i komiksový hrdina či plyšové zvířátko, které vám jej bude symbolizovat</a:t>
            </a:r>
            <a:r>
              <a:rPr lang="en-GB" altLang="de-DE" dirty="0"/>
              <a:t>.</a:t>
            </a:r>
            <a:endParaRPr lang="en-GB" dirty="0"/>
          </a:p>
        </p:txBody>
      </p:sp>
      <p:sp>
        <p:nvSpPr>
          <p:cNvPr id="31752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Inhaltsplatzhalter 2"/>
          <p:cNvSpPr>
            <a:spLocks noGrp="1"/>
          </p:cNvSpPr>
          <p:nvPr>
            <p:ph sz="quarter" idx="1"/>
          </p:nvPr>
        </p:nvSpPr>
        <p:spPr>
          <a:xfrm>
            <a:off x="252413" y="906463"/>
            <a:ext cx="8639175" cy="5330825"/>
          </a:xfrm>
        </p:spPr>
        <p:txBody>
          <a:bodyPr/>
          <a:lstStyle/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 běžném životě je pro lidi s nízkým sebevědomím často obtížné nechat svého laskavého společníka promluvit.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Proto může pomoci napsat si jednu nebo několik vět, které laskavý společník říká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mít je stále při ruce. 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Příklad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John by rád přestal kouřit a už to vydržel tři dny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 nedorozumění se svou přítelkyní si však zapálil cigaretu.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Jeho vnitřní kritik se hned ozval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„Ty padavko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Bylo jasné, že to nezvládneš.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Vždycky všechno zvoráš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”. 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 by mu mohl říci jeho laskavý společník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 </a:t>
            </a:r>
          </a:p>
          <a:p>
            <a:pPr marL="179388" indent="0">
              <a:buFont typeface="Wingdings 2" pitchFamily="18" charset="2"/>
              <a:buNone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 algn="ctr">
              <a:buFont typeface="Wingdings 2" pitchFamily="18" charset="2"/>
              <a:buNone/>
            </a:pP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???</a:t>
            </a:r>
            <a:endParaRPr lang="en-GB" altLang="de-DE" sz="1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771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</a:t>
            </a:r>
            <a:r>
              <a:rPr lang="cs-CZ" altLang="de-DE" sz="800" i="1"/>
              <a:t>Vnitřní kritik</a:t>
            </a:r>
            <a:r>
              <a:rPr lang="en-US" altLang="de-DE" sz="800" i="1"/>
              <a:t>” </a:t>
            </a:r>
            <a:r>
              <a:rPr lang="cs-CZ" altLang="de-DE" sz="800" i="1"/>
              <a:t>od </a:t>
            </a:r>
            <a:r>
              <a:rPr lang="en-US" altLang="de-DE" sz="800" i="1"/>
              <a:t>Lis</a:t>
            </a:r>
            <a:r>
              <a:rPr lang="cs-CZ" altLang="de-DE" sz="800" i="1"/>
              <a:t>y</a:t>
            </a:r>
            <a:r>
              <a:rPr lang="en-US" altLang="de-DE" sz="800" i="1"/>
              <a:t> Schilling)</a:t>
            </a:r>
            <a:endParaRPr lang="de-DE" altLang="de-DE" sz="800" i="1"/>
          </a:p>
        </p:txBody>
      </p:sp>
      <p:pic>
        <p:nvPicPr>
          <p:cNvPr id="32772" name="Picture 6" descr="Kopf Finger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4716463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6732588" y="481013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de-DE" sz="1200">
                <a:solidFill>
                  <a:schemeClr val="accent1"/>
                </a:solidFill>
              </a:rPr>
              <a:t>Podle </a:t>
            </a:r>
            <a:r>
              <a:rPr lang="en-GB" altLang="de-DE" sz="1200">
                <a:solidFill>
                  <a:schemeClr val="accent1"/>
                </a:solidFill>
              </a:rPr>
              <a:t>Potreck-Rose, 2006</a:t>
            </a:r>
          </a:p>
        </p:txBody>
      </p:sp>
      <p:sp>
        <p:nvSpPr>
          <p:cNvPr id="32774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10.21</a:t>
            </a:r>
          </a:p>
        </p:txBody>
      </p:sp>
      <p:sp>
        <p:nvSpPr>
          <p:cNvPr id="32775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Posilte svého laskavého společníka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Inhaltsplatzhalter 2"/>
          <p:cNvSpPr>
            <a:spLocks noGrp="1"/>
          </p:cNvSpPr>
          <p:nvPr>
            <p:ph sz="quarter" idx="1"/>
          </p:nvPr>
        </p:nvSpPr>
        <p:spPr>
          <a:xfrm>
            <a:off x="252413" y="906463"/>
            <a:ext cx="8639175" cy="5330825"/>
          </a:xfrm>
        </p:spPr>
        <p:txBody>
          <a:bodyPr/>
          <a:lstStyle/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V běžném životě je pro lidi s nízkým sebevědomím často obtížné nechat svého laskavého společníka promluvit.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Proto může pomoci napsat si jednu nebo několik vět, které laskavý společník říká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mít je stále při ruce. </a:t>
            </a:r>
            <a:endParaRPr lang="en-GB" altLang="de-DE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Příklad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John by rád přestal kouřit a už to vydržel tři dny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 nedorozumění se svou přítelkyní si však zapálil cigaretu.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Jeho vnitřní kritik se hned ozval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„Ty padavko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Bylo jasné, že to nezvládneš.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Vždycky všechno zvoráš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”. 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Laskavý společník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„Nebuď na sebe tak přísný.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Přestat kouřit není snadné a ty už jsi to vydržel tři dny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Když je člověk rozčilený, tak je to ještě těžší. To, že jsi vykouřil jednu cigaretu, ještě neznamená, že musíš kouřit i dál.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Jiní bývalí kuřáci obvykle potřebovali několik pokusů, než se dokázali návyku na cigarety úplně zbavit</a:t>
            </a:r>
            <a:r>
              <a:rPr lang="en-GB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.”</a:t>
            </a:r>
            <a:endParaRPr lang="en-GB" altLang="de-DE" sz="1800" smtClean="0">
              <a:solidFill>
                <a:srgbClr val="FF33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endParaRPr lang="en-GB" altLang="de-DE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>
              <a:buFont typeface="Wingdings 2" pitchFamily="18" charset="2"/>
              <a:buNone/>
            </a:pPr>
            <a:endParaRPr lang="en-GB" altLang="de-DE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795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</a:t>
            </a:r>
            <a:r>
              <a:rPr lang="cs-CZ" altLang="de-DE" sz="800" i="1"/>
              <a:t>Vnitřní kritik</a:t>
            </a:r>
            <a:r>
              <a:rPr lang="en-US" altLang="de-DE" sz="800" i="1"/>
              <a:t>” </a:t>
            </a:r>
            <a:r>
              <a:rPr lang="cs-CZ" altLang="de-DE" sz="800" i="1"/>
              <a:t>od </a:t>
            </a:r>
            <a:r>
              <a:rPr lang="en-US" altLang="de-DE" sz="800" i="1"/>
              <a:t>Lis</a:t>
            </a:r>
            <a:r>
              <a:rPr lang="cs-CZ" altLang="de-DE" sz="800" i="1"/>
              <a:t>y</a:t>
            </a:r>
            <a:r>
              <a:rPr lang="en-US" altLang="de-DE" sz="800" i="1"/>
              <a:t> Schilling)</a:t>
            </a:r>
            <a:endParaRPr lang="de-DE" altLang="de-DE" sz="800" i="1"/>
          </a:p>
        </p:txBody>
      </p:sp>
      <p:pic>
        <p:nvPicPr>
          <p:cNvPr id="33796" name="Picture 6" descr="Kopf Finger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4716463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6732588" y="481013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de-DE" sz="1200">
                <a:solidFill>
                  <a:schemeClr val="accent1"/>
                </a:solidFill>
              </a:rPr>
              <a:t>Podle </a:t>
            </a:r>
            <a:r>
              <a:rPr lang="en-GB" altLang="de-DE" sz="1200">
                <a:solidFill>
                  <a:schemeClr val="accent1"/>
                </a:solidFill>
              </a:rPr>
              <a:t>Potreck-Rose, 2006</a:t>
            </a:r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</a:t>
            </a:r>
            <a:r>
              <a:rPr lang="cs-CZ" altLang="de-DE" sz="1200" b="1">
                <a:solidFill>
                  <a:srgbClr val="646B86"/>
                </a:solidFill>
              </a:rPr>
              <a:t>2</a:t>
            </a:r>
            <a:endParaRPr lang="en-AU" altLang="de-DE" sz="1200" b="1">
              <a:solidFill>
                <a:srgbClr val="646B86"/>
              </a:solidFill>
            </a:endParaRPr>
          </a:p>
        </p:txBody>
      </p:sp>
      <p:sp>
        <p:nvSpPr>
          <p:cNvPr id="33799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Posilte svého laskavého společníka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Inhaltsplatzhalter 1"/>
          <p:cNvSpPr>
            <a:spLocks noGrp="1"/>
          </p:cNvSpPr>
          <p:nvPr>
            <p:ph sz="quarter" idx="1"/>
          </p:nvPr>
        </p:nvSpPr>
        <p:spPr>
          <a:xfrm>
            <a:off x="252413" y="906463"/>
            <a:ext cx="8639175" cy="4751387"/>
          </a:xfrm>
        </p:spPr>
        <p:txBody>
          <a:bodyPr/>
          <a:lstStyle/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Ve kterých typických situacích je váš vnitřní kritik velmi hlasitý a vy sami sebe shazujete? Co by vám v těchto situacích mohl říct váš laskavý společník? Napište si to. 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Během dne se několikrát krátce zastavte a řekněte si, co by vám v dané situaci mohl vás laskavý společník říci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cs-CZ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Aktivně jej vyhledávejte, protože vám zpočátku bude připadat velmi nezvyklé zaměřit svou pozornost na pozitivní komentář a nikoli na negativní komentář. </a:t>
            </a:r>
            <a:endParaRPr lang="en-GB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Zapisujte si výroky svého laskavého společníka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cs-CZ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Když vám bude těžko a budete skleslí, můžete si je číst, aby vám to dodalo odvahu. 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4819" name="Group 35"/>
          <p:cNvGrpSpPr>
            <a:grpSpLocks/>
          </p:cNvGrpSpPr>
          <p:nvPr/>
        </p:nvGrpSpPr>
        <p:grpSpPr bwMode="auto">
          <a:xfrm>
            <a:off x="0" y="6167438"/>
            <a:ext cx="2265363" cy="561975"/>
            <a:chOff x="0" y="3957"/>
            <a:chExt cx="1427" cy="354"/>
          </a:xfrm>
        </p:grpSpPr>
        <p:sp>
          <p:nvSpPr>
            <p:cNvPr id="3482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27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altLang="de-DE"/>
            </a:p>
          </p:txBody>
        </p:sp>
        <p:pic>
          <p:nvPicPr>
            <p:cNvPr id="34826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7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 i="1"/>
                <a:t>Pracovní list </a:t>
              </a:r>
              <a:r>
                <a:rPr lang="de-DE" altLang="de-DE" sz="1200" i="1"/>
                <a:t> 10.4</a:t>
              </a:r>
            </a:p>
            <a:p>
              <a:r>
                <a:rPr lang="de-DE" altLang="de-DE" sz="1200"/>
                <a:t>     </a:t>
              </a:r>
            </a:p>
          </p:txBody>
        </p:sp>
      </p:grpSp>
      <p:sp>
        <p:nvSpPr>
          <p:cNvPr id="34820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de-DE" sz="800" i="1"/>
              <a:t>(“</a:t>
            </a:r>
            <a:r>
              <a:rPr lang="cs-CZ" altLang="de-DE" sz="800" i="1"/>
              <a:t>Vnitřní kritik</a:t>
            </a:r>
            <a:r>
              <a:rPr lang="en-US" altLang="de-DE" sz="800" i="1"/>
              <a:t>” </a:t>
            </a:r>
            <a:r>
              <a:rPr lang="cs-CZ" altLang="de-DE" sz="800" i="1"/>
              <a:t>od</a:t>
            </a:r>
            <a:r>
              <a:rPr lang="en-US" altLang="de-DE" sz="800" i="1"/>
              <a:t> Lis</a:t>
            </a:r>
            <a:r>
              <a:rPr lang="cs-CZ" altLang="de-DE" sz="800" i="1"/>
              <a:t>y</a:t>
            </a:r>
            <a:r>
              <a:rPr lang="en-US" altLang="de-DE" sz="800" i="1"/>
              <a:t> Schilling)</a:t>
            </a:r>
            <a:endParaRPr lang="de-DE" altLang="de-DE" sz="800" i="1"/>
          </a:p>
        </p:txBody>
      </p:sp>
      <p:pic>
        <p:nvPicPr>
          <p:cNvPr id="34821" name="Picture 6" descr="Kopf Finger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4716463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6732588" y="481013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de-DE" sz="1200">
                <a:solidFill>
                  <a:schemeClr val="accent1"/>
                </a:solidFill>
              </a:rPr>
              <a:t>Podle </a:t>
            </a:r>
            <a:r>
              <a:rPr lang="en-GB" altLang="de-DE" sz="1200">
                <a:solidFill>
                  <a:schemeClr val="accent1"/>
                </a:solidFill>
              </a:rPr>
              <a:t>Potreck-Rose, 2006</a:t>
            </a:r>
          </a:p>
        </p:txBody>
      </p:sp>
      <p:sp>
        <p:nvSpPr>
          <p:cNvPr id="34823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10.23</a:t>
            </a:r>
          </a:p>
        </p:txBody>
      </p:sp>
      <p:sp>
        <p:nvSpPr>
          <p:cNvPr id="34824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>
                <a:solidFill>
                  <a:schemeClr val="accent1"/>
                </a:solidFill>
              </a:rPr>
              <a:t>Posilte svého laskavého společníka</a:t>
            </a:r>
            <a:endParaRPr lang="en-GB" altLang="de-DE" sz="2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371600"/>
            <a:ext cx="8424862" cy="48006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 2" pitchFamily="18" charset="2"/>
              <a:buNone/>
            </a:pPr>
            <a:endParaRPr lang="de-DE" altLang="de-DE" sz="2000" dirty="0" smtClean="0"/>
          </a:p>
          <a:p>
            <a:pPr marL="609600" indent="-6096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cs-CZ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Je velký rozdíl mezi tím, jak hodnotíme sami sebe a jak </a:t>
            </a:r>
            <a:r>
              <a:rPr lang="cs-CZ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nás</a:t>
            </a:r>
            <a:endParaRPr lang="de-DE" altLang="de-DE" sz="1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cs-CZ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hodnotí</a:t>
            </a:r>
            <a:r>
              <a:rPr lang="de-DE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ostatní</a:t>
            </a:r>
            <a:r>
              <a:rPr lang="de-DE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!</a:t>
            </a:r>
          </a:p>
          <a:p>
            <a:pPr marL="609600" indent="-609600" algn="ctr" eaLnBrk="1" hangingPunct="1">
              <a:lnSpc>
                <a:spcPct val="90000"/>
              </a:lnSpc>
              <a:buClr>
                <a:schemeClr val="bg2"/>
              </a:buClr>
              <a:buFont typeface="Courier New" pitchFamily="49" charset="0"/>
              <a:buChar char="o"/>
            </a:pPr>
            <a:endParaRPr lang="de-DE" altLang="de-DE" sz="1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073150" lvl="1" indent="-285750" eaLnBrk="1" hangingPunct="1">
              <a:buClr>
                <a:srgbClr val="88A1AD"/>
              </a:buClr>
              <a:buSzPct val="100000"/>
              <a:buFont typeface="Courier New" pitchFamily="49" charset="0"/>
              <a:buChar char="o"/>
            </a:pP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když se považujeme za ošklivé, nudné, atd., druzí si to o nás myslet nemusí.</a:t>
            </a:r>
            <a:r>
              <a:rPr lang="de-DE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Různí lidé mají různé názory, mínění a preference</a:t>
            </a:r>
            <a:r>
              <a:rPr lang="de-DE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! </a:t>
            </a:r>
          </a:p>
          <a:p>
            <a:pPr marL="1073150" lvl="1" indent="-285750" eaLnBrk="1" hangingPunct="1">
              <a:buClr>
                <a:schemeClr val="bg2"/>
              </a:buClr>
              <a:buSzPct val="120000"/>
              <a:buFont typeface="Courier New" pitchFamily="49" charset="0"/>
              <a:buChar char="o"/>
            </a:pPr>
            <a:endParaRPr lang="de-DE" altLang="de-DE" sz="18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073150" lvl="1" indent="-285750" eaLnBrk="1" hangingPunct="1">
              <a:buClr>
                <a:srgbClr val="88A1AD"/>
              </a:buClr>
              <a:buSzPct val="100000"/>
              <a:buFont typeface="Courier New" pitchFamily="49" charset="0"/>
              <a:buChar char="o"/>
            </a:pP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Mnozí lidé jsou si těmi nejhoršími nepřáteli a jsou vůči sobě nadměrně kritičtí</a:t>
            </a:r>
            <a:r>
              <a:rPr lang="de-DE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!</a:t>
            </a: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Jejich vnitřní kritik, jak jsme viděli, je zvláště velký a hlasitý!</a:t>
            </a:r>
            <a:endParaRPr lang="de-DE" altLang="de-DE" sz="18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584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5084763"/>
            <a:ext cx="2020888" cy="151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ectangle 11"/>
          <p:cNvSpPr>
            <a:spLocks noChangeArrowheads="1"/>
          </p:cNvSpPr>
          <p:nvPr/>
        </p:nvSpPr>
        <p:spPr bwMode="auto">
          <a:xfrm>
            <a:off x="-61913" y="6670675"/>
            <a:ext cx="176847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800" i="1"/>
              <a:t>(</a:t>
            </a:r>
            <a:r>
              <a:rPr lang="cs-CZ" altLang="de-DE" sz="800" i="1"/>
              <a:t>„Láska v zrcadle</a:t>
            </a:r>
            <a:r>
              <a:rPr lang="de-DE" altLang="de-DE" sz="800" i="1"/>
              <a:t>” </a:t>
            </a:r>
            <a:r>
              <a:rPr lang="cs-CZ" altLang="de-DE" sz="800" i="1"/>
              <a:t>od</a:t>
            </a:r>
            <a:r>
              <a:rPr lang="de-DE" altLang="de-DE" sz="800" i="1"/>
              <a:t> Katie@!)</a:t>
            </a:r>
            <a:endParaRPr lang="en-US" altLang="de-DE" sz="800" i="1"/>
          </a:p>
        </p:txBody>
      </p:sp>
      <p:sp>
        <p:nvSpPr>
          <p:cNvPr id="35846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10.24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cs-CZ" altLang="de-DE" sz="2000" dirty="0">
                <a:solidFill>
                  <a:schemeClr val="accent1"/>
                </a:solidFill>
              </a:rPr>
              <a:t>Uplatňování vlastních měřítek jako jediných správných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233363" y="1339850"/>
            <a:ext cx="8677275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lvl="1" algn="ctr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cs-CZ" altLang="de-DE" dirty="0"/>
              <a:t>Srovnáváte se často s druhými lidmi</a:t>
            </a:r>
            <a:r>
              <a:rPr lang="en-GB" altLang="de-DE" dirty="0"/>
              <a:t>? </a:t>
            </a:r>
          </a:p>
          <a:p>
            <a:pPr marL="0" lvl="1" algn="ctr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endParaRPr lang="en-GB" altLang="de-DE" dirty="0"/>
          </a:p>
          <a:p>
            <a:pPr marL="0" lvl="1" algn="ctr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cs-CZ" altLang="de-DE" dirty="0"/>
              <a:t>Pokud ano, s kým</a:t>
            </a:r>
            <a:r>
              <a:rPr lang="en-GB" altLang="de-DE" dirty="0"/>
              <a:t>? </a:t>
            </a:r>
          </a:p>
          <a:p>
            <a:pPr marL="0" lvl="1" algn="ctr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endParaRPr lang="en-GB" altLang="de-DE" dirty="0"/>
          </a:p>
          <a:p>
            <a:pPr marL="0" lvl="1" algn="ctr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cs-CZ" altLang="de-DE" dirty="0"/>
              <a:t>Jak v tomto srovnání obstojíte</a:t>
            </a:r>
            <a:r>
              <a:rPr lang="en-GB" altLang="de-DE" dirty="0"/>
              <a:t>? 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Srovnávání se s druhými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36868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175" y="1339850"/>
            <a:ext cx="5538788" cy="3817938"/>
          </a:xfrm>
        </p:spPr>
        <p:txBody>
          <a:bodyPr/>
          <a:lstStyle/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Rychle a aniž si toho všimneme se srovnáváme s druhými lidmi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To je zcela normální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Ovšem to, s kým a v jakých oblastech se s druhými srovnáváme, může ovlivnit naše sebevědomí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Lidé s nízkým sebevědomím si často volí nespravedlivá srovnání 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(</a:t>
            </a: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např. s generálním ředitelem podniku v oblasti svého platu).</a:t>
            </a:r>
            <a:endParaRPr lang="en-GB" altLang="de-DE" sz="1800" dirty="0" smtClean="0"/>
          </a:p>
        </p:txBody>
      </p:sp>
      <p:sp>
        <p:nvSpPr>
          <p:cNvPr id="37891" name="Rectangle 1033"/>
          <p:cNvSpPr>
            <a:spLocks noChangeArrowheads="1"/>
          </p:cNvSpPr>
          <p:nvPr/>
        </p:nvSpPr>
        <p:spPr bwMode="auto">
          <a:xfrm>
            <a:off x="-180975" y="3068638"/>
            <a:ext cx="60483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Char char="Ø"/>
            </a:pPr>
            <a:endParaRPr lang="de-DE" altLang="de-DE" sz="4400">
              <a:solidFill>
                <a:srgbClr val="000000"/>
              </a:solidFill>
            </a:endParaRPr>
          </a:p>
        </p:txBody>
      </p:sp>
      <p:pic>
        <p:nvPicPr>
          <p:cNvPr id="37892" name="Grafik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341438"/>
            <a:ext cx="3025775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Rectangle 11"/>
          <p:cNvSpPr>
            <a:spLocks noChangeArrowheads="1"/>
          </p:cNvSpPr>
          <p:nvPr/>
        </p:nvSpPr>
        <p:spPr bwMode="auto">
          <a:xfrm>
            <a:off x="-61913" y="6670675"/>
            <a:ext cx="26685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de-DE" sz="800" i="1"/>
              <a:t>(“Barbie close-up. Grace” from BarbieFantasies)</a:t>
            </a:r>
          </a:p>
        </p:txBody>
      </p:sp>
      <p:sp>
        <p:nvSpPr>
          <p:cNvPr id="37894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10.26</a:t>
            </a:r>
          </a:p>
        </p:txBody>
      </p:sp>
      <p:sp>
        <p:nvSpPr>
          <p:cNvPr id="37895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>
                <a:solidFill>
                  <a:schemeClr val="accent1"/>
                </a:solidFill>
              </a:rPr>
              <a:t>Srovnávání se s druhými</a:t>
            </a:r>
            <a:endParaRPr lang="en-GB" altLang="de-DE" sz="2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2413" y="1341438"/>
            <a:ext cx="8639175" cy="5040312"/>
          </a:xfrm>
        </p:spPr>
        <p:txBody>
          <a:bodyPr/>
          <a:lstStyle/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Další příklad nespravedlivého srovnávání</a:t>
            </a:r>
            <a:endParaRPr lang="en-GB" altLang="de-DE" sz="18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sz="180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Dívka, která svůj vzhled srovnává s obrázky modelek z módních časopisů na křídovém papíře (přičemž použité nalíčení a digitální úprava fotografie dělá toto srovnání ještě nespravedlivějším</a:t>
            </a:r>
            <a:r>
              <a:rPr lang="en-GB" sz="180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)</a:t>
            </a:r>
            <a:r>
              <a:rPr lang="cs-CZ" sz="180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.</a:t>
            </a:r>
            <a:endParaRPr lang="en-GB" sz="1800" smtClean="0">
              <a:solidFill>
                <a:schemeClr val="tx1"/>
              </a:solidFill>
              <a:latin typeface="Verdana" pitchFamily="34" charset="0"/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Wingdings" pitchFamily="2" charset="2"/>
              <a:buNone/>
            </a:pPr>
            <a:endParaRPr lang="en-GB" altLang="de-DE" sz="1800" smtClean="0">
              <a:solidFill>
                <a:schemeClr val="tx1"/>
              </a:solidFill>
              <a:latin typeface="Verdana" pitchFamily="34" charset="0"/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Wingdings" pitchFamily="2" charset="2"/>
              <a:buNone/>
            </a:pPr>
            <a:r>
              <a:rPr lang="cs-CZ" altLang="de-DE" sz="18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Nesrovnávejte se příliš s druhými lidmi</a:t>
            </a:r>
            <a:r>
              <a:rPr lang="en-GB" altLang="de-DE" sz="18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! </a:t>
            </a:r>
            <a:r>
              <a:rPr lang="cs-CZ" altLang="de-DE" sz="18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Vždycky budou lidé, kteří jsou hezčí, úspěšnější a populárnější</a:t>
            </a:r>
            <a:r>
              <a:rPr lang="en-GB" altLang="de-DE" sz="18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sz="180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sz="180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Když zkoumáte něčí zdánlivě „dokonalý život“, věnujte pozornost všem jeho oblastem</a:t>
            </a:r>
            <a:r>
              <a:rPr lang="en-GB" sz="180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…</a:t>
            </a:r>
          </a:p>
        </p:txBody>
      </p:sp>
      <p:sp>
        <p:nvSpPr>
          <p:cNvPr id="38915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10.27</a:t>
            </a: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Srovnávání se s druhými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28" descr="Robbie Williams - gwelt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571750"/>
            <a:ext cx="142875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3" descr="Princess Diana in Bristol, UK, 1987-Floyd Nello-flickr-ccc-bearbeit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2571750"/>
            <a:ext cx="15049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32" descr="P1010594-greginhollywood-flickr-ccc-bearbeit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8" y="2571750"/>
            <a:ext cx="15589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63" y="2571750"/>
            <a:ext cx="2668587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Rectangle 2"/>
          <p:cNvSpPr>
            <a:spLocks noChangeArrowheads="1"/>
          </p:cNvSpPr>
          <p:nvPr/>
        </p:nvSpPr>
        <p:spPr bwMode="auto">
          <a:xfrm>
            <a:off x="611188" y="1628775"/>
            <a:ext cx="79327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2000"/>
              <a:t>Znáte tyto čtyři lidi</a:t>
            </a:r>
            <a:r>
              <a:rPr lang="de-DE" altLang="de-DE" sz="2000"/>
              <a:t>?</a:t>
            </a:r>
          </a:p>
          <a:p>
            <a:pPr marL="273050" indent="-27305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de-DE" altLang="de-DE" sz="1200">
              <a:sym typeface="Wingdings" pitchFamily="2" charset="2"/>
            </a:endParaRPr>
          </a:p>
        </p:txBody>
      </p:sp>
      <p:sp>
        <p:nvSpPr>
          <p:cNvPr id="39944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10.28</a:t>
            </a:r>
          </a:p>
        </p:txBody>
      </p:sp>
      <p:sp>
        <p:nvSpPr>
          <p:cNvPr id="39945" name="Text Box 4"/>
          <p:cNvSpPr txBox="1">
            <a:spLocks noChangeArrowheads="1"/>
          </p:cNvSpPr>
          <p:nvPr/>
        </p:nvSpPr>
        <p:spPr bwMode="auto">
          <a:xfrm>
            <a:off x="-38100" y="6630988"/>
            <a:ext cx="54022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GB" altLang="de-DE" sz="700" i="1" dirty="0">
                <a:cs typeface="Arial" pitchFamily="34" charset="0"/>
              </a:rPr>
              <a:t>(</a:t>
            </a:r>
            <a:r>
              <a:rPr lang="en-GB" altLang="de-DE" sz="700" i="1" dirty="0" err="1">
                <a:cs typeface="Arial" pitchFamily="34" charset="0"/>
              </a:rPr>
              <a:t>f.l.t.r</a:t>
            </a:r>
            <a:r>
              <a:rPr lang="en-GB" altLang="de-DE" sz="700" i="1" dirty="0">
                <a:cs typeface="Arial" pitchFamily="34" charset="0"/>
              </a:rPr>
              <a:t>: </a:t>
            </a:r>
            <a:r>
              <a:rPr lang="en-GB" altLang="de-DE" sz="700" i="1" dirty="0"/>
              <a:t>“</a:t>
            </a:r>
            <a:r>
              <a:rPr lang="en-GB" altLang="de-DE" sz="700" i="1" dirty="0">
                <a:cs typeface="Arial" pitchFamily="34" charset="0"/>
              </a:rPr>
              <a:t>Robbie Williams</a:t>
            </a:r>
            <a:r>
              <a:rPr lang="en-GB" altLang="de-DE" sz="700" i="1" dirty="0"/>
              <a:t>” </a:t>
            </a:r>
            <a:r>
              <a:rPr lang="en-GB" altLang="de-DE" sz="700" i="1" dirty="0">
                <a:cs typeface="Arial" pitchFamily="34" charset="0"/>
              </a:rPr>
              <a:t>from </a:t>
            </a:r>
            <a:r>
              <a:rPr lang="en-GB" altLang="de-DE" sz="700" i="1" dirty="0" err="1">
                <a:cs typeface="Arial" pitchFamily="34" charset="0"/>
              </a:rPr>
              <a:t>gwelt</a:t>
            </a:r>
            <a:r>
              <a:rPr lang="en-GB" altLang="de-DE" sz="700" i="1" dirty="0">
                <a:cs typeface="Arial" pitchFamily="34" charset="0"/>
              </a:rPr>
              <a:t>; “Princess Diana in Bristol, UK, 1987” by Floyd </a:t>
            </a:r>
            <a:r>
              <a:rPr lang="en-GB" altLang="de-DE" sz="700" i="1" dirty="0" err="1">
                <a:cs typeface="Arial" pitchFamily="34" charset="0"/>
              </a:rPr>
              <a:t>Nello</a:t>
            </a:r>
            <a:r>
              <a:rPr lang="en-GB" altLang="de-DE" sz="700" i="1" dirty="0">
                <a:cs typeface="Arial" pitchFamily="34" charset="0"/>
              </a:rPr>
              <a:t>; “P1010594” from </a:t>
            </a:r>
            <a:r>
              <a:rPr lang="en-GB" altLang="de-DE" sz="700" i="1" dirty="0" err="1">
                <a:cs typeface="Arial" pitchFamily="34" charset="0"/>
              </a:rPr>
              <a:t>greginhollywood</a:t>
            </a:r>
            <a:r>
              <a:rPr lang="en-GB" altLang="de-DE" sz="700" dirty="0">
                <a:cs typeface="Arial" pitchFamily="34" charset="0"/>
              </a:rPr>
              <a:t>;</a:t>
            </a:r>
            <a:r>
              <a:rPr lang="en-GB" altLang="de-DE" sz="700" i="1" dirty="0">
                <a:cs typeface="Arial" pitchFamily="34" charset="0"/>
              </a:rPr>
              <a:t> “</a:t>
            </a:r>
            <a:r>
              <a:rPr lang="en-GB" altLang="de-DE" sz="700" i="1" dirty="0" err="1">
                <a:cs typeface="Arial" pitchFamily="34" charset="0"/>
              </a:rPr>
              <a:t>i</a:t>
            </a:r>
            <a:r>
              <a:rPr lang="en-GB" altLang="de-DE" sz="700" i="1" dirty="0">
                <a:cs typeface="Arial" pitchFamily="34" charset="0"/>
              </a:rPr>
              <a:t> love NY” by leezie5</a:t>
            </a:r>
            <a:r>
              <a:rPr lang="en-GB" altLang="de-DE" sz="700" i="1" dirty="0">
                <a:cs typeface="Arial" pitchFamily="34" charset="0"/>
                <a:sym typeface="Wingdings" pitchFamily="2" charset="2"/>
              </a:rPr>
              <a:t>)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rgbClr val="D16349"/>
                </a:solidFill>
              </a:rPr>
              <a:t>„Dokonalý život</a:t>
            </a:r>
            <a:r>
              <a:rPr lang="de-DE" altLang="de-DE" sz="2000" dirty="0">
                <a:solidFill>
                  <a:srgbClr val="D16349"/>
                </a:solidFill>
              </a:rPr>
              <a:t>…?”</a:t>
            </a:r>
            <a:endParaRPr lang="de-DE" altLang="de-DE" sz="2000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40963" name="Rectangle 28"/>
          <p:cNvSpPr>
            <a:spLocks noChangeArrowheads="1"/>
          </p:cNvSpPr>
          <p:nvPr/>
        </p:nvSpPr>
        <p:spPr bwMode="auto">
          <a:xfrm>
            <a:off x="2843213" y="2781300"/>
            <a:ext cx="41036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cs-CZ" altLang="de-DE"/>
          </a:p>
        </p:txBody>
      </p:sp>
      <p:sp>
        <p:nvSpPr>
          <p:cNvPr id="40965" name="Text Box 30"/>
          <p:cNvSpPr txBox="1">
            <a:spLocks noChangeArrowheads="1"/>
          </p:cNvSpPr>
          <p:nvPr/>
        </p:nvSpPr>
        <p:spPr bwMode="auto">
          <a:xfrm>
            <a:off x="1763713" y="4581525"/>
            <a:ext cx="5688012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de-DE" altLang="de-DE">
              <a:sym typeface="Wingdings" pitchFamily="2" charset="2"/>
            </a:endParaRPr>
          </a:p>
          <a:p>
            <a:pPr algn="ctr"/>
            <a:r>
              <a:rPr lang="de-DE" altLang="de-DE">
                <a:sym typeface="Wingdings" pitchFamily="2" charset="2"/>
              </a:rPr>
              <a:t>…</a:t>
            </a:r>
            <a:r>
              <a:rPr lang="cs-CZ" altLang="de-DE">
                <a:sym typeface="Wingdings" pitchFamily="2" charset="2"/>
              </a:rPr>
              <a:t>jsou slavní,</a:t>
            </a:r>
            <a:r>
              <a:rPr lang="de-DE" altLang="de-DE">
                <a:sym typeface="Wingdings" pitchFamily="2" charset="2"/>
              </a:rPr>
              <a:t> </a:t>
            </a:r>
            <a:r>
              <a:rPr lang="cs-CZ" altLang="de-DE">
                <a:sym typeface="Wingdings" pitchFamily="2" charset="2"/>
              </a:rPr>
              <a:t>bohatí</a:t>
            </a:r>
            <a:r>
              <a:rPr lang="de-DE" altLang="de-DE">
                <a:sym typeface="Wingdings" pitchFamily="2" charset="2"/>
              </a:rPr>
              <a:t>, </a:t>
            </a:r>
            <a:r>
              <a:rPr lang="cs-CZ" altLang="de-DE">
                <a:sym typeface="Wingdings" pitchFamily="2" charset="2"/>
              </a:rPr>
              <a:t>přitažliví</a:t>
            </a:r>
            <a:r>
              <a:rPr lang="de-DE" altLang="de-DE">
                <a:sym typeface="Wingdings" pitchFamily="2" charset="2"/>
              </a:rPr>
              <a:t>, </a:t>
            </a:r>
            <a:r>
              <a:rPr lang="cs-CZ" altLang="de-DE">
                <a:sym typeface="Wingdings" pitchFamily="2" charset="2"/>
              </a:rPr>
              <a:t>úspěšní</a:t>
            </a:r>
            <a:r>
              <a:rPr lang="de-DE" altLang="de-DE">
                <a:sym typeface="Wingdings" pitchFamily="2" charset="2"/>
              </a:rPr>
              <a:t>???</a:t>
            </a:r>
          </a:p>
          <a:p>
            <a:pPr algn="ctr"/>
            <a:endParaRPr lang="de-DE" altLang="de-DE">
              <a:sym typeface="Wingdings" pitchFamily="2" charset="2"/>
            </a:endParaRPr>
          </a:p>
          <a:p>
            <a:pPr algn="ctr"/>
            <a:r>
              <a:rPr lang="cs-CZ" altLang="de-DE" b="1">
                <a:sym typeface="Wingdings" pitchFamily="2" charset="2"/>
              </a:rPr>
              <a:t>ALE</a:t>
            </a:r>
            <a:r>
              <a:rPr lang="de-DE" altLang="de-DE">
                <a:sym typeface="Wingdings" pitchFamily="2" charset="2"/>
              </a:rPr>
              <a:t>: </a:t>
            </a:r>
            <a:r>
              <a:rPr lang="cs-CZ" altLang="de-DE">
                <a:sym typeface="Wingdings" pitchFamily="2" charset="2"/>
              </a:rPr>
              <a:t>Všichni tito slavní lidé mají nebo měli psychické problémy</a:t>
            </a:r>
            <a:r>
              <a:rPr lang="de-DE" altLang="de-DE">
                <a:sym typeface="Wingdings" pitchFamily="2" charset="2"/>
              </a:rPr>
              <a:t>.</a:t>
            </a:r>
          </a:p>
          <a:p>
            <a:pPr algn="ctr">
              <a:spcBef>
                <a:spcPct val="50000"/>
              </a:spcBef>
            </a:pPr>
            <a:endParaRPr lang="de-DE" altLang="de-DE">
              <a:solidFill>
                <a:srgbClr val="006699"/>
              </a:solidFill>
            </a:endParaRPr>
          </a:p>
        </p:txBody>
      </p:sp>
      <p:sp>
        <p:nvSpPr>
          <p:cNvPr id="40966" name="Rectangle 40"/>
          <p:cNvSpPr>
            <a:spLocks noChangeArrowheads="1"/>
          </p:cNvSpPr>
          <p:nvPr/>
        </p:nvSpPr>
        <p:spPr bwMode="auto">
          <a:xfrm>
            <a:off x="2843213" y="2781300"/>
            <a:ext cx="41036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cs-CZ" altLang="de-DE"/>
          </a:p>
        </p:txBody>
      </p:sp>
      <p:sp>
        <p:nvSpPr>
          <p:cNvPr id="40967" name="Rectangle 49"/>
          <p:cNvSpPr>
            <a:spLocks noChangeArrowheads="1"/>
          </p:cNvSpPr>
          <p:nvPr/>
        </p:nvSpPr>
        <p:spPr bwMode="auto">
          <a:xfrm>
            <a:off x="2916238" y="4097338"/>
            <a:ext cx="41036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cs-CZ" altLang="de-DE"/>
          </a:p>
        </p:txBody>
      </p:sp>
      <p:pic>
        <p:nvPicPr>
          <p:cNvPr id="40969" name="Picture 28" descr="Robbie Williams - gwelt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571750"/>
            <a:ext cx="142875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33" descr="Princess Diana in Bristol, UK, 1987-Floyd Nello-flickr-ccc-bearbeit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2571750"/>
            <a:ext cx="15049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32" descr="P1010594-greginhollywood-flickr-ccc-bearbeit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8" y="2571750"/>
            <a:ext cx="15589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Picture 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63" y="2571750"/>
            <a:ext cx="2668587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3" name="Rectangle 2"/>
          <p:cNvSpPr>
            <a:spLocks noChangeArrowheads="1"/>
          </p:cNvSpPr>
          <p:nvPr/>
        </p:nvSpPr>
        <p:spPr bwMode="auto">
          <a:xfrm>
            <a:off x="611188" y="1628775"/>
            <a:ext cx="79327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sz="2000"/>
              <a:t>Znáte tyto čtyři lidi</a:t>
            </a:r>
            <a:r>
              <a:rPr lang="de-DE" altLang="de-DE" sz="2000"/>
              <a:t>?</a:t>
            </a:r>
          </a:p>
          <a:p>
            <a:pPr marL="273050" indent="-27305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de-DE" altLang="de-DE" sz="1200">
              <a:sym typeface="Wingdings" pitchFamily="2" charset="2"/>
            </a:endParaRPr>
          </a:p>
        </p:txBody>
      </p:sp>
      <p:sp>
        <p:nvSpPr>
          <p:cNvPr id="40974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10.2</a:t>
            </a:r>
            <a:r>
              <a:rPr lang="cs-CZ" altLang="de-DE" sz="1200" b="1">
                <a:solidFill>
                  <a:srgbClr val="646B86"/>
                </a:solidFill>
              </a:rPr>
              <a:t>9</a:t>
            </a:r>
            <a:endParaRPr lang="en-AU" altLang="de-DE" sz="1200" b="1">
              <a:solidFill>
                <a:srgbClr val="646B86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-38100" y="6630988"/>
            <a:ext cx="54022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GB" altLang="de-DE" sz="700" i="1" dirty="0">
                <a:cs typeface="Arial" pitchFamily="34" charset="0"/>
              </a:rPr>
              <a:t>(</a:t>
            </a:r>
            <a:r>
              <a:rPr lang="en-GB" altLang="de-DE" sz="700" i="1" dirty="0" err="1">
                <a:cs typeface="Arial" pitchFamily="34" charset="0"/>
              </a:rPr>
              <a:t>f.l.t.r</a:t>
            </a:r>
            <a:r>
              <a:rPr lang="en-GB" altLang="de-DE" sz="700" i="1" dirty="0">
                <a:cs typeface="Arial" pitchFamily="34" charset="0"/>
              </a:rPr>
              <a:t>: </a:t>
            </a:r>
            <a:r>
              <a:rPr lang="en-GB" altLang="de-DE" sz="700" i="1" dirty="0"/>
              <a:t>“</a:t>
            </a:r>
            <a:r>
              <a:rPr lang="en-GB" altLang="de-DE" sz="700" i="1" dirty="0">
                <a:cs typeface="Arial" pitchFamily="34" charset="0"/>
              </a:rPr>
              <a:t>Robbie Williams</a:t>
            </a:r>
            <a:r>
              <a:rPr lang="en-GB" altLang="de-DE" sz="700" i="1" dirty="0"/>
              <a:t>” </a:t>
            </a:r>
            <a:r>
              <a:rPr lang="en-GB" altLang="de-DE" sz="700" i="1" dirty="0">
                <a:cs typeface="Arial" pitchFamily="34" charset="0"/>
              </a:rPr>
              <a:t>from </a:t>
            </a:r>
            <a:r>
              <a:rPr lang="en-GB" altLang="de-DE" sz="700" i="1" dirty="0" err="1">
                <a:cs typeface="Arial" pitchFamily="34" charset="0"/>
              </a:rPr>
              <a:t>gwelt</a:t>
            </a:r>
            <a:r>
              <a:rPr lang="en-GB" altLang="de-DE" sz="700" i="1" dirty="0">
                <a:cs typeface="Arial" pitchFamily="34" charset="0"/>
              </a:rPr>
              <a:t>; “Princess Diana in Bristol, UK, 1987” by Floyd </a:t>
            </a:r>
            <a:r>
              <a:rPr lang="en-GB" altLang="de-DE" sz="700" i="1" dirty="0" err="1">
                <a:cs typeface="Arial" pitchFamily="34" charset="0"/>
              </a:rPr>
              <a:t>Nello</a:t>
            </a:r>
            <a:r>
              <a:rPr lang="en-GB" altLang="de-DE" sz="700" i="1" dirty="0">
                <a:cs typeface="Arial" pitchFamily="34" charset="0"/>
              </a:rPr>
              <a:t>; “P1010594” from </a:t>
            </a:r>
            <a:r>
              <a:rPr lang="en-GB" altLang="de-DE" sz="700" i="1" dirty="0" err="1">
                <a:cs typeface="Arial" pitchFamily="34" charset="0"/>
              </a:rPr>
              <a:t>greginhollywood</a:t>
            </a:r>
            <a:r>
              <a:rPr lang="en-GB" altLang="de-DE" sz="700" dirty="0">
                <a:cs typeface="Arial" pitchFamily="34" charset="0"/>
              </a:rPr>
              <a:t>;</a:t>
            </a:r>
            <a:r>
              <a:rPr lang="en-GB" altLang="de-DE" sz="700" i="1" dirty="0">
                <a:cs typeface="Arial" pitchFamily="34" charset="0"/>
              </a:rPr>
              <a:t> “</a:t>
            </a:r>
            <a:r>
              <a:rPr lang="en-GB" altLang="de-DE" sz="700" i="1" dirty="0" err="1">
                <a:cs typeface="Arial" pitchFamily="34" charset="0"/>
              </a:rPr>
              <a:t>i</a:t>
            </a:r>
            <a:r>
              <a:rPr lang="en-GB" altLang="de-DE" sz="700" i="1" dirty="0">
                <a:cs typeface="Arial" pitchFamily="34" charset="0"/>
              </a:rPr>
              <a:t> love NY” by leezie5</a:t>
            </a:r>
            <a:r>
              <a:rPr lang="en-GB" altLang="de-DE" sz="700" i="1" dirty="0">
                <a:cs typeface="Arial" pitchFamily="34" charset="0"/>
                <a:sym typeface="Wingdings" pitchFamily="2" charset="2"/>
              </a:rPr>
              <a:t>)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rgbClr val="D16349"/>
                </a:solidFill>
              </a:rPr>
              <a:t>„Dokonalý život</a:t>
            </a:r>
            <a:r>
              <a:rPr lang="de-DE" altLang="de-DE" sz="2000" dirty="0">
                <a:solidFill>
                  <a:srgbClr val="D16349"/>
                </a:solidFill>
              </a:rPr>
              <a:t>…?”</a:t>
            </a:r>
            <a:endParaRPr lang="de-DE" altLang="de-DE" sz="2000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9"/>
          <p:cNvSpPr>
            <a:spLocks noChangeArrowheads="1"/>
          </p:cNvSpPr>
          <p:nvPr/>
        </p:nvSpPr>
        <p:spPr bwMode="auto">
          <a:xfrm>
            <a:off x="4930775" y="4870450"/>
            <a:ext cx="492918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rgbClr val="336699"/>
              </a:buClr>
            </a:pPr>
            <a:endParaRPr lang="en-US" altLang="de-DE" sz="1500"/>
          </a:p>
        </p:txBody>
      </p:sp>
      <p:sp>
        <p:nvSpPr>
          <p:cNvPr id="41987" name="Rectangle 27"/>
          <p:cNvSpPr>
            <a:spLocks noChangeArrowheads="1"/>
          </p:cNvSpPr>
          <p:nvPr/>
        </p:nvSpPr>
        <p:spPr bwMode="auto">
          <a:xfrm>
            <a:off x="4930775" y="4005263"/>
            <a:ext cx="492918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rgbClr val="336699"/>
              </a:buClr>
            </a:pPr>
            <a:endParaRPr lang="en-US" altLang="de-DE" sz="1500"/>
          </a:p>
        </p:txBody>
      </p:sp>
      <p:sp>
        <p:nvSpPr>
          <p:cNvPr id="41988" name="Line 32"/>
          <p:cNvSpPr>
            <a:spLocks noChangeShapeType="1"/>
          </p:cNvSpPr>
          <p:nvPr/>
        </p:nvSpPr>
        <p:spPr bwMode="auto">
          <a:xfrm>
            <a:off x="0" y="1196975"/>
            <a:ext cx="9144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41989" name="Line 33"/>
          <p:cNvSpPr>
            <a:spLocks noChangeShapeType="1"/>
          </p:cNvSpPr>
          <p:nvPr/>
        </p:nvSpPr>
        <p:spPr bwMode="auto">
          <a:xfrm flipV="1">
            <a:off x="0" y="2419350"/>
            <a:ext cx="9144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41990" name="Line 34"/>
          <p:cNvSpPr>
            <a:spLocks noChangeShapeType="1"/>
          </p:cNvSpPr>
          <p:nvPr/>
        </p:nvSpPr>
        <p:spPr bwMode="auto">
          <a:xfrm>
            <a:off x="0" y="3716338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41991" name="Line 35"/>
          <p:cNvSpPr>
            <a:spLocks noChangeShapeType="1"/>
          </p:cNvSpPr>
          <p:nvPr/>
        </p:nvSpPr>
        <p:spPr bwMode="auto">
          <a:xfrm>
            <a:off x="0" y="5013325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41992" name="Line 36"/>
          <p:cNvSpPr>
            <a:spLocks noChangeShapeType="1"/>
          </p:cNvSpPr>
          <p:nvPr/>
        </p:nvSpPr>
        <p:spPr bwMode="auto">
          <a:xfrm flipV="1">
            <a:off x="0" y="6307138"/>
            <a:ext cx="914400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41993" name="Line 39"/>
          <p:cNvSpPr>
            <a:spLocks noChangeShapeType="1"/>
          </p:cNvSpPr>
          <p:nvPr/>
        </p:nvSpPr>
        <p:spPr bwMode="auto">
          <a:xfrm>
            <a:off x="0" y="1412875"/>
            <a:ext cx="0" cy="432117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41994" name="Text Box 45"/>
          <p:cNvSpPr txBox="1">
            <a:spLocks noChangeArrowheads="1"/>
          </p:cNvSpPr>
          <p:nvPr/>
        </p:nvSpPr>
        <p:spPr bwMode="auto">
          <a:xfrm>
            <a:off x="1209675" y="1268413"/>
            <a:ext cx="77771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e-DE" sz="1500" dirty="0"/>
              <a:t>Robbie Williams </a:t>
            </a:r>
            <a:r>
              <a:rPr lang="cs-CZ" altLang="de-DE" sz="1500" dirty="0"/>
              <a:t>se proslavil jako zpěvák skupiny „</a:t>
            </a:r>
            <a:r>
              <a:rPr lang="en-US" altLang="de-DE" sz="1500" dirty="0"/>
              <a:t>Take That”, </a:t>
            </a:r>
            <a:r>
              <a:rPr lang="cs-CZ" altLang="de-DE" sz="1500" dirty="0"/>
              <a:t>kterou musel později opustit kvůli nadměrnému užívání drog. Později zahájil úspěšnou sólovou kariéru jako zpěvák. V únoru </a:t>
            </a:r>
            <a:r>
              <a:rPr lang="en-US" altLang="de-DE" sz="1500" dirty="0"/>
              <a:t>2007</a:t>
            </a:r>
            <a:r>
              <a:rPr lang="cs-CZ" altLang="de-DE" sz="1500" dirty="0"/>
              <a:t> byl přijat na psychiatrii kvůli užívání drog a depresi. </a:t>
            </a:r>
            <a:endParaRPr lang="en-US" altLang="de-DE" sz="1500" dirty="0"/>
          </a:p>
        </p:txBody>
      </p:sp>
      <p:sp>
        <p:nvSpPr>
          <p:cNvPr id="41995" name="Text Box 54"/>
          <p:cNvSpPr txBox="1">
            <a:spLocks noChangeArrowheads="1"/>
          </p:cNvSpPr>
          <p:nvPr/>
        </p:nvSpPr>
        <p:spPr bwMode="auto">
          <a:xfrm>
            <a:off x="1189038" y="3933825"/>
            <a:ext cx="8135937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de-DE" sz="1500"/>
              <a:t>Komik a herec </a:t>
            </a:r>
            <a:r>
              <a:rPr lang="en-US" altLang="de-DE" sz="1500"/>
              <a:t>Jim Carrey </a:t>
            </a:r>
            <a:r>
              <a:rPr lang="cs-CZ" altLang="de-DE" sz="1500"/>
              <a:t>trpěl dlouhou dobu těžkou depresí. Zpočátku mu pomohla dostat se z nejhoršího antidepresiva.</a:t>
            </a:r>
            <a:r>
              <a:rPr lang="en-US" altLang="de-DE" sz="1500"/>
              <a:t> </a:t>
            </a:r>
            <a:r>
              <a:rPr lang="cs-CZ" altLang="de-DE" sz="1500"/>
              <a:t>Později sdělil, že používá v boji se svou depresí další postupy – např. vyvážené stravování, psychoterapii. </a:t>
            </a:r>
            <a:endParaRPr lang="en-US" altLang="de-DE" sz="1500"/>
          </a:p>
        </p:txBody>
      </p:sp>
      <p:sp>
        <p:nvSpPr>
          <p:cNvPr id="41996" name="Text Box 57"/>
          <p:cNvSpPr txBox="1">
            <a:spLocks noChangeArrowheads="1"/>
          </p:cNvSpPr>
          <p:nvPr/>
        </p:nvSpPr>
        <p:spPr bwMode="auto">
          <a:xfrm>
            <a:off x="1189038" y="5157788"/>
            <a:ext cx="79549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de-DE" sz="1500"/>
              <a:t>Britská fotbalová hvězda </a:t>
            </a:r>
            <a:r>
              <a:rPr lang="en-US" altLang="de-DE" sz="1500"/>
              <a:t>David Beckham </a:t>
            </a:r>
            <a:r>
              <a:rPr lang="cs-CZ" altLang="de-DE" sz="1500"/>
              <a:t>trpí obsedantně-kompulzivní poruchou</a:t>
            </a:r>
            <a:r>
              <a:rPr lang="en-US" altLang="de-DE" sz="1500"/>
              <a:t>. </a:t>
            </a:r>
            <a:r>
              <a:rPr lang="cs-CZ" altLang="de-DE" sz="1500"/>
              <a:t>Těžko snáší ve své domácnosti, když věci nejsou spořádány symetricky</a:t>
            </a:r>
            <a:r>
              <a:rPr lang="en-US" altLang="de-DE" sz="1500"/>
              <a:t>. </a:t>
            </a:r>
            <a:r>
              <a:rPr lang="cs-CZ" altLang="de-DE" sz="1500"/>
              <a:t>Během rozhovoru sdělil, že mu jeho příznaky značně narušují život, zabírají mu hodně času a vedou i ke konfliktům s druhými lidmi</a:t>
            </a:r>
            <a:r>
              <a:rPr lang="en-US" altLang="de-DE" sz="1500"/>
              <a:t>.</a:t>
            </a:r>
          </a:p>
        </p:txBody>
      </p:sp>
      <p:sp>
        <p:nvSpPr>
          <p:cNvPr id="41997" name="Text Box 54"/>
          <p:cNvSpPr txBox="1">
            <a:spLocks noChangeArrowheads="1"/>
          </p:cNvSpPr>
          <p:nvPr/>
        </p:nvSpPr>
        <p:spPr bwMode="auto">
          <a:xfrm>
            <a:off x="1189038" y="2566988"/>
            <a:ext cx="79549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de-DE" sz="1500" dirty="0"/>
              <a:t>Princezna </a:t>
            </a:r>
            <a:r>
              <a:rPr lang="en-US" altLang="de-DE" sz="1500" dirty="0"/>
              <a:t>Diana, </a:t>
            </a:r>
            <a:r>
              <a:rPr lang="cs-CZ" altLang="de-DE" sz="1500" dirty="0"/>
              <a:t>prvním manželka prince </a:t>
            </a:r>
            <a:r>
              <a:rPr lang="en-US" altLang="de-DE" sz="1500" dirty="0"/>
              <a:t>Charles</a:t>
            </a:r>
            <a:r>
              <a:rPr lang="cs-CZ" altLang="de-DE" sz="1500" dirty="0"/>
              <a:t>e</a:t>
            </a:r>
            <a:r>
              <a:rPr lang="en-US" altLang="de-DE" sz="1500" dirty="0"/>
              <a:t>, </a:t>
            </a:r>
            <a:r>
              <a:rPr lang="cs-CZ" altLang="de-DE" sz="1500" dirty="0"/>
              <a:t>britského následníka trůnu</a:t>
            </a:r>
            <a:r>
              <a:rPr lang="en-US" altLang="de-DE" sz="1500" dirty="0"/>
              <a:t>, </a:t>
            </a:r>
            <a:r>
              <a:rPr lang="cs-CZ" altLang="de-DE" sz="1500" dirty="0"/>
              <a:t>žila při pohledu zvenčí nádherný život</a:t>
            </a:r>
            <a:r>
              <a:rPr lang="en-US" altLang="de-DE" sz="1500" dirty="0"/>
              <a:t>: </a:t>
            </a:r>
            <a:r>
              <a:rPr lang="cs-CZ" altLang="de-DE" sz="1500" dirty="0"/>
              <a:t>peníze, luxus,</a:t>
            </a:r>
            <a:r>
              <a:rPr lang="en-US" altLang="de-DE" sz="1500" dirty="0"/>
              <a:t> </a:t>
            </a:r>
            <a:r>
              <a:rPr lang="cs-CZ" altLang="de-DE" sz="1500" dirty="0"/>
              <a:t>obdivována po celém světě díky svému vzhledu a sociální angažovanosti</a:t>
            </a:r>
            <a:r>
              <a:rPr lang="en-US" altLang="de-DE" sz="1500" dirty="0"/>
              <a:t>. </a:t>
            </a:r>
            <a:r>
              <a:rPr lang="cs-CZ" altLang="de-DE" sz="1500" dirty="0"/>
              <a:t>Ve skutečnosti trpěla mnoho let bulimií a depresí.</a:t>
            </a:r>
            <a:r>
              <a:rPr lang="en-US" altLang="de-DE" sz="1500" dirty="0"/>
              <a:t> </a:t>
            </a:r>
            <a:r>
              <a:rPr lang="cs-CZ" altLang="de-DE" sz="1500" dirty="0"/>
              <a:t>Zemřela v roce 1997 při automobilové nehodě</a:t>
            </a:r>
            <a:r>
              <a:rPr lang="en-US" altLang="de-DE" sz="1500" dirty="0"/>
              <a:t>.</a:t>
            </a:r>
          </a:p>
        </p:txBody>
      </p:sp>
      <p:sp>
        <p:nvSpPr>
          <p:cNvPr id="41998" name="Rectangle 2"/>
          <p:cNvSpPr>
            <a:spLocks noChangeArrowheads="1"/>
          </p:cNvSpPr>
          <p:nvPr/>
        </p:nvSpPr>
        <p:spPr bwMode="auto">
          <a:xfrm>
            <a:off x="0" y="4941888"/>
            <a:ext cx="1187450" cy="1366837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de-DE"/>
          </a:p>
        </p:txBody>
      </p:sp>
      <p:sp>
        <p:nvSpPr>
          <p:cNvPr id="41999" name="Rectangle 3"/>
          <p:cNvSpPr>
            <a:spLocks noChangeArrowheads="1"/>
          </p:cNvSpPr>
          <p:nvPr/>
        </p:nvSpPr>
        <p:spPr bwMode="auto">
          <a:xfrm>
            <a:off x="0" y="3717925"/>
            <a:ext cx="1187450" cy="12239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de-DE"/>
          </a:p>
        </p:txBody>
      </p:sp>
      <p:sp>
        <p:nvSpPr>
          <p:cNvPr id="42000" name="Rectangle 4"/>
          <p:cNvSpPr>
            <a:spLocks noChangeArrowheads="1"/>
          </p:cNvSpPr>
          <p:nvPr/>
        </p:nvSpPr>
        <p:spPr bwMode="auto">
          <a:xfrm>
            <a:off x="0" y="1196975"/>
            <a:ext cx="1187450" cy="11525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de-DE"/>
          </a:p>
        </p:txBody>
      </p:sp>
      <p:pic>
        <p:nvPicPr>
          <p:cNvPr id="42001" name="Picture 19" descr="Robbie Williams - gwelt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258888"/>
            <a:ext cx="8763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2" name="Rectangle 20"/>
          <p:cNvSpPr>
            <a:spLocks noChangeArrowheads="1"/>
          </p:cNvSpPr>
          <p:nvPr/>
        </p:nvSpPr>
        <p:spPr bwMode="auto">
          <a:xfrm>
            <a:off x="0" y="2349500"/>
            <a:ext cx="1187450" cy="1358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de-DE"/>
          </a:p>
        </p:txBody>
      </p:sp>
      <p:pic>
        <p:nvPicPr>
          <p:cNvPr id="42003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195888"/>
            <a:ext cx="11874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4" name="Picture 27" descr="P1010594-greginhollywood-flickr-ccc-bearbeit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9863" y="3860800"/>
            <a:ext cx="885825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5" name="Picture 28" descr="Princess Diana in Bristol, UK, 1987-Floyd Nello-flickr-ccc-bearbeite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2565400"/>
            <a:ext cx="8747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8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</a:t>
            </a:r>
            <a:r>
              <a:rPr lang="cs-CZ" altLang="de-DE" sz="1200" b="1">
                <a:solidFill>
                  <a:srgbClr val="646B86"/>
                </a:solidFill>
              </a:rPr>
              <a:t>30</a:t>
            </a:r>
            <a:endParaRPr lang="en-AU" altLang="de-DE" sz="1200" b="1">
              <a:solidFill>
                <a:srgbClr val="646B86"/>
              </a:solidFill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-38100" y="6630988"/>
            <a:ext cx="54022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GB" altLang="de-DE" sz="700" i="1" dirty="0">
                <a:cs typeface="Arial" pitchFamily="34" charset="0"/>
              </a:rPr>
              <a:t>(</a:t>
            </a:r>
            <a:r>
              <a:rPr lang="en-GB" altLang="de-DE" sz="700" i="1" dirty="0" err="1">
                <a:cs typeface="Arial" pitchFamily="34" charset="0"/>
              </a:rPr>
              <a:t>f.l.t.r</a:t>
            </a:r>
            <a:r>
              <a:rPr lang="en-GB" altLang="de-DE" sz="700" i="1" dirty="0">
                <a:cs typeface="Arial" pitchFamily="34" charset="0"/>
              </a:rPr>
              <a:t>: </a:t>
            </a:r>
            <a:r>
              <a:rPr lang="en-GB" altLang="de-DE" sz="700" i="1" dirty="0"/>
              <a:t>“</a:t>
            </a:r>
            <a:r>
              <a:rPr lang="en-GB" altLang="de-DE" sz="700" i="1" dirty="0">
                <a:cs typeface="Arial" pitchFamily="34" charset="0"/>
              </a:rPr>
              <a:t>Robbie Williams</a:t>
            </a:r>
            <a:r>
              <a:rPr lang="en-GB" altLang="de-DE" sz="700" i="1" dirty="0"/>
              <a:t>” </a:t>
            </a:r>
            <a:r>
              <a:rPr lang="en-GB" altLang="de-DE" sz="700" i="1" dirty="0">
                <a:cs typeface="Arial" pitchFamily="34" charset="0"/>
              </a:rPr>
              <a:t>from </a:t>
            </a:r>
            <a:r>
              <a:rPr lang="en-GB" altLang="de-DE" sz="700" i="1" dirty="0" err="1">
                <a:cs typeface="Arial" pitchFamily="34" charset="0"/>
              </a:rPr>
              <a:t>gwelt</a:t>
            </a:r>
            <a:r>
              <a:rPr lang="en-GB" altLang="de-DE" sz="700" i="1" dirty="0">
                <a:cs typeface="Arial" pitchFamily="34" charset="0"/>
              </a:rPr>
              <a:t>; “Princess Diana in Bristol, UK, 1987” by Floyd </a:t>
            </a:r>
            <a:r>
              <a:rPr lang="en-GB" altLang="de-DE" sz="700" i="1" dirty="0" err="1">
                <a:cs typeface="Arial" pitchFamily="34" charset="0"/>
              </a:rPr>
              <a:t>Nello</a:t>
            </a:r>
            <a:r>
              <a:rPr lang="en-GB" altLang="de-DE" sz="700" i="1" dirty="0">
                <a:cs typeface="Arial" pitchFamily="34" charset="0"/>
              </a:rPr>
              <a:t>; “P1010594” from </a:t>
            </a:r>
            <a:r>
              <a:rPr lang="en-GB" altLang="de-DE" sz="700" i="1" dirty="0" err="1">
                <a:cs typeface="Arial" pitchFamily="34" charset="0"/>
              </a:rPr>
              <a:t>greginhollywood</a:t>
            </a:r>
            <a:r>
              <a:rPr lang="en-GB" altLang="de-DE" sz="700" dirty="0">
                <a:cs typeface="Arial" pitchFamily="34" charset="0"/>
              </a:rPr>
              <a:t>;</a:t>
            </a:r>
            <a:r>
              <a:rPr lang="en-GB" altLang="de-DE" sz="700" i="1" dirty="0">
                <a:cs typeface="Arial" pitchFamily="34" charset="0"/>
              </a:rPr>
              <a:t> “</a:t>
            </a:r>
            <a:r>
              <a:rPr lang="en-GB" altLang="de-DE" sz="700" i="1" dirty="0" err="1">
                <a:cs typeface="Arial" pitchFamily="34" charset="0"/>
              </a:rPr>
              <a:t>i</a:t>
            </a:r>
            <a:r>
              <a:rPr lang="en-GB" altLang="de-DE" sz="700" i="1" dirty="0">
                <a:cs typeface="Arial" pitchFamily="34" charset="0"/>
              </a:rPr>
              <a:t> love NY” by leezie5</a:t>
            </a:r>
            <a:r>
              <a:rPr lang="en-GB" altLang="de-DE" sz="700" i="1" dirty="0">
                <a:cs typeface="Arial" pitchFamily="34" charset="0"/>
                <a:sym typeface="Wingdings" pitchFamily="2" charset="2"/>
              </a:rPr>
              <a:t>)</a:t>
            </a: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rgbClr val="D16349"/>
                </a:solidFill>
              </a:rPr>
              <a:t>„Dokonalý život</a:t>
            </a:r>
            <a:r>
              <a:rPr lang="de-DE" altLang="de-DE" sz="2000" dirty="0">
                <a:solidFill>
                  <a:srgbClr val="D16349"/>
                </a:solidFill>
              </a:rPr>
              <a:t>…?”</a:t>
            </a:r>
            <a:endParaRPr lang="de-DE" altLang="de-DE" sz="2000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Inhaltsplatzhalter 2"/>
          <p:cNvSpPr>
            <a:spLocks noGrp="1"/>
          </p:cNvSpPr>
          <p:nvPr>
            <p:ph idx="1"/>
          </p:nvPr>
        </p:nvSpPr>
        <p:spPr>
          <a:xfrm>
            <a:off x="252413" y="1330325"/>
            <a:ext cx="8639175" cy="5295900"/>
          </a:xfrm>
        </p:spPr>
        <p:txBody>
          <a:bodyPr/>
          <a:lstStyle/>
          <a:p>
            <a:pPr algn="ctr">
              <a:spcBef>
                <a:spcPts val="1200"/>
              </a:spcBef>
              <a:buFont typeface="Wingdings 2" pitchFamily="18" charset="2"/>
              <a:buNone/>
              <a:defRPr/>
            </a:pPr>
            <a:r>
              <a:rPr lang="cs-CZ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Zapamatujte si</a:t>
            </a:r>
            <a:r>
              <a:rPr lang="en-GB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GB" altLang="de-DE" sz="18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Sebevědomí je hodnota, kterou připisujeme sami sobě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Nikdy není objektivní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Snažte se brát v úvahu a posilovat své sebevědomí v různých oblastech svého života.</a:t>
            </a:r>
            <a:endParaRPr lang="en-GB" altLang="de-DE" sz="1800" kern="1200" dirty="0" smtClean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Hledejte své skryté přednosti – třeba tak, že se zeptáte přátel nebo že si budete vést „Deník radosti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”.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Nesrovnávejte se nespravedlivě s druhými lidmi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Nevěřte slepě tomu, co vám tvrdí váš vnitřní kritik.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Nechte svého laskavého společníka, aby k vám mluvil a příznivě vás oceňoval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Můžete si například každý den před zrcadlem říci sami sobě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: </a:t>
            </a: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„Mám tě rád, jde ti to dobře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!” (</a:t>
            </a:r>
            <a:r>
              <a:rPr lang="cs-CZ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nebo třeba „Mám se rád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!”)</a:t>
            </a:r>
          </a:p>
          <a:p>
            <a:pPr>
              <a:spcBef>
                <a:spcPts val="1200"/>
              </a:spcBef>
              <a:buFont typeface="Arial" charset="0"/>
              <a:buChar char="•"/>
              <a:defRPr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  <a:buFont typeface="Arial" charset="0"/>
              <a:buChar char="•"/>
              <a:defRPr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  <a:defRPr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  <a:defRPr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011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10.31</a:t>
            </a: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Jak to uplatnit v běžném životě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5564187"/>
          </a:xfrm>
        </p:spPr>
        <p:txBody>
          <a:bodyPr/>
          <a:lstStyle/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Tip</a:t>
            </a:r>
            <a:r>
              <a:rPr lang="cs-CZ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jak si lépe uvědomovat příjemné zážitky během každého dne</a:t>
            </a:r>
            <a:r>
              <a:rPr lang="en-GB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sz="1600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Než ráno odejdete z domu, dejte si do pravé kapsy hrst drobných předmětů (kuliček, fazolek, párátek atd.)</a:t>
            </a:r>
            <a:r>
              <a:rPr lang="cs-CZ" sz="1600" dirty="0" smtClean="0">
                <a:latin typeface="Verdana" pitchFamily="34" charset="0"/>
                <a:ea typeface="MS PGothic" pitchFamily="34" charset="-128"/>
              </a:rPr>
              <a:t> </a:t>
            </a: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Pokaždé, když se stane něco pozitivního </a:t>
            </a:r>
            <a:r>
              <a:rPr lang="de-DE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(</a:t>
            </a:r>
            <a:r>
              <a:rPr lang="cs-CZ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např. se na vás usměje 	  přítel, s někým si pěkně popovídáte,</a:t>
            </a:r>
            <a:r>
              <a:rPr lang="de-DE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 </a:t>
            </a:r>
            <a:r>
              <a:rPr lang="cs-CZ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chutnalo vám jídlo, udělali jste  	  někomu radost atd.</a:t>
            </a:r>
            <a:r>
              <a:rPr lang="de-DE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...), </a:t>
            </a:r>
            <a:r>
              <a:rPr lang="cs-CZ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přesuňte jeden předmět z pravé kapsy do 	  levé.</a:t>
            </a:r>
            <a:r>
              <a:rPr lang="cs-CZ" sz="1600" dirty="0" smtClean="0">
                <a:latin typeface="Verdana" pitchFamily="34" charset="0"/>
                <a:ea typeface="MS PGothic" pitchFamily="34" charset="-128"/>
              </a:rPr>
              <a:t>  </a:t>
            </a: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Večer pak vyndejte postupně jeden za druhým předměty z levé kapsy a u každého si připomeňte, co pěkného vás  během dne potkalo</a:t>
            </a:r>
            <a:r>
              <a:rPr lang="de-DE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.</a:t>
            </a:r>
            <a:r>
              <a:rPr lang="cs-CZ" sz="1600" dirty="0" smtClean="0">
                <a:latin typeface="Verdana" pitchFamily="34" charset="0"/>
                <a:ea typeface="MS PGothic" pitchFamily="34" charset="-128"/>
              </a:rPr>
              <a:t> </a:t>
            </a: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cs-CZ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Tímto způsobem si budete si lépe pamatovat tyto pěkné a 	   	  příjemné zážitky a znovu si je prožijete</a:t>
            </a:r>
            <a:r>
              <a:rPr lang="de-DE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. </a:t>
            </a:r>
            <a:r>
              <a:rPr lang="cs-CZ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Často si bohužel příjemných 	  zážitků ani nevšimneme a příliš rychle na ně zapomínáme</a:t>
            </a:r>
            <a:r>
              <a:rPr lang="de-DE" sz="1600" dirty="0" smtClean="0">
                <a:solidFill>
                  <a:schemeClr val="tx1"/>
                </a:solidFill>
                <a:latin typeface="Verdana" pitchFamily="34" charset="0"/>
                <a:ea typeface="MS PGothic" pitchFamily="34" charset="-128"/>
              </a:rPr>
              <a:t>.</a:t>
            </a: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endParaRPr lang="en-GB" sz="1600" dirty="0" smtClean="0">
              <a:solidFill>
                <a:schemeClr val="tx1"/>
              </a:solidFill>
              <a:latin typeface="Verdana" pitchFamily="34" charset="0"/>
              <a:cs typeface="Times New Roman" pitchFamily="18" charset="0"/>
            </a:endParaRPr>
          </a:p>
          <a:p>
            <a:pPr marL="719138" lvl="1" indent="-358775">
              <a:spcBef>
                <a:spcPts val="0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Znáte ještě nějaké jiné metody, jak si lépe připomenout a </a:t>
            </a: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prožít</a:t>
            </a:r>
            <a:endParaRPr lang="de-DE" altLang="de-DE" sz="18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19138" lvl="1" indent="-358775">
              <a:spcBef>
                <a:spcPts val="0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příjemné </a:t>
            </a:r>
            <a:r>
              <a:rPr lang="cs-CZ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zážitky každého dne</a:t>
            </a:r>
            <a:r>
              <a:rPr lang="en-GB" altLang="de-DE" sz="18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 </a:t>
            </a:r>
          </a:p>
          <a:p>
            <a:pPr marL="719138" lvl="1" indent="-358775">
              <a:spcBef>
                <a:spcPts val="1200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en-GB" sz="18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175" y="-7938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de-DE" altLang="de-DE" sz="2800">
              <a:solidFill>
                <a:schemeClr val="accent1"/>
              </a:solidFill>
            </a:endParaRPr>
          </a:p>
        </p:txBody>
      </p:sp>
      <p:sp>
        <p:nvSpPr>
          <p:cNvPr id="44037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10.32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altLang="de-DE" sz="2000" dirty="0">
                <a:solidFill>
                  <a:schemeClr val="accent1"/>
                </a:solidFill>
              </a:rPr>
              <a:t>Jak to uplatnit v běžném životě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3175" y="-7938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de-DE" altLang="de-DE" sz="2800">
              <a:solidFill>
                <a:schemeClr val="accent1"/>
              </a:solidFill>
            </a:endParaRPr>
          </a:p>
        </p:txBody>
      </p:sp>
      <p:sp>
        <p:nvSpPr>
          <p:cNvPr id="43014" name="Text Box 9"/>
          <p:cNvSpPr txBox="1">
            <a:spLocks noChangeArrowheads="1"/>
          </p:cNvSpPr>
          <p:nvPr/>
        </p:nvSpPr>
        <p:spPr bwMode="auto">
          <a:xfrm>
            <a:off x="250825" y="1341438"/>
            <a:ext cx="8642350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dirty="0"/>
              <a:t>Mnozí </a:t>
            </a:r>
            <a:r>
              <a:rPr lang="en-GB" altLang="de-DE" dirty="0">
                <a:solidFill>
                  <a:srgbClr val="000000"/>
                </a:solidFill>
              </a:rPr>
              <a:t>(</a:t>
            </a:r>
            <a:r>
              <a:rPr lang="cs-CZ" altLang="de-DE" dirty="0">
                <a:solidFill>
                  <a:srgbClr val="000000"/>
                </a:solidFill>
              </a:rPr>
              <a:t>ale ne všichni</a:t>
            </a:r>
            <a:r>
              <a:rPr lang="en-GB" altLang="de-DE" dirty="0">
                <a:solidFill>
                  <a:srgbClr val="000000"/>
                </a:solidFill>
              </a:rPr>
              <a:t>!) </a:t>
            </a:r>
            <a:r>
              <a:rPr lang="cs-CZ" altLang="de-DE" dirty="0">
                <a:solidFill>
                  <a:srgbClr val="000000"/>
                </a:solidFill>
              </a:rPr>
              <a:t>lidé s psychózou mají nízké sebevědomí</a:t>
            </a:r>
            <a:r>
              <a:rPr lang="en-GB" altLang="de-DE" dirty="0"/>
              <a:t>, </a:t>
            </a:r>
            <a:r>
              <a:rPr lang="cs-CZ" altLang="de-DE" dirty="0"/>
              <a:t>zvláště </a:t>
            </a:r>
            <a:r>
              <a:rPr lang="cs-CZ" altLang="de-DE" i="1" dirty="0"/>
              <a:t>po odeznění </a:t>
            </a:r>
            <a:r>
              <a:rPr lang="en-GB" altLang="de-DE" dirty="0"/>
              <a:t>psychotic</a:t>
            </a:r>
            <a:r>
              <a:rPr lang="cs-CZ" altLang="de-DE" dirty="0"/>
              <a:t>ké</a:t>
            </a:r>
            <a:r>
              <a:rPr lang="en-GB" altLang="de-DE" dirty="0"/>
              <a:t> </a:t>
            </a:r>
            <a:r>
              <a:rPr lang="en-GB" altLang="de-DE" dirty="0" err="1"/>
              <a:t>episod</a:t>
            </a:r>
            <a:r>
              <a:rPr lang="cs-CZ" altLang="de-DE" dirty="0"/>
              <a:t>y</a:t>
            </a:r>
            <a:r>
              <a:rPr lang="en-GB" altLang="de-DE" dirty="0"/>
              <a:t> (</a:t>
            </a:r>
            <a:r>
              <a:rPr lang="cs-CZ" altLang="de-DE" dirty="0"/>
              <a:t>např</a:t>
            </a:r>
            <a:r>
              <a:rPr lang="en-GB" altLang="de-DE" dirty="0"/>
              <a:t>. </a:t>
            </a:r>
            <a:r>
              <a:rPr lang="cs-CZ" altLang="de-DE" dirty="0"/>
              <a:t>se cítí zahanbeni</a:t>
            </a:r>
            <a:r>
              <a:rPr lang="en-GB" altLang="de-DE" dirty="0"/>
              <a:t>; </a:t>
            </a:r>
            <a:r>
              <a:rPr lang="cs-CZ" altLang="de-DE" dirty="0"/>
              <a:t>bojí se, že se od nich odvrátí jejich přátelé</a:t>
            </a:r>
            <a:r>
              <a:rPr lang="en-GB" altLang="de-DE" dirty="0"/>
              <a:t>).</a:t>
            </a:r>
          </a:p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dirty="0"/>
              <a:t>Mnozí lidé prožívají v průběhu psychózy strach, ale také jiné emoce</a:t>
            </a:r>
            <a:r>
              <a:rPr lang="en-GB" altLang="de-DE" dirty="0"/>
              <a:t>:</a:t>
            </a:r>
          </a:p>
          <a:p>
            <a:pPr marL="179388">
              <a:buClr>
                <a:srgbClr val="8CADAE"/>
              </a:buClr>
              <a:buSzPct val="85000"/>
              <a:buFontTx/>
              <a:buChar char="o"/>
            </a:pPr>
            <a:r>
              <a:rPr lang="de-DE" altLang="de-DE" dirty="0" smtClean="0"/>
              <a:t> </a:t>
            </a:r>
            <a:r>
              <a:rPr lang="cs-CZ" altLang="de-DE" dirty="0" smtClean="0"/>
              <a:t>Rozjařenost </a:t>
            </a:r>
            <a:r>
              <a:rPr lang="en-GB" altLang="de-DE" dirty="0"/>
              <a:t>(</a:t>
            </a:r>
            <a:r>
              <a:rPr lang="cs-CZ" altLang="de-DE" dirty="0"/>
              <a:t>„Konečně se aspoň něco děje</a:t>
            </a:r>
            <a:r>
              <a:rPr lang="en-GB" altLang="de-DE" dirty="0"/>
              <a:t>!”)</a:t>
            </a:r>
          </a:p>
          <a:p>
            <a:pPr marL="179388">
              <a:buClr>
                <a:srgbClr val="8CADAE"/>
              </a:buClr>
              <a:buSzPct val="85000"/>
              <a:buFontTx/>
              <a:buChar char="o"/>
            </a:pPr>
            <a:r>
              <a:rPr lang="de-DE" altLang="de-DE" dirty="0" smtClean="0"/>
              <a:t> </a:t>
            </a:r>
            <a:r>
              <a:rPr lang="cs-CZ" altLang="de-DE" dirty="0" smtClean="0"/>
              <a:t>Pocit </a:t>
            </a:r>
            <a:r>
              <a:rPr lang="cs-CZ" altLang="de-DE" dirty="0"/>
              <a:t>vyvolenosti </a:t>
            </a:r>
            <a:r>
              <a:rPr lang="en-GB" altLang="de-DE" dirty="0"/>
              <a:t>(</a:t>
            </a:r>
            <a:r>
              <a:rPr lang="cs-CZ" altLang="de-DE" dirty="0"/>
              <a:t>splnit určité poslání</a:t>
            </a:r>
            <a:r>
              <a:rPr lang="en-GB" altLang="de-DE" dirty="0"/>
              <a:t>; </a:t>
            </a:r>
            <a:r>
              <a:rPr lang="cs-CZ" altLang="de-DE" dirty="0"/>
              <a:t>být </a:t>
            </a:r>
            <a:r>
              <a:rPr lang="cs-CZ" altLang="de-DE" i="1" dirty="0"/>
              <a:t>důležitý</a:t>
            </a:r>
            <a:r>
              <a:rPr lang="en-GB" altLang="de-DE" dirty="0"/>
              <a:t>)</a:t>
            </a:r>
          </a:p>
          <a:p>
            <a:pPr marL="179388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dirty="0"/>
              <a:t>Probírané metody by vám měly pomoci vytvořit si zdravé a trvalé sebevědomí</a:t>
            </a:r>
            <a:r>
              <a:rPr lang="en-GB" altLang="de-DE" dirty="0"/>
              <a:t>.</a:t>
            </a:r>
            <a:endParaRPr lang="en-GB" altLang="de-DE" i="1" dirty="0">
              <a:solidFill>
                <a:srgbClr val="FF0000"/>
              </a:solidFill>
            </a:endParaRPr>
          </a:p>
          <a:p>
            <a:pPr marL="179388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endParaRPr lang="cs-CZ" altLang="de-DE" i="1" dirty="0"/>
          </a:p>
          <a:p>
            <a:pPr marL="179388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cs-CZ" altLang="de-DE" i="1" dirty="0"/>
              <a:t>Které části terapeutické lekce „Sebevědomí“ mi připadaly zvláště užitečné a praktické?</a:t>
            </a:r>
          </a:p>
          <a:p>
            <a:pPr marL="179388">
              <a:spcBef>
                <a:spcPts val="1200"/>
              </a:spcBef>
            </a:pPr>
            <a:r>
              <a:rPr lang="cs-CZ" altLang="de-DE" i="1" dirty="0"/>
              <a:t>Kdy a v jaké konkrétní situaci bych mohl/a v blízké budoucnosti využít to, co jsem se naučil/a?</a:t>
            </a:r>
            <a:r>
              <a:rPr lang="en-GB" altLang="de-DE" i="1" dirty="0"/>
              <a:t> </a:t>
            </a:r>
            <a:endParaRPr lang="cs-CZ" altLang="de-DE" i="1" dirty="0"/>
          </a:p>
          <a:p>
            <a:pPr marL="179388"/>
            <a:endParaRPr lang="cs-CZ" altLang="de-DE" dirty="0"/>
          </a:p>
          <a:p>
            <a:pPr marL="179388"/>
            <a:r>
              <a:rPr lang="cs-CZ" altLang="de-DE" i="1" dirty="0"/>
              <a:t>V čem by mi to mohlo pomoci</a:t>
            </a:r>
            <a:r>
              <a:rPr lang="en-GB" altLang="de-DE" i="1" dirty="0"/>
              <a:t> (</a:t>
            </a:r>
            <a:r>
              <a:rPr lang="cs-CZ" altLang="de-DE" i="1" dirty="0"/>
              <a:t>např. cítit se v menším napětí</a:t>
            </a:r>
            <a:r>
              <a:rPr lang="en-GB" altLang="de-DE" i="1" dirty="0"/>
              <a:t>)?</a:t>
            </a:r>
          </a:p>
        </p:txBody>
      </p:sp>
      <p:grpSp>
        <p:nvGrpSpPr>
          <p:cNvPr id="45060" name="Group 35"/>
          <p:cNvGrpSpPr>
            <a:grpSpLocks/>
          </p:cNvGrpSpPr>
          <p:nvPr/>
        </p:nvGrpSpPr>
        <p:grpSpPr bwMode="auto">
          <a:xfrm>
            <a:off x="0" y="6167438"/>
            <a:ext cx="2265363" cy="561975"/>
            <a:chOff x="0" y="3957"/>
            <a:chExt cx="1427" cy="354"/>
          </a:xfrm>
        </p:grpSpPr>
        <p:sp>
          <p:nvSpPr>
            <p:cNvPr id="45063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27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altLang="de-DE"/>
            </a:p>
          </p:txBody>
        </p:sp>
        <p:pic>
          <p:nvPicPr>
            <p:cNvPr id="45064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5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400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cs-CZ" altLang="de-DE" sz="1200" i="1"/>
                <a:t>Pracovní list </a:t>
              </a:r>
              <a:r>
                <a:rPr lang="de-DE" altLang="de-DE" sz="1200" i="1"/>
                <a:t>10.5</a:t>
              </a:r>
            </a:p>
            <a:p>
              <a:r>
                <a:rPr lang="de-DE" altLang="de-DE" sz="1200"/>
                <a:t>     </a:t>
              </a:r>
            </a:p>
          </p:txBody>
        </p:sp>
      </p:grpSp>
      <p:sp>
        <p:nvSpPr>
          <p:cNvPr id="45061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10.33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cs-CZ" altLang="de-DE" sz="2000">
                <a:solidFill>
                  <a:schemeClr val="accent1"/>
                </a:solidFill>
              </a:rPr>
              <a:t>A jak to souvisí s psychózou</a:t>
            </a:r>
            <a:r>
              <a:rPr lang="en-GB" altLang="de-DE" sz="2000">
                <a:solidFill>
                  <a:schemeClr val="accent1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52413" y="1362075"/>
            <a:ext cx="8639175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>
              <a:spcBef>
                <a:spcPts val="1200"/>
              </a:spcBef>
              <a:buFont typeface="Wingdings" pitchFamily="2" charset="2"/>
              <a:buNone/>
            </a:pPr>
            <a:r>
              <a:rPr lang="cs-CZ" altLang="de-DE" b="1"/>
              <a:t>Příklad</a:t>
            </a:r>
            <a:r>
              <a:rPr lang="en-GB" altLang="de-DE"/>
              <a:t>: </a:t>
            </a:r>
            <a:r>
              <a:rPr lang="cs-CZ" altLang="de-DE"/>
              <a:t>Max se cítí stále více a více smutný a myslí si o sobě, že není k ničemu:</a:t>
            </a:r>
            <a:r>
              <a:rPr lang="en-GB" altLang="de-DE"/>
              <a:t> </a:t>
            </a:r>
            <a:r>
              <a:rPr lang="cs-CZ" altLang="de-DE"/>
              <a:t>„Nemám práci a pro svou rodinu jsem přítěží</a:t>
            </a:r>
            <a:r>
              <a:rPr lang="en-GB" altLang="de-DE"/>
              <a:t>.”</a:t>
            </a:r>
          </a:p>
          <a:p>
            <a:pPr marL="179388">
              <a:spcBef>
                <a:spcPts val="1200"/>
              </a:spcBef>
              <a:buFont typeface="Wingdings" pitchFamily="2" charset="2"/>
              <a:buNone/>
            </a:pPr>
            <a:r>
              <a:rPr lang="cs-CZ" altLang="de-DE" b="1"/>
              <a:t>Ale</a:t>
            </a:r>
            <a:r>
              <a:rPr lang="en-GB" altLang="de-DE" b="1"/>
              <a:t>:</a:t>
            </a:r>
            <a:r>
              <a:rPr lang="en-GB" altLang="de-DE"/>
              <a:t> Max </a:t>
            </a:r>
            <a:r>
              <a:rPr lang="cs-CZ" altLang="de-DE"/>
              <a:t>je veden na Úřadu práce jako nezaměstnaný</a:t>
            </a:r>
            <a:r>
              <a:rPr lang="en-GB" altLang="de-DE"/>
              <a:t>, </a:t>
            </a:r>
            <a:r>
              <a:rPr lang="cs-CZ" altLang="de-DE"/>
              <a:t>což neznamená, že není schopen žádné práce.</a:t>
            </a:r>
            <a:r>
              <a:rPr lang="en-GB" altLang="de-DE"/>
              <a:t> </a:t>
            </a:r>
            <a:r>
              <a:rPr lang="cs-CZ" altLang="de-DE"/>
              <a:t>Má řadu předností a kvalifikací, které mu mohou pomoci najít si dobré zaměstnání </a:t>
            </a:r>
            <a:r>
              <a:rPr lang="en-GB" altLang="de-DE"/>
              <a:t>(</a:t>
            </a:r>
            <a:r>
              <a:rPr lang="cs-CZ" altLang="de-DE"/>
              <a:t>např</a:t>
            </a:r>
            <a:r>
              <a:rPr lang="en-GB" altLang="de-DE"/>
              <a:t>. </a:t>
            </a:r>
            <a:r>
              <a:rPr lang="cs-CZ" altLang="de-DE"/>
              <a:t>má kvalitní technické vzdělání a opravuji jiným lidem jejich počítače</a:t>
            </a:r>
            <a:r>
              <a:rPr lang="en-GB" altLang="de-DE"/>
              <a:t>; </a:t>
            </a:r>
            <a:r>
              <a:rPr lang="cs-CZ" altLang="de-DE"/>
              <a:t>je velmi sečtělý</a:t>
            </a:r>
            <a:r>
              <a:rPr lang="en-GB" altLang="de-DE"/>
              <a:t>). </a:t>
            </a:r>
            <a:r>
              <a:rPr lang="cs-CZ" altLang="de-DE"/>
              <a:t>Kromě toho má rodinu a několik dobrých přátel, kteří ho mají velmi rádi.</a:t>
            </a:r>
            <a:r>
              <a:rPr lang="en-GB" altLang="de-DE"/>
              <a:t> </a:t>
            </a:r>
          </a:p>
          <a:p>
            <a:pPr marL="179388">
              <a:spcBef>
                <a:spcPts val="1200"/>
              </a:spcBef>
              <a:buFont typeface="Wingdings" pitchFamily="2" charset="2"/>
              <a:buNone/>
            </a:pPr>
            <a:endParaRPr lang="en-GB" altLang="de-DE" sz="1500"/>
          </a:p>
        </p:txBody>
      </p:sp>
      <p:sp>
        <p:nvSpPr>
          <p:cNvPr id="46083" name="Text Box 6"/>
          <p:cNvSpPr txBox="1">
            <a:spLocks noChangeArrowheads="1"/>
          </p:cNvSpPr>
          <p:nvPr/>
        </p:nvSpPr>
        <p:spPr bwMode="auto">
          <a:xfrm>
            <a:off x="0" y="1952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cs-CZ" altLang="de-DE" sz="2000">
                <a:solidFill>
                  <a:schemeClr val="accent1"/>
                </a:solidFill>
              </a:rPr>
              <a:t>A jak to souvisí s psychózou</a:t>
            </a:r>
            <a:r>
              <a:rPr lang="en-GB" altLang="de-DE" sz="200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5761038" y="6626225"/>
            <a:ext cx="3382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de-DE" sz="1200" b="1">
                <a:solidFill>
                  <a:srgbClr val="646B86"/>
                </a:solidFill>
              </a:rPr>
              <a:t>Sebevědomí</a:t>
            </a:r>
            <a:r>
              <a:rPr lang="en-AU" altLang="de-DE" sz="1200" b="1">
                <a:solidFill>
                  <a:srgbClr val="646B86"/>
                </a:solidFill>
              </a:rPr>
              <a:t>	   10.34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2915</Words>
  <Application>Microsoft Office PowerPoint</Application>
  <PresentationFormat>Bildschirmpräsentation (4:3)</PresentationFormat>
  <Paragraphs>309</Paragraphs>
  <Slides>34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34</vt:i4>
      </vt:variant>
    </vt:vector>
  </HeadingPairs>
  <TitlesOfParts>
    <vt:vector size="53" baseType="lpstr">
      <vt:lpstr>MS PGothic</vt:lpstr>
      <vt:lpstr>MS PGothic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1_Cronus</vt:lpstr>
      <vt:lpstr>3_Cronus</vt:lpstr>
      <vt:lpstr>4_Cronus</vt:lpstr>
      <vt:lpstr>2_Cronus</vt:lpstr>
      <vt:lpstr>TERAPEUTICKÁ LEKCE 10: SEBEVĚDOMÍ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1064</cp:revision>
  <cp:lastPrinted>2010-08-18T09:16:54Z</cp:lastPrinted>
  <dcterms:created xsi:type="dcterms:W3CDTF">2010-08-11T06:51:14Z</dcterms:created>
  <dcterms:modified xsi:type="dcterms:W3CDTF">2017-02-16T14:40:03Z</dcterms:modified>
</cp:coreProperties>
</file>