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</p:sldMasterIdLst>
  <p:notesMasterIdLst>
    <p:notesMasterId r:id="rId9"/>
  </p:notesMasterIdLst>
  <p:handoutMasterIdLst>
    <p:handoutMasterId r:id="rId10"/>
  </p:handoutMasterIdLst>
  <p:sldIdLst>
    <p:sldId id="257" r:id="rId5"/>
    <p:sldId id="258" r:id="rId6"/>
    <p:sldId id="259" r:id="rId7"/>
    <p:sldId id="260" r:id="rId8"/>
  </p:sldIdLst>
  <p:sldSz cx="9144000" cy="6858000" type="screen4x3"/>
  <p:notesSz cx="9872663" cy="66690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1107C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04" autoAdjust="0"/>
    <p:restoredTop sz="94660"/>
  </p:normalViewPr>
  <p:slideViewPr>
    <p:cSldViewPr>
      <p:cViewPr>
        <p:scale>
          <a:sx n="100" d="100"/>
          <a:sy n="100" d="100"/>
        </p:scale>
        <p:origin x="504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8312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34125"/>
            <a:ext cx="4278313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334125"/>
            <a:ext cx="4278312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7005282-69BE-42E5-9BC0-4631DAFE97C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6243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9900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9900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0063"/>
            <a:ext cx="3336925" cy="2501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425" y="3168650"/>
            <a:ext cx="7897813" cy="300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4125"/>
            <a:ext cx="4279900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334125"/>
            <a:ext cx="4279900" cy="333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7717A4A-C0FE-41AF-A535-FCB73475CB0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0754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7266C7-4417-4ACF-A6C0-B21B122B0B04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 defTabSz="955675" eaLnBrk="1" hangingPunct="1"/>
            <a:fld id="{C431499A-715C-4D1B-AC83-3CCD386FA20B}" type="slidenum">
              <a:rPr lang="en-US" altLang="de-DE" sz="1300"/>
              <a:pPr algn="r" defTabSz="955675" eaLnBrk="1" hangingPunct="1"/>
              <a:t>1</a:t>
            </a:fld>
            <a:endParaRPr lang="en-US" altLang="de-DE" sz="1300"/>
          </a:p>
        </p:txBody>
      </p:sp>
      <p:sp>
        <p:nvSpPr>
          <p:cNvPr id="102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3168650"/>
            <a:ext cx="7240587" cy="3000375"/>
          </a:xfrm>
          <a:noFill/>
        </p:spPr>
        <p:txBody>
          <a:bodyPr lIns="95562" tIns="47781" rIns="95562" bIns="4778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17122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C0067AD-6655-4912-8738-73C72A0C37E7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562" tIns="47781" rIns="95562" bIns="4778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79148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DDFC8A-3C48-450F-91E9-BAF7872A0FC2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 defTabSz="955675" eaLnBrk="1" hangingPunct="1"/>
            <a:fld id="{09AD2AC6-128D-44E7-B30C-5F47B584DBE9}" type="slidenum">
              <a:rPr lang="en-US" altLang="de-DE" sz="1300"/>
              <a:pPr algn="r" defTabSz="955675" eaLnBrk="1" hangingPunct="1"/>
              <a:t>3</a:t>
            </a:fld>
            <a:endParaRPr lang="en-US" altLang="de-DE" sz="13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038" y="3168650"/>
            <a:ext cx="7240587" cy="3000375"/>
          </a:xfrm>
          <a:noFill/>
        </p:spPr>
        <p:txBody>
          <a:bodyPr lIns="95562" tIns="47781" rIns="95562" bIns="4778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27292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7856D94-AC39-4040-9ED3-8432D1DDBD88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5592763" y="6337300"/>
            <a:ext cx="42799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 defTabSz="955675" eaLnBrk="1" hangingPunct="1"/>
            <a:fld id="{2BE3CF33-2705-4F4C-80E4-BAB2316371BF}" type="slidenum">
              <a:rPr lang="en-US" altLang="de-DE" sz="1300"/>
              <a:pPr algn="r" defTabSz="955675" eaLnBrk="1" hangingPunct="1"/>
              <a:t>4</a:t>
            </a:fld>
            <a:endParaRPr lang="en-US" altLang="de-DE" sz="1300"/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88221" tIns="44111" rIns="88221" bIns="4411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040235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F0C4E-9381-45DC-9DDA-1BBB08C0EEC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87ED3-473A-4663-A0CE-FA14E18C1D9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0BF3-A9DA-46BE-8DF4-7CAC608239B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F2467-F883-498D-89C1-B7928E7BEEB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03A3D-934C-4FD4-BC8E-BEE79D50833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42AE2-A476-4DC2-8509-B9741E65CB6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FF237-1BCE-4917-B864-AE7A3183FD9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16362-14A6-43BE-9266-43EF092C202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54B31-2E0D-4041-80BB-856B8D4E08C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5E3E2-2B11-465F-A112-AB41D62C174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FBB36-10D4-4E3F-BA61-AA623C682A3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6BC3-B1E5-4325-A78B-2D677C24FF0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30194-6C95-49F3-B4CA-43E19CB449A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3A1B0-7DF8-422C-9DFB-2B2D8241293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E1632-531E-4DCD-B3E3-82401E2F2A1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8829-03E3-464C-8519-2DB3A11994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2CB2D-F842-463A-8A17-2F4E8EC0806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6203F-1A31-4452-B35D-C8F0A5BDC09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6E622-3DE4-4824-A54B-3C6DA132BCC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6577-3A34-4887-AF70-7186F8471B1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BFB7-7FA5-47F0-A108-FA56BC638F7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9B0A0-6A62-4DD9-AD75-DE22CB8BC57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4DB8B-FDA0-43CA-8F72-39BC41FF11B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B5FBF-21A6-457B-8D7C-5E8A41CF0E1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DDF92-3F7E-4F66-A073-8D858020FAE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9F8AA-E649-4938-8A6E-8BE926DC7F5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0EB73-7379-46CA-AB6E-2530FA800EF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9106A-9D4F-499C-98C4-5AE5F3E6D27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068CD-3591-4848-9F1E-6C8E4333CEE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3C78-0715-4D32-90BA-A8F20D0A9E2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2166-DF90-450B-87CD-16DC7C6E7B2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1CEE-A3EE-4DD8-B5C2-0574D7966EC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1C66-EFEC-4D84-A82D-10B5D3E4031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lang="cs-CZ" altLang="de-DE" sz="3600" smtClean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307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307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307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8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8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E1E1E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C2CD8517-C512-4F95-8544-BD37A93643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409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410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410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E56506EE-18A4-4D32-8A98-D585C4E90C4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2553F2F8-5E29-42EB-A370-2DCC11CF973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410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410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410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410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1588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de-DE" sz="3600">
                <a:solidFill>
                  <a:schemeClr val="bg1"/>
                </a:solidFill>
                <a:latin typeface="Verdana" pitchFamily="34" charset="0"/>
              </a:rPr>
              <a:t>Illness model</a:t>
            </a:r>
            <a:endParaRPr lang="de-DE" altLang="de-DE" sz="36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748713" y="0"/>
            <a:ext cx="39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altLang="de-DE" sz="1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5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cs-CZ" altLang="de-DE" sz="3600" dirty="0">
                <a:solidFill>
                  <a:schemeClr val="accent1"/>
                </a:solidFill>
                <a:latin typeface="Verdana" pitchFamily="34" charset="0"/>
              </a:rPr>
              <a:t>Metakognitivní te</a:t>
            </a:r>
            <a:r>
              <a:rPr lang="de-DE" altLang="de-DE" sz="3600" dirty="0">
                <a:solidFill>
                  <a:schemeClr val="accent1"/>
                </a:solidFill>
                <a:latin typeface="Verdana" pitchFamily="34" charset="0"/>
              </a:rPr>
              <a:t>r</a:t>
            </a:r>
            <a:r>
              <a:rPr lang="cs-CZ" altLang="de-DE" sz="3600" dirty="0">
                <a:solidFill>
                  <a:schemeClr val="accent1"/>
                </a:solidFill>
                <a:latin typeface="Verdana" pitchFamily="34" charset="0"/>
              </a:rPr>
              <a:t>apie</a:t>
            </a:r>
            <a:endParaRPr lang="de-DE" altLang="de-DE" sz="36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5126" name="Rectangle 2"/>
          <p:cNvSpPr>
            <a:spLocks noChangeArrowheads="1"/>
          </p:cNvSpPr>
          <p:nvPr/>
        </p:nvSpPr>
        <p:spPr bwMode="auto">
          <a:xfrm>
            <a:off x="687388" y="27908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cs-CZ" altLang="de-DE" b="1">
                <a:solidFill>
                  <a:schemeClr val="tx2"/>
                </a:solidFill>
                <a:latin typeface="Verdana" pitchFamily="34" charset="0"/>
              </a:rPr>
              <a:t>TERAPEUTICKÁ LEKCE </a:t>
            </a:r>
            <a:r>
              <a:rPr lang="de-DE" altLang="de-DE" b="1">
                <a:solidFill>
                  <a:schemeClr val="tx2"/>
                </a:solidFill>
                <a:latin typeface="Verdana" pitchFamily="34" charset="0"/>
              </a:rPr>
              <a:t>3:</a:t>
            </a:r>
            <a:br>
              <a:rPr lang="de-DE" altLang="de-DE" b="1">
                <a:solidFill>
                  <a:schemeClr val="tx2"/>
                </a:solidFill>
                <a:latin typeface="Verdana" pitchFamily="34" charset="0"/>
              </a:rPr>
            </a:br>
            <a:r>
              <a:rPr lang="cs-CZ" altLang="de-DE" b="1">
                <a:solidFill>
                  <a:schemeClr val="tx2"/>
                </a:solidFill>
                <a:latin typeface="Verdana" pitchFamily="34" charset="0"/>
              </a:rPr>
              <a:t>FORMULACE PŘÍPADU</a:t>
            </a:r>
            <a:endParaRPr lang="en-US" altLang="de-DE" b="1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EFDD6B-48CD-4A29-B60A-8205C92C60CE}" type="slidenum">
              <a:rPr lang="en-US" altLang="de-DE"/>
              <a:pPr/>
              <a:t>2</a:t>
            </a:fld>
            <a:endParaRPr lang="en-US" altLang="de-DE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7938" y="0"/>
            <a:ext cx="9136062" cy="14843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CA" altLang="de-DE">
              <a:latin typeface="Verdana" pitchFamily="34" charset="0"/>
            </a:endParaRP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altLang="de-DE" sz="140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6240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598009"/>
              </p:ext>
            </p:extLst>
          </p:nvPr>
        </p:nvGraphicFramePr>
        <p:xfrm>
          <a:off x="107950" y="44450"/>
          <a:ext cx="9036050" cy="6553201"/>
        </p:xfrm>
        <a:graphic>
          <a:graphicData uri="http://schemas.openxmlformats.org/drawingml/2006/table">
            <a:tbl>
              <a:tblPr/>
              <a:tblGrid>
                <a:gridCol w="2303463"/>
                <a:gridCol w="2586037"/>
                <a:gridCol w="4146550"/>
              </a:tblGrid>
              <a:tr h="12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Dispozice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i některý z rodičů měl psychózu, traumatické zážitky v dětství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Spouštěč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stres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 práci, ve vztahu)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/>
                      </a:r>
                      <a:b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jiné konkrétní stresující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faktory a události, jako přestěhování se do jiného města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3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Faktory, které průběh zhoršují a udržují</a:t>
                      </a: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nadměrné pití alkoholu/užívání drog,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přerušení braní léků proti doporučení lékaře; nepravidelný spánek; přemítání a obavy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0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Propuknutí nemoci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Bludná přesvědčení, iluzorní vnímání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halucinace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slyšení hlasů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vyčerpání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deprese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Důsledky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Stažení se do sebe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nezaměstnanost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osamělost</a:t>
                      </a: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Terapeutický zásah 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zdroje, osobní přednosti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Terapeutický zásah: Léky, psychoterapie, již zvládnuté terapeutické metody 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relaxační cvičení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cs-CZ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Zdroje: motivace k uzdravení</a:t>
                      </a:r>
                      <a:r>
                        <a:rPr kumimoji="0" lang="de-DE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dobré vztahy s druhými lidmi</a:t>
                      </a:r>
                      <a:endParaRPr kumimoji="0" lang="de-DE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1907108" y="928688"/>
            <a:ext cx="1728788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300" dirty="0" smtClean="0">
                <a:latin typeface="Verdana" pitchFamily="34" charset="0"/>
              </a:rPr>
              <a:t>palivo</a:t>
            </a:r>
            <a:endParaRPr lang="de-DE" altLang="de-DE" sz="1300" dirty="0">
              <a:latin typeface="Verdana" pitchFamily="34" charset="0"/>
            </a:endParaRPr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2338660" y="2001838"/>
            <a:ext cx="865188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300" dirty="0">
                <a:latin typeface="Verdana" pitchFamily="34" charset="0"/>
              </a:rPr>
              <a:t>jiskra</a:t>
            </a:r>
            <a:endParaRPr lang="de-DE" altLang="de-DE" sz="1300" dirty="0">
              <a:latin typeface="Verdana" pitchFamily="34" charset="0"/>
            </a:endParaRPr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2052018" y="4133850"/>
            <a:ext cx="14398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200" dirty="0">
                <a:latin typeface="Verdana" pitchFamily="34" charset="0"/>
              </a:rPr>
              <a:t>požár</a:t>
            </a:r>
            <a:endParaRPr lang="de-DE" altLang="de-DE" sz="1200" dirty="0">
              <a:latin typeface="Verdana" pitchFamily="34" charset="0"/>
            </a:endParaRPr>
          </a:p>
        </p:txBody>
      </p:sp>
      <p:sp>
        <p:nvSpPr>
          <p:cNvPr id="6182" name="Text Box 44"/>
          <p:cNvSpPr txBox="1">
            <a:spLocks noChangeArrowheads="1"/>
          </p:cNvSpPr>
          <p:nvPr/>
        </p:nvSpPr>
        <p:spPr bwMode="auto">
          <a:xfrm>
            <a:off x="2411760" y="6323013"/>
            <a:ext cx="1584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dirty="0">
                <a:latin typeface="Verdana" pitchFamily="34" charset="0"/>
              </a:rPr>
              <a:t>hasicí přístroj</a:t>
            </a:r>
            <a:endParaRPr lang="de-DE" altLang="de-DE" sz="1200" dirty="0">
              <a:latin typeface="Verdana" pitchFamily="34" charset="0"/>
            </a:endParaRPr>
          </a:p>
        </p:txBody>
      </p:sp>
      <p:sp>
        <p:nvSpPr>
          <p:cNvPr id="6183" name="Text Box 45"/>
          <p:cNvSpPr txBox="1">
            <a:spLocks noChangeArrowheads="1"/>
          </p:cNvSpPr>
          <p:nvPr/>
        </p:nvSpPr>
        <p:spPr bwMode="auto">
          <a:xfrm>
            <a:off x="2181300" y="3082925"/>
            <a:ext cx="1598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1200" dirty="0">
                <a:latin typeface="Verdana" pitchFamily="34" charset="0"/>
              </a:rPr>
              <a:t>hořlavina	</a:t>
            </a:r>
            <a:endParaRPr lang="de-DE" altLang="de-DE" sz="1200" dirty="0">
              <a:latin typeface="Verdana" pitchFamily="34" charset="0"/>
            </a:endParaRPr>
          </a:p>
        </p:txBody>
      </p:sp>
      <p:sp>
        <p:nvSpPr>
          <p:cNvPr id="7208" name="Text Box 46"/>
          <p:cNvSpPr txBox="1">
            <a:spLocks noChangeArrowheads="1"/>
          </p:cNvSpPr>
          <p:nvPr/>
        </p:nvSpPr>
        <p:spPr bwMode="auto">
          <a:xfrm>
            <a:off x="2411760" y="5170488"/>
            <a:ext cx="2562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cs-CZ" sz="1200" spc="-100" dirty="0">
                <a:latin typeface="Verdana" pitchFamily="34" charset="0"/>
              </a:rPr>
              <a:t>škody způsobené ohněm &amp; hašením</a:t>
            </a:r>
            <a:endParaRPr lang="de-DE" sz="1200" spc="-100" dirty="0">
              <a:latin typeface="Verdana" pitchFamily="34" charset="0"/>
            </a:endParaRPr>
          </a:p>
        </p:txBody>
      </p:sp>
      <p:sp>
        <p:nvSpPr>
          <p:cNvPr id="6185" name="Text Box 48"/>
          <p:cNvSpPr txBox="1">
            <a:spLocks noChangeArrowheads="1"/>
          </p:cNvSpPr>
          <p:nvPr/>
        </p:nvSpPr>
        <p:spPr bwMode="auto">
          <a:xfrm>
            <a:off x="6919913" y="6619875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  <a:latin typeface="Verdana" pitchFamily="34" charset="0"/>
              </a:rPr>
              <a:t>Formulace případu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6186" name="Text Box 4"/>
          <p:cNvSpPr txBox="1">
            <a:spLocks noChangeArrowheads="1"/>
          </p:cNvSpPr>
          <p:nvPr/>
        </p:nvSpPr>
        <p:spPr bwMode="auto">
          <a:xfrm>
            <a:off x="-58738" y="6632575"/>
            <a:ext cx="67738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altLang="de-DE" sz="700" i="1">
                <a:latin typeface="Verdana" pitchFamily="34" charset="0"/>
              </a:rPr>
              <a:t>(</a:t>
            </a:r>
            <a:r>
              <a:rPr lang="cs-CZ" altLang="de-DE" sz="700" i="1">
                <a:latin typeface="Verdana" pitchFamily="34" charset="0"/>
              </a:rPr>
              <a:t>shora dolů: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„Dřevo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senfgurke;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„Hořící zápalka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Ambient Ideas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„kanistr a chemikálie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colchu;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„Hořící les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2009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Eggs&amp;Beer;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„Spáleniště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dani0010;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„Hasicí přístroj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rudolf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a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schub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y</a:t>
            </a:r>
            <a:r>
              <a:rPr lang="en-US" altLang="de-DE" sz="700" i="1">
                <a:latin typeface="Verdana" pitchFamily="34" charset="0"/>
              </a:rPr>
              <a:t>)</a:t>
            </a:r>
            <a:r>
              <a:rPr lang="en-US" altLang="de-DE" sz="700">
                <a:latin typeface="Verdana" pitchFamily="34" charset="0"/>
              </a:rPr>
              <a:t> </a:t>
            </a:r>
          </a:p>
        </p:txBody>
      </p:sp>
      <p:pic>
        <p:nvPicPr>
          <p:cNvPr id="6187" name="Picture 38" descr="jerry cans and chemicals - colchu - ccc - bearbeitbar - und bearbei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2347913"/>
            <a:ext cx="72866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8" name="Picture 44" descr="Match on fire_Ambient Ideas_flickr-cc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1379538"/>
            <a:ext cx="86360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9" name="Picture 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4471988"/>
            <a:ext cx="10795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0" name="Picture 4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84438" y="3427413"/>
            <a:ext cx="108585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1" name="Picture 54" descr="Feuerlöscher-rudolf schuba-flickr-cc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4438" y="5489575"/>
            <a:ext cx="65087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2" name="Picture 55" descr="Holz-senfgurke-flickr-cc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6025" y="115888"/>
            <a:ext cx="93503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93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3.2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1"/>
          <p:cNvSpPr>
            <a:spLocks noGrp="1"/>
          </p:cNvSpPr>
          <p:nvPr>
            <p:ph type="ftr" sz="quarter" idx="10"/>
          </p:nvPr>
        </p:nvSpPr>
        <p:spPr bwMode="auto">
          <a:xfrm rot="5400000">
            <a:off x="8735219" y="6365082"/>
            <a:ext cx="476250" cy="3667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834DB3C-47B4-4C30-90B1-A93F105673C5}" type="slidenum">
              <a:rPr lang="en-US" altLang="de-DE"/>
              <a:pPr/>
              <a:t>3</a:t>
            </a:fld>
            <a:endParaRPr lang="en-US" altLang="de-DE"/>
          </a:p>
        </p:txBody>
      </p:sp>
      <p:sp>
        <p:nvSpPr>
          <p:cNvPr id="7171" name="Rectangle 8"/>
          <p:cNvSpPr>
            <a:spLocks noChangeArrowheads="1"/>
          </p:cNvSpPr>
          <p:nvPr/>
        </p:nvSpPr>
        <p:spPr bwMode="auto">
          <a:xfrm>
            <a:off x="0" y="-4763"/>
            <a:ext cx="9144000" cy="74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  <a:latin typeface="Verdana" pitchFamily="34" charset="0"/>
              </a:rPr>
              <a:t>Osobní formulace případu</a:t>
            </a:r>
            <a:endParaRPr lang="de-DE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sp>
        <p:nvSpPr>
          <p:cNvPr id="7172" name="Text Box 35"/>
          <p:cNvSpPr txBox="1">
            <a:spLocks noChangeArrowheads="1"/>
          </p:cNvSpPr>
          <p:nvPr/>
        </p:nvSpPr>
        <p:spPr bwMode="auto">
          <a:xfrm>
            <a:off x="8839200" y="-714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altLang="de-DE" sz="1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7424738" y="51863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de-DE" sz="2400">
              <a:latin typeface="Verdana" pitchFamily="34" charset="0"/>
            </a:endParaRPr>
          </a:p>
        </p:txBody>
      </p:sp>
      <p:sp>
        <p:nvSpPr>
          <p:cNvPr id="7176" name="Text Box 4"/>
          <p:cNvSpPr txBox="1">
            <a:spLocks noChangeArrowheads="1"/>
          </p:cNvSpPr>
          <p:nvPr/>
        </p:nvSpPr>
        <p:spPr bwMode="auto">
          <a:xfrm>
            <a:off x="-58738" y="6643688"/>
            <a:ext cx="67738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altLang="de-DE" sz="700" i="1">
                <a:latin typeface="Verdana" pitchFamily="34" charset="0"/>
              </a:rPr>
              <a:t>(</a:t>
            </a:r>
            <a:r>
              <a:rPr lang="cs-CZ" altLang="de-DE" sz="700" i="1">
                <a:latin typeface="Verdana" pitchFamily="34" charset="0"/>
              </a:rPr>
              <a:t>shora dolů: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„Dřevo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senfgurke;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„Hořící zápalka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Ambient Ideas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„kanistr a chemikálie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colchu;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„Hořící les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 2009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en-GB" altLang="de-DE" sz="700" i="1">
                <a:latin typeface="Verdana" pitchFamily="34" charset="0"/>
                <a:cs typeface="Arial" charset="0"/>
              </a:rPr>
              <a:t>Eggs&amp;Beer;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„Spáleniště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dani0010;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„Hasicí přístroj</a:t>
            </a:r>
            <a:r>
              <a:rPr lang="en-US" altLang="de-DE" sz="700" i="1">
                <a:latin typeface="Verdana" pitchFamily="34" charset="0"/>
              </a:rPr>
              <a:t>”</a:t>
            </a:r>
            <a:r>
              <a:rPr lang="en-GB" altLang="de-DE" sz="700" i="1">
                <a:latin typeface="Verdana" pitchFamily="34" charset="0"/>
              </a:rPr>
              <a:t> 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od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rudolf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a</a:t>
            </a:r>
            <a:r>
              <a:rPr lang="en-US" altLang="de-DE" sz="700" i="1">
                <a:latin typeface="Verdana" pitchFamily="34" charset="0"/>
                <a:cs typeface="Arial" charset="0"/>
              </a:rPr>
              <a:t> schub</a:t>
            </a:r>
            <a:r>
              <a:rPr lang="cs-CZ" altLang="de-DE" sz="700" i="1">
                <a:latin typeface="Verdana" pitchFamily="34" charset="0"/>
                <a:cs typeface="Arial" charset="0"/>
              </a:rPr>
              <a:t>y</a:t>
            </a:r>
            <a:r>
              <a:rPr lang="en-US" altLang="de-DE" sz="700" i="1">
                <a:latin typeface="Verdana" pitchFamily="34" charset="0"/>
              </a:rPr>
              <a:t>)</a:t>
            </a:r>
            <a:r>
              <a:rPr lang="en-US" altLang="de-DE" sz="700">
                <a:latin typeface="Verdana" pitchFamily="34" charset="0"/>
              </a:rPr>
              <a:t> </a:t>
            </a:r>
          </a:p>
        </p:txBody>
      </p:sp>
      <p:pic>
        <p:nvPicPr>
          <p:cNvPr id="7177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4775" y="939800"/>
            <a:ext cx="4070350" cy="541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feld 14"/>
          <p:cNvSpPr txBox="1"/>
          <p:nvPr/>
        </p:nvSpPr>
        <p:spPr>
          <a:xfrm rot="19806148">
            <a:off x="3541713" y="3029512"/>
            <a:ext cx="22764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Verdana" pitchFamily="34" charset="0"/>
            </a:endParaRPr>
          </a:p>
        </p:txBody>
      </p:sp>
      <p:sp>
        <p:nvSpPr>
          <p:cNvPr id="16" name="Text Box 71"/>
          <p:cNvSpPr txBox="1">
            <a:spLocks noChangeArrowheads="1"/>
          </p:cNvSpPr>
          <p:nvPr/>
        </p:nvSpPr>
        <p:spPr bwMode="auto">
          <a:xfrm>
            <a:off x="254000" y="6211888"/>
            <a:ext cx="20859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 sz="1400" dirty="0">
                <a:latin typeface="Verdana" pitchFamily="34" charset="0"/>
                <a:sym typeface="Wingdings" pitchFamily="2" charset="2"/>
              </a:rPr>
              <a:t>  </a:t>
            </a:r>
            <a:r>
              <a:rPr lang="de-DE" altLang="de-DE" sz="1200" dirty="0">
                <a:latin typeface="Verdana" pitchFamily="34" charset="0"/>
                <a:sym typeface="Wingdings" pitchFamily="2" charset="2"/>
              </a:rPr>
              <a:t></a:t>
            </a:r>
            <a:r>
              <a:rPr lang="de-DE" altLang="de-DE" sz="1200" dirty="0">
                <a:latin typeface="Verdana" pitchFamily="34" charset="0"/>
              </a:rPr>
              <a:t> </a:t>
            </a:r>
            <a:r>
              <a:rPr lang="cs-CZ" altLang="de-DE" sz="1200" i="1" dirty="0">
                <a:latin typeface="Verdana" pitchFamily="34" charset="0"/>
              </a:rPr>
              <a:t>Pracovní list </a:t>
            </a:r>
            <a:r>
              <a:rPr lang="en-GB" altLang="de-DE" sz="1200" i="1" dirty="0" smtClean="0">
                <a:latin typeface="Verdana" pitchFamily="34" charset="0"/>
              </a:rPr>
              <a:t>3.1</a:t>
            </a:r>
            <a:endParaRPr lang="en-GB" altLang="de-DE" sz="1200" i="1" dirty="0">
              <a:latin typeface="Verdana" pitchFamily="34" charset="0"/>
            </a:endParaRPr>
          </a:p>
          <a:p>
            <a:pPr eaLnBrk="1" hangingPunct="1"/>
            <a:r>
              <a:rPr lang="de-DE" altLang="de-DE" sz="1200" dirty="0">
                <a:latin typeface="Verdana" pitchFamily="34" charset="0"/>
              </a:rPr>
              <a:t>     </a:t>
            </a:r>
          </a:p>
        </p:txBody>
      </p:sp>
      <p:pic>
        <p:nvPicPr>
          <p:cNvPr id="17" name="Picture 70" descr="Notize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6919913" y="6619875"/>
            <a:ext cx="18700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  <a:latin typeface="Verdana" pitchFamily="34" charset="0"/>
              </a:rPr>
              <a:t>Formulace případu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8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3.3</a:t>
            </a:r>
            <a:endParaRPr lang="en-US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3E4B05-84FC-43BD-826E-CB23B022CC6F}" type="slidenum">
              <a:rPr lang="en-US" altLang="de-DE"/>
              <a:pPr/>
              <a:t>4</a:t>
            </a:fld>
            <a:endParaRPr lang="en-US" altLang="de-DE"/>
          </a:p>
        </p:txBody>
      </p:sp>
      <p:sp>
        <p:nvSpPr>
          <p:cNvPr id="8196" name="Text Box 34"/>
          <p:cNvSpPr txBox="1">
            <a:spLocks noChangeArrowheads="1"/>
          </p:cNvSpPr>
          <p:nvPr/>
        </p:nvSpPr>
        <p:spPr bwMode="auto">
          <a:xfrm>
            <a:off x="88392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solidFill>
                  <a:schemeClr val="bg1"/>
                </a:solidFill>
                <a:latin typeface="Verdana" pitchFamily="34" charset="0"/>
              </a:rPr>
              <a:t>3</a:t>
            </a:r>
            <a:endParaRPr lang="en-US" altLang="de-DE" sz="1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198" name="Text Box 71"/>
          <p:cNvSpPr txBox="1">
            <a:spLocks noChangeArrowheads="1"/>
          </p:cNvSpPr>
          <p:nvPr/>
        </p:nvSpPr>
        <p:spPr bwMode="auto">
          <a:xfrm>
            <a:off x="254000" y="6211888"/>
            <a:ext cx="20859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altLang="de-DE" sz="1400" dirty="0">
                <a:latin typeface="Verdana" pitchFamily="34" charset="0"/>
                <a:sym typeface="Wingdings" pitchFamily="2" charset="2"/>
              </a:rPr>
              <a:t>  </a:t>
            </a:r>
            <a:r>
              <a:rPr lang="de-DE" altLang="de-DE" sz="1200" dirty="0">
                <a:latin typeface="Verdana" pitchFamily="34" charset="0"/>
                <a:sym typeface="Wingdings" pitchFamily="2" charset="2"/>
              </a:rPr>
              <a:t></a:t>
            </a:r>
            <a:r>
              <a:rPr lang="de-DE" altLang="de-DE" sz="1200" dirty="0">
                <a:latin typeface="Verdana" pitchFamily="34" charset="0"/>
              </a:rPr>
              <a:t> </a:t>
            </a:r>
            <a:r>
              <a:rPr lang="cs-CZ" altLang="de-DE" sz="1200" i="1" dirty="0">
                <a:latin typeface="Verdana" pitchFamily="34" charset="0"/>
              </a:rPr>
              <a:t>Pracovní list </a:t>
            </a:r>
            <a:r>
              <a:rPr lang="en-GB" altLang="de-DE" sz="1200" i="1" dirty="0">
                <a:latin typeface="Verdana" pitchFamily="34" charset="0"/>
              </a:rPr>
              <a:t>3.2</a:t>
            </a:r>
          </a:p>
          <a:p>
            <a:pPr eaLnBrk="1" hangingPunct="1"/>
            <a:r>
              <a:rPr lang="de-DE" altLang="de-DE" sz="1200" dirty="0">
                <a:latin typeface="Verdana" pitchFamily="34" charset="0"/>
              </a:rPr>
              <a:t>     </a:t>
            </a:r>
          </a:p>
        </p:txBody>
      </p:sp>
      <p:pic>
        <p:nvPicPr>
          <p:cNvPr id="8199" name="Picture 70" descr="Notize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8" y="6229350"/>
            <a:ext cx="33655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69"/>
          <p:cNvSpPr>
            <a:spLocks noChangeArrowheads="1"/>
          </p:cNvSpPr>
          <p:nvPr/>
        </p:nvSpPr>
        <p:spPr bwMode="auto">
          <a:xfrm>
            <a:off x="0" y="6167438"/>
            <a:ext cx="1944688" cy="474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de-DE">
              <a:latin typeface="Verdana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-4763"/>
            <a:ext cx="9144000" cy="73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</a:rPr>
              <a:t>Vznik konkrétních přesvědčení</a:t>
            </a:r>
            <a:endParaRPr lang="de-DE" altLang="de-DE" sz="200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l="13973" t="23422" r="14563" b="31543"/>
          <a:stretch/>
        </p:blipFill>
        <p:spPr>
          <a:xfrm>
            <a:off x="1259632" y="1484784"/>
            <a:ext cx="6595818" cy="3325164"/>
          </a:xfrm>
          <a:prstGeom prst="rect">
            <a:avLst/>
          </a:prstGeom>
        </p:spPr>
      </p:pic>
      <p:sp>
        <p:nvSpPr>
          <p:cNvPr id="15" name="Textfeld 12"/>
          <p:cNvSpPr txBox="1"/>
          <p:nvPr/>
        </p:nvSpPr>
        <p:spPr>
          <a:xfrm rot="19806148">
            <a:off x="3311622" y="3605181"/>
            <a:ext cx="22748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Pracovní list</a:t>
            </a:r>
            <a:endParaRPr lang="en-AU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6919913" y="6619875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sz="1200" b="1" dirty="0">
                <a:solidFill>
                  <a:schemeClr val="tx2"/>
                </a:solidFill>
                <a:latin typeface="Verdana" pitchFamily="34" charset="0"/>
              </a:rPr>
              <a:t>Formulace případu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14" name="Fußzeilenplatzhalter 4"/>
          <p:cNvSpPr txBox="1">
            <a:spLocks noGrp="1"/>
          </p:cNvSpPr>
          <p:nvPr/>
        </p:nvSpPr>
        <p:spPr bwMode="auto">
          <a:xfrm>
            <a:off x="8648700" y="6615113"/>
            <a:ext cx="638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3.4</a:t>
            </a:r>
            <a:endParaRPr lang="en-US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Bildschirmpräsentation (4:3)</PresentationFormat>
  <Paragraphs>55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4</vt:i4>
      </vt:variant>
    </vt:vector>
  </HeadingPairs>
  <TitlesOfParts>
    <vt:vector size="15" baseType="lpstr">
      <vt:lpstr>Arial</vt:lpstr>
      <vt:lpstr>Courier New</vt:lpstr>
      <vt:lpstr>Georgia</vt:lpstr>
      <vt:lpstr>Times New Roman</vt:lpstr>
      <vt:lpstr>Verdana</vt:lpstr>
      <vt:lpstr>Wingdings</vt:lpstr>
      <vt:lpstr>Wingdings 2</vt:lpstr>
      <vt:lpstr>5_Standarddesign</vt:lpstr>
      <vt:lpstr>6_Standarddesign</vt:lpstr>
      <vt:lpstr>2_Cronus</vt:lpstr>
      <vt:lpstr>4_Cronus</vt:lpstr>
      <vt:lpstr>PowerPoint-Präsentation</vt:lpstr>
      <vt:lpstr>PowerPoint-Präsentation</vt:lpstr>
      <vt:lpstr>PowerPoint-Präsentation</vt:lpstr>
      <vt:lpstr>PowerPoint-Präsentation</vt:lpstr>
    </vt:vector>
  </TitlesOfParts>
  <Company>UKE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Metacognitive Training Exercises (MCT+)</dc:title>
  <dc:creator>Ruth</dc:creator>
  <cp:lastModifiedBy>PC1</cp:lastModifiedBy>
  <cp:revision>57</cp:revision>
  <dcterms:created xsi:type="dcterms:W3CDTF">2011-01-03T09:52:55Z</dcterms:created>
  <dcterms:modified xsi:type="dcterms:W3CDTF">2017-02-14T11:12:43Z</dcterms:modified>
</cp:coreProperties>
</file>