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7" r:id="rId5"/>
    <p:sldMasterId id="2147483655" r:id="rId6"/>
    <p:sldMasterId id="2147483656" r:id="rId7"/>
    <p:sldMasterId id="2147483658" r:id="rId8"/>
    <p:sldMasterId id="2147483659" r:id="rId9"/>
    <p:sldMasterId id="2147483660" r:id="rId10"/>
    <p:sldMasterId id="2147483661" r:id="rId11"/>
    <p:sldMasterId id="2147483662" r:id="rId12"/>
    <p:sldMasterId id="2147483663" r:id="rId13"/>
    <p:sldMasterId id="2147483664" r:id="rId14"/>
  </p:sldMasterIdLst>
  <p:notesMasterIdLst>
    <p:notesMasterId r:id="rId50"/>
  </p:notesMasterIdLst>
  <p:handoutMasterIdLst>
    <p:handoutMasterId r:id="rId51"/>
  </p:handoutMasterIdLst>
  <p:sldIdLst>
    <p:sldId id="287" r:id="rId15"/>
    <p:sldId id="446" r:id="rId16"/>
    <p:sldId id="447" r:id="rId17"/>
    <p:sldId id="455" r:id="rId18"/>
    <p:sldId id="466" r:id="rId19"/>
    <p:sldId id="440" r:id="rId20"/>
    <p:sldId id="442" r:id="rId21"/>
    <p:sldId id="379" r:id="rId22"/>
    <p:sldId id="456" r:id="rId23"/>
    <p:sldId id="460" r:id="rId24"/>
    <p:sldId id="461" r:id="rId25"/>
    <p:sldId id="452" r:id="rId26"/>
    <p:sldId id="454" r:id="rId27"/>
    <p:sldId id="410" r:id="rId28"/>
    <p:sldId id="433" r:id="rId29"/>
    <p:sldId id="434" r:id="rId30"/>
    <p:sldId id="435" r:id="rId31"/>
    <p:sldId id="437" r:id="rId32"/>
    <p:sldId id="458" r:id="rId33"/>
    <p:sldId id="464" r:id="rId34"/>
    <p:sldId id="463" r:id="rId35"/>
    <p:sldId id="459" r:id="rId36"/>
    <p:sldId id="390" r:id="rId37"/>
    <p:sldId id="465" r:id="rId38"/>
    <p:sldId id="395" r:id="rId39"/>
    <p:sldId id="418" r:id="rId40"/>
    <p:sldId id="396" r:id="rId41"/>
    <p:sldId id="397" r:id="rId42"/>
    <p:sldId id="398" r:id="rId43"/>
    <p:sldId id="462" r:id="rId44"/>
    <p:sldId id="400" r:id="rId45"/>
    <p:sldId id="363" r:id="rId46"/>
    <p:sldId id="376" r:id="rId47"/>
    <p:sldId id="445" r:id="rId48"/>
    <p:sldId id="457" r:id="rId49"/>
  </p:sldIdLst>
  <p:sldSz cx="9144000" cy="6858000" type="screen4x3"/>
  <p:notesSz cx="6669088" cy="9872663"/>
  <p:defaultTextStyle>
    <a:defPPr>
      <a:defRPr lang="en-US"/>
    </a:defPPr>
    <a:lvl1pPr algn="l" rtl="0" fontAlgn="base">
      <a:spcBef>
        <a:spcPct val="0"/>
      </a:spcBef>
      <a:spcAft>
        <a:spcPct val="0"/>
      </a:spcAft>
      <a:defRPr sz="14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14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14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14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1400" kern="1200">
        <a:solidFill>
          <a:schemeClr val="tx1"/>
        </a:solidFill>
        <a:latin typeface="Verdana" pitchFamily="34" charset="0"/>
        <a:ea typeface="+mn-ea"/>
        <a:cs typeface="Times New Roman" pitchFamily="18" charset="0"/>
      </a:defRPr>
    </a:lvl5pPr>
    <a:lvl6pPr marL="2286000" algn="l" defTabSz="914400" rtl="0" eaLnBrk="1" latinLnBrk="0" hangingPunct="1">
      <a:defRPr sz="1400" kern="1200">
        <a:solidFill>
          <a:schemeClr val="tx1"/>
        </a:solidFill>
        <a:latin typeface="Verdana" pitchFamily="34" charset="0"/>
        <a:ea typeface="+mn-ea"/>
        <a:cs typeface="Times New Roman" pitchFamily="18" charset="0"/>
      </a:defRPr>
    </a:lvl6pPr>
    <a:lvl7pPr marL="2743200" algn="l" defTabSz="914400" rtl="0" eaLnBrk="1" latinLnBrk="0" hangingPunct="1">
      <a:defRPr sz="1400" kern="1200">
        <a:solidFill>
          <a:schemeClr val="tx1"/>
        </a:solidFill>
        <a:latin typeface="Verdana" pitchFamily="34" charset="0"/>
        <a:ea typeface="+mn-ea"/>
        <a:cs typeface="Times New Roman" pitchFamily="18" charset="0"/>
      </a:defRPr>
    </a:lvl7pPr>
    <a:lvl8pPr marL="3200400" algn="l" defTabSz="914400" rtl="0" eaLnBrk="1" latinLnBrk="0" hangingPunct="1">
      <a:defRPr sz="1400" kern="1200">
        <a:solidFill>
          <a:schemeClr val="tx1"/>
        </a:solidFill>
        <a:latin typeface="Verdana" pitchFamily="34" charset="0"/>
        <a:ea typeface="+mn-ea"/>
        <a:cs typeface="Times New Roman" pitchFamily="18" charset="0"/>
      </a:defRPr>
    </a:lvl8pPr>
    <a:lvl9pPr marL="3657600" algn="l" defTabSz="914400" rtl="0" eaLnBrk="1" latinLnBrk="0" hangingPunct="1">
      <a:defRPr sz="14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2" pos="2881">
          <p15:clr>
            <a:srgbClr val="A4A3A4"/>
          </p15:clr>
        </p15:guide>
        <p15:guide id="3" orient="horz" pos="845" userDrawn="1">
          <p15:clr>
            <a:srgbClr val="A4A3A4"/>
          </p15:clr>
        </p15:guide>
        <p15:guide id="4" pos="158">
          <p15:clr>
            <a:srgbClr val="A4A3A4"/>
          </p15:clr>
        </p15:guide>
        <p15:guide id="5" pos="5602">
          <p15:clr>
            <a:srgbClr val="A4A3A4"/>
          </p15:clr>
        </p15:guide>
        <p15:guide id="6" orient="horz" pos="2432" userDrawn="1">
          <p15:clr>
            <a:srgbClr val="A4A3A4"/>
          </p15:clr>
        </p15:guide>
        <p15:guide id="7" orient="horz" pos="2364" userDrawn="1">
          <p15:clr>
            <a:srgbClr val="A4A3A4"/>
          </p15:clr>
        </p15:guide>
        <p15:guide id="8" orient="horz" pos="95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6" clrIdx="0">
    <p:extLst/>
  </p:cmAuthor>
  <p:cmAuthor id="2" name="Ryan Balzan" initials="R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3C3F7"/>
    <a:srgbClr val="FFCC66"/>
    <a:srgbClr val="339966"/>
    <a:srgbClr val="66CCFF"/>
    <a:srgbClr val="00CC99"/>
    <a:srgbClr val="8CADAE"/>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94" autoAdjust="0"/>
    <p:restoredTop sz="94660"/>
  </p:normalViewPr>
  <p:slideViewPr>
    <p:cSldViewPr snapToGrid="0">
      <p:cViewPr varScale="1">
        <p:scale>
          <a:sx n="129" d="100"/>
          <a:sy n="129" d="100"/>
        </p:scale>
        <p:origin x="1104" y="90"/>
      </p:cViewPr>
      <p:guideLst>
        <p:guide pos="2881"/>
        <p:guide orient="horz" pos="845"/>
        <p:guide pos="158"/>
        <p:guide pos="5602"/>
        <p:guide orient="horz" pos="2432"/>
        <p:guide orient="horz" pos="2364"/>
        <p:guide orient="horz" pos="9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7" d="100"/>
          <a:sy n="47" d="100"/>
        </p:scale>
        <p:origin x="-1320" y="-114"/>
      </p:cViewPr>
      <p:guideLst>
        <p:guide orient="horz" pos="3109"/>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s>
</file>

<file path=ppt/charts/_rels/chart1.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Arbeitsblat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pie3DChart>
        <c:varyColors val="0"/>
        <c:ser>
          <c:idx val="0"/>
          <c:order val="0"/>
          <c:spPr>
            <a:solidFill>
              <a:srgbClr val="0070C0"/>
            </a:solidFill>
          </c:spPr>
          <c:dPt>
            <c:idx val="0"/>
            <c:bubble3D val="0"/>
            <c:spPr>
              <a:solidFill>
                <a:srgbClr val="C5D1D7">
                  <a:lumMod val="50000"/>
                </a:srgbClr>
              </a:solidFill>
            </c:spPr>
          </c:dPt>
          <c:dPt>
            <c:idx val="1"/>
            <c:bubble3D val="0"/>
            <c:spPr>
              <a:solidFill>
                <a:srgbClr val="B9A300">
                  <a:lumMod val="60000"/>
                  <a:lumOff val="40000"/>
                </a:srgbClr>
              </a:solidFill>
            </c:spPr>
            <c:extLst>
              <c:ext xmlns:c16="http://schemas.microsoft.com/office/drawing/2014/chart" uri="{C3380CC4-5D6E-409C-BE32-E72D297353CC}">
                <c16:uniqueId val="{00000001-E756-458C-9B25-9E00924027A5}"/>
              </c:ext>
            </c:extLst>
          </c:dPt>
          <c:cat>
            <c:strRef>
              <c:f>Tabelle1!$C$10:$C$11</c:f>
              <c:strCache>
                <c:ptCount val="2"/>
                <c:pt idx="0">
                  <c:v>ich</c:v>
                </c:pt>
                <c:pt idx="1">
                  <c:v> </c:v>
                </c:pt>
              </c:strCache>
            </c:strRef>
          </c:cat>
          <c:val>
            <c:numRef>
              <c:f>Tabelle1!$D$10:$D$11</c:f>
              <c:numCache>
                <c:formatCode>General</c:formatCode>
                <c:ptCount val="2"/>
                <c:pt idx="0">
                  <c:v>90</c:v>
                </c:pt>
                <c:pt idx="1">
                  <c:v>10</c:v>
                </c:pt>
              </c:numCache>
            </c:numRef>
          </c:val>
          <c:extLst>
            <c:ext xmlns:c16="http://schemas.microsoft.com/office/drawing/2014/chart" uri="{C3380CC4-5D6E-409C-BE32-E72D297353CC}">
              <c16:uniqueId val="{00000002-E756-458C-9B25-9E00924027A5}"/>
            </c:ext>
          </c:extLst>
        </c:ser>
        <c:dLbls>
          <c:showLegendKey val="0"/>
          <c:showVal val="0"/>
          <c:showCatName val="0"/>
          <c:showSerName val="0"/>
          <c:showPercent val="0"/>
          <c:showBubbleSize val="0"/>
          <c:showLeaderLines val="0"/>
        </c:dLbls>
      </c:pie3DChart>
    </c:plotArea>
    <c:legend>
      <c:legendPos val="r"/>
      <c:legendEntry>
        <c:idx val="1"/>
        <c:delete val="1"/>
      </c:legendEntry>
      <c:layout>
        <c:manualLayout>
          <c:xMode val="edge"/>
          <c:yMode val="edge"/>
          <c:x val="0.65975013180210462"/>
          <c:y val="0.79009110753009748"/>
          <c:w val="0.33881767139480023"/>
          <c:h val="0.20559261177524599"/>
        </c:manualLayout>
      </c:layout>
      <c:overlay val="0"/>
    </c:legend>
    <c:plotVisOnly val="1"/>
    <c:dispBlanksAs val="zero"/>
    <c:showDLblsOverMax val="0"/>
  </c:chart>
  <c:txPr>
    <a:bodyPr/>
    <a:lstStyle/>
    <a:p>
      <a:pPr>
        <a:defRPr sz="1800"/>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753180661577599"/>
          <c:y val="0.10426540284360203"/>
          <c:w val="0.4300254452926211"/>
          <c:h val="0.80094786729857825"/>
        </c:manualLayout>
      </c:layout>
      <c:pieChart>
        <c:varyColors val="1"/>
        <c:ser>
          <c:idx val="0"/>
          <c:order val="0"/>
          <c:spPr>
            <a:solidFill>
              <a:srgbClr val="9999FF"/>
            </a:solidFill>
            <a:ln w="14213">
              <a:solidFill>
                <a:srgbClr val="000000"/>
              </a:solidFill>
              <a:prstDash val="solid"/>
            </a:ln>
          </c:spPr>
          <c:dPt>
            <c:idx val="0"/>
            <c:bubble3D val="0"/>
            <c:spPr>
              <a:solidFill>
                <a:schemeClr val="accent1">
                  <a:lumMod val="75000"/>
                </a:schemeClr>
              </a:solidFill>
              <a:ln w="14213">
                <a:solidFill>
                  <a:srgbClr val="000000"/>
                </a:solidFill>
                <a:prstDash val="solid"/>
              </a:ln>
            </c:spPr>
          </c:dPt>
          <c:dPt>
            <c:idx val="1"/>
            <c:bubble3D val="0"/>
            <c:spPr>
              <a:solidFill>
                <a:schemeClr val="accent2">
                  <a:lumMod val="60000"/>
                  <a:lumOff val="40000"/>
                </a:schemeClr>
              </a:solidFill>
              <a:ln w="14213">
                <a:solidFill>
                  <a:srgbClr val="000000"/>
                </a:solidFill>
                <a:prstDash val="solid"/>
              </a:ln>
            </c:spPr>
          </c:dPt>
          <c:dPt>
            <c:idx val="2"/>
            <c:bubble3D val="0"/>
            <c:spPr>
              <a:solidFill>
                <a:schemeClr val="bg2">
                  <a:lumMod val="50000"/>
                </a:schemeClr>
              </a:solidFill>
              <a:ln w="14213">
                <a:solidFill>
                  <a:srgbClr val="000000"/>
                </a:solidFill>
                <a:prstDash val="solid"/>
              </a:ln>
            </c:spPr>
          </c:dPt>
          <c:cat>
            <c:strRef>
              <c:f>Tabelle1!$B$4:$B$6</c:f>
              <c:strCache>
                <c:ptCount val="3"/>
                <c:pt idx="0">
                  <c:v>Umstände: Drogen</c:v>
                </c:pt>
                <c:pt idx="1">
                  <c:v>andere: Ärger mit Nachbarm</c:v>
                </c:pt>
                <c:pt idx="2">
                  <c:v>ich: übertriebene Reaktion</c:v>
                </c:pt>
              </c:strCache>
            </c:strRef>
          </c:cat>
          <c:val>
            <c:numRef>
              <c:f>Tabelle1!$C$4:$C$6</c:f>
              <c:numCache>
                <c:formatCode>General</c:formatCode>
                <c:ptCount val="3"/>
                <c:pt idx="0">
                  <c:v>40</c:v>
                </c:pt>
                <c:pt idx="1">
                  <c:v>30</c:v>
                </c:pt>
                <c:pt idx="2">
                  <c:v>30</c:v>
                </c:pt>
              </c:numCache>
            </c:numRef>
          </c:val>
        </c:ser>
        <c:dLbls>
          <c:showLegendKey val="0"/>
          <c:showVal val="0"/>
          <c:showCatName val="0"/>
          <c:showSerName val="0"/>
          <c:showPercent val="0"/>
          <c:showBubbleSize val="0"/>
          <c:showLeaderLines val="0"/>
        </c:dLbls>
        <c:firstSliceAng val="0"/>
      </c:pieChart>
      <c:spPr>
        <a:noFill/>
        <a:ln w="28425">
          <a:noFill/>
        </a:ln>
      </c:spPr>
    </c:plotArea>
    <c:plotVisOnly val="1"/>
    <c:dispBlanksAs val="zero"/>
    <c:showDLblsOverMax val="0"/>
  </c:chart>
  <c:spPr>
    <a:solidFill>
      <a:srgbClr val="FFFFFF"/>
    </a:solidFill>
    <a:ln>
      <a:noFill/>
    </a:ln>
  </c:spPr>
  <c:txPr>
    <a:bodyPr/>
    <a:lstStyle/>
    <a:p>
      <a:pPr>
        <a:defRPr sz="1035" b="0" i="0" u="none" strike="noStrike" baseline="0">
          <a:solidFill>
            <a:srgbClr val="000000"/>
          </a:solidFill>
          <a:latin typeface="Arial"/>
          <a:ea typeface="Arial"/>
          <a:cs typeface="Arial"/>
        </a:defRPr>
      </a:pPr>
      <a:endParaRPr lang="de-DE"/>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377825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algn="r" defTabSz="944563">
              <a:defRPr sz="1300">
                <a:latin typeface="Verdana" charset="0"/>
                <a:ea typeface="Times New Roman"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377825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algn="r" defTabSz="944563">
              <a:defRPr sz="1300"/>
            </a:lvl1pPr>
          </a:lstStyle>
          <a:p>
            <a:pPr>
              <a:defRPr/>
            </a:pPr>
            <a:fld id="{D9F9BF97-88E2-4BCA-814C-FABE494600DA}" type="slidenum">
              <a:rPr lang="en-GB" altLang="de-DE"/>
              <a:pPr>
                <a:defRPr/>
              </a:pPr>
              <a:t>‹Nr.›</a:t>
            </a:fld>
            <a:endParaRPr lang="en-GB" altLang="de-DE"/>
          </a:p>
        </p:txBody>
      </p:sp>
    </p:spTree>
    <p:extLst>
      <p:ext uri="{BB962C8B-B14F-4D97-AF65-F5344CB8AC3E}">
        <p14:creationId xmlns:p14="http://schemas.microsoft.com/office/powerpoint/2010/main" val="175611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050"/>
          <p:cNvSpPr>
            <a:spLocks noGrp="1" noChangeArrowheads="1"/>
          </p:cNvSpPr>
          <p:nvPr>
            <p:ph type="hdr" sz="quarter"/>
          </p:nvPr>
        </p:nvSpPr>
        <p:spPr bwMode="auto">
          <a:xfrm>
            <a:off x="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US"/>
          </a:p>
        </p:txBody>
      </p:sp>
      <p:sp>
        <p:nvSpPr>
          <p:cNvPr id="39939" name="Rectangle 2051"/>
          <p:cNvSpPr>
            <a:spLocks noGrp="1" noChangeArrowheads="1"/>
          </p:cNvSpPr>
          <p:nvPr>
            <p:ph type="dt" idx="1"/>
          </p:nvPr>
        </p:nvSpPr>
        <p:spPr bwMode="auto">
          <a:xfrm>
            <a:off x="377825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algn="r" defTabSz="944563">
              <a:defRPr sz="1300">
                <a:latin typeface="Verdana" charset="0"/>
                <a:ea typeface="Times New Roman" charset="0"/>
                <a:cs typeface="Times New Roman" charset="0"/>
              </a:defRPr>
            </a:lvl1pPr>
          </a:lstStyle>
          <a:p>
            <a:pPr>
              <a:defRPr/>
            </a:pPr>
            <a:endParaRPr lang="en-US"/>
          </a:p>
        </p:txBody>
      </p:sp>
      <p:sp>
        <p:nvSpPr>
          <p:cNvPr id="51204" name="Rectangle 2052"/>
          <p:cNvSpPr>
            <a:spLocks noGrp="1" noRot="1" noChangeAspect="1" noChangeArrowheads="1" noTextEdit="1"/>
          </p:cNvSpPr>
          <p:nvPr>
            <p:ph type="sldImg" idx="2"/>
          </p:nvPr>
        </p:nvSpPr>
        <p:spPr bwMode="auto">
          <a:xfrm>
            <a:off x="865188" y="739775"/>
            <a:ext cx="4940300" cy="3703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2053"/>
          <p:cNvSpPr>
            <a:spLocks noGrp="1" noChangeArrowheads="1"/>
          </p:cNvSpPr>
          <p:nvPr>
            <p:ph type="body" sz="quarter" idx="3"/>
          </p:nvPr>
        </p:nvSpPr>
        <p:spPr bwMode="auto">
          <a:xfrm>
            <a:off x="889000" y="4689475"/>
            <a:ext cx="4891088" cy="4443413"/>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39942" name="Rectangle 2054"/>
          <p:cNvSpPr>
            <a:spLocks noGrp="1" noChangeArrowheads="1"/>
          </p:cNvSpPr>
          <p:nvPr>
            <p:ph type="ftr" sz="quarter" idx="4"/>
          </p:nvPr>
        </p:nvSpPr>
        <p:spPr bwMode="auto">
          <a:xfrm>
            <a:off x="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US"/>
          </a:p>
        </p:txBody>
      </p:sp>
      <p:sp>
        <p:nvSpPr>
          <p:cNvPr id="39943" name="Rectangle 2055"/>
          <p:cNvSpPr>
            <a:spLocks noGrp="1" noChangeArrowheads="1"/>
          </p:cNvSpPr>
          <p:nvPr>
            <p:ph type="sldNum" sz="quarter" idx="5"/>
          </p:nvPr>
        </p:nvSpPr>
        <p:spPr bwMode="auto">
          <a:xfrm>
            <a:off x="377825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algn="r" defTabSz="944563">
              <a:defRPr sz="1300"/>
            </a:lvl1pPr>
          </a:lstStyle>
          <a:p>
            <a:pPr>
              <a:defRPr/>
            </a:pPr>
            <a:fld id="{F2B564CC-E4B2-4255-B138-59E920337708}" type="slidenum">
              <a:rPr lang="en-US" altLang="de-DE"/>
              <a:pPr>
                <a:defRPr/>
              </a:pPr>
              <a:t>‹Nr.›</a:t>
            </a:fld>
            <a:endParaRPr lang="en-US" altLang="de-DE"/>
          </a:p>
        </p:txBody>
      </p:sp>
    </p:spTree>
    <p:extLst>
      <p:ext uri="{BB962C8B-B14F-4D97-AF65-F5344CB8AC3E}">
        <p14:creationId xmlns:p14="http://schemas.microsoft.com/office/powerpoint/2010/main" val="893987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4A5AE10-4E82-4D1F-9865-DECC9B86C289}" type="slidenum">
              <a:rPr lang="en-US" altLang="de-DE" sz="1300" smtClean="0">
                <a:latin typeface="Verdana" pitchFamily="34" charset="0"/>
              </a:rPr>
              <a:pPr eaLnBrk="1" hangingPunct="1">
                <a:spcBef>
                  <a:spcPct val="0"/>
                </a:spcBef>
              </a:pPr>
              <a:t>1</a:t>
            </a:fld>
            <a:endParaRPr lang="en-US" altLang="de-DE" sz="1300" smtClean="0">
              <a:latin typeface="Verdana" pitchFamily="34" charset="0"/>
            </a:endParaRPr>
          </a:p>
        </p:txBody>
      </p:sp>
      <p:sp>
        <p:nvSpPr>
          <p:cNvPr id="52227" name="Rectangle 2"/>
          <p:cNvSpPr>
            <a:spLocks noGrp="1" noRot="1" noChangeAspect="1" noChangeArrowheads="1" noTextEdit="1"/>
          </p:cNvSpPr>
          <p:nvPr>
            <p:ph type="sldImg"/>
          </p:nvPr>
        </p:nvSpPr>
        <p:spPr>
          <a:xfrm>
            <a:off x="866775" y="739775"/>
            <a:ext cx="4937125" cy="370363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
        <p:nvSpPr>
          <p:cNvPr id="52229" name="AutoShape 4"/>
          <p:cNvSpPr>
            <a:spLocks noChangeArrowheads="1"/>
          </p:cNvSpPr>
          <p:nvPr/>
        </p:nvSpPr>
        <p:spPr bwMode="auto">
          <a:xfrm>
            <a:off x="763588" y="5699125"/>
            <a:ext cx="5140325" cy="1736725"/>
          </a:xfrm>
          <a:prstGeom prst="wedgeEllipseCallout">
            <a:avLst>
              <a:gd name="adj1" fmla="val -38046"/>
              <a:gd name="adj2" fmla="val 31218"/>
            </a:avLst>
          </a:prstGeom>
          <a:solidFill>
            <a:schemeClr val="bg1"/>
          </a:solidFill>
          <a:ln w="9525">
            <a:solidFill>
              <a:schemeClr val="tx1"/>
            </a:solidFill>
            <a:miter lim="800000"/>
            <a:headEnd/>
            <a:tailEnd/>
          </a:ln>
        </p:spPr>
        <p:txBody>
          <a:bodyPr lIns="87251" tIns="43626" rIns="87251" bIns="43626"/>
          <a:lstStyle>
            <a:lvl1pPr defTabSz="873125" eaLnBrk="0" hangingPunct="0">
              <a:spcBef>
                <a:spcPct val="30000"/>
              </a:spcBef>
              <a:defRPr sz="1200">
                <a:solidFill>
                  <a:schemeClr val="tx1"/>
                </a:solidFill>
                <a:latin typeface="Times New Roman" pitchFamily="18" charset="0"/>
                <a:cs typeface="Times New Roman" pitchFamily="18" charset="0"/>
              </a:defRPr>
            </a:lvl1pPr>
            <a:lvl2pPr marL="37931725" indent="-37474525" defTabSz="873125" eaLnBrk="0" hangingPunct="0">
              <a:spcBef>
                <a:spcPct val="30000"/>
              </a:spcBef>
              <a:defRPr sz="1200">
                <a:solidFill>
                  <a:schemeClr val="tx1"/>
                </a:solidFill>
                <a:latin typeface="Times New Roman" pitchFamily="18" charset="0"/>
                <a:cs typeface="Times New Roman" pitchFamily="18" charset="0"/>
              </a:defRPr>
            </a:lvl2pPr>
            <a:lvl3pPr marL="1143000" indent="-228600" defTabSz="873125" eaLnBrk="0" hangingPunct="0">
              <a:spcBef>
                <a:spcPct val="30000"/>
              </a:spcBef>
              <a:defRPr sz="1200">
                <a:solidFill>
                  <a:schemeClr val="tx1"/>
                </a:solidFill>
                <a:latin typeface="Times New Roman" pitchFamily="18" charset="0"/>
                <a:cs typeface="Times New Roman" pitchFamily="18" charset="0"/>
              </a:defRPr>
            </a:lvl3pPr>
            <a:lvl4pPr marL="1600200" indent="-228600" defTabSz="873125" eaLnBrk="0" hangingPunct="0">
              <a:spcBef>
                <a:spcPct val="30000"/>
              </a:spcBef>
              <a:defRPr sz="1200">
                <a:solidFill>
                  <a:schemeClr val="tx1"/>
                </a:solidFill>
                <a:latin typeface="Times New Roman" pitchFamily="18" charset="0"/>
                <a:cs typeface="Times New Roman" pitchFamily="18" charset="0"/>
              </a:defRPr>
            </a:lvl4pPr>
            <a:lvl5pPr marL="2057400" indent="-228600" defTabSz="873125" eaLnBrk="0" hangingPunct="0">
              <a:spcBef>
                <a:spcPct val="30000"/>
              </a:spcBef>
              <a:defRPr sz="1200">
                <a:solidFill>
                  <a:schemeClr val="tx1"/>
                </a:solidFill>
                <a:latin typeface="Times New Roman" pitchFamily="18" charset="0"/>
                <a:cs typeface="Times New Roman" pitchFamily="18" charset="0"/>
              </a:defRPr>
            </a:lvl5pPr>
            <a:lvl6pPr marL="25146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ctr" eaLnBrk="1" hangingPunct="1">
              <a:spcBef>
                <a:spcPct val="0"/>
              </a:spcBef>
            </a:pPr>
            <a:r>
              <a:rPr lang="de-DE" altLang="de-DE" sz="1500">
                <a:latin typeface="Verdana" pitchFamily="34" charset="0"/>
              </a:rPr>
              <a:t>Gestern/Heute haben wir über Zuschreibungsstil in der Gruppe gesprochen, Gibt es irgendetwas was Ihnen besonders in Erinnerung geblieben ist…</a:t>
            </a:r>
          </a:p>
        </p:txBody>
      </p:sp>
    </p:spTree>
    <p:extLst>
      <p:ext uri="{BB962C8B-B14F-4D97-AF65-F5344CB8AC3E}">
        <p14:creationId xmlns:p14="http://schemas.microsoft.com/office/powerpoint/2010/main" val="942962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E4B8DC2-76B0-422C-AF69-52C2E181B1AD}" type="slidenum">
              <a:rPr lang="en-US" altLang="de-DE" sz="1300" smtClean="0">
                <a:latin typeface="Verdana" pitchFamily="34" charset="0"/>
              </a:rPr>
              <a:pPr eaLnBrk="1" hangingPunct="1">
                <a:spcBef>
                  <a:spcPct val="0"/>
                </a:spcBef>
              </a:pPr>
              <a:t>2</a:t>
            </a:fld>
            <a:endParaRPr lang="en-US" altLang="de-DE" sz="1300" smtClean="0">
              <a:latin typeface="Verdana" pitchFamily="34" charset="0"/>
            </a:endParaRPr>
          </a:p>
        </p:txBody>
      </p:sp>
      <p:sp>
        <p:nvSpPr>
          <p:cNvPr id="53251" name="Rectangle 2"/>
          <p:cNvSpPr>
            <a:spLocks noGrp="1" noRot="1" noChangeAspect="1" noChangeArrowheads="1" noTextEdit="1"/>
          </p:cNvSpPr>
          <p:nvPr>
            <p:ph type="sldImg"/>
          </p:nvPr>
        </p:nvSpPr>
        <p:spPr>
          <a:xfrm>
            <a:off x="866775" y="739775"/>
            <a:ext cx="4937125" cy="370363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736913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7CDDC4F8-9F24-4555-BFB1-EDD456DA48BB}" type="slidenum">
              <a:rPr lang="en-US" altLang="de-DE" sz="1300" smtClean="0">
                <a:latin typeface="Verdana" pitchFamily="34" charset="0"/>
              </a:rPr>
              <a:pPr eaLnBrk="1" hangingPunct="1">
                <a:spcBef>
                  <a:spcPct val="0"/>
                </a:spcBef>
              </a:pPr>
              <a:t>3</a:t>
            </a:fld>
            <a:endParaRPr lang="en-US" altLang="de-DE" sz="1300" smtClean="0">
              <a:latin typeface="Verdana" pitchFamily="34" charset="0"/>
            </a:endParaRPr>
          </a:p>
        </p:txBody>
      </p:sp>
      <p:sp>
        <p:nvSpPr>
          <p:cNvPr id="54275" name="Rectangle 2"/>
          <p:cNvSpPr>
            <a:spLocks noGrp="1" noRot="1" noChangeAspect="1" noChangeArrowheads="1" noTextEdit="1"/>
          </p:cNvSpPr>
          <p:nvPr>
            <p:ph type="sldImg"/>
          </p:nvPr>
        </p:nvSpPr>
        <p:spPr>
          <a:xfrm>
            <a:off x="866775" y="739775"/>
            <a:ext cx="4937125" cy="370363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527686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71E66635-651E-4D90-9B93-DC623886E12D}" type="slidenum">
              <a:rPr lang="en-US" altLang="de-DE" sz="1300">
                <a:latin typeface="Verdana" pitchFamily="34" charset="0"/>
              </a:rPr>
              <a:pPr algn="r" eaLnBrk="1" hangingPunct="1">
                <a:spcBef>
                  <a:spcPct val="0"/>
                </a:spcBef>
              </a:pPr>
              <a:t>4</a:t>
            </a:fld>
            <a:endParaRPr lang="en-US" altLang="de-DE" sz="1300">
              <a:latin typeface="Verdana" pitchFamily="34" charset="0"/>
            </a:endParaRPr>
          </a:p>
        </p:txBody>
      </p:sp>
      <p:sp>
        <p:nvSpPr>
          <p:cNvPr id="56323" name="Rectangle 2"/>
          <p:cNvSpPr>
            <a:spLocks noGrp="1" noRot="1" noChangeAspect="1" noChangeArrowheads="1" noTextEdit="1"/>
          </p:cNvSpPr>
          <p:nvPr>
            <p:ph type="sldImg"/>
          </p:nvPr>
        </p:nvSpPr>
        <p:spPr>
          <a:xfrm>
            <a:off x="866775" y="739775"/>
            <a:ext cx="4937125" cy="370363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2529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71E66635-651E-4D90-9B93-DC623886E12D}" type="slidenum">
              <a:rPr lang="en-US" altLang="de-DE" sz="1300">
                <a:latin typeface="Verdana" pitchFamily="34" charset="0"/>
              </a:rPr>
              <a:pPr algn="r" eaLnBrk="1" hangingPunct="1">
                <a:spcBef>
                  <a:spcPct val="0"/>
                </a:spcBef>
              </a:pPr>
              <a:t>5</a:t>
            </a:fld>
            <a:endParaRPr lang="en-US" altLang="de-DE" sz="1300">
              <a:latin typeface="Verdana" pitchFamily="34" charset="0"/>
            </a:endParaRPr>
          </a:p>
        </p:txBody>
      </p:sp>
      <p:sp>
        <p:nvSpPr>
          <p:cNvPr id="56323" name="Rectangle 2"/>
          <p:cNvSpPr>
            <a:spLocks noGrp="1" noRot="1" noChangeAspect="1" noChangeArrowheads="1" noTextEdit="1"/>
          </p:cNvSpPr>
          <p:nvPr>
            <p:ph type="sldImg"/>
          </p:nvPr>
        </p:nvSpPr>
        <p:spPr>
          <a:xfrm>
            <a:off x="866775" y="739775"/>
            <a:ext cx="4937125" cy="370363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2529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A489179-0279-4442-A21C-485F7A57AC51}" type="slidenum">
              <a:rPr lang="en-US" altLang="de-DE" sz="1300" smtClean="0">
                <a:latin typeface="Verdana" pitchFamily="34" charset="0"/>
              </a:rPr>
              <a:pPr eaLnBrk="1" hangingPunct="1">
                <a:spcBef>
                  <a:spcPct val="0"/>
                </a:spcBef>
              </a:pPr>
              <a:t>6</a:t>
            </a:fld>
            <a:endParaRPr lang="en-US" altLang="de-DE" sz="1300" smtClean="0">
              <a:latin typeface="Verdana" pitchFamily="34" charset="0"/>
            </a:endParaRPr>
          </a:p>
        </p:txBody>
      </p:sp>
      <p:sp>
        <p:nvSpPr>
          <p:cNvPr id="57347" name="Rectangle 2"/>
          <p:cNvSpPr>
            <a:spLocks noGrp="1" noRot="1" noChangeAspect="1" noChangeArrowheads="1" noTextEdit="1"/>
          </p:cNvSpPr>
          <p:nvPr>
            <p:ph type="sldImg"/>
          </p:nvPr>
        </p:nvSpPr>
        <p:spPr>
          <a:xfrm>
            <a:off x="866775" y="739775"/>
            <a:ext cx="4937125" cy="370363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643189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E0004032-853B-4B2B-B516-64C68126DFE8}" type="slidenum">
              <a:rPr lang="en-US" altLang="de-DE" sz="1300" smtClean="0">
                <a:latin typeface="Verdana" pitchFamily="34" charset="0"/>
              </a:rPr>
              <a:pPr eaLnBrk="1" hangingPunct="1">
                <a:spcBef>
                  <a:spcPct val="0"/>
                </a:spcBef>
              </a:pPr>
              <a:t>7</a:t>
            </a:fld>
            <a:endParaRPr lang="en-US" altLang="de-DE" sz="1300" smtClean="0">
              <a:latin typeface="Verdana" pitchFamily="34" charset="0"/>
            </a:endParaRPr>
          </a:p>
        </p:txBody>
      </p:sp>
      <p:sp>
        <p:nvSpPr>
          <p:cNvPr id="58371" name="Rectangle 2"/>
          <p:cNvSpPr>
            <a:spLocks noGrp="1" noRot="1" noChangeAspect="1" noChangeArrowheads="1" noTextEdit="1"/>
          </p:cNvSpPr>
          <p:nvPr>
            <p:ph type="sldImg"/>
          </p:nvPr>
        </p:nvSpPr>
        <p:spPr>
          <a:xfrm>
            <a:off x="866775" y="739775"/>
            <a:ext cx="4937125" cy="370363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936912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48962412-00B2-4CFC-B564-9E40C1C9A116}" type="slidenum">
              <a:rPr lang="en-US" altLang="de-DE" sz="1300" smtClean="0">
                <a:latin typeface="Verdana" pitchFamily="34" charset="0"/>
              </a:rPr>
              <a:pPr eaLnBrk="1" hangingPunct="1">
                <a:spcBef>
                  <a:spcPct val="0"/>
                </a:spcBef>
              </a:pPr>
              <a:t>8</a:t>
            </a:fld>
            <a:endParaRPr lang="en-US" altLang="de-DE" sz="1300" smtClean="0">
              <a:latin typeface="Verdana" pitchFamily="34" charset="0"/>
            </a:endParaRPr>
          </a:p>
        </p:txBody>
      </p:sp>
      <p:sp>
        <p:nvSpPr>
          <p:cNvPr id="59395" name="Rectangle 2"/>
          <p:cNvSpPr>
            <a:spLocks noGrp="1" noRot="1" noChangeAspect="1" noChangeArrowheads="1" noTextEdit="1"/>
          </p:cNvSpPr>
          <p:nvPr>
            <p:ph type="sldImg"/>
          </p:nvPr>
        </p:nvSpPr>
        <p:spPr>
          <a:xfrm>
            <a:off x="866775" y="739775"/>
            <a:ext cx="4937125" cy="370363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46872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0614BD2F-E31C-43F4-B3DC-E155E50FCBCB}" type="slidenum">
              <a:rPr lang="en-US" altLang="de-DE" sz="1300">
                <a:latin typeface="Verdana" pitchFamily="34" charset="0"/>
              </a:rPr>
              <a:pPr algn="r" eaLnBrk="1" hangingPunct="1">
                <a:spcBef>
                  <a:spcPct val="0"/>
                </a:spcBef>
              </a:pPr>
              <a:t>9</a:t>
            </a:fld>
            <a:endParaRPr lang="en-US" altLang="de-DE" sz="1300">
              <a:latin typeface="Verdana" pitchFamily="34" charset="0"/>
            </a:endParaRPr>
          </a:p>
        </p:txBody>
      </p:sp>
      <p:sp>
        <p:nvSpPr>
          <p:cNvPr id="60419" name="Rectangle 2"/>
          <p:cNvSpPr>
            <a:spLocks noGrp="1" noRot="1" noChangeAspect="1" noChangeArrowheads="1" noTextEdit="1"/>
          </p:cNvSpPr>
          <p:nvPr>
            <p:ph type="sldImg"/>
          </p:nvPr>
        </p:nvSpPr>
        <p:spPr>
          <a:xfrm>
            <a:off x="866775" y="739775"/>
            <a:ext cx="4937125" cy="370363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520016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D1984C9-9F05-4CD5-B1B3-EB8B61C59E04}" type="slidenum">
              <a:rPr lang="en-US" altLang="de-DE" sz="1300" smtClean="0">
                <a:latin typeface="Verdana" pitchFamily="34" charset="0"/>
              </a:rPr>
              <a:pPr eaLnBrk="1" hangingPunct="1">
                <a:spcBef>
                  <a:spcPct val="0"/>
                </a:spcBef>
              </a:pPr>
              <a:t>10</a:t>
            </a:fld>
            <a:endParaRPr lang="en-US" altLang="de-DE" sz="1300" smtClean="0">
              <a:latin typeface="Verdana" pitchFamily="34" charset="0"/>
            </a:endParaRPr>
          </a:p>
        </p:txBody>
      </p:sp>
      <p:sp>
        <p:nvSpPr>
          <p:cNvPr id="61443" name="Rectangle 2"/>
          <p:cNvSpPr>
            <a:spLocks noGrp="1" noRot="1" noChangeAspect="1" noChangeArrowheads="1" noTextEdit="1"/>
          </p:cNvSpPr>
          <p:nvPr>
            <p:ph type="sldImg"/>
          </p:nvPr>
        </p:nvSpPr>
        <p:spPr>
          <a:xfrm>
            <a:off x="866775" y="739775"/>
            <a:ext cx="4937125" cy="370363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135832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F5FA2710-C7F0-4742-B2D7-D8B4026DF37E}" type="slidenum">
              <a:rPr lang="en-US" altLang="de-DE" sz="1300" smtClean="0">
                <a:latin typeface="Verdana" pitchFamily="34" charset="0"/>
              </a:rPr>
              <a:pPr eaLnBrk="1" hangingPunct="1">
                <a:spcBef>
                  <a:spcPct val="0"/>
                </a:spcBef>
              </a:pPr>
              <a:t>11</a:t>
            </a:fld>
            <a:endParaRPr lang="en-US" altLang="de-DE" sz="1300" smtClean="0">
              <a:latin typeface="Verdana" pitchFamily="34" charset="0"/>
            </a:endParaRPr>
          </a:p>
        </p:txBody>
      </p:sp>
      <p:sp>
        <p:nvSpPr>
          <p:cNvPr id="62467" name="Rectangle 2"/>
          <p:cNvSpPr>
            <a:spLocks noGrp="1" noRot="1" noChangeAspect="1" noChangeArrowheads="1" noTextEdit="1"/>
          </p:cNvSpPr>
          <p:nvPr>
            <p:ph type="sldImg"/>
          </p:nvPr>
        </p:nvSpPr>
        <p:spPr>
          <a:xfrm>
            <a:off x="866775" y="739775"/>
            <a:ext cx="4937125" cy="370363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83833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FDCD661F-89EE-42A5-BFBB-CCC0B5E69A7E}" type="slidenum">
              <a:rPr lang="en-US" altLang="de-DE" sz="1300" smtClean="0">
                <a:latin typeface="Verdana" pitchFamily="34" charset="0"/>
              </a:rPr>
              <a:pPr eaLnBrk="1" hangingPunct="1">
                <a:spcBef>
                  <a:spcPct val="0"/>
                </a:spcBef>
              </a:pPr>
              <a:t>12</a:t>
            </a:fld>
            <a:endParaRPr lang="en-US" altLang="de-DE" sz="1300" smtClean="0">
              <a:latin typeface="Verdana" pitchFamily="34" charset="0"/>
            </a:endParaRPr>
          </a:p>
        </p:txBody>
      </p:sp>
      <p:sp>
        <p:nvSpPr>
          <p:cNvPr id="63491" name="Rectangle 2"/>
          <p:cNvSpPr>
            <a:spLocks noGrp="1" noRot="1" noChangeAspect="1" noChangeArrowheads="1" noTextEdit="1"/>
          </p:cNvSpPr>
          <p:nvPr>
            <p:ph type="sldImg"/>
          </p:nvPr>
        </p:nvSpPr>
        <p:spPr>
          <a:xfrm>
            <a:off x="866775" y="739775"/>
            <a:ext cx="4937125" cy="370363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906214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9B38D8AF-A87A-466B-89D5-015D1C4A2538}" type="slidenum">
              <a:rPr lang="en-US" altLang="de-DE" sz="1300">
                <a:latin typeface="Verdana" pitchFamily="34" charset="0"/>
              </a:rPr>
              <a:pPr algn="r" eaLnBrk="1" hangingPunct="1">
                <a:spcBef>
                  <a:spcPct val="0"/>
                </a:spcBef>
              </a:pPr>
              <a:t>13</a:t>
            </a:fld>
            <a:endParaRPr lang="en-US" altLang="de-DE" sz="1300">
              <a:latin typeface="Verdana" pitchFamily="34" charset="0"/>
            </a:endParaRPr>
          </a:p>
        </p:txBody>
      </p:sp>
      <p:sp>
        <p:nvSpPr>
          <p:cNvPr id="64515" name="Rectangle 2"/>
          <p:cNvSpPr>
            <a:spLocks noGrp="1" noRot="1" noChangeAspect="1" noChangeArrowheads="1" noTextEdit="1"/>
          </p:cNvSpPr>
          <p:nvPr>
            <p:ph type="sldImg"/>
          </p:nvPr>
        </p:nvSpPr>
        <p:spPr>
          <a:xfrm>
            <a:off x="866775" y="739775"/>
            <a:ext cx="4937125" cy="370363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506263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8E266EF-523E-4390-9F36-0BFA7C970B9C}" type="slidenum">
              <a:rPr lang="en-US" altLang="de-DE" sz="1300" smtClean="0">
                <a:latin typeface="Verdana" pitchFamily="34" charset="0"/>
              </a:rPr>
              <a:pPr eaLnBrk="1" hangingPunct="1">
                <a:spcBef>
                  <a:spcPct val="0"/>
                </a:spcBef>
              </a:pPr>
              <a:t>14</a:t>
            </a:fld>
            <a:endParaRPr lang="en-US" altLang="de-DE" sz="1300" smtClean="0">
              <a:latin typeface="Verdana" pitchFamily="34" charset="0"/>
            </a:endParaRPr>
          </a:p>
        </p:txBody>
      </p:sp>
      <p:sp>
        <p:nvSpPr>
          <p:cNvPr id="65539" name="Rectangle 2"/>
          <p:cNvSpPr>
            <a:spLocks noGrp="1" noRot="1" noChangeAspect="1" noChangeArrowheads="1" noTextEdit="1"/>
          </p:cNvSpPr>
          <p:nvPr>
            <p:ph type="sldImg"/>
          </p:nvPr>
        </p:nvSpPr>
        <p:spPr>
          <a:xfrm>
            <a:off x="866775" y="739775"/>
            <a:ext cx="4937125" cy="370363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50795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19</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20</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21</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22</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7C96E31-44FF-48CF-A1AD-3EACD9D4ECE7}" type="slidenum">
              <a:rPr lang="en-US" altLang="de-DE" sz="1300" smtClean="0">
                <a:latin typeface="Verdana" pitchFamily="34" charset="0"/>
              </a:rPr>
              <a:pPr eaLnBrk="1" hangingPunct="1">
                <a:spcBef>
                  <a:spcPct val="0"/>
                </a:spcBef>
              </a:pPr>
              <a:t>23</a:t>
            </a:fld>
            <a:endParaRPr lang="en-US" altLang="de-DE" sz="1300" smtClean="0">
              <a:latin typeface="Verdana" pitchFamily="34" charset="0"/>
            </a:endParaRPr>
          </a:p>
        </p:txBody>
      </p:sp>
      <p:sp>
        <p:nvSpPr>
          <p:cNvPr id="71683" name="Rectangle 2"/>
          <p:cNvSpPr>
            <a:spLocks noGrp="1" noRot="1" noChangeAspect="1" noChangeArrowheads="1" noTextEdit="1"/>
          </p:cNvSpPr>
          <p:nvPr>
            <p:ph type="sldImg"/>
          </p:nvPr>
        </p:nvSpPr>
        <p:spPr>
          <a:xfrm>
            <a:off x="866775" y="739775"/>
            <a:ext cx="4937125" cy="370363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28531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7C96E31-44FF-48CF-A1AD-3EACD9D4ECE7}" type="slidenum">
              <a:rPr lang="en-US" altLang="de-DE" sz="1300" smtClean="0">
                <a:latin typeface="Verdana" pitchFamily="34" charset="0"/>
              </a:rPr>
              <a:pPr eaLnBrk="1" hangingPunct="1">
                <a:spcBef>
                  <a:spcPct val="0"/>
                </a:spcBef>
              </a:pPr>
              <a:t>24</a:t>
            </a:fld>
            <a:endParaRPr lang="en-US" altLang="de-DE" sz="1300" smtClean="0">
              <a:latin typeface="Verdana" pitchFamily="34" charset="0"/>
            </a:endParaRPr>
          </a:p>
        </p:txBody>
      </p:sp>
      <p:sp>
        <p:nvSpPr>
          <p:cNvPr id="71683" name="Rectangle 2"/>
          <p:cNvSpPr>
            <a:spLocks noGrp="1" noRot="1" noChangeAspect="1" noChangeArrowheads="1" noTextEdit="1"/>
          </p:cNvSpPr>
          <p:nvPr>
            <p:ph type="sldImg"/>
          </p:nvPr>
        </p:nvSpPr>
        <p:spPr>
          <a:xfrm>
            <a:off x="866775" y="739775"/>
            <a:ext cx="4937125" cy="370363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285317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8C8343A6-A043-4196-9BFF-1210CFFE3CC3}" type="slidenum">
              <a:rPr lang="en-US" altLang="de-DE" sz="1300" smtClean="0">
                <a:latin typeface="Verdana" pitchFamily="34" charset="0"/>
              </a:rPr>
              <a:pPr eaLnBrk="1" hangingPunct="1">
                <a:spcBef>
                  <a:spcPct val="0"/>
                </a:spcBef>
              </a:pPr>
              <a:t>25</a:t>
            </a:fld>
            <a:endParaRPr lang="en-US" altLang="de-DE" sz="1300" smtClean="0">
              <a:latin typeface="Verdana" pitchFamily="34" charset="0"/>
            </a:endParaRPr>
          </a:p>
        </p:txBody>
      </p:sp>
      <p:sp>
        <p:nvSpPr>
          <p:cNvPr id="72707" name="Rectangle 2"/>
          <p:cNvSpPr>
            <a:spLocks noGrp="1" noRot="1" noChangeAspect="1" noChangeArrowheads="1" noTextEdit="1"/>
          </p:cNvSpPr>
          <p:nvPr>
            <p:ph type="sldImg"/>
          </p:nvPr>
        </p:nvSpPr>
        <p:spPr>
          <a:xfrm>
            <a:off x="866775" y="739775"/>
            <a:ext cx="4937125" cy="370363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08851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5A4CAF0-48CF-4488-A4A6-6F2EF1AC6DC0}" type="slidenum">
              <a:rPr lang="en-US" altLang="de-DE" sz="1300" smtClean="0">
                <a:latin typeface="Verdana" pitchFamily="34" charset="0"/>
              </a:rPr>
              <a:pPr eaLnBrk="1" hangingPunct="1">
                <a:spcBef>
                  <a:spcPct val="0"/>
                </a:spcBef>
              </a:pPr>
              <a:t>26</a:t>
            </a:fld>
            <a:endParaRPr lang="en-US" altLang="de-DE" sz="1300" smtClean="0">
              <a:latin typeface="Verdana" pitchFamily="34" charset="0"/>
            </a:endParaRPr>
          </a:p>
        </p:txBody>
      </p:sp>
      <p:sp>
        <p:nvSpPr>
          <p:cNvPr id="73731" name="Rectangle 2"/>
          <p:cNvSpPr>
            <a:spLocks noGrp="1" noRot="1" noChangeAspect="1" noChangeArrowheads="1" noTextEdit="1"/>
          </p:cNvSpPr>
          <p:nvPr>
            <p:ph type="sldImg"/>
          </p:nvPr>
        </p:nvSpPr>
        <p:spPr>
          <a:xfrm>
            <a:off x="866775" y="739775"/>
            <a:ext cx="4937125" cy="370363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995353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0A30575-9816-47AF-905C-A945C8E586BB}" type="slidenum">
              <a:rPr lang="en-US" altLang="de-DE" sz="1300" smtClean="0">
                <a:latin typeface="Verdana" pitchFamily="34" charset="0"/>
              </a:rPr>
              <a:pPr eaLnBrk="1" hangingPunct="1">
                <a:spcBef>
                  <a:spcPct val="0"/>
                </a:spcBef>
              </a:pPr>
              <a:t>27</a:t>
            </a:fld>
            <a:endParaRPr lang="en-US" altLang="de-DE" sz="1300" smtClean="0">
              <a:latin typeface="Verdana" pitchFamily="34" charset="0"/>
            </a:endParaRPr>
          </a:p>
        </p:txBody>
      </p:sp>
      <p:sp>
        <p:nvSpPr>
          <p:cNvPr id="74755" name="Rectangle 2"/>
          <p:cNvSpPr>
            <a:spLocks noGrp="1" noRot="1" noChangeAspect="1" noChangeArrowheads="1" noTextEdit="1"/>
          </p:cNvSpPr>
          <p:nvPr>
            <p:ph type="sldImg"/>
          </p:nvPr>
        </p:nvSpPr>
        <p:spPr>
          <a:xfrm>
            <a:off x="866775" y="739775"/>
            <a:ext cx="4937125" cy="370363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29764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04AA3C4-88CA-4BAB-A1A2-41B6C4D80D8C}" type="slidenum">
              <a:rPr lang="en-US" altLang="de-DE" sz="1300" smtClean="0">
                <a:latin typeface="Verdana" pitchFamily="34" charset="0"/>
              </a:rPr>
              <a:pPr eaLnBrk="1" hangingPunct="1">
                <a:spcBef>
                  <a:spcPct val="0"/>
                </a:spcBef>
              </a:pPr>
              <a:t>28</a:t>
            </a:fld>
            <a:endParaRPr lang="en-US" altLang="de-DE" sz="1300" smtClean="0">
              <a:latin typeface="Verdana" pitchFamily="34" charset="0"/>
            </a:endParaRPr>
          </a:p>
        </p:txBody>
      </p:sp>
      <p:sp>
        <p:nvSpPr>
          <p:cNvPr id="75779" name="Rectangle 2"/>
          <p:cNvSpPr>
            <a:spLocks noGrp="1" noRot="1" noChangeAspect="1" noChangeArrowheads="1" noTextEdit="1"/>
          </p:cNvSpPr>
          <p:nvPr>
            <p:ph type="sldImg"/>
          </p:nvPr>
        </p:nvSpPr>
        <p:spPr>
          <a:xfrm>
            <a:off x="866775" y="739775"/>
            <a:ext cx="4937125" cy="370363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3915882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68C1F0D1-8C06-49C9-881F-0F90F40E7E4B}" type="slidenum">
              <a:rPr lang="en-US" altLang="de-DE" sz="1300" smtClean="0">
                <a:latin typeface="Verdana" pitchFamily="34" charset="0"/>
              </a:rPr>
              <a:pPr eaLnBrk="1" hangingPunct="1">
                <a:spcBef>
                  <a:spcPct val="0"/>
                </a:spcBef>
              </a:pPr>
              <a:t>29</a:t>
            </a:fld>
            <a:endParaRPr lang="en-US" altLang="de-DE" sz="1300" smtClean="0">
              <a:latin typeface="Verdana" pitchFamily="34" charset="0"/>
            </a:endParaRPr>
          </a:p>
        </p:txBody>
      </p:sp>
      <p:sp>
        <p:nvSpPr>
          <p:cNvPr id="76803" name="Rectangle 2"/>
          <p:cNvSpPr>
            <a:spLocks noGrp="1" noRot="1" noChangeAspect="1" noChangeArrowheads="1" noTextEdit="1"/>
          </p:cNvSpPr>
          <p:nvPr>
            <p:ph type="sldImg"/>
          </p:nvPr>
        </p:nvSpPr>
        <p:spPr>
          <a:xfrm>
            <a:off x="866775" y="739775"/>
            <a:ext cx="4937125" cy="370363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259986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11F5F00-A9AD-41E8-98B8-0A26D2E93237}" type="slidenum">
              <a:rPr lang="en-US" altLang="de-DE" sz="1300" smtClean="0">
                <a:latin typeface="Verdana" pitchFamily="34" charset="0"/>
              </a:rPr>
              <a:pPr eaLnBrk="1" hangingPunct="1">
                <a:spcBef>
                  <a:spcPct val="0"/>
                </a:spcBef>
              </a:pPr>
              <a:t>30</a:t>
            </a:fld>
            <a:endParaRPr lang="en-US" altLang="de-DE" sz="1300" smtClean="0">
              <a:latin typeface="Verdana" pitchFamily="34" charset="0"/>
            </a:endParaRPr>
          </a:p>
        </p:txBody>
      </p:sp>
      <p:sp>
        <p:nvSpPr>
          <p:cNvPr id="77827" name="Rectangle 2"/>
          <p:cNvSpPr>
            <a:spLocks noGrp="1" noRot="1" noChangeAspect="1" noChangeArrowheads="1" noTextEdit="1"/>
          </p:cNvSpPr>
          <p:nvPr>
            <p:ph type="sldImg"/>
          </p:nvPr>
        </p:nvSpPr>
        <p:spPr>
          <a:xfrm>
            <a:off x="866775" y="739775"/>
            <a:ext cx="4937125" cy="370363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277285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3E543FD-B777-4611-BEC1-F87262D8F3C3}" type="slidenum">
              <a:rPr lang="en-US" altLang="de-DE" sz="1300" smtClean="0">
                <a:latin typeface="Verdana" pitchFamily="34" charset="0"/>
              </a:rPr>
              <a:pPr eaLnBrk="1" hangingPunct="1">
                <a:spcBef>
                  <a:spcPct val="0"/>
                </a:spcBef>
              </a:pPr>
              <a:t>31</a:t>
            </a:fld>
            <a:endParaRPr lang="en-US" altLang="de-DE" sz="1300" smtClean="0">
              <a:latin typeface="Verdana" pitchFamily="34" charset="0"/>
            </a:endParaRPr>
          </a:p>
        </p:txBody>
      </p:sp>
      <p:sp>
        <p:nvSpPr>
          <p:cNvPr id="78851" name="Rectangle 2"/>
          <p:cNvSpPr>
            <a:spLocks noGrp="1" noRot="1" noChangeAspect="1" noChangeArrowheads="1" noTextEdit="1"/>
          </p:cNvSpPr>
          <p:nvPr>
            <p:ph type="sldImg"/>
          </p:nvPr>
        </p:nvSpPr>
        <p:spPr>
          <a:xfrm>
            <a:off x="866775" y="739775"/>
            <a:ext cx="4937125" cy="370363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4058970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5EDE691-4218-4E9D-BBCF-EAA5D19DF62F}" type="slidenum">
              <a:rPr lang="en-US" altLang="de-DE" sz="1300" smtClean="0">
                <a:latin typeface="Verdana" pitchFamily="34" charset="0"/>
              </a:rPr>
              <a:pPr eaLnBrk="1" hangingPunct="1">
                <a:spcBef>
                  <a:spcPct val="0"/>
                </a:spcBef>
              </a:pPr>
              <a:t>32</a:t>
            </a:fld>
            <a:endParaRPr lang="en-US" altLang="de-DE" sz="1300" smtClean="0">
              <a:latin typeface="Verdana" pitchFamily="34" charset="0"/>
            </a:endParaRPr>
          </a:p>
        </p:txBody>
      </p:sp>
      <p:sp>
        <p:nvSpPr>
          <p:cNvPr id="79875" name="Rectangle 2"/>
          <p:cNvSpPr>
            <a:spLocks noGrp="1" noRot="1" noChangeAspect="1" noChangeArrowheads="1" noTextEdit="1"/>
          </p:cNvSpPr>
          <p:nvPr>
            <p:ph type="sldImg"/>
          </p:nvPr>
        </p:nvSpPr>
        <p:spPr>
          <a:xfrm>
            <a:off x="866775" y="739775"/>
            <a:ext cx="4937125" cy="370363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2901938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6BED3E99-A264-47A4-ADF5-569A08C74FBC}" type="slidenum">
              <a:rPr lang="en-US" altLang="de-DE" sz="1300" smtClean="0">
                <a:latin typeface="Verdana" pitchFamily="34" charset="0"/>
              </a:rPr>
              <a:pPr eaLnBrk="1" hangingPunct="1">
                <a:spcBef>
                  <a:spcPct val="0"/>
                </a:spcBef>
              </a:pPr>
              <a:t>33</a:t>
            </a:fld>
            <a:endParaRPr lang="en-US" altLang="de-DE" sz="1300" smtClean="0">
              <a:latin typeface="Verdana" pitchFamily="34" charset="0"/>
            </a:endParaRPr>
          </a:p>
        </p:txBody>
      </p:sp>
      <p:sp>
        <p:nvSpPr>
          <p:cNvPr id="80899" name="Rectangle 2"/>
          <p:cNvSpPr>
            <a:spLocks noGrp="1" noRot="1" noChangeAspect="1" noChangeArrowheads="1" noTextEdit="1"/>
          </p:cNvSpPr>
          <p:nvPr>
            <p:ph type="sldImg"/>
          </p:nvPr>
        </p:nvSpPr>
        <p:spPr>
          <a:xfrm>
            <a:off x="866775" y="739775"/>
            <a:ext cx="4937125" cy="370363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lIns="87251" tIns="43626" rIns="87251" bIns="43626"/>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73877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4F21F16-45C8-4B32-8393-3FEF003E7240}" type="slidenum">
              <a:rPr lang="en-US" altLang="de-DE" sz="1300" smtClean="0">
                <a:latin typeface="Verdana" pitchFamily="34" charset="0"/>
              </a:rPr>
              <a:pPr eaLnBrk="1" hangingPunct="1">
                <a:spcBef>
                  <a:spcPct val="0"/>
                </a:spcBef>
              </a:pPr>
              <a:t>34</a:t>
            </a:fld>
            <a:endParaRPr lang="en-US" altLang="de-DE" sz="1300" smtClean="0">
              <a:latin typeface="Verdana" pitchFamily="34" charset="0"/>
            </a:endParaRPr>
          </a:p>
        </p:txBody>
      </p:sp>
      <p:sp>
        <p:nvSpPr>
          <p:cNvPr id="81923" name="Rectangle 2"/>
          <p:cNvSpPr>
            <a:spLocks noGrp="1" noRot="1" noChangeAspect="1" noChangeArrowheads="1" noTextEdit="1"/>
          </p:cNvSpPr>
          <p:nvPr>
            <p:ph type="sldImg"/>
          </p:nvPr>
        </p:nvSpPr>
        <p:spPr>
          <a:xfrm>
            <a:off x="866775" y="739775"/>
            <a:ext cx="4937125" cy="370363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930222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66775" y="739775"/>
            <a:ext cx="4937125" cy="3703638"/>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F2B564CC-E4B2-4255-B138-59E920337708}" type="slidenum">
              <a:rPr lang="en-US" altLang="de-DE"/>
              <a:pPr>
                <a:defRPr/>
              </a:pPr>
              <a:t>35</a:t>
            </a:fld>
            <a:endParaRPr lang="en-US" altLang="de-DE"/>
          </a:p>
        </p:txBody>
      </p:sp>
    </p:spTree>
    <p:extLst>
      <p:ext uri="{BB962C8B-B14F-4D97-AF65-F5344CB8AC3E}">
        <p14:creationId xmlns:p14="http://schemas.microsoft.com/office/powerpoint/2010/main" val="3286323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9820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981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104573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19072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4870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7233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57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20965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844056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464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80164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709144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39592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663248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92072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94757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475784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72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60745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70969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3137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44488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1880430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50860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12833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452475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4610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71272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390575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578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49499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198867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087790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41335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795015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3450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33654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513821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072962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52960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895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785925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344983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393016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246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246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11634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9587393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74701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42308194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68776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75770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9270213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1022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375144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998805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854992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246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246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40827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55150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283040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951547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99716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767401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3480262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781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4797530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48142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236547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500188"/>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500188"/>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785578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962371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613514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146744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278725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407021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7362127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001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3494307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334176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589956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500188"/>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500188"/>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982517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161796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936730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929420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867859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196834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658143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6941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7811778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7037267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840686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206388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1977228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647322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0687123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19510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711216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8679558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4095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6035660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780691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449719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061297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8516784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855371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870544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69926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779060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135124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7882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345480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772694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6909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484313"/>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484313"/>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695920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E3026C38-6A65-4B2A-9944-8D537EADD29F}"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00F02C8-76D6-4FFF-8EA2-E88CAED9706C}" type="slidenum">
              <a:rPr lang="en-US"/>
              <a:pPr>
                <a:defRPr/>
              </a:pPr>
              <a:t>‹Nr.›</a:t>
            </a:fld>
            <a:endParaRPr lang="en-US"/>
          </a:p>
        </p:txBody>
      </p:sp>
    </p:spTree>
    <p:extLst>
      <p:ext uri="{BB962C8B-B14F-4D97-AF65-F5344CB8AC3E}">
        <p14:creationId xmlns:p14="http://schemas.microsoft.com/office/powerpoint/2010/main" val="35258043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C949A783-0F49-4EC8-8055-C548927CCF61}"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7A7F6F89-14FC-4D33-B54C-91AD461F90C5}" type="slidenum">
              <a:rPr lang="en-US"/>
              <a:pPr>
                <a:defRPr/>
              </a:pPr>
              <a:t>‹Nr.›</a:t>
            </a:fld>
            <a:endParaRPr lang="en-US"/>
          </a:p>
        </p:txBody>
      </p:sp>
    </p:spTree>
    <p:extLst>
      <p:ext uri="{BB962C8B-B14F-4D97-AF65-F5344CB8AC3E}">
        <p14:creationId xmlns:p14="http://schemas.microsoft.com/office/powerpoint/2010/main" val="26335970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7E69CAE-6D74-4130-9FDF-14A0F077C5F2}"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4DC78F9-C5D6-4601-B3D3-0FE96D3A0AD0}" type="slidenum">
              <a:rPr lang="en-US"/>
              <a:pPr>
                <a:defRPr/>
              </a:pPr>
              <a:t>‹Nr.›</a:t>
            </a:fld>
            <a:endParaRPr lang="en-US"/>
          </a:p>
        </p:txBody>
      </p:sp>
    </p:spTree>
    <p:extLst>
      <p:ext uri="{BB962C8B-B14F-4D97-AF65-F5344CB8AC3E}">
        <p14:creationId xmlns:p14="http://schemas.microsoft.com/office/powerpoint/2010/main" val="368202145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8AE1DFB8-0323-49C9-B85A-6EB9E3D6CB9C}" type="datetime1">
              <a:rPr lang="en-US"/>
              <a:pPr>
                <a:defRPr/>
              </a:pPr>
              <a:t>10/4/2017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E525127-C80C-4A1C-80F5-A56AD14A785A}" type="slidenum">
              <a:rPr lang="en-US"/>
              <a:pPr>
                <a:defRPr/>
              </a:pPr>
              <a:t>‹Nr.›</a:t>
            </a:fld>
            <a:endParaRPr lang="en-US"/>
          </a:p>
        </p:txBody>
      </p:sp>
    </p:spTree>
    <p:extLst>
      <p:ext uri="{BB962C8B-B14F-4D97-AF65-F5344CB8AC3E}">
        <p14:creationId xmlns:p14="http://schemas.microsoft.com/office/powerpoint/2010/main" val="31516107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5ACF0313-5868-43C7-9FDA-25AAA6B3E96F}" type="datetime1">
              <a:rPr lang="en-US"/>
              <a:pPr>
                <a:defRPr/>
              </a:pPr>
              <a:t>10/4/2017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BA321549-A9BF-45A0-954F-FEE5B1F8DA7C}" type="slidenum">
              <a:rPr lang="en-US"/>
              <a:pPr>
                <a:defRPr/>
              </a:pPr>
              <a:t>‹Nr.›</a:t>
            </a:fld>
            <a:endParaRPr lang="en-US"/>
          </a:p>
        </p:txBody>
      </p:sp>
    </p:spTree>
    <p:extLst>
      <p:ext uri="{BB962C8B-B14F-4D97-AF65-F5344CB8AC3E}">
        <p14:creationId xmlns:p14="http://schemas.microsoft.com/office/powerpoint/2010/main" val="15375237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ECE3E31D-1490-4AED-89BE-F0E2E79680E1}" type="datetime1">
              <a:rPr lang="en-US"/>
              <a:pPr>
                <a:defRPr/>
              </a:pPr>
              <a:t>10/4/2017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D7CCE23E-7921-45FD-8255-24DC04A196DF}" type="slidenum">
              <a:rPr lang="en-US"/>
              <a:pPr>
                <a:defRPr/>
              </a:pPr>
              <a:t>‹Nr.›</a:t>
            </a:fld>
            <a:endParaRPr lang="en-US"/>
          </a:p>
        </p:txBody>
      </p:sp>
    </p:spTree>
    <p:extLst>
      <p:ext uri="{BB962C8B-B14F-4D97-AF65-F5344CB8AC3E}">
        <p14:creationId xmlns:p14="http://schemas.microsoft.com/office/powerpoint/2010/main" val="42287139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CA71613E-D173-4F77-805E-C4919AAB43B5}" type="datetime1">
              <a:rPr lang="en-US"/>
              <a:pPr>
                <a:defRPr/>
              </a:pPr>
              <a:t>10/4/2017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4DAF56A-E22C-43D2-8325-DD1F7952A971}" type="slidenum">
              <a:rPr lang="en-US"/>
              <a:pPr>
                <a:defRPr/>
              </a:pPr>
              <a:t>‹Nr.›</a:t>
            </a:fld>
            <a:endParaRPr lang="en-US"/>
          </a:p>
        </p:txBody>
      </p:sp>
    </p:spTree>
    <p:extLst>
      <p:ext uri="{BB962C8B-B14F-4D97-AF65-F5344CB8AC3E}">
        <p14:creationId xmlns:p14="http://schemas.microsoft.com/office/powerpoint/2010/main" val="18546671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92F060A8-81E3-41C9-82C2-BFB2336DBACA}" type="datetime1">
              <a:rPr lang="en-US"/>
              <a:pPr>
                <a:defRPr/>
              </a:pPr>
              <a:t>10/4/2017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057B5A0-350A-47D4-97C7-DB19778E293A}" type="slidenum">
              <a:rPr lang="en-US"/>
              <a:pPr>
                <a:defRPr/>
              </a:pPr>
              <a:t>‹Nr.›</a:t>
            </a:fld>
            <a:endParaRPr lang="en-US"/>
          </a:p>
        </p:txBody>
      </p:sp>
    </p:spTree>
    <p:extLst>
      <p:ext uri="{BB962C8B-B14F-4D97-AF65-F5344CB8AC3E}">
        <p14:creationId xmlns:p14="http://schemas.microsoft.com/office/powerpoint/2010/main" val="117909493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B023967C-FDDC-4AA0-9A66-992744E731C1}" type="datetime1">
              <a:rPr lang="en-US"/>
              <a:pPr>
                <a:defRPr/>
              </a:pPr>
              <a:t>10/4/2017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5F8DADA-F352-4849-9BA1-23A8CE5A04BC}" type="slidenum">
              <a:rPr lang="en-US"/>
              <a:pPr>
                <a:defRPr/>
              </a:pPr>
              <a:t>‹Nr.›</a:t>
            </a:fld>
            <a:endParaRPr lang="en-US"/>
          </a:p>
        </p:txBody>
      </p:sp>
    </p:spTree>
    <p:extLst>
      <p:ext uri="{BB962C8B-B14F-4D97-AF65-F5344CB8AC3E}">
        <p14:creationId xmlns:p14="http://schemas.microsoft.com/office/powerpoint/2010/main" val="25104456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BD47E78-EE5B-4ACB-822B-8C8BA1072719}"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79FE40F-7984-4725-8326-6332D2CBE2B2}" type="slidenum">
              <a:rPr lang="en-US"/>
              <a:pPr>
                <a:defRPr/>
              </a:pPr>
              <a:t>‹Nr.›</a:t>
            </a:fld>
            <a:endParaRPr lang="en-US"/>
          </a:p>
        </p:txBody>
      </p:sp>
    </p:spTree>
    <p:extLst>
      <p:ext uri="{BB962C8B-B14F-4D97-AF65-F5344CB8AC3E}">
        <p14:creationId xmlns:p14="http://schemas.microsoft.com/office/powerpoint/2010/main" val="20937071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A4C7239-2238-466D-9C08-19C92307355F}"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9A5539-B780-4A56-BF9B-5646346CF97C}" type="slidenum">
              <a:rPr lang="en-US"/>
              <a:pPr>
                <a:defRPr/>
              </a:pPr>
              <a:t>‹Nr.›</a:t>
            </a:fld>
            <a:endParaRPr lang="en-US"/>
          </a:p>
        </p:txBody>
      </p:sp>
    </p:spTree>
    <p:extLst>
      <p:ext uri="{BB962C8B-B14F-4D97-AF65-F5344CB8AC3E}">
        <p14:creationId xmlns:p14="http://schemas.microsoft.com/office/powerpoint/2010/main" val="37268334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6331BB4-E22A-4A93-8C65-31C3A632AC2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0BDEBBF-6950-4F4F-96CD-864CF89C7B9E}" type="slidenum">
              <a:rPr lang="de-DE"/>
              <a:pPr>
                <a:defRPr/>
              </a:pPr>
              <a:t>‹Nr.›</a:t>
            </a:fld>
            <a:endParaRPr lang="de-DE" dirty="0"/>
          </a:p>
        </p:txBody>
      </p:sp>
    </p:spTree>
    <p:extLst>
      <p:ext uri="{BB962C8B-B14F-4D97-AF65-F5344CB8AC3E}">
        <p14:creationId xmlns:p14="http://schemas.microsoft.com/office/powerpoint/2010/main" val="315802298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053A0132-736A-4A75-8A45-55D1B992CAA8}"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D07B7828-F168-4EF7-89C2-D88A1734A59C}" type="slidenum">
              <a:rPr lang="de-DE"/>
              <a:pPr>
                <a:defRPr/>
              </a:pPr>
              <a:t>‹Nr.›</a:t>
            </a:fld>
            <a:endParaRPr lang="de-DE" dirty="0"/>
          </a:p>
        </p:txBody>
      </p:sp>
    </p:spTree>
    <p:extLst>
      <p:ext uri="{BB962C8B-B14F-4D97-AF65-F5344CB8AC3E}">
        <p14:creationId xmlns:p14="http://schemas.microsoft.com/office/powerpoint/2010/main" val="202667987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7C68DF2F-D3AE-48D6-BFE4-32FF9F444803}"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658E95B-55FA-4C1B-A67C-8C3F27F6C5AE}" type="slidenum">
              <a:rPr lang="de-DE"/>
              <a:pPr>
                <a:defRPr/>
              </a:pPr>
              <a:t>‹Nr.›</a:t>
            </a:fld>
            <a:endParaRPr lang="de-DE" dirty="0"/>
          </a:p>
        </p:txBody>
      </p:sp>
    </p:spTree>
    <p:extLst>
      <p:ext uri="{BB962C8B-B14F-4D97-AF65-F5344CB8AC3E}">
        <p14:creationId xmlns:p14="http://schemas.microsoft.com/office/powerpoint/2010/main" val="162312991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DE80A2FB-ED6F-423E-83EE-920822909DBB}"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BD866F9B-2840-4D1C-8E16-6FFDC171B29D}" type="slidenum">
              <a:rPr lang="de-DE"/>
              <a:pPr>
                <a:defRPr/>
              </a:pPr>
              <a:t>‹Nr.›</a:t>
            </a:fld>
            <a:endParaRPr lang="de-DE" dirty="0"/>
          </a:p>
        </p:txBody>
      </p:sp>
    </p:spTree>
    <p:extLst>
      <p:ext uri="{BB962C8B-B14F-4D97-AF65-F5344CB8AC3E}">
        <p14:creationId xmlns:p14="http://schemas.microsoft.com/office/powerpoint/2010/main" val="18942500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F91F0945-8F1E-4708-9F5D-BB9AFFA5776C}"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3B325DC9-826A-4DFF-8D47-C16644DF9A4C}" type="slidenum">
              <a:rPr lang="de-DE"/>
              <a:pPr>
                <a:defRPr/>
              </a:pPr>
              <a:t>‹Nr.›</a:t>
            </a:fld>
            <a:endParaRPr lang="de-DE" dirty="0"/>
          </a:p>
        </p:txBody>
      </p:sp>
    </p:spTree>
    <p:extLst>
      <p:ext uri="{BB962C8B-B14F-4D97-AF65-F5344CB8AC3E}">
        <p14:creationId xmlns:p14="http://schemas.microsoft.com/office/powerpoint/2010/main" val="409657711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501C3D07-ED1A-4095-8B0D-D2BA78AF01A5}"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AE74FAD3-477F-46FF-8408-F0E3C6112BED}" type="slidenum">
              <a:rPr lang="de-DE"/>
              <a:pPr>
                <a:defRPr/>
              </a:pPr>
              <a:t>‹Nr.›</a:t>
            </a:fld>
            <a:endParaRPr lang="de-DE" dirty="0"/>
          </a:p>
        </p:txBody>
      </p:sp>
    </p:spTree>
    <p:extLst>
      <p:ext uri="{BB962C8B-B14F-4D97-AF65-F5344CB8AC3E}">
        <p14:creationId xmlns:p14="http://schemas.microsoft.com/office/powerpoint/2010/main" val="14514919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F8EF8D6-473A-486B-85D4-C802044A4F76}"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E20C267B-E028-4E44-8433-9587D3FB7151}" type="slidenum">
              <a:rPr lang="de-DE"/>
              <a:pPr>
                <a:defRPr/>
              </a:pPr>
              <a:t>‹Nr.›</a:t>
            </a:fld>
            <a:endParaRPr lang="de-DE" dirty="0"/>
          </a:p>
        </p:txBody>
      </p:sp>
    </p:spTree>
    <p:extLst>
      <p:ext uri="{BB962C8B-B14F-4D97-AF65-F5344CB8AC3E}">
        <p14:creationId xmlns:p14="http://schemas.microsoft.com/office/powerpoint/2010/main" val="1487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3423255-27B5-47DA-A0DB-AC43319FA4F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A8071D6-5D19-4E8E-B7AC-71DD39C5E726}" type="slidenum">
              <a:rPr lang="de-DE"/>
              <a:pPr>
                <a:defRPr/>
              </a:pPr>
              <a:t>‹Nr.›</a:t>
            </a:fld>
            <a:endParaRPr lang="de-DE" dirty="0"/>
          </a:p>
        </p:txBody>
      </p:sp>
    </p:spTree>
    <p:extLst>
      <p:ext uri="{BB962C8B-B14F-4D97-AF65-F5344CB8AC3E}">
        <p14:creationId xmlns:p14="http://schemas.microsoft.com/office/powerpoint/2010/main" val="226801400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F23929B-86A9-47EA-AFD3-ED8D1410C4B2}"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85FDED1-B5C9-4CB7-A212-2DFA40F95A6D}" type="slidenum">
              <a:rPr lang="de-DE"/>
              <a:pPr>
                <a:defRPr/>
              </a:pPr>
              <a:t>‹Nr.›</a:t>
            </a:fld>
            <a:endParaRPr lang="de-DE" dirty="0"/>
          </a:p>
        </p:txBody>
      </p:sp>
    </p:spTree>
    <p:extLst>
      <p:ext uri="{BB962C8B-B14F-4D97-AF65-F5344CB8AC3E}">
        <p14:creationId xmlns:p14="http://schemas.microsoft.com/office/powerpoint/2010/main" val="23903208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8BEEAF6-6D03-4E4A-977D-032821B685C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09C8F814-4E5F-447C-8DEA-44C7B3EB5B39}" type="slidenum">
              <a:rPr lang="de-DE"/>
              <a:pPr>
                <a:defRPr/>
              </a:pPr>
              <a:t>‹Nr.›</a:t>
            </a:fld>
            <a:endParaRPr lang="de-DE" dirty="0"/>
          </a:p>
        </p:txBody>
      </p:sp>
    </p:spTree>
    <p:extLst>
      <p:ext uri="{BB962C8B-B14F-4D97-AF65-F5344CB8AC3E}">
        <p14:creationId xmlns:p14="http://schemas.microsoft.com/office/powerpoint/2010/main" val="288376397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2FF3D63E-5E76-4364-8B01-38C3CA510E0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CEC7E7AB-DB42-4492-8145-5A63B4D488A8}" type="slidenum">
              <a:rPr lang="de-DE"/>
              <a:pPr>
                <a:defRPr/>
              </a:pPr>
              <a:t>‹Nr.›</a:t>
            </a:fld>
            <a:endParaRPr lang="de-DE" dirty="0"/>
          </a:p>
        </p:txBody>
      </p:sp>
    </p:spTree>
    <p:extLst>
      <p:ext uri="{BB962C8B-B14F-4D97-AF65-F5344CB8AC3E}">
        <p14:creationId xmlns:p14="http://schemas.microsoft.com/office/powerpoint/2010/main" val="3836119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2CBB23C9-C683-4D3F-B93E-3C2358F8E8E1}"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0F6C702-EF2F-4FE1-996C-7669F776C4ED}" type="slidenum">
              <a:rPr lang="en-US"/>
              <a:pPr>
                <a:defRPr/>
              </a:pPr>
              <a:t>‹Nr.›</a:t>
            </a:fld>
            <a:endParaRPr lang="en-US"/>
          </a:p>
        </p:txBody>
      </p:sp>
    </p:spTree>
    <p:extLst>
      <p:ext uri="{BB962C8B-B14F-4D97-AF65-F5344CB8AC3E}">
        <p14:creationId xmlns:p14="http://schemas.microsoft.com/office/powerpoint/2010/main" val="26299781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CDB16DF-EE3C-4F12-9C8F-CC226F59BCD5}"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8B65079-C00D-4DB1-8783-4F7319F099B2}" type="slidenum">
              <a:rPr lang="en-US"/>
              <a:pPr>
                <a:defRPr/>
              </a:pPr>
              <a:t>‹Nr.›</a:t>
            </a:fld>
            <a:endParaRPr lang="en-US"/>
          </a:p>
        </p:txBody>
      </p:sp>
    </p:spTree>
    <p:extLst>
      <p:ext uri="{BB962C8B-B14F-4D97-AF65-F5344CB8AC3E}">
        <p14:creationId xmlns:p14="http://schemas.microsoft.com/office/powerpoint/2010/main" val="32281972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75F965A-D051-4926-AC3E-035C9B61374B}"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67E2311-FEC8-4C43-B092-2BCEB2B4A47E}" type="slidenum">
              <a:rPr lang="en-US"/>
              <a:pPr>
                <a:defRPr/>
              </a:pPr>
              <a:t>‹Nr.›</a:t>
            </a:fld>
            <a:endParaRPr lang="en-US"/>
          </a:p>
        </p:txBody>
      </p:sp>
    </p:spTree>
    <p:extLst>
      <p:ext uri="{BB962C8B-B14F-4D97-AF65-F5344CB8AC3E}">
        <p14:creationId xmlns:p14="http://schemas.microsoft.com/office/powerpoint/2010/main" val="337031294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FDF01B96-4DB1-4347-8FA4-F6DDAA685237}" type="datetime1">
              <a:rPr lang="en-US"/>
              <a:pPr>
                <a:defRPr/>
              </a:pPr>
              <a:t>10/4/2017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3769820-66CD-42CD-AF9E-3841E67081B6}" type="slidenum">
              <a:rPr lang="en-US"/>
              <a:pPr>
                <a:defRPr/>
              </a:pPr>
              <a:t>‹Nr.›</a:t>
            </a:fld>
            <a:endParaRPr lang="en-US"/>
          </a:p>
        </p:txBody>
      </p:sp>
    </p:spTree>
    <p:extLst>
      <p:ext uri="{BB962C8B-B14F-4D97-AF65-F5344CB8AC3E}">
        <p14:creationId xmlns:p14="http://schemas.microsoft.com/office/powerpoint/2010/main" val="221743987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EFD279DB-2BB4-47CF-AE64-A600A704FF2D}" type="datetime1">
              <a:rPr lang="en-US"/>
              <a:pPr>
                <a:defRPr/>
              </a:pPr>
              <a:t>10/4/2017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74826D0B-52CA-438A-AD3D-A2481F597D9E}" type="slidenum">
              <a:rPr lang="en-US"/>
              <a:pPr>
                <a:defRPr/>
              </a:pPr>
              <a:t>‹Nr.›</a:t>
            </a:fld>
            <a:endParaRPr lang="en-US"/>
          </a:p>
        </p:txBody>
      </p:sp>
    </p:spTree>
    <p:extLst>
      <p:ext uri="{BB962C8B-B14F-4D97-AF65-F5344CB8AC3E}">
        <p14:creationId xmlns:p14="http://schemas.microsoft.com/office/powerpoint/2010/main" val="6949924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1E8D1CE4-968F-4E20-8F08-C263A960B5D6}" type="datetime1">
              <a:rPr lang="en-US"/>
              <a:pPr>
                <a:defRPr/>
              </a:pPr>
              <a:t>10/4/2017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2B632A1C-D3D1-4221-9D36-9543A01DEDF5}" type="slidenum">
              <a:rPr lang="en-US"/>
              <a:pPr>
                <a:defRPr/>
              </a:pPr>
              <a:t>‹Nr.›</a:t>
            </a:fld>
            <a:endParaRPr lang="en-US"/>
          </a:p>
        </p:txBody>
      </p:sp>
    </p:spTree>
    <p:extLst>
      <p:ext uri="{BB962C8B-B14F-4D97-AF65-F5344CB8AC3E}">
        <p14:creationId xmlns:p14="http://schemas.microsoft.com/office/powerpoint/2010/main" val="25415818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A710A13-1CC3-40C4-9D10-50071E479164}" type="datetime1">
              <a:rPr lang="en-US"/>
              <a:pPr>
                <a:defRPr/>
              </a:pPr>
              <a:t>10/4/2017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4DB7125D-D84D-43AA-9417-512F0E035B62}" type="slidenum">
              <a:rPr lang="en-US"/>
              <a:pPr>
                <a:defRPr/>
              </a:pPr>
              <a:t>‹Nr.›</a:t>
            </a:fld>
            <a:endParaRPr lang="en-US"/>
          </a:p>
        </p:txBody>
      </p:sp>
    </p:spTree>
    <p:extLst>
      <p:ext uri="{BB962C8B-B14F-4D97-AF65-F5344CB8AC3E}">
        <p14:creationId xmlns:p14="http://schemas.microsoft.com/office/powerpoint/2010/main" val="158695996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298F892-1751-4676-A372-B24302BC912F}" type="datetime1">
              <a:rPr lang="en-US"/>
              <a:pPr>
                <a:defRPr/>
              </a:pPr>
              <a:t>10/4/2017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47F321E-8B3B-4B95-BC5C-37E1BE123AC9}" type="slidenum">
              <a:rPr lang="en-US"/>
              <a:pPr>
                <a:defRPr/>
              </a:pPr>
              <a:t>‹Nr.›</a:t>
            </a:fld>
            <a:endParaRPr lang="en-US"/>
          </a:p>
        </p:txBody>
      </p:sp>
    </p:spTree>
    <p:extLst>
      <p:ext uri="{BB962C8B-B14F-4D97-AF65-F5344CB8AC3E}">
        <p14:creationId xmlns:p14="http://schemas.microsoft.com/office/powerpoint/2010/main" val="385743110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1993EEF-2865-4B88-BB63-796051F07647}" type="datetime1">
              <a:rPr lang="en-US"/>
              <a:pPr>
                <a:defRPr/>
              </a:pPr>
              <a:t>10/4/2017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E95E21E-E432-4C85-8AC5-2450D08D0E26}" type="slidenum">
              <a:rPr lang="en-US"/>
              <a:pPr>
                <a:defRPr/>
              </a:pPr>
              <a:t>‹Nr.›</a:t>
            </a:fld>
            <a:endParaRPr lang="en-US"/>
          </a:p>
        </p:txBody>
      </p:sp>
    </p:spTree>
    <p:extLst>
      <p:ext uri="{BB962C8B-B14F-4D97-AF65-F5344CB8AC3E}">
        <p14:creationId xmlns:p14="http://schemas.microsoft.com/office/powerpoint/2010/main" val="19612538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F138A621-9A14-4E6C-AF2C-85DEE3D101AE}"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D1BDFEB-12BF-409E-85D1-29BD48B813FA}" type="slidenum">
              <a:rPr lang="en-US"/>
              <a:pPr>
                <a:defRPr/>
              </a:pPr>
              <a:t>‹Nr.›</a:t>
            </a:fld>
            <a:endParaRPr lang="en-US"/>
          </a:p>
        </p:txBody>
      </p:sp>
    </p:spTree>
    <p:extLst>
      <p:ext uri="{BB962C8B-B14F-4D97-AF65-F5344CB8AC3E}">
        <p14:creationId xmlns:p14="http://schemas.microsoft.com/office/powerpoint/2010/main" val="320509093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405FAA2-30B8-410E-A9A3-BCB7E62B0D48}" type="datetime1">
              <a:rPr lang="en-US"/>
              <a:pPr>
                <a:defRPr/>
              </a:pPr>
              <a:t>10/4/2017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7245C2E-E891-44DC-8BCD-8FCAD1135FFC}" type="slidenum">
              <a:rPr lang="en-US"/>
              <a:pPr>
                <a:defRPr/>
              </a:pPr>
              <a:t>‹Nr.›</a:t>
            </a:fld>
            <a:endParaRPr lang="en-US"/>
          </a:p>
        </p:txBody>
      </p:sp>
    </p:spTree>
    <p:extLst>
      <p:ext uri="{BB962C8B-B14F-4D97-AF65-F5344CB8AC3E}">
        <p14:creationId xmlns:p14="http://schemas.microsoft.com/office/powerpoint/2010/main" val="35467978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1EA53167-F90E-409B-82C3-F24A7536E2F7}" type="slidenum">
              <a:rPr lang="de-DE"/>
              <a:pPr>
                <a:defRPr/>
              </a:pPr>
              <a:t>‹Nr.›</a:t>
            </a:fld>
            <a:endParaRPr lang="de-DE" dirty="0"/>
          </a:p>
        </p:txBody>
      </p:sp>
    </p:spTree>
    <p:extLst>
      <p:ext uri="{BB962C8B-B14F-4D97-AF65-F5344CB8AC3E}">
        <p14:creationId xmlns:p14="http://schemas.microsoft.com/office/powerpoint/2010/main" val="12500205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CE3023AF-0156-49FF-977F-A2D7E656C4E5}" type="slidenum">
              <a:rPr lang="de-DE"/>
              <a:pPr>
                <a:defRPr/>
              </a:pPr>
              <a:t>‹Nr.›</a:t>
            </a:fld>
            <a:endParaRPr lang="de-DE" dirty="0"/>
          </a:p>
        </p:txBody>
      </p:sp>
    </p:spTree>
    <p:extLst>
      <p:ext uri="{BB962C8B-B14F-4D97-AF65-F5344CB8AC3E}">
        <p14:creationId xmlns:p14="http://schemas.microsoft.com/office/powerpoint/2010/main" val="1588650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5"/>
          <p:cNvSpPr>
            <a:spLocks noGrp="1"/>
          </p:cNvSpPr>
          <p:nvPr userDrawn="1">
            <p:ph type="sldNum" sz="quarter" idx="10"/>
          </p:nvPr>
        </p:nvSpPr>
        <p:spPr/>
        <p:txBody>
          <a:bodyPr/>
          <a:lstStyle>
            <a:lvl1pPr>
              <a:defRPr/>
            </a:lvl1pPr>
          </a:lstStyle>
          <a:p>
            <a:pPr>
              <a:defRPr/>
            </a:pPr>
            <a:fld id="{3EA8A87F-9A97-47D5-B322-E66C2BEC6835}" type="slidenum">
              <a:rPr lang="de-DE"/>
              <a:pPr>
                <a:defRPr/>
              </a:pPr>
              <a:t>‹Nr.›</a:t>
            </a:fld>
            <a:endParaRPr lang="de-DE" dirty="0"/>
          </a:p>
        </p:txBody>
      </p:sp>
    </p:spTree>
    <p:extLst>
      <p:ext uri="{BB962C8B-B14F-4D97-AF65-F5344CB8AC3E}">
        <p14:creationId xmlns:p14="http://schemas.microsoft.com/office/powerpoint/2010/main" val="327985061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79388" y="1052513"/>
            <a:ext cx="4316412"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052513"/>
            <a:ext cx="431641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5"/>
          <p:cNvSpPr>
            <a:spLocks noGrp="1"/>
          </p:cNvSpPr>
          <p:nvPr userDrawn="1">
            <p:ph type="sldNum" sz="quarter" idx="10"/>
          </p:nvPr>
        </p:nvSpPr>
        <p:spPr/>
        <p:txBody>
          <a:bodyPr/>
          <a:lstStyle>
            <a:lvl1pPr>
              <a:defRPr/>
            </a:lvl1pPr>
          </a:lstStyle>
          <a:p>
            <a:pPr>
              <a:defRPr/>
            </a:pPr>
            <a:fld id="{C6948B3E-5D48-44F1-8C44-92EAAFF2CD53}" type="slidenum">
              <a:rPr lang="de-DE"/>
              <a:pPr>
                <a:defRPr/>
              </a:pPr>
              <a:t>‹Nr.›</a:t>
            </a:fld>
            <a:endParaRPr lang="de-DE" dirty="0"/>
          </a:p>
        </p:txBody>
      </p:sp>
    </p:spTree>
    <p:extLst>
      <p:ext uri="{BB962C8B-B14F-4D97-AF65-F5344CB8AC3E}">
        <p14:creationId xmlns:p14="http://schemas.microsoft.com/office/powerpoint/2010/main" val="199844452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5"/>
          <p:cNvSpPr>
            <a:spLocks noGrp="1"/>
          </p:cNvSpPr>
          <p:nvPr userDrawn="1">
            <p:ph type="sldNum" sz="quarter" idx="10"/>
          </p:nvPr>
        </p:nvSpPr>
        <p:spPr/>
        <p:txBody>
          <a:bodyPr/>
          <a:lstStyle>
            <a:lvl1pPr>
              <a:defRPr/>
            </a:lvl1pPr>
          </a:lstStyle>
          <a:p>
            <a:pPr>
              <a:defRPr/>
            </a:pPr>
            <a:fld id="{CE2DFBCD-7014-4E35-BCCC-7BD578FD54AE}" type="slidenum">
              <a:rPr lang="de-DE"/>
              <a:pPr>
                <a:defRPr/>
              </a:pPr>
              <a:t>‹Nr.›</a:t>
            </a:fld>
            <a:endParaRPr lang="de-DE" dirty="0"/>
          </a:p>
        </p:txBody>
      </p:sp>
    </p:spTree>
    <p:extLst>
      <p:ext uri="{BB962C8B-B14F-4D97-AF65-F5344CB8AC3E}">
        <p14:creationId xmlns:p14="http://schemas.microsoft.com/office/powerpoint/2010/main" val="391600159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5"/>
          <p:cNvSpPr>
            <a:spLocks noGrp="1"/>
          </p:cNvSpPr>
          <p:nvPr userDrawn="1">
            <p:ph type="sldNum" sz="quarter" idx="10"/>
          </p:nvPr>
        </p:nvSpPr>
        <p:spPr/>
        <p:txBody>
          <a:bodyPr/>
          <a:lstStyle>
            <a:lvl1pPr>
              <a:defRPr/>
            </a:lvl1pPr>
          </a:lstStyle>
          <a:p>
            <a:pPr>
              <a:defRPr/>
            </a:pPr>
            <a:fld id="{9A13ED54-81D9-465E-B339-116374D795DA}" type="slidenum">
              <a:rPr lang="de-DE"/>
              <a:pPr>
                <a:defRPr/>
              </a:pPr>
              <a:t>‹Nr.›</a:t>
            </a:fld>
            <a:endParaRPr lang="de-DE" dirty="0"/>
          </a:p>
        </p:txBody>
      </p:sp>
    </p:spTree>
    <p:extLst>
      <p:ext uri="{BB962C8B-B14F-4D97-AF65-F5344CB8AC3E}">
        <p14:creationId xmlns:p14="http://schemas.microsoft.com/office/powerpoint/2010/main" val="17296282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5"/>
          <p:cNvSpPr>
            <a:spLocks noGrp="1"/>
          </p:cNvSpPr>
          <p:nvPr userDrawn="1">
            <p:ph type="sldNum" sz="quarter" idx="10"/>
          </p:nvPr>
        </p:nvSpPr>
        <p:spPr/>
        <p:txBody>
          <a:bodyPr/>
          <a:lstStyle>
            <a:lvl1pPr>
              <a:defRPr/>
            </a:lvl1pPr>
          </a:lstStyle>
          <a:p>
            <a:pPr>
              <a:defRPr/>
            </a:pPr>
            <a:fld id="{F6934FFC-1DE5-49C7-83EB-5BCF323AB63D}" type="slidenum">
              <a:rPr lang="de-DE"/>
              <a:pPr>
                <a:defRPr/>
              </a:pPr>
              <a:t>‹Nr.›</a:t>
            </a:fld>
            <a:endParaRPr lang="de-DE" dirty="0"/>
          </a:p>
        </p:txBody>
      </p:sp>
    </p:spTree>
    <p:extLst>
      <p:ext uri="{BB962C8B-B14F-4D97-AF65-F5344CB8AC3E}">
        <p14:creationId xmlns:p14="http://schemas.microsoft.com/office/powerpoint/2010/main" val="40777416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5"/>
          <p:cNvSpPr>
            <a:spLocks noGrp="1"/>
          </p:cNvSpPr>
          <p:nvPr userDrawn="1">
            <p:ph type="sldNum" sz="quarter" idx="10"/>
          </p:nvPr>
        </p:nvSpPr>
        <p:spPr/>
        <p:txBody>
          <a:bodyPr/>
          <a:lstStyle>
            <a:lvl1pPr>
              <a:defRPr/>
            </a:lvl1pPr>
          </a:lstStyle>
          <a:p>
            <a:pPr>
              <a:defRPr/>
            </a:pPr>
            <a:fld id="{30ABF066-1FAA-4DBD-BB44-A553B17CE01E}" type="slidenum">
              <a:rPr lang="de-DE"/>
              <a:pPr>
                <a:defRPr/>
              </a:pPr>
              <a:t>‹Nr.›</a:t>
            </a:fld>
            <a:endParaRPr lang="de-DE" dirty="0"/>
          </a:p>
        </p:txBody>
      </p:sp>
    </p:spTree>
    <p:extLst>
      <p:ext uri="{BB962C8B-B14F-4D97-AF65-F5344CB8AC3E}">
        <p14:creationId xmlns:p14="http://schemas.microsoft.com/office/powerpoint/2010/main" val="278920912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5"/>
          <p:cNvSpPr>
            <a:spLocks noGrp="1"/>
          </p:cNvSpPr>
          <p:nvPr userDrawn="1">
            <p:ph type="sldNum" sz="quarter" idx="10"/>
          </p:nvPr>
        </p:nvSpPr>
        <p:spPr/>
        <p:txBody>
          <a:bodyPr/>
          <a:lstStyle>
            <a:lvl1pPr>
              <a:defRPr/>
            </a:lvl1pPr>
          </a:lstStyle>
          <a:p>
            <a:pPr>
              <a:defRPr/>
            </a:pPr>
            <a:fld id="{676C0D30-9CE3-43D0-8562-34871D3847FF}" type="slidenum">
              <a:rPr lang="de-DE"/>
              <a:pPr>
                <a:defRPr/>
              </a:pPr>
              <a:t>‹Nr.›</a:t>
            </a:fld>
            <a:endParaRPr lang="de-DE" dirty="0"/>
          </a:p>
        </p:txBody>
      </p:sp>
    </p:spTree>
    <p:extLst>
      <p:ext uri="{BB962C8B-B14F-4D97-AF65-F5344CB8AC3E}">
        <p14:creationId xmlns:p14="http://schemas.microsoft.com/office/powerpoint/2010/main" val="162676482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F9E1B4CF-CCC3-4B7D-9498-80175D5F66AE}" type="slidenum">
              <a:rPr lang="de-DE"/>
              <a:pPr>
                <a:defRPr/>
              </a:pPr>
              <a:t>‹Nr.›</a:t>
            </a:fld>
            <a:endParaRPr lang="de-DE" dirty="0"/>
          </a:p>
        </p:txBody>
      </p:sp>
    </p:spTree>
    <p:extLst>
      <p:ext uri="{BB962C8B-B14F-4D97-AF65-F5344CB8AC3E}">
        <p14:creationId xmlns:p14="http://schemas.microsoft.com/office/powerpoint/2010/main" val="20795497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69100" y="188913"/>
            <a:ext cx="2195513" cy="538956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79388" y="188913"/>
            <a:ext cx="6437312" cy="538956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9770328E-27C3-42E3-9B7D-7424C954A4FD}" type="slidenum">
              <a:rPr lang="de-DE"/>
              <a:pPr>
                <a:defRPr/>
              </a:pPr>
              <a:t>‹Nr.›</a:t>
            </a:fld>
            <a:endParaRPr lang="de-DE" dirty="0"/>
          </a:p>
        </p:txBody>
      </p:sp>
    </p:spTree>
    <p:extLst>
      <p:ext uri="{BB962C8B-B14F-4D97-AF65-F5344CB8AC3E}">
        <p14:creationId xmlns:p14="http://schemas.microsoft.com/office/powerpoint/2010/main" val="2707177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205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3075"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3077"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hteck 16"/>
          <p:cNvSpPr>
            <a:spLocks noChangeArrowheads="1"/>
          </p:cNvSpPr>
          <p:nvPr userDrawn="1"/>
        </p:nvSpPr>
        <p:spPr bwMode="auto">
          <a:xfrm rot="5400000">
            <a:off x="4405312" y="-4405312"/>
            <a:ext cx="333375" cy="9144000"/>
          </a:xfrm>
          <a:prstGeom prst="rect">
            <a:avLst/>
          </a:prstGeom>
          <a:solidFill>
            <a:srgbClr val="3366CC">
              <a:alpha val="54117"/>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100" name="Rechteck 19"/>
          <p:cNvSpPr>
            <a:spLocks noChangeArrowheads="1"/>
          </p:cNvSpPr>
          <p:nvPr userDrawn="1"/>
        </p:nvSpPr>
        <p:spPr bwMode="auto">
          <a:xfrm rot="5400000">
            <a:off x="4080668" y="-3820318"/>
            <a:ext cx="982663" cy="9144000"/>
          </a:xfrm>
          <a:prstGeom prst="rect">
            <a:avLst/>
          </a:prstGeom>
          <a:solidFill>
            <a:srgbClr val="3366CC">
              <a:alpha val="70979"/>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4102"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103"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323850" y="-747713"/>
            <a:ext cx="1295400" cy="1295401"/>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106" name="Rectangle 2"/>
          <p:cNvSpPr>
            <a:spLocks noGrp="1" noChangeArrowheads="1"/>
          </p:cNvSpPr>
          <p:nvPr userDrawn="1">
            <p:ph type="title"/>
          </p:nvPr>
        </p:nvSpPr>
        <p:spPr bwMode="auto">
          <a:xfrm>
            <a:off x="0" y="2603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6"/>
          <p:cNvSpPr>
            <a:spLocks noChangeArrowheads="1"/>
          </p:cNvSpPr>
          <p:nvPr userDrawn="1"/>
        </p:nvSpPr>
        <p:spPr bwMode="auto">
          <a:xfrm rot="5400000">
            <a:off x="4405312" y="-4405312"/>
            <a:ext cx="333375" cy="9144000"/>
          </a:xfrm>
          <a:prstGeom prst="rect">
            <a:avLst/>
          </a:prstGeom>
          <a:solidFill>
            <a:srgbClr val="3366CC">
              <a:alpha val="54117"/>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124" name="Rechteck 19"/>
          <p:cNvSpPr>
            <a:spLocks noChangeArrowheads="1"/>
          </p:cNvSpPr>
          <p:nvPr userDrawn="1"/>
        </p:nvSpPr>
        <p:spPr bwMode="auto">
          <a:xfrm rot="5400000">
            <a:off x="4080668" y="-3820318"/>
            <a:ext cx="982663" cy="9144000"/>
          </a:xfrm>
          <a:prstGeom prst="rect">
            <a:avLst/>
          </a:prstGeom>
          <a:solidFill>
            <a:srgbClr val="3366CC">
              <a:alpha val="70979"/>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5126"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127"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8" name="Ellipse 26"/>
          <p:cNvSpPr>
            <a:spLocks noChangeArrowheads="1"/>
          </p:cNvSpPr>
          <p:nvPr userDrawn="1"/>
        </p:nvSpPr>
        <p:spPr bwMode="auto">
          <a:xfrm>
            <a:off x="-323850" y="-747713"/>
            <a:ext cx="1295400" cy="1295401"/>
          </a:xfrm>
          <a:prstGeom prst="ellipse">
            <a:avLst/>
          </a:prstGeom>
          <a:solidFill>
            <a:srgbClr val="969696">
              <a:alpha val="87057"/>
            </a:srgbClr>
          </a:solidFill>
          <a:ln w="25400">
            <a:solidFill>
              <a:srgbClr val="F2F2F2">
                <a:alpha val="65097"/>
              </a:srgbClr>
            </a:solidFill>
            <a:round/>
            <a:headEnd/>
            <a:tailEnd/>
          </a:ln>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000000"/>
              </a:solidFill>
            </a:endParaRP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130" name="Rectangle 2"/>
          <p:cNvSpPr>
            <a:spLocks noGrp="1" noChangeArrowheads="1"/>
          </p:cNvSpPr>
          <p:nvPr userDrawn="1">
            <p:ph type="title"/>
          </p:nvPr>
        </p:nvSpPr>
        <p:spPr bwMode="auto">
          <a:xfrm>
            <a:off x="0" y="2603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Rechteck 16"/>
          <p:cNvSpPr/>
          <p:nvPr userDrawn="1"/>
        </p:nvSpPr>
        <p:spPr bwMode="auto">
          <a:xfrm rot="5400000">
            <a:off x="4267200" y="-4106862"/>
            <a:ext cx="60960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9" name="Rechteck 18"/>
          <p:cNvSpPr/>
          <p:nvPr userDrawn="1"/>
        </p:nvSpPr>
        <p:spPr bwMode="auto">
          <a:xfrm rot="5400000">
            <a:off x="4480719" y="-3710781"/>
            <a:ext cx="182562" cy="9144000"/>
          </a:xfrm>
          <a:prstGeom prst="rect">
            <a:avLst/>
          </a:prstGeom>
          <a:solidFill>
            <a:srgbClr val="3366CC">
              <a:alpha val="70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0" name="Rechteck 19"/>
          <p:cNvSpPr/>
          <p:nvPr userDrawn="1"/>
        </p:nvSpPr>
        <p:spPr bwMode="auto">
          <a:xfrm rot="5400000">
            <a:off x="4410868" y="-3490118"/>
            <a:ext cx="322263" cy="9144000"/>
          </a:xfrm>
          <a:prstGeom prst="rect">
            <a:avLst/>
          </a:prstGeom>
          <a:solidFill>
            <a:srgbClr val="3366CC">
              <a:alpha val="7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6151" name="Gerade Verbindung 21"/>
          <p:cNvSpPr>
            <a:spLocks noChangeShapeType="1"/>
          </p:cNvSpPr>
          <p:nvPr userDrawn="1"/>
        </p:nvSpPr>
        <p:spPr bwMode="auto">
          <a:xfrm rot="5400000">
            <a:off x="4572000" y="-3878262"/>
            <a:ext cx="0" cy="9144000"/>
          </a:xfrm>
          <a:prstGeom prst="line">
            <a:avLst/>
          </a:prstGeom>
          <a:noFill/>
          <a:ln w="57150" algn="ctr">
            <a:solidFill>
              <a:srgbClr val="3366CC">
                <a:alpha val="83136"/>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2" name="Gerade Verbindung 22"/>
          <p:cNvSpPr>
            <a:spLocks noChangeShapeType="1"/>
          </p:cNvSpPr>
          <p:nvPr userDrawn="1"/>
        </p:nvSpPr>
        <p:spPr bwMode="auto">
          <a:xfrm rot="5400000">
            <a:off x="4572000" y="-4543425"/>
            <a:ext cx="0" cy="9144000"/>
          </a:xfrm>
          <a:prstGeom prst="line">
            <a:avLst/>
          </a:prstGeom>
          <a:noFill/>
          <a:ln w="57150"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3"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4" name="Gerade Verbindung 24"/>
          <p:cNvSpPr>
            <a:spLocks noChangeShapeType="1"/>
          </p:cNvSpPr>
          <p:nvPr userDrawn="1"/>
        </p:nvSpPr>
        <p:spPr bwMode="auto">
          <a:xfrm rot="5400000">
            <a:off x="4572000" y="-3725862"/>
            <a:ext cx="0" cy="9144000"/>
          </a:xfrm>
          <a:prstGeom prst="line">
            <a:avLst/>
          </a:prstGeom>
          <a:noFill/>
          <a:ln w="9525"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 name="Rechteck 25"/>
          <p:cNvSpPr/>
          <p:nvPr userDrawn="1"/>
        </p:nvSpPr>
        <p:spPr bwMode="auto">
          <a:xfrm rot="5400000">
            <a:off x="4533900" y="-3535362"/>
            <a:ext cx="76200" cy="9144000"/>
          </a:xfrm>
          <a:prstGeom prst="rect">
            <a:avLst/>
          </a:prstGeom>
          <a:solidFill>
            <a:srgbClr val="3366CC">
              <a:alpha val="5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6156"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8001000" y="-647700"/>
            <a:ext cx="1295400" cy="1295400"/>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6158" name="Rectangle 2"/>
          <p:cNvSpPr>
            <a:spLocks noGrp="1" noChangeArrowheads="1"/>
          </p:cNvSpPr>
          <p:nvPr userDrawn="1">
            <p:ph type="title"/>
          </p:nvPr>
        </p:nvSpPr>
        <p:spPr bwMode="auto">
          <a:xfrm>
            <a:off x="107950" y="54292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Ellipse 29"/>
          <p:cNvSpPr/>
          <p:nvPr userDrawn="1"/>
        </p:nvSpPr>
        <p:spPr bwMode="auto">
          <a:xfrm>
            <a:off x="8761413" y="1243013"/>
            <a:ext cx="274637" cy="274637"/>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28" name="Ellipse 27"/>
          <p:cNvSpPr/>
          <p:nvPr userDrawn="1"/>
        </p:nvSpPr>
        <p:spPr bwMode="auto">
          <a:xfrm>
            <a:off x="8215313" y="1028700"/>
            <a:ext cx="428625" cy="428625"/>
          </a:xfrm>
          <a:prstGeom prst="ellipse">
            <a:avLst/>
          </a:prstGeom>
          <a:solidFill>
            <a:srgbClr val="99CCFF">
              <a:alpha val="49804"/>
            </a:srgbClr>
          </a:solidFill>
          <a:ln>
            <a:solidFill>
              <a:srgbClr val="3366CC">
                <a:alpha val="61000"/>
              </a:srgb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Rechteck 16"/>
          <p:cNvSpPr/>
          <p:nvPr userDrawn="1"/>
        </p:nvSpPr>
        <p:spPr bwMode="auto">
          <a:xfrm rot="5400000">
            <a:off x="4267200" y="-4106862"/>
            <a:ext cx="60960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9" name="Rechteck 18"/>
          <p:cNvSpPr/>
          <p:nvPr userDrawn="1"/>
        </p:nvSpPr>
        <p:spPr bwMode="auto">
          <a:xfrm rot="5400000">
            <a:off x="4480719" y="-3710781"/>
            <a:ext cx="182562" cy="9144000"/>
          </a:xfrm>
          <a:prstGeom prst="rect">
            <a:avLst/>
          </a:prstGeom>
          <a:solidFill>
            <a:srgbClr val="3366CC">
              <a:alpha val="70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0" name="Rechteck 19"/>
          <p:cNvSpPr/>
          <p:nvPr userDrawn="1"/>
        </p:nvSpPr>
        <p:spPr bwMode="auto">
          <a:xfrm rot="5400000">
            <a:off x="4410868" y="-3490118"/>
            <a:ext cx="322263" cy="9144000"/>
          </a:xfrm>
          <a:prstGeom prst="rect">
            <a:avLst/>
          </a:prstGeom>
          <a:solidFill>
            <a:srgbClr val="3366CC">
              <a:alpha val="7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7175" name="Gerade Verbindung 21"/>
          <p:cNvSpPr>
            <a:spLocks noChangeShapeType="1"/>
          </p:cNvSpPr>
          <p:nvPr userDrawn="1"/>
        </p:nvSpPr>
        <p:spPr bwMode="auto">
          <a:xfrm rot="5400000">
            <a:off x="4572000" y="-3878262"/>
            <a:ext cx="0" cy="9144000"/>
          </a:xfrm>
          <a:prstGeom prst="line">
            <a:avLst/>
          </a:prstGeom>
          <a:noFill/>
          <a:ln w="57150" algn="ctr">
            <a:solidFill>
              <a:srgbClr val="3366CC">
                <a:alpha val="83136"/>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6" name="Gerade Verbindung 22"/>
          <p:cNvSpPr>
            <a:spLocks noChangeShapeType="1"/>
          </p:cNvSpPr>
          <p:nvPr userDrawn="1"/>
        </p:nvSpPr>
        <p:spPr bwMode="auto">
          <a:xfrm rot="5400000">
            <a:off x="4572000" y="-4543425"/>
            <a:ext cx="0" cy="9144000"/>
          </a:xfrm>
          <a:prstGeom prst="line">
            <a:avLst/>
          </a:prstGeom>
          <a:noFill/>
          <a:ln w="57150"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7"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8" name="Gerade Verbindung 24"/>
          <p:cNvSpPr>
            <a:spLocks noChangeShapeType="1"/>
          </p:cNvSpPr>
          <p:nvPr userDrawn="1"/>
        </p:nvSpPr>
        <p:spPr bwMode="auto">
          <a:xfrm rot="5400000">
            <a:off x="4572000" y="-3725862"/>
            <a:ext cx="0" cy="9144000"/>
          </a:xfrm>
          <a:prstGeom prst="line">
            <a:avLst/>
          </a:prstGeom>
          <a:noFill/>
          <a:ln w="9525"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 name="Rechteck 25"/>
          <p:cNvSpPr/>
          <p:nvPr userDrawn="1"/>
        </p:nvSpPr>
        <p:spPr bwMode="auto">
          <a:xfrm rot="5400000">
            <a:off x="4533900" y="-3535362"/>
            <a:ext cx="76200" cy="9144000"/>
          </a:xfrm>
          <a:prstGeom prst="rect">
            <a:avLst/>
          </a:prstGeom>
          <a:solidFill>
            <a:srgbClr val="3366CC">
              <a:alpha val="5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7180"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8001000" y="-647700"/>
            <a:ext cx="1295400" cy="1295400"/>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7182" name="Rectangle 2"/>
          <p:cNvSpPr>
            <a:spLocks noGrp="1" noChangeArrowheads="1"/>
          </p:cNvSpPr>
          <p:nvPr userDrawn="1">
            <p:ph type="title"/>
          </p:nvPr>
        </p:nvSpPr>
        <p:spPr bwMode="auto">
          <a:xfrm>
            <a:off x="107950" y="54292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Ellipse 29"/>
          <p:cNvSpPr/>
          <p:nvPr userDrawn="1"/>
        </p:nvSpPr>
        <p:spPr bwMode="auto">
          <a:xfrm>
            <a:off x="8761413" y="1243013"/>
            <a:ext cx="274637" cy="274637"/>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7185" name="Ellipse 27"/>
          <p:cNvSpPr>
            <a:spLocks noChangeArrowheads="1"/>
          </p:cNvSpPr>
          <p:nvPr userDrawn="1"/>
        </p:nvSpPr>
        <p:spPr bwMode="auto">
          <a:xfrm>
            <a:off x="8215313" y="1028700"/>
            <a:ext cx="428625" cy="428625"/>
          </a:xfrm>
          <a:prstGeom prst="ellipse">
            <a:avLst/>
          </a:prstGeom>
          <a:solidFill>
            <a:schemeClr val="bg1"/>
          </a:solidFill>
          <a:ln w="25400">
            <a:solidFill>
              <a:srgbClr val="3366CC">
                <a:alpha val="61176"/>
              </a:srgbClr>
            </a:solidFill>
            <a:round/>
            <a:headEnd/>
            <a:tailEnd/>
          </a:ln>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rot="10800000">
            <a:off x="0" y="0"/>
            <a:ext cx="9144000" cy="333375"/>
          </a:xfrm>
          <a:prstGeom prst="rect">
            <a:avLst/>
          </a:prstGeom>
          <a:gradFill rotWithShape="1">
            <a:gsLst>
              <a:gs pos="0">
                <a:srgbClr val="001913"/>
              </a:gs>
              <a:gs pos="100000">
                <a:srgbClr val="00CC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819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56036" name="Rectangle 4"/>
          <p:cNvSpPr>
            <a:spLocks noChangeArrowheads="1"/>
          </p:cNvSpPr>
          <p:nvPr userDrawn="1"/>
        </p:nvSpPr>
        <p:spPr bwMode="auto">
          <a:xfrm>
            <a:off x="0" y="260350"/>
            <a:ext cx="9144000" cy="115252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2700000" scaled="1"/>
          </a:gradFill>
          <a:ln w="9525">
            <a:noFill/>
            <a:miter lim="800000"/>
            <a:headEnd/>
            <a:tailEnd/>
          </a:ln>
          <a:effectLst/>
        </p:spPr>
        <p:txBody>
          <a:bodyPr anchor="ctr"/>
          <a:lstStyle/>
          <a:p>
            <a:pPr algn="ctr">
              <a:defRPr/>
            </a:pPr>
            <a:endParaRPr lang="de-DE" sz="3600">
              <a:solidFill>
                <a:schemeClr val="bg1"/>
              </a:solidFill>
              <a:latin typeface="Verdana" charset="0"/>
              <a:cs typeface="Times New Roman" charset="0"/>
            </a:endParaRPr>
          </a:p>
        </p:txBody>
      </p:sp>
      <p:sp>
        <p:nvSpPr>
          <p:cNvPr id="819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921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9220"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922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ChangeArrowheads="1"/>
          </p:cNvSpPr>
          <p:nvPr/>
        </p:nvSpPr>
        <p:spPr bwMode="auto">
          <a:xfrm rot="10800000">
            <a:off x="0" y="0"/>
            <a:ext cx="9144000" cy="333375"/>
          </a:xfrm>
          <a:prstGeom prst="rect">
            <a:avLst/>
          </a:prstGeom>
          <a:gradFill rotWithShape="1">
            <a:gsLst>
              <a:gs pos="0">
                <a:srgbClr val="1F5D3E"/>
              </a:gs>
              <a:gs pos="100000">
                <a:srgbClr val="339966">
                  <a:alpha val="95000"/>
                </a:srgbClr>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4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44" name="Rectangle 4"/>
          <p:cNvSpPr>
            <a:spLocks noChangeArrowheads="1"/>
          </p:cNvSpPr>
          <p:nvPr userDrawn="1"/>
        </p:nvSpPr>
        <p:spPr bwMode="auto">
          <a:xfrm>
            <a:off x="0" y="260350"/>
            <a:ext cx="9144000" cy="1152525"/>
          </a:xfrm>
          <a:prstGeom prst="rect">
            <a:avLst/>
          </a:prstGeom>
          <a:gradFill rotWithShape="1">
            <a:gsLst>
              <a:gs pos="0">
                <a:srgbClr val="1C5338"/>
              </a:gs>
              <a:gs pos="100000">
                <a:srgbClr val="339966"/>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45" name="Rectangle 5"/>
          <p:cNvSpPr>
            <a:spLocks noGrp="1" noChangeArrowheads="1"/>
          </p:cNvSpPr>
          <p:nvPr>
            <p:ph type="title"/>
          </p:nvPr>
        </p:nvSpPr>
        <p:spPr bwMode="auto">
          <a:xfrm>
            <a:off x="0" y="45085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1266"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7"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8"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9"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27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127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a:solidFill>
                  <a:srgbClr val="FFFFFF"/>
                </a:solidFill>
                <a:latin typeface="+mn-lt"/>
                <a:cs typeface="+mn-cs"/>
              </a:defRPr>
            </a:lvl1pPr>
          </a:lstStyle>
          <a:p>
            <a:pPr>
              <a:defRPr/>
            </a:pPr>
            <a:fld id="{300B5CBB-F326-42C8-866F-DFCC32B61A36}" type="datetime1">
              <a:rPr lang="en-US"/>
              <a:pPr>
                <a:defRPr/>
              </a:pPr>
              <a:t>10/4/2017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446534F2-B267-473E-9793-401AA9AE3FBD}"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2291"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2292"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2293"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B8457497-C01B-49AF-8CC5-193923E3CBE3}"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6E04A8F8-F325-4AEF-BC8A-1FDFF2D00E63}" type="slidenum">
              <a:rPr lang="de-DE"/>
              <a:pPr>
                <a:defRPr/>
              </a:pPr>
              <a:t>‹Nr.›</a:t>
            </a:fld>
            <a:endParaRPr lang="de-DE" dirty="0"/>
          </a:p>
        </p:txBody>
      </p:sp>
      <p:sp>
        <p:nvSpPr>
          <p:cNvPr id="12297"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solidFill>
                <a:srgbClr val="000000"/>
              </a:solidFill>
              <a:latin typeface="Georgia" pitchFamily="18" charset="0"/>
            </a:endParaRPr>
          </a:p>
        </p:txBody>
      </p:sp>
      <p:sp>
        <p:nvSpPr>
          <p:cNvPr id="12298"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299"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300"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3314"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5"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6"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7"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323"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3324"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a:solidFill>
                  <a:srgbClr val="FFFFFF"/>
                </a:solidFill>
                <a:latin typeface="+mn-lt"/>
                <a:cs typeface="+mn-cs"/>
              </a:defRPr>
            </a:lvl1pPr>
          </a:lstStyle>
          <a:p>
            <a:pPr>
              <a:defRPr/>
            </a:pPr>
            <a:fld id="{EF8D021E-2DD1-4684-87DA-E750C416A933}" type="datetime1">
              <a:rPr lang="en-US"/>
              <a:pPr>
                <a:defRPr/>
              </a:pPr>
              <a:t>10/4/2017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04D0D8DA-86E4-445D-BE63-8D6A0497562F}"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Titelplatzhalter 1"/>
          <p:cNvSpPr>
            <a:spLocks noGrp="1"/>
          </p:cNvSpPr>
          <p:nvPr>
            <p:ph type="title"/>
          </p:nvPr>
        </p:nvSpPr>
        <p:spPr bwMode="auto">
          <a:xfrm>
            <a:off x="179388" y="188913"/>
            <a:ext cx="8640762"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4339" name="Textplatzhalter 2"/>
          <p:cNvSpPr>
            <a:spLocks noGrp="1"/>
          </p:cNvSpPr>
          <p:nvPr>
            <p:ph type="body" idx="1"/>
          </p:nvPr>
        </p:nvSpPr>
        <p:spPr bwMode="auto">
          <a:xfrm>
            <a:off x="179388" y="1052513"/>
            <a:ext cx="8785225"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4340"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solidFill>
                <a:srgbClr val="000000"/>
              </a:solidFill>
              <a:latin typeface="Georgia" pitchFamily="18" charset="0"/>
            </a:endParaRPr>
          </a:p>
        </p:txBody>
      </p:sp>
      <p:sp>
        <p:nvSpPr>
          <p:cNvPr id="1434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34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34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userDrawn="1">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AC0C1644-C914-4237-9DDF-2409314CBF8B}" type="slidenum">
              <a:rPr lang="de-DE"/>
              <a:pPr>
                <a:defRPr/>
              </a:pPr>
              <a:t>‹Nr.›</a:t>
            </a:fld>
            <a:endParaRPr lang="de-DE" dirty="0"/>
          </a:p>
        </p:txBody>
      </p:sp>
      <p:sp>
        <p:nvSpPr>
          <p:cNvPr id="14346" name="Gerade Verbindung 19"/>
          <p:cNvSpPr>
            <a:spLocks noChangeShapeType="1"/>
          </p:cNvSpPr>
          <p:nvPr userDrawn="1"/>
        </p:nvSpPr>
        <p:spPr bwMode="auto">
          <a:xfrm>
            <a:off x="0" y="6669088"/>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rtl="0" eaLnBrk="0" fontAlgn="base" hangingPunct="0">
        <a:spcBef>
          <a:spcPct val="0"/>
        </a:spcBef>
        <a:spcAft>
          <a:spcPct val="0"/>
        </a:spcAft>
        <a:defRPr sz="2000">
          <a:solidFill>
            <a:schemeClr val="accent2"/>
          </a:solidFill>
          <a:latin typeface="+mj-lt"/>
          <a:ea typeface="+mj-ea"/>
          <a:cs typeface="+mj-cs"/>
        </a:defRPr>
      </a:lvl1pPr>
      <a:lvl2pPr algn="ctr" rtl="0" eaLnBrk="0" fontAlgn="base" hangingPunct="0">
        <a:spcBef>
          <a:spcPct val="0"/>
        </a:spcBef>
        <a:spcAft>
          <a:spcPct val="0"/>
        </a:spcAft>
        <a:defRPr sz="2000">
          <a:solidFill>
            <a:schemeClr val="accent2"/>
          </a:solidFill>
          <a:latin typeface="Verdana" pitchFamily="34" charset="0"/>
        </a:defRPr>
      </a:lvl2pPr>
      <a:lvl3pPr algn="ctr" rtl="0" eaLnBrk="0" fontAlgn="base" hangingPunct="0">
        <a:spcBef>
          <a:spcPct val="0"/>
        </a:spcBef>
        <a:spcAft>
          <a:spcPct val="0"/>
        </a:spcAft>
        <a:defRPr sz="2000">
          <a:solidFill>
            <a:schemeClr val="accent2"/>
          </a:solidFill>
          <a:latin typeface="Verdana" pitchFamily="34" charset="0"/>
        </a:defRPr>
      </a:lvl3pPr>
      <a:lvl4pPr algn="ctr" rtl="0" eaLnBrk="0" fontAlgn="base" hangingPunct="0">
        <a:spcBef>
          <a:spcPct val="0"/>
        </a:spcBef>
        <a:spcAft>
          <a:spcPct val="0"/>
        </a:spcAft>
        <a:defRPr sz="2000">
          <a:solidFill>
            <a:schemeClr val="accent2"/>
          </a:solidFill>
          <a:latin typeface="Verdana" pitchFamily="34" charset="0"/>
        </a:defRPr>
      </a:lvl4pPr>
      <a:lvl5pPr algn="ctr" rtl="0" eaLnBrk="0" fontAlgn="base" hangingPunct="0">
        <a:spcBef>
          <a:spcPct val="0"/>
        </a:spcBef>
        <a:spcAft>
          <a:spcPct val="0"/>
        </a:spcAft>
        <a:defRPr sz="2000">
          <a:solidFill>
            <a:schemeClr val="accent2"/>
          </a:solidFill>
          <a:latin typeface="Verdana" pitchFamily="34" charset="0"/>
        </a:defRPr>
      </a:lvl5pPr>
      <a:lvl6pPr marL="457200" algn="ctr" rtl="0" fontAlgn="base">
        <a:spcBef>
          <a:spcPct val="0"/>
        </a:spcBef>
        <a:spcAft>
          <a:spcPct val="0"/>
        </a:spcAft>
        <a:defRPr sz="2000">
          <a:solidFill>
            <a:schemeClr val="accent2"/>
          </a:solidFill>
          <a:latin typeface="Verdana" pitchFamily="34" charset="0"/>
        </a:defRPr>
      </a:lvl6pPr>
      <a:lvl7pPr marL="914400" algn="ctr" rtl="0" fontAlgn="base">
        <a:spcBef>
          <a:spcPct val="0"/>
        </a:spcBef>
        <a:spcAft>
          <a:spcPct val="0"/>
        </a:spcAft>
        <a:defRPr sz="2000">
          <a:solidFill>
            <a:schemeClr val="accent2"/>
          </a:solidFill>
          <a:latin typeface="Verdana" pitchFamily="34" charset="0"/>
        </a:defRPr>
      </a:lvl7pPr>
      <a:lvl8pPr marL="1371600" algn="ctr" rtl="0" fontAlgn="base">
        <a:spcBef>
          <a:spcPct val="0"/>
        </a:spcBef>
        <a:spcAft>
          <a:spcPct val="0"/>
        </a:spcAft>
        <a:defRPr sz="2000">
          <a:solidFill>
            <a:schemeClr val="accent2"/>
          </a:solidFill>
          <a:latin typeface="Verdana" pitchFamily="34" charset="0"/>
        </a:defRPr>
      </a:lvl8pPr>
      <a:lvl9pPr marL="1828800" algn="ctr" rtl="0" fontAlgn="base">
        <a:spcBef>
          <a:spcPct val="0"/>
        </a:spcBef>
        <a:spcAft>
          <a:spcPct val="0"/>
        </a:spcAft>
        <a:defRPr sz="2000">
          <a:solidFill>
            <a:schemeClr val="accent2"/>
          </a:solidFill>
          <a:latin typeface="Verdana" pitchFamily="34" charset="0"/>
        </a:defRPr>
      </a:lvl9pPr>
    </p:titleStyle>
    <p:bodyStyle>
      <a:lvl1pPr marL="342900" indent="-342900" algn="l" rtl="0" eaLnBrk="0" fontAlgn="base" hangingPunct="0">
        <a:spcBef>
          <a:spcPct val="20000"/>
        </a:spcBef>
        <a:spcAft>
          <a:spcPct val="0"/>
        </a:spcAft>
        <a:buClr>
          <a:srgbClr val="009999"/>
        </a:buClr>
        <a:buFont typeface="Courier New" pitchFamily="49" charset="0"/>
        <a:buChar char="o"/>
        <a:defRPr>
          <a:solidFill>
            <a:schemeClr val="tx1"/>
          </a:solidFill>
          <a:latin typeface="+mn-lt"/>
          <a:ea typeface="+mn-ea"/>
          <a:cs typeface="+mn-cs"/>
        </a:defRPr>
      </a:lvl1pPr>
      <a:lvl2pPr marL="742950" indent="-285750" algn="l" rtl="0" eaLnBrk="0" fontAlgn="base" hangingPunct="0">
        <a:spcBef>
          <a:spcPct val="20000"/>
        </a:spcBef>
        <a:spcAft>
          <a:spcPct val="0"/>
        </a:spcAft>
        <a:buClr>
          <a:srgbClr val="948A54"/>
        </a:buClr>
        <a:buFont typeface="Courier New" pitchFamily="49" charset="0"/>
        <a:buChar char="o"/>
        <a:defRPr>
          <a:solidFill>
            <a:schemeClr val="tx1"/>
          </a:solidFill>
          <a:latin typeface="+mn-lt"/>
        </a:defRPr>
      </a:lvl2pPr>
      <a:lvl3pPr marL="1143000" indent="-228600" algn="l" rtl="0" eaLnBrk="0" fontAlgn="base" hangingPunct="0">
        <a:spcBef>
          <a:spcPct val="20000"/>
        </a:spcBef>
        <a:spcAft>
          <a:spcPct val="0"/>
        </a:spcAft>
        <a:buFont typeface="Arial" charset="0"/>
        <a:buChar char="•"/>
        <a:defRPr sz="1600">
          <a:solidFill>
            <a:schemeClr val="tx1"/>
          </a:solidFill>
          <a:latin typeface="+mn-lt"/>
        </a:defRPr>
      </a:lvl3pPr>
      <a:lvl4pPr marL="1600200" indent="-228600" algn="l" rtl="0" eaLnBrk="0" fontAlgn="base" hangingPunct="0">
        <a:spcBef>
          <a:spcPct val="20000"/>
        </a:spcBef>
        <a:spcAft>
          <a:spcPct val="0"/>
        </a:spcAft>
        <a:buFont typeface="Arial" charset="0"/>
        <a:buChar char="–"/>
        <a:defRPr sz="1400">
          <a:solidFill>
            <a:schemeClr val="tx1"/>
          </a:solidFill>
          <a:latin typeface="+mn-lt"/>
        </a:defRPr>
      </a:lvl4pPr>
      <a:lvl5pPr marL="2057400" indent="-228600" algn="l" rtl="0" eaLnBrk="0" fontAlgn="base" hangingPunct="0">
        <a:spcBef>
          <a:spcPct val="20000"/>
        </a:spcBef>
        <a:spcAft>
          <a:spcPct val="0"/>
        </a:spcAft>
        <a:buFont typeface="Arial" charset="0"/>
        <a:buChar char="»"/>
        <a:defRPr sz="1200">
          <a:solidFill>
            <a:schemeClr val="tx1"/>
          </a:solidFill>
          <a:latin typeface="Calibri" pitchFamily="34" charset="0"/>
        </a:defRPr>
      </a:lvl5pPr>
      <a:lvl6pPr marL="2514600" indent="-228600" algn="l" rtl="0" fontAlgn="base">
        <a:spcBef>
          <a:spcPct val="20000"/>
        </a:spcBef>
        <a:spcAft>
          <a:spcPct val="0"/>
        </a:spcAft>
        <a:buFont typeface="Arial" charset="0"/>
        <a:buChar char="»"/>
        <a:defRPr sz="1200">
          <a:solidFill>
            <a:schemeClr val="tx1"/>
          </a:solidFill>
          <a:latin typeface="Calibri" pitchFamily="34" charset="0"/>
        </a:defRPr>
      </a:lvl6pPr>
      <a:lvl7pPr marL="2971800" indent="-228600" algn="l" rtl="0" fontAlgn="base">
        <a:spcBef>
          <a:spcPct val="20000"/>
        </a:spcBef>
        <a:spcAft>
          <a:spcPct val="0"/>
        </a:spcAft>
        <a:buFont typeface="Arial" charset="0"/>
        <a:buChar char="»"/>
        <a:defRPr sz="1200">
          <a:solidFill>
            <a:schemeClr val="tx1"/>
          </a:solidFill>
          <a:latin typeface="Calibri" pitchFamily="34" charset="0"/>
        </a:defRPr>
      </a:lvl7pPr>
      <a:lvl8pPr marL="3429000" indent="-228600" algn="l" rtl="0" fontAlgn="base">
        <a:spcBef>
          <a:spcPct val="20000"/>
        </a:spcBef>
        <a:spcAft>
          <a:spcPct val="0"/>
        </a:spcAft>
        <a:buFont typeface="Arial" charset="0"/>
        <a:buChar char="»"/>
        <a:defRPr sz="1200">
          <a:solidFill>
            <a:schemeClr val="tx1"/>
          </a:solidFill>
          <a:latin typeface="Calibri" pitchFamily="34" charset="0"/>
        </a:defRPr>
      </a:lvl8pPr>
      <a:lvl9pPr marL="3886200" indent="-228600" algn="l" rtl="0" fontAlgn="base">
        <a:spcBef>
          <a:spcPct val="20000"/>
        </a:spcBef>
        <a:spcAft>
          <a:spcPct val="0"/>
        </a:spcAft>
        <a:buFont typeface="Arial" charset="0"/>
        <a:buChar char="»"/>
        <a:defRPr sz="1200">
          <a:solidFill>
            <a:schemeClr val="tx1"/>
          </a:solidFill>
          <a:latin typeface="Calibri" pitchFamily="34"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9.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9.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9.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9.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9.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9.xml"/><Relationship Id="rId1" Type="http://schemas.openxmlformats.org/officeDocument/2006/relationships/vmlDrawing" Target="../drawings/vmlDrawing3.vml"/><Relationship Id="rId5" Type="http://schemas.openxmlformats.org/officeDocument/2006/relationships/image" Target="../media/image6.png"/><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9.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9.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9.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29.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2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29.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29.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29.xml"/><Relationship Id="rId6" Type="http://schemas.openxmlformats.org/officeDocument/2006/relationships/image" Target="../media/image14.jpeg"/><Relationship Id="rId5" Type="http://schemas.openxmlformats.org/officeDocument/2006/relationships/image" Target="../media/image3.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29.xml"/><Relationship Id="rId6" Type="http://schemas.openxmlformats.org/officeDocument/2006/relationships/image" Target="../media/image3.jpeg"/><Relationship Id="rId5" Type="http://schemas.openxmlformats.org/officeDocument/2006/relationships/image" Target="../media/image13.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29.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29.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29.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29.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29.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29.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29.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9.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1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646363"/>
            <a:ext cx="7772400" cy="1143000"/>
          </a:xfrm>
        </p:spPr>
        <p:txBody>
          <a:bodyPr anchor="ctr"/>
          <a:lstStyle/>
          <a:p>
            <a:pPr eaLnBrk="1" hangingPunct="1">
              <a:lnSpc>
                <a:spcPct val="150000"/>
              </a:lnSpc>
              <a:spcBef>
                <a:spcPct val="20000"/>
              </a:spcBef>
              <a:buClr>
                <a:schemeClr val="accent1"/>
              </a:buClr>
              <a:buSzPct val="85000"/>
              <a:buFont typeface="Wingdings 2" pitchFamily="18" charset="2"/>
              <a:buNone/>
            </a:pPr>
            <a:r>
              <a:rPr lang="de-DE" altLang="de-DE" sz="1800" b="1" dirty="0" smtClean="0">
                <a:solidFill>
                  <a:schemeClr val="tx2"/>
                </a:solidFill>
              </a:rPr>
              <a:t>THERAPY UNIT 4: </a:t>
            </a:r>
            <a:br>
              <a:rPr lang="de-DE" altLang="de-DE" sz="1800" b="1" dirty="0" smtClean="0">
                <a:solidFill>
                  <a:schemeClr val="tx2"/>
                </a:solidFill>
              </a:rPr>
            </a:br>
            <a:r>
              <a:rPr lang="de-DE" altLang="de-DE" sz="1800" b="1" dirty="0" smtClean="0">
                <a:solidFill>
                  <a:schemeClr val="tx2"/>
                </a:solidFill>
              </a:rPr>
              <a:t>ATTRIBUTIONAL STYLE</a:t>
            </a:r>
            <a:endParaRPr lang="en-US" altLang="de-DE" sz="1800" b="1" dirty="0" smtClean="0">
              <a:solidFill>
                <a:schemeClr val="tx2"/>
              </a:solidFill>
            </a:endParaRPr>
          </a:p>
        </p:txBody>
      </p:sp>
      <p:sp>
        <p:nvSpPr>
          <p:cNvPr id="15363" name="Rectangle 12"/>
          <p:cNvSpPr>
            <a:spLocks noChangeArrowheads="1"/>
          </p:cNvSpPr>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0"/>
              </a:spcBef>
              <a:buClrTx/>
              <a:buSzTx/>
              <a:buFontTx/>
              <a:buNone/>
            </a:pPr>
            <a:endParaRPr lang="de-DE" altLang="de-DE" sz="2400">
              <a:solidFill>
                <a:schemeClr val="tx1"/>
              </a:solidFill>
              <a:latin typeface="Times New Roman" pitchFamily="18" charset="0"/>
            </a:endParaRPr>
          </a:p>
        </p:txBody>
      </p:sp>
      <p:sp>
        <p:nvSpPr>
          <p:cNvPr id="1536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en-GB" altLang="de-DE" sz="3600" dirty="0" smtClean="0">
                <a:solidFill>
                  <a:schemeClr val="accent1"/>
                </a:solidFill>
              </a:rPr>
              <a:t>Metacognitive Therapy</a:t>
            </a:r>
            <a:endParaRPr lang="en-GB" altLang="de-DE" sz="360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92000"/>
          </a:xfrm>
        </p:spPr>
        <p:txBody>
          <a:bodyPr anchor="ctr"/>
          <a:lstStyle/>
          <a:p>
            <a:pPr eaLnBrk="1" hangingPunct="1"/>
            <a:r>
              <a:rPr lang="en-GB" altLang="de-DE" dirty="0" smtClean="0">
                <a:solidFill>
                  <a:schemeClr val="accent1"/>
                </a:solidFill>
              </a:rPr>
              <a:t>Attributions</a:t>
            </a:r>
          </a:p>
        </p:txBody>
      </p:sp>
      <p:sp>
        <p:nvSpPr>
          <p:cNvPr id="16387" name="Rectangle 3"/>
          <p:cNvSpPr>
            <a:spLocks noGrp="1" noChangeArrowheads="1"/>
          </p:cNvSpPr>
          <p:nvPr>
            <p:ph type="body" idx="4294967295"/>
          </p:nvPr>
        </p:nvSpPr>
        <p:spPr>
          <a:xfrm>
            <a:off x="251712" y="1344600"/>
            <a:ext cx="8640000" cy="3732213"/>
          </a:xfrm>
        </p:spPr>
        <p:txBody>
          <a:bodyPr/>
          <a:lstStyle/>
          <a:p>
            <a:pPr marL="180975" indent="0" eaLnBrk="1" hangingPunct="1">
              <a:spcBef>
                <a:spcPts val="1200"/>
              </a:spcBef>
              <a:tabLst>
                <a:tab pos="0" algn="l"/>
              </a:tabLst>
            </a:pPr>
            <a:r>
              <a:rPr lang="en-GB" altLang="de-DE" dirty="0" smtClean="0"/>
              <a:t>Attribution = inferring causes for events (e.g. blaming others for negative events)</a:t>
            </a:r>
          </a:p>
          <a:p>
            <a:pPr marL="180975" indent="0">
              <a:spcBef>
                <a:spcPts val="1200"/>
              </a:spcBef>
              <a:tabLst>
                <a:tab pos="0" algn="l"/>
              </a:tabLst>
            </a:pPr>
            <a:r>
              <a:rPr lang="en-GB" altLang="de-DE" dirty="0" smtClean="0"/>
              <a:t>We often overlook the possibility that the same event can have very different causes. </a:t>
            </a:r>
          </a:p>
          <a:p>
            <a:pPr marL="180975" indent="0">
              <a:spcBef>
                <a:spcPts val="1200"/>
              </a:spcBef>
              <a:tabLst>
                <a:tab pos="0" algn="l"/>
              </a:tabLst>
            </a:pPr>
            <a:endParaRPr lang="en-GB" altLang="de-DE" dirty="0" smtClean="0"/>
          </a:p>
          <a:p>
            <a:pPr marL="180975" indent="0">
              <a:spcBef>
                <a:spcPts val="1200"/>
              </a:spcBef>
              <a:tabLst>
                <a:tab pos="0" algn="l"/>
              </a:tabLst>
            </a:pPr>
            <a:r>
              <a:rPr lang="en-GB" altLang="de-DE" b="1" dirty="0" smtClean="0"/>
              <a:t>Which causes could have contributed to the following situation?</a:t>
            </a:r>
          </a:p>
          <a:p>
            <a:pPr marL="180975" indent="0">
              <a:spcBef>
                <a:spcPts val="1200"/>
              </a:spcBef>
              <a:tabLst>
                <a:tab pos="0" algn="l"/>
              </a:tabLst>
            </a:pPr>
            <a:r>
              <a:rPr lang="en-GB" altLang="de-DE" dirty="0" smtClean="0"/>
              <a:t>You failed your drivers test.</a:t>
            </a:r>
          </a:p>
          <a:p>
            <a:pPr marL="0" indent="0" eaLnBrk="1" hangingPunct="1">
              <a:spcBef>
                <a:spcPts val="1200"/>
              </a:spcBef>
              <a:buClrTx/>
              <a:buSzTx/>
              <a:buFontTx/>
              <a:buNone/>
              <a:tabLst>
                <a:tab pos="0" algn="l"/>
              </a:tabLst>
            </a:pPr>
            <a:endParaRPr lang="en-GB" altLang="de-DE" dirty="0" smtClean="0"/>
          </a:p>
          <a:p>
            <a:pPr marL="0" indent="0" eaLnBrk="1" hangingPunct="1">
              <a:spcBef>
                <a:spcPts val="1200"/>
              </a:spcBef>
              <a:tabLst>
                <a:tab pos="0" algn="l"/>
              </a:tabLst>
            </a:pPr>
            <a:endParaRPr lang="en-GB" altLang="de-DE" sz="1500" dirty="0" smtClean="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a:t>
            </a:r>
            <a:r>
              <a:rPr lang="de-DE" altLang="de-DE" sz="1200" b="1" dirty="0" smtClean="0">
                <a:solidFill>
                  <a:schemeClr val="tx2"/>
                </a:solidFill>
                <a:latin typeface="+mn-lt"/>
              </a:rPr>
              <a:t>   4.2</a:t>
            </a:r>
            <a:endParaRPr lang="de-DE"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06363" y="2952750"/>
            <a:ext cx="8915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None/>
            </a:pPr>
            <a:endParaRPr lang="de-DE" altLang="de-DE" sz="2000" b="1"/>
          </a:p>
        </p:txBody>
      </p:sp>
      <p:graphicFrame>
        <p:nvGraphicFramePr>
          <p:cNvPr id="653355" name="Group 43"/>
          <p:cNvGraphicFramePr>
            <a:graphicFrameLocks noGrp="1"/>
          </p:cNvGraphicFramePr>
          <p:nvPr>
            <p:ph idx="4294967295"/>
            <p:extLst>
              <p:ext uri="{D42A27DB-BD31-4B8C-83A1-F6EECF244321}">
                <p14:modId xmlns:p14="http://schemas.microsoft.com/office/powerpoint/2010/main" val="3245023584"/>
              </p:ext>
            </p:extLst>
          </p:nvPr>
        </p:nvGraphicFramePr>
        <p:xfrm>
          <a:off x="596329" y="2822231"/>
          <a:ext cx="7951342" cy="2160000"/>
        </p:xfrm>
        <a:graphic>
          <a:graphicData uri="http://schemas.openxmlformats.org/drawingml/2006/table">
            <a:tbl>
              <a:tblPr/>
              <a:tblGrid>
                <a:gridCol w="3280727">
                  <a:extLst>
                    <a:ext uri="{9D8B030D-6E8A-4147-A177-3AD203B41FA5}">
                      <a16:colId xmlns:a16="http://schemas.microsoft.com/office/drawing/2014/main" xmlns="" val="20000"/>
                    </a:ext>
                  </a:extLst>
                </a:gridCol>
                <a:gridCol w="4670615">
                  <a:extLst>
                    <a:ext uri="{9D8B030D-6E8A-4147-A177-3AD203B41FA5}">
                      <a16:colId xmlns:a16="http://schemas.microsoft.com/office/drawing/2014/main" xmlns="" val="20001"/>
                    </a:ext>
                  </a:extLst>
                </a:gridCol>
              </a:tblGrid>
              <a:tr h="7200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GB" altLang="de-DE" sz="1800" b="1" i="0" u="none" strike="noStrike" cap="none" normalizeH="0" baseline="0" noProof="0" dirty="0" smtClean="0">
                          <a:ln>
                            <a:noFill/>
                          </a:ln>
                          <a:solidFill>
                            <a:schemeClr val="tx1"/>
                          </a:solidFill>
                          <a:effectLst/>
                          <a:latin typeface="Verdana" pitchFamily="34" charset="0"/>
                        </a:rPr>
                        <a:t>... oneself</a:t>
                      </a: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nerves, lack of driving experience</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0"/>
                  </a:ext>
                </a:extLst>
              </a:tr>
              <a:tr h="720000">
                <a:tc>
                  <a:txBody>
                    <a:bodyPr/>
                    <a:lstStyle>
                      <a:lvl1pPr marL="363538" indent="-363538"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363538" marR="0" lvl="0" indent="-363538"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GB" altLang="de-DE" sz="1800" b="1" i="0" u="none" strike="noStrike" cap="none" normalizeH="0" baseline="0" noProof="0" dirty="0" smtClean="0">
                          <a:ln>
                            <a:noFill/>
                          </a:ln>
                          <a:solidFill>
                            <a:schemeClr val="tx1"/>
                          </a:solidFill>
                          <a:effectLst/>
                          <a:latin typeface="Verdana" pitchFamily="34" charset="0"/>
                        </a:rPr>
                        <a:t>... others</a:t>
                      </a: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demanding examiner</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1"/>
                  </a:ext>
                </a:extLst>
              </a:tr>
              <a:tr h="720000">
                <a:tc>
                  <a:txBody>
                    <a:bodyPr/>
                    <a:lstStyle>
                      <a:lvl1pPr marL="358775" indent="-358775"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358775" marR="0" lvl="0" indent="-358775"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GB" altLang="de-DE" sz="1800" b="1" i="0" u="none" strike="noStrike" cap="none" normalizeH="0" baseline="0" noProof="0" dirty="0" smtClean="0">
                          <a:ln>
                            <a:noFill/>
                          </a:ln>
                          <a:solidFill>
                            <a:schemeClr val="tx1"/>
                          </a:solidFill>
                          <a:effectLst/>
                          <a:latin typeface="Verdana" pitchFamily="34" charset="0"/>
                        </a:rPr>
                        <a:t>... a situation or chance</a:t>
                      </a: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bad weather conditions, difficult roadway, a lot of traffic</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17419" name="Rectangle 21"/>
          <p:cNvSpPr>
            <a:spLocks noChangeArrowheads="1"/>
          </p:cNvSpPr>
          <p:nvPr/>
        </p:nvSpPr>
        <p:spPr bwMode="auto">
          <a:xfrm>
            <a:off x="250825" y="1356970"/>
            <a:ext cx="8642350" cy="68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097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defTabSz="18097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defTabSz="180975"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defTabSz="180975"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defTabSz="180975" eaLnBrk="0" hangingPunct="0">
              <a:spcBef>
                <a:spcPct val="20000"/>
              </a:spcBef>
              <a:buClr>
                <a:srgbClr val="8FB08C"/>
              </a:buClr>
              <a:buChar char="•"/>
              <a:defRPr>
                <a:solidFill>
                  <a:schemeClr val="tx1"/>
                </a:solidFill>
                <a:latin typeface="Verdana" pitchFamily="34" charset="0"/>
              </a:defRPr>
            </a:lvl5pPr>
            <a:lvl6pPr marL="18288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buClr>
                <a:srgbClr val="336699"/>
              </a:buClr>
              <a:buSzTx/>
              <a:buFontTx/>
              <a:buNone/>
            </a:pPr>
            <a:r>
              <a:rPr lang="en-GB" altLang="de-DE" sz="1800" dirty="0" smtClean="0"/>
              <a:t>Why did you fail your drivers test?</a:t>
            </a:r>
          </a:p>
          <a:p>
            <a:pPr marL="180975" eaLnBrk="1" hangingPunct="1">
              <a:buClr>
                <a:srgbClr val="336699"/>
              </a:buClr>
              <a:buSzTx/>
              <a:buFontTx/>
              <a:buNone/>
            </a:pPr>
            <a:endParaRPr lang="de-DE" altLang="de-DE" sz="1800" b="1" dirty="0" smtClean="0"/>
          </a:p>
          <a:p>
            <a:pPr marL="180975" eaLnBrk="1" hangingPunct="1">
              <a:buClr>
                <a:srgbClr val="336699"/>
              </a:buClr>
              <a:buSzTx/>
              <a:buFontTx/>
              <a:buNone/>
            </a:pPr>
            <a:r>
              <a:rPr lang="en-GB" altLang="de-DE" sz="1800" b="1" dirty="0" smtClean="0"/>
              <a:t>Possible causes...</a:t>
            </a:r>
          </a:p>
          <a:p>
            <a:pPr eaLnBrk="1" hangingPunct="1">
              <a:buClr>
                <a:srgbClr val="336699"/>
              </a:buClr>
              <a:buSzTx/>
              <a:buFontTx/>
              <a:buNone/>
            </a:pPr>
            <a:endParaRPr lang="de-DE" altLang="de-DE"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4.3</a:t>
            </a:r>
          </a:p>
        </p:txBody>
      </p:sp>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smtClean="0">
                <a:solidFill>
                  <a:schemeClr val="accent1"/>
                </a:solidFill>
              </a:rPr>
              <a:t>Attributions</a:t>
            </a:r>
            <a:endParaRPr lang="en-GB" altLang="de-DE" kern="0" dirty="0" smtClean="0">
              <a:solidFill>
                <a:schemeClr val="accent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64695" y="1351709"/>
            <a:ext cx="8628479" cy="265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361950" algn="l"/>
              </a:tabLst>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tabLst>
                <a:tab pos="361950" algn="l"/>
              </a:tabLst>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tabLst>
                <a:tab pos="361950" algn="l"/>
              </a:tabLst>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tabLst>
                <a:tab pos="361950" algn="l"/>
              </a:tabLst>
              <a:defRPr>
                <a:solidFill>
                  <a:schemeClr val="tx1"/>
                </a:solidFill>
                <a:latin typeface="Verdana" pitchFamily="34" charset="0"/>
              </a:defRPr>
            </a:lvl4pPr>
            <a:lvl5pPr marL="38554025" indent="-50787300" eaLnBrk="0" hangingPunct="0">
              <a:spcBef>
                <a:spcPct val="20000"/>
              </a:spcBef>
              <a:buClr>
                <a:srgbClr val="8FB08C"/>
              </a:buClr>
              <a:buChar char="•"/>
              <a:tabLst>
                <a:tab pos="361950" algn="l"/>
              </a:tabLst>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9pPr>
          </a:lstStyle>
          <a:p>
            <a:pPr marL="180975" indent="0" eaLnBrk="1" hangingPunct="1">
              <a:spcBef>
                <a:spcPts val="1200"/>
              </a:spcBef>
              <a:buClrTx/>
              <a:buSzTx/>
              <a:buFontTx/>
              <a:buNone/>
            </a:pPr>
            <a:r>
              <a:rPr lang="en-GB" altLang="de-DE" sz="1800" dirty="0" smtClean="0"/>
              <a:t>Studies show that many (but not all!) people with </a:t>
            </a:r>
            <a:r>
              <a:rPr lang="en-GB" altLang="de-DE" sz="1800" b="1" dirty="0"/>
              <a:t>depression</a:t>
            </a:r>
            <a:r>
              <a:rPr lang="en-GB" altLang="de-DE" sz="1800" dirty="0"/>
              <a:t>:</a:t>
            </a:r>
          </a:p>
          <a:p>
            <a:pPr eaLnBrk="1" hangingPunct="1">
              <a:spcBef>
                <a:spcPts val="1200"/>
              </a:spcBef>
              <a:buClrTx/>
              <a:buSzTx/>
              <a:buFontTx/>
              <a:buChar char="•"/>
            </a:pPr>
            <a:endParaRPr lang="en-GB" altLang="de-DE" sz="1800" dirty="0"/>
          </a:p>
          <a:p>
            <a:pPr marL="444500" indent="-263525" eaLnBrk="1" hangingPunct="1">
              <a:spcBef>
                <a:spcPts val="1200"/>
              </a:spcBef>
              <a:buClr>
                <a:srgbClr val="8CADAE"/>
              </a:buClr>
              <a:buFontTx/>
              <a:buChar char="o"/>
              <a:tabLst>
                <a:tab pos="722313" algn="l"/>
              </a:tabLst>
            </a:pPr>
            <a:r>
              <a:rPr lang="en-GB" altLang="de-DE" sz="1800" dirty="0"/>
              <a:t>tend to blame themselves for failure</a:t>
            </a:r>
          </a:p>
          <a:p>
            <a:pPr marL="444500" indent="-263525" eaLnBrk="1" hangingPunct="1">
              <a:buClr>
                <a:srgbClr val="8CADAE"/>
              </a:buClr>
              <a:buFontTx/>
              <a:buChar char="o"/>
              <a:tabLst>
                <a:tab pos="722313" algn="l"/>
              </a:tabLst>
            </a:pPr>
            <a:r>
              <a:rPr lang="en-GB" altLang="de-DE" sz="1800" dirty="0"/>
              <a:t>tend to give others or circumstances credit for success</a:t>
            </a:r>
          </a:p>
          <a:p>
            <a:pPr marL="180975" indent="0" eaLnBrk="1" hangingPunct="1">
              <a:buClr>
                <a:srgbClr val="8CADAE"/>
              </a:buClr>
              <a:tabLst>
                <a:tab pos="722313" algn="l"/>
              </a:tabLst>
            </a:pPr>
            <a:endParaRPr lang="en-GB" altLang="de-DE" sz="1800" b="1" dirty="0"/>
          </a:p>
          <a:p>
            <a:pPr marL="180975" indent="0" eaLnBrk="1" hangingPunct="1">
              <a:buClr>
                <a:srgbClr val="8CADAE"/>
              </a:buClr>
              <a:tabLst>
                <a:tab pos="722313" algn="l"/>
              </a:tabLst>
            </a:pPr>
            <a:r>
              <a:rPr lang="en-GB" altLang="de-DE" sz="1800" b="1" dirty="0"/>
              <a:t>This attributional style may contribute to low self-esteem!</a:t>
            </a:r>
          </a:p>
          <a:p>
            <a:pPr algn="ctr" eaLnBrk="1" hangingPunct="1">
              <a:spcBef>
                <a:spcPts val="1200"/>
              </a:spcBef>
              <a:buClrTx/>
              <a:buSzTx/>
              <a:buFontTx/>
              <a:buNone/>
            </a:pPr>
            <a:endParaRPr lang="en-GB" altLang="de-DE" sz="1800" b="1" dirty="0"/>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4.4</a:t>
            </a:r>
            <a:endParaRPr lang="de-DE" altLang="de-DE" sz="1200" b="1" dirty="0">
              <a:solidFill>
                <a:schemeClr val="tx2"/>
              </a:solidFill>
              <a:latin typeface="+mn-lt"/>
            </a:endParaRPr>
          </a:p>
        </p:txBody>
      </p:sp>
      <p:sp>
        <p:nvSpPr>
          <p:cNvPr id="6" name="Rectangle 5"/>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Why are we doing this?</a:t>
            </a:r>
            <a:endParaRPr lang="en-GB" altLang="de-DE" sz="2000" dirty="0">
              <a:solidFill>
                <a:srgbClr val="D16349"/>
              </a:solidFill>
            </a:endParaRPr>
          </a:p>
        </p:txBody>
      </p:sp>
      <p:graphicFrame>
        <p:nvGraphicFramePr>
          <p:cNvPr id="8" name="Diagramm 7"/>
          <p:cNvGraphicFramePr>
            <a:graphicFrameLocks noChangeAspect="1"/>
          </p:cNvGraphicFramePr>
          <p:nvPr>
            <p:extLst>
              <p:ext uri="{D42A27DB-BD31-4B8C-83A1-F6EECF244321}">
                <p14:modId xmlns:p14="http://schemas.microsoft.com/office/powerpoint/2010/main" val="2246345364"/>
              </p:ext>
            </p:extLst>
          </p:nvPr>
        </p:nvGraphicFramePr>
        <p:xfrm>
          <a:off x="5449813" y="4197350"/>
          <a:ext cx="3427487" cy="224021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hteck 1"/>
          <p:cNvSpPr/>
          <p:nvPr/>
        </p:nvSpPr>
        <p:spPr>
          <a:xfrm>
            <a:off x="8229600" y="6035040"/>
            <a:ext cx="517270" cy="30175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1800" dirty="0" smtClean="0">
                <a:latin typeface="Verdana (Textkörper)"/>
              </a:rPr>
              <a:t>me</a:t>
            </a:r>
            <a:endParaRPr lang="de-DE" sz="1800" dirty="0">
              <a:latin typeface="Verdana (Textkörpe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64695" y="1351709"/>
            <a:ext cx="8628479"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361950" algn="l"/>
              </a:tabLst>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tabLst>
                <a:tab pos="361950" algn="l"/>
              </a:tabLst>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tabLst>
                <a:tab pos="361950" algn="l"/>
              </a:tabLst>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tabLst>
                <a:tab pos="361950" algn="l"/>
              </a:tabLst>
              <a:defRPr>
                <a:solidFill>
                  <a:schemeClr val="tx1"/>
                </a:solidFill>
                <a:latin typeface="Verdana" pitchFamily="34" charset="0"/>
              </a:defRPr>
            </a:lvl4pPr>
            <a:lvl5pPr marL="38554025" indent="-50787300" eaLnBrk="0" hangingPunct="0">
              <a:spcBef>
                <a:spcPct val="20000"/>
              </a:spcBef>
              <a:buClr>
                <a:srgbClr val="8FB08C"/>
              </a:buClr>
              <a:buChar char="•"/>
              <a:tabLst>
                <a:tab pos="361950" algn="l"/>
              </a:tabLst>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9pPr>
          </a:lstStyle>
          <a:p>
            <a:pPr marL="180975" indent="0" eaLnBrk="1" hangingPunct="1">
              <a:spcBef>
                <a:spcPts val="1200"/>
              </a:spcBef>
              <a:buClrTx/>
              <a:buSzTx/>
              <a:buFontTx/>
              <a:buNone/>
            </a:pPr>
            <a:r>
              <a:rPr lang="en-GB" altLang="de-DE" sz="1800" dirty="0" smtClean="0"/>
              <a:t>Studies show that many (but not all!) people with </a:t>
            </a:r>
            <a:r>
              <a:rPr lang="en-GB" altLang="de-DE" sz="1800" b="1" dirty="0" smtClean="0"/>
              <a:t>psychosis</a:t>
            </a:r>
            <a:r>
              <a:rPr lang="en-GB" altLang="de-DE" sz="1800" dirty="0" smtClean="0"/>
              <a:t>:</a:t>
            </a:r>
          </a:p>
          <a:p>
            <a:pPr marL="444500" indent="-263525" eaLnBrk="1" hangingPunct="1">
              <a:spcBef>
                <a:spcPts val="1200"/>
              </a:spcBef>
              <a:buClr>
                <a:srgbClr val="8CADAE"/>
              </a:buClr>
              <a:buFontTx/>
              <a:buChar char="o"/>
            </a:pPr>
            <a:endParaRPr lang="en-GB" altLang="de-DE" sz="1800" dirty="0" smtClean="0"/>
          </a:p>
          <a:p>
            <a:pPr marL="444500" indent="-263525" eaLnBrk="1" hangingPunct="1">
              <a:spcBef>
                <a:spcPts val="1200"/>
              </a:spcBef>
              <a:buClr>
                <a:srgbClr val="8CADAE"/>
              </a:buClr>
              <a:buFontTx/>
              <a:buChar char="o"/>
            </a:pPr>
            <a:r>
              <a:rPr lang="en-GB" altLang="de-DE" sz="1800" dirty="0" smtClean="0"/>
              <a:t>tend to make one-sided explanations; tend to blame other people for negative events or failures</a:t>
            </a:r>
          </a:p>
          <a:p>
            <a:pPr marL="444500" indent="-263525" eaLnBrk="1" hangingPunct="1">
              <a:spcBef>
                <a:spcPts val="1200"/>
              </a:spcBef>
              <a:buClr>
                <a:srgbClr val="8CADAE"/>
              </a:buClr>
              <a:buFontTx/>
              <a:buChar char="o"/>
            </a:pPr>
            <a:r>
              <a:rPr lang="en-GB" altLang="de-DE" sz="1800" dirty="0"/>
              <a:t>s</a:t>
            </a:r>
            <a:r>
              <a:rPr lang="en-GB" altLang="de-DE" sz="1800" dirty="0" smtClean="0"/>
              <a:t>how the tendency to think that positive as well as negative events are beyond their control</a:t>
            </a:r>
          </a:p>
          <a:p>
            <a:pPr marL="180975" indent="0" algn="ctr" eaLnBrk="1" hangingPunct="1">
              <a:spcBef>
                <a:spcPts val="1200"/>
              </a:spcBef>
              <a:buClr>
                <a:srgbClr val="8CADAE"/>
              </a:buClr>
              <a:buSzPct val="90000"/>
            </a:pPr>
            <a:r>
              <a:rPr lang="en-GB" altLang="de-DE" sz="1800" b="1" dirty="0" smtClean="0"/>
              <a:t>The attributional style of blaming others may lead to interpersonal problems!</a:t>
            </a:r>
          </a:p>
          <a:p>
            <a:pPr algn="ctr" eaLnBrk="1" hangingPunct="1">
              <a:spcBef>
                <a:spcPts val="1200"/>
              </a:spcBef>
              <a:buClrTx/>
              <a:buSzTx/>
              <a:buFontTx/>
              <a:buNone/>
            </a:pPr>
            <a:endParaRPr lang="en-GB" altLang="de-DE" sz="1800" b="1" dirty="0"/>
          </a:p>
        </p:txBody>
      </p:sp>
      <p:sp>
        <p:nvSpPr>
          <p:cNvPr id="19462" name="Rechteck 1"/>
          <p:cNvSpPr>
            <a:spLocks noChangeArrowheads="1"/>
          </p:cNvSpPr>
          <p:nvPr/>
        </p:nvSpPr>
        <p:spPr bwMode="auto">
          <a:xfrm>
            <a:off x="1676400" y="4664292"/>
            <a:ext cx="579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(Saying: “Eyes see everything – except themselves!”).</a:t>
            </a:r>
            <a:endParaRPr lang="en-GB" altLang="de-DE" dirty="0"/>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4.5</a:t>
            </a:r>
            <a:endParaRPr lang="de-DE" altLang="de-DE" sz="1200" b="1" dirty="0">
              <a:solidFill>
                <a:schemeClr val="tx2"/>
              </a:solidFill>
              <a:latin typeface="+mn-lt"/>
            </a:endParaRPr>
          </a:p>
        </p:txBody>
      </p:sp>
      <p:sp>
        <p:nvSpPr>
          <p:cNvPr id="6" name="Rectangle 5"/>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Why are we doing this?</a:t>
            </a:r>
            <a:endParaRPr lang="en-GB" altLang="de-DE" sz="2000" dirty="0">
              <a:solidFill>
                <a:srgbClr val="D16349"/>
              </a:solidFill>
            </a:endParaRPr>
          </a:p>
        </p:txBody>
      </p:sp>
    </p:spTree>
    <p:extLst>
      <p:ext uri="{BB962C8B-B14F-4D97-AF65-F5344CB8AC3E}">
        <p14:creationId xmlns:p14="http://schemas.microsoft.com/office/powerpoint/2010/main" val="746931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sp>
        <p:nvSpPr>
          <p:cNvPr id="20483" name="Text Box 6"/>
          <p:cNvSpPr txBox="1">
            <a:spLocks noChangeArrowheads="1"/>
          </p:cNvSpPr>
          <p:nvPr/>
        </p:nvSpPr>
        <p:spPr bwMode="auto">
          <a:xfrm>
            <a:off x="267195" y="3860800"/>
            <a:ext cx="5627688"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lnSpc>
                <a:spcPct val="150000"/>
              </a:lnSpc>
              <a:spcBef>
                <a:spcPts val="1200"/>
              </a:spcBef>
              <a:buClrTx/>
              <a:buSzTx/>
              <a:buFont typeface="Wingdings" pitchFamily="2" charset="2"/>
              <a:buNone/>
            </a:pPr>
            <a:r>
              <a:rPr lang="en-GB" altLang="de-DE" sz="1800" b="1" dirty="0" smtClean="0"/>
              <a:t>Yourself? </a:t>
            </a:r>
          </a:p>
          <a:p>
            <a:pPr marL="180975" eaLnBrk="1" hangingPunct="1">
              <a:lnSpc>
                <a:spcPct val="150000"/>
              </a:lnSpc>
              <a:spcBef>
                <a:spcPts val="1200"/>
              </a:spcBef>
              <a:buClrTx/>
              <a:buSzTx/>
              <a:buFont typeface="Wingdings" pitchFamily="2" charset="2"/>
              <a:buNone/>
            </a:pPr>
            <a:r>
              <a:rPr lang="en-GB" altLang="de-DE" sz="1800" b="1" dirty="0" smtClean="0"/>
              <a:t>Another person or people?</a:t>
            </a:r>
          </a:p>
          <a:p>
            <a:pPr marL="180975" eaLnBrk="1" hangingPunct="1">
              <a:lnSpc>
                <a:spcPct val="150000"/>
              </a:lnSpc>
              <a:spcBef>
                <a:spcPts val="1200"/>
              </a:spcBef>
              <a:buClrTx/>
              <a:buSzTx/>
              <a:buFont typeface="Wingdings" pitchFamily="2" charset="2"/>
              <a:buNone/>
            </a:pPr>
            <a:r>
              <a:rPr lang="en-GB" altLang="de-DE" sz="1800" b="1" dirty="0" smtClean="0"/>
              <a:t>Circumstances or chance?</a:t>
            </a:r>
            <a:r>
              <a:rPr lang="en-GB" altLang="de-DE" sz="1800" b="1" dirty="0" smtClean="0">
                <a:solidFill>
                  <a:srgbClr val="336699"/>
                </a:solidFill>
              </a:rPr>
              <a:t> </a:t>
            </a:r>
            <a:endParaRPr lang="en-GB" altLang="de-DE" sz="2400" b="1" dirty="0">
              <a:solidFill>
                <a:srgbClr val="336699"/>
              </a:solidFill>
              <a:latin typeface="Times New Roman" pitchFamily="18" charset="0"/>
            </a:endParaRPr>
          </a:p>
        </p:txBody>
      </p:sp>
      <p:pic>
        <p:nvPicPr>
          <p:cNvPr id="20484" name="Picture 7" descr="yanec - flickr - laughter workshop - ccli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3410" y="3860800"/>
            <a:ext cx="28082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12"/>
          <p:cNvSpPr txBox="1">
            <a:spLocks noChangeArrowheads="1"/>
          </p:cNvSpPr>
          <p:nvPr/>
        </p:nvSpPr>
        <p:spPr bwMode="auto">
          <a:xfrm>
            <a:off x="-4763" y="6586538"/>
            <a:ext cx="190817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(“Laughter workshop”</a:t>
            </a:r>
            <a:r>
              <a:rPr lang="de-DE" altLang="de-DE" sz="800" dirty="0"/>
              <a:t> </a:t>
            </a:r>
            <a:r>
              <a:rPr lang="de-DE" altLang="de-DE" sz="800" dirty="0" err="1" smtClean="0"/>
              <a:t>by</a:t>
            </a:r>
            <a:r>
              <a:rPr lang="de-DE" altLang="de-DE" sz="800" dirty="0" smtClean="0"/>
              <a:t> </a:t>
            </a:r>
            <a:r>
              <a:rPr lang="en-GB" altLang="de-DE" sz="800" i="1" dirty="0" err="1"/>
              <a:t>yanec</a:t>
            </a:r>
            <a:r>
              <a:rPr lang="en-GB" altLang="de-DE" sz="800" i="1" dirty="0"/>
              <a:t>)</a:t>
            </a:r>
            <a:r>
              <a:rPr lang="en-GB" altLang="de-DE" dirty="0"/>
              <a:t> </a:t>
            </a:r>
            <a:endParaRPr lang="en-US" altLang="de-DE" dirty="0"/>
          </a:p>
        </p:txBody>
      </p:sp>
      <p:sp>
        <p:nvSpPr>
          <p:cNvPr id="20486" name="Text Box 11"/>
          <p:cNvSpPr txBox="1">
            <a:spLocks noChangeArrowheads="1"/>
          </p:cNvSpPr>
          <p:nvPr/>
        </p:nvSpPr>
        <p:spPr bwMode="auto">
          <a:xfrm>
            <a:off x="0" y="194854"/>
            <a:ext cx="9144000" cy="402291"/>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People laugh while you are speaking</a:t>
            </a:r>
            <a:endParaRPr lang="en-GB" altLang="de-DE" sz="2000" dirty="0">
              <a:solidFill>
                <a:srgbClr val="D16349"/>
              </a:solidFill>
            </a:endParaRPr>
          </a:p>
        </p:txBody>
      </p:sp>
      <p:sp>
        <p:nvSpPr>
          <p:cNvPr id="20490" name="Rectangle 3"/>
          <p:cNvSpPr>
            <a:spLocks noChangeArrowheads="1"/>
          </p:cNvSpPr>
          <p:nvPr/>
        </p:nvSpPr>
        <p:spPr bwMode="auto">
          <a:xfrm>
            <a:off x="250824" y="1341438"/>
            <a:ext cx="8642351"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ctr" eaLnBrk="1" hangingPunct="1">
              <a:lnSpc>
                <a:spcPct val="150000"/>
              </a:lnSpc>
              <a:spcBef>
                <a:spcPts val="1200"/>
              </a:spcBef>
            </a:pPr>
            <a:r>
              <a:rPr lang="en-GB" altLang="de-DE" sz="1800" dirty="0" smtClean="0"/>
              <a:t>What might have caused people to laugh while you are speaking?</a:t>
            </a:r>
          </a:p>
          <a:p>
            <a:pPr marL="180000" algn="ctr" eaLnBrk="1" hangingPunct="1">
              <a:lnSpc>
                <a:spcPct val="150000"/>
              </a:lnSpc>
              <a:spcBef>
                <a:spcPts val="1200"/>
              </a:spcBef>
              <a:buClrTx/>
              <a:buSzTx/>
              <a:defRPr/>
            </a:pPr>
            <a:r>
              <a:rPr lang="en-GB" altLang="de-DE" sz="1800" dirty="0" smtClean="0"/>
              <a:t>What is the main reason for this event? </a:t>
            </a:r>
          </a:p>
          <a:p>
            <a:pPr marL="180000" algn="ctr" eaLnBrk="1" hangingPunct="1">
              <a:lnSpc>
                <a:spcPct val="150000"/>
              </a:lnSpc>
              <a:spcBef>
                <a:spcPts val="1200"/>
              </a:spcBef>
              <a:buClrTx/>
              <a:buSzTx/>
              <a:defRPr/>
            </a:pPr>
            <a:r>
              <a:rPr lang="en-GB" altLang="de-DE" sz="1800" dirty="0" smtClean="0"/>
              <a:t>Think about possible effects or your attributions.</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4"/>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sp>
        <p:nvSpPr>
          <p:cNvPr id="21509" name="Text Box 13"/>
          <p:cNvSpPr txBox="1">
            <a:spLocks noChangeArrowheads="1"/>
          </p:cNvSpPr>
          <p:nvPr/>
        </p:nvSpPr>
        <p:spPr bwMode="auto">
          <a:xfrm>
            <a:off x="0" y="6657975"/>
            <a:ext cx="20875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(“Gift :D” </a:t>
            </a:r>
            <a:r>
              <a:rPr lang="de-DE" altLang="de-DE" sz="800" dirty="0" err="1" smtClean="0"/>
              <a:t>by</a:t>
            </a:r>
            <a:r>
              <a:rPr lang="de-DE" altLang="de-DE" sz="800" i="1" dirty="0" smtClean="0"/>
              <a:t> </a:t>
            </a:r>
            <a:r>
              <a:rPr lang="sv-SE" altLang="de-DE" sz="800" i="1" dirty="0"/>
              <a:t>Marcin Moga / Lolek</a:t>
            </a:r>
            <a:r>
              <a:rPr lang="de-DE" altLang="de-DE" sz="800" i="1" dirty="0"/>
              <a:t>)</a:t>
            </a:r>
            <a:endParaRPr lang="en-US" altLang="de-DE" sz="800" i="1" dirty="0"/>
          </a:p>
        </p:txBody>
      </p:sp>
      <p:pic>
        <p:nvPicPr>
          <p:cNvPr id="21510"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946" y="3860800"/>
            <a:ext cx="20891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11"/>
          <p:cNvSpPr txBox="1">
            <a:spLocks noChangeArrowheads="1"/>
          </p:cNvSpPr>
          <p:nvPr/>
        </p:nvSpPr>
        <p:spPr bwMode="auto">
          <a:xfrm>
            <a:off x="0" y="194854"/>
            <a:ext cx="9144000" cy="402291"/>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A friend has bought you a present</a:t>
            </a:r>
            <a:endParaRPr lang="en-GB" altLang="de-DE" sz="2000" dirty="0">
              <a:solidFill>
                <a:srgbClr val="D16349"/>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4.7</a:t>
            </a:r>
            <a:endParaRPr lang="de-DE" altLang="de-DE" sz="1200" b="1" dirty="0">
              <a:solidFill>
                <a:schemeClr val="tx2"/>
              </a:solidFill>
              <a:latin typeface="+mn-lt"/>
            </a:endParaRPr>
          </a:p>
        </p:txBody>
      </p:sp>
      <p:sp>
        <p:nvSpPr>
          <p:cNvPr id="9" name="Text Box 6"/>
          <p:cNvSpPr txBox="1">
            <a:spLocks noChangeArrowheads="1"/>
          </p:cNvSpPr>
          <p:nvPr/>
        </p:nvSpPr>
        <p:spPr bwMode="auto">
          <a:xfrm>
            <a:off x="267195" y="3860800"/>
            <a:ext cx="5627688"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lnSpc>
                <a:spcPct val="150000"/>
              </a:lnSpc>
              <a:spcBef>
                <a:spcPts val="1200"/>
              </a:spcBef>
              <a:buClrTx/>
              <a:buSzTx/>
              <a:buFont typeface="Wingdings" pitchFamily="2" charset="2"/>
              <a:buNone/>
            </a:pPr>
            <a:r>
              <a:rPr lang="en-GB" altLang="de-DE" sz="1800" b="1" dirty="0" smtClean="0"/>
              <a:t>Yourself? </a:t>
            </a:r>
          </a:p>
          <a:p>
            <a:pPr marL="180975" eaLnBrk="1" hangingPunct="1">
              <a:lnSpc>
                <a:spcPct val="150000"/>
              </a:lnSpc>
              <a:spcBef>
                <a:spcPts val="1200"/>
              </a:spcBef>
              <a:buClrTx/>
              <a:buSzTx/>
              <a:buFont typeface="Wingdings" pitchFamily="2" charset="2"/>
              <a:buNone/>
            </a:pPr>
            <a:r>
              <a:rPr lang="en-GB" altLang="de-DE" sz="1800" b="1" dirty="0" smtClean="0"/>
              <a:t>Another person or people?</a:t>
            </a:r>
          </a:p>
          <a:p>
            <a:pPr marL="180975" eaLnBrk="1" hangingPunct="1">
              <a:lnSpc>
                <a:spcPct val="150000"/>
              </a:lnSpc>
              <a:spcBef>
                <a:spcPts val="1200"/>
              </a:spcBef>
              <a:buClrTx/>
              <a:buSzTx/>
              <a:buFont typeface="Wingdings" pitchFamily="2" charset="2"/>
              <a:buNone/>
            </a:pPr>
            <a:r>
              <a:rPr lang="en-GB" altLang="de-DE" sz="1800" b="1" dirty="0" smtClean="0"/>
              <a:t>Circumstances or chance?</a:t>
            </a:r>
            <a:r>
              <a:rPr lang="en-GB" altLang="de-DE" sz="1800" b="1" dirty="0" smtClean="0">
                <a:solidFill>
                  <a:srgbClr val="336699"/>
                </a:solidFill>
              </a:rPr>
              <a:t> </a:t>
            </a:r>
            <a:endParaRPr lang="en-GB" altLang="de-DE" sz="2400" b="1" dirty="0">
              <a:solidFill>
                <a:srgbClr val="336699"/>
              </a:solidFill>
              <a:latin typeface="Times New Roman" pitchFamily="18" charset="0"/>
            </a:endParaRPr>
          </a:p>
        </p:txBody>
      </p:sp>
      <p:sp>
        <p:nvSpPr>
          <p:cNvPr id="12" name="Rectangle 3"/>
          <p:cNvSpPr>
            <a:spLocks noChangeArrowheads="1"/>
          </p:cNvSpPr>
          <p:nvPr/>
        </p:nvSpPr>
        <p:spPr bwMode="auto">
          <a:xfrm>
            <a:off x="250824" y="1341438"/>
            <a:ext cx="8642351"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ctr" eaLnBrk="1" hangingPunct="1">
              <a:lnSpc>
                <a:spcPct val="150000"/>
              </a:lnSpc>
              <a:spcBef>
                <a:spcPts val="1200"/>
              </a:spcBef>
            </a:pPr>
            <a:r>
              <a:rPr lang="en-GB" altLang="de-DE" sz="1800" dirty="0" smtClean="0"/>
              <a:t>What has caused your friend to give you a gift?</a:t>
            </a:r>
          </a:p>
          <a:p>
            <a:pPr marL="180000" algn="ctr" eaLnBrk="1" hangingPunct="1">
              <a:lnSpc>
                <a:spcPct val="150000"/>
              </a:lnSpc>
              <a:spcBef>
                <a:spcPts val="1200"/>
              </a:spcBef>
              <a:buClrTx/>
              <a:buSzTx/>
              <a:defRPr/>
            </a:pPr>
            <a:r>
              <a:rPr lang="en-GB" altLang="de-DE" sz="1800" dirty="0" smtClean="0"/>
              <a:t>What is the main reason for this event? </a:t>
            </a:r>
          </a:p>
          <a:p>
            <a:pPr marL="180000" algn="ctr" eaLnBrk="1" hangingPunct="1">
              <a:lnSpc>
                <a:spcPct val="150000"/>
              </a:lnSpc>
              <a:spcBef>
                <a:spcPts val="1200"/>
              </a:spcBef>
              <a:buClrTx/>
              <a:buSzTx/>
              <a:defRPr/>
            </a:pPr>
            <a:r>
              <a:rPr lang="en-GB" altLang="de-DE" sz="1800" dirty="0" smtClean="0"/>
              <a:t>Think about possible effects or your attributions.</a:t>
            </a:r>
            <a:endParaRPr lang="en-GB" altLang="de-DE"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Text Box 37"/>
          <p:cNvSpPr txBox="1">
            <a:spLocks noChangeArrowheads="1"/>
          </p:cNvSpPr>
          <p:nvPr/>
        </p:nvSpPr>
        <p:spPr bwMode="auto">
          <a:xfrm>
            <a:off x="323850" y="260350"/>
            <a:ext cx="8424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endParaRPr lang="de-DE" altLang="de-DE" sz="2400">
              <a:solidFill>
                <a:schemeClr val="bg1"/>
              </a:solidFill>
            </a:endParaRPr>
          </a:p>
        </p:txBody>
      </p:sp>
      <p:sp>
        <p:nvSpPr>
          <p:cNvPr id="22553" name="Rectangle 36"/>
          <p:cNvSpPr>
            <a:spLocks noChangeArrowheads="1"/>
          </p:cNvSpPr>
          <p:nvPr/>
        </p:nvSpPr>
        <p:spPr bwMode="auto">
          <a:xfrm>
            <a:off x="0" y="40966"/>
            <a:ext cx="9144000" cy="710067"/>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How one-sided attributions promote misinterpretations, </a:t>
            </a:r>
          </a:p>
          <a:p>
            <a:pPr algn="ctr" eaLnBrk="1" hangingPunct="1">
              <a:spcBef>
                <a:spcPct val="0"/>
              </a:spcBef>
              <a:buClrTx/>
              <a:buSzTx/>
              <a:buFontTx/>
              <a:buNone/>
            </a:pPr>
            <a:r>
              <a:rPr lang="en-GB" altLang="de-DE" sz="2000" dirty="0" smtClean="0">
                <a:solidFill>
                  <a:srgbClr val="D16349"/>
                </a:solidFill>
              </a:rPr>
              <a:t>e.g. during psychosis - examples</a:t>
            </a:r>
            <a:endParaRPr lang="en-GB" altLang="de-DE" sz="2000" dirty="0">
              <a:solidFill>
                <a:srgbClr val="D16349"/>
              </a:solidFill>
            </a:endParaRPr>
          </a:p>
        </p:txBody>
      </p:sp>
      <p:grpSp>
        <p:nvGrpSpPr>
          <p:cNvPr id="22554" name="Group 41"/>
          <p:cNvGrpSpPr>
            <a:grpSpLocks/>
          </p:cNvGrpSpPr>
          <p:nvPr/>
        </p:nvGrpSpPr>
        <p:grpSpPr bwMode="auto">
          <a:xfrm>
            <a:off x="0" y="6167438"/>
            <a:ext cx="2339975" cy="536575"/>
            <a:chOff x="0" y="3957"/>
            <a:chExt cx="1474" cy="338"/>
          </a:xfrm>
        </p:grpSpPr>
        <p:sp>
          <p:nvSpPr>
            <p:cNvPr id="2255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2559"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60"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dirty="0" smtClean="0">
                  <a:sym typeface="Wingdings" pitchFamily="2" charset="2"/>
                </a:rPr>
                <a:t>  </a:t>
              </a:r>
              <a:r>
                <a:rPr lang="en-GB" altLang="de-DE" sz="1200" dirty="0" smtClean="0">
                  <a:sym typeface="Wingdings" pitchFamily="2" charset="2"/>
                </a:rPr>
                <a:t></a:t>
              </a:r>
              <a:r>
                <a:rPr lang="en-GB" altLang="de-DE" sz="1200" dirty="0" smtClean="0"/>
                <a:t> </a:t>
              </a:r>
              <a:r>
                <a:rPr lang="en-GB" altLang="de-DE" sz="1200" i="1" dirty="0" smtClean="0"/>
                <a:t>worksheet 4.1</a:t>
              </a:r>
            </a:p>
            <a:p>
              <a:pPr eaLnBrk="1" hangingPunct="1">
                <a:spcBef>
                  <a:spcPct val="0"/>
                </a:spcBef>
                <a:buClrTx/>
                <a:buSzTx/>
                <a:buFontTx/>
                <a:buNone/>
              </a:pPr>
              <a:endParaRPr lang="de-DE" altLang="de-DE"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4.8</a:t>
            </a:r>
            <a:endParaRPr lang="en-GB" altLang="de-DE" sz="1200" b="1" dirty="0">
              <a:solidFill>
                <a:schemeClr val="tx2"/>
              </a:solidFill>
              <a:latin typeface="+mn-lt"/>
            </a:endParaRP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56" y="1347290"/>
            <a:ext cx="7562088" cy="4602480"/>
          </a:xfrm>
          <a:prstGeom prst="rect">
            <a:avLst/>
          </a:prstGeom>
        </p:spPr>
      </p:pic>
      <p:sp>
        <p:nvSpPr>
          <p:cNvPr id="11" name="Textfeld 3"/>
          <p:cNvSpPr txBox="1"/>
          <p:nvPr/>
        </p:nvSpPr>
        <p:spPr>
          <a:xfrm rot="19806148">
            <a:off x="3245491" y="4099241"/>
            <a:ext cx="2275645" cy="461665"/>
          </a:xfrm>
          <a:prstGeom prst="rect">
            <a:avLst/>
          </a:prstGeom>
          <a:noFill/>
        </p:spPr>
        <p:txBody>
          <a:bodyPr wrap="square" rtlCol="0">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r>
              <a:rPr lang="en-GB"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a:t>
            </a:r>
            <a:r>
              <a:rPr lang="en-GB" altLang="de-DE" sz="800" i="1" dirty="0"/>
              <a:t>“</a:t>
            </a:r>
            <a:r>
              <a:rPr lang="en-GB" altLang="de-DE" sz="800" i="1" dirty="0" smtClean="0"/>
              <a:t>Smiley” by Ruth </a:t>
            </a:r>
            <a:r>
              <a:rPr lang="en-GB" altLang="de-DE" sz="800" i="1" dirty="0" err="1" smtClean="0"/>
              <a:t>Veckenstedt</a:t>
            </a:r>
            <a:r>
              <a:rPr lang="en-GB" altLang="de-DE" sz="800" i="1" dirty="0" smtClean="0"/>
              <a:t>)</a:t>
            </a:r>
            <a:endParaRPr lang="en-GB" altLang="de-DE" sz="800" i="1" dirty="0"/>
          </a:p>
        </p:txBody>
      </p:sp>
      <p:sp>
        <p:nvSpPr>
          <p:cNvPr id="23555" name="Rectangle 23"/>
          <p:cNvSpPr>
            <a:spLocks noGrp="1" noChangeArrowheads="1"/>
          </p:cNvSpPr>
          <p:nvPr>
            <p:ph type="title" idx="4294967295"/>
          </p:nvPr>
        </p:nvSpPr>
        <p:spPr>
          <a:xfrm>
            <a:off x="0" y="0"/>
            <a:ext cx="9144000" cy="792000"/>
          </a:xfrm>
          <a:noFill/>
        </p:spPr>
        <p:txBody>
          <a:bodyPr anchor="ctr"/>
          <a:lstStyle/>
          <a:p>
            <a:pPr eaLnBrk="1" hangingPunct="1"/>
            <a:r>
              <a:rPr lang="en-GB" altLang="de-DE" dirty="0" smtClean="0"/>
              <a:t>Effects of certain attributional styles on negative events</a:t>
            </a:r>
            <a:endParaRPr lang="en-GB" altLang="de-DE" dirty="0" smtClean="0">
              <a:solidFill>
                <a:srgbClr val="00FFFF"/>
              </a:solidFill>
            </a:endParaRPr>
          </a:p>
        </p:txBody>
      </p:sp>
      <p:pic>
        <p:nvPicPr>
          <p:cNvPr id="23556"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26"/>
          <p:cNvSpPr>
            <a:spLocks noChangeArrowheads="1"/>
          </p:cNvSpPr>
          <p:nvPr/>
        </p:nvSpPr>
        <p:spPr bwMode="auto">
          <a:xfrm>
            <a:off x="942975" y="2078038"/>
            <a:ext cx="1938338" cy="10979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I am sorry</a:t>
            </a:r>
            <a:r>
              <a:rPr lang="en-GB" altLang="de-DE" dirty="0" smtClean="0">
                <a:solidFill>
                  <a:srgbClr val="00FFFF"/>
                </a:solidFill>
              </a:rPr>
              <a:t> </a:t>
            </a:r>
            <a:r>
              <a:rPr lang="en-GB" altLang="de-DE" dirty="0" smtClean="0"/>
              <a:t>Mr. Miller, but I won’t renew your work contract.</a:t>
            </a:r>
            <a:endParaRPr lang="en-GB" altLang="de-DE" dirty="0"/>
          </a:p>
        </p:txBody>
      </p:sp>
      <p:sp>
        <p:nvSpPr>
          <p:cNvPr id="23558" name="AutoShape 6"/>
          <p:cNvSpPr>
            <a:spLocks noChangeArrowheads="1"/>
          </p:cNvSpPr>
          <p:nvPr/>
        </p:nvSpPr>
        <p:spPr bwMode="auto">
          <a:xfrm>
            <a:off x="1409700" y="1581150"/>
            <a:ext cx="1409700" cy="742950"/>
          </a:xfrm>
          <a:prstGeom prst="wedgeEllipseCallout">
            <a:avLst>
              <a:gd name="adj1" fmla="val -43750"/>
              <a:gd name="adj2" fmla="val 70000"/>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de-DE" altLang="de-DE"/>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4.9</a:t>
            </a:r>
            <a:endParaRPr lang="de-DE" altLang="de-DE" sz="1200" b="1" dirty="0">
              <a:solidFill>
                <a:schemeClr val="tx2"/>
              </a:solidFill>
              <a:latin typeface="+mn-lt"/>
            </a:endParaRPr>
          </a:p>
        </p:txBody>
      </p:sp>
      <p:graphicFrame>
        <p:nvGraphicFramePr>
          <p:cNvPr id="14" name="Group 56"/>
          <p:cNvGraphicFramePr>
            <a:graphicFrameLocks noGrp="1"/>
          </p:cNvGraphicFramePr>
          <p:nvPr>
            <p:extLst>
              <p:ext uri="{D42A27DB-BD31-4B8C-83A1-F6EECF244321}">
                <p14:modId xmlns:p14="http://schemas.microsoft.com/office/powerpoint/2010/main" val="2867481038"/>
              </p:ext>
            </p:extLst>
          </p:nvPr>
        </p:nvGraphicFramePr>
        <p:xfrm>
          <a:off x="250826" y="3886029"/>
          <a:ext cx="8642350" cy="2374900"/>
        </p:xfrm>
        <a:graphic>
          <a:graphicData uri="http://schemas.openxmlformats.org/drawingml/2006/table">
            <a:tbl>
              <a:tblPr/>
              <a:tblGrid>
                <a:gridCol w="4324315">
                  <a:extLst>
                    <a:ext uri="{9D8B030D-6E8A-4147-A177-3AD203B41FA5}">
                      <a16:colId xmlns:a16="http://schemas.microsoft.com/office/drawing/2014/main" xmlns="" val="20000"/>
                    </a:ext>
                  </a:extLst>
                </a:gridCol>
                <a:gridCol w="4318035">
                  <a:extLst>
                    <a:ext uri="{9D8B030D-6E8A-4147-A177-3AD203B41FA5}">
                      <a16:colId xmlns:a16="http://schemas.microsoft.com/office/drawing/2014/main" xmlns="" val="20001"/>
                    </a:ext>
                  </a:extLst>
                </a:gridCol>
              </a:tblGrid>
              <a:tr h="1084263">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self</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“That was really all my fault. I did not work hard enough!”)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 </a:t>
                      </a:r>
                      <a:r>
                        <a:rPr kumimoji="0" lang="en-GB" altLang="de-DE" sz="1500" b="0" i="0" u="none" strike="noStrike" cap="none" normalizeH="0" baseline="0" noProof="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290637">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others/circumstances</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“The boss did not like me from the start – I am being bullied.”)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a:t>
                      </a:r>
                      <a:r>
                        <a:rPr kumimoji="0" lang="en-GB" altLang="de-DE" sz="1500" b="0" i="0" u="none" strike="noStrike" cap="none" normalizeH="0" baseline="0" noProof="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grpSp>
        <p:nvGrpSpPr>
          <p:cNvPr id="16" name="Group 17"/>
          <p:cNvGrpSpPr>
            <a:grpSpLocks/>
          </p:cNvGrpSpPr>
          <p:nvPr/>
        </p:nvGrpSpPr>
        <p:grpSpPr bwMode="auto">
          <a:xfrm>
            <a:off x="8204200" y="990600"/>
            <a:ext cx="503238" cy="503238"/>
            <a:chOff x="612" y="1253"/>
            <a:chExt cx="408" cy="416"/>
          </a:xfrm>
        </p:grpSpPr>
        <p:sp>
          <p:nvSpPr>
            <p:cNvPr id="18"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1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AutoShape 31"/>
          <p:cNvSpPr>
            <a:spLocks noChangeArrowheads="1"/>
          </p:cNvSpPr>
          <p:nvPr/>
        </p:nvSpPr>
        <p:spPr bwMode="auto">
          <a:xfrm>
            <a:off x="1409700" y="1581150"/>
            <a:ext cx="1409700" cy="742950"/>
          </a:xfrm>
          <a:prstGeom prst="wedgeEllipseCallout">
            <a:avLst>
              <a:gd name="adj1" fmla="val -43750"/>
              <a:gd name="adj2" fmla="val 70000"/>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de-DE" altLang="de-DE"/>
          </a:p>
        </p:txBody>
      </p:sp>
      <p:grpSp>
        <p:nvGrpSpPr>
          <p:cNvPr id="24583" name="Group 17"/>
          <p:cNvGrpSpPr>
            <a:grpSpLocks/>
          </p:cNvGrpSpPr>
          <p:nvPr/>
        </p:nvGrpSpPr>
        <p:grpSpPr bwMode="auto">
          <a:xfrm>
            <a:off x="8204200" y="990600"/>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4598"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4599"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4600"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aphicFrame>
        <p:nvGraphicFramePr>
          <p:cNvPr id="147512" name="Group 56"/>
          <p:cNvGraphicFramePr>
            <a:graphicFrameLocks noGrp="1"/>
          </p:cNvGraphicFramePr>
          <p:nvPr>
            <p:extLst>
              <p:ext uri="{D42A27DB-BD31-4B8C-83A1-F6EECF244321}">
                <p14:modId xmlns:p14="http://schemas.microsoft.com/office/powerpoint/2010/main" val="2499185081"/>
              </p:ext>
            </p:extLst>
          </p:nvPr>
        </p:nvGraphicFramePr>
        <p:xfrm>
          <a:off x="250826" y="3886029"/>
          <a:ext cx="8642350" cy="2374900"/>
        </p:xfrm>
        <a:graphic>
          <a:graphicData uri="http://schemas.openxmlformats.org/drawingml/2006/table">
            <a:tbl>
              <a:tblPr/>
              <a:tblGrid>
                <a:gridCol w="4324315">
                  <a:extLst>
                    <a:ext uri="{9D8B030D-6E8A-4147-A177-3AD203B41FA5}">
                      <a16:colId xmlns:a16="http://schemas.microsoft.com/office/drawing/2014/main" xmlns="" val="20000"/>
                    </a:ext>
                  </a:extLst>
                </a:gridCol>
                <a:gridCol w="4318035">
                  <a:extLst>
                    <a:ext uri="{9D8B030D-6E8A-4147-A177-3AD203B41FA5}">
                      <a16:colId xmlns:a16="http://schemas.microsoft.com/office/drawing/2014/main" xmlns="" val="20001"/>
                    </a:ext>
                  </a:extLst>
                </a:gridCol>
              </a:tblGrid>
              <a:tr h="1084263">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self</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“That was really all my fault. I did not work hard enough!”)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 </a:t>
                      </a:r>
                      <a:r>
                        <a:rPr kumimoji="0" lang="en-GB" altLang="de-DE" sz="1500" b="0" i="0" u="none" strike="noStrike" cap="none" normalizeH="0" baseline="0" noProof="0" dirty="0" smtClean="0">
                          <a:ln>
                            <a:noFill/>
                          </a:ln>
                          <a:solidFill>
                            <a:schemeClr val="tx1"/>
                          </a:solidFill>
                          <a:effectLst/>
                          <a:latin typeface="Verdana" pitchFamily="34" charset="0"/>
                        </a:rPr>
                        <a:t>reduces self-esteem</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regarded as noble and brave to take responsibility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290637">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others/circumstances</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“The boss did not like me from the start – I am being bullied.”)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a:t>
                      </a:r>
                      <a:r>
                        <a:rPr kumimoji="0" lang="en-GB" altLang="de-DE" sz="1500" b="0" i="0" u="none" strike="noStrike" cap="none" normalizeH="0" baseline="0" noProof="0" dirty="0" smtClean="0">
                          <a:ln>
                            <a:noFill/>
                          </a:ln>
                          <a:solidFill>
                            <a:schemeClr val="tx1"/>
                          </a:solidFill>
                          <a:effectLst/>
                          <a:latin typeface="Verdana" pitchFamily="34" charset="0"/>
                        </a:rPr>
                        <a:t> fully rejecting responsibility is considered immature (making it easy for oneself)</a:t>
                      </a:r>
                    </a:p>
                    <a:p>
                      <a:pPr marL="0" marR="0" lvl="0" indent="0" algn="l" defTabSz="914400" rtl="0" eaLnBrk="1" fontAlgn="base" latinLnBrk="0" hangingPunct="1">
                        <a:lnSpc>
                          <a:spcPct val="100000"/>
                        </a:lnSpc>
                        <a:spcBef>
                          <a:spcPct val="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a:t>
                      </a:r>
                      <a:r>
                        <a:rPr kumimoji="0" lang="en-GB" altLang="de-DE" sz="1500" b="0" i="0" u="none" strike="noStrike" cap="none" normalizeH="0" baseline="0" noProof="0" dirty="0" smtClean="0">
                          <a:ln>
                            <a:noFill/>
                          </a:ln>
                          <a:solidFill>
                            <a:schemeClr val="tx1"/>
                          </a:solidFill>
                          <a:effectLst/>
                          <a:latin typeface="Verdana" pitchFamily="34" charset="0"/>
                        </a:rPr>
                        <a:t> self-esteem is not threatened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4.10</a:t>
            </a:r>
            <a:endParaRPr lang="en-GB" altLang="de-DE" sz="1200" b="1" dirty="0">
              <a:solidFill>
                <a:schemeClr val="tx2"/>
              </a:solidFill>
              <a:latin typeface="+mn-lt"/>
            </a:endParaRPr>
          </a:p>
        </p:txBody>
      </p:sp>
      <p:sp>
        <p:nvSpPr>
          <p:cNvPr id="14"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Effects of certain attributional styles on negative events</a:t>
            </a:r>
            <a:endParaRPr lang="en-GB" altLang="de-DE" kern="0" dirty="0" smtClean="0">
              <a:solidFill>
                <a:srgbClr val="00FFFF"/>
              </a:solidFill>
            </a:endParaRPr>
          </a:p>
        </p:txBody>
      </p:sp>
      <p:sp>
        <p:nvSpPr>
          <p:cNvPr id="18" name="AutoShape 26"/>
          <p:cNvSpPr>
            <a:spLocks noChangeArrowheads="1"/>
          </p:cNvSpPr>
          <p:nvPr/>
        </p:nvSpPr>
        <p:spPr bwMode="auto">
          <a:xfrm>
            <a:off x="942975" y="2078038"/>
            <a:ext cx="1938338" cy="10979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I am sorry</a:t>
            </a:r>
            <a:r>
              <a:rPr lang="en-GB" altLang="de-DE" dirty="0" smtClean="0">
                <a:solidFill>
                  <a:srgbClr val="00FFFF"/>
                </a:solidFill>
              </a:rPr>
              <a:t> </a:t>
            </a:r>
            <a:r>
              <a:rPr lang="en-GB" altLang="de-DE" dirty="0" smtClean="0"/>
              <a:t>Mr. Miller, but I won’t renew your work contract.</a:t>
            </a:r>
            <a:endParaRPr lang="en-GB" altLang="de-DE" dirty="0"/>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a:t>
            </a:r>
            <a:r>
              <a:rPr lang="en-GB" altLang="de-DE" sz="800" i="1" dirty="0"/>
              <a:t>“</a:t>
            </a:r>
            <a:r>
              <a:rPr lang="en-GB" altLang="de-DE" sz="800" i="1" dirty="0" smtClean="0"/>
              <a:t>Smiley” by Ruth </a:t>
            </a:r>
            <a:r>
              <a:rPr lang="en-GB" altLang="de-DE" sz="800" i="1" dirty="0" err="1" smtClean="0"/>
              <a:t>Veckenstedt</a:t>
            </a:r>
            <a:r>
              <a:rPr lang="en-GB" altLang="de-DE" sz="800" i="1" dirty="0" smtClean="0"/>
              <a:t>)</a:t>
            </a:r>
            <a:endParaRPr lang="en-GB" altLang="de-DE" sz="800" i="1" dirty="0"/>
          </a:p>
        </p:txBody>
      </p:sp>
    </p:spTree>
    <p:extLst>
      <p:ext uri="{BB962C8B-B14F-4D97-AF65-F5344CB8AC3E}">
        <p14:creationId xmlns:p14="http://schemas.microsoft.com/office/powerpoint/2010/main" val="472062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0" name="Text Box 37"/>
          <p:cNvSpPr txBox="1">
            <a:spLocks noChangeArrowheads="1"/>
          </p:cNvSpPr>
          <p:nvPr/>
        </p:nvSpPr>
        <p:spPr bwMode="auto">
          <a:xfrm>
            <a:off x="160338" y="1057275"/>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i="1" dirty="0" smtClean="0"/>
              <a:t>“Victory has a thousand fathers, but defeat is an orphan”</a:t>
            </a:r>
            <a:endParaRPr lang="en-GB" altLang="de-DE" sz="1800" dirty="0">
              <a:solidFill>
                <a:schemeClr val="bg1"/>
              </a:solidFill>
            </a:endParaRPr>
          </a:p>
        </p:txBody>
      </p:sp>
      <p:grpSp>
        <p:nvGrpSpPr>
          <p:cNvPr id="25612" name="Group 17"/>
          <p:cNvGrpSpPr>
            <a:grpSpLocks/>
          </p:cNvGrpSpPr>
          <p:nvPr/>
        </p:nvGrpSpPr>
        <p:grpSpPr bwMode="auto">
          <a:xfrm>
            <a:off x="8204200" y="990600"/>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561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62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62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pic>
        <p:nvPicPr>
          <p:cNvPr id="25616"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4.11</a:t>
            </a:r>
            <a:endParaRPr lang="de-DE" altLang="de-DE" sz="1200" b="1" dirty="0">
              <a:solidFill>
                <a:schemeClr val="tx2"/>
              </a:solidFill>
              <a:latin typeface="+mn-lt"/>
            </a:endParaRPr>
          </a:p>
        </p:txBody>
      </p:sp>
      <p:sp>
        <p:nvSpPr>
          <p:cNvPr id="14"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Effects of certain attributional styles on negative events</a:t>
            </a:r>
            <a:endParaRPr lang="en-GB" altLang="de-DE" kern="0" dirty="0" smtClean="0">
              <a:solidFill>
                <a:srgbClr val="00FFFF"/>
              </a:solidFill>
            </a:endParaRPr>
          </a:p>
        </p:txBody>
      </p:sp>
      <p:sp>
        <p:nvSpPr>
          <p:cNvPr id="19" name="AutoShape 26"/>
          <p:cNvSpPr>
            <a:spLocks noChangeArrowheads="1"/>
          </p:cNvSpPr>
          <p:nvPr/>
        </p:nvSpPr>
        <p:spPr bwMode="auto">
          <a:xfrm>
            <a:off x="942975" y="2078038"/>
            <a:ext cx="1938338" cy="10979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I am sorry</a:t>
            </a:r>
            <a:r>
              <a:rPr lang="en-GB" altLang="de-DE" dirty="0" smtClean="0">
                <a:solidFill>
                  <a:srgbClr val="00FFFF"/>
                </a:solidFill>
              </a:rPr>
              <a:t> </a:t>
            </a:r>
            <a:r>
              <a:rPr lang="en-GB" altLang="de-DE" dirty="0" smtClean="0"/>
              <a:t>Mr. Miller, but I won’t renew your work contract.</a:t>
            </a:r>
            <a:endParaRPr lang="en-GB" altLang="de-DE" dirty="0"/>
          </a:p>
        </p:txBody>
      </p:sp>
      <p:graphicFrame>
        <p:nvGraphicFramePr>
          <p:cNvPr id="21" name="Group 28"/>
          <p:cNvGraphicFramePr>
            <a:graphicFrameLocks noGrp="1"/>
          </p:cNvGraphicFramePr>
          <p:nvPr>
            <p:extLst>
              <p:ext uri="{D42A27DB-BD31-4B8C-83A1-F6EECF244321}">
                <p14:modId xmlns:p14="http://schemas.microsoft.com/office/powerpoint/2010/main" val="1589894177"/>
              </p:ext>
            </p:extLst>
          </p:nvPr>
        </p:nvGraphicFramePr>
        <p:xfrm>
          <a:off x="250825" y="4365625"/>
          <a:ext cx="8664575" cy="1584325"/>
        </p:xfrm>
        <a:graphic>
          <a:graphicData uri="http://schemas.openxmlformats.org/drawingml/2006/table">
            <a:tbl>
              <a:tblPr/>
              <a:tblGrid>
                <a:gridCol w="8664575"/>
              </a:tblGrid>
              <a:tr h="6572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CA" sz="1500" b="1" i="0" u="none" strike="noStrike" cap="none" normalizeH="0" baseline="0" dirty="0" smtClean="0">
                          <a:ln>
                            <a:noFill/>
                          </a:ln>
                          <a:solidFill>
                            <a:schemeClr val="tx1"/>
                          </a:solidFill>
                          <a:effectLst/>
                          <a:latin typeface="Verdana" pitchFamily="34" charset="0"/>
                        </a:rPr>
                        <a:t>More balanced responses (i.e. combine influences from self, others, or situation; offer different explanations):</a:t>
                      </a:r>
                      <a:endParaRPr kumimoji="0" lang="de-DE" sz="1500" b="1"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71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GB" sz="1200" b="0" i="0" u="none" strike="noStrike" cap="none" normalizeH="0" baseline="0" noProof="0" dirty="0" smtClean="0">
                          <a:ln>
                            <a:noFill/>
                          </a:ln>
                          <a:solidFill>
                            <a:schemeClr val="tx1"/>
                          </a:solidFill>
                          <a:effectLst/>
                          <a:latin typeface="Verdana" pitchFamily="34" charset="0"/>
                        </a:rPr>
                        <a:t>“</a:t>
                      </a:r>
                      <a:r>
                        <a:rPr kumimoji="0" lang="en-GB" sz="1500" b="0" i="0" u="none" strike="noStrike" cap="none" normalizeH="0" baseline="0" noProof="0" dirty="0" smtClean="0">
                          <a:ln>
                            <a:noFill/>
                          </a:ln>
                          <a:solidFill>
                            <a:schemeClr val="tx1"/>
                          </a:solidFill>
                          <a:effectLst/>
                          <a:latin typeface="Verdana" pitchFamily="34" charset="0"/>
                        </a:rPr>
                        <a:t>The company is cutting down on jobs. I have noticed myself that my current position does not match my abilities and interests and that the cooperation with my colleagues did not always work out that well.”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a:t>
            </a:r>
            <a:r>
              <a:rPr lang="en-GB" altLang="de-DE" sz="800" i="1" dirty="0"/>
              <a:t>“</a:t>
            </a:r>
            <a:r>
              <a:rPr lang="en-GB" altLang="de-DE" sz="800" i="1" dirty="0" smtClean="0"/>
              <a:t>Smiley” by Ruth </a:t>
            </a:r>
            <a:r>
              <a:rPr lang="en-GB" altLang="de-DE" sz="800" i="1" dirty="0" err="1" smtClean="0"/>
              <a:t>Veckenstedt</a:t>
            </a:r>
            <a:r>
              <a:rPr lang="en-GB" altLang="de-DE" sz="800" i="1" dirty="0" smtClean="0"/>
              <a:t>)</a:t>
            </a:r>
            <a:endParaRPr lang="en-GB" altLang="de-DE" sz="800" i="1" dirty="0"/>
          </a:p>
        </p:txBody>
      </p:sp>
    </p:spTree>
    <p:extLst>
      <p:ext uri="{BB962C8B-B14F-4D97-AF65-F5344CB8AC3E}">
        <p14:creationId xmlns:p14="http://schemas.microsoft.com/office/powerpoint/2010/main" val="2906408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35" name="Group 35"/>
          <p:cNvGraphicFramePr>
            <a:graphicFrameLocks noGrp="1"/>
          </p:cNvGraphicFramePr>
          <p:nvPr>
            <p:extLst>
              <p:ext uri="{D42A27DB-BD31-4B8C-83A1-F6EECF244321}">
                <p14:modId xmlns:p14="http://schemas.microsoft.com/office/powerpoint/2010/main" val="728684664"/>
              </p:ext>
            </p:extLst>
          </p:nvPr>
        </p:nvGraphicFramePr>
        <p:xfrm>
          <a:off x="250825" y="3873752"/>
          <a:ext cx="8642350" cy="2331599"/>
        </p:xfrm>
        <a:graphic>
          <a:graphicData uri="http://schemas.openxmlformats.org/drawingml/2006/table">
            <a:tbl>
              <a:tblPr/>
              <a:tblGrid>
                <a:gridCol w="4333207">
                  <a:extLst>
                    <a:ext uri="{9D8B030D-6E8A-4147-A177-3AD203B41FA5}">
                      <a16:colId xmlns:a16="http://schemas.microsoft.com/office/drawing/2014/main" xmlns="" val="20000"/>
                    </a:ext>
                  </a:extLst>
                </a:gridCol>
                <a:gridCol w="4309143">
                  <a:extLst>
                    <a:ext uri="{9D8B030D-6E8A-4147-A177-3AD203B41FA5}">
                      <a16:colId xmlns:a16="http://schemas.microsoft.com/office/drawing/2014/main" xmlns="" val="20001"/>
                    </a:ext>
                  </a:extLst>
                </a:gridCol>
              </a:tblGrid>
              <a:tr h="858263">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self</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“I made a great impression. Of course my application was going to be accepted!”)</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 </a:t>
                      </a:r>
                      <a:r>
                        <a:rPr kumimoji="0" lang="en-GB" altLang="de-DE" sz="1500" b="0" i="0" u="none" strike="noStrike" cap="none" normalizeH="0" baseline="0" noProof="0" dirty="0" smtClean="0">
                          <a:ln>
                            <a:noFill/>
                          </a:ln>
                          <a:solidFill>
                            <a:schemeClr val="tx1"/>
                          </a:solidFill>
                          <a:effectLst/>
                          <a:latin typeface="Verdana" pitchFamily="34" charset="0"/>
                        </a:rPr>
                        <a:t>???</a:t>
                      </a:r>
                      <a:r>
                        <a:rPr kumimoji="0" lang="en-GB" altLang="de-DE" sz="1500" b="1" i="0" u="none" strike="noStrike" cap="none" normalizeH="0" baseline="0" noProof="0" dirty="0" smtClean="0">
                          <a:ln>
                            <a:noFill/>
                          </a:ln>
                          <a:solidFill>
                            <a:schemeClr val="tx1"/>
                          </a:solidFill>
                          <a:effectLst/>
                          <a:latin typeface="Verdana" pitchFamily="34" charset="0"/>
                        </a:rPr>
                        <a:t> </a:t>
                      </a:r>
                      <a:r>
                        <a:rPr kumimoji="0" lang="de-LI" altLang="de-DE" sz="1500" b="0" i="0" u="none" strike="noStrike" cap="none" normalizeH="0" baseline="0" noProof="0" dirty="0" smtClean="0">
                          <a:ln>
                            <a:noFill/>
                          </a:ln>
                          <a:solidFill>
                            <a:schemeClr val="bg1"/>
                          </a:solidFill>
                          <a:effectLst/>
                          <a:latin typeface="Verdana" pitchFamily="34" charset="0"/>
                        </a:rPr>
                        <a:t>Man wirkt auf</a:t>
                      </a:r>
                      <a:r>
                        <a:rPr kumimoji="0" lang="de-LI" altLang="de-DE" sz="1500" b="1" i="0" u="none" strike="noStrike" cap="none" normalizeH="0" baseline="0" noProof="0" dirty="0" smtClean="0">
                          <a:ln>
                            <a:noFill/>
                          </a:ln>
                          <a:solidFill>
                            <a:schemeClr val="bg1"/>
                          </a:solidFill>
                          <a:effectLst/>
                          <a:latin typeface="Verdana" pitchFamily="34" charset="0"/>
                        </a:rPr>
                        <a:t> </a:t>
                      </a:r>
                      <a:r>
                        <a:rPr kumimoji="0" lang="de-LI" altLang="de-DE" sz="1500" b="0" i="0" u="none" strike="noStrike" cap="none" normalizeH="0" baseline="0" noProof="0" dirty="0" smtClean="0">
                          <a:ln>
                            <a:noFill/>
                          </a:ln>
                          <a:solidFill>
                            <a:schemeClr val="bg1"/>
                          </a:solidFill>
                          <a:effectLst/>
                          <a:latin typeface="Verdana" pitchFamily="34" charset="0"/>
                        </a:rPr>
                        <a:t>andere arrogant (Volksmundstinkt“</a:t>
                      </a:r>
                      <a:r>
                        <a:rPr kumimoji="0" lang="en-GB" altLang="de-DE" sz="1500" b="0" i="0" u="none" strike="noStrike" cap="none" normalizeH="0" baseline="0" noProof="0" dirty="0" smtClean="0">
                          <a:ln>
                            <a:noFill/>
                          </a:ln>
                          <a:solidFill>
                            <a:schemeClr val="bg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a:t>
                      </a:r>
                      <a:r>
                        <a:rPr kumimoji="0" lang="en-GB" altLang="de-DE" sz="1500" b="1" i="0" u="none" strike="noStrike" cap="none" normalizeH="0" baseline="0" noProof="0" dirty="0" smtClean="0">
                          <a:ln>
                            <a:noFill/>
                          </a:ln>
                          <a:solidFill>
                            <a:schemeClr val="tx1"/>
                          </a:solidFill>
                          <a:effectLst/>
                          <a:latin typeface="Verdana" pitchFamily="34" charset="0"/>
                        </a:rPr>
                        <a:t> </a:t>
                      </a:r>
                      <a:r>
                        <a:rPr kumimoji="0" lang="de-DE" altLang="de-DE" sz="1500" b="0" i="0" u="none" strike="noStrike" cap="none" normalizeH="0" baseline="0" noProof="0" dirty="0" smtClean="0">
                          <a:ln>
                            <a:noFill/>
                          </a:ln>
                          <a:solidFill>
                            <a:schemeClr val="bg1"/>
                          </a:solidFill>
                          <a:effectLst/>
                          <a:latin typeface="Verdana" pitchFamily="34" charset="0"/>
                        </a:rPr>
                        <a:t>Selbstbewusstsein</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280099">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others/circumstances</a:t>
                      </a:r>
                      <a:endParaRPr kumimoji="0" lang="en-GB" altLang="de-DE" sz="1500" b="1" i="0" u="sng"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“I must have been the only person interested. What a lucky coincidence!”) </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 </a:t>
                      </a:r>
                      <a:r>
                        <a:rPr kumimoji="0" lang="en-GB" altLang="de-DE" sz="1500" b="0" i="0" u="none" strike="noStrike" cap="none" normalizeH="0" baseline="0" noProof="0" dirty="0" smtClean="0">
                          <a:ln>
                            <a:noFill/>
                          </a:ln>
                          <a:solidFill>
                            <a:schemeClr val="tx1"/>
                          </a:solidFill>
                          <a:effectLst/>
                          <a:latin typeface="Verdana" pitchFamily="34" charset="0"/>
                        </a:rPr>
                        <a:t>???</a:t>
                      </a:r>
                      <a:r>
                        <a:rPr kumimoji="0" lang="en-GB" altLang="de-DE" sz="1500" b="1" i="0" u="none" strike="noStrike" cap="none" normalizeH="0" baseline="0" noProof="0" dirty="0" smtClean="0">
                          <a:ln>
                            <a:noFill/>
                          </a:ln>
                          <a:solidFill>
                            <a:schemeClr val="tx1"/>
                          </a:solidFill>
                          <a:effectLst/>
                          <a:latin typeface="Verdana" pitchFamily="34" charset="0"/>
                        </a:rPr>
                        <a:t> </a:t>
                      </a:r>
                      <a:r>
                        <a:rPr kumimoji="0" lang="de-DE" altLang="de-DE" sz="1500" b="0" i="0" u="none" strike="noStrike" cap="none" normalizeH="0" baseline="0" noProof="0" dirty="0" smtClean="0">
                          <a:ln>
                            <a:noFill/>
                          </a:ln>
                          <a:solidFill>
                            <a:schemeClr val="bg1"/>
                          </a:solidFill>
                          <a:effectLst/>
                          <a:latin typeface="Verdana" pitchFamily="34" charset="0"/>
                        </a:rPr>
                        <a:t>Man wirkt auf</a:t>
                      </a:r>
                      <a:r>
                        <a:rPr kumimoji="0" lang="de-DE" altLang="de-DE" sz="1500" b="1" i="0" u="none" strike="noStrike" cap="none" normalizeH="0" baseline="0" noProof="0" dirty="0" smtClean="0">
                          <a:ln>
                            <a:noFill/>
                          </a:ln>
                          <a:solidFill>
                            <a:schemeClr val="bg1"/>
                          </a:solidFill>
                          <a:effectLst/>
                          <a:latin typeface="Verdana" pitchFamily="34" charset="0"/>
                        </a:rPr>
                        <a:t> </a:t>
                      </a:r>
                      <a:r>
                        <a:rPr kumimoji="0" lang="de-DE" altLang="de-DE" sz="1500" b="0" i="0" u="none" strike="noStrike" cap="none" normalizeH="0" baseline="0" noProof="0" dirty="0" smtClean="0">
                          <a:ln>
                            <a:noFill/>
                          </a:ln>
                          <a:solidFill>
                            <a:schemeClr val="bg1"/>
                          </a:solidFill>
                          <a:effectLst/>
                          <a:latin typeface="Verdana" pitchFamily="34" charset="0"/>
                        </a:rPr>
                        <a:t>andere arrogant (Volksmundstinkt“)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a:t>
                      </a:r>
                      <a:r>
                        <a:rPr kumimoji="0" lang="en-GB" altLang="de-DE" sz="1500" b="1" i="0" u="none" strike="noStrike" cap="none" normalizeH="0" baseline="0" noProof="0" dirty="0" smtClean="0">
                          <a:ln>
                            <a:noFill/>
                          </a:ln>
                          <a:solidFill>
                            <a:schemeClr val="tx1"/>
                          </a:solidFill>
                          <a:effectLst/>
                          <a:latin typeface="Verdana" pitchFamily="34" charset="0"/>
                        </a:rPr>
                        <a:t> </a:t>
                      </a:r>
                      <a:r>
                        <a:rPr kumimoji="0" lang="de-DE" altLang="de-DE" sz="1500" b="0" i="0" u="none" strike="noStrike" cap="none" normalizeH="0" baseline="0" noProof="0" dirty="0" smtClean="0">
                          <a:ln>
                            <a:noFill/>
                          </a:ln>
                          <a:solidFill>
                            <a:schemeClr val="bg1"/>
                          </a:solidFill>
                          <a:effectLst/>
                          <a:latin typeface="Verdana" pitchFamily="34" charset="0"/>
                        </a:rPr>
                        <a:t>gilt als bescheiden und sozial</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graphicFrame>
        <p:nvGraphicFramePr>
          <p:cNvPr id="26638" name="Object 2"/>
          <p:cNvGraphicFramePr>
            <a:graphicFrameLocks noChangeAspect="1"/>
          </p:cNvGraphicFramePr>
          <p:nvPr>
            <p:extLst>
              <p:ext uri="{D42A27DB-BD31-4B8C-83A1-F6EECF244321}">
                <p14:modId xmlns:p14="http://schemas.microsoft.com/office/powerpoint/2010/main" val="1960461613"/>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6752" name="Photo Editor Photo" r:id="rId4" imgW="4761905" imgH="3572374" progId="">
                  <p:embed/>
                </p:oleObj>
              </mc:Choice>
              <mc:Fallback>
                <p:oleObj name="Photo Editor Photo" r:id="rId4" imgW="4761905" imgH="3572374" progId="">
                  <p:embed/>
                  <p:pic>
                    <p:nvPicPr>
                      <p:cNvPr id="0" name="Picture 1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639" name="AutoShape 23"/>
          <p:cNvSpPr>
            <a:spLocks noChangeArrowheads="1"/>
          </p:cNvSpPr>
          <p:nvPr/>
        </p:nvSpPr>
        <p:spPr bwMode="auto">
          <a:xfrm>
            <a:off x="5089777" y="1028277"/>
            <a:ext cx="2820987" cy="914824"/>
          </a:xfrm>
          <a:prstGeom prst="wedgeRoundRectCallout">
            <a:avLst>
              <a:gd name="adj1" fmla="val -47301"/>
              <a:gd name="adj2" fmla="val 86153"/>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The apartment is yours! We are happy to welcome you as our new tenant!</a:t>
            </a:r>
            <a:endParaRPr lang="en-GB" altLang="de-DE" dirty="0"/>
          </a:p>
        </p:txBody>
      </p:sp>
      <p:grpSp>
        <p:nvGrpSpPr>
          <p:cNvPr id="26641"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6645"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6646"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6647"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4.12</a:t>
            </a:r>
            <a:endParaRPr lang="en-GB" altLang="de-DE" sz="1200" b="1" dirty="0">
              <a:solidFill>
                <a:schemeClr val="tx2"/>
              </a:solidFill>
              <a:latin typeface="+mn-lt"/>
            </a:endParaRPr>
          </a:p>
        </p:txBody>
      </p:sp>
      <p:sp>
        <p:nvSpPr>
          <p:cNvPr id="13"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Effects of certain attributional styles on positive events</a:t>
            </a:r>
            <a:endParaRPr lang="en-GB" altLang="de-DE" kern="0" dirty="0" smtClean="0">
              <a:solidFill>
                <a:srgbClr val="00FFFF"/>
              </a:solidFill>
            </a:endParaRPr>
          </a:p>
        </p:txBody>
      </p:sp>
      <p:sp>
        <p:nvSpPr>
          <p:cNvPr id="16" name="Text Box 13"/>
          <p:cNvSpPr txBox="1">
            <a:spLocks noChangeArrowheads="1"/>
          </p:cNvSpPr>
          <p:nvPr/>
        </p:nvSpPr>
        <p:spPr bwMode="auto">
          <a:xfrm>
            <a:off x="0" y="6672263"/>
            <a:ext cx="47513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(“Secret handshakes” by The infamous </a:t>
            </a:r>
            <a:r>
              <a:rPr lang="en-GB" altLang="de-DE" sz="800" i="1" dirty="0" err="1" smtClean="0"/>
              <a:t>gdub</a:t>
            </a:r>
            <a:r>
              <a:rPr lang="en-GB" altLang="de-DE" sz="800" i="1" dirty="0" smtClean="0"/>
              <a:t> ; “Smiley” by Ruth </a:t>
            </a:r>
            <a:r>
              <a:rPr lang="en-GB" altLang="de-DE" sz="800" i="1" dirty="0" err="1" smtClean="0"/>
              <a:t>Veckenstedt</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5"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7669"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0"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1"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4.13</a:t>
            </a:r>
            <a:endParaRPr lang="en-GB" altLang="de-DE" sz="1200" b="1" dirty="0">
              <a:solidFill>
                <a:schemeClr val="tx2"/>
              </a:solidFill>
              <a:latin typeface="+mn-lt"/>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1516270424"/>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7775" name="Photo Editor Photo" r:id="rId4" imgW="4761905" imgH="3572374" progId="">
                  <p:embed/>
                </p:oleObj>
              </mc:Choice>
              <mc:Fallback>
                <p:oleObj name="Photo Editor Photo" r:id="rId4" imgW="4761905" imgH="3572374" progId="">
                  <p:embed/>
                  <p:pic>
                    <p:nvPicPr>
                      <p:cNvPr id="0" name="Picture 1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 name="Group 35"/>
          <p:cNvGraphicFramePr>
            <a:graphicFrameLocks noGrp="1"/>
          </p:cNvGraphicFramePr>
          <p:nvPr>
            <p:extLst>
              <p:ext uri="{D42A27DB-BD31-4B8C-83A1-F6EECF244321}">
                <p14:modId xmlns:p14="http://schemas.microsoft.com/office/powerpoint/2010/main" val="4195813771"/>
              </p:ext>
            </p:extLst>
          </p:nvPr>
        </p:nvGraphicFramePr>
        <p:xfrm>
          <a:off x="250825" y="3873752"/>
          <a:ext cx="8642350" cy="2331599"/>
        </p:xfrm>
        <a:graphic>
          <a:graphicData uri="http://schemas.openxmlformats.org/drawingml/2006/table">
            <a:tbl>
              <a:tblPr/>
              <a:tblGrid>
                <a:gridCol w="4333207">
                  <a:extLst>
                    <a:ext uri="{9D8B030D-6E8A-4147-A177-3AD203B41FA5}">
                      <a16:colId xmlns:a16="http://schemas.microsoft.com/office/drawing/2014/main" xmlns="" val="20000"/>
                    </a:ext>
                  </a:extLst>
                </a:gridCol>
                <a:gridCol w="4309143">
                  <a:extLst>
                    <a:ext uri="{9D8B030D-6E8A-4147-A177-3AD203B41FA5}">
                      <a16:colId xmlns:a16="http://schemas.microsoft.com/office/drawing/2014/main" xmlns="" val="20001"/>
                    </a:ext>
                  </a:extLst>
                </a:gridCol>
              </a:tblGrid>
              <a:tr h="858263">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self</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“I made a great impression. Of course my application was going to be accepted!”)</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 </a:t>
                      </a:r>
                      <a:r>
                        <a:rPr kumimoji="0" lang="en-GB" altLang="de-DE" sz="1500" b="0" i="0" u="none" strike="noStrike" cap="none" normalizeH="0" baseline="0" noProof="0" dirty="0" smtClean="0">
                          <a:ln>
                            <a:noFill/>
                          </a:ln>
                          <a:solidFill>
                            <a:schemeClr val="tx1"/>
                          </a:solidFill>
                          <a:effectLst/>
                          <a:latin typeface="Verdana" pitchFamily="34" charset="0"/>
                        </a:rPr>
                        <a:t>self-praise leaves an arrogant impression on others</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self-praise increases self-esteem</a:t>
                      </a:r>
                      <a:endParaRPr kumimoji="0" lang="en-GB" altLang="de-DE" sz="1500" b="0" i="0" u="none" strike="noStrike" cap="none" normalizeH="0" baseline="0" noProof="0" dirty="0" smtClean="0">
                        <a:ln>
                          <a:noFill/>
                        </a:ln>
                        <a:solidFill>
                          <a:schemeClr val="bg1"/>
                        </a:solidFill>
                        <a:effectLst/>
                        <a:latin typeface="Verdana" pitchFamily="34" charset="0"/>
                      </a:endParaRP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280099">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Attribution: others/circumstances</a:t>
                      </a:r>
                      <a:endParaRPr kumimoji="0" lang="en-GB" altLang="de-DE" sz="1500" b="1" i="0" u="sng"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(e.g. “I must have been the only person interested. What a lucky coincidence!”) </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Disadvantage:</a:t>
                      </a:r>
                      <a:r>
                        <a:rPr kumimoji="0" lang="en-GB" altLang="de-DE" sz="1500" b="0" i="0" u="none" strike="noStrike" cap="none" normalizeH="0" baseline="0" noProof="0" dirty="0" smtClean="0">
                          <a:ln>
                            <a:noFill/>
                          </a:ln>
                          <a:solidFill>
                            <a:schemeClr val="tx1"/>
                          </a:solidFill>
                          <a:effectLst/>
                          <a:latin typeface="Verdana" pitchFamily="34" charset="0"/>
                        </a:rPr>
                        <a:t> self-esteem is not increased</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rPr>
                        <a:t>Advantage: </a:t>
                      </a:r>
                      <a:r>
                        <a:rPr kumimoji="0" lang="en-GB" altLang="de-DE" sz="1500" b="0" i="0" u="none" strike="noStrike" cap="none" normalizeH="0" baseline="0" noProof="0" dirty="0" smtClean="0">
                          <a:ln>
                            <a:noFill/>
                          </a:ln>
                          <a:solidFill>
                            <a:schemeClr val="tx1"/>
                          </a:solidFill>
                          <a:effectLst/>
                          <a:latin typeface="Verdana" pitchFamily="34" charset="0"/>
                        </a:rPr>
                        <a:t>You are deemed to be modest and have a good social etiquette</a:t>
                      </a: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8"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Effects of certain attributional styles on positive events</a:t>
            </a:r>
            <a:endParaRPr lang="en-GB" altLang="de-DE" kern="0" dirty="0" smtClean="0">
              <a:solidFill>
                <a:srgbClr val="00FFFF"/>
              </a:solidFill>
            </a:endParaRPr>
          </a:p>
        </p:txBody>
      </p:sp>
      <p:sp>
        <p:nvSpPr>
          <p:cNvPr id="19" name="AutoShape 23"/>
          <p:cNvSpPr>
            <a:spLocks noChangeArrowheads="1"/>
          </p:cNvSpPr>
          <p:nvPr/>
        </p:nvSpPr>
        <p:spPr bwMode="auto">
          <a:xfrm>
            <a:off x="5089777" y="1028277"/>
            <a:ext cx="2820987" cy="914824"/>
          </a:xfrm>
          <a:prstGeom prst="wedgeRoundRectCallout">
            <a:avLst>
              <a:gd name="adj1" fmla="val -47301"/>
              <a:gd name="adj2" fmla="val 86153"/>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The apartment is yours! We are happy to welcome you as our new tenant!</a:t>
            </a:r>
            <a:endParaRPr lang="en-GB" altLang="de-DE" dirty="0"/>
          </a:p>
        </p:txBody>
      </p:sp>
      <p:sp>
        <p:nvSpPr>
          <p:cNvPr id="22" name="Text Box 13"/>
          <p:cNvSpPr txBox="1">
            <a:spLocks noChangeArrowheads="1"/>
          </p:cNvSpPr>
          <p:nvPr/>
        </p:nvSpPr>
        <p:spPr bwMode="auto">
          <a:xfrm>
            <a:off x="0" y="6672263"/>
            <a:ext cx="47513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(“Secret handshakes” by The infamous </a:t>
            </a:r>
            <a:r>
              <a:rPr lang="en-GB" altLang="de-DE" sz="800" i="1" dirty="0" err="1" smtClean="0"/>
              <a:t>gdub</a:t>
            </a:r>
            <a:r>
              <a:rPr lang="en-GB" altLang="de-DE" sz="800" i="1" dirty="0" smtClean="0"/>
              <a:t> ; “Smiley” by Ruth </a:t>
            </a:r>
            <a:r>
              <a:rPr lang="en-GB" altLang="de-DE" sz="800" i="1" dirty="0" err="1" smtClean="0"/>
              <a:t>Veckenstedt</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82"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8690"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8691"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8692"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4.14</a:t>
            </a:r>
            <a:endParaRPr lang="en-GB" altLang="de-DE" sz="1200" b="1" dirty="0">
              <a:solidFill>
                <a:schemeClr val="tx2"/>
              </a:solidFill>
              <a:latin typeface="+mn-lt"/>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1516270424"/>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8798" name="Photo Editor Photo" r:id="rId4" imgW="4761905" imgH="3572374" progId="">
                  <p:embed/>
                </p:oleObj>
              </mc:Choice>
              <mc:Fallback>
                <p:oleObj name="Photo Editor Photo" r:id="rId4" imgW="4761905" imgH="3572374" progId="">
                  <p:embed/>
                  <p:pic>
                    <p:nvPicPr>
                      <p:cNvPr id="0" name="Picture 1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Effects of certain attributional styles on positive events</a:t>
            </a:r>
            <a:endParaRPr lang="en-GB" altLang="de-DE" kern="0" dirty="0" smtClean="0">
              <a:solidFill>
                <a:srgbClr val="00FFFF"/>
              </a:solidFill>
            </a:endParaRPr>
          </a:p>
        </p:txBody>
      </p:sp>
      <p:sp>
        <p:nvSpPr>
          <p:cNvPr id="20" name="AutoShape 23"/>
          <p:cNvSpPr>
            <a:spLocks noChangeArrowheads="1"/>
          </p:cNvSpPr>
          <p:nvPr/>
        </p:nvSpPr>
        <p:spPr bwMode="auto">
          <a:xfrm>
            <a:off x="5089777" y="1028277"/>
            <a:ext cx="2820987" cy="914824"/>
          </a:xfrm>
          <a:prstGeom prst="wedgeRoundRectCallout">
            <a:avLst>
              <a:gd name="adj1" fmla="val -47301"/>
              <a:gd name="adj2" fmla="val 86153"/>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dirty="0" smtClean="0"/>
              <a:t>The apartment is yours! We are happy to welcome you as our new tenant!</a:t>
            </a:r>
            <a:endParaRPr lang="en-GB" altLang="de-DE" dirty="0"/>
          </a:p>
        </p:txBody>
      </p:sp>
      <p:graphicFrame>
        <p:nvGraphicFramePr>
          <p:cNvPr id="21" name="Group 25"/>
          <p:cNvGraphicFramePr>
            <a:graphicFrameLocks noGrp="1"/>
          </p:cNvGraphicFramePr>
          <p:nvPr>
            <p:extLst>
              <p:ext uri="{D42A27DB-BD31-4B8C-83A1-F6EECF244321}">
                <p14:modId xmlns:p14="http://schemas.microsoft.com/office/powerpoint/2010/main" val="402122511"/>
              </p:ext>
            </p:extLst>
          </p:nvPr>
        </p:nvGraphicFramePr>
        <p:xfrm>
          <a:off x="228600" y="4248143"/>
          <a:ext cx="8664575" cy="1827212"/>
        </p:xfrm>
        <a:graphic>
          <a:graphicData uri="http://schemas.openxmlformats.org/drawingml/2006/table">
            <a:tbl>
              <a:tblPr/>
              <a:tblGrid>
                <a:gridCol w="8664575"/>
              </a:tblGrid>
              <a:tr h="766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CA" sz="1500" b="1" i="0" u="none" strike="noStrike" cap="none" normalizeH="0" baseline="0" dirty="0" smtClean="0">
                          <a:ln>
                            <a:noFill/>
                          </a:ln>
                          <a:solidFill>
                            <a:schemeClr val="tx1"/>
                          </a:solidFill>
                          <a:effectLst/>
                          <a:latin typeface="Verdana" pitchFamily="34" charset="0"/>
                          <a:cs typeface="Times New Roman" pitchFamily="18" charset="0"/>
                        </a:rPr>
                        <a:t>More balanced responses (i.e. combine influences from self, others, or situation; offer different explanations):</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044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GB" sz="1500" b="0" i="0" u="none" strike="noStrike" cap="none" normalizeH="0" baseline="0" noProof="0" dirty="0" smtClean="0">
                          <a:ln>
                            <a:noFill/>
                          </a:ln>
                          <a:solidFill>
                            <a:schemeClr val="tx1"/>
                          </a:solidFill>
                          <a:effectLst/>
                          <a:latin typeface="Verdana" pitchFamily="34" charset="0"/>
                          <a:cs typeface="Times New Roman" pitchFamily="18" charset="0"/>
                        </a:rPr>
                        <a:t>“I must have made a good impression on the landlord. We did get along well right from the start. Besides, it is certainly to his advantage that I am providing the kitchen furniture!”</a:t>
                      </a:r>
                      <a:endParaRPr kumimoji="0" lang="en-GB" sz="1500" b="1" i="0" u="none" strike="noStrike" cap="none" normalizeH="0" baseline="0" noProof="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 name="Text Box 13"/>
          <p:cNvSpPr txBox="1">
            <a:spLocks noChangeArrowheads="1"/>
          </p:cNvSpPr>
          <p:nvPr/>
        </p:nvSpPr>
        <p:spPr bwMode="auto">
          <a:xfrm>
            <a:off x="0" y="6672263"/>
            <a:ext cx="47513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(“Secret handshakes” by The infamous </a:t>
            </a:r>
            <a:r>
              <a:rPr lang="en-GB" altLang="de-DE" sz="800" i="1" dirty="0" err="1" smtClean="0"/>
              <a:t>gdub</a:t>
            </a:r>
            <a:r>
              <a:rPr lang="en-GB" altLang="de-DE" sz="800" i="1" dirty="0" smtClean="0"/>
              <a:t> ; “Smiley” by Ruth </a:t>
            </a:r>
            <a:r>
              <a:rPr lang="en-GB" altLang="de-DE" sz="800" i="1" dirty="0" err="1" smtClean="0"/>
              <a:t>Veckenstedt</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card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970" y="3881193"/>
            <a:ext cx="64008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Card game</a:t>
            </a:r>
            <a:endParaRPr lang="en-GB" altLang="de-DE" sz="2000" dirty="0">
              <a:solidFill>
                <a:srgbClr val="D16349"/>
              </a:solidFill>
            </a:endParaRPr>
          </a:p>
        </p:txBody>
      </p:sp>
      <p:sp>
        <p:nvSpPr>
          <p:cNvPr id="29700" name="Rectangle 5"/>
          <p:cNvSpPr>
            <a:spLocks noChangeArrowheads="1"/>
          </p:cNvSpPr>
          <p:nvPr/>
        </p:nvSpPr>
        <p:spPr bwMode="auto">
          <a:xfrm>
            <a:off x="1407445" y="3871668"/>
            <a:ext cx="6408737" cy="1511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sp>
        <p:nvSpPr>
          <p:cNvPr id="29701" name="Text Box 8"/>
          <p:cNvSpPr txBox="1">
            <a:spLocks noChangeArrowheads="1"/>
          </p:cNvSpPr>
          <p:nvPr/>
        </p:nvSpPr>
        <p:spPr bwMode="auto">
          <a:xfrm>
            <a:off x="0" y="6672263"/>
            <a:ext cx="2421153" cy="2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ea typeface="Times New Roman" pitchFamily="18" charset="0"/>
                <a:cs typeface="Arial" charset="0"/>
              </a:rPr>
              <a:t>(“Cards-Trick” by </a:t>
            </a:r>
            <a:r>
              <a:rPr lang="en-GB" altLang="de-DE" sz="800" i="1" dirty="0" err="1" smtClean="0">
                <a:ea typeface="Times New Roman" pitchFamily="18" charset="0"/>
                <a:cs typeface="Arial" charset="0"/>
              </a:rPr>
              <a:t>Linney</a:t>
            </a:r>
            <a:r>
              <a:rPr lang="en-GB" altLang="de-DE" sz="800" i="1" dirty="0" smtClean="0">
                <a:ea typeface="Times New Roman" pitchFamily="18" charset="0"/>
                <a:cs typeface="Arial" charset="0"/>
              </a:rPr>
              <a:t> und Peters, 2007)</a:t>
            </a:r>
            <a:endParaRPr lang="en-GB" altLang="de-DE" sz="800" i="1" dirty="0">
              <a:ea typeface="Times New Roman" pitchFamily="18" charset="0"/>
              <a:cs typeface="Arial" charset="0"/>
            </a:endParaRPr>
          </a:p>
        </p:txBody>
      </p:sp>
      <p:sp>
        <p:nvSpPr>
          <p:cNvPr id="29702" name="Text Box 9"/>
          <p:cNvSpPr txBox="1">
            <a:spLocks noChangeArrowheads="1"/>
          </p:cNvSpPr>
          <p:nvPr/>
        </p:nvSpPr>
        <p:spPr bwMode="auto">
          <a:xfrm>
            <a:off x="263690" y="1348885"/>
            <a:ext cx="8629485"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spcBef>
                <a:spcPts val="1200"/>
              </a:spcBef>
              <a:buClrTx/>
              <a:buSzTx/>
              <a:buFontTx/>
              <a:buNone/>
            </a:pPr>
            <a:r>
              <a:rPr lang="en-GB" altLang="de-DE" sz="1800" dirty="0" smtClean="0"/>
              <a:t>Please silently choose one of these cards and concentrate on it. </a:t>
            </a:r>
          </a:p>
          <a:p>
            <a:pPr marL="180975" eaLnBrk="1" hangingPunct="1">
              <a:spcBef>
                <a:spcPts val="1200"/>
              </a:spcBef>
              <a:buClrTx/>
              <a:buSzTx/>
              <a:buFontTx/>
              <a:buNone/>
            </a:pPr>
            <a:r>
              <a:rPr lang="en-GB" altLang="de-DE" sz="1800" dirty="0" smtClean="0"/>
              <a:t>Don’t point at it or name it and do not tell me which card you have chosen. After you have memorized the card, I will turn the page</a:t>
            </a:r>
            <a:r>
              <a:rPr lang="de-DE" altLang="de-DE" sz="1800" dirty="0" smtClean="0"/>
              <a:t>… </a:t>
            </a:r>
            <a:endParaRPr lang="de-DE"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4.15</a:t>
            </a:r>
            <a:endParaRPr lang="en-GB" altLang="de-DE" sz="1200" b="1" dirty="0">
              <a:solidFill>
                <a:schemeClr val="tx2"/>
              </a:solidFill>
              <a:latin typeface="+mn-lt"/>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5"/>
          <p:cNvSpPr txBox="1">
            <a:spLocks noChangeArrowheads="1"/>
          </p:cNvSpPr>
          <p:nvPr/>
        </p:nvSpPr>
        <p:spPr bwMode="auto">
          <a:xfrm>
            <a:off x="0" y="6672263"/>
            <a:ext cx="15343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smtClean="0">
                <a:ea typeface="Times New Roman" pitchFamily="18" charset="0"/>
                <a:cs typeface="Arial" charset="0"/>
              </a:rPr>
              <a:t>Royal Flush</a:t>
            </a:r>
            <a:r>
              <a:rPr lang="en-GB" altLang="de-DE" sz="800" i="1" dirty="0" smtClean="0"/>
              <a:t>” by </a:t>
            </a:r>
            <a:r>
              <a:rPr lang="en-GB" altLang="de-DE" sz="800" i="1" dirty="0" err="1" smtClean="0"/>
              <a:t>mawel</a:t>
            </a:r>
            <a:r>
              <a:rPr lang="en-GB" altLang="de-DE" sz="800" i="1" dirty="0" smtClean="0"/>
              <a:t>) </a:t>
            </a:r>
            <a:endParaRPr lang="en-GB" altLang="de-DE" sz="800" i="1" dirty="0"/>
          </a:p>
        </p:txBody>
      </p:sp>
      <p:pic>
        <p:nvPicPr>
          <p:cNvPr id="30723" name="Picture 9" descr="Royal Flush - mawel - flickr - ccc"/>
          <p:cNvPicPr>
            <a:picLocks noChangeAspect="1" noChangeArrowheads="1"/>
          </p:cNvPicPr>
          <p:nvPr/>
        </p:nvPicPr>
        <p:blipFill>
          <a:blip r:embed="rId2">
            <a:extLst>
              <a:ext uri="{28A0092B-C50C-407E-A947-70E740481C1C}">
                <a14:useLocalDpi xmlns:a14="http://schemas.microsoft.com/office/drawing/2010/main" val="0"/>
              </a:ext>
            </a:extLst>
          </a:blip>
          <a:srcRect l="10753" t="14034"/>
          <a:stretch>
            <a:fillRect/>
          </a:stretch>
        </p:blipFill>
        <p:spPr bwMode="auto">
          <a:xfrm>
            <a:off x="7626350" y="5689568"/>
            <a:ext cx="15176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16"/>
          <p:cNvSpPr txBox="1">
            <a:spLocks noChangeArrowheads="1"/>
          </p:cNvSpPr>
          <p:nvPr/>
        </p:nvSpPr>
        <p:spPr bwMode="auto">
          <a:xfrm>
            <a:off x="928688" y="1989138"/>
            <a:ext cx="7272337" cy="151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00"/>
              </a:spcBef>
              <a:buClrTx/>
              <a:buSzTx/>
              <a:buFontTx/>
              <a:buNone/>
            </a:pPr>
            <a:r>
              <a:rPr lang="en-GB" altLang="de-DE" sz="1800" dirty="0" smtClean="0"/>
              <a:t>The card you have chosen will now be selected and removed from the deck.</a:t>
            </a:r>
          </a:p>
          <a:p>
            <a:pPr algn="ctr" eaLnBrk="1" hangingPunct="1">
              <a:spcBef>
                <a:spcPts val="1200"/>
              </a:spcBef>
              <a:buClrTx/>
              <a:buSzTx/>
              <a:buFontTx/>
              <a:buNone/>
            </a:pPr>
            <a:endParaRPr lang="en-GB" altLang="de-DE" sz="1800" dirty="0" smtClean="0"/>
          </a:p>
          <a:p>
            <a:pPr algn="ctr" eaLnBrk="1" hangingPunct="1">
              <a:spcBef>
                <a:spcPts val="1200"/>
              </a:spcBef>
              <a:buClrTx/>
              <a:buSzTx/>
              <a:buFontTx/>
              <a:buNone/>
            </a:pPr>
            <a:r>
              <a:rPr lang="en-GB" altLang="de-DE" sz="1800" dirty="0" smtClean="0"/>
              <a:t>I will turn </a:t>
            </a:r>
            <a:r>
              <a:rPr lang="en-GB" altLang="de-DE" sz="1800" dirty="0"/>
              <a:t>the </a:t>
            </a:r>
            <a:r>
              <a:rPr lang="en-GB" altLang="de-DE" sz="1800" dirty="0" smtClean="0"/>
              <a:t>page now…</a:t>
            </a:r>
            <a:endParaRPr lang="en-GB" altLang="de-DE"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4.16</a:t>
            </a:r>
            <a:endParaRPr lang="en-GB" altLang="de-DE" sz="1200" b="1" dirty="0">
              <a:solidFill>
                <a:schemeClr val="tx2"/>
              </a:solidFill>
              <a:latin typeface="+mn-lt"/>
            </a:endParaRPr>
          </a:p>
        </p:txBody>
      </p:sp>
      <p:sp>
        <p:nvSpPr>
          <p:cNvPr id="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Card game</a:t>
            </a:r>
            <a:endParaRPr lang="en-GB" altLang="de-DE" sz="2000" dirty="0">
              <a:solidFill>
                <a:srgbClr val="D16349"/>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card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202696"/>
            <a:ext cx="5410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4"/>
          <p:cNvSpPr>
            <a:spLocks noChangeArrowheads="1"/>
          </p:cNvSpPr>
          <p:nvPr/>
        </p:nvSpPr>
        <p:spPr bwMode="auto">
          <a:xfrm>
            <a:off x="1763713" y="2202696"/>
            <a:ext cx="5545137" cy="1511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sp>
        <p:nvSpPr>
          <p:cNvPr id="31748" name="Text Box 8"/>
          <p:cNvSpPr txBox="1">
            <a:spLocks noChangeArrowheads="1"/>
          </p:cNvSpPr>
          <p:nvPr/>
        </p:nvSpPr>
        <p:spPr bwMode="auto">
          <a:xfrm>
            <a:off x="1841500" y="4270375"/>
            <a:ext cx="544671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00"/>
              </a:spcBef>
              <a:buClrTx/>
              <a:buSzTx/>
              <a:buFontTx/>
              <a:buNone/>
            </a:pPr>
            <a:r>
              <a:rPr lang="en-GB" altLang="de-DE" sz="1800" dirty="0" smtClean="0"/>
              <a:t>Has your card been removed?</a:t>
            </a:r>
          </a:p>
          <a:p>
            <a:pPr algn="ctr" eaLnBrk="1" hangingPunct="1">
              <a:spcBef>
                <a:spcPts val="1200"/>
              </a:spcBef>
              <a:buClrTx/>
              <a:buSzTx/>
              <a:buFontTx/>
              <a:buNone/>
            </a:pPr>
            <a:endParaRPr lang="en-GB" altLang="de-DE" sz="1800" dirty="0" smtClean="0"/>
          </a:p>
          <a:p>
            <a:pPr algn="ctr" eaLnBrk="1" hangingPunct="1">
              <a:spcBef>
                <a:spcPts val="1200"/>
              </a:spcBef>
              <a:buClrTx/>
              <a:buSzTx/>
            </a:pPr>
            <a:r>
              <a:rPr lang="en-GB" altLang="de-DE" sz="1800" dirty="0" smtClean="0"/>
              <a:t>How do you think this was done?</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4.17</a:t>
            </a:r>
            <a:endParaRPr lang="de-DE" altLang="de-DE" sz="1200" b="1" dirty="0">
              <a:solidFill>
                <a:schemeClr val="tx2"/>
              </a:solidFill>
              <a:latin typeface="+mn-lt"/>
            </a:endParaRPr>
          </a:p>
        </p:txBody>
      </p:sp>
      <p:sp>
        <p:nvSpPr>
          <p:cNvPr id="8"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Card game</a:t>
            </a:r>
            <a:endParaRPr lang="en-GB" altLang="de-DE" sz="2000" dirty="0">
              <a:solidFill>
                <a:srgbClr val="D16349"/>
              </a:solidFill>
            </a:endParaRPr>
          </a:p>
        </p:txBody>
      </p:sp>
      <p:sp>
        <p:nvSpPr>
          <p:cNvPr id="9" name="Text Box 8"/>
          <p:cNvSpPr txBox="1">
            <a:spLocks noChangeArrowheads="1"/>
          </p:cNvSpPr>
          <p:nvPr/>
        </p:nvSpPr>
        <p:spPr bwMode="auto">
          <a:xfrm>
            <a:off x="0" y="6672263"/>
            <a:ext cx="2421153" cy="2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ea typeface="Times New Roman" pitchFamily="18" charset="0"/>
                <a:cs typeface="Arial" charset="0"/>
              </a:rPr>
              <a:t>(“Cards-Trick” by </a:t>
            </a:r>
            <a:r>
              <a:rPr lang="en-GB" altLang="de-DE" sz="800" i="1" dirty="0" err="1" smtClean="0">
                <a:ea typeface="Times New Roman" pitchFamily="18" charset="0"/>
                <a:cs typeface="Arial" charset="0"/>
              </a:rPr>
              <a:t>Linney</a:t>
            </a:r>
            <a:r>
              <a:rPr lang="en-GB" altLang="de-DE" sz="800" i="1" dirty="0" smtClean="0">
                <a:ea typeface="Times New Roman" pitchFamily="18" charset="0"/>
                <a:cs typeface="Arial" charset="0"/>
              </a:rPr>
              <a:t> und Peters, 2007)</a:t>
            </a:r>
            <a:endParaRPr lang="en-GB" altLang="de-DE" sz="800" i="1" dirty="0">
              <a:ea typeface="Times New Roman" pitchFamily="18" charset="0"/>
              <a:cs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279400" y="1331913"/>
            <a:ext cx="8569325" cy="41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b="1" dirty="0" smtClean="0"/>
              <a:t>How do you think this was done?</a:t>
            </a:r>
          </a:p>
          <a:p>
            <a:pPr algn="ctr" eaLnBrk="1" hangingPunct="1">
              <a:spcBef>
                <a:spcPct val="50000"/>
              </a:spcBef>
              <a:buClrTx/>
              <a:buSzTx/>
              <a:buFontTx/>
              <a:buNone/>
            </a:pPr>
            <a:endParaRPr lang="en-GB" altLang="de-DE" sz="1800" b="1" dirty="0" smtClean="0"/>
          </a:p>
          <a:p>
            <a:pPr eaLnBrk="1" hangingPunct="1">
              <a:spcBef>
                <a:spcPct val="50000"/>
              </a:spcBef>
              <a:buClr>
                <a:srgbClr val="006699"/>
              </a:buClr>
              <a:buSzTx/>
              <a:buFont typeface="Wingdings" pitchFamily="2" charset="2"/>
              <a:buNone/>
            </a:pPr>
            <a:r>
              <a:rPr lang="en-GB" altLang="de-DE" sz="1800" dirty="0" smtClean="0"/>
              <a:t>				Telepathy?</a:t>
            </a:r>
          </a:p>
          <a:p>
            <a:pPr eaLnBrk="1" hangingPunct="1">
              <a:spcBef>
                <a:spcPct val="50000"/>
              </a:spcBef>
              <a:buClr>
                <a:srgbClr val="006699"/>
              </a:buClr>
              <a:buSzTx/>
              <a:buFont typeface="Wingdings" pitchFamily="2" charset="2"/>
              <a:buNone/>
            </a:pPr>
            <a:r>
              <a:rPr lang="en-GB" altLang="de-DE" sz="1800" dirty="0" smtClean="0"/>
              <a:t>				Magic?</a:t>
            </a:r>
          </a:p>
          <a:p>
            <a:pPr eaLnBrk="1" hangingPunct="1">
              <a:spcBef>
                <a:spcPct val="50000"/>
              </a:spcBef>
              <a:buClr>
                <a:srgbClr val="006699"/>
              </a:buClr>
              <a:buSzTx/>
              <a:buFont typeface="Wingdings" pitchFamily="2" charset="2"/>
              <a:buNone/>
            </a:pPr>
            <a:r>
              <a:rPr lang="en-GB" altLang="de-DE" sz="1800" dirty="0" smtClean="0"/>
              <a:t>				…</a:t>
            </a:r>
          </a:p>
          <a:p>
            <a:pPr algn="ctr" eaLnBrk="1" hangingPunct="1">
              <a:spcBef>
                <a:spcPct val="50000"/>
              </a:spcBef>
              <a:buClr>
                <a:srgbClr val="006699"/>
              </a:buClr>
              <a:buSzTx/>
              <a:buFont typeface="Wingdings" pitchFamily="2" charset="2"/>
              <a:buNone/>
            </a:pPr>
            <a:endParaRPr lang="en-GB" altLang="de-DE" sz="1800" b="1" u="sng" dirty="0" smtClean="0"/>
          </a:p>
          <a:p>
            <a:pPr algn="ctr" eaLnBrk="1" hangingPunct="1">
              <a:spcBef>
                <a:spcPct val="50000"/>
              </a:spcBef>
              <a:buClr>
                <a:srgbClr val="006699"/>
              </a:buClr>
              <a:buSzTx/>
              <a:buFont typeface="Wingdings" pitchFamily="2" charset="2"/>
              <a:buNone/>
            </a:pPr>
            <a:r>
              <a:rPr lang="en-GB" altLang="de-DE" sz="1800" b="1" u="sng" dirty="0" smtClean="0"/>
              <a:t>No:</a:t>
            </a:r>
            <a:r>
              <a:rPr lang="en-GB" altLang="de-DE" sz="1800" dirty="0" smtClean="0"/>
              <a:t> It’s a card trick!</a:t>
            </a:r>
          </a:p>
          <a:p>
            <a:pPr eaLnBrk="1" hangingPunct="1">
              <a:spcBef>
                <a:spcPct val="50000"/>
              </a:spcBef>
              <a:buClr>
                <a:srgbClr val="006699"/>
              </a:buClr>
              <a:buSzTx/>
              <a:buFont typeface="Wingdings" pitchFamily="2" charset="2"/>
              <a:buNone/>
            </a:pPr>
            <a:endParaRPr lang="en-GB" altLang="de-DE" sz="1200" dirty="0" smtClean="0"/>
          </a:p>
          <a:p>
            <a:pPr eaLnBrk="1" hangingPunct="1">
              <a:spcBef>
                <a:spcPct val="50000"/>
              </a:spcBef>
              <a:buClr>
                <a:srgbClr val="006699"/>
              </a:buClr>
              <a:buSzTx/>
              <a:buFont typeface="Wingdings" pitchFamily="2" charset="2"/>
              <a:buNone/>
            </a:pPr>
            <a:r>
              <a:rPr lang="en-GB" altLang="de-DE" sz="1800" dirty="0" smtClean="0"/>
              <a:t>Strange phenomena or situations that seem to have supernatural causes sometimes also occur in everyday life. Please consider:         Most of the time there are simple explanations for strange events</a:t>
            </a:r>
            <a:r>
              <a:rPr lang="de-DE" altLang="de-DE" sz="1800" dirty="0" smtClean="0"/>
              <a:t>.</a:t>
            </a:r>
            <a:r>
              <a:rPr lang="de-DE" altLang="de-DE" sz="2200" dirty="0" smtClean="0"/>
              <a:t> </a:t>
            </a:r>
            <a:endParaRPr lang="de-DE" altLang="de-DE" sz="2200" dirty="0"/>
          </a:p>
        </p:txBody>
      </p:sp>
      <p:sp>
        <p:nvSpPr>
          <p:cNvPr id="32771" name="Text Box 5"/>
          <p:cNvSpPr txBox="1">
            <a:spLocks noChangeArrowheads="1"/>
          </p:cNvSpPr>
          <p:nvPr/>
        </p:nvSpPr>
        <p:spPr bwMode="auto">
          <a:xfrm>
            <a:off x="19050" y="6662738"/>
            <a:ext cx="483497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(“Royal Flush” by </a:t>
            </a:r>
            <a:r>
              <a:rPr lang="en-GB" altLang="de-DE" sz="800" i="1" dirty="0" err="1" smtClean="0"/>
              <a:t>mawel</a:t>
            </a:r>
            <a:r>
              <a:rPr lang="en-GB" altLang="de-DE" sz="800" i="1" dirty="0" smtClean="0"/>
              <a:t>; “RAOK Suggestion #5 Do a magic trick”</a:t>
            </a:r>
            <a:r>
              <a:rPr lang="en-GB" altLang="de-DE" sz="800" dirty="0" smtClean="0"/>
              <a:t> by </a:t>
            </a:r>
            <a:r>
              <a:rPr lang="en-GB" altLang="de-DE" sz="800" dirty="0" err="1" smtClean="0"/>
              <a:t>Garethjmsaunders</a:t>
            </a:r>
            <a:r>
              <a:rPr lang="en-GB" altLang="de-DE" sz="800" i="1" dirty="0" smtClean="0"/>
              <a:t>) </a:t>
            </a:r>
            <a:endParaRPr lang="en-GB" altLang="de-DE" sz="800" i="1" dirty="0"/>
          </a:p>
        </p:txBody>
      </p:sp>
      <p:pic>
        <p:nvPicPr>
          <p:cNvPr id="32772" name="Picture 8" descr="RAOK Suggestion #5 Do a magic trick_garethjmsaunders_flickr_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205038"/>
            <a:ext cx="18637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4.18</a:t>
            </a:r>
            <a:endParaRPr lang="en-GB" altLang="de-DE" sz="1200" b="1" dirty="0">
              <a:solidFill>
                <a:schemeClr val="tx2"/>
              </a:solidFill>
              <a:latin typeface="+mn-lt"/>
            </a:endParaRPr>
          </a:p>
        </p:txBody>
      </p:sp>
      <p:pic>
        <p:nvPicPr>
          <p:cNvPr id="9" name="Picture 9" descr="Royal Flush - mawel - flickr - ccc"/>
          <p:cNvPicPr>
            <a:picLocks noChangeAspect="1" noChangeArrowheads="1"/>
          </p:cNvPicPr>
          <p:nvPr/>
        </p:nvPicPr>
        <p:blipFill>
          <a:blip r:embed="rId3">
            <a:extLst>
              <a:ext uri="{28A0092B-C50C-407E-A947-70E740481C1C}">
                <a14:useLocalDpi xmlns:a14="http://schemas.microsoft.com/office/drawing/2010/main" val="0"/>
              </a:ext>
            </a:extLst>
          </a:blip>
          <a:srcRect l="10753" t="14034"/>
          <a:stretch>
            <a:fillRect/>
          </a:stretch>
        </p:blipFill>
        <p:spPr bwMode="auto">
          <a:xfrm>
            <a:off x="7626350" y="5689568"/>
            <a:ext cx="15176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Card game</a:t>
            </a:r>
            <a:endParaRPr lang="en-GB" altLang="de-DE" sz="2000" dirty="0">
              <a:solidFill>
                <a:srgbClr val="D16349"/>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4.19</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eaLnBrk="1" hangingPunct="1">
              <a:lnSpc>
                <a:spcPct val="80000"/>
              </a:lnSpc>
              <a:spcBef>
                <a:spcPts val="1200"/>
              </a:spcBef>
            </a:pPr>
            <a:r>
              <a:rPr lang="en-GB" altLang="de-DE" sz="1800" b="1" dirty="0" smtClean="0"/>
              <a:t>Example: </a:t>
            </a:r>
          </a:p>
          <a:p>
            <a:pPr marL="180000" indent="0" eaLnBrk="1" hangingPunct="1">
              <a:lnSpc>
                <a:spcPct val="80000"/>
              </a:lnSpc>
              <a:spcBef>
                <a:spcPts val="1200"/>
              </a:spcBef>
            </a:pPr>
            <a:r>
              <a:rPr lang="en-GB" altLang="de-DE" sz="1800" dirty="0" smtClean="0"/>
              <a:t>Tina </a:t>
            </a:r>
            <a:r>
              <a:rPr lang="en-GB" altLang="de-DE" sz="1800" dirty="0"/>
              <a:t>notices the smell of teargas in the streets of Bangkok.</a:t>
            </a:r>
          </a:p>
          <a:p>
            <a:pPr marL="180000" indent="0" eaLnBrk="1" hangingPunct="1">
              <a:spcBef>
                <a:spcPts val="1200"/>
              </a:spcBef>
              <a:buClrTx/>
            </a:pPr>
            <a:endParaRPr lang="en-GB" altLang="de-DE" sz="1800" b="1" kern="0" dirty="0" smtClean="0"/>
          </a:p>
          <a:p>
            <a:pPr marL="180975" indent="0" eaLnBrk="1" hangingPunct="1">
              <a:spcBef>
                <a:spcPts val="1200"/>
              </a:spcBef>
            </a:pPr>
            <a:r>
              <a:rPr lang="en-GB" altLang="de-DE" sz="1800" b="1" dirty="0"/>
              <a:t>Interpretation/ Attribution:</a:t>
            </a:r>
          </a:p>
          <a:p>
            <a:pPr marL="180975" indent="0" eaLnBrk="1" hangingPunct="1">
              <a:spcBef>
                <a:spcPts val="1200"/>
              </a:spcBef>
            </a:pPr>
            <a:r>
              <a:rPr lang="en-GB" altLang="de-DE" sz="1800" dirty="0"/>
              <a:t>She is convinced that her neighbour followed her to Bangkok and is trying to harm her with poison, just as he tried to poison her when she was at home.</a:t>
            </a:r>
          </a:p>
          <a:p>
            <a:pPr marL="180975" indent="0" eaLnBrk="1" hangingPunct="1">
              <a:spcBef>
                <a:spcPts val="1200"/>
              </a:spcBef>
            </a:pPr>
            <a:r>
              <a:rPr lang="en-GB" altLang="de-DE" sz="1800" dirty="0"/>
              <a:t>Which alternative explanations/causes could be possible</a:t>
            </a:r>
          </a:p>
          <a:p>
            <a:pPr marL="180975" indent="0" algn="ctr" eaLnBrk="1" hangingPunct="1">
              <a:lnSpc>
                <a:spcPct val="80000"/>
              </a:lnSpc>
              <a:spcBef>
                <a:spcPts val="1200"/>
              </a:spcBef>
            </a:pPr>
            <a:r>
              <a:rPr lang="de-DE" altLang="de-DE" sz="1800" b="1" dirty="0"/>
              <a:t>???</a:t>
            </a:r>
          </a:p>
        </p:txBody>
      </p:sp>
      <p:pic>
        <p:nvPicPr>
          <p:cNvPr id="17"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
        <p:nvSpPr>
          <p:cNvPr id="19"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Persecution/strange smells </a:t>
            </a:r>
            <a:br>
              <a:rPr lang="en-GB" altLang="de-DE" kern="0" dirty="0" smtClean="0"/>
            </a:br>
            <a:r>
              <a:rPr lang="en-GB" altLang="de-DE" kern="0" dirty="0" smtClean="0"/>
              <a:t>Pros and cons?</a:t>
            </a:r>
          </a:p>
        </p:txBody>
      </p:sp>
    </p:spTree>
    <p:extLst>
      <p:ext uri="{BB962C8B-B14F-4D97-AF65-F5344CB8AC3E}">
        <p14:creationId xmlns:p14="http://schemas.microsoft.com/office/powerpoint/2010/main" val="436942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4.20</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eaLnBrk="1" hangingPunct="1">
              <a:lnSpc>
                <a:spcPct val="80000"/>
              </a:lnSpc>
              <a:spcBef>
                <a:spcPts val="1200"/>
              </a:spcBef>
            </a:pPr>
            <a:r>
              <a:rPr lang="en-GB" altLang="de-DE" sz="1800" b="1" dirty="0" smtClean="0"/>
              <a:t>Example: strange smells</a:t>
            </a:r>
          </a:p>
          <a:p>
            <a:pPr marL="180000" indent="0" eaLnBrk="1" hangingPunct="1">
              <a:spcBef>
                <a:spcPts val="1200"/>
              </a:spcBef>
              <a:buClrTx/>
            </a:pPr>
            <a:r>
              <a:rPr lang="en-GB" altLang="de-DE" sz="1800" dirty="0" smtClean="0"/>
              <a:t>What alternative explanations/causes could be possible?</a:t>
            </a:r>
          </a:p>
          <a:p>
            <a:pPr marL="180000" indent="0" eaLnBrk="1" hangingPunct="1">
              <a:spcBef>
                <a:spcPts val="1200"/>
              </a:spcBef>
              <a:buClrTx/>
            </a:pPr>
            <a:endParaRPr lang="en-GB" altLang="de-DE" sz="1800" b="1" kern="0" dirty="0" smtClean="0"/>
          </a:p>
          <a:p>
            <a:pPr marL="180000" indent="0" eaLnBrk="1" hangingPunct="1">
              <a:spcBef>
                <a:spcPts val="1200"/>
              </a:spcBef>
              <a:buClrTx/>
            </a:pPr>
            <a:r>
              <a:rPr lang="en-GB" altLang="de-DE" sz="1800" b="1" dirty="0"/>
              <a:t>Due to </a:t>
            </a:r>
            <a:r>
              <a:rPr lang="en-GB" altLang="de-DE" sz="1800" b="1" dirty="0" smtClean="0"/>
              <a:t>situation/circumstances</a:t>
            </a:r>
            <a:r>
              <a:rPr lang="en-GB" altLang="de-DE" sz="1800" b="1" kern="0" dirty="0" smtClean="0"/>
              <a:t>:</a:t>
            </a:r>
            <a:r>
              <a:rPr lang="en-GB" altLang="de-DE" sz="1800" kern="0" dirty="0" smtClean="0"/>
              <a:t> </a:t>
            </a:r>
            <a:r>
              <a:rPr lang="en-GB" altLang="de-DE" sz="1800" kern="0" dirty="0" smtClean="0">
                <a:solidFill>
                  <a:schemeClr val="bg1"/>
                </a:solidFill>
              </a:rPr>
              <a:t>There are many smells unfamiliar to Tina and a lot of smog in Bangkok.</a:t>
            </a:r>
          </a:p>
          <a:p>
            <a:pPr marL="180000" indent="0" eaLnBrk="1" hangingPunct="1">
              <a:spcBef>
                <a:spcPts val="1200"/>
              </a:spcBef>
            </a:pPr>
            <a:r>
              <a:rPr lang="en-GB" altLang="de-DE" sz="1800" b="1" dirty="0"/>
              <a:t>Due to </a:t>
            </a:r>
            <a:r>
              <a:rPr lang="en-GB" altLang="de-DE" sz="1800" b="1" dirty="0" smtClean="0"/>
              <a:t>others</a:t>
            </a:r>
            <a:r>
              <a:rPr lang="en-GB" altLang="de-DE" sz="1800" b="1" kern="0" dirty="0" smtClean="0"/>
              <a:t>:</a:t>
            </a:r>
            <a:r>
              <a:rPr lang="en-GB" altLang="de-DE" sz="1800" kern="0" dirty="0" smtClean="0"/>
              <a:t> </a:t>
            </a:r>
            <a:r>
              <a:rPr lang="en-GB" altLang="de-DE" sz="1800" dirty="0" smtClean="0">
                <a:solidFill>
                  <a:schemeClr val="bg1"/>
                </a:solidFill>
              </a:rPr>
              <a:t>There has been a police operation using teargas (unlikely).</a:t>
            </a:r>
            <a:endParaRPr lang="en-GB" altLang="de-DE" sz="1800" kern="0" dirty="0" smtClean="0">
              <a:solidFill>
                <a:schemeClr val="bg1"/>
              </a:solidFill>
            </a:endParaRPr>
          </a:p>
          <a:p>
            <a:pPr marL="180000" indent="0" eaLnBrk="1" hangingPunct="1">
              <a:spcBef>
                <a:spcPts val="1200"/>
              </a:spcBef>
            </a:pPr>
            <a:r>
              <a:rPr lang="en-GB" altLang="de-DE" sz="1800" b="1" dirty="0"/>
              <a:t>Due to Tina </a:t>
            </a:r>
            <a:r>
              <a:rPr lang="en-GB" altLang="de-DE" sz="1800" b="1" dirty="0" smtClean="0"/>
              <a:t>herself</a:t>
            </a:r>
            <a:r>
              <a:rPr lang="en-GB" altLang="de-DE" sz="1800" b="1" kern="0" dirty="0" smtClean="0"/>
              <a:t>:</a:t>
            </a:r>
            <a:endParaRPr lang="de-DE" altLang="de-DE" sz="1800" kern="0" dirty="0" smtClean="0"/>
          </a:p>
        </p:txBody>
      </p:sp>
      <p:pic>
        <p:nvPicPr>
          <p:cNvPr id="17"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
        <p:nvSpPr>
          <p:cNvPr id="19"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Persecution/strange smells </a:t>
            </a:r>
            <a:br>
              <a:rPr lang="en-GB" altLang="de-DE" kern="0" dirty="0" smtClean="0"/>
            </a:br>
            <a:r>
              <a:rPr lang="en-GB" altLang="de-DE" kern="0" dirty="0" smtClean="0"/>
              <a:t>Pros and cons?</a:t>
            </a:r>
          </a:p>
        </p:txBody>
      </p:sp>
    </p:spTree>
    <p:extLst>
      <p:ext uri="{BB962C8B-B14F-4D97-AF65-F5344CB8AC3E}">
        <p14:creationId xmlns:p14="http://schemas.microsoft.com/office/powerpoint/2010/main" val="24320969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7"/>
          <p:cNvGrpSpPr>
            <a:grpSpLocks/>
          </p:cNvGrpSpPr>
          <p:nvPr/>
        </p:nvGrpSpPr>
        <p:grpSpPr bwMode="auto">
          <a:xfrm>
            <a:off x="0" y="6167438"/>
            <a:ext cx="2339975" cy="536575"/>
            <a:chOff x="0" y="3957"/>
            <a:chExt cx="1474" cy="338"/>
          </a:xfrm>
        </p:grpSpPr>
        <p:sp>
          <p:nvSpPr>
            <p:cNvPr id="1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11"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dirty="0" smtClean="0">
                  <a:sym typeface="Wingdings" pitchFamily="2" charset="2"/>
                </a:rPr>
                <a:t>  </a:t>
              </a:r>
              <a:r>
                <a:rPr lang="en-GB" altLang="de-DE" sz="1200" dirty="0" smtClean="0">
                  <a:sym typeface="Wingdings" pitchFamily="2" charset="2"/>
                </a:rPr>
                <a:t></a:t>
              </a:r>
              <a:r>
                <a:rPr lang="en-GB" altLang="de-DE" sz="1200" dirty="0" smtClean="0"/>
                <a:t> </a:t>
              </a:r>
              <a:r>
                <a:rPr lang="en-GB" altLang="de-DE" sz="1200" i="1" dirty="0" smtClean="0"/>
                <a:t>worksheet 4.2</a:t>
              </a:r>
            </a:p>
            <a:p>
              <a:pPr eaLnBrk="1" hangingPunct="1">
                <a:spcBef>
                  <a:spcPct val="0"/>
                </a:spcBef>
                <a:buClrTx/>
                <a:buSzTx/>
                <a:buFontTx/>
                <a:buNone/>
              </a:pPr>
              <a:r>
                <a:rPr lang="de-DE" altLang="de-DE" sz="1200" dirty="0" smtClean="0"/>
                <a:t>     </a:t>
              </a:r>
              <a:endParaRPr lang="de-DE" altLang="de-DE" sz="1200" dirty="0"/>
            </a:p>
          </p:txBody>
        </p:sp>
      </p:gr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4.21</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eaLnBrk="1" hangingPunct="1">
              <a:lnSpc>
                <a:spcPct val="80000"/>
              </a:lnSpc>
              <a:spcBef>
                <a:spcPts val="1200"/>
              </a:spcBef>
            </a:pPr>
            <a:r>
              <a:rPr lang="en-GB" altLang="de-DE" sz="1800" b="1" dirty="0" smtClean="0"/>
              <a:t>Example: strange smells</a:t>
            </a:r>
          </a:p>
          <a:p>
            <a:pPr marL="180000" indent="0" eaLnBrk="1" hangingPunct="1">
              <a:spcBef>
                <a:spcPts val="1200"/>
              </a:spcBef>
              <a:buClrTx/>
            </a:pPr>
            <a:r>
              <a:rPr lang="en-GB" altLang="de-DE" sz="1800" dirty="0" smtClean="0"/>
              <a:t>What alternative explanations/causes could be possible?</a:t>
            </a:r>
          </a:p>
          <a:p>
            <a:pPr marL="180000" indent="0" eaLnBrk="1" hangingPunct="1">
              <a:spcBef>
                <a:spcPts val="1200"/>
              </a:spcBef>
              <a:buClrTx/>
            </a:pPr>
            <a:endParaRPr lang="en-GB" altLang="de-DE" sz="1800" b="1" kern="0" dirty="0" smtClean="0"/>
          </a:p>
          <a:p>
            <a:pPr marL="180000" indent="0" eaLnBrk="1" hangingPunct="1">
              <a:spcBef>
                <a:spcPts val="1200"/>
              </a:spcBef>
              <a:buClrTx/>
            </a:pPr>
            <a:r>
              <a:rPr lang="en-GB" altLang="de-DE" sz="1800" b="1" dirty="0"/>
              <a:t>Due to </a:t>
            </a:r>
            <a:r>
              <a:rPr lang="en-GB" altLang="de-DE" sz="1800" b="1" dirty="0" smtClean="0"/>
              <a:t>situation/circumstances</a:t>
            </a:r>
            <a:r>
              <a:rPr lang="en-GB" altLang="de-DE" sz="1800" b="1" kern="0" dirty="0" smtClean="0"/>
              <a:t>:</a:t>
            </a:r>
            <a:r>
              <a:rPr lang="en-GB" altLang="de-DE" sz="1800" kern="0" dirty="0" smtClean="0"/>
              <a:t> There are many smells unfamiliar to Tina and a lot of smog in Bangkok.</a:t>
            </a:r>
          </a:p>
          <a:p>
            <a:pPr marL="180000" indent="0" eaLnBrk="1" hangingPunct="1">
              <a:spcBef>
                <a:spcPts val="1200"/>
              </a:spcBef>
            </a:pPr>
            <a:r>
              <a:rPr lang="en-GB" altLang="de-DE" sz="1800" b="1" dirty="0"/>
              <a:t>Due to </a:t>
            </a:r>
            <a:r>
              <a:rPr lang="en-GB" altLang="de-DE" sz="1800" b="1" dirty="0" smtClean="0"/>
              <a:t>others</a:t>
            </a:r>
            <a:r>
              <a:rPr lang="en-GB" altLang="de-DE" sz="1800" b="1" kern="0" dirty="0" smtClean="0"/>
              <a:t>:</a:t>
            </a:r>
            <a:r>
              <a:rPr lang="en-GB" altLang="de-DE" sz="1800" kern="0" dirty="0" smtClean="0"/>
              <a:t> </a:t>
            </a:r>
            <a:r>
              <a:rPr lang="en-GB" altLang="de-DE" sz="1800" dirty="0" smtClean="0"/>
              <a:t>There has been a police operation using teargas (unlikely).</a:t>
            </a:r>
            <a:endParaRPr lang="en-GB" altLang="de-DE" sz="1800" kern="0" dirty="0" smtClean="0"/>
          </a:p>
          <a:p>
            <a:pPr marL="180000" indent="0" eaLnBrk="1" hangingPunct="1">
              <a:spcBef>
                <a:spcPts val="1200"/>
              </a:spcBef>
            </a:pPr>
            <a:r>
              <a:rPr lang="en-GB" altLang="de-DE" sz="1800" b="1" dirty="0"/>
              <a:t>Due to Tina </a:t>
            </a:r>
            <a:r>
              <a:rPr lang="en-GB" altLang="de-DE" sz="1800" b="1" dirty="0" smtClean="0"/>
              <a:t>herself</a:t>
            </a:r>
            <a:r>
              <a:rPr lang="en-GB" altLang="de-DE" sz="1800" b="1" kern="0" dirty="0" smtClean="0"/>
              <a:t>:</a:t>
            </a:r>
            <a:r>
              <a:rPr lang="en-GB" altLang="de-DE" sz="1800" kern="0" dirty="0" smtClean="0"/>
              <a:t> </a:t>
            </a:r>
            <a:r>
              <a:rPr lang="en-GB" altLang="de-DE" sz="1800" dirty="0" smtClean="0"/>
              <a:t>Tina is jetlagged and therefore feels nervous and strained. Moreover, she has a sensitive nose. Tina previously experienced a psychosis accompanied by misperceptions</a:t>
            </a:r>
            <a:r>
              <a:rPr lang="en-GB" altLang="de-DE" sz="1800" kern="0" dirty="0" smtClean="0"/>
              <a:t>.</a:t>
            </a:r>
          </a:p>
          <a:p>
            <a:pPr marL="180000" indent="0" algn="ctr" eaLnBrk="1" hangingPunct="1">
              <a:spcBef>
                <a:spcPts val="1200"/>
              </a:spcBef>
            </a:pPr>
            <a:endParaRPr lang="de-DE" altLang="de-DE" sz="1800" kern="0" dirty="0" smtClean="0"/>
          </a:p>
        </p:txBody>
      </p:sp>
      <p:pic>
        <p:nvPicPr>
          <p:cNvPr id="17" name="Picture 17" descr="Bangkok Markt Neu_Bun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
        <p:nvSpPr>
          <p:cNvPr id="19"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Persecution/strange smells </a:t>
            </a:r>
            <a:br>
              <a:rPr lang="en-GB" altLang="de-DE" kern="0" dirty="0" smtClean="0"/>
            </a:br>
            <a:r>
              <a:rPr lang="en-GB" altLang="de-DE" kern="0" dirty="0" smtClean="0"/>
              <a:t>Pros and cons?</a:t>
            </a:r>
          </a:p>
        </p:txBody>
      </p:sp>
    </p:spTree>
    <p:extLst>
      <p:ext uri="{BB962C8B-B14F-4D97-AF65-F5344CB8AC3E}">
        <p14:creationId xmlns:p14="http://schemas.microsoft.com/office/powerpoint/2010/main" val="1892024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4.22</a:t>
            </a:r>
            <a:endParaRPr lang="en-GB" altLang="de-DE" sz="1200" b="1" dirty="0">
              <a:solidFill>
                <a:schemeClr val="tx2"/>
              </a:solidFill>
              <a:latin typeface="+mn-lt"/>
            </a:endParaRPr>
          </a:p>
        </p:txBody>
      </p:sp>
      <p:sp>
        <p:nvSpPr>
          <p:cNvPr id="11"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eaLnBrk="1" hangingPunct="1">
              <a:lnSpc>
                <a:spcPct val="80000"/>
              </a:lnSpc>
              <a:spcBef>
                <a:spcPts val="1200"/>
              </a:spcBef>
            </a:pPr>
            <a:r>
              <a:rPr lang="en-GB" altLang="de-DE" sz="1800" b="1" dirty="0" smtClean="0"/>
              <a:t>Example: strange smells</a:t>
            </a:r>
          </a:p>
          <a:p>
            <a:pPr marL="180000" indent="0" eaLnBrk="1" hangingPunct="1">
              <a:spcBef>
                <a:spcPts val="1200"/>
              </a:spcBef>
              <a:buClrTx/>
            </a:pPr>
            <a:r>
              <a:rPr lang="en-GB" altLang="de-DE" sz="1800" kern="0" dirty="0" smtClean="0"/>
              <a:t>What would be a more balanced interpretation, accounting for several causes?</a:t>
            </a:r>
          </a:p>
          <a:p>
            <a:pPr marL="180000" indent="0" eaLnBrk="1" hangingPunct="1">
              <a:spcBef>
                <a:spcPts val="1200"/>
              </a:spcBef>
              <a:buClrTx/>
            </a:pPr>
            <a:endParaRPr lang="en-GB" altLang="de-DE" sz="1800" b="1" kern="0" dirty="0" smtClean="0"/>
          </a:p>
          <a:p>
            <a:pPr marL="180000" indent="0" eaLnBrk="1" hangingPunct="1">
              <a:spcBef>
                <a:spcPts val="1200"/>
              </a:spcBef>
              <a:buClrTx/>
            </a:pPr>
            <a:r>
              <a:rPr lang="en-GB" altLang="de-DE" sz="1800" b="1" kern="0" dirty="0" smtClean="0"/>
              <a:t>Tina herself/others/situation:</a:t>
            </a:r>
          </a:p>
          <a:p>
            <a:pPr marL="180000" indent="0" eaLnBrk="1" hangingPunct="1">
              <a:spcBef>
                <a:spcPts val="1200"/>
              </a:spcBef>
              <a:buClrTx/>
            </a:pPr>
            <a:r>
              <a:rPr lang="en-GB" altLang="de-DE" sz="1800" kern="0" dirty="0" smtClean="0"/>
              <a:t>Due to the long journey and jetlag, Tina was stressed and nervous. The unfamiliar smells, her sensitive nose and fear of her neighbour reinforced the perceptions and promoted the development of misinterpretations.</a:t>
            </a:r>
          </a:p>
          <a:p>
            <a:pPr marL="180000" indent="0" algn="ctr" eaLnBrk="1" hangingPunct="1">
              <a:spcBef>
                <a:spcPts val="1200"/>
              </a:spcBef>
            </a:pPr>
            <a:endParaRPr lang="de-DE" altLang="de-DE" sz="1800" kern="0" dirty="0" smtClean="0"/>
          </a:p>
        </p:txBody>
      </p:sp>
      <p:pic>
        <p:nvPicPr>
          <p:cNvPr id="10"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dirty="0" smtClean="0"/>
              <a:t>Persecution/strange smells </a:t>
            </a:r>
            <a:br>
              <a:rPr lang="en-GB" altLang="de-DE" kern="0" dirty="0" smtClean="0"/>
            </a:br>
            <a:r>
              <a:rPr lang="en-GB" altLang="de-DE" kern="0" dirty="0" smtClean="0"/>
              <a:t>Pros and cons?</a:t>
            </a:r>
          </a:p>
        </p:txBody>
      </p:sp>
      <p:sp>
        <p:nvSpPr>
          <p:cNvPr id="12"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Tree>
    <p:extLst>
      <p:ext uri="{BB962C8B-B14F-4D97-AF65-F5344CB8AC3E}">
        <p14:creationId xmlns:p14="http://schemas.microsoft.com/office/powerpoint/2010/main" val="37463241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pic>
        <p:nvPicPr>
          <p:cNvPr id="38916"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7" y="2426453"/>
            <a:ext cx="971158"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6674" y="2426453"/>
            <a:ext cx="1134000"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4.23</a:t>
            </a:r>
            <a:endParaRPr lang="en-GB" altLang="de-DE" sz="1200" b="1" dirty="0">
              <a:solidFill>
                <a:schemeClr val="tx2"/>
              </a:solidFill>
              <a:latin typeface="+mn-lt"/>
            </a:endParaRPr>
          </a:p>
        </p:txBody>
      </p:sp>
      <p:sp>
        <p:nvSpPr>
          <p:cNvPr id="15" name="Text Box 62"/>
          <p:cNvSpPr txBox="1">
            <a:spLocks noChangeArrowheads="1"/>
          </p:cNvSpPr>
          <p:nvPr/>
        </p:nvSpPr>
        <p:spPr bwMode="auto">
          <a:xfrm>
            <a:off x="272714" y="1362326"/>
            <a:ext cx="862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b="1" dirty="0" smtClean="0"/>
              <a:t>What happened?</a:t>
            </a:r>
            <a:r>
              <a:rPr lang="en-GB" altLang="de-DE" sz="1800" dirty="0" smtClean="0"/>
              <a:t> </a:t>
            </a:r>
            <a:endParaRPr lang="en-GB" altLang="de-DE" sz="1800" dirty="0"/>
          </a:p>
        </p:txBody>
      </p:sp>
      <p:grpSp>
        <p:nvGrpSpPr>
          <p:cNvPr id="17" name="Group 22"/>
          <p:cNvGrpSpPr>
            <a:grpSpLocks/>
          </p:cNvGrpSpPr>
          <p:nvPr/>
        </p:nvGrpSpPr>
        <p:grpSpPr bwMode="auto">
          <a:xfrm>
            <a:off x="0" y="6167438"/>
            <a:ext cx="2339975" cy="536575"/>
            <a:chOff x="0" y="3957"/>
            <a:chExt cx="1474" cy="338"/>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0"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n-GB" altLang="de-DE" sz="1200" i="1" dirty="0" smtClean="0"/>
                <a:t>worksheet 4.3</a:t>
              </a:r>
              <a:endParaRPr lang="en-GB" altLang="de-DE" sz="1200" i="1" dirty="0"/>
            </a:p>
            <a:p>
              <a:pPr eaLnBrk="1" hangingPunct="1">
                <a:spcBef>
                  <a:spcPct val="0"/>
                </a:spcBef>
                <a:buClrTx/>
                <a:buSzTx/>
                <a:buFontTx/>
                <a:buNone/>
              </a:pPr>
              <a:endParaRPr lang="de-DE" altLang="de-DE" sz="1200" dirty="0"/>
            </a:p>
          </p:txBody>
        </p:sp>
      </p:grpSp>
      <p:sp>
        <p:nvSpPr>
          <p:cNvPr id="22" name="Text Box 4"/>
          <p:cNvSpPr txBox="1">
            <a:spLocks noChangeArrowheads="1"/>
          </p:cNvSpPr>
          <p:nvPr/>
        </p:nvSpPr>
        <p:spPr bwMode="auto">
          <a:xfrm>
            <a:off x="250825" y="3887538"/>
            <a:ext cx="8642350"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0013" indent="-100013"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Tx/>
              <a:buSzTx/>
              <a:buFontTx/>
              <a:buNone/>
            </a:pPr>
            <a:r>
              <a:rPr lang="en-GB" altLang="de-DE" sz="1800" dirty="0" smtClean="0"/>
              <a:t>What did you ascribe as cause of the event?</a:t>
            </a:r>
          </a:p>
          <a:p>
            <a:pPr algn="ctr" eaLnBrk="1" hangingPunct="1">
              <a:spcBef>
                <a:spcPct val="50000"/>
              </a:spcBef>
              <a:buClrTx/>
              <a:buSzTx/>
              <a:buFontTx/>
              <a:buNone/>
            </a:pPr>
            <a:r>
              <a:rPr lang="en-GB" altLang="de-DE" sz="1800" dirty="0" smtClean="0"/>
              <a:t>What consequences have resulted from your explanation?</a:t>
            </a:r>
          </a:p>
          <a:p>
            <a:pPr algn="ctr" eaLnBrk="1" hangingPunct="1">
              <a:spcBef>
                <a:spcPct val="50000"/>
              </a:spcBef>
              <a:buClrTx/>
              <a:buSzTx/>
              <a:buFontTx/>
              <a:buNone/>
            </a:pPr>
            <a:r>
              <a:rPr lang="en-GB" altLang="de-DE" sz="1800" dirty="0" smtClean="0"/>
              <a:t>What are other possible explanations for the event?</a:t>
            </a:r>
          </a:p>
          <a:p>
            <a:pPr eaLnBrk="1" hangingPunct="1">
              <a:buClrTx/>
              <a:buSzTx/>
              <a:buFontTx/>
              <a:buNone/>
            </a:pPr>
            <a:endParaRPr lang="de-DE" altLang="de-DE" sz="1800" dirty="0"/>
          </a:p>
          <a:p>
            <a:pPr algn="ctr" eaLnBrk="1" hangingPunct="1">
              <a:buClrTx/>
              <a:buSzTx/>
              <a:buFontTx/>
              <a:buNone/>
            </a:pPr>
            <a:endParaRPr lang="en-US" altLang="de-DE" sz="2400" dirty="0">
              <a:latin typeface="Times New Roman" pitchFamily="18" charset="0"/>
            </a:endParaRPr>
          </a:p>
        </p:txBody>
      </p:sp>
      <p:pic>
        <p:nvPicPr>
          <p:cNvPr id="18" name="Picture 18" descr="The unnamed - flickr - loneliness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3159" y="2420938"/>
            <a:ext cx="1226541"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2420938"/>
            <a:ext cx="10239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8" descr="Index - Sami Keinänen - flickr -ccc"/>
          <p:cNvPicPr>
            <a:picLocks noChangeAspect="1" noChangeArrowheads="1"/>
          </p:cNvPicPr>
          <p:nvPr/>
        </p:nvPicPr>
        <p:blipFill>
          <a:blip r:embed="rId8">
            <a:extLst>
              <a:ext uri="{28A0092B-C50C-407E-A947-70E740481C1C}">
                <a14:useLocalDpi xmlns:a14="http://schemas.microsoft.com/office/drawing/2010/main" val="0"/>
              </a:ext>
            </a:extLst>
          </a:blip>
          <a:srcRect l="23242" t="15024"/>
          <a:stretch>
            <a:fillRect/>
          </a:stretch>
        </p:blipFill>
        <p:spPr bwMode="auto">
          <a:xfrm>
            <a:off x="5065713" y="2420938"/>
            <a:ext cx="871537"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smtClean="0"/>
              <a:t>   Negative event during the past week</a:t>
            </a:r>
            <a:br>
              <a:rPr lang="en-GB" altLang="de-DE" kern="0" smtClean="0"/>
            </a:br>
            <a:r>
              <a:rPr lang="en-GB" altLang="de-DE" kern="0" smtClean="0"/>
              <a:t> (stress, argument, grief, disappointment…)</a:t>
            </a:r>
            <a:endParaRPr lang="en-GB" altLang="de-DE" kern="0" dirty="0" smtClean="0"/>
          </a:p>
        </p:txBody>
      </p:sp>
      <p:sp>
        <p:nvSpPr>
          <p:cNvPr id="26" name="Text Box 43"/>
          <p:cNvSpPr txBox="1">
            <a:spLocks noChangeArrowheads="1"/>
          </p:cNvSpPr>
          <p:nvPr/>
        </p:nvSpPr>
        <p:spPr bwMode="auto">
          <a:xfrm>
            <a:off x="-30736" y="6662738"/>
            <a:ext cx="50403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dirty="0" smtClean="0"/>
              <a:t>(</a:t>
            </a:r>
            <a:r>
              <a:rPr lang="en-GB" altLang="de-DE" sz="800" i="1" dirty="0" err="1" smtClean="0"/>
              <a:t>f.l.t.r</a:t>
            </a:r>
            <a:r>
              <a:rPr lang="en-GB" altLang="de-DE" sz="800" i="1" dirty="0" smtClean="0"/>
              <a:t>.: “Loneliness” by The unnamed; “Anger” by </a:t>
            </a:r>
            <a:r>
              <a:rPr lang="en-GB" altLang="de-DE" sz="800" i="1" dirty="0" err="1" smtClean="0"/>
              <a:t>Mr.Gunn</a:t>
            </a:r>
            <a:r>
              <a:rPr lang="en-GB" altLang="de-DE" sz="800" i="1" dirty="0" smtClean="0"/>
              <a:t>; “Index” by Sami </a:t>
            </a:r>
            <a:r>
              <a:rPr lang="en-GB" altLang="de-DE" sz="800" i="1" dirty="0" err="1" smtClean="0"/>
              <a:t>Keinänen</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pic>
        <p:nvPicPr>
          <p:cNvPr id="38916"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7" y="2426453"/>
            <a:ext cx="971158"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1459" y="2426453"/>
            <a:ext cx="1361556"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40"/>
          <p:cNvSpPr txBox="1">
            <a:spLocks noChangeArrowheads="1"/>
          </p:cNvSpPr>
          <p:nvPr/>
        </p:nvSpPr>
        <p:spPr bwMode="auto">
          <a:xfrm>
            <a:off x="-112632" y="6662738"/>
            <a:ext cx="637784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GB" altLang="de-DE" sz="800" i="1" dirty="0" smtClean="0"/>
              <a:t>(</a:t>
            </a:r>
            <a:r>
              <a:rPr lang="en-GB" altLang="de-DE" sz="800" i="1" dirty="0" err="1" smtClean="0"/>
              <a:t>f.l.t.r</a:t>
            </a:r>
            <a:r>
              <a:rPr lang="en-GB" altLang="de-DE" sz="800" i="1" dirty="0" smtClean="0"/>
              <a:t>.: “The Happy couple” by The Geary´s; “Thumbs up” by </a:t>
            </a:r>
            <a:r>
              <a:rPr lang="en-GB" altLang="de-DE" sz="800" i="1" dirty="0" err="1" smtClean="0"/>
              <a:t>Joeltelling</a:t>
            </a:r>
            <a:r>
              <a:rPr lang="en-GB" altLang="de-DE" sz="800" i="1" dirty="0" smtClean="0"/>
              <a:t>; “the same bundle of (sheer) joy” by Ali </a:t>
            </a:r>
            <a:r>
              <a:rPr lang="en-GB" altLang="de-DE" sz="800" i="1" dirty="0" err="1" smtClean="0"/>
              <a:t>Brohi</a:t>
            </a:r>
            <a:r>
              <a:rPr lang="en-GB" altLang="de-DE" sz="800" i="1" dirty="0" smtClean="0"/>
              <a:t>)</a:t>
            </a:r>
            <a:endParaRPr lang="en-GB" altLang="de-DE" sz="800" i="1" dirty="0"/>
          </a:p>
        </p:txBody>
      </p:sp>
      <p:sp>
        <p:nvSpPr>
          <p:cNvPr id="38919" name="Rectangle 46"/>
          <p:cNvSpPr>
            <a:spLocks noGrp="1" noChangeArrowheads="1"/>
          </p:cNvSpPr>
          <p:nvPr>
            <p:ph type="title" idx="4294967295"/>
          </p:nvPr>
        </p:nvSpPr>
        <p:spPr>
          <a:xfrm>
            <a:off x="-9525" y="0"/>
            <a:ext cx="9144000" cy="792000"/>
          </a:xfrm>
          <a:noFill/>
        </p:spPr>
        <p:txBody>
          <a:bodyPr anchor="ctr"/>
          <a:lstStyle/>
          <a:p>
            <a:pPr eaLnBrk="1" hangingPunct="1"/>
            <a:r>
              <a:rPr lang="de-DE" altLang="de-DE" dirty="0" smtClean="0"/>
              <a:t> </a:t>
            </a:r>
            <a:r>
              <a:rPr lang="en-GB" altLang="de-DE" dirty="0" smtClean="0"/>
              <a:t>Positive event during the past week</a:t>
            </a:r>
            <a:br>
              <a:rPr lang="en-GB" altLang="de-DE" dirty="0" smtClean="0"/>
            </a:br>
            <a:r>
              <a:rPr lang="en-GB" altLang="de-DE" dirty="0" smtClean="0"/>
              <a:t>(compliment, acquaintance, invitation…)</a:t>
            </a:r>
          </a:p>
        </p:txBody>
      </p:sp>
      <p:pic>
        <p:nvPicPr>
          <p:cNvPr id="38915"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6674" y="2426453"/>
            <a:ext cx="1134000"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4.24</a:t>
            </a:r>
            <a:endParaRPr lang="en-GB" altLang="de-DE" sz="1200" b="1" dirty="0">
              <a:solidFill>
                <a:schemeClr val="tx2"/>
              </a:solidFill>
              <a:latin typeface="+mn-lt"/>
            </a:endParaRPr>
          </a:p>
        </p:txBody>
      </p:sp>
      <p:sp>
        <p:nvSpPr>
          <p:cNvPr id="15" name="Text Box 62"/>
          <p:cNvSpPr txBox="1">
            <a:spLocks noChangeArrowheads="1"/>
          </p:cNvSpPr>
          <p:nvPr/>
        </p:nvSpPr>
        <p:spPr bwMode="auto">
          <a:xfrm>
            <a:off x="272714" y="1362326"/>
            <a:ext cx="862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b="1" dirty="0" smtClean="0"/>
              <a:t>What happened?</a:t>
            </a:r>
            <a:r>
              <a:rPr lang="en-GB" altLang="de-DE" sz="1800" dirty="0" smtClean="0"/>
              <a:t> </a:t>
            </a:r>
            <a:endParaRPr lang="en-GB" altLang="de-DE" sz="1800" dirty="0"/>
          </a:p>
        </p:txBody>
      </p:sp>
      <p:grpSp>
        <p:nvGrpSpPr>
          <p:cNvPr id="17" name="Group 22"/>
          <p:cNvGrpSpPr>
            <a:grpSpLocks/>
          </p:cNvGrpSpPr>
          <p:nvPr/>
        </p:nvGrpSpPr>
        <p:grpSpPr bwMode="auto">
          <a:xfrm>
            <a:off x="0" y="6167438"/>
            <a:ext cx="2339975" cy="536575"/>
            <a:chOff x="0" y="3957"/>
            <a:chExt cx="1474" cy="338"/>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0"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n-GB" altLang="de-DE" sz="1200" i="1" dirty="0" smtClean="0"/>
                <a:t>worksheet 4.4</a:t>
              </a:r>
              <a:endParaRPr lang="en-GB" altLang="de-DE" sz="1200" i="1" dirty="0"/>
            </a:p>
            <a:p>
              <a:pPr eaLnBrk="1" hangingPunct="1">
                <a:spcBef>
                  <a:spcPct val="0"/>
                </a:spcBef>
                <a:buClrTx/>
                <a:buSzTx/>
                <a:buFontTx/>
                <a:buNone/>
              </a:pPr>
              <a:endParaRPr lang="de-DE" altLang="de-DE" sz="1200" dirty="0"/>
            </a:p>
          </p:txBody>
        </p:sp>
      </p:grpSp>
      <p:sp>
        <p:nvSpPr>
          <p:cNvPr id="22" name="Text Box 4"/>
          <p:cNvSpPr txBox="1">
            <a:spLocks noChangeArrowheads="1"/>
          </p:cNvSpPr>
          <p:nvPr/>
        </p:nvSpPr>
        <p:spPr bwMode="auto">
          <a:xfrm>
            <a:off x="250825" y="3887538"/>
            <a:ext cx="8642350"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0013" indent="-100013"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Tx/>
              <a:buSzTx/>
              <a:buFontTx/>
              <a:buNone/>
            </a:pPr>
            <a:r>
              <a:rPr lang="en-GB" altLang="de-DE" sz="1800" dirty="0" smtClean="0"/>
              <a:t>What did you ascribe as cause of the event?</a:t>
            </a:r>
          </a:p>
          <a:p>
            <a:pPr algn="ctr" eaLnBrk="1" hangingPunct="1">
              <a:spcBef>
                <a:spcPct val="50000"/>
              </a:spcBef>
              <a:buClrTx/>
              <a:buSzTx/>
              <a:buFontTx/>
              <a:buNone/>
            </a:pPr>
            <a:r>
              <a:rPr lang="en-GB" altLang="de-DE" sz="1800" dirty="0" smtClean="0"/>
              <a:t>What consequences have resulted from your explanation?</a:t>
            </a:r>
          </a:p>
          <a:p>
            <a:pPr algn="ctr" eaLnBrk="1" hangingPunct="1">
              <a:spcBef>
                <a:spcPct val="50000"/>
              </a:spcBef>
              <a:buClrTx/>
              <a:buSzTx/>
              <a:buFontTx/>
              <a:buNone/>
            </a:pPr>
            <a:r>
              <a:rPr lang="en-GB" altLang="de-DE" sz="1800" dirty="0" smtClean="0"/>
              <a:t>What are other possible explanations for the event?</a:t>
            </a:r>
          </a:p>
          <a:p>
            <a:pPr eaLnBrk="1" hangingPunct="1">
              <a:buClrTx/>
              <a:buSzTx/>
              <a:buFontTx/>
              <a:buNone/>
            </a:pPr>
            <a:endParaRPr lang="de-DE" altLang="de-DE" sz="1800" dirty="0"/>
          </a:p>
          <a:p>
            <a:pPr algn="ctr" eaLnBrk="1" hangingPunct="1">
              <a:buClrTx/>
              <a:buSzTx/>
              <a:buFontTx/>
              <a:buNone/>
            </a:pPr>
            <a:endParaRPr lang="en-US" altLang="de-DE" sz="2400" dirty="0">
              <a:latin typeface="Times New Roman" pitchFamily="18" charset="0"/>
            </a:endParaRPr>
          </a:p>
        </p:txBody>
      </p:sp>
    </p:spTree>
    <p:extLst>
      <p:ext uri="{BB962C8B-B14F-4D97-AF65-F5344CB8AC3E}">
        <p14:creationId xmlns:p14="http://schemas.microsoft.com/office/powerpoint/2010/main" val="332521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0" y="0"/>
            <a:ext cx="9144000" cy="792000"/>
          </a:xfrm>
          <a:noFill/>
        </p:spPr>
        <p:txBody>
          <a:bodyPr anchor="ctr"/>
          <a:lstStyle/>
          <a:p>
            <a:pPr eaLnBrk="1" hangingPunct="1"/>
            <a:r>
              <a:rPr lang="en-GB" altLang="de-DE" dirty="0" smtClean="0"/>
              <a:t>What is your attributional style?</a:t>
            </a:r>
          </a:p>
        </p:txBody>
      </p:sp>
      <p:graphicFrame>
        <p:nvGraphicFramePr>
          <p:cNvPr id="176196" name="Group 68"/>
          <p:cNvGraphicFramePr>
            <a:graphicFrameLocks noGrp="1"/>
          </p:cNvGraphicFramePr>
          <p:nvPr>
            <p:ph idx="4294967295"/>
            <p:extLst>
              <p:ext uri="{D42A27DB-BD31-4B8C-83A1-F6EECF244321}">
                <p14:modId xmlns:p14="http://schemas.microsoft.com/office/powerpoint/2010/main" val="2046195997"/>
              </p:ext>
            </p:extLst>
          </p:nvPr>
        </p:nvGraphicFramePr>
        <p:xfrm>
          <a:off x="693738" y="1814513"/>
          <a:ext cx="7778750" cy="3576639"/>
        </p:xfrm>
        <a:graphic>
          <a:graphicData uri="http://schemas.openxmlformats.org/drawingml/2006/table">
            <a:tbl>
              <a:tblPr/>
              <a:tblGrid>
                <a:gridCol w="222250">
                  <a:extLst>
                    <a:ext uri="{9D8B030D-6E8A-4147-A177-3AD203B41FA5}">
                      <a16:colId xmlns:a16="http://schemas.microsoft.com/office/drawing/2014/main" xmlns="" val="20000"/>
                    </a:ext>
                  </a:extLst>
                </a:gridCol>
                <a:gridCol w="847725">
                  <a:extLst>
                    <a:ext uri="{9D8B030D-6E8A-4147-A177-3AD203B41FA5}">
                      <a16:colId xmlns:a16="http://schemas.microsoft.com/office/drawing/2014/main" xmlns="" val="20001"/>
                    </a:ext>
                  </a:extLst>
                </a:gridCol>
                <a:gridCol w="538162">
                  <a:extLst>
                    <a:ext uri="{9D8B030D-6E8A-4147-A177-3AD203B41FA5}">
                      <a16:colId xmlns:a16="http://schemas.microsoft.com/office/drawing/2014/main" xmlns="" val="20002"/>
                    </a:ext>
                  </a:extLst>
                </a:gridCol>
                <a:gridCol w="1773238">
                  <a:extLst>
                    <a:ext uri="{9D8B030D-6E8A-4147-A177-3AD203B41FA5}">
                      <a16:colId xmlns:a16="http://schemas.microsoft.com/office/drawing/2014/main" xmlns="" val="20003"/>
                    </a:ext>
                  </a:extLst>
                </a:gridCol>
                <a:gridCol w="2236787">
                  <a:extLst>
                    <a:ext uri="{9D8B030D-6E8A-4147-A177-3AD203B41FA5}">
                      <a16:colId xmlns:a16="http://schemas.microsoft.com/office/drawing/2014/main" xmlns="" val="20004"/>
                    </a:ext>
                  </a:extLst>
                </a:gridCol>
                <a:gridCol w="2160588">
                  <a:extLst>
                    <a:ext uri="{9D8B030D-6E8A-4147-A177-3AD203B41FA5}">
                      <a16:colId xmlns:a16="http://schemas.microsoft.com/office/drawing/2014/main" xmlns="" val="20005"/>
                    </a:ext>
                  </a:extLst>
                </a:gridCol>
              </a:tblGrid>
              <a:tr h="766763">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de-DE"/>
                    </a:p>
                  </a:txBody>
                  <a:tcPr/>
                </a:tc>
                <a:extLst>
                  <a:ext uri="{0D108BD9-81ED-4DB2-BD59-A6C34878D82A}">
                    <a16:rowId xmlns:a16="http://schemas.microsoft.com/office/drawing/2014/main" xmlns="" val="10000"/>
                  </a:ext>
                </a:extLst>
              </a:tr>
              <a:tr h="458788">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   attribution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hMerge="1">
                  <a:txBody>
                    <a:bodyPr/>
                    <a:lstStyle/>
                    <a:p>
                      <a:endParaRPr lang="de-DE"/>
                    </a:p>
                  </a:txBody>
                  <a:tcPr/>
                </a:tc>
                <a:extLst>
                  <a:ext uri="{0D108BD9-81ED-4DB2-BD59-A6C34878D82A}">
                    <a16:rowId xmlns:a16="http://schemas.microsoft.com/office/drawing/2014/main" xmlns="" val="10001"/>
                  </a:ext>
                </a:extLst>
              </a:tr>
              <a:tr h="765175">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self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rgbClr val="000000"/>
                          </a:solidFill>
                          <a:effectLst/>
                          <a:latin typeface="Verdana" pitchFamily="34" charset="0"/>
                        </a:rPr>
                        <a:t>others</a:t>
                      </a: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819150">
                <a:tc row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5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rgbClr val="000000"/>
                          </a:solidFill>
                          <a:effectLst/>
                          <a:latin typeface="Verdana" pitchFamily="34" charset="0"/>
                        </a:rPr>
                        <a:t>s</a:t>
                      </a:r>
                      <a:r>
                        <a:rPr kumimoji="0" lang="en-GB" altLang="de-DE" sz="1500" b="0" i="0" u="none" strike="noStrike" cap="none" normalizeH="0" baseline="0" noProof="0" dirty="0" smtClean="0">
                          <a:ln>
                            <a:noFill/>
                          </a:ln>
                          <a:solidFill>
                            <a:schemeClr val="tx1"/>
                          </a:solidFill>
                          <a:effectLst/>
                          <a:latin typeface="Verdana" pitchFamily="34" charset="0"/>
                        </a:rPr>
                        <a:t>elf</a:t>
                      </a:r>
                    </a:p>
                  </a:txBody>
                  <a:tcP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self-centred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rgbClr val="FF0000"/>
                          </a:solidFill>
                          <a:effectLst/>
                          <a:latin typeface="Verdana" pitchFamily="34" charset="0"/>
                        </a:rPr>
                        <a:t>“self-serving bias”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xmlns="" val="10003"/>
                  </a:ext>
                </a:extLst>
              </a:tr>
              <a:tr h="766763">
                <a:tc vMerge="1">
                  <a:txBody>
                    <a:bodyPr/>
                    <a:lstStyle/>
                    <a:p>
                      <a:endParaRPr lang="de-DE"/>
                    </a:p>
                  </a:txBody>
                  <a:tcPr/>
                </a:tc>
                <a:tc gridSpan="2" vMerge="1">
                  <a:txBody>
                    <a:bodyPr/>
                    <a:lstStyle/>
                    <a:p>
                      <a:endParaRPr lang="de-DE"/>
                    </a:p>
                  </a:txBody>
                  <a:tcPr/>
                </a:tc>
                <a:tc hMerge="1" v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rgbClr val="000000"/>
                          </a:solidFill>
                          <a:effectLst/>
                          <a:latin typeface="Verdana" pitchFamily="34" charset="0"/>
                        </a:rPr>
                        <a:t>others</a:t>
                      </a: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depressive style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rPr>
                        <a:t>powerlessness/loss of control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xmlns="" val="10004"/>
                  </a:ext>
                </a:extLst>
              </a:tr>
            </a:tbl>
          </a:graphicData>
        </a:graphic>
      </p:graphicFrame>
      <p:sp>
        <p:nvSpPr>
          <p:cNvPr id="39969" name="Text Box 44"/>
          <p:cNvSpPr txBox="1">
            <a:spLocks noChangeArrowheads="1"/>
          </p:cNvSpPr>
          <p:nvPr/>
        </p:nvSpPr>
        <p:spPr bwMode="auto">
          <a:xfrm rot="-5400000">
            <a:off x="1050132" y="4426744"/>
            <a:ext cx="15827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500" dirty="0" smtClean="0">
                <a:latin typeface="+mn-lt"/>
              </a:rPr>
              <a:t>attribution</a:t>
            </a:r>
            <a:endParaRPr lang="en-GB" altLang="de-DE" sz="1500" dirty="0">
              <a:latin typeface="+mn-lt"/>
            </a:endParaRPr>
          </a:p>
        </p:txBody>
      </p:sp>
      <p:sp>
        <p:nvSpPr>
          <p:cNvPr id="39970" name="Text Box 47"/>
          <p:cNvSpPr txBox="1">
            <a:spLocks noChangeArrowheads="1"/>
          </p:cNvSpPr>
          <p:nvPr/>
        </p:nvSpPr>
        <p:spPr bwMode="auto">
          <a:xfrm>
            <a:off x="1408113" y="5862638"/>
            <a:ext cx="27400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1800" dirty="0">
                <a:latin typeface="+mn-lt"/>
              </a:rPr>
              <a:t>p</a:t>
            </a:r>
            <a:r>
              <a:rPr lang="en-GB" altLang="de-DE" sz="1800" dirty="0" smtClean="0">
                <a:latin typeface="+mn-lt"/>
              </a:rPr>
              <a:t>ositive event</a:t>
            </a:r>
            <a:endParaRPr lang="en-GB" altLang="de-DE" sz="1800" dirty="0">
              <a:latin typeface="+mn-lt"/>
            </a:endParaRPr>
          </a:p>
        </p:txBody>
      </p:sp>
      <p:sp>
        <p:nvSpPr>
          <p:cNvPr id="39971" name="Text Box 48"/>
          <p:cNvSpPr txBox="1">
            <a:spLocks noChangeArrowheads="1"/>
          </p:cNvSpPr>
          <p:nvPr/>
        </p:nvSpPr>
        <p:spPr bwMode="auto">
          <a:xfrm>
            <a:off x="5380038" y="5862638"/>
            <a:ext cx="33639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1800" dirty="0">
                <a:latin typeface="+mn-lt"/>
              </a:rPr>
              <a:t>n</a:t>
            </a:r>
            <a:r>
              <a:rPr lang="en-GB" altLang="de-DE" sz="1800" dirty="0" smtClean="0">
                <a:latin typeface="+mn-lt"/>
              </a:rPr>
              <a:t>egative event</a:t>
            </a:r>
            <a:endParaRPr lang="en-GB" altLang="de-DE" sz="1800" dirty="0">
              <a:latin typeface="+mn-lt"/>
            </a:endParaRPr>
          </a:p>
        </p:txBody>
      </p:sp>
      <p:sp>
        <p:nvSpPr>
          <p:cNvPr id="39972" name="Line 50"/>
          <p:cNvSpPr>
            <a:spLocks noChangeShapeType="1"/>
          </p:cNvSpPr>
          <p:nvPr/>
        </p:nvSpPr>
        <p:spPr bwMode="auto">
          <a:xfrm>
            <a:off x="6710363" y="2911475"/>
            <a:ext cx="2889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3" name="Line 51"/>
          <p:cNvSpPr>
            <a:spLocks noChangeShapeType="1"/>
          </p:cNvSpPr>
          <p:nvPr/>
        </p:nvSpPr>
        <p:spPr bwMode="auto">
          <a:xfrm flipV="1">
            <a:off x="2014538" y="4248150"/>
            <a:ext cx="2889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4" name="Line 52"/>
          <p:cNvSpPr>
            <a:spLocks noChangeShapeType="1"/>
          </p:cNvSpPr>
          <p:nvPr/>
        </p:nvSpPr>
        <p:spPr bwMode="auto">
          <a:xfrm>
            <a:off x="2014538" y="4779963"/>
            <a:ext cx="21590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5" name="Text Box 55"/>
          <p:cNvSpPr txBox="1">
            <a:spLocks noChangeArrowheads="1"/>
          </p:cNvSpPr>
          <p:nvPr/>
        </p:nvSpPr>
        <p:spPr bwMode="auto">
          <a:xfrm>
            <a:off x="947738" y="4891088"/>
            <a:ext cx="576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3000">
                <a:latin typeface="+mn-lt"/>
              </a:rPr>
              <a:t>+</a:t>
            </a:r>
          </a:p>
        </p:txBody>
      </p:sp>
      <p:sp>
        <p:nvSpPr>
          <p:cNvPr id="39976" name="Text Box 56"/>
          <p:cNvSpPr txBox="1">
            <a:spLocks noChangeArrowheads="1"/>
          </p:cNvSpPr>
          <p:nvPr/>
        </p:nvSpPr>
        <p:spPr bwMode="auto">
          <a:xfrm>
            <a:off x="947738" y="3673475"/>
            <a:ext cx="576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3000">
                <a:latin typeface="+mn-lt"/>
              </a:rPr>
              <a:t>+</a:t>
            </a:r>
          </a:p>
        </p:txBody>
      </p:sp>
      <p:sp>
        <p:nvSpPr>
          <p:cNvPr id="39977" name="Text Box 57"/>
          <p:cNvSpPr txBox="1">
            <a:spLocks noChangeArrowheads="1"/>
          </p:cNvSpPr>
          <p:nvPr/>
        </p:nvSpPr>
        <p:spPr bwMode="auto">
          <a:xfrm>
            <a:off x="4983163" y="1893888"/>
            <a:ext cx="576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4400">
                <a:latin typeface="+mn-lt"/>
              </a:rPr>
              <a:t>-</a:t>
            </a:r>
          </a:p>
        </p:txBody>
      </p:sp>
      <p:sp>
        <p:nvSpPr>
          <p:cNvPr id="39978" name="Text Box 58"/>
          <p:cNvSpPr txBox="1">
            <a:spLocks noChangeArrowheads="1"/>
          </p:cNvSpPr>
          <p:nvPr/>
        </p:nvSpPr>
        <p:spPr bwMode="auto">
          <a:xfrm>
            <a:off x="7224713" y="1887538"/>
            <a:ext cx="576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4400">
                <a:latin typeface="+mn-lt"/>
              </a:rPr>
              <a:t>-</a:t>
            </a:r>
          </a:p>
        </p:txBody>
      </p:sp>
      <p:sp>
        <p:nvSpPr>
          <p:cNvPr id="39979" name="Text Box 67"/>
          <p:cNvSpPr txBox="1">
            <a:spLocks noChangeArrowheads="1"/>
          </p:cNvSpPr>
          <p:nvPr/>
        </p:nvSpPr>
        <p:spPr bwMode="auto">
          <a:xfrm>
            <a:off x="0" y="6657975"/>
            <a:ext cx="35274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(“Index” by Sami </a:t>
            </a:r>
            <a:r>
              <a:rPr lang="en-GB" altLang="de-DE" sz="800" i="1" dirty="0" err="1" smtClean="0"/>
              <a:t>Keinänen</a:t>
            </a:r>
            <a:r>
              <a:rPr lang="en-GB" altLang="de-DE" sz="800" i="1" dirty="0" smtClean="0"/>
              <a:t>; “Smileys” by Ruth </a:t>
            </a:r>
            <a:r>
              <a:rPr lang="en-GB" altLang="de-DE" sz="800" i="1" dirty="0" err="1" smtClean="0"/>
              <a:t>Veckenstedt</a:t>
            </a:r>
            <a:r>
              <a:rPr lang="en-GB" altLang="de-DE" sz="800" i="1" dirty="0" smtClean="0"/>
              <a:t>)</a:t>
            </a:r>
            <a:endParaRPr lang="en-GB" altLang="de-DE" sz="800" i="1" dirty="0"/>
          </a:p>
        </p:txBody>
      </p:sp>
      <p:pic>
        <p:nvPicPr>
          <p:cNvPr id="39980" name="Picture 141" descr="Index - Sami Keinänen - flickr -ccc"/>
          <p:cNvPicPr>
            <a:picLocks noChangeAspect="1" noChangeArrowheads="1"/>
          </p:cNvPicPr>
          <p:nvPr/>
        </p:nvPicPr>
        <p:blipFill>
          <a:blip r:embed="rId3">
            <a:extLst>
              <a:ext uri="{28A0092B-C50C-407E-A947-70E740481C1C}">
                <a14:useLocalDpi xmlns:a14="http://schemas.microsoft.com/office/drawing/2010/main" val="0"/>
              </a:ext>
            </a:extLst>
          </a:blip>
          <a:srcRect l="23242" t="15024"/>
          <a:stretch>
            <a:fillRect/>
          </a:stretch>
        </p:blipFill>
        <p:spPr bwMode="auto">
          <a:xfrm>
            <a:off x="250825" y="1340643"/>
            <a:ext cx="871537"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81" name="Line 49"/>
          <p:cNvSpPr>
            <a:spLocks noChangeShapeType="1"/>
          </p:cNvSpPr>
          <p:nvPr/>
        </p:nvSpPr>
        <p:spPr bwMode="auto">
          <a:xfrm flipH="1">
            <a:off x="5535613" y="2911475"/>
            <a:ext cx="287337"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grpSp>
        <p:nvGrpSpPr>
          <p:cNvPr id="39982" name="Group 39"/>
          <p:cNvGrpSpPr>
            <a:grpSpLocks/>
          </p:cNvGrpSpPr>
          <p:nvPr/>
        </p:nvGrpSpPr>
        <p:grpSpPr bwMode="auto">
          <a:xfrm>
            <a:off x="938213" y="4248150"/>
            <a:ext cx="504825" cy="503238"/>
            <a:chOff x="113" y="890"/>
            <a:chExt cx="408" cy="408"/>
          </a:xfrm>
        </p:grpSpPr>
        <p:sp>
          <p:nvSpPr>
            <p:cNvPr id="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40002"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3"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4"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3" name="Group 39"/>
          <p:cNvGrpSpPr>
            <a:grpSpLocks/>
          </p:cNvGrpSpPr>
          <p:nvPr/>
        </p:nvGrpSpPr>
        <p:grpSpPr bwMode="auto">
          <a:xfrm>
            <a:off x="858838" y="57880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8"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9"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0"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4" name="Group 17"/>
          <p:cNvGrpSpPr>
            <a:grpSpLocks/>
          </p:cNvGrpSpPr>
          <p:nvPr/>
        </p:nvGrpSpPr>
        <p:grpSpPr bwMode="auto">
          <a:xfrm>
            <a:off x="4867275" y="5788025"/>
            <a:ext cx="503238" cy="503238"/>
            <a:chOff x="612" y="1253"/>
            <a:chExt cx="408" cy="416"/>
          </a:xfrm>
        </p:grpSpPr>
        <p:sp>
          <p:nvSpPr>
            <p:cNvPr id="3"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4"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5"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6"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5" name="Group 17"/>
          <p:cNvGrpSpPr>
            <a:grpSpLocks/>
          </p:cNvGrpSpPr>
          <p:nvPr/>
        </p:nvGrpSpPr>
        <p:grpSpPr bwMode="auto">
          <a:xfrm>
            <a:off x="6045200" y="1984375"/>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0"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1"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2"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sp>
        <p:nvSpPr>
          <p:cNvPr id="39988" name="Textfeld 3"/>
          <p:cNvSpPr txBox="1">
            <a:spLocks noChangeArrowheads="1"/>
          </p:cNvSpPr>
          <p:nvPr/>
        </p:nvSpPr>
        <p:spPr bwMode="auto">
          <a:xfrm>
            <a:off x="131763" y="6229350"/>
            <a:ext cx="891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a:solidFill>
                  <a:srgbClr val="FF0000"/>
                </a:solidFill>
                <a:latin typeface="+mn-lt"/>
              </a:rPr>
              <a:t> </a:t>
            </a:r>
          </a:p>
        </p:txBody>
      </p:sp>
      <p:sp>
        <p:nvSpPr>
          <p:cNvPr id="40" name="Text Box 11"/>
          <p:cNvSpPr txBox="1">
            <a:spLocks noChangeArrowheads="1"/>
          </p:cNvSpPr>
          <p:nvPr/>
        </p:nvSpPr>
        <p:spPr bwMode="auto">
          <a:xfrm>
            <a:off x="5760392" y="6622369"/>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4.25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Persecution: </a:t>
            </a:r>
          </a:p>
          <a:p>
            <a:pPr algn="ctr" eaLnBrk="1" hangingPunct="1">
              <a:spcBef>
                <a:spcPct val="0"/>
              </a:spcBef>
              <a:buClrTx/>
              <a:buSzTx/>
              <a:buFontTx/>
              <a:buNone/>
            </a:pPr>
            <a:r>
              <a:rPr lang="en-GB" altLang="de-DE" sz="2000" dirty="0" smtClean="0">
                <a:solidFill>
                  <a:srgbClr val="D16349"/>
                </a:solidFill>
              </a:rPr>
              <a:t>Circumstances, other people, myself!</a:t>
            </a:r>
            <a:endParaRPr lang="en-GB" altLang="de-DE" sz="2000" dirty="0">
              <a:solidFill>
                <a:srgbClr val="D16349"/>
              </a:solidFill>
            </a:endParaRPr>
          </a:p>
        </p:txBody>
      </p:sp>
      <p:graphicFrame>
        <p:nvGraphicFramePr>
          <p:cNvPr id="2" name="Object 2"/>
          <p:cNvGraphicFramePr>
            <a:graphicFrameLocks noChangeAspect="1"/>
          </p:cNvGraphicFramePr>
          <p:nvPr>
            <p:extLst>
              <p:ext uri="{D42A27DB-BD31-4B8C-83A1-F6EECF244321}">
                <p14:modId xmlns:p14="http://schemas.microsoft.com/office/powerpoint/2010/main" val="606358221"/>
              </p:ext>
            </p:extLst>
          </p:nvPr>
        </p:nvGraphicFramePr>
        <p:xfrm>
          <a:off x="2489200" y="3032125"/>
          <a:ext cx="4194175" cy="2260600"/>
        </p:xfrm>
        <a:graphic>
          <a:graphicData uri="http://schemas.openxmlformats.org/drawingml/2006/chart">
            <c:chart xmlns:c="http://schemas.openxmlformats.org/drawingml/2006/chart" xmlns:r="http://schemas.openxmlformats.org/officeDocument/2006/relationships" r:id="rId3"/>
          </a:graphicData>
        </a:graphic>
      </p:graphicFrame>
      <p:sp>
        <p:nvSpPr>
          <p:cNvPr id="40964" name="Text Box 5"/>
          <p:cNvSpPr txBox="1">
            <a:spLocks noChangeArrowheads="1"/>
          </p:cNvSpPr>
          <p:nvPr/>
        </p:nvSpPr>
        <p:spPr bwMode="auto">
          <a:xfrm>
            <a:off x="3087688" y="5135563"/>
            <a:ext cx="295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t>Peter </a:t>
            </a:r>
            <a:r>
              <a:rPr lang="en-GB" altLang="de-DE" sz="1800" dirty="0" smtClean="0"/>
              <a:t>himself: overly sensitive (30%)</a:t>
            </a:r>
            <a:endParaRPr lang="en-GB" altLang="de-DE" sz="1800" dirty="0"/>
          </a:p>
        </p:txBody>
      </p:sp>
      <p:sp>
        <p:nvSpPr>
          <p:cNvPr id="40965" name="Text Box 6"/>
          <p:cNvSpPr txBox="1">
            <a:spLocks noChangeArrowheads="1"/>
          </p:cNvSpPr>
          <p:nvPr/>
        </p:nvSpPr>
        <p:spPr bwMode="auto">
          <a:xfrm>
            <a:off x="5468938" y="3427413"/>
            <a:ext cx="295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1800" dirty="0" smtClean="0"/>
              <a:t>circumstances: alcohol, drugs (40%)</a:t>
            </a:r>
            <a:endParaRPr lang="en-GB" altLang="de-DE" sz="1800" dirty="0"/>
          </a:p>
        </p:txBody>
      </p:sp>
      <p:sp>
        <p:nvSpPr>
          <p:cNvPr id="40966" name="Text Box 7"/>
          <p:cNvSpPr txBox="1">
            <a:spLocks noChangeArrowheads="1"/>
          </p:cNvSpPr>
          <p:nvPr/>
        </p:nvSpPr>
        <p:spPr bwMode="auto">
          <a:xfrm>
            <a:off x="1233488" y="3357563"/>
            <a:ext cx="295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1800" dirty="0"/>
              <a:t>o</a:t>
            </a:r>
            <a:r>
              <a:rPr lang="en-GB" altLang="de-DE" sz="1800" dirty="0" smtClean="0"/>
              <a:t>ther people: mean neighbours (30%)</a:t>
            </a:r>
            <a:endParaRPr lang="en-GB" altLang="de-DE" sz="1800" dirty="0"/>
          </a:p>
        </p:txBody>
      </p:sp>
      <p:sp>
        <p:nvSpPr>
          <p:cNvPr id="40967" name="Text Box 8"/>
          <p:cNvSpPr txBox="1">
            <a:spLocks noChangeArrowheads="1"/>
          </p:cNvSpPr>
          <p:nvPr/>
        </p:nvSpPr>
        <p:spPr bwMode="auto">
          <a:xfrm>
            <a:off x="250824" y="1340550"/>
            <a:ext cx="864235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n-GB" altLang="de-DE" sz="1800" dirty="0" smtClean="0"/>
              <a:t>Example: Peter thinks his neighbours want to force him out of his apartment. The conflict escalates when he calls the police while being under the influence of drugs. What factors did contribute to the escalation?</a:t>
            </a:r>
            <a:endParaRPr lang="en-GB" altLang="de-DE" sz="1800" dirty="0"/>
          </a:p>
        </p:txBody>
      </p:sp>
      <p:grpSp>
        <p:nvGrpSpPr>
          <p:cNvPr id="40968" name="Group 14"/>
          <p:cNvGrpSpPr>
            <a:grpSpLocks/>
          </p:cNvGrpSpPr>
          <p:nvPr/>
        </p:nvGrpSpPr>
        <p:grpSpPr bwMode="auto">
          <a:xfrm>
            <a:off x="0" y="6167438"/>
            <a:ext cx="2339975" cy="536575"/>
            <a:chOff x="0" y="3957"/>
            <a:chExt cx="1474" cy="338"/>
          </a:xfrm>
        </p:grpSpPr>
        <p:sp>
          <p:nvSpPr>
            <p:cNvPr id="4097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40972"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n-GB" altLang="de-DE" sz="1200" i="1" dirty="0" smtClean="0"/>
                <a:t>worksheet 4.5</a:t>
              </a:r>
            </a:p>
            <a:p>
              <a:pPr eaLnBrk="1" hangingPunct="1">
                <a:spcBef>
                  <a:spcPct val="0"/>
                </a:spcBef>
                <a:buClrTx/>
                <a:buSzTx/>
                <a:buFontTx/>
                <a:buNone/>
              </a:pPr>
              <a:r>
                <a:rPr lang="de-DE" altLang="de-DE" sz="1200" dirty="0" smtClean="0"/>
                <a:t>     </a:t>
              </a:r>
              <a:endParaRPr lang="de-DE" altLang="de-DE" sz="1200" dirty="0"/>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de-DE" altLang="de-DE" sz="1200" b="1" dirty="0" smtClean="0">
                <a:solidFill>
                  <a:schemeClr val="tx2"/>
                </a:solidFill>
                <a:latin typeface="+mn-lt"/>
              </a:rPr>
              <a:t> style	 4.26</a:t>
            </a:r>
            <a:endParaRPr lang="de-DE"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4294967295"/>
          </p:nvPr>
        </p:nvSpPr>
        <p:spPr>
          <a:xfrm>
            <a:off x="252450" y="1343275"/>
            <a:ext cx="8640725" cy="4294188"/>
          </a:xfrm>
        </p:spPr>
        <p:txBody>
          <a:bodyPr/>
          <a:lstStyle/>
          <a:p>
            <a:pPr marL="180000" indent="0" eaLnBrk="1" hangingPunct="1">
              <a:spcBef>
                <a:spcPts val="1200"/>
              </a:spcBef>
            </a:pPr>
            <a:r>
              <a:rPr lang="en-GB" altLang="de-DE" b="1" dirty="0" smtClean="0"/>
              <a:t>Possible attributions…</a:t>
            </a:r>
          </a:p>
          <a:p>
            <a:pPr marL="352425" indent="0" eaLnBrk="1" hangingPunct="1">
              <a:lnSpc>
                <a:spcPct val="150000"/>
              </a:lnSpc>
              <a:spcBef>
                <a:spcPts val="1200"/>
              </a:spcBef>
            </a:pPr>
            <a:r>
              <a:rPr lang="en-GB" altLang="de-DE" dirty="0" smtClean="0"/>
              <a:t>... oneself</a:t>
            </a:r>
          </a:p>
          <a:p>
            <a:pPr marL="352425" indent="0" eaLnBrk="1" hangingPunct="1">
              <a:lnSpc>
                <a:spcPct val="150000"/>
              </a:lnSpc>
              <a:spcBef>
                <a:spcPts val="1200"/>
              </a:spcBef>
            </a:pPr>
            <a:r>
              <a:rPr lang="en-GB" altLang="de-DE" dirty="0" smtClean="0"/>
              <a:t>... others</a:t>
            </a:r>
          </a:p>
          <a:p>
            <a:pPr marL="352425" indent="0" eaLnBrk="1" hangingPunct="1">
              <a:lnSpc>
                <a:spcPct val="150000"/>
              </a:lnSpc>
              <a:spcBef>
                <a:spcPts val="1200"/>
              </a:spcBef>
            </a:pPr>
            <a:r>
              <a:rPr lang="en-GB" altLang="de-DE" dirty="0" smtClean="0"/>
              <a:t>... situation/circumstances</a:t>
            </a:r>
          </a:p>
          <a:p>
            <a:pPr marL="180000" eaLnBrk="1" hangingPunct="1">
              <a:spcBef>
                <a:spcPts val="1200"/>
              </a:spcBef>
            </a:pPr>
            <a:r>
              <a:rPr lang="en-GB" altLang="de-DE" dirty="0" smtClean="0"/>
              <a:t>	</a:t>
            </a:r>
          </a:p>
          <a:p>
            <a:pPr marL="180000" eaLnBrk="1" hangingPunct="1">
              <a:spcBef>
                <a:spcPts val="1200"/>
              </a:spcBef>
            </a:pPr>
            <a:r>
              <a:rPr lang="de-DE" altLang="de-DE" dirty="0" smtClean="0"/>
              <a:t>		</a:t>
            </a:r>
            <a:endParaRPr lang="en-US" altLang="de-DE" dirty="0" smtClean="0">
              <a:solidFill>
                <a:srgbClr val="3333FF"/>
              </a:solidFill>
            </a:endParaRPr>
          </a:p>
        </p:txBody>
      </p:sp>
      <p:sp>
        <p:nvSpPr>
          <p:cNvPr id="41987"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de-DE" altLang="de-DE" sz="1200" b="1" dirty="0" smtClean="0">
                <a:solidFill>
                  <a:schemeClr val="tx2"/>
                </a:solidFill>
                <a:latin typeface="+mn-lt"/>
              </a:rPr>
              <a:t> style	 4.27</a:t>
            </a:r>
            <a:endParaRPr lang="de-DE" altLang="de-DE" sz="1200" b="1" dirty="0">
              <a:solidFill>
                <a:schemeClr val="tx2"/>
              </a:solidFill>
              <a:latin typeface="+mn-lt"/>
            </a:endParaRPr>
          </a:p>
        </p:txBody>
      </p:sp>
      <p:sp>
        <p:nvSpPr>
          <p:cNvPr id="9"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An inner voice tells you you’re no good</a:t>
            </a:r>
            <a:endParaRPr lang="en-GB" altLang="de-DE" sz="2000" dirty="0">
              <a:solidFill>
                <a:srgbClr val="D16349"/>
              </a:solidFill>
            </a:endParaRPr>
          </a:p>
        </p:txBody>
      </p:sp>
      <p:pic>
        <p:nvPicPr>
          <p:cNvPr id="7"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4294967295"/>
          </p:nvPr>
        </p:nvSpPr>
        <p:spPr>
          <a:xfrm>
            <a:off x="250825" y="1343800"/>
            <a:ext cx="8642350" cy="5092626"/>
          </a:xfrm>
        </p:spPr>
        <p:txBody>
          <a:bodyPr/>
          <a:lstStyle/>
          <a:p>
            <a:pPr marL="180000" indent="0" eaLnBrk="1" hangingPunct="1">
              <a:spcBef>
                <a:spcPts val="1200"/>
              </a:spcBef>
            </a:pPr>
            <a:r>
              <a:rPr lang="en-GB" altLang="de-DE" b="1" dirty="0" smtClean="0"/>
              <a:t>Possible attributions…</a:t>
            </a:r>
          </a:p>
          <a:p>
            <a:pPr marL="180000" indent="0" eaLnBrk="1" hangingPunct="1">
              <a:spcBef>
                <a:spcPts val="1200"/>
              </a:spcBef>
            </a:pPr>
            <a:r>
              <a:rPr lang="en-GB" altLang="de-DE" b="1" dirty="0" smtClean="0"/>
              <a:t>... due to oneself:</a:t>
            </a:r>
          </a:p>
          <a:p>
            <a:pPr marL="449263" eaLnBrk="1" hangingPunct="1">
              <a:spcBef>
                <a:spcPts val="0"/>
              </a:spcBef>
              <a:buClr>
                <a:srgbClr val="8CADAE"/>
              </a:buClr>
              <a:buFontTx/>
              <a:buChar char="o"/>
            </a:pPr>
            <a:r>
              <a:rPr lang="en-GB" altLang="de-DE" dirty="0"/>
              <a:t>s</a:t>
            </a:r>
            <a:r>
              <a:rPr lang="en-GB" altLang="de-DE" dirty="0" smtClean="0"/>
              <a:t>elf-accusations, underlying self-hatred</a:t>
            </a:r>
          </a:p>
          <a:p>
            <a:pPr marL="449263" eaLnBrk="1" hangingPunct="1">
              <a:spcBef>
                <a:spcPts val="0"/>
              </a:spcBef>
              <a:buClr>
                <a:srgbClr val="8CADAE"/>
              </a:buClr>
              <a:buFontTx/>
              <a:buChar char="o"/>
            </a:pPr>
            <a:r>
              <a:rPr lang="en-GB" altLang="de-DE" dirty="0" smtClean="0"/>
              <a:t>symptom of mental illness</a:t>
            </a:r>
          </a:p>
          <a:p>
            <a:pPr marL="449263" eaLnBrk="1" hangingPunct="1">
              <a:spcBef>
                <a:spcPts val="0"/>
              </a:spcBef>
              <a:buClr>
                <a:srgbClr val="8CADAE"/>
              </a:buClr>
              <a:buFontTx/>
              <a:buChar char="o"/>
            </a:pPr>
            <a:r>
              <a:rPr lang="en-GB" altLang="de-DE" dirty="0"/>
              <a:t>s</a:t>
            </a:r>
            <a:r>
              <a:rPr lang="en-GB" altLang="de-DE" dirty="0" smtClean="0"/>
              <a:t>pontaneous discharge in brain (e.g. in language centre)</a:t>
            </a:r>
          </a:p>
          <a:p>
            <a:pPr marL="449263" eaLnBrk="1" hangingPunct="1">
              <a:spcBef>
                <a:spcPts val="0"/>
              </a:spcBef>
              <a:buClr>
                <a:srgbClr val="8CADAE"/>
              </a:buClr>
              <a:buFontTx/>
              <a:buChar char="o"/>
            </a:pPr>
            <a:r>
              <a:rPr lang="en-GB" altLang="de-DE" dirty="0"/>
              <a:t>y</a:t>
            </a:r>
            <a:r>
              <a:rPr lang="en-GB" altLang="de-DE" dirty="0" smtClean="0"/>
              <a:t>our own thoughts, simply perceived in an intense way</a:t>
            </a:r>
            <a:endParaRPr lang="en-GB" altLang="de-DE" b="1" dirty="0" smtClean="0"/>
          </a:p>
          <a:p>
            <a:pPr marL="180000" indent="0" eaLnBrk="1" hangingPunct="1">
              <a:spcBef>
                <a:spcPts val="1200"/>
              </a:spcBef>
              <a:buClr>
                <a:schemeClr val="tx1"/>
              </a:buClr>
              <a:buFont typeface="Wingdings" pitchFamily="2" charset="2"/>
              <a:buNone/>
            </a:pPr>
            <a:r>
              <a:rPr lang="en-GB" altLang="de-DE" b="1" dirty="0" smtClean="0"/>
              <a:t>... due to others:</a:t>
            </a:r>
          </a:p>
          <a:p>
            <a:pPr marL="449263" eaLnBrk="1" hangingPunct="1">
              <a:spcBef>
                <a:spcPts val="0"/>
              </a:spcBef>
              <a:buClr>
                <a:srgbClr val="8CADAE"/>
              </a:buClr>
              <a:buFontTx/>
              <a:buChar char="o"/>
            </a:pPr>
            <a:r>
              <a:rPr lang="en-GB" altLang="de-DE" dirty="0"/>
              <a:t>s</a:t>
            </a:r>
            <a:r>
              <a:rPr lang="en-GB" altLang="de-DE" dirty="0" smtClean="0"/>
              <a:t>omething has been implanted into your brain (transmitter, electrode) or transmitted from the outside</a:t>
            </a:r>
          </a:p>
          <a:p>
            <a:pPr marL="449263" eaLnBrk="1" hangingPunct="1">
              <a:spcBef>
                <a:spcPts val="0"/>
              </a:spcBef>
              <a:buClr>
                <a:srgbClr val="8CADAE"/>
              </a:buClr>
              <a:buFontTx/>
              <a:buChar char="o"/>
            </a:pPr>
            <a:r>
              <a:rPr lang="en-GB" altLang="de-DE" dirty="0"/>
              <a:t>s</a:t>
            </a:r>
            <a:r>
              <a:rPr lang="en-GB" altLang="de-DE" dirty="0" smtClean="0"/>
              <a:t>omeone has seized control over thoughts</a:t>
            </a:r>
          </a:p>
          <a:p>
            <a:pPr marL="449263" eaLnBrk="1" hangingPunct="1">
              <a:spcBef>
                <a:spcPts val="0"/>
              </a:spcBef>
              <a:buClr>
                <a:srgbClr val="8CADAE"/>
              </a:buClr>
              <a:buFontTx/>
              <a:buChar char="o"/>
            </a:pPr>
            <a:r>
              <a:rPr lang="en-GB" altLang="de-DE" dirty="0" smtClean="0"/>
              <a:t>other</a:t>
            </a:r>
            <a:endParaRPr lang="en-GB" altLang="de-DE" b="1" dirty="0" smtClean="0"/>
          </a:p>
          <a:p>
            <a:pPr marL="180000" indent="0" eaLnBrk="1" hangingPunct="1">
              <a:spcBef>
                <a:spcPts val="1200"/>
              </a:spcBef>
              <a:buFont typeface="Wingdings" pitchFamily="2" charset="2"/>
              <a:buNone/>
            </a:pPr>
            <a:r>
              <a:rPr lang="en-GB" altLang="de-DE" b="1" dirty="0" smtClean="0"/>
              <a:t>... due to situation or chance:</a:t>
            </a:r>
          </a:p>
          <a:p>
            <a:pPr marL="449263" eaLnBrk="1" hangingPunct="1">
              <a:spcBef>
                <a:spcPts val="0"/>
              </a:spcBef>
              <a:buClr>
                <a:srgbClr val="8CADAE"/>
              </a:buClr>
              <a:buFontTx/>
              <a:buChar char="o"/>
            </a:pPr>
            <a:r>
              <a:rPr lang="en-GB" altLang="de-DE" dirty="0"/>
              <a:t>s</a:t>
            </a:r>
            <a:r>
              <a:rPr lang="en-GB" altLang="de-DE" dirty="0" smtClean="0"/>
              <a:t>tress</a:t>
            </a:r>
          </a:p>
          <a:p>
            <a:pPr marL="449263" eaLnBrk="1" hangingPunct="1">
              <a:spcBef>
                <a:spcPts val="0"/>
              </a:spcBef>
              <a:buClr>
                <a:srgbClr val="8CADAE"/>
              </a:buClr>
              <a:buFontTx/>
              <a:buChar char="o"/>
            </a:pPr>
            <a:r>
              <a:rPr lang="en-GB" altLang="de-DE" dirty="0"/>
              <a:t>s</a:t>
            </a:r>
            <a:r>
              <a:rPr lang="en-GB" altLang="de-DE" dirty="0" smtClean="0"/>
              <a:t>ong stuck in your head, rumination, turning over thoughts in</a:t>
            </a:r>
          </a:p>
          <a:p>
            <a:pPr marL="185738" indent="257175" eaLnBrk="1" hangingPunct="1">
              <a:spcBef>
                <a:spcPts val="0"/>
              </a:spcBef>
              <a:buClr>
                <a:srgbClr val="8CADAE"/>
              </a:buClr>
            </a:pPr>
            <a:r>
              <a:rPr lang="en-GB" altLang="de-DE" dirty="0" smtClean="0"/>
              <a:t>one’s mind e.g. following an argument</a:t>
            </a:r>
            <a:endParaRPr lang="en-GB" altLang="de-DE"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smtClean="0">
                <a:solidFill>
                  <a:schemeClr val="tx2"/>
                </a:solidFill>
                <a:latin typeface="+mn-lt"/>
              </a:rPr>
              <a:t>Attributional</a:t>
            </a:r>
            <a:r>
              <a:rPr lang="en-GB" altLang="de-DE" sz="1200" b="1" dirty="0" smtClean="0">
                <a:solidFill>
                  <a:schemeClr val="tx2"/>
                </a:solidFill>
                <a:latin typeface="+mn-lt"/>
              </a:rPr>
              <a:t> style	 4.28</a:t>
            </a:r>
            <a:endParaRPr lang="en-GB" altLang="de-DE" sz="1200" b="1" dirty="0">
              <a:solidFill>
                <a:schemeClr val="tx2"/>
              </a:solidFill>
              <a:latin typeface="+mn-lt"/>
            </a:endParaRPr>
          </a:p>
        </p:txBody>
      </p:sp>
      <p:pic>
        <p:nvPicPr>
          <p:cNvPr id="9"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An inner voice tells you you’re no good</a:t>
            </a:r>
            <a:endParaRPr lang="en-GB" altLang="de-DE" sz="2000" dirty="0">
              <a:solidFill>
                <a:srgbClr val="D16349"/>
              </a:solidFill>
            </a:endParaRPr>
          </a:p>
        </p:txBody>
      </p:sp>
      <p:sp>
        <p:nvSpPr>
          <p:cNvPr id="10"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4294967295"/>
          </p:nvPr>
        </p:nvSpPr>
        <p:spPr>
          <a:xfrm>
            <a:off x="253999" y="1359067"/>
            <a:ext cx="8639175" cy="3322637"/>
          </a:xfrm>
        </p:spPr>
        <p:txBody>
          <a:bodyPr/>
          <a:lstStyle/>
          <a:p>
            <a:pPr marL="180000" indent="0" eaLnBrk="1" hangingPunct="1">
              <a:spcBef>
                <a:spcPts val="1200"/>
              </a:spcBef>
              <a:buClr>
                <a:schemeClr val="tx1"/>
              </a:buClr>
              <a:buFont typeface="Wingdings" pitchFamily="2" charset="2"/>
              <a:buNone/>
            </a:pPr>
            <a:r>
              <a:rPr lang="en-GB" altLang="de-DE" b="1" dirty="0" smtClean="0"/>
              <a:t>Typical attribution during psychosis:</a:t>
            </a:r>
          </a:p>
          <a:p>
            <a:pPr marL="449263" eaLnBrk="1" hangingPunct="1">
              <a:spcBef>
                <a:spcPts val="1200"/>
              </a:spcBef>
              <a:buClr>
                <a:srgbClr val="8CADAE"/>
              </a:buClr>
              <a:buFontTx/>
              <a:buChar char="o"/>
            </a:pPr>
            <a:r>
              <a:rPr lang="en-GB" altLang="de-DE" dirty="0"/>
              <a:t>s</a:t>
            </a:r>
            <a:r>
              <a:rPr lang="en-GB" altLang="de-DE" dirty="0" smtClean="0"/>
              <a:t>omething has been implanted into your brain (transmitter, electrode) or transmitted from the outside</a:t>
            </a:r>
          </a:p>
          <a:p>
            <a:pPr marL="449263" eaLnBrk="1" hangingPunct="1">
              <a:spcBef>
                <a:spcPts val="1200"/>
              </a:spcBef>
              <a:buClr>
                <a:srgbClr val="8CADAE"/>
              </a:buClr>
              <a:buFontTx/>
              <a:buChar char="o"/>
            </a:pPr>
            <a:r>
              <a:rPr lang="en-GB" altLang="de-DE" dirty="0"/>
              <a:t>s</a:t>
            </a:r>
            <a:r>
              <a:rPr lang="en-GB" altLang="de-DE" dirty="0" smtClean="0"/>
              <a:t>omeone has seized control over my thoughts</a:t>
            </a:r>
          </a:p>
          <a:p>
            <a:pPr marL="449263" eaLnBrk="1" hangingPunct="1">
              <a:spcBef>
                <a:spcPts val="1200"/>
              </a:spcBef>
              <a:buClr>
                <a:srgbClr val="8CADAE"/>
              </a:buClr>
              <a:buFontTx/>
              <a:buChar char="o"/>
            </a:pPr>
            <a:r>
              <a:rPr lang="en-GB" altLang="de-DE" dirty="0" smtClean="0"/>
              <a:t>other</a:t>
            </a:r>
            <a:endParaRPr lang="en-GB" altLang="de-DE" dirty="0"/>
          </a:p>
        </p:txBody>
      </p:sp>
      <p:grpSp>
        <p:nvGrpSpPr>
          <p:cNvPr id="44036" name="Group 17"/>
          <p:cNvGrpSpPr>
            <a:grpSpLocks/>
          </p:cNvGrpSpPr>
          <p:nvPr/>
        </p:nvGrpSpPr>
        <p:grpSpPr bwMode="auto">
          <a:xfrm>
            <a:off x="0" y="6167438"/>
            <a:ext cx="2339975" cy="536575"/>
            <a:chOff x="0" y="3957"/>
            <a:chExt cx="1474" cy="338"/>
          </a:xfrm>
        </p:grpSpPr>
        <p:sp>
          <p:nvSpPr>
            <p:cNvPr id="4404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4404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n-GB" altLang="de-DE" sz="1200" i="1" dirty="0" smtClean="0"/>
                <a:t>worksheet 4.6</a:t>
              </a:r>
            </a:p>
            <a:p>
              <a:pPr eaLnBrk="1" hangingPunct="1">
                <a:spcBef>
                  <a:spcPct val="0"/>
                </a:spcBef>
                <a:buClrTx/>
                <a:buSzTx/>
                <a:buFontTx/>
                <a:buNone/>
              </a:pPr>
              <a:r>
                <a:rPr lang="de-DE" altLang="de-DE" sz="1200" dirty="0" smtClean="0"/>
                <a:t>     </a:t>
              </a:r>
              <a:endParaRPr lang="de-DE" altLang="de-DE"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de-DE" altLang="de-DE" sz="1200" b="1" dirty="0" smtClean="0">
                <a:solidFill>
                  <a:schemeClr val="tx2"/>
                </a:solidFill>
                <a:latin typeface="+mn-lt"/>
              </a:rPr>
              <a:t> style	 4.29</a:t>
            </a:r>
            <a:endParaRPr lang="de-DE" altLang="de-DE" sz="1200" b="1" dirty="0">
              <a:solidFill>
                <a:schemeClr val="tx2"/>
              </a:solidFill>
              <a:latin typeface="+mn-lt"/>
            </a:endParaRPr>
          </a:p>
        </p:txBody>
      </p:sp>
      <p:pic>
        <p:nvPicPr>
          <p:cNvPr id="11" name="Picture 16" descr="mask of horror-chrystalline-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An inner voice tells you you’re no good</a:t>
            </a:r>
            <a:endParaRPr lang="en-GB" altLang="de-DE" sz="2000" dirty="0">
              <a:solidFill>
                <a:srgbClr val="D16349"/>
              </a:solidFill>
            </a:endParaRPr>
          </a:p>
        </p:txBody>
      </p:sp>
      <p:sp>
        <p:nvSpPr>
          <p:cNvPr id="15"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3"/>
          <p:cNvGraphicFramePr>
            <a:graphicFrameLocks/>
          </p:cNvGraphicFramePr>
          <p:nvPr>
            <p:extLst>
              <p:ext uri="{D42A27DB-BD31-4B8C-83A1-F6EECF244321}">
                <p14:modId xmlns:p14="http://schemas.microsoft.com/office/powerpoint/2010/main" val="250600868"/>
              </p:ext>
            </p:extLst>
          </p:nvPr>
        </p:nvGraphicFramePr>
        <p:xfrm>
          <a:off x="76200" y="1107833"/>
          <a:ext cx="8991603" cy="5227320"/>
        </p:xfrm>
        <a:graphic>
          <a:graphicData uri="http://schemas.openxmlformats.org/drawingml/2006/table">
            <a:tbl>
              <a:tblPr/>
              <a:tblGrid>
                <a:gridCol w="3252788">
                  <a:extLst>
                    <a:ext uri="{9D8B030D-6E8A-4147-A177-3AD203B41FA5}">
                      <a16:colId xmlns:a16="http://schemas.microsoft.com/office/drawing/2014/main" xmlns="" val="20000"/>
                    </a:ext>
                  </a:extLst>
                </a:gridCol>
                <a:gridCol w="5738815">
                  <a:extLst>
                    <a:ext uri="{9D8B030D-6E8A-4147-A177-3AD203B41FA5}">
                      <a16:colId xmlns:a16="http://schemas.microsoft.com/office/drawing/2014/main" xmlns="" val="20001"/>
                    </a:ext>
                  </a:extLst>
                </a:gridCol>
              </a:tblGrid>
              <a:tr h="2873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cs typeface="Times New Roman" pitchFamily="18" charset="0"/>
                        </a:rPr>
                        <a:t>Controlled from the outside?</a:t>
                      </a:r>
                      <a:endPar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US" altLang="de-DE" sz="1500" b="1" i="0" u="none" strike="noStrike" cap="none" normalizeH="0" baseline="0" dirty="0" smtClean="0">
                          <a:ln>
                            <a:noFill/>
                          </a:ln>
                          <a:solidFill>
                            <a:schemeClr val="tx1"/>
                          </a:solidFill>
                          <a:effectLst/>
                          <a:latin typeface="Verdana" pitchFamily="34" charset="0"/>
                          <a:cs typeface="Times New Roman" pitchFamily="18" charset="0"/>
                        </a:rPr>
                        <a:t>Are there perhaps other explanations?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4430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“I can hear it clearly. In contrast, my own thoughts are completely silent!”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bg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7526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“These thoughts are uncontrollable. When I try to stop them, it gets even worse. That shows me that someone really wants to put me down.”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2954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“I would never think such evil thoughts. I could never do any harm to anyone. But still, I constantly hear aggressive voices.”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45075" name="Rectangle 20"/>
          <p:cNvSpPr>
            <a:spLocks noGrp="1" noChangeArrowheads="1"/>
          </p:cNvSpPr>
          <p:nvPr>
            <p:ph type="title" idx="4294967295"/>
          </p:nvPr>
        </p:nvSpPr>
        <p:spPr>
          <a:xfrm>
            <a:off x="0" y="0"/>
            <a:ext cx="9144000" cy="792000"/>
          </a:xfrm>
          <a:noFill/>
        </p:spPr>
        <p:txBody>
          <a:bodyPr anchor="ctr"/>
          <a:lstStyle/>
          <a:p>
            <a:pPr eaLnBrk="1" hangingPunct="1"/>
            <a:r>
              <a:rPr lang="en-GB" altLang="de-DE" dirty="0" smtClean="0"/>
              <a:t>Hearing voices </a:t>
            </a:r>
            <a:br>
              <a:rPr lang="en-GB" altLang="de-DE" dirty="0" smtClean="0"/>
            </a:br>
            <a:r>
              <a:rPr lang="en-GB" altLang="de-DE" sz="1600" dirty="0" smtClean="0"/>
              <a:t>Your own thoughts or controlled by an external source?</a:t>
            </a:r>
            <a:br>
              <a:rPr lang="en-GB" altLang="de-DE" sz="1600" dirty="0" smtClean="0"/>
            </a:br>
            <a:r>
              <a:rPr lang="en-GB" altLang="de-DE" sz="1600" dirty="0" smtClean="0"/>
              <a:t> Pros and cons</a:t>
            </a:r>
          </a:p>
        </p:txBody>
      </p:sp>
      <p:sp>
        <p:nvSpPr>
          <p:cNvPr id="45076" name="Text Box 24"/>
          <p:cNvSpPr txBox="1">
            <a:spLocks noChangeArrowheads="1"/>
          </p:cNvSpPr>
          <p:nvPr/>
        </p:nvSpPr>
        <p:spPr bwMode="auto">
          <a:xfrm>
            <a:off x="3625236" y="1988358"/>
            <a:ext cx="1584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2000" b="1" dirty="0"/>
              <a:t>???</a:t>
            </a:r>
          </a:p>
        </p:txBody>
      </p:sp>
      <p:sp>
        <p:nvSpPr>
          <p:cNvPr id="45077" name="Text Box 25"/>
          <p:cNvSpPr txBox="1">
            <a:spLocks noChangeArrowheads="1"/>
          </p:cNvSpPr>
          <p:nvPr/>
        </p:nvSpPr>
        <p:spPr bwMode="auto">
          <a:xfrm>
            <a:off x="3625236" y="3555054"/>
            <a:ext cx="1584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2000" b="1" dirty="0"/>
              <a:t>???</a:t>
            </a:r>
          </a:p>
        </p:txBody>
      </p:sp>
      <p:sp>
        <p:nvSpPr>
          <p:cNvPr id="45078" name="Text Box 26"/>
          <p:cNvSpPr txBox="1">
            <a:spLocks noChangeArrowheads="1"/>
          </p:cNvSpPr>
          <p:nvPr/>
        </p:nvSpPr>
        <p:spPr bwMode="auto">
          <a:xfrm>
            <a:off x="3625236" y="5162775"/>
            <a:ext cx="1584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2000" b="1" dirty="0"/>
              <a:t>???</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4.30</a:t>
            </a:r>
            <a:endParaRPr lang="en-GB" altLang="de-DE" sz="1200" b="1" dirty="0">
              <a:solidFill>
                <a:schemeClr val="tx2"/>
              </a:solidFill>
              <a:latin typeface="+mn-lt"/>
            </a:endParaRPr>
          </a:p>
        </p:txBody>
      </p:sp>
      <p:pic>
        <p:nvPicPr>
          <p:cNvPr id="10"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extLst>
      <p:ext uri="{BB962C8B-B14F-4D97-AF65-F5344CB8AC3E}">
        <p14:creationId xmlns:p14="http://schemas.microsoft.com/office/powerpoint/2010/main" val="17287291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8459" name="Group 43"/>
          <p:cNvGraphicFramePr>
            <a:graphicFrameLocks noGrp="1"/>
          </p:cNvGraphicFramePr>
          <p:nvPr>
            <p:ph idx="4294967295"/>
            <p:extLst>
              <p:ext uri="{D42A27DB-BD31-4B8C-83A1-F6EECF244321}">
                <p14:modId xmlns:p14="http://schemas.microsoft.com/office/powerpoint/2010/main" val="2261654077"/>
              </p:ext>
            </p:extLst>
          </p:nvPr>
        </p:nvGraphicFramePr>
        <p:xfrm>
          <a:off x="76200" y="1107833"/>
          <a:ext cx="8991601" cy="5227320"/>
        </p:xfrm>
        <a:graphic>
          <a:graphicData uri="http://schemas.openxmlformats.org/drawingml/2006/table">
            <a:tbl>
              <a:tblPr/>
              <a:tblGrid>
                <a:gridCol w="3252788">
                  <a:extLst>
                    <a:ext uri="{9D8B030D-6E8A-4147-A177-3AD203B41FA5}">
                      <a16:colId xmlns:a16="http://schemas.microsoft.com/office/drawing/2014/main" xmlns="" val="20000"/>
                    </a:ext>
                  </a:extLst>
                </a:gridCol>
                <a:gridCol w="5738813">
                  <a:extLst>
                    <a:ext uri="{9D8B030D-6E8A-4147-A177-3AD203B41FA5}">
                      <a16:colId xmlns:a16="http://schemas.microsoft.com/office/drawing/2014/main" xmlns="" val="20001"/>
                    </a:ext>
                  </a:extLst>
                </a:gridCol>
              </a:tblGrid>
              <a:tr h="2873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1" i="0" u="none" strike="noStrike" cap="none" normalizeH="0" baseline="0" noProof="0" dirty="0" smtClean="0">
                          <a:ln>
                            <a:noFill/>
                          </a:ln>
                          <a:solidFill>
                            <a:schemeClr val="tx1"/>
                          </a:solidFill>
                          <a:effectLst/>
                          <a:latin typeface="Verdana" pitchFamily="34" charset="0"/>
                          <a:cs typeface="Times New Roman" pitchFamily="18" charset="0"/>
                        </a:rPr>
                        <a:t>Controlled from the outside?</a:t>
                      </a:r>
                      <a:endPar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US" altLang="de-DE" sz="1500" b="1" i="0" u="none" strike="noStrike" cap="none" normalizeH="0" baseline="0" dirty="0" smtClean="0">
                          <a:ln>
                            <a:noFill/>
                          </a:ln>
                          <a:solidFill>
                            <a:schemeClr val="tx1"/>
                          </a:solidFill>
                          <a:effectLst/>
                          <a:latin typeface="Verdana" pitchFamily="34" charset="0"/>
                          <a:cs typeface="Times New Roman" pitchFamily="18" charset="0"/>
                        </a:rPr>
                        <a:t>Are there perhaps other explanations?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4430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“I can hear it clearly. In contrast, my own thoughts are completely silent!”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Approximately 15-20% of the general population hear voices from time to time.</a:t>
                      </a: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Intensive thought can be almost audible (catchy tunes; rumination; when reading a letter of a well-known person, some people “hear” his or her voice) or be accompanied by respective inner perceptions.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7526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“These thoughts are uncontrollable. When I try to stop them, it gets even worse. That shows me that someone really wants to put me down.”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Our thoughts are not fully controllable – otherwise there would be no such events as sudden inspirations, brainstorms or ruminations.</a:t>
                      </a: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If we try to counteract those thoughts, they automatically become stronger.</a:t>
                      </a:r>
                    </a:p>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Experiment: Do not think of the number 8 for the next minute! – You will not succeed.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2954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“I would never think such evil thoughts. I could never do any harm to anyone. But still, I constantly hear aggressive voices.”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rPr>
                        <a:t>Thoughts that oppose our usual way of thinking are frequent. Thoughts ≠ Action: 20% of the general population have passing thoughts about committing suicide, however they don’t do so. Even if it’s towards the people we love, we sometimes have (slightly) aggressive thoughts (e.g. a mother and her crying child).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4.31</a:t>
            </a:r>
            <a:endParaRPr lang="de-DE" altLang="de-DE" sz="1200" b="1" dirty="0">
              <a:solidFill>
                <a:schemeClr val="tx2"/>
              </a:solidFill>
              <a:latin typeface="+mn-lt"/>
            </a:endParaRPr>
          </a:p>
        </p:txBody>
      </p:sp>
      <p:pic>
        <p:nvPicPr>
          <p:cNvPr id="10"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smtClean="0"/>
              <a:t>Hearing voices </a:t>
            </a:r>
            <a:br>
              <a:rPr lang="en-GB" altLang="de-DE" kern="0" smtClean="0"/>
            </a:br>
            <a:r>
              <a:rPr lang="en-GB" altLang="de-DE" sz="1600" kern="0" smtClean="0"/>
              <a:t>Your own thoughts or controlled by an external source?</a:t>
            </a:r>
            <a:br>
              <a:rPr lang="en-GB" altLang="de-DE" sz="1600" kern="0" smtClean="0"/>
            </a:br>
            <a:r>
              <a:rPr lang="en-GB" altLang="de-DE" sz="1600" kern="0" smtClean="0"/>
              <a:t> Pros and cons</a:t>
            </a:r>
            <a:endParaRPr lang="en-GB" altLang="de-DE" sz="1600" kern="0" dirty="0" smtClean="0"/>
          </a:p>
        </p:txBody>
      </p:sp>
      <p:sp>
        <p:nvSpPr>
          <p:cNvPr id="12"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23"/>
          <p:cNvSpPr txBox="1">
            <a:spLocks noChangeArrowheads="1"/>
          </p:cNvSpPr>
          <p:nvPr/>
        </p:nvSpPr>
        <p:spPr bwMode="auto">
          <a:xfrm>
            <a:off x="250825" y="1343025"/>
            <a:ext cx="864235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11200" indent="-6238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eaLnBrk="1" hangingPunct="1">
              <a:spcBef>
                <a:spcPts val="1200"/>
              </a:spcBef>
              <a:buClrTx/>
              <a:buSzTx/>
              <a:buFontTx/>
              <a:buNone/>
            </a:pPr>
            <a:r>
              <a:rPr lang="en-GB" altLang="de-DE" sz="1800" dirty="0" smtClean="0"/>
              <a:t>The assumption of remote-controlled thoughts or voices raises more questions than answers, for example:</a:t>
            </a:r>
          </a:p>
          <a:p>
            <a:pPr indent="-355600" eaLnBrk="1" hangingPunct="1">
              <a:spcBef>
                <a:spcPts val="1200"/>
              </a:spcBef>
              <a:buClr>
                <a:srgbClr val="8CADAE"/>
              </a:buClr>
              <a:buFontTx/>
              <a:buChar char="o"/>
            </a:pPr>
            <a:r>
              <a:rPr lang="en-GB" altLang="de-DE" sz="1800" dirty="0" smtClean="0"/>
              <a:t>Technically feasible?</a:t>
            </a:r>
          </a:p>
          <a:p>
            <a:pPr indent="-355600" eaLnBrk="1" hangingPunct="1">
              <a:spcBef>
                <a:spcPts val="1200"/>
              </a:spcBef>
              <a:buClr>
                <a:srgbClr val="8CADAE"/>
              </a:buClr>
              <a:buFontTx/>
              <a:buChar char="o"/>
            </a:pPr>
            <a:r>
              <a:rPr lang="en-GB" altLang="de-DE" sz="1800" dirty="0" smtClean="0"/>
              <a:t>When and how did the implantation take place? </a:t>
            </a:r>
          </a:p>
          <a:p>
            <a:pPr indent="-355600" eaLnBrk="1" hangingPunct="1">
              <a:spcBef>
                <a:spcPts val="1200"/>
              </a:spcBef>
              <a:buClr>
                <a:srgbClr val="8CADAE"/>
              </a:buClr>
              <a:buFontTx/>
              <a:buChar char="o"/>
            </a:pPr>
            <a:r>
              <a:rPr lang="en-GB" altLang="de-DE" sz="1800" dirty="0" smtClean="0"/>
              <a:t>Who would be interested in harming you this way? Who would have the time and money to do so?</a:t>
            </a:r>
          </a:p>
          <a:p>
            <a:pPr indent="-355600" eaLnBrk="1" hangingPunct="1">
              <a:spcBef>
                <a:spcPts val="1200"/>
              </a:spcBef>
              <a:buClr>
                <a:srgbClr val="8CADAE"/>
              </a:buClr>
              <a:buFontTx/>
              <a:buChar char="o"/>
            </a:pPr>
            <a:r>
              <a:rPr lang="en-GB" altLang="de-DE" sz="1800" dirty="0" smtClean="0"/>
              <a:t>There are easier ways to harm someone. Why should such a complex method be chosen?</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de-DE" altLang="de-DE" sz="1200" b="1" dirty="0" err="1">
                <a:solidFill>
                  <a:schemeClr val="tx2"/>
                </a:solidFill>
                <a:latin typeface="+mn-lt"/>
              </a:rPr>
              <a:t>A</a:t>
            </a:r>
            <a:r>
              <a:rPr lang="de-DE" altLang="de-DE" sz="1200" b="1" dirty="0" err="1" smtClean="0">
                <a:solidFill>
                  <a:schemeClr val="tx2"/>
                </a:solidFill>
                <a:latin typeface="+mn-lt"/>
              </a:rPr>
              <a:t>ttributional</a:t>
            </a:r>
            <a:r>
              <a:rPr lang="de-DE" altLang="de-DE" sz="1200" b="1" dirty="0" smtClean="0">
                <a:solidFill>
                  <a:schemeClr val="tx2"/>
                </a:solidFill>
                <a:latin typeface="+mn-lt"/>
              </a:rPr>
              <a:t> style	 4.32</a:t>
            </a:r>
            <a:endParaRPr lang="de-DE" altLang="de-DE" sz="1200" b="1" dirty="0">
              <a:solidFill>
                <a:schemeClr val="tx2"/>
              </a:solidFill>
              <a:latin typeface="+mn-lt"/>
            </a:endParaRPr>
          </a:p>
        </p:txBody>
      </p:sp>
      <p:pic>
        <p:nvPicPr>
          <p:cNvPr id="8"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n-GB" altLang="de-DE" kern="0" smtClean="0"/>
              <a:t>Hearing voices </a:t>
            </a:r>
            <a:br>
              <a:rPr lang="en-GB" altLang="de-DE" kern="0" smtClean="0"/>
            </a:br>
            <a:r>
              <a:rPr lang="en-GB" altLang="de-DE" sz="1600" kern="0" smtClean="0"/>
              <a:t>Your own thoughts or controlled by an external source?</a:t>
            </a:r>
            <a:br>
              <a:rPr lang="en-GB" altLang="de-DE" sz="1600" kern="0" smtClean="0"/>
            </a:br>
            <a:r>
              <a:rPr lang="en-GB" altLang="de-DE" sz="1600" kern="0" smtClean="0"/>
              <a:t> Pros and cons</a:t>
            </a:r>
            <a:endParaRPr lang="en-GB" altLang="de-DE" sz="1600" kern="0" dirty="0" smtClean="0"/>
          </a:p>
        </p:txBody>
      </p:sp>
      <p:sp>
        <p:nvSpPr>
          <p:cNvPr id="11"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50826" y="1343025"/>
            <a:ext cx="8642350" cy="24929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marL="714375" indent="-3508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8644513"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39182675" indent="-50787300" eaLnBrk="0" hangingPunct="0">
              <a:spcBef>
                <a:spcPct val="20000"/>
              </a:spcBef>
              <a:buClr>
                <a:srgbClr val="8FB08C"/>
              </a:buClr>
              <a:buChar char="•"/>
              <a:defRPr>
                <a:solidFill>
                  <a:schemeClr val="tx1"/>
                </a:solidFill>
                <a:latin typeface="Verdana" pitchFamily="34" charset="0"/>
              </a:defRPr>
            </a:lvl5pPr>
            <a:lvl6pPr marL="39639875" indent="-50787300" eaLnBrk="0" fontAlgn="base" hangingPunct="0">
              <a:spcBef>
                <a:spcPct val="20000"/>
              </a:spcBef>
              <a:spcAft>
                <a:spcPct val="0"/>
              </a:spcAft>
              <a:buClr>
                <a:srgbClr val="8FB08C"/>
              </a:buClr>
              <a:buChar char="•"/>
              <a:defRPr>
                <a:solidFill>
                  <a:schemeClr val="tx1"/>
                </a:solidFill>
                <a:latin typeface="Verdana" pitchFamily="34" charset="0"/>
              </a:defRPr>
            </a:lvl6pPr>
            <a:lvl7pPr marL="40097075" indent="-50787300" eaLnBrk="0" fontAlgn="base" hangingPunct="0">
              <a:spcBef>
                <a:spcPct val="20000"/>
              </a:spcBef>
              <a:spcAft>
                <a:spcPct val="0"/>
              </a:spcAft>
              <a:buClr>
                <a:srgbClr val="8FB08C"/>
              </a:buClr>
              <a:buChar char="•"/>
              <a:defRPr>
                <a:solidFill>
                  <a:schemeClr val="tx1"/>
                </a:solidFill>
                <a:latin typeface="Verdana" pitchFamily="34" charset="0"/>
              </a:defRPr>
            </a:lvl7pPr>
            <a:lvl8pPr marL="40554275" indent="-50787300" eaLnBrk="0" fontAlgn="base" hangingPunct="0">
              <a:spcBef>
                <a:spcPct val="20000"/>
              </a:spcBef>
              <a:spcAft>
                <a:spcPct val="0"/>
              </a:spcAft>
              <a:buClr>
                <a:srgbClr val="8FB08C"/>
              </a:buClr>
              <a:buChar char="•"/>
              <a:defRPr>
                <a:solidFill>
                  <a:schemeClr val="tx1"/>
                </a:solidFill>
                <a:latin typeface="Verdana" pitchFamily="34" charset="0"/>
              </a:defRPr>
            </a:lvl8pPr>
            <a:lvl9pPr marL="41011475" indent="-507873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63537" indent="0" algn="ctr" eaLnBrk="1" hangingPunct="1">
              <a:spcBef>
                <a:spcPct val="50000"/>
              </a:spcBef>
              <a:buClr>
                <a:srgbClr val="8CADAE"/>
              </a:buClr>
            </a:pPr>
            <a:r>
              <a:rPr lang="en-GB" altLang="de-DE" sz="1800" b="1" dirty="0" smtClean="0"/>
              <a:t>Learning objectives:		</a:t>
            </a:r>
            <a:endParaRPr lang="en-GB" altLang="de-DE" sz="1800" dirty="0" smtClean="0"/>
          </a:p>
          <a:p>
            <a:pPr marL="449263" indent="-273050" eaLnBrk="1" hangingPunct="1">
              <a:spcBef>
                <a:spcPts val="1200"/>
              </a:spcBef>
              <a:buClr>
                <a:srgbClr val="8CADAE"/>
              </a:buClr>
              <a:buFontTx/>
              <a:buChar char="o"/>
            </a:pPr>
            <a:r>
              <a:rPr lang="en-GB" altLang="de-DE" sz="1800" dirty="0" smtClean="0"/>
              <a:t>Always consider three possibilities that could have contributed to the outcome of a specific event: </a:t>
            </a:r>
            <a:r>
              <a:rPr lang="en-GB" altLang="de-DE" sz="1800" b="1" dirty="0" smtClean="0"/>
              <a:t>myself, others and circumstances</a:t>
            </a:r>
            <a:r>
              <a:rPr lang="en-GB" altLang="de-DE" sz="1800" dirty="0" smtClean="0"/>
              <a:t>.</a:t>
            </a:r>
          </a:p>
          <a:p>
            <a:pPr marL="449263" indent="-273050" eaLnBrk="1" hangingPunct="1">
              <a:spcBef>
                <a:spcPts val="1200"/>
              </a:spcBef>
              <a:buClr>
                <a:srgbClr val="8CADAE"/>
              </a:buClr>
              <a:buFontTx/>
              <a:buChar char="o"/>
            </a:pPr>
            <a:r>
              <a:rPr lang="en-GB" altLang="de-DE" sz="1800" dirty="0" smtClean="0"/>
              <a:t>We should try to be as realistic as possible in everyday life:  </a:t>
            </a:r>
            <a:br>
              <a:rPr lang="en-GB" altLang="de-DE" sz="1800" dirty="0" smtClean="0"/>
            </a:br>
            <a:r>
              <a:rPr lang="en-GB" altLang="de-DE" sz="1800" dirty="0" smtClean="0"/>
              <a:t>It is not justified to </a:t>
            </a:r>
            <a:r>
              <a:rPr lang="en-GB" altLang="de-DE" sz="1800" i="1" dirty="0" smtClean="0"/>
              <a:t>always</a:t>
            </a:r>
            <a:r>
              <a:rPr lang="en-GB" altLang="de-DE" sz="1800" dirty="0" smtClean="0"/>
              <a:t> cast the blame on others – just as it is not </a:t>
            </a:r>
            <a:r>
              <a:rPr lang="en-GB" altLang="de-DE" sz="1800" i="1" dirty="0" smtClean="0"/>
              <a:t>always </a:t>
            </a:r>
            <a:r>
              <a:rPr lang="en-GB" altLang="de-DE" sz="1800" dirty="0" smtClean="0"/>
              <a:t>our fault when things go wrong! </a:t>
            </a:r>
          </a:p>
          <a:p>
            <a:pPr marL="449263" indent="-273050" eaLnBrk="1" hangingPunct="1">
              <a:spcBef>
                <a:spcPts val="1200"/>
              </a:spcBef>
              <a:buClr>
                <a:srgbClr val="8CADAE"/>
              </a:buClr>
              <a:buFontTx/>
              <a:buChar char="o"/>
            </a:pPr>
            <a:r>
              <a:rPr lang="en-GB" altLang="de-DE" sz="1800" dirty="0" smtClean="0"/>
              <a:t>Most of the time, multiple factors contribute to an event.</a:t>
            </a:r>
            <a:endParaRPr lang="en-GB" altLang="de-DE" sz="1800" dirty="0"/>
          </a:p>
        </p:txBody>
      </p:sp>
      <p:sp>
        <p:nvSpPr>
          <p:cNvPr id="48132" name="Text Box 5"/>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Application to everyday life</a:t>
            </a:r>
            <a:endParaRPr lang="en-GB" altLang="de-DE" sz="2000" dirty="0">
              <a:solidFill>
                <a:srgbClr val="D16349"/>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	 4.33</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What does this have to do with psychosis</a:t>
            </a:r>
            <a:r>
              <a:rPr lang="de-DE" altLang="de-DE" sz="2000" dirty="0" smtClean="0">
                <a:solidFill>
                  <a:srgbClr val="D16349"/>
                </a:solidFill>
              </a:rPr>
              <a:t>?</a:t>
            </a:r>
            <a:endParaRPr lang="de-DE" altLang="de-DE" sz="2000" dirty="0">
              <a:solidFill>
                <a:srgbClr val="D16349"/>
              </a:solidFill>
            </a:endParaRPr>
          </a:p>
        </p:txBody>
      </p:sp>
      <p:sp>
        <p:nvSpPr>
          <p:cNvPr id="6" name="Text Box 9"/>
          <p:cNvSpPr txBox="1">
            <a:spLocks noChangeArrowheads="1"/>
          </p:cNvSpPr>
          <p:nvPr/>
        </p:nvSpPr>
        <p:spPr bwMode="auto">
          <a:xfrm>
            <a:off x="250824" y="1347693"/>
            <a:ext cx="864235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lgn="l"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algn="l"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algn="l"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algn="l"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algn="l"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pPr>
            <a:r>
              <a:rPr lang="en-GB" altLang="de-DE" sz="1800" dirty="0" smtClean="0"/>
              <a:t>Many (but not all!) people with psychosis tend to explain </a:t>
            </a:r>
            <a:r>
              <a:rPr lang="en-GB" altLang="de-DE" sz="1800" i="1" dirty="0" smtClean="0"/>
              <a:t>complex </a:t>
            </a:r>
            <a:r>
              <a:rPr lang="en-GB" altLang="de-DE" sz="1800" dirty="0" smtClean="0"/>
              <a:t>events with </a:t>
            </a:r>
            <a:r>
              <a:rPr lang="en-GB" altLang="de-DE" sz="1800" i="1" dirty="0" smtClean="0"/>
              <a:t>one single </a:t>
            </a:r>
            <a:r>
              <a:rPr lang="en-GB" altLang="de-DE" sz="1800" dirty="0" smtClean="0"/>
              <a:t>reason only. </a:t>
            </a:r>
          </a:p>
          <a:p>
            <a:pPr marL="180000" eaLnBrk="1" hangingPunct="1">
              <a:spcBef>
                <a:spcPts val="1200"/>
              </a:spcBef>
              <a:buClrTx/>
              <a:buSzTx/>
            </a:pPr>
            <a:r>
              <a:rPr lang="en-GB" altLang="de-DE" sz="1800" dirty="0" smtClean="0"/>
              <a:t>Often, other people get blamed for one’s own personal failures. Some, in contrast, only ever blame things on themselves.</a:t>
            </a:r>
          </a:p>
          <a:p>
            <a:pPr marL="180000" eaLnBrk="1" hangingPunct="1">
              <a:spcBef>
                <a:spcPts val="1200"/>
              </a:spcBef>
              <a:buClrTx/>
              <a:buSzTx/>
            </a:pPr>
            <a:endParaRPr lang="en-GB" altLang="de-DE" sz="1800" dirty="0" smtClean="0"/>
          </a:p>
          <a:p>
            <a:pPr marL="180000" eaLnBrk="1" hangingPunct="1">
              <a:spcBef>
                <a:spcPts val="1200"/>
              </a:spcBef>
              <a:buClrTx/>
              <a:buSzTx/>
              <a:buFontTx/>
              <a:buNone/>
            </a:pPr>
            <a:r>
              <a:rPr lang="en-GB" altLang="de-DE" sz="1800" i="1" dirty="0" smtClean="0"/>
              <a:t>What aspects of the therapy unit ‘attributional style’ do I find particularly useful or helpful? </a:t>
            </a:r>
          </a:p>
          <a:p>
            <a:pPr marL="180000" eaLnBrk="1" hangingPunct="1">
              <a:spcBef>
                <a:spcPts val="1200"/>
              </a:spcBef>
              <a:buClrTx/>
              <a:buSzTx/>
              <a:buFontTx/>
              <a:buNone/>
            </a:pPr>
            <a:r>
              <a:rPr lang="en-GB" altLang="de-DE" sz="1800" i="1" dirty="0" smtClean="0"/>
              <a:t>When and in what concrete situation could I apply what I learned in the near future? How could it be helpful (e.g. to feel less tense)?</a:t>
            </a:r>
          </a:p>
          <a:p>
            <a:pPr eaLnBrk="1" hangingPunct="1">
              <a:spcBef>
                <a:spcPts val="1200"/>
              </a:spcBef>
              <a:buClrTx/>
              <a:buSzTx/>
              <a:buFontTx/>
              <a:buNone/>
            </a:pPr>
            <a:endParaRPr lang="en-GB" altLang="de-DE" sz="1800" b="1" dirty="0" smtClean="0">
              <a:solidFill>
                <a:srgbClr val="FF0000"/>
              </a:solidFill>
            </a:endParaRPr>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b="1" dirty="0">
              <a:solidFill>
                <a:srgbClr val="000000"/>
              </a:solidFill>
            </a:endParaRP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en-GB" altLang="de-DE" sz="1200" b="1" dirty="0" smtClean="0">
                <a:solidFill>
                  <a:schemeClr val="tx2"/>
                </a:solidFill>
                <a:latin typeface="+mn-lt"/>
              </a:rPr>
              <a:t> style</a:t>
            </a:r>
            <a:r>
              <a:rPr lang="de-DE" altLang="de-DE" sz="1200" b="1" dirty="0" smtClean="0">
                <a:solidFill>
                  <a:schemeClr val="tx2"/>
                </a:solidFill>
                <a:latin typeface="+mn-lt"/>
              </a:rPr>
              <a:t>	 4.34</a:t>
            </a:r>
            <a:endParaRPr lang="de-DE" altLang="de-DE" sz="1200" b="1" dirty="0">
              <a:solidFill>
                <a:schemeClr val="tx2"/>
              </a:solidFill>
              <a:latin typeface="+mn-lt"/>
            </a:endParaRPr>
          </a:p>
        </p:txBody>
      </p:sp>
      <p:grpSp>
        <p:nvGrpSpPr>
          <p:cNvPr id="20" name="Group 17"/>
          <p:cNvGrpSpPr>
            <a:grpSpLocks/>
          </p:cNvGrpSpPr>
          <p:nvPr/>
        </p:nvGrpSpPr>
        <p:grpSpPr bwMode="auto">
          <a:xfrm>
            <a:off x="0" y="6167438"/>
            <a:ext cx="2339975" cy="536575"/>
            <a:chOff x="0" y="3957"/>
            <a:chExt cx="1474" cy="338"/>
          </a:xfrm>
        </p:grpSpPr>
        <p:sp>
          <p:nvSpPr>
            <p:cNvPr id="2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n-GB" altLang="de-DE" sz="1200" i="1" dirty="0" smtClean="0"/>
                <a:t>worksheet 4.7</a:t>
              </a:r>
            </a:p>
            <a:p>
              <a:pPr eaLnBrk="1" hangingPunct="1">
                <a:spcBef>
                  <a:spcPct val="0"/>
                </a:spcBef>
                <a:buClrTx/>
                <a:buSzTx/>
                <a:buFontTx/>
                <a:buNone/>
              </a:pPr>
              <a:r>
                <a:rPr lang="en-GB" altLang="de-DE" sz="1200" i="1" dirty="0" smtClean="0"/>
                <a:t>     </a:t>
              </a:r>
              <a:endParaRPr lang="en-GB" altLang="de-DE" sz="1200" i="1" dirty="0"/>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feld 7"/>
          <p:cNvSpPr txBox="1">
            <a:spLocks noChangeArrowheads="1"/>
          </p:cNvSpPr>
          <p:nvPr/>
        </p:nvSpPr>
        <p:spPr bwMode="auto">
          <a:xfrm>
            <a:off x="250825" y="1358211"/>
            <a:ext cx="8642349"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n-GB" altLang="de-DE" sz="1800" b="1" dirty="0" smtClean="0"/>
              <a:t>Example:</a:t>
            </a:r>
            <a:r>
              <a:rPr lang="en-GB" altLang="de-DE" sz="1800" dirty="0" smtClean="0"/>
              <a:t> Anna suffers from a severe stomach ache. </a:t>
            </a:r>
          </a:p>
          <a:p>
            <a:pPr marL="180000" eaLnBrk="1" hangingPunct="1">
              <a:spcBef>
                <a:spcPts val="1200"/>
              </a:spcBef>
              <a:buClrTx/>
              <a:buSzTx/>
              <a:buFontTx/>
              <a:buNone/>
            </a:pPr>
            <a:r>
              <a:rPr lang="en-GB" altLang="de-DE" sz="1800" b="1" dirty="0" smtClean="0"/>
              <a:t>Attribution/own belief:</a:t>
            </a:r>
            <a:r>
              <a:rPr lang="en-GB" altLang="de-DE" sz="1800" dirty="0" smtClean="0"/>
              <a:t> Anna thinks her food was poisoned.</a:t>
            </a:r>
            <a:r>
              <a:rPr lang="en-GB" altLang="de-DE" sz="1800" u="sng" dirty="0" smtClean="0"/>
              <a:t> </a:t>
            </a:r>
          </a:p>
          <a:p>
            <a:pPr marL="180000" eaLnBrk="1" hangingPunct="1">
              <a:spcBef>
                <a:spcPts val="1200"/>
              </a:spcBef>
              <a:buClrTx/>
              <a:buSzTx/>
              <a:buFontTx/>
              <a:buNone/>
            </a:pPr>
            <a:endParaRPr lang="en-GB" altLang="de-DE" sz="1800" u="sng" dirty="0" smtClean="0"/>
          </a:p>
          <a:p>
            <a:pPr marL="180000" eaLnBrk="1" hangingPunct="1">
              <a:spcBef>
                <a:spcPts val="1200"/>
              </a:spcBef>
              <a:buClrTx/>
              <a:buSzTx/>
              <a:buFontTx/>
              <a:buNone/>
            </a:pPr>
            <a:r>
              <a:rPr lang="en-GB" altLang="de-DE" sz="1800" b="1" dirty="0" smtClean="0"/>
              <a:t>But: </a:t>
            </a:r>
            <a:r>
              <a:rPr lang="en-GB" altLang="de-DE" sz="1800" dirty="0" smtClean="0"/>
              <a:t>Anna has had a lot of stress and pressure at work lately. She therefore didn’t sleep much and didn’t eat regularly. </a:t>
            </a:r>
            <a:r>
              <a:rPr lang="en-GB" altLang="de-DE" sz="1800" dirty="0"/>
              <a:t>Anna </a:t>
            </a:r>
            <a:r>
              <a:rPr lang="en-GB" altLang="de-DE" sz="1800" dirty="0" smtClean="0"/>
              <a:t>often has stomach </a:t>
            </a:r>
            <a:r>
              <a:rPr lang="en-GB" altLang="de-DE" sz="1800" dirty="0"/>
              <a:t>trouble </a:t>
            </a:r>
            <a:r>
              <a:rPr lang="en-GB" altLang="de-DE" sz="1800" dirty="0" smtClean="0"/>
              <a:t>as a reaction to stress</a:t>
            </a:r>
            <a:r>
              <a:rPr lang="de-DE" altLang="de-DE" sz="1800" dirty="0" smtClean="0"/>
              <a:t>. </a:t>
            </a:r>
            <a:endParaRPr lang="de-DE" altLang="de-DE" sz="18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err="1">
                <a:solidFill>
                  <a:schemeClr val="tx2"/>
                </a:solidFill>
                <a:latin typeface="+mn-lt"/>
              </a:rPr>
              <a:t>A</a:t>
            </a:r>
            <a:r>
              <a:rPr lang="en-GB" altLang="de-DE" sz="1200" b="1" dirty="0" err="1" smtClean="0">
                <a:solidFill>
                  <a:schemeClr val="tx2"/>
                </a:solidFill>
                <a:latin typeface="+mn-lt"/>
              </a:rPr>
              <a:t>ttributional</a:t>
            </a:r>
            <a:r>
              <a:rPr lang="de-DE" altLang="de-DE" sz="1200" b="1" dirty="0" smtClean="0">
                <a:solidFill>
                  <a:schemeClr val="tx2"/>
                </a:solidFill>
                <a:latin typeface="+mn-lt"/>
              </a:rPr>
              <a:t> style	 4.35</a:t>
            </a:r>
            <a:endParaRPr lang="de-DE" altLang="de-DE" sz="1200" b="1" dirty="0">
              <a:solidFill>
                <a:schemeClr val="tx2"/>
              </a:solidFill>
              <a:latin typeface="+mn-lt"/>
            </a:endParaRPr>
          </a:p>
        </p:txBody>
      </p:sp>
      <p:sp>
        <p:nvSpPr>
          <p:cNvPr id="5"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rgbClr val="D16349"/>
                </a:solidFill>
              </a:rPr>
              <a:t>What does this have to do with psychosis</a:t>
            </a:r>
            <a:r>
              <a:rPr lang="de-DE" altLang="de-DE" sz="2000" dirty="0" smtClean="0">
                <a:solidFill>
                  <a:srgbClr val="D16349"/>
                </a:solidFill>
              </a:rPr>
              <a:t>?</a:t>
            </a:r>
            <a:endParaRPr lang="de-DE" altLang="de-DE" sz="2000" dirty="0">
              <a:solidFill>
                <a:srgbClr val="D1634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Standarddesign">
  <a:themeElements>
    <a:clrScheme name="8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8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8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8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8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8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8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8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8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Standarddesign">
  <a:themeElements>
    <a:clrScheme name="9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9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9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Standarddesign">
  <a:themeElements>
    <a:clrScheme name="10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10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Larissa-Design">
  <a:themeElements>
    <a:clrScheme name="Larissa-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Larissa-Desig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2620</Words>
  <Application>Microsoft Office PowerPoint</Application>
  <PresentationFormat>Bildschirmpräsentation (4:3)</PresentationFormat>
  <Paragraphs>376</Paragraphs>
  <Slides>35</Slides>
  <Notes>31</Notes>
  <HiddenSlides>0</HiddenSlides>
  <MMClips>0</MMClips>
  <ScaleCrop>false</ScaleCrop>
  <HeadingPairs>
    <vt:vector size="8" baseType="variant">
      <vt:variant>
        <vt:lpstr>Verwendete Schriftarten</vt:lpstr>
      </vt:variant>
      <vt:variant>
        <vt:i4>9</vt:i4>
      </vt:variant>
      <vt:variant>
        <vt:lpstr>Design</vt:lpstr>
      </vt:variant>
      <vt:variant>
        <vt:i4>14</vt:i4>
      </vt:variant>
      <vt:variant>
        <vt:lpstr>Eingebettete OLE-Server</vt:lpstr>
      </vt:variant>
      <vt:variant>
        <vt:i4>1</vt:i4>
      </vt:variant>
      <vt:variant>
        <vt:lpstr>Folientitel</vt:lpstr>
      </vt:variant>
      <vt:variant>
        <vt:i4>35</vt:i4>
      </vt:variant>
    </vt:vector>
  </HeadingPairs>
  <TitlesOfParts>
    <vt:vector size="59" baseType="lpstr">
      <vt:lpstr>Arial</vt:lpstr>
      <vt:lpstr>Calibri</vt:lpstr>
      <vt:lpstr>Courier New</vt:lpstr>
      <vt:lpstr>Georgia</vt:lpstr>
      <vt:lpstr>Times New Roman</vt:lpstr>
      <vt:lpstr>Verdana</vt:lpstr>
      <vt:lpstr>Verdana (Textkörper)</vt:lpstr>
      <vt:lpstr>Wingdings</vt:lpstr>
      <vt:lpstr>Wingdings 2</vt:lpstr>
      <vt:lpstr>2_Standarddesign</vt:lpstr>
      <vt:lpstr>3_Standarddesign</vt:lpstr>
      <vt:lpstr>4_Standarddesign</vt:lpstr>
      <vt:lpstr>5_Standarddesign</vt:lpstr>
      <vt:lpstr>6_Standarddesign</vt:lpstr>
      <vt:lpstr>7_Standarddesign</vt:lpstr>
      <vt:lpstr>8_Standarddesign</vt:lpstr>
      <vt:lpstr>9_Standarddesign</vt:lpstr>
      <vt:lpstr>1_Standarddesign</vt:lpstr>
      <vt:lpstr>10_Standarddesign</vt:lpstr>
      <vt:lpstr>1_Cronus</vt:lpstr>
      <vt:lpstr>3_Cronus</vt:lpstr>
      <vt:lpstr>2_Cronus</vt:lpstr>
      <vt:lpstr>Larissa-Design</vt:lpstr>
      <vt:lpstr>Photo Editor Photo</vt:lpstr>
      <vt:lpstr>THERAPY UNIT 4:  ATTRIBUTIONAL STYLE</vt:lpstr>
      <vt:lpstr>Attributions</vt:lpstr>
      <vt:lpstr>PowerPoint-Präsentation</vt:lpstr>
      <vt:lpstr>PowerPoint-Präsentation</vt:lpstr>
      <vt:lpstr>PowerPoint-Präsentation</vt:lpstr>
      <vt:lpstr>PowerPoint-Präsentation</vt:lpstr>
      <vt:lpstr>PowerPoint-Präsentation</vt:lpstr>
      <vt:lpstr>PowerPoint-Präsentation</vt:lpstr>
      <vt:lpstr>Effects of certain attributional styles on negative events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Positive event during the past week (compliment, acquaintance, invitation…)</vt:lpstr>
      <vt:lpstr>What is your attributional style?</vt:lpstr>
      <vt:lpstr>PowerPoint-Präsentation</vt:lpstr>
      <vt:lpstr>PowerPoint-Präsentation</vt:lpstr>
      <vt:lpstr>PowerPoint-Präsentation</vt:lpstr>
      <vt:lpstr>PowerPoint-Präsentation</vt:lpstr>
      <vt:lpstr>Hearing voices  Your own thoughts or controlled by an external source?  Pros and cons</vt:lpstr>
      <vt:lpstr>PowerPoint-Präsentation</vt:lpstr>
      <vt:lpstr>PowerPoint-Präsentation</vt:lpstr>
      <vt:lpstr>PowerPoint-Präsentation</vt:lpstr>
      <vt:lpstr>PowerPoint-Präsentation</vt:lpstr>
      <vt:lpstr>PowerPoint-Präsentation</vt:lpstr>
    </vt:vector>
  </TitlesOfParts>
  <Company>eku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Hiwis</cp:lastModifiedBy>
  <cp:revision>757</cp:revision>
  <cp:lastPrinted>2010-08-18T09:48:18Z</cp:lastPrinted>
  <dcterms:created xsi:type="dcterms:W3CDTF">2010-08-18T09:46:04Z</dcterms:created>
  <dcterms:modified xsi:type="dcterms:W3CDTF">2017-10-04T10:23:15Z</dcterms:modified>
</cp:coreProperties>
</file>