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Lst>
  <p:notesMasterIdLst>
    <p:notesMasterId r:id="rId53"/>
  </p:notesMasterIdLst>
  <p:handoutMasterIdLst>
    <p:handoutMasterId r:id="rId54"/>
  </p:handoutMasterIdLst>
  <p:sldIdLst>
    <p:sldId id="309" r:id="rId10"/>
    <p:sldId id="399" r:id="rId11"/>
    <p:sldId id="474" r:id="rId12"/>
    <p:sldId id="402" r:id="rId13"/>
    <p:sldId id="322" r:id="rId14"/>
    <p:sldId id="416" r:id="rId15"/>
    <p:sldId id="482" r:id="rId16"/>
    <p:sldId id="483" r:id="rId17"/>
    <p:sldId id="423" r:id="rId18"/>
    <p:sldId id="438" r:id="rId19"/>
    <p:sldId id="452" r:id="rId20"/>
    <p:sldId id="412" r:id="rId21"/>
    <p:sldId id="484" r:id="rId22"/>
    <p:sldId id="453" r:id="rId23"/>
    <p:sldId id="479" r:id="rId24"/>
    <p:sldId id="448" r:id="rId25"/>
    <p:sldId id="411" r:id="rId26"/>
    <p:sldId id="401" r:id="rId27"/>
    <p:sldId id="377" r:id="rId28"/>
    <p:sldId id="469" r:id="rId29"/>
    <p:sldId id="471" r:id="rId30"/>
    <p:sldId id="473" r:id="rId31"/>
    <p:sldId id="472" r:id="rId32"/>
    <p:sldId id="307" r:id="rId33"/>
    <p:sldId id="480" r:id="rId34"/>
    <p:sldId id="331" r:id="rId35"/>
    <p:sldId id="481" r:id="rId36"/>
    <p:sldId id="446" r:id="rId37"/>
    <p:sldId id="447" r:id="rId38"/>
    <p:sldId id="440" r:id="rId39"/>
    <p:sldId id="441" r:id="rId40"/>
    <p:sldId id="426" r:id="rId41"/>
    <p:sldId id="427" r:id="rId42"/>
    <p:sldId id="442" r:id="rId43"/>
    <p:sldId id="429" r:id="rId44"/>
    <p:sldId id="445" r:id="rId45"/>
    <p:sldId id="467" r:id="rId46"/>
    <p:sldId id="432" r:id="rId47"/>
    <p:sldId id="404" r:id="rId48"/>
    <p:sldId id="366" r:id="rId49"/>
    <p:sldId id="372" r:id="rId50"/>
    <p:sldId id="478" r:id="rId51"/>
    <p:sldId id="468" r:id="rId52"/>
  </p:sldIdLst>
  <p:sldSz cx="9144000" cy="6858000" type="screen4x3"/>
  <p:notesSz cx="6797675" cy="9926638"/>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748">
          <p15:clr>
            <a:srgbClr val="A4A3A4"/>
          </p15:clr>
        </p15:guide>
        <p15:guide id="2" orient="horz" pos="845">
          <p15:clr>
            <a:srgbClr val="A4A3A4"/>
          </p15:clr>
        </p15:guide>
        <p15:guide id="3" pos="2517">
          <p15:clr>
            <a:srgbClr val="A4A3A4"/>
          </p15:clr>
        </p15:guide>
        <p15:guide id="4" pos="158">
          <p15:clr>
            <a:srgbClr val="A4A3A4"/>
          </p15:clr>
        </p15:guide>
        <p15:guide id="5" pos="560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37" clrIdx="0">
    <p:extLst/>
  </p:cmAuthor>
  <p:cmAuthor id="2" name="Ryan Balzan" initials="R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a:srgbClr val="FF3300"/>
    <a:srgbClr val="3333CC"/>
    <a:srgbClr val="006699"/>
    <a:srgbClr val="D60093"/>
    <a:srgbClr val="336699"/>
    <a:srgbClr val="D1634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26" autoAdjust="0"/>
    <p:restoredTop sz="94737" autoAdjust="0"/>
  </p:normalViewPr>
  <p:slideViewPr>
    <p:cSldViewPr>
      <p:cViewPr varScale="1">
        <p:scale>
          <a:sx n="98" d="100"/>
          <a:sy n="98" d="100"/>
        </p:scale>
        <p:origin x="96" y="444"/>
      </p:cViewPr>
      <p:guideLst>
        <p:guide orient="horz" pos="3748"/>
        <p:guide orient="horz" pos="845"/>
        <p:guide pos="2517"/>
        <p:guide pos="158"/>
        <p:guide pos="560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27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commentAuthors" Target="commen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viewProps" Target="viewProp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s>
</file>

<file path=ppt/_rels/viewProps.xml.rels><?xml version="1.0" encoding="UTF-8" standalone="yes"?>
<Relationships xmlns="http://schemas.openxmlformats.org/package/2006/relationships"><Relationship Id="rId1" Type="http://schemas.openxmlformats.org/officeDocument/2006/relationships/slide" Target="slides/slide4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FBEB4E78-0FDE-423C-BA4E-BDECCD017386}" type="slidenum">
              <a:rPr lang="en-GB" altLang="de-DE"/>
              <a:pPr>
                <a:defRPr/>
              </a:pPr>
              <a:t>‹Nr.›</a:t>
            </a:fld>
            <a:endParaRPr lang="en-GB" altLang="de-DE"/>
          </a:p>
        </p:txBody>
      </p:sp>
    </p:spTree>
    <p:extLst>
      <p:ext uri="{BB962C8B-B14F-4D97-AF65-F5344CB8AC3E}">
        <p14:creationId xmlns:p14="http://schemas.microsoft.com/office/powerpoint/2010/main" val="778828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de-DE"/>
          </a:p>
        </p:txBody>
      </p:sp>
      <p:sp>
        <p:nvSpPr>
          <p:cNvPr id="11268"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8FD1F6AF-6535-40B6-8406-8195C623D205}" type="slidenum">
              <a:rPr lang="de-DE" altLang="de-DE"/>
              <a:pPr>
                <a:defRPr/>
              </a:pPr>
              <a:t>‹Nr.›</a:t>
            </a:fld>
            <a:endParaRPr lang="de-DE" altLang="de-DE"/>
          </a:p>
        </p:txBody>
      </p:sp>
    </p:spTree>
    <p:extLst>
      <p:ext uri="{BB962C8B-B14F-4D97-AF65-F5344CB8AC3E}">
        <p14:creationId xmlns:p14="http://schemas.microsoft.com/office/powerpoint/2010/main" val="29444016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DB0D173-CD2D-4621-984F-3286044F3B67}" type="slidenum">
              <a:rPr lang="de-DE" altLang="de-DE">
                <a:ea typeface="MS PGothic" panose="020B0600070205080204" pitchFamily="34" charset="-128"/>
              </a:rPr>
              <a:pPr/>
              <a:t>1</a:t>
            </a:fld>
            <a:endParaRPr lang="de-DE" altLang="de-DE">
              <a:ea typeface="MS PGothic" panose="020B0600070205080204" pitchFamily="34" charset="-128"/>
            </a:endParaRPr>
          </a:p>
        </p:txBody>
      </p:sp>
      <p:sp>
        <p:nvSpPr>
          <p:cNvPr id="14339" name="Rectangle 1026"/>
          <p:cNvSpPr>
            <a:spLocks noGrp="1" noRot="1" noChangeAspect="1" noChangeArrowheads="1" noTextEdit="1"/>
          </p:cNvSpPr>
          <p:nvPr>
            <p:ph type="sldImg"/>
          </p:nvPr>
        </p:nvSpPr>
        <p:spPr>
          <a:ln/>
        </p:spPr>
      </p:sp>
      <p:sp>
        <p:nvSpPr>
          <p:cNvPr id="14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65947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1EB44AC-3B03-416F-B8CF-990E7AC80B49}" type="slidenum">
              <a:rPr lang="de-DE" altLang="de-DE">
                <a:ea typeface="MS PGothic" panose="020B0600070205080204" pitchFamily="34" charset="-128"/>
              </a:rPr>
              <a:pPr/>
              <a:t>2</a:t>
            </a:fld>
            <a:endParaRPr lang="de-DE" altLang="de-DE">
              <a:ea typeface="MS PGothic" panose="020B0600070205080204" pitchFamily="34" charset="-128"/>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414330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690E4D8B-F610-461C-9559-67F608AD013D}" type="slidenum">
              <a:rPr lang="de-DE" altLang="de-DE">
                <a:ea typeface="MS PGothic" panose="020B0600070205080204" pitchFamily="34" charset="-128"/>
              </a:rPr>
              <a:pPr/>
              <a:t>3</a:t>
            </a:fld>
            <a:endParaRPr lang="de-DE" altLang="de-DE">
              <a:ea typeface="MS PGothic" panose="020B0600070205080204" pitchFamily="34" charset="-128"/>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478537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E448EE6-C0A2-4B0E-AB3A-FDC69B286B51}" type="slidenum">
              <a:rPr lang="de-DE" altLang="de-DE">
                <a:ea typeface="MS PGothic" panose="020B0600070205080204" pitchFamily="34" charset="-128"/>
              </a:rPr>
              <a:pPr/>
              <a:t>4</a:t>
            </a:fld>
            <a:endParaRPr lang="de-DE" altLang="de-DE">
              <a:ea typeface="MS PGothic" panose="020B0600070205080204" pitchFamily="34" charset="-128"/>
            </a:endParaRPr>
          </a:p>
        </p:txBody>
      </p:sp>
      <p:sp>
        <p:nvSpPr>
          <p:cNvPr id="20483" name="Rectangle 2"/>
          <p:cNvSpPr>
            <a:spLocks noGrp="1" noRot="1" noChangeAspect="1" noChangeArrowheads="1" noTextEdit="1"/>
          </p:cNvSpPr>
          <p:nvPr>
            <p:ph type="sldImg"/>
          </p:nvPr>
        </p:nvSpPr>
        <p:spPr>
          <a:xfrm>
            <a:off x="919163" y="746125"/>
            <a:ext cx="4959350" cy="3719513"/>
          </a:xfrm>
          <a:ln w="12700" cap="flat"/>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52" tIns="47477" rIns="94952" bIns="47477"/>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01838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0E08E8E4-BB8B-4778-B359-C64BE90AF41E}" type="slidenum">
              <a:rPr lang="de-DE" altLang="de-DE">
                <a:ea typeface="MS PGothic" panose="020B0600070205080204" pitchFamily="34" charset="-128"/>
              </a:rPr>
              <a:pPr/>
              <a:t>5</a:t>
            </a:fld>
            <a:endParaRPr lang="de-DE" altLang="de-DE">
              <a:ea typeface="MS PGothic" panose="020B0600070205080204" pitchFamily="34" charset="-128"/>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332075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6</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6</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4291724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7</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7</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569532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8</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8</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263252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976D97E-F8B9-4520-A25A-9C612F26DB2A}" type="slidenum">
              <a:rPr lang="de-DE" altLang="de-DE">
                <a:ea typeface="MS PGothic" panose="020B0600070205080204" pitchFamily="34" charset="-128"/>
              </a:rPr>
              <a:pPr/>
              <a:t>9</a:t>
            </a:fld>
            <a:endParaRPr lang="de-DE" altLang="de-DE">
              <a:ea typeface="MS PGothic" panose="020B0600070205080204" pitchFamily="34" charset="-128"/>
            </a:endParaRPr>
          </a:p>
        </p:txBody>
      </p:sp>
      <p:sp>
        <p:nvSpPr>
          <p:cNvPr id="30723"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A229927F-B826-46D8-BAC8-133E96A5639D}" type="slidenum">
              <a:rPr lang="de-DE" altLang="de-DE" sz="1300">
                <a:ea typeface="MS PGothic" panose="020B0600070205080204" pitchFamily="34" charset="-128"/>
              </a:rPr>
              <a:pPr algn="r" eaLnBrk="1" hangingPunct="1"/>
              <a:t>9</a:t>
            </a:fld>
            <a:endParaRPr lang="de-DE" altLang="de-DE" sz="1300">
              <a:ea typeface="MS PGothic" panose="020B0600070205080204" pitchFamily="34" charset="-128"/>
            </a:endParaRPr>
          </a:p>
        </p:txBody>
      </p:sp>
      <p:sp>
        <p:nvSpPr>
          <p:cNvPr id="30724" name="Rectangle 2"/>
          <p:cNvSpPr>
            <a:spLocks noGrp="1" noRot="1" noChangeAspect="1" noChangeArrowheads="1" noTextEdit="1"/>
          </p:cNvSpPr>
          <p:nvPr>
            <p:ph type="sldImg"/>
          </p:nvPr>
        </p:nvSpPr>
        <p:spPr>
          <a:ln/>
        </p:spPr>
      </p:sp>
      <p:sp>
        <p:nvSpPr>
          <p:cNvPr id="30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711482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ln/>
        </p:spPr>
      </p:sp>
      <p:sp>
        <p:nvSpPr>
          <p:cNvPr id="327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327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857AB602-B808-4EEC-B84F-1D5F3182A87D}" type="slidenum">
              <a:rPr lang="de-DE" altLang="de-DE"/>
              <a:pPr/>
              <a:t>10</a:t>
            </a:fld>
            <a:endParaRPr lang="de-DE" altLang="de-DE"/>
          </a:p>
        </p:txBody>
      </p:sp>
    </p:spTree>
    <p:extLst>
      <p:ext uri="{BB962C8B-B14F-4D97-AF65-F5344CB8AC3E}">
        <p14:creationId xmlns:p14="http://schemas.microsoft.com/office/powerpoint/2010/main" val="905793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3471FD6-DBF1-4CCA-BD56-B00332688B93}" type="slidenum">
              <a:rPr lang="de-DE" altLang="de-DE">
                <a:solidFill>
                  <a:srgbClr val="000000"/>
                </a:solidFill>
                <a:ea typeface="MS PGothic" panose="020B0600070205080204" pitchFamily="34" charset="-128"/>
              </a:rPr>
              <a:pPr/>
              <a:t>11</a:t>
            </a:fld>
            <a:endParaRPr lang="de-DE" altLang="de-DE">
              <a:solidFill>
                <a:srgbClr val="000000"/>
              </a:solidFill>
              <a:ea typeface="MS PGothic" panose="020B0600070205080204" pitchFamily="34" charset="-128"/>
            </a:endParaRPr>
          </a:p>
        </p:txBody>
      </p:sp>
      <p:sp>
        <p:nvSpPr>
          <p:cNvPr id="34819" name="Rectangle 2"/>
          <p:cNvSpPr>
            <a:spLocks noGrp="1" noRot="1" noChangeAspect="1" noChangeArrowheads="1" noTextEdit="1"/>
          </p:cNvSpPr>
          <p:nvPr>
            <p:ph type="sldImg"/>
          </p:nvPr>
        </p:nvSpPr>
        <p:spPr>
          <a:xfrm>
            <a:off x="917575" y="744538"/>
            <a:ext cx="4962525" cy="3722687"/>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550167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12</a:t>
            </a:fld>
            <a:endParaRPr lang="de-DE" altLang="de-DE">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49418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13</a:t>
            </a:fld>
            <a:endParaRPr lang="de-DE" altLang="de-DE">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534045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DBDB125-6AE9-4BE3-A57F-49155B07E620}" type="slidenum">
              <a:rPr lang="de-DE" altLang="de-DE">
                <a:solidFill>
                  <a:srgbClr val="000000"/>
                </a:solidFill>
                <a:ea typeface="MS PGothic" panose="020B0600070205080204" pitchFamily="34" charset="-128"/>
              </a:rPr>
              <a:pPr/>
              <a:t>14</a:t>
            </a:fld>
            <a:endParaRPr lang="de-DE" altLang="de-DE">
              <a:solidFill>
                <a:srgbClr val="000000"/>
              </a:solidFill>
              <a:ea typeface="MS PGothic" panose="020B0600070205080204" pitchFamily="34" charset="-128"/>
            </a:endParaRPr>
          </a:p>
        </p:txBody>
      </p:sp>
      <p:sp>
        <p:nvSpPr>
          <p:cNvPr id="40963" name="Rectangle 2"/>
          <p:cNvSpPr>
            <a:spLocks noGrp="1" noRot="1" noChangeAspect="1" noChangeArrowheads="1" noTextEdit="1"/>
          </p:cNvSpPr>
          <p:nvPr>
            <p:ph type="sldImg"/>
          </p:nvPr>
        </p:nvSpPr>
        <p:spPr>
          <a:xfrm>
            <a:off x="917575" y="744538"/>
            <a:ext cx="4962525"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740504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65DA90EA-792D-4256-B9C5-7339513D61E4}" type="slidenum">
              <a:rPr lang="de-DE" altLang="de-DE">
                <a:solidFill>
                  <a:srgbClr val="000000"/>
                </a:solidFill>
                <a:ea typeface="MS PGothic" panose="020B0600070205080204" pitchFamily="34" charset="-128"/>
              </a:rPr>
              <a:pPr/>
              <a:t>15</a:t>
            </a:fld>
            <a:endParaRPr lang="de-DE" altLang="de-DE">
              <a:solidFill>
                <a:srgbClr val="000000"/>
              </a:solidFill>
              <a:ea typeface="MS PGothic" panose="020B0600070205080204" pitchFamily="34" charset="-128"/>
            </a:endParaRPr>
          </a:p>
        </p:txBody>
      </p:sp>
      <p:sp>
        <p:nvSpPr>
          <p:cNvPr id="43011" name="Rectangle 2"/>
          <p:cNvSpPr>
            <a:spLocks noGrp="1" noRot="1" noChangeAspect="1" noChangeArrowheads="1" noTextEdit="1"/>
          </p:cNvSpPr>
          <p:nvPr>
            <p:ph type="sldImg"/>
          </p:nvPr>
        </p:nvSpPr>
        <p:spPr>
          <a:xfrm>
            <a:off x="917575" y="744538"/>
            <a:ext cx="4962525" cy="3722687"/>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43378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xfrm>
            <a:off x="917575" y="744538"/>
            <a:ext cx="4962525" cy="3722687"/>
          </a:xfrm>
          <a:ln/>
        </p:spPr>
      </p:sp>
      <p:sp>
        <p:nvSpPr>
          <p:cNvPr id="450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450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5565B09-633A-42BB-B240-1E7730C08F3E}" type="slidenum">
              <a:rPr lang="de-DE" altLang="de-DE"/>
              <a:pPr/>
              <a:t>16</a:t>
            </a:fld>
            <a:endParaRPr lang="de-DE" altLang="de-DE"/>
          </a:p>
        </p:txBody>
      </p:sp>
    </p:spTree>
    <p:extLst>
      <p:ext uri="{BB962C8B-B14F-4D97-AF65-F5344CB8AC3E}">
        <p14:creationId xmlns:p14="http://schemas.microsoft.com/office/powerpoint/2010/main" val="3798354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0A797BC-B85E-403E-B69F-D7AF5CC38A4C}" type="slidenum">
              <a:rPr lang="de-DE" altLang="de-DE">
                <a:ea typeface="MS PGothic" panose="020B0600070205080204" pitchFamily="34" charset="-128"/>
              </a:rPr>
              <a:pPr/>
              <a:t>17</a:t>
            </a:fld>
            <a:endParaRPr lang="de-DE" altLang="de-DE">
              <a:ea typeface="MS PGothic" panose="020B0600070205080204" pitchFamily="34"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217724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052B946-616C-4A86-8D35-43C1F902ECB7}" type="slidenum">
              <a:rPr lang="de-DE" altLang="de-DE">
                <a:ea typeface="MS PGothic" panose="020B0600070205080204" pitchFamily="34" charset="-128"/>
              </a:rPr>
              <a:pPr/>
              <a:t>18</a:t>
            </a:fld>
            <a:endParaRPr lang="de-DE" altLang="de-DE">
              <a:ea typeface="MS PGothic" panose="020B0600070205080204" pitchFamily="34" charset="-128"/>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74690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3E1B8FC-02E9-4E1A-82A7-AE08B73025A1}" type="slidenum">
              <a:rPr lang="de-DE" altLang="de-DE">
                <a:ea typeface="MS PGothic" panose="020B0600070205080204" pitchFamily="34" charset="-128"/>
              </a:rPr>
              <a:pPr/>
              <a:t>19</a:t>
            </a:fld>
            <a:endParaRPr lang="de-DE" altLang="de-DE">
              <a:ea typeface="MS PGothic" panose="020B0600070205080204" pitchFamily="34" charset="-128"/>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4055661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B50B95E-1C4B-4D35-8AF9-56CC213B1402}" type="slidenum">
              <a:rPr lang="de-DE" altLang="de-DE">
                <a:ea typeface="MS PGothic" panose="020B0600070205080204" pitchFamily="34" charset="-128"/>
              </a:rPr>
              <a:pPr/>
              <a:t>20</a:t>
            </a:fld>
            <a:endParaRPr lang="de-DE" altLang="de-DE">
              <a:ea typeface="MS PGothic" panose="020B0600070205080204" pitchFamily="34"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901923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917575" y="744538"/>
            <a:ext cx="4962525" cy="3722687"/>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1321856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917575" y="744538"/>
            <a:ext cx="4962525" cy="3722687"/>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60742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917575" y="744538"/>
            <a:ext cx="4962525"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811213"/>
            <a:endParaRPr lang="en-US" altLang="de-DE" smtClean="0">
              <a:latin typeface="Arial" panose="020B0604020202020204" pitchFamily="34" charset="0"/>
            </a:endParaRPr>
          </a:p>
        </p:txBody>
      </p:sp>
    </p:spTree>
    <p:extLst>
      <p:ext uri="{BB962C8B-B14F-4D97-AF65-F5344CB8AC3E}">
        <p14:creationId xmlns:p14="http://schemas.microsoft.com/office/powerpoint/2010/main" val="2201679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24</a:t>
            </a:fld>
            <a:endParaRPr lang="de-DE" altLang="de-DE">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972638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25</a:t>
            </a:fld>
            <a:endParaRPr lang="de-DE" altLang="de-DE">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05012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26</a:t>
            </a:fld>
            <a:endParaRPr lang="de-DE" altLang="de-DE">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869527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27</a:t>
            </a:fld>
            <a:endParaRPr lang="de-DE" altLang="de-DE">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215544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lienbildplatzhalter 1"/>
          <p:cNvSpPr>
            <a:spLocks noGrp="1" noRot="1" noChangeAspect="1" noTextEdit="1"/>
          </p:cNvSpPr>
          <p:nvPr>
            <p:ph type="sldImg"/>
          </p:nvPr>
        </p:nvSpPr>
        <p:spPr>
          <a:xfrm>
            <a:off x="917575" y="744538"/>
            <a:ext cx="4962525" cy="3722687"/>
          </a:xfrm>
          <a:ln/>
        </p:spPr>
      </p:sp>
      <p:sp>
        <p:nvSpPr>
          <p:cNvPr id="6963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696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4092386-5CE3-4032-A5A0-4F04A8E14BC2}" type="slidenum">
              <a:rPr lang="de-DE" altLang="de-DE"/>
              <a:pPr/>
              <a:t>28</a:t>
            </a:fld>
            <a:endParaRPr lang="de-DE" altLang="de-DE"/>
          </a:p>
        </p:txBody>
      </p:sp>
    </p:spTree>
    <p:extLst>
      <p:ext uri="{BB962C8B-B14F-4D97-AF65-F5344CB8AC3E}">
        <p14:creationId xmlns:p14="http://schemas.microsoft.com/office/powerpoint/2010/main" val="4058847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055435B8-B835-404C-BE51-826F23D986C9}" type="slidenum">
              <a:rPr lang="de-DE" altLang="de-DE">
                <a:ea typeface="MS PGothic" panose="020B0600070205080204" pitchFamily="34" charset="-128"/>
              </a:rPr>
              <a:pPr/>
              <a:t>30</a:t>
            </a:fld>
            <a:endParaRPr lang="de-DE" altLang="de-DE">
              <a:ea typeface="MS PGothic" panose="020B0600070205080204" pitchFamily="34" charset="-128"/>
            </a:endParaRPr>
          </a:p>
        </p:txBody>
      </p:sp>
      <p:sp>
        <p:nvSpPr>
          <p:cNvPr id="72707" name="Rectangle 2"/>
          <p:cNvSpPr>
            <a:spLocks noGrp="1" noRot="1" noChangeAspect="1" noChangeArrowheads="1" noTextEdit="1"/>
          </p:cNvSpPr>
          <p:nvPr>
            <p:ph type="sldImg"/>
          </p:nvPr>
        </p:nvSpPr>
        <p:spPr>
          <a:xfrm>
            <a:off x="1066800" y="665163"/>
            <a:ext cx="4433888" cy="3325812"/>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57598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DA6AEC-EF1C-437F-B243-806C40606489}" type="slidenum">
              <a:rPr lang="de-DE" altLang="de-DE">
                <a:ea typeface="MS PGothic" panose="020B0600070205080204" pitchFamily="34" charset="-128"/>
              </a:rPr>
              <a:pPr/>
              <a:t>31</a:t>
            </a:fld>
            <a:endParaRPr lang="de-DE" altLang="de-DE">
              <a:ea typeface="MS PGothic" panose="020B0600070205080204" pitchFamily="34" charset="-128"/>
            </a:endParaRPr>
          </a:p>
        </p:txBody>
      </p:sp>
      <p:sp>
        <p:nvSpPr>
          <p:cNvPr id="74755" name="Rectangle 2"/>
          <p:cNvSpPr>
            <a:spLocks noGrp="1" noRot="1" noChangeAspect="1" noChangeArrowheads="1" noTextEdit="1"/>
          </p:cNvSpPr>
          <p:nvPr>
            <p:ph type="sldImg"/>
          </p:nvPr>
        </p:nvSpPr>
        <p:spPr>
          <a:xfrm>
            <a:off x="1066800" y="665163"/>
            <a:ext cx="4433888" cy="3325812"/>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532581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CD2C8EA-57C1-4CF2-A2C7-2175C39AD270}" type="slidenum">
              <a:rPr lang="de-DE" altLang="de-DE">
                <a:ea typeface="MS PGothic" panose="020B0600070205080204" pitchFamily="34" charset="-128"/>
              </a:rPr>
              <a:pPr/>
              <a:t>32</a:t>
            </a:fld>
            <a:endParaRPr lang="de-DE" altLang="de-DE">
              <a:ea typeface="MS PGothic" panose="020B0600070205080204" pitchFamily="34" charset="-128"/>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813893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B751CAC-AD5D-40BE-9BD5-B1B9A925C543}" type="slidenum">
              <a:rPr lang="de-DE" altLang="de-DE">
                <a:ea typeface="MS PGothic" panose="020B0600070205080204" pitchFamily="34" charset="-128"/>
              </a:rPr>
              <a:pPr/>
              <a:t>33</a:t>
            </a:fld>
            <a:endParaRPr lang="de-DE" altLang="de-DE">
              <a:ea typeface="MS PGothic" panose="020B0600070205080204" pitchFamily="34"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18253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3EB9E67-E22C-4FAA-ACD9-662FC1463D0D}" type="slidenum">
              <a:rPr lang="de-DE" altLang="de-DE">
                <a:ea typeface="MS PGothic" panose="020B0600070205080204" pitchFamily="34" charset="-128"/>
              </a:rPr>
              <a:pPr/>
              <a:t>34</a:t>
            </a:fld>
            <a:endParaRPr lang="de-DE" altLang="de-DE">
              <a:ea typeface="MS PGothic" panose="020B0600070205080204" pitchFamily="34" charset="-128"/>
            </a:endParaRPr>
          </a:p>
        </p:txBody>
      </p:sp>
      <p:sp>
        <p:nvSpPr>
          <p:cNvPr id="80899" name="Rectangle 2"/>
          <p:cNvSpPr>
            <a:spLocks noGrp="1" noRot="1" noChangeAspect="1" noChangeArrowheads="1" noTextEdit="1"/>
          </p:cNvSpPr>
          <p:nvPr>
            <p:ph type="sldImg"/>
          </p:nvPr>
        </p:nvSpPr>
        <p:spPr>
          <a:xfrm>
            <a:off x="1066800" y="665163"/>
            <a:ext cx="4433888" cy="3325812"/>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1288783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9094463-C3F2-4D49-BAE2-099892DD03C1}" type="slidenum">
              <a:rPr lang="de-DE" altLang="de-DE">
                <a:ea typeface="MS PGothic" panose="020B0600070205080204" pitchFamily="34" charset="-128"/>
              </a:rPr>
              <a:pPr/>
              <a:t>37</a:t>
            </a:fld>
            <a:endParaRPr lang="de-DE" altLang="de-DE">
              <a:ea typeface="MS PGothic" panose="020B0600070205080204" pitchFamily="34" charset="-128"/>
            </a:endParaRPr>
          </a:p>
        </p:txBody>
      </p:sp>
      <p:sp>
        <p:nvSpPr>
          <p:cNvPr id="84995" name="Rectangle 2"/>
          <p:cNvSpPr>
            <a:spLocks noGrp="1" noRot="1" noChangeAspect="1" noChangeArrowheads="1" noTextEdit="1"/>
          </p:cNvSpPr>
          <p:nvPr>
            <p:ph type="sldImg"/>
          </p:nvPr>
        </p:nvSpPr>
        <p:spPr>
          <a:xfrm>
            <a:off x="917575" y="746125"/>
            <a:ext cx="4962525" cy="372110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664970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0A8C509-E9AD-4A60-BE2C-DBE98E92B2DE}" type="slidenum">
              <a:rPr lang="de-DE" altLang="de-DE">
                <a:ea typeface="MS PGothic" panose="020B0600070205080204" pitchFamily="34" charset="-128"/>
              </a:rPr>
              <a:pPr/>
              <a:t>38</a:t>
            </a:fld>
            <a:endParaRPr lang="de-DE" altLang="de-DE">
              <a:ea typeface="MS PGothic" panose="020B0600070205080204" pitchFamily="34" charset="-128"/>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6388053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3C2C87F-C048-4AA4-9C68-B7799D54F1C8}" type="slidenum">
              <a:rPr lang="de-DE" altLang="de-DE">
                <a:ea typeface="MS PGothic" panose="020B0600070205080204" pitchFamily="34" charset="-128"/>
              </a:rPr>
              <a:pPr/>
              <a:t>39</a:t>
            </a:fld>
            <a:endParaRPr lang="de-DE" altLang="de-DE">
              <a:ea typeface="MS PGothic" panose="020B0600070205080204" pitchFamily="34" charset="-128"/>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0859005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123BFFF7-70C4-4069-A6A8-F20F000DC856}" type="slidenum">
              <a:rPr lang="de-DE" altLang="de-DE">
                <a:ea typeface="MS PGothic" panose="020B0600070205080204" pitchFamily="34" charset="-128"/>
              </a:rPr>
              <a:pPr/>
              <a:t>40</a:t>
            </a:fld>
            <a:endParaRPr lang="de-DE" altLang="de-DE">
              <a:ea typeface="MS PGothic" panose="020B0600070205080204" pitchFamily="34" charset="-128"/>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098240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C3CFF827-EB73-4E7A-8F8B-79E8CB590C48}" type="slidenum">
              <a:rPr lang="de-DE" altLang="de-DE">
                <a:ea typeface="MS PGothic" panose="020B0600070205080204" pitchFamily="34" charset="-128"/>
              </a:rPr>
              <a:pPr/>
              <a:t>41</a:t>
            </a:fld>
            <a:endParaRPr lang="de-DE" altLang="de-DE">
              <a:ea typeface="MS PGothic" panose="020B0600070205080204" pitchFamily="34" charset="-128"/>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04983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a:defRPr b="1">
                <a:solidFill>
                  <a:schemeClr val="tx1"/>
                </a:solidFill>
                <a:latin typeface="Arial" panose="020B0604020202020204" pitchFamily="34" charset="0"/>
                <a:cs typeface="Times New Roman" panose="02020603050405020304" pitchFamily="18" charset="0"/>
              </a:defRPr>
            </a:lvl1pPr>
            <a:lvl2pPr marL="742950" indent="-285750" defTabSz="944563">
              <a:defRPr b="1">
                <a:solidFill>
                  <a:schemeClr val="tx1"/>
                </a:solidFill>
                <a:latin typeface="Arial" panose="020B0604020202020204" pitchFamily="34" charset="0"/>
                <a:cs typeface="Times New Roman" panose="02020603050405020304" pitchFamily="18" charset="0"/>
              </a:defRPr>
            </a:lvl2pPr>
            <a:lvl3pPr marL="1143000" indent="-228600" defTabSz="944563">
              <a:defRPr b="1">
                <a:solidFill>
                  <a:schemeClr val="tx1"/>
                </a:solidFill>
                <a:latin typeface="Arial" panose="020B0604020202020204" pitchFamily="34" charset="0"/>
                <a:cs typeface="Times New Roman" panose="02020603050405020304" pitchFamily="18" charset="0"/>
              </a:defRPr>
            </a:lvl3pPr>
            <a:lvl4pPr marL="1600200" indent="-228600" defTabSz="944563">
              <a:defRPr b="1">
                <a:solidFill>
                  <a:schemeClr val="tx1"/>
                </a:solidFill>
                <a:latin typeface="Arial" panose="020B0604020202020204" pitchFamily="34" charset="0"/>
                <a:cs typeface="Times New Roman" panose="02020603050405020304" pitchFamily="18" charset="0"/>
              </a:defRPr>
            </a:lvl4pPr>
            <a:lvl5pPr marL="2057400" indent="-228600" defTabSz="944563">
              <a:defRPr b="1">
                <a:solidFill>
                  <a:schemeClr val="tx1"/>
                </a:solidFill>
                <a:latin typeface="Arial" panose="020B0604020202020204" pitchFamily="34" charset="0"/>
                <a:cs typeface="Times New Roman" panose="02020603050405020304" pitchFamily="18" charset="0"/>
              </a:defRPr>
            </a:lvl5pPr>
            <a:lvl6pPr marL="25146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461AF7-BDC8-43FD-B44A-5C3CD8E5B920}" type="slidenum">
              <a:rPr lang="en-US" altLang="de-DE">
                <a:latin typeface="Verdana" panose="020B0604030504040204" pitchFamily="34" charset="0"/>
                <a:ea typeface="MS PGothic" panose="020B0600070205080204" pitchFamily="34" charset="-128"/>
              </a:rPr>
              <a:pPr/>
              <a:t>42</a:t>
            </a:fld>
            <a:endParaRPr lang="en-US" altLang="de-DE">
              <a:latin typeface="Verdana" panose="020B0604030504040204" pitchFamily="34" charset="0"/>
              <a:ea typeface="MS PGothic" panose="020B0600070205080204" pitchFamily="34" charset="-128"/>
            </a:endParaRPr>
          </a:p>
        </p:txBody>
      </p:sp>
      <p:sp>
        <p:nvSpPr>
          <p:cNvPr id="95235" name="Rectangle 2"/>
          <p:cNvSpPr>
            <a:spLocks noGrp="1" noRot="1" noChangeAspect="1" noChangeArrowheads="1" noTextEdit="1"/>
          </p:cNvSpPr>
          <p:nvPr>
            <p:ph type="sldImg"/>
          </p:nvPr>
        </p:nvSpPr>
        <p:spPr>
          <a:xfrm>
            <a:off x="866775" y="739775"/>
            <a:ext cx="4937125" cy="370363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a:lstStyle/>
          <a:p>
            <a:pPr eaLnBrk="1" hangingPunct="1"/>
            <a:endParaRPr lang="de-DE" altLang="de-DE"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9926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22D21B8-6B8D-4C25-BED4-A4F87A069496}" type="slidenum">
              <a:rPr lang="de-DE" altLang="de-DE">
                <a:ea typeface="MS PGothic" panose="020B0600070205080204" pitchFamily="34" charset="-128"/>
              </a:rPr>
              <a:pPr/>
              <a:t>43</a:t>
            </a:fld>
            <a:endParaRPr lang="de-DE" altLang="de-DE">
              <a:ea typeface="MS PGothic" panose="020B0600070205080204" pitchFamily="34" charset="-128"/>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87886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31161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896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030534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20243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02667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725768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652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4643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3655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6461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55294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12394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5050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77115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7814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54821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524960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578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25076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14959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58486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13316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4119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9933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717335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17872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140001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548253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06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0157013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2271929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836695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942823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686587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828925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9814084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4441511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127221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088868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7613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2932938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09955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02187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908682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4902677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472131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3637111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420267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935253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192172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1629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315094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588752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715495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13550" y="260350"/>
            <a:ext cx="2330450" cy="6337300"/>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179388" y="260350"/>
            <a:ext cx="6840538" cy="6337300"/>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883220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2482208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342200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1658139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660729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80452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897540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0750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658435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539545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305976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668708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423305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669229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959263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5685470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338544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6463675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721086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66407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378855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34069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912254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088730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386524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042517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5B6923FE-696C-4E87-9658-ABAF51B3BB8B}"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2C0BD10F-AB1D-4A4E-83E2-EC8B9E0D3BD1}" type="slidenum">
              <a:rPr lang="de-DE" altLang="de-DE"/>
              <a:pPr>
                <a:defRPr/>
              </a:pPr>
              <a:t>‹Nr.›</a:t>
            </a:fld>
            <a:endParaRPr lang="de-DE" altLang="de-DE"/>
          </a:p>
        </p:txBody>
      </p:sp>
    </p:spTree>
    <p:extLst>
      <p:ext uri="{BB962C8B-B14F-4D97-AF65-F5344CB8AC3E}">
        <p14:creationId xmlns:p14="http://schemas.microsoft.com/office/powerpoint/2010/main" val="11845093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660CD628-ABAF-4120-A059-2DB6B28EEC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B7917BC-F502-441B-9ADE-4A2B5F9F7E6C}" type="slidenum">
              <a:rPr lang="de-DE" altLang="de-DE"/>
              <a:pPr>
                <a:defRPr/>
              </a:pPr>
              <a:t>‹Nr.›</a:t>
            </a:fld>
            <a:endParaRPr lang="de-DE" altLang="de-DE"/>
          </a:p>
        </p:txBody>
      </p:sp>
    </p:spTree>
    <p:extLst>
      <p:ext uri="{BB962C8B-B14F-4D97-AF65-F5344CB8AC3E}">
        <p14:creationId xmlns:p14="http://schemas.microsoft.com/office/powerpoint/2010/main" val="32927684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490C35B-2D53-40A6-AC0E-2597ECF6E10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81A8B76C-A30E-40F0-9CA1-05371F2D8222}" type="slidenum">
              <a:rPr lang="de-DE" altLang="de-DE"/>
              <a:pPr>
                <a:defRPr/>
              </a:pPr>
              <a:t>‹Nr.›</a:t>
            </a:fld>
            <a:endParaRPr lang="de-DE" altLang="de-DE"/>
          </a:p>
        </p:txBody>
      </p:sp>
    </p:spTree>
    <p:extLst>
      <p:ext uri="{BB962C8B-B14F-4D97-AF65-F5344CB8AC3E}">
        <p14:creationId xmlns:p14="http://schemas.microsoft.com/office/powerpoint/2010/main" val="3445576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B64FCCCE-9A20-4984-A135-711FEA99591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5EBC3ED9-D532-4D72-87C8-A506C728156C}" type="slidenum">
              <a:rPr lang="de-DE" altLang="de-DE"/>
              <a:pPr>
                <a:defRPr/>
              </a:pPr>
              <a:t>‹Nr.›</a:t>
            </a:fld>
            <a:endParaRPr lang="de-DE" altLang="de-DE"/>
          </a:p>
        </p:txBody>
      </p:sp>
    </p:spTree>
    <p:extLst>
      <p:ext uri="{BB962C8B-B14F-4D97-AF65-F5344CB8AC3E}">
        <p14:creationId xmlns:p14="http://schemas.microsoft.com/office/powerpoint/2010/main" val="32851017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E3DAFDC4-B175-4124-865F-8985709D51E5}"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5439F4D-2F1B-44EC-B999-A07A5D540AFB}" type="slidenum">
              <a:rPr lang="de-DE" altLang="de-DE"/>
              <a:pPr>
                <a:defRPr/>
              </a:pPr>
              <a:t>‹Nr.›</a:t>
            </a:fld>
            <a:endParaRPr lang="de-DE" altLang="de-DE"/>
          </a:p>
        </p:txBody>
      </p:sp>
    </p:spTree>
    <p:extLst>
      <p:ext uri="{BB962C8B-B14F-4D97-AF65-F5344CB8AC3E}">
        <p14:creationId xmlns:p14="http://schemas.microsoft.com/office/powerpoint/2010/main" val="30012987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31BDF856-6612-4E7F-AF5F-B9BDCFF1E562}"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3C98D76D-2951-4628-86F0-1FBB9B458FB6}" type="slidenum">
              <a:rPr lang="de-DE" altLang="de-DE"/>
              <a:pPr>
                <a:defRPr/>
              </a:pPr>
              <a:t>‹Nr.›</a:t>
            </a:fld>
            <a:endParaRPr lang="de-DE" altLang="de-DE"/>
          </a:p>
        </p:txBody>
      </p:sp>
    </p:spTree>
    <p:extLst>
      <p:ext uri="{BB962C8B-B14F-4D97-AF65-F5344CB8AC3E}">
        <p14:creationId xmlns:p14="http://schemas.microsoft.com/office/powerpoint/2010/main" val="10292835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DABD1A8C-5BF0-46B7-BF39-618BFCEEAA2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A441EE11-5F67-473A-BFBA-BAF8E93D44B3}" type="slidenum">
              <a:rPr lang="de-DE" altLang="de-DE"/>
              <a:pPr>
                <a:defRPr/>
              </a:pPr>
              <a:t>‹Nr.›</a:t>
            </a:fld>
            <a:endParaRPr lang="de-DE" altLang="de-DE"/>
          </a:p>
        </p:txBody>
      </p:sp>
    </p:spTree>
    <p:extLst>
      <p:ext uri="{BB962C8B-B14F-4D97-AF65-F5344CB8AC3E}">
        <p14:creationId xmlns:p14="http://schemas.microsoft.com/office/powerpoint/2010/main" val="39203536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638FEA3-4F5F-4BF5-AAEF-C91F7E42C55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6F297ADA-BEBA-4101-9759-74D5A9E102B6}" type="slidenum">
              <a:rPr lang="de-DE" altLang="de-DE"/>
              <a:pPr>
                <a:defRPr/>
              </a:pPr>
              <a:t>‹Nr.›</a:t>
            </a:fld>
            <a:endParaRPr lang="de-DE" altLang="de-DE"/>
          </a:p>
        </p:txBody>
      </p:sp>
    </p:spTree>
    <p:extLst>
      <p:ext uri="{BB962C8B-B14F-4D97-AF65-F5344CB8AC3E}">
        <p14:creationId xmlns:p14="http://schemas.microsoft.com/office/powerpoint/2010/main" val="18861623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A628DFF-7537-4C50-8370-14F5D2D7D740}"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09DB452A-D724-4D67-9F90-8918DF2EBE99}" type="slidenum">
              <a:rPr lang="de-DE" altLang="de-DE"/>
              <a:pPr>
                <a:defRPr/>
              </a:pPr>
              <a:t>‹Nr.›</a:t>
            </a:fld>
            <a:endParaRPr lang="de-DE" altLang="de-DE"/>
          </a:p>
        </p:txBody>
      </p:sp>
    </p:spTree>
    <p:extLst>
      <p:ext uri="{BB962C8B-B14F-4D97-AF65-F5344CB8AC3E}">
        <p14:creationId xmlns:p14="http://schemas.microsoft.com/office/powerpoint/2010/main" val="20728518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C4A57A18-03A7-4552-90C7-E04E5B22A8A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FA1F16AE-B759-496F-9898-E6B4F0BBF32B}" type="slidenum">
              <a:rPr lang="de-DE" altLang="de-DE"/>
              <a:pPr>
                <a:defRPr/>
              </a:pPr>
              <a:t>‹Nr.›</a:t>
            </a:fld>
            <a:endParaRPr lang="de-DE" altLang="de-DE"/>
          </a:p>
        </p:txBody>
      </p:sp>
    </p:spTree>
    <p:extLst>
      <p:ext uri="{BB962C8B-B14F-4D97-AF65-F5344CB8AC3E}">
        <p14:creationId xmlns:p14="http://schemas.microsoft.com/office/powerpoint/2010/main" val="32758489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14453C42-E69D-41E8-9C4B-76829B8117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F6C662A-A2AC-4E37-A243-1AFC02798611}" type="slidenum">
              <a:rPr lang="de-DE" altLang="de-DE"/>
              <a:pPr>
                <a:defRPr/>
              </a:pPr>
              <a:t>‹Nr.›</a:t>
            </a:fld>
            <a:endParaRPr lang="de-DE" altLang="de-DE"/>
          </a:p>
        </p:txBody>
      </p:sp>
    </p:spTree>
    <p:extLst>
      <p:ext uri="{BB962C8B-B14F-4D97-AF65-F5344CB8AC3E}">
        <p14:creationId xmlns:p14="http://schemas.microsoft.com/office/powerpoint/2010/main" val="25252844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latin typeface="Arial" charset="0"/>
              </a:defRPr>
            </a:lvl1pPr>
          </a:lstStyle>
          <a:p>
            <a:pPr>
              <a:defRPr/>
            </a:pPr>
            <a:endParaRPr lang="de-DE"/>
          </a:p>
        </p:txBody>
      </p:sp>
      <p:sp>
        <p:nvSpPr>
          <p:cNvPr id="6" name="Rectangle 5"/>
          <p:cNvSpPr>
            <a:spLocks noGrp="1" noChangeArrowheads="1"/>
          </p:cNvSpPr>
          <p:nvPr>
            <p:ph type="ftr" sz="quarter" idx="11"/>
          </p:nvPr>
        </p:nvSpPr>
        <p:spPr/>
        <p:txBody>
          <a:bodyPr/>
          <a:lstStyle>
            <a:lvl1pPr fontAlgn="auto">
              <a:spcBef>
                <a:spcPts val="0"/>
              </a:spcBef>
              <a:spcAft>
                <a:spcPts val="0"/>
              </a:spcAft>
              <a:defRPr>
                <a:ea typeface="Verdana" pitchFamily="34" charset="0"/>
                <a:cs typeface="Verdana" pitchFamily="34" charset="0"/>
              </a:defRPr>
            </a:lvl1pPr>
          </a:lstStyle>
          <a:p>
            <a:pPr>
              <a:defRPr/>
            </a:pPr>
            <a:endParaRPr lang="de-DE"/>
          </a:p>
        </p:txBody>
      </p:sp>
      <p:sp>
        <p:nvSpPr>
          <p:cNvPr id="7" name="Rectangle 6"/>
          <p:cNvSpPr>
            <a:spLocks noGrp="1" noChangeArrowheads="1"/>
          </p:cNvSpPr>
          <p:nvPr>
            <p:ph type="sldNum" sz="quarter" idx="12"/>
          </p:nvPr>
        </p:nvSpPr>
        <p:spPr>
          <a:xfrm>
            <a:off x="6553200" y="6245225"/>
            <a:ext cx="2133600" cy="476250"/>
          </a:xfrm>
        </p:spPr>
        <p:txBody>
          <a:bodyPr anchor="t"/>
          <a:lstStyle>
            <a:lvl1pPr>
              <a:defRPr smtClean="0"/>
            </a:lvl1pPr>
          </a:lstStyle>
          <a:p>
            <a:pPr>
              <a:defRPr/>
            </a:pPr>
            <a:fld id="{E90C8626-C113-4574-93F2-BC8CCC3033CC}" type="slidenum">
              <a:rPr lang="de-DE" altLang="de-DE"/>
              <a:pPr>
                <a:defRPr/>
              </a:pPr>
              <a:t>‹Nr.›</a:t>
            </a:fld>
            <a:endParaRPr lang="de-DE" altLang="de-DE"/>
          </a:p>
        </p:txBody>
      </p:sp>
    </p:spTree>
    <p:extLst>
      <p:ext uri="{BB962C8B-B14F-4D97-AF65-F5344CB8AC3E}">
        <p14:creationId xmlns:p14="http://schemas.microsoft.com/office/powerpoint/2010/main" val="403275535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A7059E8B-0F0A-4BC3-B240-FD738AA20AA4}"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456F13F-7F97-4C6D-AD47-CE483CBBE510}" type="slidenum">
              <a:rPr lang="en-US" altLang="de-DE"/>
              <a:pPr>
                <a:defRPr/>
              </a:pPr>
              <a:t>‹Nr.›</a:t>
            </a:fld>
            <a:endParaRPr lang="en-US" altLang="de-DE"/>
          </a:p>
        </p:txBody>
      </p:sp>
    </p:spTree>
    <p:extLst>
      <p:ext uri="{BB962C8B-B14F-4D97-AF65-F5344CB8AC3E}">
        <p14:creationId xmlns:p14="http://schemas.microsoft.com/office/powerpoint/2010/main" val="41479624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9B6FC4E-860F-401E-BF7D-A352096C5285}"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0725381-7B33-4246-9635-862D72F4530D}" type="slidenum">
              <a:rPr lang="en-US" altLang="de-DE"/>
              <a:pPr>
                <a:defRPr/>
              </a:pPr>
              <a:t>‹Nr.›</a:t>
            </a:fld>
            <a:endParaRPr lang="en-US" altLang="de-DE"/>
          </a:p>
        </p:txBody>
      </p:sp>
    </p:spTree>
    <p:extLst>
      <p:ext uri="{BB962C8B-B14F-4D97-AF65-F5344CB8AC3E}">
        <p14:creationId xmlns:p14="http://schemas.microsoft.com/office/powerpoint/2010/main" val="14118349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3753A370-AEE0-4813-A57F-802402B5C1BE}"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A60A8F0-626E-476A-BE98-B76B58F0E9F0}" type="slidenum">
              <a:rPr lang="en-US" altLang="de-DE"/>
              <a:pPr>
                <a:defRPr/>
              </a:pPr>
              <a:t>‹Nr.›</a:t>
            </a:fld>
            <a:endParaRPr lang="en-US" altLang="de-DE"/>
          </a:p>
        </p:txBody>
      </p:sp>
    </p:spTree>
    <p:extLst>
      <p:ext uri="{BB962C8B-B14F-4D97-AF65-F5344CB8AC3E}">
        <p14:creationId xmlns:p14="http://schemas.microsoft.com/office/powerpoint/2010/main" val="1337964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465E3823-12B4-4A0E-8ED8-4431C74C64EC}"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F3FAA7F-1473-493A-B1BA-2CBF3993E516}" type="slidenum">
              <a:rPr lang="en-US" altLang="de-DE"/>
              <a:pPr>
                <a:defRPr/>
              </a:pPr>
              <a:t>‹Nr.›</a:t>
            </a:fld>
            <a:endParaRPr lang="en-US" altLang="de-DE"/>
          </a:p>
        </p:txBody>
      </p:sp>
    </p:spTree>
    <p:extLst>
      <p:ext uri="{BB962C8B-B14F-4D97-AF65-F5344CB8AC3E}">
        <p14:creationId xmlns:p14="http://schemas.microsoft.com/office/powerpoint/2010/main" val="38568128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24706371-0379-4819-B039-51771CD19D71}" type="datetime1">
              <a:rPr lang="en-US"/>
              <a:pPr>
                <a:defRPr/>
              </a:pPr>
              <a:t>4/26/2017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10C898D8-B85D-49EF-ACF6-E396FD4100B9}" type="slidenum">
              <a:rPr lang="en-US" altLang="de-DE"/>
              <a:pPr>
                <a:defRPr/>
              </a:pPr>
              <a:t>‹Nr.›</a:t>
            </a:fld>
            <a:endParaRPr lang="en-US" altLang="de-DE"/>
          </a:p>
        </p:txBody>
      </p:sp>
    </p:spTree>
    <p:extLst>
      <p:ext uri="{BB962C8B-B14F-4D97-AF65-F5344CB8AC3E}">
        <p14:creationId xmlns:p14="http://schemas.microsoft.com/office/powerpoint/2010/main" val="39560832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ACF8D58C-DA60-491B-A2F3-6FDE20055C81}" type="datetime1">
              <a:rPr lang="en-US"/>
              <a:pPr>
                <a:defRPr/>
              </a:pPr>
              <a:t>4/26/2017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DA92B76-792B-4A85-BFE0-D85A4FD7EA3B}" type="slidenum">
              <a:rPr lang="en-US" altLang="de-DE"/>
              <a:pPr>
                <a:defRPr/>
              </a:pPr>
              <a:t>‹Nr.›</a:t>
            </a:fld>
            <a:endParaRPr lang="en-US" altLang="de-DE"/>
          </a:p>
        </p:txBody>
      </p:sp>
    </p:spTree>
    <p:extLst>
      <p:ext uri="{BB962C8B-B14F-4D97-AF65-F5344CB8AC3E}">
        <p14:creationId xmlns:p14="http://schemas.microsoft.com/office/powerpoint/2010/main" val="30884452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A1628918-C92B-41DD-A9BA-3EE119127AF4}" type="datetime1">
              <a:rPr lang="en-US"/>
              <a:pPr>
                <a:defRPr/>
              </a:pPr>
              <a:t>4/26/2017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7E75CA7-5B43-4A94-AC82-AEE94BEF7950}" type="slidenum">
              <a:rPr lang="en-US" altLang="de-DE"/>
              <a:pPr>
                <a:defRPr/>
              </a:pPr>
              <a:t>‹Nr.›</a:t>
            </a:fld>
            <a:endParaRPr lang="en-US" altLang="de-DE"/>
          </a:p>
        </p:txBody>
      </p:sp>
    </p:spTree>
    <p:extLst>
      <p:ext uri="{BB962C8B-B14F-4D97-AF65-F5344CB8AC3E}">
        <p14:creationId xmlns:p14="http://schemas.microsoft.com/office/powerpoint/2010/main" val="93918791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816606F-3C57-4E21-9F9F-0419E9B1A613}"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3444592-7C67-45D9-917F-604417CC5984}" type="slidenum">
              <a:rPr lang="en-US" altLang="de-DE"/>
              <a:pPr>
                <a:defRPr/>
              </a:pPr>
              <a:t>‹Nr.›</a:t>
            </a:fld>
            <a:endParaRPr lang="en-US" altLang="de-DE"/>
          </a:p>
        </p:txBody>
      </p:sp>
    </p:spTree>
    <p:extLst>
      <p:ext uri="{BB962C8B-B14F-4D97-AF65-F5344CB8AC3E}">
        <p14:creationId xmlns:p14="http://schemas.microsoft.com/office/powerpoint/2010/main" val="38837414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AC43C5C8-8FED-4880-9DDC-2D77025BD255}"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70B5DA-A756-4B27-AC63-1BDAD94D2E62}" type="slidenum">
              <a:rPr lang="en-US" altLang="de-DE"/>
              <a:pPr>
                <a:defRPr/>
              </a:pPr>
              <a:t>‹Nr.›</a:t>
            </a:fld>
            <a:endParaRPr lang="en-US" altLang="de-DE"/>
          </a:p>
        </p:txBody>
      </p:sp>
    </p:spTree>
    <p:extLst>
      <p:ext uri="{BB962C8B-B14F-4D97-AF65-F5344CB8AC3E}">
        <p14:creationId xmlns:p14="http://schemas.microsoft.com/office/powerpoint/2010/main" val="28074990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1AB1F82-EB59-450A-A123-E3BB5028B99A}"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28E6143-45D5-4046-88AE-418AA6B2DAD6}" type="slidenum">
              <a:rPr lang="en-US" altLang="de-DE"/>
              <a:pPr>
                <a:defRPr/>
              </a:pPr>
              <a:t>‹Nr.›</a:t>
            </a:fld>
            <a:endParaRPr lang="en-US" altLang="de-DE"/>
          </a:p>
        </p:txBody>
      </p:sp>
    </p:spTree>
    <p:extLst>
      <p:ext uri="{BB962C8B-B14F-4D97-AF65-F5344CB8AC3E}">
        <p14:creationId xmlns:p14="http://schemas.microsoft.com/office/powerpoint/2010/main" val="37107612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FE0CF29-7DBA-47BC-AA61-BE9AB39E1959}"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615C126-4BDD-4000-80A5-3CFFF01F6110}" type="slidenum">
              <a:rPr lang="en-US" altLang="de-DE"/>
              <a:pPr>
                <a:defRPr/>
              </a:pPr>
              <a:t>‹Nr.›</a:t>
            </a:fld>
            <a:endParaRPr lang="en-US" altLang="de-DE"/>
          </a:p>
        </p:txBody>
      </p:sp>
    </p:spTree>
    <p:extLst>
      <p:ext uri="{BB962C8B-B14F-4D97-AF65-F5344CB8AC3E}">
        <p14:creationId xmlns:p14="http://schemas.microsoft.com/office/powerpoint/2010/main" val="35161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6.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30" r:id="rId1"/>
    <p:sldLayoutId id="2147485531" r:id="rId2"/>
    <p:sldLayoutId id="2147485532" r:id="rId3"/>
    <p:sldLayoutId id="2147485533" r:id="rId4"/>
    <p:sldLayoutId id="2147485534" r:id="rId5"/>
    <p:sldLayoutId id="2147485535" r:id="rId6"/>
    <p:sldLayoutId id="2147485536" r:id="rId7"/>
    <p:sldLayoutId id="2147485537" r:id="rId8"/>
    <p:sldLayoutId id="2147485538" r:id="rId9"/>
    <p:sldLayoutId id="2147485539" r:id="rId10"/>
    <p:sldLayoutId id="214748554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41" r:id="rId1"/>
    <p:sldLayoutId id="2147485542" r:id="rId2"/>
    <p:sldLayoutId id="2147485543" r:id="rId3"/>
    <p:sldLayoutId id="2147485544" r:id="rId4"/>
    <p:sldLayoutId id="2147485545" r:id="rId5"/>
    <p:sldLayoutId id="2147485546" r:id="rId6"/>
    <p:sldLayoutId id="2147485547" r:id="rId7"/>
    <p:sldLayoutId id="2147485548" r:id="rId8"/>
    <p:sldLayoutId id="2147485549" r:id="rId9"/>
    <p:sldLayoutId id="2147485550" r:id="rId10"/>
    <p:sldLayoutId id="2147485551"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3930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b="0">
              <a:solidFill>
                <a:schemeClr val="bg1"/>
              </a:solidFill>
              <a:latin typeface="Verdana" charset="0"/>
              <a:cs typeface="+mn-cs"/>
            </a:endParaRPr>
          </a:p>
        </p:txBody>
      </p:sp>
      <p:sp>
        <p:nvSpPr>
          <p:cNvPr id="307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52" r:id="rId1"/>
    <p:sldLayoutId id="2147485553" r:id="rId2"/>
    <p:sldLayoutId id="2147485554" r:id="rId3"/>
    <p:sldLayoutId id="2147485555" r:id="rId4"/>
    <p:sldLayoutId id="2147485556" r:id="rId5"/>
    <p:sldLayoutId id="2147485557" r:id="rId6"/>
    <p:sldLayoutId id="2147485558" r:id="rId7"/>
    <p:sldLayoutId id="2147485559" r:id="rId8"/>
    <p:sldLayoutId id="2147485560" r:id="rId9"/>
    <p:sldLayoutId id="2147485561" r:id="rId10"/>
    <p:sldLayoutId id="214748556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4100"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5563" r:id="rId1"/>
    <p:sldLayoutId id="2147485564" r:id="rId2"/>
    <p:sldLayoutId id="2147485565" r:id="rId3"/>
    <p:sldLayoutId id="2147485566" r:id="rId4"/>
    <p:sldLayoutId id="2147485567" r:id="rId5"/>
    <p:sldLayoutId id="2147485568" r:id="rId6"/>
    <p:sldLayoutId id="2147485569" r:id="rId7"/>
    <p:sldLayoutId id="2147485570" r:id="rId8"/>
    <p:sldLayoutId id="2147485571" r:id="rId9"/>
    <p:sldLayoutId id="2147485572" r:id="rId10"/>
    <p:sldLayoutId id="214748557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chemeClr val="bg2"/>
              </a:gs>
              <a:gs pos="100000">
                <a:schemeClr val="bg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12875"/>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chemeClr val="bg2"/>
              </a:gs>
              <a:gs pos="100000">
                <a:schemeClr val="bg1"/>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5125" name="Rectangle 5"/>
          <p:cNvSpPr>
            <a:spLocks noGrp="1" noChangeArrowheads="1"/>
          </p:cNvSpPr>
          <p:nvPr>
            <p:ph type="title"/>
          </p:nvPr>
        </p:nvSpPr>
        <p:spPr bwMode="auto">
          <a:xfrm>
            <a:off x="-179388" y="260350"/>
            <a:ext cx="91440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74" r:id="rId1"/>
    <p:sldLayoutId id="2147485575" r:id="rId2"/>
    <p:sldLayoutId id="2147485576" r:id="rId3"/>
    <p:sldLayoutId id="2147485577" r:id="rId4"/>
    <p:sldLayoutId id="2147485578" r:id="rId5"/>
    <p:sldLayoutId id="2147485579" r:id="rId6"/>
    <p:sldLayoutId id="2147485580" r:id="rId7"/>
    <p:sldLayoutId id="2147485581" r:id="rId8"/>
    <p:sldLayoutId id="2147485582" r:id="rId9"/>
    <p:sldLayoutId id="2147485583" r:id="rId10"/>
    <p:sldLayoutId id="214748558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 id="2147485597" r:id="rId13"/>
    <p:sldLayoutId id="2147485598" r:id="rId14"/>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717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172"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7173"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99" r:id="rId1"/>
    <p:sldLayoutId id="2147485600" r:id="rId2"/>
    <p:sldLayoutId id="2147485601" r:id="rId3"/>
    <p:sldLayoutId id="2147485602" r:id="rId4"/>
    <p:sldLayoutId id="2147485603" r:id="rId5"/>
    <p:sldLayoutId id="2147485604" r:id="rId6"/>
    <p:sldLayoutId id="2147485605" r:id="rId7"/>
    <p:sldLayoutId id="2147485606" r:id="rId8"/>
    <p:sldLayoutId id="2147485607" r:id="rId9"/>
    <p:sldLayoutId id="2147485608" r:id="rId10"/>
    <p:sldLayoutId id="214748560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b="0" smtClean="0">
                <a:solidFill>
                  <a:srgbClr val="FFFFFF"/>
                </a:solidFill>
                <a:latin typeface="Verdana" panose="020B0604030504040204" pitchFamily="34" charset="0"/>
                <a:cs typeface="Arial" panose="020B0604020202020204" pitchFamily="34" charset="0"/>
              </a:defRPr>
            </a:lvl1pPr>
          </a:lstStyle>
          <a:p>
            <a:pPr>
              <a:defRPr/>
            </a:pPr>
            <a:fld id="{5B50E82E-0DB2-4D3E-A28A-A821574EA32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smtClean="0">
                <a:solidFill>
                  <a:schemeClr val="bg1"/>
                </a:solidFill>
                <a:latin typeface="Verdana" panose="020B0604030504040204" pitchFamily="34" charset="0"/>
              </a:defRPr>
            </a:lvl1pPr>
          </a:lstStyle>
          <a:p>
            <a:pPr>
              <a:defRPr/>
            </a:pPr>
            <a:fld id="{6AF830C4-FC49-4ABB-BFEE-353BCC48D596}" type="slidenum">
              <a:rPr lang="de-DE" altLang="de-DE"/>
              <a:pPr>
                <a:defRPr/>
              </a:pPr>
              <a:t>‹Nr.›</a:t>
            </a:fld>
            <a:endParaRPr lang="de-DE" altLang="de-DE"/>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610" r:id="rId1"/>
    <p:sldLayoutId id="2147485611" r:id="rId2"/>
    <p:sldLayoutId id="2147485612" r:id="rId3"/>
    <p:sldLayoutId id="2147485613" r:id="rId4"/>
    <p:sldLayoutId id="2147485614" r:id="rId5"/>
    <p:sldLayoutId id="2147485615" r:id="rId6"/>
    <p:sldLayoutId id="2147485616" r:id="rId7"/>
    <p:sldLayoutId id="2147485617" r:id="rId8"/>
    <p:sldLayoutId id="2147485618" r:id="rId9"/>
    <p:sldLayoutId id="2147485619" r:id="rId10"/>
    <p:sldLayoutId id="2147485620" r:id="rId11"/>
    <p:sldLayoutId id="2147485632" r:id="rId12"/>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anose="02070309020205020404" pitchFamily="49" charset="0"/>
        <a:buChar char="o"/>
        <a:defRPr kern="1200">
          <a:solidFill>
            <a:schemeClr val="tx1"/>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19"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20"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21"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9227"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8"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b="0">
                <a:solidFill>
                  <a:srgbClr val="FFFFFF"/>
                </a:solidFill>
                <a:latin typeface="+mn-lt"/>
                <a:cs typeface="+mn-cs"/>
              </a:defRPr>
            </a:lvl1pPr>
          </a:lstStyle>
          <a:p>
            <a:pPr>
              <a:defRPr/>
            </a:pPr>
            <a:fld id="{BDFFF157-BA7E-4EA1-A5D2-10FD4B8B6F53}" type="datetime1">
              <a:rPr lang="en-US"/>
              <a:pPr>
                <a:defRPr/>
              </a:pPr>
              <a:t>4/26/2017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eaLnBrk="1" fontAlgn="auto" hangingPunct="1">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b="0" smtClean="0">
                <a:solidFill>
                  <a:srgbClr val="E1E1E1"/>
                </a:solidFill>
                <a:latin typeface="Verdana" panose="020B0604030504040204" pitchFamily="34" charset="0"/>
              </a:defRPr>
            </a:lvl1pPr>
          </a:lstStyle>
          <a:p>
            <a:pPr>
              <a:defRPr/>
            </a:pPr>
            <a:fld id="{48FACE28-9B24-4800-B9C2-883E5A15A18A}"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621" r:id="rId1"/>
    <p:sldLayoutId id="2147485622" r:id="rId2"/>
    <p:sldLayoutId id="2147485623" r:id="rId3"/>
    <p:sldLayoutId id="2147485624" r:id="rId4"/>
    <p:sldLayoutId id="2147485625" r:id="rId5"/>
    <p:sldLayoutId id="2147485626" r:id="rId6"/>
    <p:sldLayoutId id="2147485627" r:id="rId7"/>
    <p:sldLayoutId id="2147485628" r:id="rId8"/>
    <p:sldLayoutId id="2147485629" r:id="rId9"/>
    <p:sldLayoutId id="2147485630" r:id="rId10"/>
    <p:sldLayoutId id="2147485631" r:id="rId11"/>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Georgia" panose="02040502050405020303" pitchFamily="18" charset="0"/>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Georgia" panose="02040502050405020303" pitchFamily="18" charset="0"/>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Georgia" panose="02040502050405020303" pitchFamily="18" charset="0"/>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8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8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8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8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8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7.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8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8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8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7.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87.xml"/><Relationship Id="rId6" Type="http://schemas.openxmlformats.org/officeDocument/2006/relationships/image" Target="../media/image4.jpeg"/><Relationship Id="rId5" Type="http://schemas.openxmlformats.org/officeDocument/2006/relationships/image" Target="../media/image13.pn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87.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8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7.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8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GB" altLang="de-DE" sz="3600" b="0" dirty="0" smtClean="0">
                <a:solidFill>
                  <a:schemeClr val="accent1"/>
                </a:solidFill>
                <a:latin typeface="Verdana" panose="020B0604030504040204" pitchFamily="34" charset="0"/>
              </a:rPr>
              <a:t>Metacognitive Therapy</a:t>
            </a:r>
            <a:endParaRPr lang="en-GB" altLang="de-DE" sz="3600" b="0" dirty="0">
              <a:solidFill>
                <a:schemeClr val="accent1"/>
              </a:solidFill>
              <a:latin typeface="Verdana" panose="020B0604030504040204" pitchFamily="34" charset="0"/>
            </a:endParaRPr>
          </a:p>
        </p:txBody>
      </p:sp>
      <p:sp>
        <p:nvSpPr>
          <p:cNvPr id="11267" name="Rectangle 2"/>
          <p:cNvSpPr>
            <a:spLocks noChangeArrowheads="1"/>
          </p:cNvSpPr>
          <p:nvPr/>
        </p:nvSpPr>
        <p:spPr bwMode="auto">
          <a:xfrm>
            <a:off x="685800" y="2646363"/>
            <a:ext cx="7772400" cy="1143000"/>
          </a:xfrm>
          <a:prstGeom prst="rect">
            <a:avLst/>
          </a:prstGeom>
          <a:noFill/>
          <a:ln>
            <a:noFill/>
          </a:ln>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lnSpc>
                <a:spcPct val="150000"/>
              </a:lnSpc>
              <a:buClr>
                <a:schemeClr val="accent1"/>
              </a:buClr>
              <a:buSzPct val="85000"/>
              <a:buFont typeface="Wingdings 2" panose="05020102010507070707" pitchFamily="18" charset="2"/>
              <a:buNone/>
              <a:defRPr/>
            </a:pPr>
            <a:r>
              <a:rPr lang="de-DE" altLang="de-DE" dirty="0" smtClean="0">
                <a:solidFill>
                  <a:schemeClr val="tx2"/>
                </a:solidFill>
                <a:latin typeface="+mj-lt"/>
                <a:ea typeface="+mj-ea"/>
                <a:cs typeface="+mj-cs"/>
              </a:rPr>
              <a:t>THERAPY UNIT </a:t>
            </a:r>
            <a:r>
              <a:rPr lang="de-DE" altLang="de-DE" dirty="0">
                <a:solidFill>
                  <a:schemeClr val="tx2"/>
                </a:solidFill>
                <a:latin typeface="+mj-lt"/>
                <a:ea typeface="+mj-ea"/>
                <a:cs typeface="+mj-cs"/>
              </a:rPr>
              <a:t>9: </a:t>
            </a:r>
            <a:br>
              <a:rPr lang="de-DE" altLang="de-DE" dirty="0">
                <a:solidFill>
                  <a:schemeClr val="tx2"/>
                </a:solidFill>
                <a:latin typeface="+mj-lt"/>
                <a:ea typeface="+mj-ea"/>
                <a:cs typeface="+mj-cs"/>
              </a:rPr>
            </a:br>
            <a:r>
              <a:rPr lang="de-DE" altLang="de-DE" dirty="0" smtClean="0">
                <a:solidFill>
                  <a:schemeClr val="tx2"/>
                </a:solidFill>
                <a:latin typeface="+mj-lt"/>
                <a:ea typeface="+mj-ea"/>
                <a:cs typeface="+mj-cs"/>
              </a:rPr>
              <a:t>DEPRESSION AND THINKING</a:t>
            </a:r>
            <a:endParaRPr lang="en-US" altLang="de-DE"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52413" y="1828800"/>
            <a:ext cx="80772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buClr>
                <a:srgbClr val="006699"/>
              </a:buClr>
              <a:buSzPct val="200000"/>
            </a:pPr>
            <a:r>
              <a:rPr lang="de-DE" altLang="de-DE" sz="2400" b="0">
                <a:latin typeface="Verdana" panose="020B0604030504040204" pitchFamily="34" charset="0"/>
              </a:rPr>
              <a:t>	</a:t>
            </a:r>
            <a:r>
              <a:rPr lang="de-DE" altLang="de-DE" b="0">
                <a:latin typeface="Verdana" panose="020B0604030504040204" pitchFamily="34" charset="0"/>
              </a:rPr>
              <a:t>	</a:t>
            </a:r>
          </a:p>
          <a:p>
            <a:pPr eaLnBrk="1" hangingPunct="1">
              <a:spcBef>
                <a:spcPct val="50000"/>
              </a:spcBef>
              <a:buClr>
                <a:srgbClr val="006699"/>
              </a:buClr>
              <a:buSzPct val="200000"/>
            </a:pPr>
            <a:r>
              <a:rPr lang="de-DE" altLang="de-DE" b="0">
                <a:latin typeface="Verdana" panose="020B0604030504040204" pitchFamily="34" charset="0"/>
              </a:rPr>
              <a:t>			</a:t>
            </a:r>
          </a:p>
          <a:p>
            <a:pPr eaLnBrk="1" hangingPunct="1">
              <a:spcBef>
                <a:spcPct val="50000"/>
              </a:spcBef>
              <a:buClr>
                <a:srgbClr val="006699"/>
              </a:buClr>
              <a:buSzPct val="200000"/>
            </a:pPr>
            <a:r>
              <a:rPr lang="de-DE" altLang="de-DE" b="0">
                <a:latin typeface="Verdana" panose="020B0604030504040204" pitchFamily="34" charset="0"/>
              </a:rPr>
              <a:t>			</a:t>
            </a:r>
          </a:p>
          <a:p>
            <a:pPr eaLnBrk="1" hangingPunct="1">
              <a:spcBef>
                <a:spcPct val="50000"/>
              </a:spcBef>
              <a:buClr>
                <a:srgbClr val="006699"/>
              </a:buClr>
              <a:buSzPct val="200000"/>
            </a:pPr>
            <a:r>
              <a:rPr lang="de-DE" altLang="de-DE" b="0">
                <a:latin typeface="Verdana" panose="020B0604030504040204" pitchFamily="34" charset="0"/>
              </a:rPr>
              <a:t>		</a:t>
            </a:r>
          </a:p>
        </p:txBody>
      </p:sp>
      <p:sp>
        <p:nvSpPr>
          <p:cNvPr id="15363"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smtClean="0">
                <a:solidFill>
                  <a:srgbClr val="D16349"/>
                </a:solidFill>
                <a:latin typeface="Verdana" panose="020B0604030504040204" pitchFamily="34" charset="0"/>
              </a:rPr>
              <a:t>What are signs of depression?</a:t>
            </a:r>
            <a:endParaRPr lang="en-US" altLang="de-DE" sz="2000" b="0" dirty="0">
              <a:solidFill>
                <a:srgbClr val="D16349"/>
              </a:solidFill>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a:t>
            </a:r>
            <a:endParaRPr lang="en-US" altLang="de-DE" sz="1200" kern="0" dirty="0">
              <a:solidFill>
                <a:srgbClr val="646B86"/>
              </a:solidFill>
              <a:latin typeface="Verdana"/>
            </a:endParaRPr>
          </a:p>
        </p:txBody>
      </p:sp>
      <p:sp>
        <p:nvSpPr>
          <p:cNvPr id="15365" name="Rectangle 3"/>
          <p:cNvSpPr txBox="1">
            <a:spLocks noChangeArrowheads="1"/>
          </p:cNvSpPr>
          <p:nvPr/>
        </p:nvSpPr>
        <p:spPr bwMode="auto">
          <a:xfrm>
            <a:off x="2160588" y="1339850"/>
            <a:ext cx="482282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20000"/>
              </a:spcBef>
              <a:buClr>
                <a:schemeClr val="accent1"/>
              </a:buClr>
              <a:buSzPct val="85000"/>
              <a:buFont typeface="Wingdings 2" panose="05020102010507070707" pitchFamily="18" charset="2"/>
              <a:buNone/>
            </a:pPr>
            <a:r>
              <a:rPr lang="de-DE" altLang="de-DE" sz="2800" b="0">
                <a:latin typeface="Verdana" panose="020B0604030504040204" pitchFamily="34" charset="0"/>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52413" y="1341438"/>
            <a:ext cx="8639175" cy="5355312"/>
          </a:xfrm>
          <a:prstGeom prst="rect">
            <a:avLst/>
          </a:prstGeom>
          <a:noFill/>
          <a:ln>
            <a:noFill/>
          </a:ln>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smtClean="0">
                <a:solidFill>
                  <a:srgbClr val="000000"/>
                </a:solidFill>
                <a:latin typeface="Verdana" panose="020B0604030504040204" pitchFamily="34" charset="0"/>
              </a:rPr>
              <a:t>sadness, feeling low</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smtClean="0">
                <a:solidFill>
                  <a:srgbClr val="000000"/>
                </a:solidFill>
                <a:latin typeface="Verdana" panose="020B0604030504040204" pitchFamily="34" charset="0"/>
              </a:rPr>
              <a:t>decreased drive</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smtClean="0">
                <a:latin typeface="Verdana" pitchFamily="34" charset="0"/>
              </a:rPr>
              <a:t>low self-esteem, fear of being rejected</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smtClean="0">
                <a:latin typeface="Verdana" pitchFamily="34" charset="0"/>
              </a:rPr>
              <a:t>strong fears (e.g. regarding future)</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a:solidFill>
                  <a:srgbClr val="000000"/>
                </a:solidFill>
                <a:latin typeface="Verdana" panose="020B0604030504040204" pitchFamily="34" charset="0"/>
              </a:rPr>
              <a:t>s</a:t>
            </a:r>
            <a:r>
              <a:rPr lang="en-US" b="0" dirty="0" smtClean="0">
                <a:solidFill>
                  <a:srgbClr val="000000"/>
                </a:solidFill>
                <a:latin typeface="Verdana" panose="020B0604030504040204" pitchFamily="34" charset="0"/>
              </a:rPr>
              <a:t>leep disturbances, pain</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a:solidFill>
                  <a:srgbClr val="000000"/>
                </a:solidFill>
                <a:latin typeface="Verdana" panose="020B0604030504040204" pitchFamily="34" charset="0"/>
              </a:rPr>
              <a:t>d</a:t>
            </a:r>
            <a:r>
              <a:rPr lang="en-US" b="0" dirty="0" smtClean="0">
                <a:solidFill>
                  <a:srgbClr val="000000"/>
                </a:solidFill>
                <a:latin typeface="Verdana" panose="020B0604030504040204" pitchFamily="34" charset="0"/>
              </a:rPr>
              <a:t>ecrease of cognitive performance (poor attention, memory problems)</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a:solidFill>
                  <a:srgbClr val="000000"/>
                </a:solidFill>
                <a:latin typeface="Verdana" panose="020B0604030504040204" pitchFamily="34" charset="0"/>
              </a:rPr>
              <a:t>l</a:t>
            </a:r>
            <a:r>
              <a:rPr lang="en-US" b="0" dirty="0" smtClean="0">
                <a:solidFill>
                  <a:srgbClr val="000000"/>
                </a:solidFill>
                <a:latin typeface="Verdana" panose="020B0604030504040204" pitchFamily="34" charset="0"/>
              </a:rPr>
              <a:t>oss of appetite or increased appetite</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a:solidFill>
                  <a:srgbClr val="000000"/>
                </a:solidFill>
                <a:latin typeface="Verdana" panose="020B0604030504040204" pitchFamily="34" charset="0"/>
              </a:rPr>
              <a:t>i</a:t>
            </a:r>
            <a:r>
              <a:rPr lang="en-US" b="0" dirty="0" smtClean="0">
                <a:solidFill>
                  <a:srgbClr val="000000"/>
                </a:solidFill>
                <a:latin typeface="Verdana" panose="020B0604030504040204" pitchFamily="34" charset="0"/>
              </a:rPr>
              <a:t>nactivity, loss of interest</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a:solidFill>
                  <a:srgbClr val="000000"/>
                </a:solidFill>
                <a:latin typeface="Verdana" panose="020B0604030504040204" pitchFamily="34" charset="0"/>
              </a:rPr>
              <a:t>w</a:t>
            </a:r>
            <a:r>
              <a:rPr lang="en-US" b="0" dirty="0" smtClean="0">
                <a:solidFill>
                  <a:srgbClr val="000000"/>
                </a:solidFill>
                <a:latin typeface="Verdana" panose="020B0604030504040204" pitchFamily="34" charset="0"/>
              </a:rPr>
              <a:t>eary of life, suicidal thoughts</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smtClean="0">
                <a:solidFill>
                  <a:srgbClr val="000000"/>
                </a:solidFill>
                <a:latin typeface="Verdana" panose="020B0604030504040204" pitchFamily="34" charset="0"/>
              </a:rPr>
              <a:t>…</a:t>
            </a:r>
          </a:p>
          <a:p>
            <a:pPr eaLnBrk="1" hangingPunct="1">
              <a:spcBef>
                <a:spcPct val="50000"/>
              </a:spcBef>
              <a:buClr>
                <a:srgbClr val="006699"/>
              </a:buClr>
              <a:buSzPct val="200000"/>
              <a:defRPr/>
            </a:pPr>
            <a:r>
              <a:rPr lang="en-US" altLang="de-DE" b="0" dirty="0" smtClean="0">
                <a:latin typeface="Verdana" panose="020B0604030504040204" pitchFamily="34" charset="0"/>
              </a:rPr>
              <a:t>			</a:t>
            </a:r>
          </a:p>
          <a:p>
            <a:pPr eaLnBrk="1" hangingPunct="1">
              <a:spcBef>
                <a:spcPct val="50000"/>
              </a:spcBef>
              <a:buClr>
                <a:srgbClr val="006699"/>
              </a:buClr>
              <a:buSzPct val="200000"/>
              <a:defRPr/>
            </a:pPr>
            <a:r>
              <a:rPr lang="en-US" altLang="de-DE" b="0" dirty="0" smtClean="0">
                <a:latin typeface="Verdana" panose="020B0604030504040204" pitchFamily="34" charset="0"/>
              </a:rPr>
              <a:t>		</a:t>
            </a: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a:t>
            </a:r>
            <a:endParaRPr lang="en-US" altLang="de-DE" sz="1200" kern="0" dirty="0">
              <a:solidFill>
                <a:srgbClr val="646B86"/>
              </a:solidFill>
              <a:latin typeface="Verdana"/>
            </a:endParaRPr>
          </a:p>
        </p:txBody>
      </p:sp>
      <p:sp>
        <p:nvSpPr>
          <p:cNvPr id="6"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smtClean="0">
                <a:solidFill>
                  <a:srgbClr val="D16349"/>
                </a:solidFill>
                <a:latin typeface="Verdana" panose="020B0604030504040204" pitchFamily="34" charset="0"/>
              </a:rPr>
              <a:t>What are signs of depression?</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0"/>
            <a:ext cx="9144000" cy="792163"/>
          </a:xfrm>
          <a:noFill/>
        </p:spPr>
        <p:txBody>
          <a:bodyPr lIns="92075" tIns="46038" rIns="92075" bIns="46038" anchor="ctr"/>
          <a:lstStyle/>
          <a:p>
            <a:pPr eaLnBrk="1" hangingPunct="1"/>
            <a:r>
              <a:rPr lang="en-US" altLang="de-DE" dirty="0" smtClean="0"/>
              <a:t>Roots of depression:</a:t>
            </a:r>
            <a:br>
              <a:rPr lang="en-US" altLang="de-DE" dirty="0" smtClean="0"/>
            </a:br>
            <a:r>
              <a:rPr lang="en-US" altLang="de-DE" dirty="0" smtClean="0"/>
              <a:t>I was born like this... became like this?</a:t>
            </a:r>
          </a:p>
        </p:txBody>
      </p:sp>
      <p:sp>
        <p:nvSpPr>
          <p:cNvPr id="19459" name="Rectangle 3"/>
          <p:cNvSpPr>
            <a:spLocks noGrp="1" noChangeAspect="1" noChangeArrowheads="1"/>
          </p:cNvSpPr>
          <p:nvPr>
            <p:ph type="body" idx="4294967295"/>
          </p:nvPr>
        </p:nvSpPr>
        <p:spPr>
          <a:xfrm>
            <a:off x="252413" y="1341438"/>
            <a:ext cx="8639175" cy="4770437"/>
          </a:xfrm>
          <a:noFill/>
        </p:spPr>
        <p:txBody>
          <a:bodyPr lIns="92075" tIns="46038" rIns="92075" bIns="46038"/>
          <a:lstStyle/>
          <a:p>
            <a:pPr marL="179388" indent="0" eaLnBrk="1" hangingPunct="1">
              <a:spcBef>
                <a:spcPts val="1200"/>
              </a:spcBef>
            </a:pPr>
            <a:r>
              <a:rPr lang="en-US" altLang="de-DE" dirty="0" smtClean="0"/>
              <a:t>Depression is usually caused by multiple factors. There is </a:t>
            </a:r>
            <a:r>
              <a:rPr lang="en-US" altLang="de-DE" i="1" dirty="0" smtClean="0"/>
              <a:t>no single cause</a:t>
            </a:r>
            <a:r>
              <a:rPr lang="en-US" altLang="de-DE" dirty="0" smtClean="0"/>
              <a:t>. </a:t>
            </a:r>
          </a:p>
          <a:p>
            <a:pPr marL="179388" indent="0" eaLnBrk="1" hangingPunct="1">
              <a:spcBef>
                <a:spcPts val="1200"/>
              </a:spcBef>
            </a:pPr>
            <a:endParaRPr lang="en-US" altLang="de-DE" dirty="0" smtClean="0">
              <a:solidFill>
                <a:srgbClr val="006699"/>
              </a:solidFill>
            </a:endParaRPr>
          </a:p>
          <a:p>
            <a:pPr marL="179388" indent="0" eaLnBrk="1" hangingPunct="1">
              <a:spcBef>
                <a:spcPts val="1200"/>
              </a:spcBef>
            </a:pPr>
            <a:r>
              <a:rPr lang="en-US" altLang="de-DE" b="1" dirty="0" smtClean="0"/>
              <a:t>Disposition</a:t>
            </a:r>
            <a:r>
              <a:rPr lang="en-US" altLang="de-DE" dirty="0" smtClean="0"/>
              <a:t>: There is evidence for a genetic predisposition of depressive thoughts and low self-esteem.</a:t>
            </a:r>
          </a:p>
          <a:p>
            <a:pPr marL="179388" indent="0" eaLnBrk="1" hangingPunct="1">
              <a:spcBef>
                <a:spcPts val="1200"/>
              </a:spcBef>
            </a:pPr>
            <a:r>
              <a:rPr lang="en-US" altLang="de-DE" b="1" dirty="0" smtClean="0"/>
              <a:t>Environment</a:t>
            </a:r>
            <a:r>
              <a:rPr lang="en-US" altLang="de-DE" dirty="0" smtClean="0"/>
              <a:t>: Critical and neglecting parents, early experiences of loss, and negative life-events can result in a negative self-image.</a:t>
            </a:r>
          </a:p>
          <a:p>
            <a:pPr marL="179388" indent="0" eaLnBrk="1" hangingPunct="1">
              <a:spcBef>
                <a:spcPts val="1200"/>
              </a:spcBef>
            </a:pPr>
            <a:endParaRPr lang="en-US" altLang="de-DE" b="1" dirty="0" smtClean="0"/>
          </a:p>
          <a:p>
            <a:pPr marL="179388" indent="0" eaLnBrk="1" hangingPunct="1">
              <a:spcBef>
                <a:spcPts val="1200"/>
              </a:spcBef>
            </a:pPr>
            <a:r>
              <a:rPr lang="en-US" altLang="de-DE" b="1" dirty="0" smtClean="0"/>
              <a:t>BUT: </a:t>
            </a:r>
            <a:r>
              <a:rPr lang="en-US" altLang="de-DE" dirty="0" smtClean="0"/>
              <a:t>Depressive thinking structures can be changed! Depression is not an irreversible fate! </a:t>
            </a:r>
          </a:p>
        </p:txBody>
      </p:sp>
      <p:pic>
        <p:nvPicPr>
          <p:cNvPr id="19460"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7763" y="5576888"/>
            <a:ext cx="1646237"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10"/>
          <p:cNvSpPr>
            <a:spLocks noChangeArrowheads="1"/>
          </p:cNvSpPr>
          <p:nvPr/>
        </p:nvSpPr>
        <p:spPr bwMode="auto">
          <a:xfrm>
            <a:off x="-69850" y="6677025"/>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rPr>
              <a:t>Despair” by </a:t>
            </a:r>
            <a:r>
              <a:rPr lang="en-US" altLang="de-DE" sz="800" b="0" i="1" dirty="0" err="1" smtClean="0">
                <a:latin typeface="Verdana" panose="020B0604030504040204" pitchFamily="34" charset="0"/>
              </a:rPr>
              <a:t>fakelvis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buFontTx/>
              <a:buChar char="•"/>
            </a:pPr>
            <a:endParaRPr lang="en-GB" altLang="de-DE" sz="2000" b="0">
              <a:latin typeface="Verdana" panose="020B0604030504040204" pitchFamily="34" charset="0"/>
            </a:endParaRPr>
          </a:p>
        </p:txBody>
      </p:sp>
      <p:sp>
        <p:nvSpPr>
          <p:cNvPr id="21507" name="Text Box 4"/>
          <p:cNvSpPr txBox="1">
            <a:spLocks noChangeArrowheads="1"/>
          </p:cNvSpPr>
          <p:nvPr/>
        </p:nvSpPr>
        <p:spPr bwMode="auto">
          <a:xfrm>
            <a:off x="804863" y="2060575"/>
            <a:ext cx="7534275"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pPr>
            <a:r>
              <a:rPr lang="en-US" altLang="de-DE" b="0" dirty="0" smtClean="0">
                <a:latin typeface="Verdana" panose="020B0604030504040204" pitchFamily="34" charset="0"/>
              </a:rPr>
              <a:t>Many people with mental health problems show thinking biases that may </a:t>
            </a:r>
            <a:r>
              <a:rPr lang="en-US" altLang="de-DE" dirty="0" smtClean="0">
                <a:latin typeface="Verdana" panose="020B0604030504040204" pitchFamily="34" charset="0"/>
              </a:rPr>
              <a:t>promote depression</a:t>
            </a:r>
            <a:r>
              <a:rPr lang="en-US" altLang="de-DE" b="0" dirty="0" smtClean="0">
                <a:latin typeface="Verdana" panose="020B0604030504040204" pitchFamily="34" charset="0"/>
              </a:rPr>
              <a:t>. </a:t>
            </a:r>
          </a:p>
          <a:p>
            <a:pPr eaLnBrk="1" hangingPunct="1">
              <a:spcBef>
                <a:spcPct val="20000"/>
              </a:spcBef>
            </a:pPr>
            <a:endParaRPr lang="en-US" altLang="de-DE" b="0" dirty="0" smtClean="0">
              <a:latin typeface="Verdana" panose="020B0604030504040204" pitchFamily="34" charset="0"/>
            </a:endParaRPr>
          </a:p>
          <a:p>
            <a:pPr eaLnBrk="1" hangingPunct="1"/>
            <a:r>
              <a:rPr lang="en-US" altLang="de-DE" b="0" dirty="0" smtClean="0">
                <a:latin typeface="Verdana" panose="020B0604030504040204" pitchFamily="34" charset="0"/>
              </a:rPr>
              <a:t>These thinking distortions can be changed through intensive and continuous training.</a:t>
            </a:r>
            <a:r>
              <a:rPr lang="en-US" altLang="de-DE" b="0" dirty="0" smtClean="0">
                <a:solidFill>
                  <a:schemeClr val="accent2"/>
                </a:solidFill>
                <a:latin typeface="Verdana" panose="020B0604030504040204" pitchFamily="34" charset="0"/>
              </a:rPr>
              <a:t> </a:t>
            </a:r>
            <a:endParaRPr lang="en-US" altLang="de-DE" b="0" dirty="0">
              <a:solidFill>
                <a:schemeClr val="accent2"/>
              </a:solidFill>
              <a:latin typeface="Verdana" panose="020B0604030504040204" pitchFamily="34" charset="0"/>
            </a:endParaRPr>
          </a:p>
        </p:txBody>
      </p:sp>
      <p:sp>
        <p:nvSpPr>
          <p:cNvPr id="21508"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smtClean="0">
                <a:solidFill>
                  <a:srgbClr val="D16349"/>
                </a:solidFill>
                <a:latin typeface="Verdana" panose="020B0604030504040204" pitchFamily="34" charset="0"/>
              </a:rPr>
              <a:t>Why are we doing this?</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9.5</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n-US" altLang="de-DE" sz="2000" b="0" dirty="0" smtClean="0">
                <a:solidFill>
                  <a:srgbClr val="D16349"/>
                </a:solidFill>
                <a:latin typeface="+mn-lt"/>
              </a:rPr>
              <a:t>One event – many possible emotions… </a:t>
            </a:r>
          </a:p>
          <a:p>
            <a:pPr algn="ctr" eaLnBrk="1" hangingPunct="1">
              <a:defRPr/>
            </a:pPr>
            <a:r>
              <a:rPr lang="en-US" altLang="de-DE" sz="2000" b="0" dirty="0" smtClean="0">
                <a:solidFill>
                  <a:srgbClr val="D16349"/>
                </a:solidFill>
                <a:latin typeface="+mn-lt"/>
              </a:rPr>
              <a:t>What leads to the different reactions?</a:t>
            </a:r>
          </a:p>
        </p:txBody>
      </p:sp>
      <p:sp>
        <p:nvSpPr>
          <p:cNvPr id="23555" name="Text Box 11"/>
          <p:cNvSpPr txBox="1">
            <a:spLocks noChangeArrowheads="1"/>
          </p:cNvSpPr>
          <p:nvPr/>
        </p:nvSpPr>
        <p:spPr bwMode="auto">
          <a:xfrm>
            <a:off x="0" y="36449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b="0" i="1" dirty="0" smtClean="0">
                <a:latin typeface="Verdana" panose="020B0604030504040204" pitchFamily="34" charset="0"/>
              </a:rPr>
              <a:t>possible reactions</a:t>
            </a:r>
            <a:endParaRPr lang="en-US" altLang="de-DE" b="0" i="1" dirty="0">
              <a:latin typeface="Verdana" panose="020B0604030504040204" pitchFamily="34" charset="0"/>
            </a:endParaRPr>
          </a:p>
        </p:txBody>
      </p:sp>
      <p:grpSp>
        <p:nvGrpSpPr>
          <p:cNvPr id="23556" name="Gruppieren 2"/>
          <p:cNvGrpSpPr>
            <a:grpSpLocks/>
          </p:cNvGrpSpPr>
          <p:nvPr/>
        </p:nvGrpSpPr>
        <p:grpSpPr bwMode="auto">
          <a:xfrm>
            <a:off x="863600" y="1773238"/>
            <a:ext cx="7416800" cy="4268192"/>
            <a:chOff x="900113" y="1773238"/>
            <a:chExt cx="7416800" cy="4268192"/>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a:t>Mann und Frau sind verabredet. Nach einer halben Stunde wartet die Frau immer noch. </a:t>
              </a:r>
            </a:p>
          </p:txBody>
        </p:sp>
        <p:sp>
          <p:nvSpPr>
            <p:cNvPr id="23559" name="Text Box 13"/>
            <p:cNvSpPr txBox="1">
              <a:spLocks noChangeArrowheads="1"/>
            </p:cNvSpPr>
            <p:nvPr/>
          </p:nvSpPr>
          <p:spPr bwMode="auto">
            <a:xfrm>
              <a:off x="900113" y="1814513"/>
              <a:ext cx="7416800" cy="677108"/>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After a job interview you don’t get the position you had hoped for.</a:t>
              </a:r>
              <a:r>
                <a:rPr lang="en-US" altLang="de-DE" sz="2000" dirty="0" smtClean="0">
                  <a:latin typeface="Verdana" panose="020B0604030504040204" pitchFamily="34" charset="0"/>
                </a:rPr>
                <a:t> </a:t>
              </a:r>
              <a:endParaRPr lang="en-US" altLang="de-DE" sz="2000" dirty="0">
                <a:latin typeface="Verdana" panose="020B0604030504040204" pitchFamily="34" charset="0"/>
              </a:endParaRPr>
            </a:p>
          </p:txBody>
        </p:sp>
        <p:sp>
          <p:nvSpPr>
            <p:cNvPr id="23560" name="Text Box 4"/>
            <p:cNvSpPr txBox="1">
              <a:spLocks noChangeArrowheads="1"/>
            </p:cNvSpPr>
            <p:nvPr/>
          </p:nvSpPr>
          <p:spPr bwMode="auto">
            <a:xfrm>
              <a:off x="995363"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angry letter or call</a:t>
              </a:r>
              <a:r>
                <a:rPr lang="en-US" altLang="de-DE" dirty="0">
                  <a:latin typeface="Verdana" panose="020B0604030504040204" pitchFamily="34" charset="0"/>
                </a:rPr>
                <a:t> </a:t>
              </a:r>
              <a:r>
                <a:rPr lang="en-US" altLang="de-DE" dirty="0" smtClean="0">
                  <a:latin typeface="Verdana" panose="020B0604030504040204" pitchFamily="34" charset="0"/>
                </a:rPr>
                <a:t> </a:t>
              </a:r>
            </a:p>
            <a:p>
              <a:pPr algn="ctr" eaLnBrk="1" hangingPunct="1">
                <a:spcBef>
                  <a:spcPts val="0"/>
                </a:spcBef>
              </a:pPr>
              <a:endParaRPr lang="en-US" altLang="de-DE" dirty="0" smtClean="0">
                <a:latin typeface="Verdana" panose="020B0604030504040204" pitchFamily="34" charset="0"/>
              </a:endParaRPr>
            </a:p>
          </p:txBody>
        </p:sp>
        <p:sp>
          <p:nvSpPr>
            <p:cNvPr id="23561" name="Text Box 7"/>
            <p:cNvSpPr txBox="1">
              <a:spLocks noChangeArrowheads="1"/>
            </p:cNvSpPr>
            <p:nvPr/>
          </p:nvSpPr>
          <p:spPr bwMode="auto">
            <a:xfrm>
              <a:off x="3571875"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r</a:t>
              </a:r>
              <a:r>
                <a:rPr lang="en-US" altLang="de-DE" dirty="0" smtClean="0">
                  <a:latin typeface="Verdana" panose="020B0604030504040204" pitchFamily="34" charset="0"/>
                </a:rPr>
                <a:t>esponding to other job adverts</a:t>
              </a:r>
              <a:endParaRPr lang="en-US" altLang="de-DE" dirty="0">
                <a:latin typeface="Verdana" panose="020B0604030504040204"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angry</a:t>
              </a:r>
              <a:endParaRPr lang="en-US" altLang="de-DE" dirty="0">
                <a:latin typeface="Verdana" panose="020B0604030504040204" pitchFamily="34" charset="0"/>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solidFill>
                    <a:srgbClr val="000000"/>
                  </a:solidFill>
                  <a:latin typeface="Verdana" panose="020B0604030504040204" pitchFamily="34" charset="0"/>
                </a:rPr>
                <a:t>calm</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solidFill>
                    <a:srgbClr val="000000"/>
                  </a:solidFill>
                  <a:latin typeface="Verdana" panose="020B0604030504040204" pitchFamily="34" charset="0"/>
                </a:rPr>
                <a:t>sad</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900246"/>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crying and brooding</a:t>
              </a: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9.6</a:t>
            </a:r>
            <a:endParaRPr lang="en-US" altLang="de-DE" sz="1200" kern="0" dirty="0">
              <a:solidFill>
                <a:srgbClr val="646B86"/>
              </a:solidFill>
              <a:latin typeface="Verdana"/>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n-US" altLang="de-DE" sz="2000" b="0" dirty="0" smtClean="0">
                <a:solidFill>
                  <a:srgbClr val="D16349"/>
                </a:solidFill>
                <a:latin typeface="+mn-lt"/>
              </a:rPr>
              <a:t>One event – many possible emotions… </a:t>
            </a:r>
          </a:p>
          <a:p>
            <a:pPr algn="ctr" eaLnBrk="1" hangingPunct="1">
              <a:defRPr/>
            </a:pPr>
            <a:r>
              <a:rPr lang="en-US" altLang="de-DE" sz="2000" b="0" dirty="0" smtClean="0">
                <a:solidFill>
                  <a:srgbClr val="D16349"/>
                </a:solidFill>
                <a:latin typeface="+mn-lt"/>
              </a:rPr>
              <a:t>What leads to the different reactions?</a:t>
            </a:r>
          </a:p>
        </p:txBody>
      </p:sp>
      <p:grpSp>
        <p:nvGrpSpPr>
          <p:cNvPr id="23556" name="Gruppieren 2"/>
          <p:cNvGrpSpPr>
            <a:grpSpLocks/>
          </p:cNvGrpSpPr>
          <p:nvPr/>
        </p:nvGrpSpPr>
        <p:grpSpPr bwMode="auto">
          <a:xfrm>
            <a:off x="863600" y="1773238"/>
            <a:ext cx="7416800" cy="4268192"/>
            <a:chOff x="900113" y="1773238"/>
            <a:chExt cx="7416800" cy="4268192"/>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a:t>Mann und Frau sind verabredet. Nach einer halben Stunde wartet die Frau immer noch. </a:t>
              </a:r>
            </a:p>
          </p:txBody>
        </p:sp>
        <p:sp>
          <p:nvSpPr>
            <p:cNvPr id="23559" name="Text Box 13"/>
            <p:cNvSpPr txBox="1">
              <a:spLocks noChangeArrowheads="1"/>
            </p:cNvSpPr>
            <p:nvPr/>
          </p:nvSpPr>
          <p:spPr bwMode="auto">
            <a:xfrm>
              <a:off x="900113" y="1814513"/>
              <a:ext cx="7416800" cy="677108"/>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After a job interview you don’t get the position you had hoped for.</a:t>
              </a:r>
              <a:r>
                <a:rPr lang="en-US" altLang="de-DE" sz="2000" dirty="0" smtClean="0">
                  <a:latin typeface="Verdana" panose="020B0604030504040204" pitchFamily="34" charset="0"/>
                </a:rPr>
                <a:t> </a:t>
              </a:r>
              <a:endParaRPr lang="en-US" altLang="de-DE" sz="2000" dirty="0">
                <a:latin typeface="Verdana" panose="020B0604030504040204" pitchFamily="34" charset="0"/>
              </a:endParaRPr>
            </a:p>
          </p:txBody>
        </p:sp>
        <p:sp>
          <p:nvSpPr>
            <p:cNvPr id="23561" name="Text Box 7"/>
            <p:cNvSpPr txBox="1">
              <a:spLocks noChangeArrowheads="1"/>
            </p:cNvSpPr>
            <p:nvPr/>
          </p:nvSpPr>
          <p:spPr bwMode="auto">
            <a:xfrm>
              <a:off x="3571875"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r</a:t>
              </a:r>
              <a:r>
                <a:rPr lang="en-US" altLang="de-DE" dirty="0" smtClean="0">
                  <a:latin typeface="Verdana" panose="020B0604030504040204" pitchFamily="34" charset="0"/>
                </a:rPr>
                <a:t>esponding to other job adverts</a:t>
              </a:r>
              <a:endParaRPr lang="en-US" altLang="de-DE" dirty="0">
                <a:latin typeface="Verdana" panose="020B0604030504040204"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angry</a:t>
              </a:r>
              <a:endParaRPr lang="en-US" altLang="de-DE" dirty="0">
                <a:latin typeface="Verdana" panose="020B0604030504040204" pitchFamily="34" charset="0"/>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solidFill>
                    <a:srgbClr val="000000"/>
                  </a:solidFill>
                  <a:latin typeface="Verdana" panose="020B0604030504040204" pitchFamily="34" charset="0"/>
                </a:rPr>
                <a:t>calm</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solidFill>
                    <a:srgbClr val="000000"/>
                  </a:solidFill>
                  <a:latin typeface="Verdana" panose="020B0604030504040204" pitchFamily="34" charset="0"/>
                </a:rPr>
                <a:t>sad</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900246"/>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crying and brooding</a:t>
              </a: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9.7</a:t>
            </a:r>
            <a:endParaRPr lang="en-US" altLang="de-DE" sz="1200" kern="0" dirty="0">
              <a:solidFill>
                <a:srgbClr val="646B86"/>
              </a:solidFill>
              <a:latin typeface="Verdana"/>
            </a:endParaRPr>
          </a:p>
        </p:txBody>
      </p:sp>
      <p:sp>
        <p:nvSpPr>
          <p:cNvPr id="14" name="Text Box 14"/>
          <p:cNvSpPr txBox="1">
            <a:spLocks noChangeArrowheads="1"/>
          </p:cNvSpPr>
          <p:nvPr/>
        </p:nvSpPr>
        <p:spPr bwMode="auto">
          <a:xfrm>
            <a:off x="954087"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dirty="0" smtClean="0">
              <a:latin typeface="Verdana" panose="020B0604030504040204" pitchFamily="34" charset="0"/>
            </a:endParaRPr>
          </a:p>
          <a:p>
            <a:pPr algn="ctr" eaLnBrk="1" hangingPunct="1">
              <a:spcBef>
                <a:spcPct val="50000"/>
              </a:spcBef>
            </a:pPr>
            <a:r>
              <a:rPr lang="en-US" altLang="de-DE" dirty="0" smtClean="0">
                <a:latin typeface="Verdana" panose="020B0604030504040204" pitchFamily="34" charset="0"/>
              </a:rPr>
              <a:t>evaluation/ thoughts?</a:t>
            </a:r>
          </a:p>
          <a:p>
            <a:pPr algn="ctr" eaLnBrk="1" hangingPunct="1">
              <a:spcBef>
                <a:spcPct val="50000"/>
              </a:spcBef>
            </a:pPr>
            <a:endParaRPr lang="en-US" altLang="de-DE" sz="1600" dirty="0">
              <a:latin typeface="Verdana" panose="020B0604030504040204" pitchFamily="34" charset="0"/>
            </a:endParaRPr>
          </a:p>
        </p:txBody>
      </p:sp>
      <p:sp>
        <p:nvSpPr>
          <p:cNvPr id="16" name="Text Box 14"/>
          <p:cNvSpPr txBox="1">
            <a:spLocks noChangeArrowheads="1"/>
          </p:cNvSpPr>
          <p:nvPr/>
        </p:nvSpPr>
        <p:spPr bwMode="auto">
          <a:xfrm>
            <a:off x="3529012"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dirty="0">
                <a:latin typeface="Verdana" panose="020B0604030504040204" pitchFamily="34" charset="0"/>
              </a:rPr>
              <a:t>evaluation/ thoughts?</a:t>
            </a:r>
          </a:p>
          <a:p>
            <a:pPr algn="ctr" eaLnBrk="1" hangingPunct="1">
              <a:spcBef>
                <a:spcPct val="50000"/>
              </a:spcBef>
            </a:pPr>
            <a:endParaRPr lang="de-DE" altLang="de-DE" sz="1600" dirty="0">
              <a:latin typeface="Verdana" panose="020B0604030504040204" pitchFamily="34" charset="0"/>
            </a:endParaRPr>
          </a:p>
        </p:txBody>
      </p:sp>
      <p:sp>
        <p:nvSpPr>
          <p:cNvPr id="17" name="Text Box 14"/>
          <p:cNvSpPr txBox="1">
            <a:spLocks noChangeArrowheads="1"/>
          </p:cNvSpPr>
          <p:nvPr/>
        </p:nvSpPr>
        <p:spPr bwMode="auto">
          <a:xfrm>
            <a:off x="6191250"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dirty="0">
                <a:latin typeface="Verdana" panose="020B0604030504040204" pitchFamily="34" charset="0"/>
              </a:rPr>
              <a:t>evaluation/ thoughts?</a:t>
            </a:r>
          </a:p>
          <a:p>
            <a:pPr algn="ctr" eaLnBrk="1" hangingPunct="1">
              <a:spcBef>
                <a:spcPct val="50000"/>
              </a:spcBef>
            </a:pPr>
            <a:endParaRPr lang="de-DE" altLang="de-DE" sz="1600" dirty="0">
              <a:latin typeface="Verdana" panose="020B0604030504040204" pitchFamily="34" charset="0"/>
            </a:endParaRPr>
          </a:p>
        </p:txBody>
      </p:sp>
      <p:sp>
        <p:nvSpPr>
          <p:cNvPr id="18" name="Text Box 4"/>
          <p:cNvSpPr txBox="1">
            <a:spLocks noChangeArrowheads="1"/>
          </p:cNvSpPr>
          <p:nvPr/>
        </p:nvSpPr>
        <p:spPr bwMode="auto">
          <a:xfrm>
            <a:off x="958850"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angry letter or call</a:t>
            </a:r>
            <a:r>
              <a:rPr lang="en-US" altLang="de-DE" dirty="0">
                <a:latin typeface="Verdana" panose="020B0604030504040204" pitchFamily="34" charset="0"/>
              </a:rPr>
              <a:t> </a:t>
            </a:r>
            <a:r>
              <a:rPr lang="en-US" altLang="de-DE" dirty="0" smtClean="0">
                <a:latin typeface="Verdana" panose="020B0604030504040204" pitchFamily="34" charset="0"/>
              </a:rPr>
              <a:t> </a:t>
            </a:r>
          </a:p>
          <a:p>
            <a:pPr algn="ctr" eaLnBrk="1" hangingPunct="1">
              <a:spcBef>
                <a:spcPts val="0"/>
              </a:spcBef>
            </a:pPr>
            <a:endParaRPr lang="en-US" altLang="de-DE" dirty="0" smtClean="0">
              <a:latin typeface="Verdana" panose="020B0604030504040204" pitchFamily="34" charset="0"/>
            </a:endParaRPr>
          </a:p>
        </p:txBody>
      </p:sp>
    </p:spTree>
    <p:extLst>
      <p:ext uri="{BB962C8B-B14F-4D97-AF65-F5344CB8AC3E}">
        <p14:creationId xmlns:p14="http://schemas.microsoft.com/office/powerpoint/2010/main" val="259409739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n-US" altLang="de-DE" sz="2000" b="0" dirty="0" smtClean="0">
                <a:solidFill>
                  <a:srgbClr val="D16349"/>
                </a:solidFill>
                <a:latin typeface="+mn-lt"/>
              </a:rPr>
              <a:t>One event – many possible emotions… </a:t>
            </a:r>
          </a:p>
          <a:p>
            <a:pPr algn="ctr" eaLnBrk="1" hangingPunct="1">
              <a:defRPr/>
            </a:pPr>
            <a:r>
              <a:rPr lang="en-US" altLang="de-DE" sz="2000" b="0" dirty="0" smtClean="0">
                <a:solidFill>
                  <a:srgbClr val="D16349"/>
                </a:solidFill>
                <a:latin typeface="+mn-lt"/>
              </a:rPr>
              <a:t>What leads to the different reactions?</a:t>
            </a:r>
          </a:p>
        </p:txBody>
      </p:sp>
      <p:grpSp>
        <p:nvGrpSpPr>
          <p:cNvPr id="23556" name="Gruppieren 2"/>
          <p:cNvGrpSpPr>
            <a:grpSpLocks/>
          </p:cNvGrpSpPr>
          <p:nvPr/>
        </p:nvGrpSpPr>
        <p:grpSpPr bwMode="auto">
          <a:xfrm>
            <a:off x="863600" y="1773238"/>
            <a:ext cx="7416800" cy="4268192"/>
            <a:chOff x="900113" y="1773238"/>
            <a:chExt cx="7416800" cy="4268192"/>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a:t>Mann und Frau sind verabredet. Nach einer halben Stunde wartet die Frau immer noch. </a:t>
              </a:r>
            </a:p>
          </p:txBody>
        </p:sp>
        <p:sp>
          <p:nvSpPr>
            <p:cNvPr id="23559" name="Text Box 13"/>
            <p:cNvSpPr txBox="1">
              <a:spLocks noChangeArrowheads="1"/>
            </p:cNvSpPr>
            <p:nvPr/>
          </p:nvSpPr>
          <p:spPr bwMode="auto">
            <a:xfrm>
              <a:off x="900113" y="1814513"/>
              <a:ext cx="7416800" cy="677108"/>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After a job interview you don’t get the position you had hoped for.</a:t>
              </a:r>
              <a:r>
                <a:rPr lang="en-US" altLang="de-DE" sz="2000" dirty="0" smtClean="0">
                  <a:latin typeface="Verdana" panose="020B0604030504040204" pitchFamily="34" charset="0"/>
                </a:rPr>
                <a:t> </a:t>
              </a:r>
              <a:endParaRPr lang="en-US" altLang="de-DE" sz="2000" dirty="0">
                <a:latin typeface="Verdana" panose="020B0604030504040204" pitchFamily="34" charset="0"/>
              </a:endParaRPr>
            </a:p>
          </p:txBody>
        </p:sp>
        <p:sp>
          <p:nvSpPr>
            <p:cNvPr id="23561" name="Text Box 7"/>
            <p:cNvSpPr txBox="1">
              <a:spLocks noChangeArrowheads="1"/>
            </p:cNvSpPr>
            <p:nvPr/>
          </p:nvSpPr>
          <p:spPr bwMode="auto">
            <a:xfrm>
              <a:off x="3571875"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r</a:t>
              </a:r>
              <a:r>
                <a:rPr lang="en-US" altLang="de-DE" dirty="0" smtClean="0">
                  <a:latin typeface="Verdana" panose="020B0604030504040204" pitchFamily="34" charset="0"/>
                </a:rPr>
                <a:t>esponding to other job adverts</a:t>
              </a:r>
              <a:endParaRPr lang="en-US" altLang="de-DE" dirty="0">
                <a:latin typeface="Verdana" panose="020B0604030504040204"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angry</a:t>
              </a:r>
              <a:endParaRPr lang="en-US" altLang="de-DE" dirty="0">
                <a:latin typeface="Verdana" panose="020B0604030504040204" pitchFamily="34" charset="0"/>
              </a:endParaRP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solidFill>
                    <a:srgbClr val="000000"/>
                  </a:solidFill>
                  <a:latin typeface="Verdana" panose="020B0604030504040204" pitchFamily="34" charset="0"/>
                </a:rPr>
                <a:t>calm</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solidFill>
                    <a:srgbClr val="000000"/>
                  </a:solidFill>
                  <a:latin typeface="Verdana" panose="020B0604030504040204" pitchFamily="34" charset="0"/>
                </a:rPr>
                <a:t>sad</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900246"/>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crying and brooding</a:t>
              </a: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9.8</a:t>
            </a:r>
            <a:endParaRPr lang="en-US" altLang="de-DE" sz="1200" kern="0" dirty="0">
              <a:solidFill>
                <a:srgbClr val="646B86"/>
              </a:solidFill>
              <a:latin typeface="Verdana"/>
            </a:endParaRPr>
          </a:p>
        </p:txBody>
      </p:sp>
      <p:sp>
        <p:nvSpPr>
          <p:cNvPr id="16" name="Text Box 14"/>
          <p:cNvSpPr txBox="1">
            <a:spLocks noChangeArrowheads="1"/>
          </p:cNvSpPr>
          <p:nvPr/>
        </p:nvSpPr>
        <p:spPr bwMode="auto">
          <a:xfrm>
            <a:off x="3529012"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dirty="0">
                <a:latin typeface="Verdana" panose="020B0604030504040204" pitchFamily="34" charset="0"/>
              </a:rPr>
              <a:t>evaluation/ thoughts?</a:t>
            </a:r>
          </a:p>
          <a:p>
            <a:pPr algn="ctr" eaLnBrk="1" hangingPunct="1">
              <a:spcBef>
                <a:spcPct val="50000"/>
              </a:spcBef>
            </a:pPr>
            <a:endParaRPr lang="de-DE" altLang="de-DE" sz="1600" dirty="0">
              <a:latin typeface="Verdana" panose="020B0604030504040204" pitchFamily="34" charset="0"/>
            </a:endParaRPr>
          </a:p>
        </p:txBody>
      </p:sp>
      <p:sp>
        <p:nvSpPr>
          <p:cNvPr id="17" name="Text Box 14"/>
          <p:cNvSpPr txBox="1">
            <a:spLocks noChangeArrowheads="1"/>
          </p:cNvSpPr>
          <p:nvPr/>
        </p:nvSpPr>
        <p:spPr bwMode="auto">
          <a:xfrm>
            <a:off x="6191250"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dirty="0">
                <a:latin typeface="Verdana" panose="020B0604030504040204" pitchFamily="34" charset="0"/>
              </a:rPr>
              <a:t>evaluation/ thoughts?</a:t>
            </a:r>
          </a:p>
          <a:p>
            <a:pPr algn="ctr" eaLnBrk="1" hangingPunct="1">
              <a:spcBef>
                <a:spcPct val="50000"/>
              </a:spcBef>
            </a:pPr>
            <a:endParaRPr lang="de-DE" altLang="de-DE" sz="1600" dirty="0">
              <a:latin typeface="Verdana" panose="020B0604030504040204" pitchFamily="34" charset="0"/>
            </a:endParaRPr>
          </a:p>
        </p:txBody>
      </p:sp>
      <p:sp>
        <p:nvSpPr>
          <p:cNvPr id="18" name="Text Box 4"/>
          <p:cNvSpPr txBox="1">
            <a:spLocks noChangeArrowheads="1"/>
          </p:cNvSpPr>
          <p:nvPr/>
        </p:nvSpPr>
        <p:spPr bwMode="auto">
          <a:xfrm>
            <a:off x="958850"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angry letter or call</a:t>
            </a:r>
            <a:r>
              <a:rPr lang="en-US" altLang="de-DE" dirty="0">
                <a:latin typeface="Verdana" panose="020B0604030504040204" pitchFamily="34" charset="0"/>
              </a:rPr>
              <a:t> </a:t>
            </a:r>
            <a:r>
              <a:rPr lang="en-US" altLang="de-DE" dirty="0" smtClean="0">
                <a:latin typeface="Verdana" panose="020B0604030504040204" pitchFamily="34" charset="0"/>
              </a:rPr>
              <a:t> </a:t>
            </a:r>
          </a:p>
          <a:p>
            <a:pPr algn="ctr" eaLnBrk="1" hangingPunct="1">
              <a:spcBef>
                <a:spcPts val="0"/>
              </a:spcBef>
            </a:pPr>
            <a:endParaRPr lang="en-US" altLang="de-DE" dirty="0" smtClean="0">
              <a:latin typeface="Verdana" panose="020B0604030504040204" pitchFamily="34" charset="0"/>
            </a:endParaRPr>
          </a:p>
        </p:txBody>
      </p:sp>
      <p:sp>
        <p:nvSpPr>
          <p:cNvPr id="19" name="Text Box 14"/>
          <p:cNvSpPr txBox="1">
            <a:spLocks noChangeArrowheads="1"/>
          </p:cNvSpPr>
          <p:nvPr/>
        </p:nvSpPr>
        <p:spPr bwMode="auto">
          <a:xfrm>
            <a:off x="954087"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de-DE" altLang="de-DE" dirty="0">
                <a:latin typeface="Verdana" panose="020B0604030504040204" pitchFamily="34" charset="0"/>
              </a:rPr>
              <a:t>Bewertung/ Gedanken?</a:t>
            </a:r>
          </a:p>
          <a:p>
            <a:pPr algn="ctr" eaLnBrk="1" hangingPunct="1">
              <a:spcBef>
                <a:spcPct val="50000"/>
              </a:spcBef>
            </a:pPr>
            <a:endParaRPr lang="de-DE" altLang="de-DE" sz="1600" dirty="0">
              <a:latin typeface="Verdana" panose="020B0604030504040204" pitchFamily="34" charset="0"/>
            </a:endParaRPr>
          </a:p>
        </p:txBody>
      </p:sp>
      <p:sp>
        <p:nvSpPr>
          <p:cNvPr id="20" name="Text Box 11"/>
          <p:cNvSpPr txBox="1">
            <a:spLocks noChangeArrowheads="1"/>
          </p:cNvSpPr>
          <p:nvPr/>
        </p:nvSpPr>
        <p:spPr bwMode="auto">
          <a:xfrm>
            <a:off x="954087" y="2708275"/>
            <a:ext cx="1943100" cy="138499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dirty="0" smtClean="0">
                <a:latin typeface="Verdana" panose="020B0604030504040204" pitchFamily="34" charset="0"/>
              </a:rPr>
              <a:t>“The human resources manager is just too stupid to realize that I am the right one for this job.”</a:t>
            </a:r>
            <a:endParaRPr lang="en-US" altLang="de-DE" sz="1400" b="0" dirty="0">
              <a:latin typeface="Verdana" panose="020B0604030504040204" pitchFamily="34" charset="0"/>
            </a:endParaRPr>
          </a:p>
        </p:txBody>
      </p:sp>
      <p:sp>
        <p:nvSpPr>
          <p:cNvPr id="21" name="Text Box 13"/>
          <p:cNvSpPr txBox="1">
            <a:spLocks noChangeArrowheads="1"/>
          </p:cNvSpPr>
          <p:nvPr/>
        </p:nvSpPr>
        <p:spPr bwMode="auto">
          <a:xfrm>
            <a:off x="3527425" y="2708275"/>
            <a:ext cx="1943100" cy="138499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dirty="0" smtClean="0">
                <a:latin typeface="Verdana" panose="020B0604030504040204" pitchFamily="34" charset="0"/>
              </a:rPr>
              <a:t>“I had back luck this time. But next time it will definitely work out. This was a good exercise.”</a:t>
            </a:r>
            <a:endParaRPr lang="en-US" altLang="de-DE" sz="1400" b="0" dirty="0">
              <a:latin typeface="Verdana" panose="020B0604030504040204" pitchFamily="34" charset="0"/>
            </a:endParaRPr>
          </a:p>
        </p:txBody>
      </p:sp>
      <p:sp>
        <p:nvSpPr>
          <p:cNvPr id="22" name="Text Box 14"/>
          <p:cNvSpPr txBox="1">
            <a:spLocks noChangeArrowheads="1"/>
          </p:cNvSpPr>
          <p:nvPr/>
        </p:nvSpPr>
        <p:spPr bwMode="auto">
          <a:xfrm>
            <a:off x="6192837" y="2924944"/>
            <a:ext cx="1943100" cy="95410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dirty="0" smtClean="0">
                <a:latin typeface="Verdana" panose="020B0604030504040204" pitchFamily="34" charset="0"/>
              </a:rPr>
              <a:t>“I am not good enough for this job. I am a total loser.”</a:t>
            </a:r>
            <a:endParaRPr lang="en-US" altLang="de-DE" sz="1400" b="0" dirty="0">
              <a:latin typeface="Verdana" panose="020B0604030504040204" pitchFamily="34" charset="0"/>
            </a:endParaRPr>
          </a:p>
        </p:txBody>
      </p:sp>
    </p:spTree>
    <p:extLst>
      <p:ext uri="{BB962C8B-B14F-4D97-AF65-F5344CB8AC3E}">
        <p14:creationId xmlns:p14="http://schemas.microsoft.com/office/powerpoint/2010/main" val="270513853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uppieren 2"/>
          <p:cNvGrpSpPr>
            <a:grpSpLocks/>
          </p:cNvGrpSpPr>
          <p:nvPr/>
        </p:nvGrpSpPr>
        <p:grpSpPr bwMode="auto">
          <a:xfrm>
            <a:off x="1117600" y="3360738"/>
            <a:ext cx="6910388" cy="3165475"/>
            <a:chOff x="827088" y="3308350"/>
            <a:chExt cx="6910387" cy="3165475"/>
          </a:xfrm>
        </p:grpSpPr>
        <p:sp>
          <p:nvSpPr>
            <p:cNvPr id="29704" name="Text Box 2"/>
            <p:cNvSpPr txBox="1">
              <a:spLocks noChangeArrowheads="1"/>
            </p:cNvSpPr>
            <p:nvPr/>
          </p:nvSpPr>
          <p:spPr bwMode="auto">
            <a:xfrm>
              <a:off x="3203575" y="4244975"/>
              <a:ext cx="1987550" cy="366713"/>
            </a:xfrm>
            <a:prstGeom prst="rect">
              <a:avLst/>
            </a:prstGeom>
            <a:solidFill>
              <a:srgbClr val="D1634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thoughts</a:t>
              </a:r>
              <a:endParaRPr lang="en-US" altLang="de-DE" dirty="0">
                <a:latin typeface="Verdana" panose="020B0604030504040204" pitchFamily="34" charset="0"/>
              </a:endParaRPr>
            </a:p>
          </p:txBody>
        </p:sp>
        <p:sp>
          <p:nvSpPr>
            <p:cNvPr id="29705" name="Text Box 3"/>
            <p:cNvSpPr txBox="1">
              <a:spLocks noChangeArrowheads="1"/>
            </p:cNvSpPr>
            <p:nvPr/>
          </p:nvSpPr>
          <p:spPr bwMode="auto">
            <a:xfrm>
              <a:off x="3176588" y="3308350"/>
              <a:ext cx="1943100" cy="366713"/>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event</a:t>
              </a:r>
              <a:endParaRPr lang="en-US" altLang="de-DE" dirty="0">
                <a:latin typeface="Verdana" panose="020B0604030504040204" pitchFamily="34" charset="0"/>
              </a:endParaRPr>
            </a:p>
          </p:txBody>
        </p:sp>
        <p:sp>
          <p:nvSpPr>
            <p:cNvPr id="29706" name="Text Box 4"/>
            <p:cNvSpPr txBox="1">
              <a:spLocks noChangeArrowheads="1"/>
            </p:cNvSpPr>
            <p:nvPr/>
          </p:nvSpPr>
          <p:spPr bwMode="auto">
            <a:xfrm>
              <a:off x="827088" y="6107113"/>
              <a:ext cx="1943100" cy="366712"/>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feelings</a:t>
              </a:r>
              <a:endParaRPr lang="en-US" altLang="de-DE" dirty="0">
                <a:latin typeface="Verdana" panose="020B0604030504040204" pitchFamily="34" charset="0"/>
              </a:endParaRPr>
            </a:p>
          </p:txBody>
        </p:sp>
        <p:sp>
          <p:nvSpPr>
            <p:cNvPr id="29707" name="Text Box 5"/>
            <p:cNvSpPr txBox="1">
              <a:spLocks noChangeArrowheads="1"/>
            </p:cNvSpPr>
            <p:nvPr/>
          </p:nvSpPr>
          <p:spPr bwMode="auto">
            <a:xfrm>
              <a:off x="5794375" y="6107113"/>
              <a:ext cx="1943100" cy="366712"/>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behavior</a:t>
              </a:r>
              <a:endParaRPr lang="en-US" altLang="de-DE" dirty="0">
                <a:latin typeface="Verdana" panose="020B0604030504040204" pitchFamily="34" charset="0"/>
              </a:endParaRPr>
            </a:p>
          </p:txBody>
        </p:sp>
        <p:cxnSp>
          <p:nvCxnSpPr>
            <p:cNvPr id="29708" name="AutoShape 6"/>
            <p:cNvCxnSpPr>
              <a:cxnSpLocks noChangeShapeType="1"/>
            </p:cNvCxnSpPr>
            <p:nvPr/>
          </p:nvCxnSpPr>
          <p:spPr bwMode="auto">
            <a:xfrm flipH="1">
              <a:off x="1979613" y="4581525"/>
              <a:ext cx="1654175"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09" name="AutoShape 7"/>
            <p:cNvCxnSpPr>
              <a:cxnSpLocks noChangeShapeType="1"/>
              <a:stCxn id="29706" idx="3"/>
              <a:endCxn id="29707" idx="1"/>
            </p:cNvCxnSpPr>
            <p:nvPr/>
          </p:nvCxnSpPr>
          <p:spPr bwMode="auto">
            <a:xfrm>
              <a:off x="2770188" y="6291263"/>
              <a:ext cx="3024187" cy="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0" name="AutoShape 8"/>
            <p:cNvCxnSpPr>
              <a:cxnSpLocks noChangeShapeType="1"/>
            </p:cNvCxnSpPr>
            <p:nvPr/>
          </p:nvCxnSpPr>
          <p:spPr bwMode="auto">
            <a:xfrm>
              <a:off x="4714875" y="4581525"/>
              <a:ext cx="1801813"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1" name="AutoShape 9"/>
            <p:cNvCxnSpPr>
              <a:cxnSpLocks noChangeShapeType="1"/>
            </p:cNvCxnSpPr>
            <p:nvPr/>
          </p:nvCxnSpPr>
          <p:spPr bwMode="auto">
            <a:xfrm>
              <a:off x="4138613" y="3668713"/>
              <a:ext cx="0" cy="5524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grpSp>
      <p:sp>
        <p:nvSpPr>
          <p:cNvPr id="29699" name="Oval 10"/>
          <p:cNvSpPr>
            <a:spLocks noChangeArrowheads="1"/>
          </p:cNvSpPr>
          <p:nvPr/>
        </p:nvSpPr>
        <p:spPr bwMode="auto">
          <a:xfrm>
            <a:off x="5940425" y="3284538"/>
            <a:ext cx="2952750" cy="1223962"/>
          </a:xfrm>
          <a:prstGeom prst="ellipse">
            <a:avLst/>
          </a:prstGeom>
          <a:solidFill>
            <a:srgbClr val="FFF8C2"/>
          </a:solidFill>
          <a:ln w="9525" algn="ctr">
            <a:solidFill>
              <a:srgbClr val="FFF8C2"/>
            </a:solidFill>
            <a:round/>
            <a:headEnd/>
            <a:tailEnd/>
          </a:ln>
        </p:spPr>
        <p:txBody>
          <a:bodyPr wrap="none" lIns="90000" tIns="46800" rIns="90000" bIns="4680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dirty="0" smtClean="0">
                <a:latin typeface="Verdana" panose="020B0604030504040204" pitchFamily="34" charset="0"/>
              </a:rPr>
              <a:t>thinking styles &amp; </a:t>
            </a:r>
          </a:p>
          <a:p>
            <a:pPr algn="ctr" eaLnBrk="1" hangingPunct="1"/>
            <a:r>
              <a:rPr lang="en-US" altLang="de-DE" dirty="0" smtClean="0">
                <a:latin typeface="Verdana" panose="020B0604030504040204" pitchFamily="34" charset="0"/>
              </a:rPr>
              <a:t>personal principles</a:t>
            </a:r>
            <a:endParaRPr lang="en-US" altLang="de-DE" dirty="0">
              <a:latin typeface="Verdana" panose="020B0604030504040204" pitchFamily="34" charset="0"/>
            </a:endParaRPr>
          </a:p>
        </p:txBody>
      </p:sp>
      <p:cxnSp>
        <p:nvCxnSpPr>
          <p:cNvPr id="29700" name="AutoShape 11"/>
          <p:cNvCxnSpPr>
            <a:cxnSpLocks noChangeShapeType="1"/>
            <a:stCxn id="29699" idx="3"/>
            <a:endCxn id="29704" idx="3"/>
          </p:cNvCxnSpPr>
          <p:nvPr/>
        </p:nvCxnSpPr>
        <p:spPr bwMode="auto">
          <a:xfrm flipH="1">
            <a:off x="5481638" y="4329113"/>
            <a:ext cx="890587" cy="15081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9701" name="Rectangle 1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smtClean="0">
                <a:solidFill>
                  <a:srgbClr val="D16349"/>
                </a:solidFill>
                <a:latin typeface="Verdana" panose="020B0604030504040204" pitchFamily="34" charset="0"/>
              </a:rPr>
              <a:t>Link between thoughts, feelings and behavior</a:t>
            </a:r>
            <a:endParaRPr lang="en-US" altLang="de-DE" sz="2000" b="0" dirty="0">
              <a:solidFill>
                <a:srgbClr val="D16349"/>
              </a:solidFill>
              <a:latin typeface="Verdana" panose="020B0604030504040204" pitchFamily="34" charset="0"/>
            </a:endParaRPr>
          </a:p>
        </p:txBody>
      </p:sp>
      <p:sp>
        <p:nvSpPr>
          <p:cNvPr id="29702" name="Text Box 13"/>
          <p:cNvSpPr txBox="1">
            <a:spLocks noChangeArrowheads="1"/>
          </p:cNvSpPr>
          <p:nvPr/>
        </p:nvSpPr>
        <p:spPr bwMode="auto">
          <a:xfrm>
            <a:off x="252413" y="1341438"/>
            <a:ext cx="863917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ts val="1200"/>
              </a:spcBef>
              <a:buClr>
                <a:srgbClr val="336699"/>
              </a:buClr>
            </a:pPr>
            <a:r>
              <a:rPr lang="en-US" altLang="de-DE" b="0" dirty="0" smtClean="0">
                <a:latin typeface="Verdana" panose="020B0604030504040204" pitchFamily="34" charset="0"/>
              </a:rPr>
              <a:t>Many things lie in the eye of the beholder. People react completely differently to the same situation: An event alone does not determine what a person feels or how a person behaves – but a person’s thoughts also play an important role (i.e. interpretations, personal assumptions and attributions). Thoughts, feelings and behavior influence each other. </a:t>
            </a:r>
            <a:endParaRPr lang="en-US" altLang="de-DE" dirty="0">
              <a:latin typeface="Verdana" panose="020B0604030504040204" pitchFamily="34" charset="0"/>
            </a:endParaRPr>
          </a:p>
        </p:txBody>
      </p:sp>
      <p:sp>
        <p:nvSpPr>
          <p:cNvPr id="1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9.9</a:t>
            </a:r>
            <a:endParaRPr lang="en-US" altLang="de-DE" sz="1200" kern="0" dirty="0">
              <a:solidFill>
                <a:srgbClr val="646B86"/>
              </a:solidFill>
              <a:latin typeface="Verdana"/>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0" y="0"/>
            <a:ext cx="9144000" cy="792163"/>
          </a:xfrm>
        </p:spPr>
        <p:txBody>
          <a:bodyPr anchor="ctr"/>
          <a:lstStyle/>
          <a:p>
            <a:pPr eaLnBrk="1" hangingPunct="1"/>
            <a:r>
              <a:rPr lang="en-US" altLang="de-DE" dirty="0" smtClean="0"/>
              <a:t>Depressive thinking distortions and dysfunctional coping strategies</a:t>
            </a:r>
          </a:p>
        </p:txBody>
      </p:sp>
      <p:sp>
        <p:nvSpPr>
          <p:cNvPr id="31747" name="Rectangle 3"/>
          <p:cNvSpPr>
            <a:spLocks noGrp="1" noChangeArrowheads="1"/>
          </p:cNvSpPr>
          <p:nvPr>
            <p:ph type="body" idx="4294967295"/>
          </p:nvPr>
        </p:nvSpPr>
        <p:spPr>
          <a:xfrm>
            <a:off x="252413" y="1341438"/>
            <a:ext cx="8639175" cy="2808287"/>
          </a:xfrm>
        </p:spPr>
        <p:txBody>
          <a:bodyPr/>
          <a:lstStyle/>
          <a:p>
            <a:pPr marL="465138" indent="-285750" eaLnBrk="1" hangingPunct="1">
              <a:spcBef>
                <a:spcPts val="1200"/>
              </a:spcBef>
              <a:buClr>
                <a:srgbClr val="8CADAE"/>
              </a:buClr>
              <a:buFont typeface="Wingdings" panose="05000000000000000000" pitchFamily="2" charset="2"/>
              <a:buChar char="Ø"/>
              <a:defRPr/>
            </a:pPr>
            <a:r>
              <a:rPr lang="en-US" altLang="de-DE" dirty="0" smtClean="0"/>
              <a:t>Exaggerated generalization</a:t>
            </a:r>
          </a:p>
          <a:p>
            <a:pPr marL="465138" indent="-285750" eaLnBrk="1" hangingPunct="1">
              <a:spcBef>
                <a:spcPts val="1200"/>
              </a:spcBef>
              <a:buClr>
                <a:srgbClr val="8CADAE"/>
              </a:buClr>
              <a:buFont typeface="Wingdings" panose="05000000000000000000" pitchFamily="2" charset="2"/>
              <a:buChar char="Ø"/>
              <a:defRPr/>
            </a:pPr>
            <a:r>
              <a:rPr lang="en-US" altLang="de-DE" dirty="0" smtClean="0"/>
              <a:t>Selective perception (“fly in the ointment”)</a:t>
            </a:r>
          </a:p>
          <a:p>
            <a:pPr marL="465138" indent="-285750" eaLnBrk="1" hangingPunct="1">
              <a:spcBef>
                <a:spcPts val="1200"/>
              </a:spcBef>
              <a:buClr>
                <a:srgbClr val="8CADAE"/>
              </a:buClr>
              <a:buFont typeface="Wingdings" panose="05000000000000000000" pitchFamily="2" charset="2"/>
              <a:buChar char="Ø"/>
              <a:defRPr/>
            </a:pPr>
            <a:r>
              <a:rPr lang="en-US" altLang="de-DE" dirty="0" smtClean="0"/>
              <a:t>“</a:t>
            </a:r>
            <a:r>
              <a:rPr lang="en-US" altLang="de-DE" dirty="0"/>
              <a:t>S</a:t>
            </a:r>
            <a:r>
              <a:rPr lang="en-US" altLang="de-DE" dirty="0" smtClean="0"/>
              <a:t>hould”-statements</a:t>
            </a:r>
          </a:p>
          <a:p>
            <a:pPr marL="465138" indent="-285750" eaLnBrk="1" hangingPunct="1">
              <a:spcBef>
                <a:spcPts val="1200"/>
              </a:spcBef>
              <a:buClr>
                <a:srgbClr val="8CADAE"/>
              </a:buClr>
              <a:buFont typeface="Wingdings" panose="05000000000000000000" pitchFamily="2" charset="2"/>
              <a:buChar char="Ø"/>
              <a:defRPr/>
            </a:pPr>
            <a:r>
              <a:rPr lang="en-US" altLang="de-DE" dirty="0" smtClean="0"/>
              <a:t>Catastrophic thinking</a:t>
            </a:r>
          </a:p>
          <a:p>
            <a:pPr marL="465138" indent="-285750" eaLnBrk="1" hangingPunct="1">
              <a:spcBef>
                <a:spcPts val="1200"/>
              </a:spcBef>
              <a:buClr>
                <a:srgbClr val="8CADAE"/>
              </a:buClr>
              <a:buFont typeface="Wingdings" panose="05000000000000000000" pitchFamily="2" charset="2"/>
              <a:buChar char="Ø"/>
              <a:defRPr/>
            </a:pPr>
            <a:r>
              <a:rPr lang="en-US" altLang="de-DE" dirty="0" smtClean="0"/>
              <a:t>Denial of positive feedback and uncritical acceptance of negative feedback </a:t>
            </a:r>
          </a:p>
          <a:p>
            <a:pPr marL="465138" indent="-285750" eaLnBrk="1" hangingPunct="1">
              <a:spcBef>
                <a:spcPts val="1200"/>
              </a:spcBef>
              <a:buClr>
                <a:srgbClr val="8CADAE"/>
              </a:buClr>
              <a:buFont typeface="Wingdings" panose="05000000000000000000" pitchFamily="2" charset="2"/>
              <a:buChar char="Ø"/>
              <a:defRPr/>
            </a:pPr>
            <a:r>
              <a:rPr lang="en-US" altLang="de-DE" dirty="0" smtClean="0"/>
              <a:t>Rumination and self-reproach</a:t>
            </a:r>
          </a:p>
          <a:p>
            <a:pPr marL="179388" indent="0" eaLnBrk="1" hangingPunct="1">
              <a:spcBef>
                <a:spcPts val="1200"/>
              </a:spcBef>
              <a:defRPr/>
            </a:pPr>
            <a:endParaRPr lang="en-US" altLang="de-DE" dirty="0" smtClean="0"/>
          </a:p>
        </p:txBody>
      </p:sp>
      <p:pic>
        <p:nvPicPr>
          <p:cNvPr id="31748"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5084763"/>
            <a:ext cx="2087562"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9.10</a:t>
            </a:r>
            <a:endParaRPr lang="en-US" altLang="de-DE" sz="1200" kern="0" dirty="0">
              <a:solidFill>
                <a:srgbClr val="646B86"/>
              </a:solidFill>
              <a:latin typeface="Verdana"/>
            </a:endParaRPr>
          </a:p>
        </p:txBody>
      </p:sp>
      <p:sp>
        <p:nvSpPr>
          <p:cNvPr id="9" name="Rectangle 10"/>
          <p:cNvSpPr>
            <a:spLocks noChangeArrowheads="1"/>
          </p:cNvSpPr>
          <p:nvPr/>
        </p:nvSpPr>
        <p:spPr bwMode="auto">
          <a:xfrm>
            <a:off x="-69850" y="6677025"/>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rPr>
              <a:t>Despair” by </a:t>
            </a:r>
            <a:r>
              <a:rPr lang="en-US" altLang="de-DE" sz="800" b="0" i="1" dirty="0" err="1" smtClean="0">
                <a:latin typeface="Verdana" panose="020B0604030504040204" pitchFamily="34" charset="0"/>
              </a:rPr>
              <a:t>fakelvis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6291" name="Rectangle 3"/>
          <p:cNvSpPr>
            <a:spLocks noChangeArrowheads="1"/>
          </p:cNvSpPr>
          <p:nvPr/>
        </p:nvSpPr>
        <p:spPr bwMode="auto">
          <a:xfrm>
            <a:off x="250825" y="1341438"/>
            <a:ext cx="4816475" cy="4813300"/>
          </a:xfrm>
          <a:prstGeom prst="rect">
            <a:avLst/>
          </a:prstGeom>
          <a:noFill/>
          <a:ln>
            <a:noFill/>
          </a:ln>
          <a:extLst/>
        </p:spPr>
        <p:txBody>
          <a:bodyPr/>
          <a:lstStyle/>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n-US" b="0" dirty="0" smtClean="0">
                <a:solidFill>
                  <a:srgbClr val="000000"/>
                </a:solidFill>
                <a:latin typeface="Verdana" panose="020B0604030504040204" pitchFamily="34" charset="0"/>
              </a:rPr>
              <a:t>A </a:t>
            </a:r>
            <a:r>
              <a:rPr lang="en-US" b="0" i="1" dirty="0" smtClean="0">
                <a:solidFill>
                  <a:srgbClr val="000000"/>
                </a:solidFill>
                <a:latin typeface="Verdana" panose="020B0604030504040204" pitchFamily="34" charset="0"/>
              </a:rPr>
              <a:t>single</a:t>
            </a:r>
            <a:r>
              <a:rPr lang="en-US" b="0" dirty="0" smtClean="0">
                <a:solidFill>
                  <a:srgbClr val="000000"/>
                </a:solidFill>
                <a:latin typeface="Verdana" panose="020B0604030504040204" pitchFamily="34" charset="0"/>
              </a:rPr>
              <a:t> negative event is seen as part of a series of misfortunes (e.g. “this always happens to me”, “I never get lucky”)</a:t>
            </a:r>
          </a:p>
          <a:p>
            <a:pPr marL="342900" indent="-342900">
              <a:spcBef>
                <a:spcPct val="20000"/>
              </a:spcBef>
              <a:buClr>
                <a:srgbClr val="006699"/>
              </a:buClr>
              <a:buFont typeface="Wingdings" charset="0"/>
              <a:buChar char="Ø"/>
              <a:defRPr/>
            </a:pPr>
            <a:endParaRPr lang="en-US" sz="2400" b="0" dirty="0" smtClean="0">
              <a:solidFill>
                <a:srgbClr val="000000"/>
              </a:solidFill>
              <a:latin typeface="Verdana" charset="0"/>
            </a:endParaRPr>
          </a:p>
          <a:p>
            <a:pPr>
              <a:spcBef>
                <a:spcPct val="20000"/>
              </a:spcBef>
              <a:buClr>
                <a:srgbClr val="006699"/>
              </a:buClr>
              <a:defRPr/>
            </a:pPr>
            <a:endParaRPr lang="en-US" sz="2400" dirty="0" smtClean="0">
              <a:solidFill>
                <a:srgbClr val="000000"/>
              </a:solidFill>
              <a:latin typeface="Verdana" charset="0"/>
            </a:endParaRPr>
          </a:p>
          <a:p>
            <a:pPr>
              <a:spcBef>
                <a:spcPct val="20000"/>
              </a:spcBef>
              <a:buClr>
                <a:srgbClr val="006699"/>
              </a:buClr>
              <a:defRPr/>
            </a:pPr>
            <a:endParaRPr lang="en-US" sz="2400" dirty="0" smtClean="0">
              <a:solidFill>
                <a:srgbClr val="000000"/>
              </a:solidFill>
              <a:latin typeface="Verdana" charset="0"/>
            </a:endParaRPr>
          </a:p>
          <a:p>
            <a:pPr>
              <a:spcBef>
                <a:spcPct val="20000"/>
              </a:spcBef>
              <a:buClr>
                <a:srgbClr val="006699"/>
              </a:buClr>
              <a:defRPr/>
            </a:pPr>
            <a:r>
              <a:rPr lang="en-US" sz="2400" dirty="0" smtClean="0">
                <a:latin typeface="Verdana" charset="0"/>
              </a:rPr>
              <a:t>   </a:t>
            </a:r>
            <a:r>
              <a:rPr lang="en-US" dirty="0" smtClean="0">
                <a:latin typeface="Verdana" pitchFamily="34" charset="0"/>
                <a:ea typeface="Verdana" pitchFamily="34" charset="0"/>
                <a:cs typeface="+mn-cs"/>
              </a:rPr>
              <a:t>Do you know this?</a:t>
            </a:r>
          </a:p>
          <a:p>
            <a:pPr marL="342900" indent="-342900">
              <a:spcBef>
                <a:spcPct val="20000"/>
              </a:spcBef>
              <a:buClr>
                <a:srgbClr val="006699"/>
              </a:buClr>
              <a:buFont typeface="Wingdings" charset="0"/>
              <a:buChar char="Ø"/>
              <a:defRPr/>
            </a:pPr>
            <a:endParaRPr lang="en-US" sz="2400" dirty="0">
              <a:solidFill>
                <a:srgbClr val="000000"/>
              </a:solidFill>
              <a:latin typeface="Verdana" charset="0"/>
            </a:endParaRPr>
          </a:p>
        </p:txBody>
      </p:sp>
      <p:sp>
        <p:nvSpPr>
          <p:cNvPr id="33795" name="Text Box 9"/>
          <p:cNvSpPr txBox="1">
            <a:spLocks noChangeArrowheads="1"/>
          </p:cNvSpPr>
          <p:nvPr/>
        </p:nvSpPr>
        <p:spPr bwMode="auto">
          <a:xfrm>
            <a:off x="7502525" y="1196975"/>
            <a:ext cx="1641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de-DE" altLang="de-DE" sz="1400">
                <a:solidFill>
                  <a:srgbClr val="FFFFFF"/>
                </a:solidFill>
                <a:latin typeface="Verdana" panose="020B0604030504040204" pitchFamily="34" charset="0"/>
                <a:ea typeface="MS PGothic" panose="020B0600070205080204" pitchFamily="34" charset="-128"/>
              </a:rPr>
              <a:t>nach Hautzinger</a:t>
            </a:r>
          </a:p>
        </p:txBody>
      </p:sp>
      <p:sp>
        <p:nvSpPr>
          <p:cNvPr id="8" name="Rectangle 2"/>
          <p:cNvSpPr txBox="1">
            <a:spLocks noChangeArrowheads="1"/>
          </p:cNvSpPr>
          <p:nvPr/>
        </p:nvSpPr>
        <p:spPr bwMode="auto">
          <a:xfrm>
            <a:off x="0" y="0"/>
            <a:ext cx="9144000" cy="792163"/>
          </a:xfrm>
          <a:prstGeom prst="rect">
            <a:avLst/>
          </a:prstGeom>
          <a:noFill/>
          <a:ln>
            <a:noFill/>
          </a:ln>
          <a:extLst>
            <a:ext uri="{FAA26D3D-D897-4be2-8F04-BA451C77F1D7}"/>
          </a:extLst>
        </p:spPr>
        <p:txBody>
          <a:bodyPr anchor="ctr"/>
          <a:lstStyle>
            <a:lvl1pPr marL="265113" indent="-265113" algn="l" rtl="0" eaLnBrk="0" fontAlgn="base" hangingPunct="0">
              <a:spcBef>
                <a:spcPct val="20000"/>
              </a:spcBef>
              <a:spcAft>
                <a:spcPct val="0"/>
              </a:spcAft>
              <a:buClr>
                <a:srgbClr val="006699"/>
              </a:buClr>
              <a:buFont typeface="Wingdings" charset="0"/>
              <a:buChar char="Ø"/>
              <a:tabLst>
                <a:tab pos="84138" algn="l"/>
              </a:tabLst>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4pPr>
            <a:lvl5pPr marL="2149475" indent="-320675"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5pPr>
            <a:lvl6pPr marL="25146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9pPr>
          </a:lstStyle>
          <a:p>
            <a:pPr marL="609600" indent="-609600" algn="ctr" eaLnBrk="1" hangingPunct="1">
              <a:spcBef>
                <a:spcPct val="0"/>
              </a:spcBef>
              <a:buClr>
                <a:srgbClr val="FFFFFF"/>
              </a:buClr>
              <a:buFontTx/>
              <a:buNone/>
              <a:defRPr/>
            </a:pPr>
            <a:r>
              <a:rPr lang="en-US" sz="2000" b="0" dirty="0" smtClean="0">
                <a:solidFill>
                  <a:srgbClr val="D16349"/>
                </a:solidFill>
                <a:latin typeface="+mj-lt"/>
                <a:ea typeface="+mj-ea"/>
                <a:cs typeface="+mj-cs"/>
              </a:rPr>
              <a:t>Exaggerated generalization</a:t>
            </a:r>
            <a:endParaRPr lang="en-US" sz="2000" b="0" dirty="0">
              <a:solidFill>
                <a:srgbClr val="D16349"/>
              </a:solidFill>
              <a:latin typeface="+mj-lt"/>
              <a:ea typeface="+mj-ea"/>
              <a:cs typeface="+mj-cs"/>
            </a:endParaRPr>
          </a:p>
        </p:txBody>
      </p:sp>
      <p:pic>
        <p:nvPicPr>
          <p:cNvPr id="33798" name="Picture 11"/>
          <p:cNvPicPr preferRelativeResize="0">
            <a:picLocks noChangeArrowheads="1"/>
          </p:cNvPicPr>
          <p:nvPr/>
        </p:nvPicPr>
        <p:blipFill>
          <a:blip r:embed="rId3">
            <a:extLst>
              <a:ext uri="{28A0092B-C50C-407E-A947-70E740481C1C}">
                <a14:useLocalDpi xmlns:a14="http://schemas.microsoft.com/office/drawing/2010/main" val="0"/>
              </a:ext>
            </a:extLst>
          </a:blip>
          <a:srcRect l="21426" t="19595" r="13089" b="23140"/>
          <a:stretch>
            <a:fillRect/>
          </a:stretch>
        </p:blipFill>
        <p:spPr bwMode="auto">
          <a:xfrm>
            <a:off x="6624638" y="1349375"/>
            <a:ext cx="2268537"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2"/>
          <p:cNvSpPr>
            <a:spLocks noChangeArrowheads="1"/>
          </p:cNvSpPr>
          <p:nvPr/>
        </p:nvSpPr>
        <p:spPr bwMode="auto">
          <a:xfrm>
            <a:off x="3175" y="6675666"/>
            <a:ext cx="2476640"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6699"/>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rIns="0" anchor="ctr">
            <a:spAutoFit/>
          </a:bodyPr>
          <a:lstStyle/>
          <a:p>
            <a:pPr>
              <a:defRPr/>
            </a:pPr>
            <a:r>
              <a:rPr lang="en-GB" altLang="ko-KR" sz="800" b="0" i="1" dirty="0" smtClean="0">
                <a:latin typeface="+mn-lt"/>
                <a:ea typeface="굴림" charset="0"/>
                <a:cs typeface="굴림" charset="0"/>
              </a:rPr>
              <a:t>(</a:t>
            </a:r>
            <a:r>
              <a:rPr lang="en-US" altLang="de-DE" sz="800" b="0" dirty="0">
                <a:latin typeface="Verdana" panose="020B0604030504040204" pitchFamily="34" charset="0"/>
                <a:cs typeface="Arial" panose="020B0604020202020204" pitchFamily="34" charset="0"/>
              </a:rPr>
              <a:t>“</a:t>
            </a:r>
            <a:r>
              <a:rPr lang="en-GB" altLang="ko-KR" sz="800" b="0" i="1" dirty="0" smtClean="0">
                <a:latin typeface="+mn-lt"/>
                <a:ea typeface="굴림" charset="0"/>
                <a:cs typeface="굴림" charset="0"/>
              </a:rPr>
              <a:t>Hannelore </a:t>
            </a:r>
            <a:r>
              <a:rPr lang="en-GB" altLang="ko-KR" sz="800" b="0" i="1" dirty="0">
                <a:latin typeface="+mn-lt"/>
                <a:ea typeface="굴림" charset="0"/>
                <a:cs typeface="굴림" charset="0"/>
              </a:rPr>
              <a:t>actually works </a:t>
            </a:r>
            <a:r>
              <a:rPr lang="en-GB" altLang="ko-KR" sz="800" b="0" i="1" dirty="0" smtClean="0">
                <a:latin typeface="+mn-lt"/>
                <a:ea typeface="굴림" charset="0"/>
                <a:cs typeface="굴림" charset="0"/>
              </a:rPr>
              <a:t>out” </a:t>
            </a:r>
            <a:r>
              <a:rPr lang="en-GB" altLang="ko-KR" sz="800" b="0" i="1" dirty="0">
                <a:latin typeface="+mn-lt"/>
                <a:ea typeface="굴림" charset="0"/>
                <a:cs typeface="굴림" charset="0"/>
              </a:rPr>
              <a:t>von </a:t>
            </a:r>
            <a:r>
              <a:rPr lang="en-GB" altLang="ko-KR" sz="800" b="0" i="1" dirty="0" err="1" smtClean="0">
                <a:latin typeface="+mn-lt"/>
                <a:ea typeface="굴림" charset="0"/>
                <a:cs typeface="굴림" charset="0"/>
              </a:rPr>
              <a:t>necrocake</a:t>
            </a:r>
            <a:r>
              <a:rPr lang="en-GB" altLang="ko-KR" sz="800" b="0" i="1" dirty="0" smtClean="0">
                <a:latin typeface="+mn-lt"/>
                <a:ea typeface="굴림" charset="0"/>
                <a:cs typeface="굴림" charset="0"/>
              </a:rPr>
              <a:t>)</a:t>
            </a:r>
            <a:endParaRPr lang="de-DE" altLang="ko-KR" sz="800" b="0" i="1" dirty="0">
              <a:latin typeface="+mn-lt"/>
              <a:ea typeface="굴림" charset="0"/>
              <a:cs typeface="굴림"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4294967295"/>
          </p:nvPr>
        </p:nvSpPr>
        <p:spPr>
          <a:xfrm>
            <a:off x="0" y="209550"/>
            <a:ext cx="9144000" cy="1008063"/>
          </a:xfrm>
        </p:spPr>
        <p:txBody>
          <a:bodyPr/>
          <a:lstStyle/>
          <a:p>
            <a:pPr marL="609600" indent="-609600" algn="ctr" eaLnBrk="1" hangingPunct="1"/>
            <a:r>
              <a:rPr lang="de-DE" altLang="de-DE" sz="1600" smtClean="0">
                <a:solidFill>
                  <a:schemeClr val="bg1"/>
                </a:solidFill>
              </a:rPr>
              <a:t>1. Übertriebene Verallgemeinerung</a:t>
            </a:r>
          </a:p>
          <a:p>
            <a:pPr marL="609600" indent="-609600" algn="ctr" eaLnBrk="1" hangingPunct="1"/>
            <a:endParaRPr lang="de-DE" altLang="de-DE" smtClean="0">
              <a:solidFill>
                <a:schemeClr val="bg1"/>
              </a:solidFill>
            </a:endParaRPr>
          </a:p>
        </p:txBody>
      </p:sp>
      <p:graphicFrame>
        <p:nvGraphicFramePr>
          <p:cNvPr id="113711" name="Group 47"/>
          <p:cNvGraphicFramePr>
            <a:graphicFrameLocks noGrp="1"/>
          </p:cNvGraphicFramePr>
          <p:nvPr>
            <p:extLst>
              <p:ext uri="{D42A27DB-BD31-4B8C-83A1-F6EECF244321}">
                <p14:modId xmlns:p14="http://schemas.microsoft.com/office/powerpoint/2010/main" val="2980526428"/>
              </p:ext>
            </p:extLst>
          </p:nvPr>
        </p:nvGraphicFramePr>
        <p:xfrm>
          <a:off x="250825" y="1125538"/>
          <a:ext cx="8642350" cy="3958984"/>
        </p:xfrm>
        <a:graphic>
          <a:graphicData uri="http://schemas.openxmlformats.org/drawingml/2006/table">
            <a:tbl>
              <a:tblPr/>
              <a:tblGrid>
                <a:gridCol w="2687231"/>
                <a:gridCol w="5955119"/>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de-DE" altLang="de-DE" sz="1600" b="1" i="0" u="none" strike="noStrike" cap="none" normalizeH="0" baseline="0" dirty="0" smtClean="0">
                          <a:ln>
                            <a:noFill/>
                          </a:ln>
                          <a:solidFill>
                            <a:schemeClr val="tx1"/>
                          </a:solidFill>
                          <a:effectLst/>
                          <a:latin typeface="Verdana" panose="020B0604030504040204" pitchFamily="34" charset="0"/>
                        </a:rPr>
                        <a:t>Event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Exaggerated generalization</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Positive/constructive evaluation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You can’t think of a word during a discussion.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“I can never express myself!”; “I’m so stupid”</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0" i="0" u="none" strike="noStrike" cap="none" normalizeH="0" baseline="0" noProof="0" dirty="0" smtClean="0">
                          <a:ln>
                            <a:noFill/>
                          </a:ln>
                          <a:solidFill>
                            <a:schemeClr val="bg1"/>
                          </a:solidFill>
                          <a:effectLst/>
                          <a:latin typeface="Verdana" panose="020B0604030504040204" pitchFamily="34" charset="0"/>
                        </a:rPr>
                        <a:t> </a:t>
                      </a:r>
                      <a:endParaRPr kumimoji="0" lang="en-US" altLang="de-DE" sz="1600" b="0" i="0" u="none" strike="noStrike" cap="none" normalizeH="0" baseline="0" noProof="0" dirty="0" smtClean="0">
                        <a:ln>
                          <a:noFill/>
                        </a:ln>
                        <a:solidFill>
                          <a:srgbClr val="FF0000"/>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41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You forgot your sister’s birthday.</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“These things always happen with me. I am a terrible brother!”</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de-DE" altLang="de-DE" sz="1600" b="1" i="0" u="none" strike="noStrike" cap="none" normalizeH="0" baseline="0" dirty="0" smtClean="0">
                          <a:ln>
                            <a:noFill/>
                          </a:ln>
                          <a:solidFill>
                            <a:schemeClr val="tx1"/>
                          </a:solidFill>
                          <a:effectLst/>
                          <a:latin typeface="Verdana" panose="020B0604030504040204" pitchFamily="34" charset="0"/>
                        </a:rPr>
                        <a:t>???</a:t>
                      </a:r>
                      <a:r>
                        <a:rPr kumimoji="0" lang="de-DE" altLang="de-DE" sz="1600" b="0" i="0" u="none" strike="noStrike" cap="none" normalizeH="0" baseline="0" dirty="0" smtClean="0">
                          <a:ln>
                            <a:noFill/>
                          </a:ln>
                          <a:solidFill>
                            <a:schemeClr val="bg1"/>
                          </a:solidFill>
                          <a:effectLst/>
                          <a:latin typeface="Verdana" panose="020B0604030504040204" pitchFamily="34" charset="0"/>
                        </a:rPr>
                        <a:t> ist ärgerlich, aber Fehler passieren. Bisher habe ich immer an ihren Geburtstag gedacht.“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2192">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You are being criticized by a friend.</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“He doesn’t like me anymore!”</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a:t>
                      </a:r>
                      <a:r>
                        <a:rPr kumimoji="0" lang="en-US" altLang="de-DE" sz="1600" b="0" i="0" u="none" strike="noStrike" cap="none" normalizeH="0" baseline="0" noProof="0" dirty="0" smtClean="0">
                          <a:ln>
                            <a:noFill/>
                          </a:ln>
                          <a:solidFill>
                            <a:schemeClr val="bg1"/>
                          </a:solidFill>
                          <a:effectLst/>
                          <a:latin typeface="Verdana" panose="020B0604030504040204" pitchFamily="34" charset="0"/>
                        </a:rPr>
                        <a:t> </a:t>
                      </a:r>
                      <a:r>
                        <a:rPr kumimoji="0" lang="de-DE" altLang="de-DE" sz="1600" b="0" i="0" u="none" strike="noStrike" cap="none" normalizeH="0" baseline="0" dirty="0" smtClean="0">
                          <a:ln>
                            <a:noFill/>
                          </a:ln>
                          <a:solidFill>
                            <a:schemeClr val="bg1"/>
                          </a:solidFill>
                          <a:effectLst/>
                          <a:latin typeface="Verdana" panose="020B0604030504040204" pitchFamily="34" charset="0"/>
                        </a:rPr>
                        <a:t>er möglicherweise Recht und kann ich aus der Kritik lernen?“, „Der hatte heute einen schlechten Tag und ich habe es abbekommen.“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60" name="Text Box 31"/>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n-US" sz="2000" b="0" dirty="0">
                <a:solidFill>
                  <a:srgbClr val="D16349"/>
                </a:solidFill>
                <a:latin typeface="+mj-lt"/>
              </a:rPr>
              <a:t>Exaggerated </a:t>
            </a:r>
            <a:r>
              <a:rPr lang="en-US" sz="2000" b="0" dirty="0" smtClean="0">
                <a:solidFill>
                  <a:srgbClr val="D16349"/>
                </a:solidFill>
                <a:latin typeface="+mj-lt"/>
              </a:rPr>
              <a:t>generalization</a:t>
            </a:r>
            <a:endParaRPr lang="de-DE" altLang="de-DE" sz="2000" b="0" dirty="0">
              <a:solidFill>
                <a:srgbClr val="D16349"/>
              </a:solidFill>
              <a:latin typeface="+mj-lt"/>
            </a:endParaRPr>
          </a:p>
          <a:p>
            <a:pPr algn="ctr" eaLnBrk="1" hangingPunct="1">
              <a:spcBef>
                <a:spcPct val="20000"/>
              </a:spcBef>
            </a:pPr>
            <a:r>
              <a:rPr lang="en-US" altLang="de-DE" sz="2000" b="0" dirty="0" smtClean="0">
                <a:solidFill>
                  <a:srgbClr val="D16349"/>
                </a:solidFill>
                <a:latin typeface="+mj-lt"/>
              </a:rPr>
              <a:t>What would be a more realistic/helpful evaluation</a:t>
            </a:r>
            <a:r>
              <a:rPr lang="de-DE" altLang="de-DE" sz="2000" b="0" dirty="0" smtClean="0">
                <a:solidFill>
                  <a:srgbClr val="D16349"/>
                </a:solidFill>
                <a:latin typeface="Verdana" panose="020B0604030504040204" pitchFamily="34" charset="0"/>
              </a:rPr>
              <a:t>?</a:t>
            </a:r>
            <a:endParaRPr lang="de-DE"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4294967295"/>
          </p:nvPr>
        </p:nvSpPr>
        <p:spPr>
          <a:xfrm>
            <a:off x="0" y="209550"/>
            <a:ext cx="9144000" cy="1008063"/>
          </a:xfrm>
        </p:spPr>
        <p:txBody>
          <a:bodyPr/>
          <a:lstStyle/>
          <a:p>
            <a:pPr marL="609600" indent="-609600" algn="ctr" eaLnBrk="1" hangingPunct="1"/>
            <a:r>
              <a:rPr lang="de-DE" altLang="de-DE" sz="1600" smtClean="0">
                <a:solidFill>
                  <a:schemeClr val="bg1"/>
                </a:solidFill>
              </a:rPr>
              <a:t>1. Übertriebene Verallgemeinerung</a:t>
            </a:r>
          </a:p>
          <a:p>
            <a:pPr marL="609600" indent="-609600" algn="ctr" eaLnBrk="1" hangingPunct="1"/>
            <a:endParaRPr lang="de-DE" altLang="de-DE" smtClean="0">
              <a:solidFill>
                <a:schemeClr val="bg1"/>
              </a:solidFill>
            </a:endParaRPr>
          </a:p>
        </p:txBody>
      </p:sp>
      <p:graphicFrame>
        <p:nvGraphicFramePr>
          <p:cNvPr id="113711" name="Group 47"/>
          <p:cNvGraphicFramePr>
            <a:graphicFrameLocks noGrp="1"/>
          </p:cNvGraphicFramePr>
          <p:nvPr>
            <p:extLst>
              <p:ext uri="{D42A27DB-BD31-4B8C-83A1-F6EECF244321}">
                <p14:modId xmlns:p14="http://schemas.microsoft.com/office/powerpoint/2010/main" val="3905797420"/>
              </p:ext>
            </p:extLst>
          </p:nvPr>
        </p:nvGraphicFramePr>
        <p:xfrm>
          <a:off x="250825" y="1125538"/>
          <a:ext cx="8642350" cy="3958984"/>
        </p:xfrm>
        <a:graphic>
          <a:graphicData uri="http://schemas.openxmlformats.org/drawingml/2006/table">
            <a:tbl>
              <a:tblPr/>
              <a:tblGrid>
                <a:gridCol w="2687231"/>
                <a:gridCol w="5955119"/>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dirty="0" smtClean="0">
                          <a:ln>
                            <a:noFill/>
                          </a:ln>
                          <a:solidFill>
                            <a:schemeClr val="tx1"/>
                          </a:solidFill>
                          <a:effectLst/>
                          <a:latin typeface="Verdana" panose="020B0604030504040204" pitchFamily="34" charset="0"/>
                        </a:rPr>
                        <a:t>Event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Exaggerated generalization</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Positive/constructive evaluation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You can’t think of a word during a discussion.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“I can never express myself!”; “I’m so stupid”</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n-US" altLang="de-DE" sz="1600" b="0" i="0" u="none" strike="noStrike" cap="none" normalizeH="0" baseline="0" dirty="0" smtClean="0">
                          <a:ln>
                            <a:noFill/>
                          </a:ln>
                          <a:solidFill>
                            <a:schemeClr val="tx1"/>
                          </a:solidFill>
                          <a:effectLst/>
                          <a:latin typeface="Verdana" panose="020B0604030504040204" pitchFamily="34" charset="0"/>
                        </a:rPr>
                        <a:t>“These things can happen in the heat of the moment. Other people experience this too.” </a:t>
                      </a:r>
                      <a:endParaRPr kumimoji="0" lang="en-US" altLang="de-DE" sz="1600" b="0" i="0" u="none" strike="noStrike" cap="none" normalizeH="0" baseline="0" noProof="0" dirty="0" smtClean="0">
                        <a:ln>
                          <a:noFill/>
                        </a:ln>
                        <a:solidFill>
                          <a:srgbClr val="FF0000"/>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41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You forgot your sister’s birthday.</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“These things always happen with me. I am a terrible brother!”</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n-US" altLang="de-DE" sz="1600" b="0" i="0" u="none" strike="noStrike" cap="none" normalizeH="0" baseline="0" dirty="0" smtClean="0">
                          <a:ln>
                            <a:noFill/>
                          </a:ln>
                          <a:solidFill>
                            <a:schemeClr val="tx1"/>
                          </a:solidFill>
                          <a:effectLst/>
                          <a:latin typeface="Verdana" panose="020B0604030504040204" pitchFamily="34" charset="0"/>
                        </a:rPr>
                        <a:t>“This is embarrassing, but mistakes can happen. Until now I have always remembered her birthday.”</a:t>
                      </a:r>
                      <a:endParaRPr kumimoji="0" lang="en-US" altLang="de-DE" sz="1600" b="0" i="0" u="none" strike="noStrike" cap="none" normalizeH="0" baseline="0" dirty="0" smtClean="0">
                        <a:ln>
                          <a:noFill/>
                        </a:ln>
                        <a:solidFill>
                          <a:schemeClr val="bg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2192">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0" i="0" u="none" strike="noStrike" cap="none" normalizeH="0" baseline="0" noProof="0" dirty="0" smtClean="0">
                          <a:ln>
                            <a:noFill/>
                          </a:ln>
                          <a:solidFill>
                            <a:schemeClr val="tx1"/>
                          </a:solidFill>
                          <a:effectLst/>
                          <a:latin typeface="Verdana" panose="020B0604030504040204" pitchFamily="34" charset="0"/>
                        </a:rPr>
                        <a:t>You are being criticized by a friend.</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altLang="de-DE" sz="1600" b="1" i="0" u="none" strike="noStrike" cap="none" normalizeH="0" baseline="0" noProof="0" dirty="0" smtClean="0">
                          <a:ln>
                            <a:noFill/>
                          </a:ln>
                          <a:solidFill>
                            <a:schemeClr val="tx1"/>
                          </a:solidFill>
                          <a:effectLst/>
                          <a:latin typeface="Verdana" panose="020B0604030504040204" pitchFamily="34" charset="0"/>
                        </a:rPr>
                        <a:t>“He doesn’t like me anymore!”</a:t>
                      </a:r>
                      <a:r>
                        <a:rPr kumimoji="0" lang="en-US" altLang="de-DE" sz="1600" b="0" i="0" u="none" strike="noStrike" cap="none" normalizeH="0" baseline="0" noProof="0" dirty="0" smtClean="0">
                          <a:ln>
                            <a:noFill/>
                          </a:ln>
                          <a:solidFill>
                            <a:schemeClr val="tx1"/>
                          </a:solidFill>
                          <a:effectLst/>
                          <a:latin typeface="Verdana" panose="020B0604030504040204" pitchFamily="34" charset="0"/>
                        </a:rPr>
                        <a:t> </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n-US" altLang="de-DE" sz="1600" b="0" i="0" u="none" strike="noStrike" cap="none" normalizeH="0" baseline="0" dirty="0" smtClean="0">
                          <a:ln>
                            <a:noFill/>
                          </a:ln>
                          <a:solidFill>
                            <a:schemeClr val="tx1"/>
                          </a:solidFill>
                          <a:effectLst/>
                          <a:latin typeface="Verdana" panose="020B0604030504040204" pitchFamily="34" charset="0"/>
                        </a:rPr>
                        <a:t>“He had a bad day and took it out on me.”;</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n-US" altLang="de-DE" sz="1600" b="0" i="0" u="none" strike="noStrike" cap="none" normalizeH="0" baseline="0" dirty="0" smtClean="0">
                          <a:ln>
                            <a:noFill/>
                          </a:ln>
                          <a:solidFill>
                            <a:schemeClr val="tx1"/>
                          </a:solidFill>
                          <a:effectLst/>
                          <a:latin typeface="Verdana" panose="020B0604030504040204" pitchFamily="34" charset="0"/>
                        </a:rPr>
                        <a:t>“Is he maybe right and can I learn something from his criticism?”</a:t>
                      </a:r>
                      <a:r>
                        <a:rPr kumimoji="0" lang="en-US" altLang="de-DE" sz="1600" b="0" i="0" u="none" strike="noStrike" cap="none" normalizeH="0" baseline="0" dirty="0" smtClean="0">
                          <a:ln>
                            <a:noFill/>
                          </a:ln>
                          <a:solidFill>
                            <a:schemeClr val="bg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60" name="Text Box 31"/>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n-US" sz="2000" b="0" dirty="0">
                <a:solidFill>
                  <a:srgbClr val="D16349"/>
                </a:solidFill>
                <a:latin typeface="+mj-lt"/>
              </a:rPr>
              <a:t>Exaggerated </a:t>
            </a:r>
            <a:r>
              <a:rPr lang="en-US" sz="2000" b="0" dirty="0" smtClean="0">
                <a:solidFill>
                  <a:srgbClr val="D16349"/>
                </a:solidFill>
                <a:latin typeface="+mj-lt"/>
              </a:rPr>
              <a:t>generalization</a:t>
            </a:r>
            <a:endParaRPr lang="de-DE" altLang="de-DE" sz="2000" b="0" dirty="0">
              <a:solidFill>
                <a:srgbClr val="D16349"/>
              </a:solidFill>
              <a:latin typeface="+mj-lt"/>
            </a:endParaRPr>
          </a:p>
          <a:p>
            <a:pPr algn="ctr" eaLnBrk="1" hangingPunct="1">
              <a:spcBef>
                <a:spcPct val="20000"/>
              </a:spcBef>
            </a:pPr>
            <a:r>
              <a:rPr lang="en-US" altLang="de-DE" sz="2000" b="0" dirty="0" smtClean="0">
                <a:solidFill>
                  <a:srgbClr val="D16349"/>
                </a:solidFill>
                <a:latin typeface="+mj-lt"/>
              </a:rPr>
              <a:t>What would be a more realistic/helpful evaluation</a:t>
            </a:r>
            <a:r>
              <a:rPr lang="de-DE" altLang="de-DE" sz="2000" b="0" dirty="0" smtClean="0">
                <a:solidFill>
                  <a:srgbClr val="D16349"/>
                </a:solidFill>
                <a:latin typeface="Verdana" panose="020B0604030504040204" pitchFamily="34" charset="0"/>
              </a:rPr>
              <a:t>?</a:t>
            </a:r>
            <a:endParaRPr lang="de-DE"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9.13</a:t>
            </a:r>
            <a:endParaRPr lang="en-US" altLang="de-DE" sz="1200" kern="0" dirty="0">
              <a:solidFill>
                <a:srgbClr val="646B86"/>
              </a:solidFill>
              <a:latin typeface="Verdana"/>
            </a:endParaRPr>
          </a:p>
        </p:txBody>
      </p:sp>
      <p:sp>
        <p:nvSpPr>
          <p:cNvPr id="7" name="Rectangle 1044"/>
          <p:cNvSpPr>
            <a:spLocks noChangeArrowheads="1"/>
          </p:cNvSpPr>
          <p:nvPr/>
        </p:nvSpPr>
        <p:spPr bwMode="auto">
          <a:xfrm>
            <a:off x="179388" y="5300663"/>
            <a:ext cx="87852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600" dirty="0" smtClean="0">
                <a:latin typeface="Verdana" panose="020B0604030504040204" pitchFamily="34" charset="0"/>
              </a:rPr>
              <a:t>Allow errors!:</a:t>
            </a:r>
            <a:r>
              <a:rPr lang="en-US" altLang="de-DE" sz="1600" b="0" dirty="0" smtClean="0">
                <a:latin typeface="Verdana" panose="020B0604030504040204" pitchFamily="34" charset="0"/>
              </a:rPr>
              <a:t> Everybody makes mistakes from time to time. If you stammer this does not mean that you cannot express yourself. If you occasionally make a mistake, this does not mean that you are sloppy.</a:t>
            </a:r>
            <a:endParaRPr lang="en-US" altLang="de-DE" sz="1600" b="0" dirty="0">
              <a:latin typeface="Verdana" panose="020B0604030504040204" pitchFamily="34" charset="0"/>
            </a:endParaRPr>
          </a:p>
        </p:txBody>
      </p:sp>
      <p:grpSp>
        <p:nvGrpSpPr>
          <p:cNvPr id="8" name="Group 54"/>
          <p:cNvGrpSpPr>
            <a:grpSpLocks/>
          </p:cNvGrpSpPr>
          <p:nvPr/>
        </p:nvGrpSpPr>
        <p:grpSpPr bwMode="auto">
          <a:xfrm>
            <a:off x="0" y="6167432"/>
            <a:ext cx="2339975" cy="536574"/>
            <a:chOff x="0" y="3957"/>
            <a:chExt cx="1474" cy="338"/>
          </a:xfrm>
        </p:grpSpPr>
        <p:sp>
          <p:nvSpPr>
            <p:cNvPr id="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10"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smtClean="0">
                  <a:latin typeface="Verdana" panose="020B0604030504040204" pitchFamily="34" charset="0"/>
                </a:rPr>
                <a:t>worksheet</a:t>
              </a:r>
              <a:r>
                <a:rPr lang="de-DE" altLang="de-DE" sz="1200" b="0" dirty="0" smtClean="0">
                  <a:latin typeface="Verdana" panose="020B0604030504040204" pitchFamily="34" charset="0"/>
                </a:rPr>
                <a:t> 9.1a</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Tree>
    <p:extLst>
      <p:ext uri="{BB962C8B-B14F-4D97-AF65-F5344CB8AC3E}">
        <p14:creationId xmlns:p14="http://schemas.microsoft.com/office/powerpoint/2010/main" val="19897432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a:spcBef>
                <a:spcPct val="20000"/>
              </a:spcBef>
              <a:buClr>
                <a:srgbClr val="006699"/>
              </a:buClr>
              <a:buFont typeface="Wingdings" panose="05000000000000000000" pitchFamily="2" charset="2"/>
              <a:buChar char="Ø"/>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r>
              <a:rPr lang="de-DE" altLang="de-DE" sz="2400">
                <a:solidFill>
                  <a:srgbClr val="000000"/>
                </a:solidFill>
                <a:latin typeface="Verdana" panose="020B0604030504040204" pitchFamily="34" charset="0"/>
              </a:rPr>
              <a:t>	</a:t>
            </a:r>
          </a:p>
          <a:p>
            <a:pPr lvl="2">
              <a:lnSpc>
                <a:spcPct val="90000"/>
              </a:lnSpc>
              <a:spcBef>
                <a:spcPct val="30000"/>
              </a:spcBef>
              <a:buClr>
                <a:srgbClr val="336699"/>
              </a:buClr>
              <a:buFont typeface="Wingdings" panose="05000000000000000000" pitchFamily="2" charset="2"/>
              <a:buNone/>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endParaRPr lang="de-DE" altLang="de-DE" sz="2400">
              <a:solidFill>
                <a:srgbClr val="000000"/>
              </a:solidFill>
            </a:endParaRPr>
          </a:p>
          <a:p>
            <a:pPr lvl="1">
              <a:spcBef>
                <a:spcPct val="20000"/>
              </a:spcBef>
              <a:buClr>
                <a:srgbClr val="006699"/>
              </a:buClr>
              <a:buFont typeface="Wingdings" panose="05000000000000000000" pitchFamily="2" charset="2"/>
              <a:buNone/>
            </a:pPr>
            <a:endParaRPr lang="de-DE" altLang="de-DE" sz="2400">
              <a:solidFill>
                <a:srgbClr val="FF0000"/>
              </a:solidFill>
            </a:endParaRPr>
          </a:p>
          <a:p>
            <a:pPr>
              <a:spcBef>
                <a:spcPct val="20000"/>
              </a:spcBef>
              <a:buClr>
                <a:srgbClr val="006699"/>
              </a:buClr>
              <a:buFont typeface="Wingdings" panose="05000000000000000000" pitchFamily="2" charset="2"/>
              <a:buNone/>
            </a:pPr>
            <a:endParaRPr lang="de-DE" altLang="de-DE" sz="2400">
              <a:solidFill>
                <a:srgbClr val="000000"/>
              </a:solidFill>
            </a:endParaRPr>
          </a:p>
        </p:txBody>
      </p:sp>
      <p:sp>
        <p:nvSpPr>
          <p:cNvPr id="39939"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a:solidFill>
                <a:srgbClr val="000000"/>
              </a:solidFill>
              <a:latin typeface="Verdana" panose="020B0604030504040204" pitchFamily="34" charset="0"/>
              <a:ea typeface="MS PGothic" panose="020B0600070205080204" pitchFamily="34" charset="-128"/>
            </a:endParaRPr>
          </a:p>
          <a:p>
            <a:pPr eaLnBrk="1" hangingPunct="1"/>
            <a:endParaRPr lang="de-DE" altLang="de-DE" sz="120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buClr>
                <a:srgbClr val="8CADAE"/>
              </a:buClr>
              <a:buFont typeface="Wingdings" charset="0"/>
              <a:buAutoNum type="arabicPeriod"/>
              <a:defRPr/>
            </a:pPr>
            <a:r>
              <a:rPr lang="en-US" b="0" dirty="0">
                <a:solidFill>
                  <a:srgbClr val="000000"/>
                </a:solidFill>
                <a:latin typeface="Verdana" charset="0"/>
              </a:rPr>
              <a:t>M</a:t>
            </a:r>
            <a:r>
              <a:rPr lang="en-US" b="0" dirty="0" smtClean="0">
                <a:solidFill>
                  <a:srgbClr val="000000"/>
                </a:solidFill>
                <a:latin typeface="Verdana" charset="0"/>
              </a:rPr>
              <a:t>ake concrete situational statements that refer to the here and now. </a:t>
            </a:r>
            <a:endParaRPr lang="en-US" sz="2400" b="0" dirty="0" smtClean="0">
              <a:solidFill>
                <a:srgbClr val="000000"/>
              </a:solidFill>
              <a:latin typeface="Verdana" charset="0"/>
            </a:endParaRPr>
          </a:p>
          <a:p>
            <a:pPr marL="1017588" lvl="1" indent="-560388">
              <a:buClr>
                <a:srgbClr val="336699"/>
              </a:buClr>
              <a:buFont typeface="Wingdings" charset="0"/>
              <a:buNone/>
              <a:defRPr/>
            </a:pPr>
            <a:r>
              <a:rPr lang="en-US" sz="2400" b="0" dirty="0" smtClean="0">
                <a:solidFill>
                  <a:srgbClr val="000000"/>
                </a:solidFill>
                <a:latin typeface="Verdana" charset="0"/>
              </a:rPr>
              <a:t>	</a:t>
            </a:r>
            <a:endParaRPr lang="en-US" sz="2400" b="0" dirty="0">
              <a:solidFill>
                <a:srgbClr val="000000"/>
              </a:solidFill>
              <a:latin typeface="Verdana" charset="0"/>
            </a:endParaRPr>
          </a:p>
        </p:txBody>
      </p:sp>
      <p:sp>
        <p:nvSpPr>
          <p:cNvPr id="39941" name="Rectangle 2"/>
          <p:cNvSpPr>
            <a:spLocks noChangeArrowheads="1"/>
          </p:cNvSpPr>
          <p:nvPr/>
        </p:nvSpPr>
        <p:spPr bwMode="auto">
          <a:xfrm>
            <a:off x="468313" y="3860800"/>
            <a:ext cx="3024187"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442913" indent="14288">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nSpc>
                <a:spcPct val="90000"/>
              </a:lnSpc>
              <a:spcBef>
                <a:spcPct val="30000"/>
              </a:spcBef>
              <a:buClr>
                <a:srgbClr val="336699"/>
              </a:buClr>
              <a:buFont typeface="Wingdings" panose="05000000000000000000" pitchFamily="2" charset="2"/>
              <a:buNone/>
            </a:pPr>
            <a:r>
              <a:rPr lang="en-US" altLang="de-DE" b="0" dirty="0" smtClean="0">
                <a:latin typeface="Verdana" panose="020B0604030504040204" pitchFamily="34" charset="0"/>
              </a:rPr>
              <a:t>“This </a:t>
            </a:r>
            <a:r>
              <a:rPr lang="en-US" altLang="de-DE" b="0" u="sng" dirty="0" smtClean="0">
                <a:latin typeface="Verdana" panose="020B0604030504040204" pitchFamily="34" charset="0"/>
              </a:rPr>
              <a:t>always</a:t>
            </a:r>
            <a:r>
              <a:rPr lang="en-US" altLang="de-DE" b="0" dirty="0" smtClean="0">
                <a:latin typeface="Verdana" panose="020B0604030504040204" pitchFamily="34" charset="0"/>
              </a:rPr>
              <a:t> happens to me. I am a terrible brother</a:t>
            </a:r>
            <a:r>
              <a:rPr lang="en-US" altLang="de-DE" b="0" dirty="0" smtClean="0">
                <a:solidFill>
                  <a:srgbClr val="000000"/>
                </a:solidFill>
                <a:latin typeface="Verdana" panose="020B0604030504040204" pitchFamily="34" charset="0"/>
              </a:rPr>
              <a:t>”</a:t>
            </a:r>
          </a:p>
          <a:p>
            <a:pPr lvl="2">
              <a:lnSpc>
                <a:spcPct val="90000"/>
              </a:lnSpc>
              <a:spcBef>
                <a:spcPct val="30000"/>
              </a:spcBef>
              <a:buClr>
                <a:srgbClr val="336699"/>
              </a:buClr>
              <a:buFont typeface="Wingdings" panose="05000000000000000000" pitchFamily="2" charset="2"/>
              <a:buNone/>
            </a:pPr>
            <a:endParaRPr lang="en-US" altLang="de-DE" sz="2400" b="0" dirty="0" smtClean="0">
              <a:solidFill>
                <a:srgbClr val="000000"/>
              </a:solidFill>
              <a:latin typeface="Verdana" panose="020B0604030504040204" pitchFamily="34" charset="0"/>
            </a:endParaRPr>
          </a:p>
          <a:p>
            <a:pPr>
              <a:lnSpc>
                <a:spcPct val="90000"/>
              </a:lnSpc>
              <a:spcBef>
                <a:spcPct val="30000"/>
              </a:spcBef>
              <a:buClr>
                <a:srgbClr val="336699"/>
              </a:buClr>
              <a:buFont typeface="Wingdings" panose="05000000000000000000" pitchFamily="2" charset="2"/>
              <a:buChar char="Ø"/>
            </a:pPr>
            <a:endParaRPr lang="en-US" altLang="de-DE" sz="2400" b="0" dirty="0">
              <a:solidFill>
                <a:srgbClr val="000000"/>
              </a:solidFill>
            </a:endParaRPr>
          </a:p>
        </p:txBody>
      </p:sp>
      <p:sp>
        <p:nvSpPr>
          <p:cNvPr id="39942" name="Rectangle 2"/>
          <p:cNvSpPr>
            <a:spLocks noChangeArrowheads="1"/>
          </p:cNvSpPr>
          <p:nvPr/>
        </p:nvSpPr>
        <p:spPr bwMode="auto">
          <a:xfrm>
            <a:off x="3924300" y="3860800"/>
            <a:ext cx="47513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nSpc>
                <a:spcPct val="90000"/>
              </a:lnSpc>
              <a:spcBef>
                <a:spcPts val="0"/>
              </a:spcBef>
              <a:buClr>
                <a:srgbClr val="336699"/>
              </a:buClr>
              <a:buFont typeface="Wingdings" panose="05000000000000000000" pitchFamily="2" charset="2"/>
              <a:buNone/>
            </a:pPr>
            <a:r>
              <a:rPr lang="en-US" altLang="de-DE" sz="2400" b="0" dirty="0" smtClean="0">
                <a:solidFill>
                  <a:srgbClr val="000000"/>
                </a:solidFill>
                <a:latin typeface="Verdana" panose="020B0604030504040204" pitchFamily="34" charset="0"/>
              </a:rPr>
              <a:t>    </a:t>
            </a:r>
            <a:r>
              <a:rPr lang="en-US" altLang="de-DE" b="0" dirty="0" smtClean="0">
                <a:solidFill>
                  <a:srgbClr val="000000"/>
                </a:solidFill>
                <a:latin typeface="Verdana" panose="020B0604030504040204" pitchFamily="34" charset="0"/>
              </a:rPr>
              <a:t>“I forgot the birthday </a:t>
            </a:r>
            <a:r>
              <a:rPr lang="en-US" altLang="de-DE" b="0" u="sng" dirty="0" smtClean="0">
                <a:solidFill>
                  <a:srgbClr val="000000"/>
                </a:solidFill>
                <a:latin typeface="Verdana" panose="020B0604030504040204" pitchFamily="34" charset="0"/>
              </a:rPr>
              <a:t>this year</a:t>
            </a:r>
            <a:r>
              <a:rPr lang="en-US" altLang="de-DE" b="0" dirty="0" smtClean="0">
                <a:solidFill>
                  <a:srgbClr val="000000"/>
                </a:solidFill>
                <a:latin typeface="Verdana" panose="020B0604030504040204" pitchFamily="34" charset="0"/>
              </a:rPr>
              <a:t>. That is embarrassing, but I can still wish her a very happy belated birthday!”</a:t>
            </a:r>
          </a:p>
          <a:p>
            <a:pPr lvl="1">
              <a:lnSpc>
                <a:spcPct val="90000"/>
              </a:lnSpc>
              <a:spcBef>
                <a:spcPts val="0"/>
              </a:spcBef>
              <a:buClr>
                <a:srgbClr val="336699"/>
              </a:buClr>
              <a:buFont typeface="Wingdings" panose="05000000000000000000" pitchFamily="2" charset="2"/>
              <a:buNone/>
            </a:pPr>
            <a:endParaRPr lang="en-US" altLang="de-DE" sz="2400" b="0" dirty="0" smtClean="0">
              <a:solidFill>
                <a:srgbClr val="000000"/>
              </a:solidFill>
              <a:latin typeface="Verdana" panose="020B0604030504040204" pitchFamily="34" charset="0"/>
            </a:endParaRPr>
          </a:p>
          <a:p>
            <a:pPr lvl="1">
              <a:lnSpc>
                <a:spcPct val="90000"/>
              </a:lnSpc>
              <a:spcBef>
                <a:spcPts val="0"/>
              </a:spcBef>
              <a:buClr>
                <a:srgbClr val="336699"/>
              </a:buClr>
              <a:buFont typeface="Wingdings" panose="05000000000000000000" pitchFamily="2" charset="2"/>
              <a:buChar char="Ø"/>
            </a:pPr>
            <a:endParaRPr lang="en-US" altLang="de-DE" sz="2400" b="0" dirty="0" smtClean="0">
              <a:solidFill>
                <a:srgbClr val="000000"/>
              </a:solidFill>
              <a:latin typeface="Verdana" panose="020B0604030504040204" pitchFamily="34" charset="0"/>
            </a:endParaRPr>
          </a:p>
          <a:p>
            <a:pPr>
              <a:lnSpc>
                <a:spcPct val="90000"/>
              </a:lnSpc>
              <a:spcBef>
                <a:spcPts val="0"/>
              </a:spcBef>
              <a:buClr>
                <a:srgbClr val="336699"/>
              </a:buClr>
              <a:buFont typeface="Wingdings" panose="05000000000000000000" pitchFamily="2" charset="2"/>
              <a:buChar char="Ø"/>
            </a:pPr>
            <a:endParaRPr lang="en-US" altLang="de-DE" sz="2400" b="0" dirty="0">
              <a:solidFill>
                <a:srgbClr val="000000"/>
              </a:solidFill>
            </a:endParaRPr>
          </a:p>
        </p:txBody>
      </p:sp>
      <p:sp>
        <p:nvSpPr>
          <p:cNvPr id="39943" name="AutoShape 5"/>
          <p:cNvSpPr>
            <a:spLocks noChangeArrowheads="1"/>
          </p:cNvSpPr>
          <p:nvPr/>
        </p:nvSpPr>
        <p:spPr bwMode="auto">
          <a:xfrm>
            <a:off x="3707904" y="4149725"/>
            <a:ext cx="503238" cy="431800"/>
          </a:xfrm>
          <a:prstGeom prst="rightArrow">
            <a:avLst>
              <a:gd name="adj1" fmla="val 50000"/>
              <a:gd name="adj2" fmla="val 29136"/>
            </a:avLst>
          </a:prstGeom>
          <a:solidFill>
            <a:srgbClr val="8CADAE"/>
          </a:solidFill>
          <a:ln w="38100">
            <a:solidFill>
              <a:srgbClr val="8CADAE"/>
            </a:solidFill>
            <a:miter lim="800000"/>
            <a:headEnd/>
            <a:tailEnd/>
          </a:ln>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endParaRPr lang="de-DE" altLang="de-DE" sz="4400">
              <a:solidFill>
                <a:srgbClr val="000000"/>
              </a:solidFill>
              <a:latin typeface="Verdana" panose="020B0604030504040204" pitchFamily="34" charset="0"/>
            </a:endParaRPr>
          </a:p>
        </p:txBody>
      </p:sp>
      <p:sp>
        <p:nvSpPr>
          <p:cNvPr id="39944" name="Text Box 6"/>
          <p:cNvSpPr txBox="1">
            <a:spLocks noChangeArrowheads="1"/>
          </p:cNvSpPr>
          <p:nvPr/>
        </p:nvSpPr>
        <p:spPr bwMode="auto">
          <a:xfrm>
            <a:off x="468313" y="2781300"/>
            <a:ext cx="820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buClr>
                <a:srgbClr val="336699"/>
              </a:buClr>
              <a:buFont typeface="Wingdings" panose="05000000000000000000" pitchFamily="2" charset="2"/>
              <a:buNone/>
            </a:pPr>
            <a:r>
              <a:rPr lang="en-US" altLang="de-DE" b="0" dirty="0" smtClean="0">
                <a:solidFill>
                  <a:srgbClr val="000000"/>
                </a:solidFill>
                <a:latin typeface="Verdana" panose="020B0604030504040204" pitchFamily="34" charset="0"/>
                <a:ea typeface="MS PGothic" panose="020B0600070205080204" pitchFamily="34" charset="-128"/>
              </a:rPr>
              <a:t>e.g. if you forgot your sister’s birthday, instead tell yourself…</a:t>
            </a:r>
            <a:endParaRPr lang="en-US" altLang="de-DE" b="0" dirty="0">
              <a:solidFill>
                <a:srgbClr val="000000"/>
              </a:solidFill>
              <a:latin typeface="Verdana" panose="020B0604030504040204" pitchFamily="34" charset="0"/>
              <a:ea typeface="MS PGothic" panose="020B0600070205080204" pitchFamily="34" charset="-128"/>
            </a:endParaRPr>
          </a:p>
        </p:txBody>
      </p:sp>
      <p:sp>
        <p:nvSpPr>
          <p:cNvPr id="39945"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n-US" altLang="de-DE" sz="2000" b="0" dirty="0" smtClean="0">
                <a:solidFill>
                  <a:srgbClr val="D16349"/>
                </a:solidFill>
                <a:latin typeface="Verdana" panose="020B0604030504040204" pitchFamily="34" charset="0"/>
              </a:rPr>
              <a:t>How do you make a helpful evaluation?</a:t>
            </a:r>
            <a:endParaRPr lang="en-US" altLang="de-DE" sz="2000" b="0" dirty="0">
              <a:solidFill>
                <a:srgbClr val="D16349"/>
              </a:solidFill>
              <a:latin typeface="Verdana" panose="020B0604030504040204" pitchFamily="34" charset="0"/>
            </a:endParaRPr>
          </a:p>
        </p:txBody>
      </p:sp>
      <p:sp>
        <p:nvSpPr>
          <p:cNvPr id="12"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a:spcBef>
                <a:spcPct val="20000"/>
              </a:spcBef>
              <a:buClr>
                <a:srgbClr val="006699"/>
              </a:buClr>
              <a:buFont typeface="Wingdings" panose="05000000000000000000" pitchFamily="2" charset="2"/>
              <a:buChar char="Ø"/>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r>
              <a:rPr lang="de-DE" altLang="de-DE" sz="2400">
                <a:solidFill>
                  <a:srgbClr val="000000"/>
                </a:solidFill>
                <a:latin typeface="Verdana" panose="020B0604030504040204" pitchFamily="34" charset="0"/>
              </a:rPr>
              <a:t>	</a:t>
            </a:r>
          </a:p>
          <a:p>
            <a:pPr lvl="2">
              <a:lnSpc>
                <a:spcPct val="90000"/>
              </a:lnSpc>
              <a:spcBef>
                <a:spcPct val="30000"/>
              </a:spcBef>
              <a:buClr>
                <a:srgbClr val="336699"/>
              </a:buClr>
              <a:buFont typeface="Wingdings" panose="05000000000000000000" pitchFamily="2" charset="2"/>
              <a:buNone/>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endParaRPr lang="de-DE" altLang="de-DE" sz="2400">
              <a:solidFill>
                <a:srgbClr val="000000"/>
              </a:solidFill>
            </a:endParaRPr>
          </a:p>
          <a:p>
            <a:pPr lvl="1">
              <a:spcBef>
                <a:spcPct val="20000"/>
              </a:spcBef>
              <a:buClr>
                <a:srgbClr val="006699"/>
              </a:buClr>
              <a:buFont typeface="Wingdings" panose="05000000000000000000" pitchFamily="2" charset="2"/>
              <a:buNone/>
            </a:pPr>
            <a:endParaRPr lang="de-DE" altLang="de-DE" sz="2400">
              <a:solidFill>
                <a:srgbClr val="FF0000"/>
              </a:solidFill>
            </a:endParaRPr>
          </a:p>
          <a:p>
            <a:pPr>
              <a:spcBef>
                <a:spcPct val="20000"/>
              </a:spcBef>
              <a:buClr>
                <a:srgbClr val="006699"/>
              </a:buClr>
              <a:buFont typeface="Wingdings" panose="05000000000000000000" pitchFamily="2" charset="2"/>
              <a:buNone/>
            </a:pPr>
            <a:endParaRPr lang="de-DE" altLang="de-DE" sz="2400">
              <a:solidFill>
                <a:srgbClr val="000000"/>
              </a:solidFill>
            </a:endParaRPr>
          </a:p>
        </p:txBody>
      </p:sp>
      <p:sp>
        <p:nvSpPr>
          <p:cNvPr id="41987"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a:solidFill>
                <a:srgbClr val="000000"/>
              </a:solidFill>
              <a:latin typeface="Verdana" panose="020B0604030504040204" pitchFamily="34" charset="0"/>
              <a:ea typeface="MS PGothic" panose="020B0600070205080204" pitchFamily="34" charset="-128"/>
            </a:endParaRPr>
          </a:p>
          <a:p>
            <a:pPr eaLnBrk="1" hangingPunct="1"/>
            <a:endParaRPr lang="de-DE" altLang="de-DE" sz="120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buClr>
                <a:srgbClr val="8CADAE"/>
              </a:buClr>
              <a:buFont typeface="+mj-lt"/>
              <a:buAutoNum type="arabicPeriod" startAt="2"/>
              <a:defRPr/>
            </a:pPr>
            <a:r>
              <a:rPr lang="en-US" b="0" dirty="0" smtClean="0">
                <a:solidFill>
                  <a:srgbClr val="000000"/>
                </a:solidFill>
                <a:latin typeface="Verdana" charset="0"/>
              </a:rPr>
              <a:t>What advice would you give to a good friend that experiences the same or a similar thing? </a:t>
            </a:r>
          </a:p>
          <a:p>
            <a:pPr marL="1017588" lvl="1" indent="-560388">
              <a:buClr>
                <a:srgbClr val="336699"/>
              </a:buClr>
              <a:defRPr/>
            </a:pPr>
            <a:endParaRPr lang="en-US" sz="2400" b="0" dirty="0" smtClean="0">
              <a:solidFill>
                <a:srgbClr val="000000"/>
              </a:solidFill>
              <a:latin typeface="Verdana" charset="0"/>
            </a:endParaRPr>
          </a:p>
          <a:p>
            <a:pPr marL="1017588" lvl="1" indent="-560388">
              <a:buClr>
                <a:srgbClr val="336699"/>
              </a:buClr>
              <a:buFont typeface="Wingdings" charset="0"/>
              <a:buNone/>
              <a:defRPr/>
            </a:pPr>
            <a:r>
              <a:rPr lang="en-US" sz="2400" b="0" dirty="0" smtClean="0">
                <a:solidFill>
                  <a:srgbClr val="000000"/>
                </a:solidFill>
                <a:latin typeface="Verdana" charset="0"/>
              </a:rPr>
              <a:t>	</a:t>
            </a:r>
            <a:endParaRPr lang="en-US" sz="2400" b="0" dirty="0">
              <a:solidFill>
                <a:srgbClr val="000000"/>
              </a:solidFill>
              <a:latin typeface="Verdana" charset="0"/>
            </a:endParaRPr>
          </a:p>
        </p:txBody>
      </p:sp>
      <p:sp>
        <p:nvSpPr>
          <p:cNvPr id="41989" name="Text Box 6"/>
          <p:cNvSpPr txBox="1">
            <a:spLocks noChangeArrowheads="1"/>
          </p:cNvSpPr>
          <p:nvPr/>
        </p:nvSpPr>
        <p:spPr bwMode="auto">
          <a:xfrm>
            <a:off x="468313" y="2781300"/>
            <a:ext cx="820737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buFont typeface="Wingdings" panose="05000000000000000000" pitchFamily="2" charset="2"/>
              <a:buNone/>
            </a:pPr>
            <a:r>
              <a:rPr lang="en-US" altLang="de-DE" b="0" dirty="0" smtClean="0">
                <a:latin typeface="Verdana" panose="020B0604030504040204" pitchFamily="34" charset="0"/>
              </a:rPr>
              <a:t>Example:</a:t>
            </a:r>
            <a:r>
              <a:rPr lang="en-US" altLang="de-DE" b="0" dirty="0" smtClean="0">
                <a:solidFill>
                  <a:srgbClr val="006699"/>
                </a:solidFill>
                <a:latin typeface="Verdana" panose="020B0604030504040204" pitchFamily="34" charset="0"/>
              </a:rPr>
              <a:t> </a:t>
            </a:r>
            <a:r>
              <a:rPr lang="en-US" altLang="de-DE" b="0" dirty="0" smtClean="0">
                <a:latin typeface="Verdana" panose="020B0604030504040204" pitchFamily="34" charset="0"/>
              </a:rPr>
              <a:t>You are late for an appointment because you noted down the wrong time. </a:t>
            </a:r>
          </a:p>
          <a:p>
            <a:pPr eaLnBrk="1" hangingPunct="1">
              <a:buFont typeface="Wingdings" panose="05000000000000000000" pitchFamily="2" charset="2"/>
              <a:buNone/>
            </a:pPr>
            <a:endParaRPr lang="en-US" altLang="de-DE" b="0" dirty="0" smtClean="0">
              <a:latin typeface="Verdana" panose="020B0604030504040204" pitchFamily="34" charset="0"/>
            </a:endParaRPr>
          </a:p>
          <a:p>
            <a:pPr indent="19050" eaLnBrk="1" hangingPunct="1"/>
            <a:r>
              <a:rPr lang="en-US" altLang="de-DE" b="0" dirty="0" smtClean="0">
                <a:latin typeface="Verdana" panose="020B0604030504040204" pitchFamily="34" charset="0"/>
              </a:rPr>
              <a:t>Think about how hard you might be on yourself in this case. Then think about what advice you would give to a good friend. You would probably tell him that this is not all that dramatic and give some good reasons why his mistake is pardonable. </a:t>
            </a:r>
          </a:p>
          <a:p>
            <a:pPr eaLnBrk="1" hangingPunct="1"/>
            <a:endParaRPr lang="en-US" altLang="de-DE" b="0" dirty="0" smtClean="0">
              <a:latin typeface="Verdana" panose="020B0604030504040204" pitchFamily="34" charset="0"/>
            </a:endParaRPr>
          </a:p>
          <a:p>
            <a:pPr eaLnBrk="1" hangingPunct="1"/>
            <a:r>
              <a:rPr lang="en-US" altLang="de-DE" dirty="0" smtClean="0">
                <a:latin typeface="Verdana" panose="020B0604030504040204" pitchFamily="34" charset="0"/>
              </a:rPr>
              <a:t>Personal examples?</a:t>
            </a:r>
          </a:p>
          <a:p>
            <a:pPr eaLnBrk="1" hangingPunct="1"/>
            <a:endParaRPr lang="en-US" altLang="de-DE" b="0" dirty="0" smtClean="0">
              <a:latin typeface="Verdana" panose="020B0604030504040204" pitchFamily="34" charset="0"/>
            </a:endParaRPr>
          </a:p>
          <a:p>
            <a:pPr eaLnBrk="1" hangingPunct="1">
              <a:buFont typeface="Wingdings" panose="05000000000000000000" pitchFamily="2" charset="2"/>
              <a:buNone/>
            </a:pPr>
            <a:endParaRPr lang="en-US" altLang="de-DE" b="0"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9.15</a:t>
            </a:r>
            <a:endParaRPr lang="en-US" altLang="de-DE" sz="1200" kern="0" dirty="0">
              <a:solidFill>
                <a:srgbClr val="646B86"/>
              </a:solidFill>
              <a:latin typeface="Verdana"/>
            </a:endParaRPr>
          </a:p>
        </p:txBody>
      </p:sp>
      <p:sp>
        <p:nvSpPr>
          <p:cNvPr id="9"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n-US" altLang="de-DE" sz="2000" b="0" dirty="0" smtClean="0">
                <a:solidFill>
                  <a:srgbClr val="D16349"/>
                </a:solidFill>
                <a:latin typeface="Verdana" panose="020B0604030504040204" pitchFamily="34" charset="0"/>
              </a:rPr>
              <a:t>How do you make a helpful evaluation?</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7"/>
          <p:cNvSpPr txBox="1">
            <a:spLocks noChangeArrowheads="1"/>
          </p:cNvSpPr>
          <p:nvPr/>
        </p:nvSpPr>
        <p:spPr bwMode="auto">
          <a:xfrm rot="-5400000">
            <a:off x="9058275" y="3144838"/>
            <a:ext cx="1873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sz="900">
              <a:solidFill>
                <a:schemeClr val="tx2"/>
              </a:solidFill>
              <a:latin typeface="Verdana" panose="020B0604030504040204" pitchFamily="34" charset="0"/>
            </a:endParaRPr>
          </a:p>
          <a:p>
            <a:pPr eaLnBrk="1" hangingPunct="1"/>
            <a:endParaRPr lang="de-DE" altLang="de-DE" sz="900">
              <a:solidFill>
                <a:schemeClr val="tx2"/>
              </a:solidFill>
              <a:latin typeface="Verdana" panose="020B0604030504040204" pitchFamily="34" charset="0"/>
            </a:endParaRPr>
          </a:p>
        </p:txBody>
      </p:sp>
      <p:sp>
        <p:nvSpPr>
          <p:cNvPr id="6" name="Rectangle 3"/>
          <p:cNvSpPr txBox="1">
            <a:spLocks noChangeArrowheads="1"/>
          </p:cNvSpPr>
          <p:nvPr/>
        </p:nvSpPr>
        <p:spPr bwMode="auto">
          <a:xfrm>
            <a:off x="468313" y="1628775"/>
            <a:ext cx="4803775" cy="4525963"/>
          </a:xfrm>
          <a:prstGeom prst="rect">
            <a:avLst/>
          </a:prstGeom>
          <a:noFill/>
          <a:ln>
            <a:noFill/>
          </a:ln>
          <a:extLst>
            <a:ext uri="{FAA26D3D-D897-4be2-8F04-BA451C77F1D7}"/>
          </a:extLst>
        </p:spPr>
        <p:txBody>
          <a:bodyPr/>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342900" indent="-342900">
              <a:buClr>
                <a:srgbClr val="8CADAE"/>
              </a:buClr>
              <a:defRPr/>
            </a:pPr>
            <a:r>
              <a:rPr lang="en-US" sz="1800" b="0" dirty="0" smtClean="0"/>
              <a:t>Separating single negative aspects from the overall context.</a:t>
            </a:r>
          </a:p>
          <a:p>
            <a:pPr marL="342900" indent="-342900">
              <a:buClr>
                <a:srgbClr val="8CADAE"/>
              </a:buClr>
              <a:defRPr/>
            </a:pPr>
            <a:r>
              <a:rPr lang="en-US" sz="1800" b="0" dirty="0" smtClean="0"/>
              <a:t>Like one drop of ink that clouds a glass of clear water, everything suddenly appears black.</a:t>
            </a:r>
          </a:p>
          <a:p>
            <a:pPr marL="342900" indent="-342900">
              <a:defRPr/>
            </a:pPr>
            <a:endParaRPr lang="en-US" dirty="0" smtClean="0"/>
          </a:p>
          <a:p>
            <a:pPr marL="0" indent="0">
              <a:buFont typeface="Wingdings" charset="0"/>
              <a:buNone/>
              <a:tabLst>
                <a:tab pos="358775" algn="l"/>
              </a:tabLst>
              <a:defRPr/>
            </a:pPr>
            <a:r>
              <a:rPr lang="en-US" dirty="0" smtClean="0">
                <a:solidFill>
                  <a:srgbClr val="006699"/>
                </a:solidFill>
              </a:rPr>
              <a:t>	</a:t>
            </a:r>
            <a:r>
              <a:rPr lang="en-US" sz="1800" dirty="0" smtClean="0"/>
              <a:t>Do you know this?</a:t>
            </a:r>
          </a:p>
          <a:p>
            <a:pPr>
              <a:lnSpc>
                <a:spcPct val="90000"/>
              </a:lnSpc>
              <a:defRPr/>
            </a:pPr>
            <a:endParaRPr lang="en-US" kern="0" dirty="0" smtClean="0"/>
          </a:p>
          <a:p>
            <a:pPr marL="0" indent="0">
              <a:lnSpc>
                <a:spcPct val="90000"/>
              </a:lnSpc>
              <a:buFont typeface="Wingdings" charset="0"/>
              <a:buNone/>
              <a:defRPr/>
            </a:pPr>
            <a:endParaRPr lang="en-US" kern="0" dirty="0" smtClean="0"/>
          </a:p>
          <a:p>
            <a:pPr marL="0" indent="0">
              <a:lnSpc>
                <a:spcPct val="90000"/>
              </a:lnSpc>
              <a:buFont typeface="Wingdings" charset="0"/>
              <a:buNone/>
              <a:defRPr/>
            </a:pPr>
            <a:endParaRPr lang="en-US" kern="0" dirty="0" smtClean="0"/>
          </a:p>
          <a:p>
            <a:pPr>
              <a:lnSpc>
                <a:spcPct val="90000"/>
              </a:lnSpc>
              <a:defRPr/>
            </a:pPr>
            <a:endParaRPr lang="en-US" kern="0" dirty="0" smtClean="0"/>
          </a:p>
          <a:p>
            <a:pPr>
              <a:lnSpc>
                <a:spcPct val="90000"/>
              </a:lnSpc>
              <a:defRPr/>
            </a:pPr>
            <a:endParaRPr lang="en-US" kern="0" dirty="0" smtClean="0"/>
          </a:p>
          <a:p>
            <a:pPr marL="0" indent="0">
              <a:lnSpc>
                <a:spcPct val="90000"/>
              </a:lnSpc>
              <a:buNone/>
              <a:defRPr/>
            </a:pPr>
            <a:endParaRPr lang="en-US" kern="0" dirty="0" smtClean="0"/>
          </a:p>
          <a:p>
            <a:pPr marL="0" indent="0">
              <a:lnSpc>
                <a:spcPct val="90000"/>
              </a:lnSpc>
              <a:buFont typeface="Wingdings" charset="0"/>
              <a:buNone/>
              <a:defRPr/>
            </a:pPr>
            <a:r>
              <a:rPr lang="en-US" kern="0" dirty="0" smtClean="0"/>
              <a:t/>
            </a:r>
            <a:br>
              <a:rPr lang="en-US" kern="0" dirty="0" smtClean="0"/>
            </a:br>
            <a:endParaRPr lang="en-US" kern="0" dirty="0" smtClean="0"/>
          </a:p>
          <a:p>
            <a:pPr>
              <a:lnSpc>
                <a:spcPct val="90000"/>
              </a:lnSpc>
              <a:defRPr/>
            </a:pPr>
            <a:endParaRPr lang="en-US" kern="0" dirty="0" smtClean="0"/>
          </a:p>
          <a:p>
            <a:pPr>
              <a:lnSpc>
                <a:spcPct val="90000"/>
              </a:lnSpc>
              <a:defRPr/>
            </a:pPr>
            <a:endParaRPr lang="en-US" kern="0" dirty="0" smtClean="0"/>
          </a:p>
          <a:p>
            <a:pPr>
              <a:lnSpc>
                <a:spcPct val="90000"/>
              </a:lnSpc>
              <a:defRPr/>
            </a:pPr>
            <a:endParaRPr lang="en-US" kern="0" dirty="0" smtClean="0"/>
          </a:p>
        </p:txBody>
      </p:sp>
      <p:sp>
        <p:nvSpPr>
          <p:cNvPr id="44036"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Selective perception (“fly in the ointment”)</a:t>
            </a:r>
            <a:endParaRPr lang="en-US" altLang="de-DE" sz="2000" b="0" dirty="0">
              <a:solidFill>
                <a:srgbClr val="D16349"/>
              </a:solidFill>
              <a:latin typeface="Verdana" panose="020B0604030504040204" pitchFamily="34" charset="0"/>
            </a:endParaRPr>
          </a:p>
        </p:txBody>
      </p:sp>
      <p:pic>
        <p:nvPicPr>
          <p:cNvPr id="44038" name="Picture 4"/>
          <p:cNvPicPr>
            <a:picLocks noChangeArrowheads="1"/>
          </p:cNvPicPr>
          <p:nvPr/>
        </p:nvPicPr>
        <p:blipFill>
          <a:blip r:embed="rId3">
            <a:extLst>
              <a:ext uri="{28A0092B-C50C-407E-A947-70E740481C1C}">
                <a14:useLocalDpi xmlns:a14="http://schemas.microsoft.com/office/drawing/2010/main" val="0"/>
              </a:ext>
            </a:extLst>
          </a:blip>
          <a:srcRect l="15334" r="12221"/>
          <a:stretch>
            <a:fillRect/>
          </a:stretch>
        </p:blipFill>
        <p:spPr bwMode="auto">
          <a:xfrm>
            <a:off x="6626225" y="1341438"/>
            <a:ext cx="22669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2"/>
          <p:cNvSpPr>
            <a:spLocks noChangeArrowheads="1"/>
          </p:cNvSpPr>
          <p:nvPr/>
        </p:nvSpPr>
        <p:spPr bwMode="auto">
          <a:xfrm>
            <a:off x="-63500" y="6681788"/>
            <a:ext cx="1303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err="1" smtClean="0">
                <a:latin typeface="Verdana" panose="020B0604030504040204" pitchFamily="34" charset="0"/>
              </a:rPr>
              <a:t>inkhart</a:t>
            </a:r>
            <a:r>
              <a:rPr lang="en-US" altLang="de-DE" sz="800" b="0" i="1" dirty="0" smtClean="0">
                <a:latin typeface="Verdana" panose="020B0604030504040204" pitchFamily="34" charset="0"/>
              </a:rPr>
              <a:t>” by </a:t>
            </a:r>
            <a:r>
              <a:rPr lang="en-US" altLang="de-DE" sz="800" b="0" i="1" dirty="0" err="1" smtClean="0">
                <a:latin typeface="Verdana" panose="020B0604030504040204" pitchFamily="34" charset="0"/>
              </a:rPr>
              <a:t>go_nils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Selective perception (“fly in the ointment”)</a:t>
            </a:r>
          </a:p>
          <a:p>
            <a:pPr algn="ctr" eaLnBrk="1" hangingPunct="1">
              <a:spcBef>
                <a:spcPct val="20000"/>
              </a:spcBef>
              <a:buClr>
                <a:schemeClr val="accent1"/>
              </a:buClr>
            </a:pPr>
            <a:r>
              <a:rPr lang="en-US" altLang="de-DE" sz="2000" b="0" dirty="0">
                <a:solidFill>
                  <a:srgbClr val="D16349"/>
                </a:solidFill>
                <a:latin typeface="+mj-lt"/>
              </a:rPr>
              <a:t>What would be a more realistic/helpful evaluation</a:t>
            </a:r>
            <a:r>
              <a:rPr lang="de-DE" altLang="de-DE" sz="2000" b="0" dirty="0">
                <a:solidFill>
                  <a:srgbClr val="D16349"/>
                </a:solidFill>
                <a:latin typeface="+mj-lt"/>
              </a:rPr>
              <a:t>?</a:t>
            </a:r>
            <a:endParaRPr lang="en-US" altLang="de-DE" sz="2000" b="0" dirty="0">
              <a:solidFill>
                <a:srgbClr val="D16349"/>
              </a:solidFill>
              <a:latin typeface="+mj-lt"/>
            </a:endParaRPr>
          </a:p>
        </p:txBody>
      </p:sp>
      <p:graphicFrame>
        <p:nvGraphicFramePr>
          <p:cNvPr id="119858" name="Group 50"/>
          <p:cNvGraphicFramePr>
            <a:graphicFrameLocks noGrp="1"/>
          </p:cNvGraphicFramePr>
          <p:nvPr>
            <p:extLst>
              <p:ext uri="{D42A27DB-BD31-4B8C-83A1-F6EECF244321}">
                <p14:modId xmlns:p14="http://schemas.microsoft.com/office/powerpoint/2010/main" val="3869812811"/>
              </p:ext>
            </p:extLst>
          </p:nvPr>
        </p:nvGraphicFramePr>
        <p:xfrm>
          <a:off x="-1" y="1268090"/>
          <a:ext cx="9144001" cy="3817094"/>
        </p:xfrm>
        <a:graphic>
          <a:graphicData uri="http://schemas.openxmlformats.org/drawingml/2006/table">
            <a:tbl>
              <a:tblPr/>
              <a:tblGrid>
                <a:gridCol w="2545710"/>
                <a:gridCol w="1864219"/>
                <a:gridCol w="4734072"/>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Event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Selective evaluation</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Appropriate evaluation</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5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On the flight back your suitcase goes missing and you don’t get it back until two days later.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“The entire holiday was a disaster!”</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smtClean="0">
                          <a:ln>
                            <a:noFill/>
                          </a:ln>
                          <a:solidFill>
                            <a:schemeClr val="bg1"/>
                          </a:solidFill>
                          <a:effectLst/>
                          <a:latin typeface="Verdana" panose="020B0604030504040204" pitchFamily="34" charset="0"/>
                          <a:cs typeface="Times New Roman" panose="02020603050405020304" pitchFamily="18" charset="0"/>
                        </a:rPr>
                        <a:t> ist in Gedanken versunken oder im Stress und hat mich nicht bemerkt.“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While you present own ideas at your evening classes, one person plays on their phone.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Pct val="85000"/>
                        <a:buFont typeface="Wingdings" panose="05000000000000000000" pitchFamily="2"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“No one is listening – my ideas are bad!”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smtClean="0">
                          <a:ln>
                            <a:noFill/>
                          </a:ln>
                          <a:solidFill>
                            <a:schemeClr val="bg1"/>
                          </a:solidFill>
                          <a:effectLst/>
                          <a:latin typeface="Verdana" panose="020B0604030504040204" pitchFamily="34" charset="0"/>
                          <a:cs typeface="Times New Roman" panose="02020603050405020304" pitchFamily="18" charset="0"/>
                        </a:rPr>
                        <a:t> nicht so schlimm, das kann jedem mal passieren. Der Abend ist dennoch ein gelungener Abend.“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9.17</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916" name="Group 60"/>
          <p:cNvGraphicFramePr>
            <a:graphicFrameLocks noGrp="1"/>
          </p:cNvGraphicFramePr>
          <p:nvPr>
            <p:extLst>
              <p:ext uri="{D42A27DB-BD31-4B8C-83A1-F6EECF244321}">
                <p14:modId xmlns:p14="http://schemas.microsoft.com/office/powerpoint/2010/main" val="1983961981"/>
              </p:ext>
            </p:extLst>
          </p:nvPr>
        </p:nvGraphicFramePr>
        <p:xfrm>
          <a:off x="-1" y="1268090"/>
          <a:ext cx="9144001" cy="3817094"/>
        </p:xfrm>
        <a:graphic>
          <a:graphicData uri="http://schemas.openxmlformats.org/drawingml/2006/table">
            <a:tbl>
              <a:tblPr/>
              <a:tblGrid>
                <a:gridCol w="2545710"/>
                <a:gridCol w="1864219"/>
                <a:gridCol w="4734072"/>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Event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Selective evaluation</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Appropriate evaluation</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On the flight back your suitcase goes missing and you don’t get it back until two days later.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“The entire holiday was a disaster!”</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“That is annoying, but we still had two great weeks in the sun. And the suitcase turned up in the end!”</a:t>
                      </a:r>
                      <a:r>
                        <a:rPr kumimoji="0" lang="de-DE" altLang="de-DE" sz="1800" b="0"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While you present own ideas at your evening classes, one person plays on their phone.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rgbClr val="006699"/>
                        </a:buClr>
                        <a:buSzPct val="85000"/>
                        <a:buFont typeface="Wingdings" panose="05000000000000000000" pitchFamily="2"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“No one is listening – my ideas are bad!”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“For a little bit, I might be annoyed about the other participant. I am happy with my contribution. I will definitely come back.”</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8148" name="Rectangle 132"/>
          <p:cNvSpPr>
            <a:spLocks noChangeArrowheads="1"/>
          </p:cNvSpPr>
          <p:nvPr/>
        </p:nvSpPr>
        <p:spPr bwMode="auto">
          <a:xfrm>
            <a:off x="0" y="5480050"/>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600" dirty="0" smtClean="0">
                <a:latin typeface="Verdana" panose="020B0604030504040204" pitchFamily="34" charset="0"/>
              </a:rPr>
              <a:t>Don’t always look for the fly in the ointment!:</a:t>
            </a:r>
            <a:r>
              <a:rPr lang="en-US" altLang="de-DE" sz="1600" b="0" dirty="0" smtClean="0">
                <a:latin typeface="Verdana" panose="020B0604030504040204" pitchFamily="34" charset="0"/>
              </a:rPr>
              <a:t> Don’t overestimate individual aspects – instead, try to keep a “360 degree awareness”!</a:t>
            </a:r>
            <a:endParaRPr lang="en-US" altLang="de-DE" sz="1600" b="0" dirty="0">
              <a:latin typeface="Verdana" panose="020B0604030504040204" pitchFamily="34" charset="0"/>
            </a:endParaRPr>
          </a:p>
        </p:txBody>
      </p:sp>
      <p:grpSp>
        <p:nvGrpSpPr>
          <p:cNvPr id="48149" name="Group 37"/>
          <p:cNvGrpSpPr>
            <a:grpSpLocks/>
          </p:cNvGrpSpPr>
          <p:nvPr/>
        </p:nvGrpSpPr>
        <p:grpSpPr bwMode="auto">
          <a:xfrm>
            <a:off x="0" y="6167438"/>
            <a:ext cx="2339975" cy="536575"/>
            <a:chOff x="0" y="3957"/>
            <a:chExt cx="1474" cy="338"/>
          </a:xfrm>
        </p:grpSpPr>
        <p:sp>
          <p:nvSpPr>
            <p:cNvPr id="4815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48153"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smtClean="0">
                  <a:latin typeface="Verdana" panose="020B0604030504040204" pitchFamily="34" charset="0"/>
                </a:rPr>
                <a:t>worksheet</a:t>
              </a:r>
              <a:r>
                <a:rPr lang="de-DE" altLang="de-DE" sz="1200" b="0" dirty="0" smtClean="0">
                  <a:latin typeface="Verdana" panose="020B0604030504040204" pitchFamily="34" charset="0"/>
                </a:rPr>
                <a:t> 9.1a</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
        <p:nvSpPr>
          <p:cNvPr id="4815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a:solidFill>
                  <a:srgbClr val="D16349"/>
                </a:solidFill>
                <a:latin typeface="Verdana" panose="020B0604030504040204" pitchFamily="34" charset="0"/>
              </a:rPr>
              <a:t>Selective perception (“fly in the ointment”)</a:t>
            </a:r>
          </a:p>
          <a:p>
            <a:pPr algn="ctr" eaLnBrk="1" hangingPunct="1">
              <a:spcBef>
                <a:spcPct val="20000"/>
              </a:spcBef>
              <a:buClr>
                <a:schemeClr val="accent1"/>
              </a:buClr>
            </a:pPr>
            <a:r>
              <a:rPr lang="en-US" altLang="de-DE" sz="2000" b="0" dirty="0">
                <a:solidFill>
                  <a:srgbClr val="D16349"/>
                </a:solidFill>
                <a:latin typeface="+mj-lt"/>
              </a:rPr>
              <a:t>What would be a more realistic/helpful evaluation</a:t>
            </a:r>
            <a:r>
              <a:rPr lang="de-DE" altLang="de-DE" sz="2000" b="0" dirty="0">
                <a:solidFill>
                  <a:srgbClr val="D16349"/>
                </a:solidFill>
                <a:latin typeface="+mj-lt"/>
              </a:rPr>
              <a:t>?</a:t>
            </a:r>
            <a:endParaRPr lang="en-US" altLang="de-DE" sz="2000" b="0" dirty="0">
              <a:solidFill>
                <a:srgbClr val="D16349"/>
              </a:solidFill>
              <a:latin typeface="+mj-lt"/>
            </a:endParaRPr>
          </a:p>
        </p:txBody>
      </p:sp>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smtClean="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9.18</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Instead: </a:t>
            </a:r>
          </a:p>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Don’t generalize one imperfection to everything! </a:t>
            </a:r>
            <a:endParaRPr lang="en-US" altLang="de-DE" sz="2000" b="0" dirty="0">
              <a:solidFill>
                <a:srgbClr val="D16349"/>
              </a:solidFill>
              <a:latin typeface="Verdana" panose="020B0604030504040204" pitchFamily="34" charset="0"/>
            </a:endParaRPr>
          </a:p>
        </p:txBody>
      </p:sp>
      <p:sp>
        <p:nvSpPr>
          <p:cNvPr id="50179" name="Text Box 4"/>
          <p:cNvSpPr txBox="1">
            <a:spLocks noChangeArrowheads="1"/>
          </p:cNvSpPr>
          <p:nvPr/>
        </p:nvSpPr>
        <p:spPr bwMode="auto">
          <a:xfrm>
            <a:off x="4953000" y="2362200"/>
            <a:ext cx="2667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endParaRPr lang="en-US" altLang="de-DE"/>
          </a:p>
        </p:txBody>
      </p:sp>
      <p:sp>
        <p:nvSpPr>
          <p:cNvPr id="50180" name="Text Box 5"/>
          <p:cNvSpPr txBox="1">
            <a:spLocks noChangeArrowheads="1"/>
          </p:cNvSpPr>
          <p:nvPr/>
        </p:nvSpPr>
        <p:spPr bwMode="auto">
          <a:xfrm>
            <a:off x="0" y="3508375"/>
            <a:ext cx="914400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sz="2000" b="0" dirty="0" smtClean="0">
              <a:latin typeface="Verdana" panose="020B0604030504040204" pitchFamily="34" charset="0"/>
            </a:endParaRPr>
          </a:p>
          <a:p>
            <a:pPr algn="ctr" eaLnBrk="1" hangingPunct="1">
              <a:spcBef>
                <a:spcPct val="50000"/>
              </a:spcBef>
            </a:pPr>
            <a:r>
              <a:rPr lang="en-US" altLang="de-DE" b="0" dirty="0" smtClean="0">
                <a:latin typeface="Verdana" panose="020B0604030504040204" pitchFamily="34" charset="0"/>
              </a:rPr>
              <a:t>Most human attributes are </a:t>
            </a:r>
            <a:r>
              <a:rPr lang="en-US" altLang="de-DE" dirty="0" smtClean="0">
                <a:latin typeface="Verdana" panose="020B0604030504040204" pitchFamily="34" charset="0"/>
              </a:rPr>
              <a:t>complex</a:t>
            </a:r>
            <a:r>
              <a:rPr lang="en-US" altLang="de-DE" b="0" dirty="0" smtClean="0">
                <a:latin typeface="Verdana" panose="020B0604030504040204" pitchFamily="34" charset="0"/>
              </a:rPr>
              <a:t>! </a:t>
            </a:r>
          </a:p>
          <a:p>
            <a:pPr algn="ctr" eaLnBrk="1" hangingPunct="1">
              <a:spcBef>
                <a:spcPct val="50000"/>
              </a:spcBef>
            </a:pPr>
            <a:r>
              <a:rPr lang="en-US" altLang="de-DE" b="0" dirty="0" smtClean="0">
                <a:latin typeface="Verdana" panose="020B0604030504040204" pitchFamily="34" charset="0"/>
              </a:rPr>
              <a:t>There are different points of view: </a:t>
            </a:r>
          </a:p>
          <a:p>
            <a:pPr algn="ctr" eaLnBrk="1" hangingPunct="1">
              <a:spcBef>
                <a:spcPct val="50000"/>
              </a:spcBef>
            </a:pPr>
            <a:r>
              <a:rPr lang="en-US" altLang="de-DE" dirty="0" smtClean="0">
                <a:latin typeface="Verdana" panose="020B0604030504040204" pitchFamily="34" charset="0"/>
              </a:rPr>
              <a:t>e.g. What is intelligence?</a:t>
            </a:r>
            <a:r>
              <a:rPr lang="en-US" altLang="de-DE" b="0" dirty="0" smtClean="0">
                <a:latin typeface="Verdana" panose="020B0604030504040204" pitchFamily="34" charset="0"/>
              </a:rPr>
              <a:t> Achievements at school, university degree, social competence, wealth, satisfaction???</a:t>
            </a:r>
            <a:endParaRPr lang="en-US" altLang="de-DE" b="0" dirty="0">
              <a:latin typeface="Verdana" panose="020B0604030504040204" pitchFamily="34" charset="0"/>
            </a:endParaRPr>
          </a:p>
        </p:txBody>
      </p:sp>
      <p:sp>
        <p:nvSpPr>
          <p:cNvPr id="50181" name="Text Box 6"/>
          <p:cNvSpPr txBox="1">
            <a:spLocks noChangeArrowheads="1"/>
          </p:cNvSpPr>
          <p:nvPr/>
        </p:nvSpPr>
        <p:spPr bwMode="auto">
          <a:xfrm>
            <a:off x="457200" y="5791200"/>
            <a:ext cx="8305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smtClean="0">
                <a:latin typeface="Verdana" panose="020B0604030504040204" pitchFamily="34" charset="0"/>
              </a:rPr>
              <a:t>Like in the mosaic above: We consist of many facets that are both bright and dark!</a:t>
            </a:r>
            <a:endParaRPr lang="en-US" altLang="de-DE" dirty="0">
              <a:latin typeface="Verdana" panose="020B0604030504040204" pitchFamily="34" charset="0"/>
            </a:endParaRPr>
          </a:p>
        </p:txBody>
      </p:sp>
      <p:pic>
        <p:nvPicPr>
          <p:cNvPr id="50182" name="Picture 8" descr="Lady-bug - flickr - Kaleidoscope Mosaic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752600"/>
            <a:ext cx="33528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Rectangle 5"/>
          <p:cNvSpPr>
            <a:spLocks noChangeArrowheads="1"/>
          </p:cNvSpPr>
          <p:nvPr/>
        </p:nvSpPr>
        <p:spPr bwMode="auto">
          <a:xfrm>
            <a:off x="-28575" y="6672263"/>
            <a:ext cx="2105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smtClean="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rPr>
              <a:t>Kaleidoscope Mosaic” by Lady-bug)</a:t>
            </a:r>
            <a:endParaRPr lang="en-US" altLang="de-DE" sz="800" b="0" i="1" dirty="0">
              <a:latin typeface="Verdana" panose="020B0604030504040204" pitchFamily="34"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9.19</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body" idx="4294967295"/>
          </p:nvPr>
        </p:nvSpPr>
        <p:spPr>
          <a:xfrm>
            <a:off x="468313" y="1376363"/>
            <a:ext cx="7416800" cy="3205162"/>
          </a:xfrm>
        </p:spPr>
        <p:txBody>
          <a:bodyPr/>
          <a:lstStyle/>
          <a:p>
            <a:pPr marL="0" indent="0">
              <a:tabLst>
                <a:tab pos="0" algn="l"/>
              </a:tabLst>
              <a:defRPr/>
            </a:pPr>
            <a:r>
              <a:rPr lang="en-US" dirty="0" smtClean="0"/>
              <a:t>Should-statements are excessive standards or absolute demands you place on yourself. They are rigid rules and norms that don’t allow any deviation!</a:t>
            </a:r>
          </a:p>
          <a:p>
            <a:pPr marL="0" indent="0">
              <a:tabLst>
                <a:tab pos="0" algn="l"/>
              </a:tabLst>
              <a:defRPr/>
            </a:pPr>
            <a:endParaRPr lang="en-US" dirty="0" smtClean="0"/>
          </a:p>
          <a:p>
            <a:pPr marL="0" indent="0">
              <a:tabLst>
                <a:tab pos="0" algn="l"/>
              </a:tabLst>
              <a:defRPr/>
            </a:pPr>
            <a:r>
              <a:rPr lang="en-US" dirty="0" smtClean="0"/>
              <a:t>Typically, that involves thoughts like: “you should…”, “you must…”, “you ought not…”</a:t>
            </a:r>
          </a:p>
          <a:p>
            <a:pPr marL="0" indent="0">
              <a:tabLst>
                <a:tab pos="0" algn="l"/>
              </a:tabLst>
              <a:defRPr/>
            </a:pPr>
            <a:endParaRPr lang="en-US" dirty="0" smtClean="0"/>
          </a:p>
          <a:p>
            <a:pPr marL="0" indent="0">
              <a:tabLst>
                <a:tab pos="0" algn="l"/>
              </a:tabLst>
              <a:defRPr/>
            </a:pPr>
            <a:r>
              <a:rPr lang="en-US" dirty="0" smtClean="0"/>
              <a:t>Do you recognize this in yourself? </a:t>
            </a:r>
          </a:p>
          <a:p>
            <a:pPr marL="0" indent="0">
              <a:defRPr/>
            </a:pPr>
            <a:r>
              <a:rPr lang="en-US" dirty="0" smtClean="0"/>
              <a:t>What excessive standards do you have?</a:t>
            </a:r>
          </a:p>
          <a:p>
            <a:pPr marL="0" indent="0">
              <a:tabLst>
                <a:tab pos="0" algn="l"/>
              </a:tabLst>
              <a:defRPr/>
            </a:pPr>
            <a:endParaRPr lang="en-US" dirty="0" smtClean="0"/>
          </a:p>
          <a:p>
            <a:pPr eaLnBrk="1" hangingPunct="1">
              <a:defRPr/>
            </a:pPr>
            <a:endParaRPr lang="en-US" altLang="de-DE" dirty="0" smtClean="0">
              <a:solidFill>
                <a:schemeClr val="tx2"/>
              </a:solidFill>
            </a:endParaRPr>
          </a:p>
          <a:p>
            <a:pPr lvl="3" eaLnBrk="1" hangingPunct="1">
              <a:buClr>
                <a:srgbClr val="8CADAE"/>
              </a:buClr>
              <a:buSzPct val="85000"/>
              <a:buFont typeface="Wingdings" panose="05000000000000000000" pitchFamily="2" charset="2"/>
              <a:buNone/>
              <a:defRPr/>
            </a:pPr>
            <a:endParaRPr lang="en-US" altLang="de-DE" dirty="0" smtClean="0"/>
          </a:p>
          <a:p>
            <a:pPr eaLnBrk="1" hangingPunct="1">
              <a:buClr>
                <a:srgbClr val="8CADAE"/>
              </a:buClr>
              <a:buFontTx/>
              <a:buChar char="o"/>
              <a:defRPr/>
            </a:pPr>
            <a:endParaRPr lang="en-US" altLang="de-DE" dirty="0" smtClean="0"/>
          </a:p>
        </p:txBody>
      </p:sp>
      <p:sp>
        <p:nvSpPr>
          <p:cNvPr id="522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Should-statements</a:t>
            </a:r>
            <a:endParaRPr lang="en-US" altLang="de-DE" sz="2000" b="0" dirty="0">
              <a:solidFill>
                <a:srgbClr val="D16349"/>
              </a:solidFill>
              <a:latin typeface="Verdana" panose="020B0604030504040204" pitchFamily="34" charset="0"/>
            </a:endParaRPr>
          </a:p>
        </p:txBody>
      </p:sp>
      <p:pic>
        <p:nvPicPr>
          <p:cNvPr id="52229" name="Grafik 5" descr="Jacey O Samsel _No Title_04_06_2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4652963"/>
            <a:ext cx="298767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Rectangle 12"/>
          <p:cNvSpPr>
            <a:spLocks noChangeArrowheads="1"/>
          </p:cNvSpPr>
          <p:nvPr/>
        </p:nvSpPr>
        <p:spPr bwMode="auto">
          <a:xfrm>
            <a:off x="-63500" y="6681788"/>
            <a:ext cx="19094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err="1" smtClean="0">
                <a:latin typeface="Verdana" panose="020B0604030504040204" pitchFamily="34" charset="0"/>
              </a:rPr>
              <a:t>Ohne</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Titel</a:t>
            </a:r>
            <a:r>
              <a:rPr lang="en-US" altLang="de-DE" sz="800" b="0" i="1" dirty="0" smtClean="0">
                <a:latin typeface="Verdana" panose="020B0604030504040204" pitchFamily="34" charset="0"/>
              </a:rPr>
              <a:t>” by Jacey O </a:t>
            </a:r>
            <a:r>
              <a:rPr lang="en-US" altLang="de-DE" sz="800" b="0" i="1" dirty="0" err="1" smtClean="0">
                <a:latin typeface="Verdana" panose="020B0604030504040204" pitchFamily="34" charset="0"/>
              </a:rPr>
              <a:t>Samsel</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2485626514"/>
              </p:ext>
            </p:extLst>
          </p:nvPr>
        </p:nvGraphicFramePr>
        <p:xfrm>
          <a:off x="0" y="1627188"/>
          <a:ext cx="9144000" cy="3540125"/>
        </p:xfrm>
        <a:graphic>
          <a:graphicData uri="http://schemas.openxmlformats.org/drawingml/2006/table">
            <a:tbl>
              <a:tblPr/>
              <a:tblGrid>
                <a:gridCol w="3708400"/>
                <a:gridCol w="5435600"/>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noProof="0" dirty="0" smtClean="0">
                          <a:ln>
                            <a:noFill/>
                          </a:ln>
                          <a:solidFill>
                            <a:schemeClr val="tx1"/>
                          </a:solidFill>
                          <a:effectLst/>
                          <a:latin typeface="Verdana" pitchFamily="34" charset="0"/>
                        </a:rPr>
                        <a:t>Should-statement</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noProof="0" dirty="0" smtClean="0">
                          <a:ln>
                            <a:noFill/>
                          </a:ln>
                          <a:solidFill>
                            <a:schemeClr val="tx1"/>
                          </a:solidFill>
                          <a:effectLst/>
                          <a:latin typeface="Verdana" pitchFamily="34" charset="0"/>
                        </a:rPr>
                        <a:t>More forgiving approach</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noProof="0" dirty="0" smtClean="0">
                          <a:ln>
                            <a:noFill/>
                          </a:ln>
                          <a:solidFill>
                            <a:schemeClr val="tx1"/>
                          </a:solidFill>
                          <a:effectLst/>
                          <a:latin typeface="Verdana" pitchFamily="34" charset="0"/>
                        </a:rPr>
                        <a:t>“One should always keep one’s apartment clean and tidy.”</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n-US" altLang="de-DE" sz="1800" noProof="0" dirty="0" smtClean="0">
                          <a:solidFill>
                            <a:schemeClr val="tx1"/>
                          </a:solidFill>
                        </a:rPr>
                        <a:t>“One should always appear</a:t>
                      </a:r>
                      <a:r>
                        <a:rPr lang="en-US" altLang="de-DE" sz="1800" baseline="0" noProof="0" dirty="0" smtClean="0">
                          <a:solidFill>
                            <a:schemeClr val="tx1"/>
                          </a:solidFill>
                        </a:rPr>
                        <a:t> intelligent.”</a:t>
                      </a:r>
                      <a:endParaRPr kumimoji="0" lang="de-DE" sz="1800" b="0" i="0" u="none" strike="noStrike" cap="none" normalizeH="0" baseline="0" dirty="0" smtClean="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smtClean="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4288"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Should-statements</a:t>
            </a:r>
          </a:p>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What would be a more forgiving approach?</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656096155"/>
              </p:ext>
            </p:extLst>
          </p:nvPr>
        </p:nvGraphicFramePr>
        <p:xfrm>
          <a:off x="0" y="1627188"/>
          <a:ext cx="9144000" cy="3540125"/>
        </p:xfrm>
        <a:graphic>
          <a:graphicData uri="http://schemas.openxmlformats.org/drawingml/2006/table">
            <a:tbl>
              <a:tblPr/>
              <a:tblGrid>
                <a:gridCol w="3708400"/>
                <a:gridCol w="5435600"/>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noProof="0" dirty="0" smtClean="0">
                          <a:ln>
                            <a:noFill/>
                          </a:ln>
                          <a:solidFill>
                            <a:schemeClr val="tx1"/>
                          </a:solidFill>
                          <a:effectLst/>
                          <a:latin typeface="Verdana" pitchFamily="34" charset="0"/>
                        </a:rPr>
                        <a:t>Should-statement</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2000" b="1" i="0" u="none" strike="noStrike" cap="none" normalizeH="0" baseline="0" noProof="0" dirty="0" smtClean="0">
                          <a:ln>
                            <a:noFill/>
                          </a:ln>
                          <a:solidFill>
                            <a:schemeClr val="tx1"/>
                          </a:solidFill>
                          <a:effectLst/>
                          <a:latin typeface="Verdana" pitchFamily="34" charset="0"/>
                        </a:rPr>
                        <a:t>More forgiving approach</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noProof="0" dirty="0" smtClean="0">
                          <a:ln>
                            <a:noFill/>
                          </a:ln>
                          <a:solidFill>
                            <a:schemeClr val="tx1"/>
                          </a:solidFill>
                          <a:effectLst/>
                          <a:latin typeface="Verdana" pitchFamily="34" charset="0"/>
                        </a:rPr>
                        <a:t>“One should always keep one’s apartment clean and tidy.”</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en-US" sz="1800" b="0" i="0" u="none" strike="noStrike" cap="none" normalizeH="0" baseline="0" noProof="0" dirty="0" smtClean="0">
                          <a:ln>
                            <a:noFill/>
                          </a:ln>
                          <a:solidFill>
                            <a:schemeClr val="tx1"/>
                          </a:solidFill>
                          <a:effectLst/>
                          <a:latin typeface="Verdana" pitchFamily="34" charset="0"/>
                        </a:rPr>
                        <a:t>“No one is able to keep their apartment clean at all times</a:t>
                      </a:r>
                      <a:r>
                        <a:rPr kumimoji="0" lang="de-DE" sz="1800" b="0" i="0" u="none" strike="noStrike" cap="none" normalizeH="0" baseline="0" noProof="0" dirty="0" smtClean="0">
                          <a:ln>
                            <a:noFill/>
                          </a:ln>
                          <a:solidFill>
                            <a:schemeClr val="tx1"/>
                          </a:solidFill>
                          <a:effectLst/>
                          <a:latin typeface="Verdana" pitchFamily="34" charset="0"/>
                        </a:rPr>
                        <a:t>. </a:t>
                      </a:r>
                      <a:r>
                        <a:rPr kumimoji="0" lang="en-US" sz="1800" b="0" i="0" u="none" strike="noStrike" cap="none" normalizeH="0" baseline="0" noProof="0" dirty="0" smtClean="0">
                          <a:ln>
                            <a:noFill/>
                          </a:ln>
                          <a:solidFill>
                            <a:schemeClr val="tx1"/>
                          </a:solidFill>
                          <a:effectLst/>
                          <a:latin typeface="Verdana" pitchFamily="34" charset="0"/>
                        </a:rPr>
                        <a:t>Besides, an all too tidy home can easily seem cold and sterile.”</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n-US" altLang="de-DE" sz="1800" noProof="0" dirty="0" smtClean="0">
                          <a:solidFill>
                            <a:schemeClr val="tx1"/>
                          </a:solidFill>
                        </a:rPr>
                        <a:t>“One should always appear</a:t>
                      </a:r>
                      <a:r>
                        <a:rPr lang="en-US" altLang="de-DE" sz="1800" baseline="0" noProof="0" dirty="0" smtClean="0">
                          <a:solidFill>
                            <a:schemeClr val="tx1"/>
                          </a:solidFill>
                        </a:rPr>
                        <a:t> intelligent.”</a:t>
                      </a:r>
                      <a:endParaRPr kumimoji="0" lang="de-DE" sz="1800" b="0" i="0" u="none" strike="noStrike" cap="none" normalizeH="0" baseline="0" dirty="0" smtClean="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en-US" sz="1800" b="0" i="0" u="none" strike="noStrike" cap="none" normalizeH="0" baseline="0" noProof="0" dirty="0" smtClean="0">
                          <a:ln>
                            <a:noFill/>
                          </a:ln>
                          <a:solidFill>
                            <a:schemeClr val="tx1"/>
                          </a:solidFill>
                          <a:effectLst/>
                          <a:latin typeface="Verdana" pitchFamily="34" charset="0"/>
                        </a:rPr>
                        <a:t>“Everyone makes mistakes, that’s human. And it’s precisely the rough edges and flaws that make someone loveable.”</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9.22</a:t>
            </a:r>
            <a:endParaRPr lang="en-US" altLang="de-DE" sz="1200" kern="0" dirty="0">
              <a:solidFill>
                <a:srgbClr val="646B86"/>
              </a:solidFill>
              <a:latin typeface="Verdana"/>
            </a:endParaRPr>
          </a:p>
        </p:txBody>
      </p:sp>
      <p:sp>
        <p:nvSpPr>
          <p:cNvPr id="7"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Should-statements</a:t>
            </a:r>
          </a:p>
          <a:p>
            <a:pPr algn="ctr" eaLnBrk="1" hangingPunct="1">
              <a:spcBef>
                <a:spcPct val="20000"/>
              </a:spcBef>
              <a:buClr>
                <a:schemeClr val="accent1"/>
              </a:buClr>
            </a:pPr>
            <a:r>
              <a:rPr lang="en-US" altLang="de-DE" sz="2000" b="0" dirty="0" smtClean="0">
                <a:solidFill>
                  <a:srgbClr val="D16349"/>
                </a:solidFill>
                <a:latin typeface="Verdana" panose="020B0604030504040204" pitchFamily="34" charset="0"/>
              </a:rPr>
              <a:t>What would be a more forgiving approach?</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0"/>
            <a:ext cx="9144000" cy="792163"/>
          </a:xfrm>
        </p:spPr>
        <p:txBody>
          <a:bodyPr anchor="ctr"/>
          <a:lstStyle/>
          <a:p>
            <a:pPr marL="609600" indent="-609600" eaLnBrk="1" hangingPunct="1">
              <a:spcBef>
                <a:spcPct val="20000"/>
              </a:spcBef>
              <a:buClr>
                <a:schemeClr val="accent1"/>
              </a:buClr>
              <a:defRPr/>
            </a:pPr>
            <a:r>
              <a:rPr lang="en-US" altLang="de-DE" dirty="0" smtClean="0">
                <a:ea typeface="+mn-ea"/>
                <a:cs typeface="Times New Roman" panose="02020603050405020304" pitchFamily="18" charset="0"/>
              </a:rPr>
              <a:t>More examples for should-statements</a:t>
            </a:r>
            <a:endParaRPr lang="en-US" altLang="de-DE" dirty="0">
              <a:ea typeface="+mn-ea"/>
              <a:cs typeface="Times New Roman" panose="02020603050405020304" pitchFamily="18" charset="0"/>
            </a:endParaRPr>
          </a:p>
        </p:txBody>
      </p:sp>
      <p:sp>
        <p:nvSpPr>
          <p:cNvPr id="58371" name="Rectangle 3"/>
          <p:cNvSpPr>
            <a:spLocks noGrp="1" noChangeArrowheads="1"/>
          </p:cNvSpPr>
          <p:nvPr>
            <p:ph type="body" idx="4294967295"/>
          </p:nvPr>
        </p:nvSpPr>
        <p:spPr>
          <a:xfrm>
            <a:off x="468313" y="1628775"/>
            <a:ext cx="8351837" cy="4968875"/>
          </a:xfrm>
        </p:spPr>
        <p:txBody>
          <a:bodyPr/>
          <a:lstStyle/>
          <a:p>
            <a:pPr marL="342900" lvl="3" indent="-342900" eaLnBrk="1" hangingPunct="1">
              <a:buClr>
                <a:srgbClr val="8CADAE"/>
              </a:buClr>
              <a:buSzPct val="85000"/>
              <a:buFont typeface="Wingdings" panose="05000000000000000000" pitchFamily="2" charset="2"/>
              <a:buChar char="Ø"/>
              <a:tabLst>
                <a:tab pos="84138" algn="l"/>
              </a:tabLst>
            </a:pPr>
            <a:r>
              <a:rPr lang="en-US" altLang="de-DE" dirty="0" smtClean="0">
                <a:ea typeface="Verdana" panose="020B0604030504040204" pitchFamily="34" charset="0"/>
                <a:cs typeface="Verdana" panose="020B0604030504040204" pitchFamily="34" charset="0"/>
              </a:rPr>
              <a:t>“You should always look neat.”</a:t>
            </a:r>
          </a:p>
          <a:p>
            <a:pPr marL="342900" lvl="3" indent="-342900" eaLnBrk="1" hangingPunct="1">
              <a:buClr>
                <a:srgbClr val="8CADAE"/>
              </a:buClr>
              <a:buSzPct val="85000"/>
              <a:buFont typeface="Wingdings" panose="05000000000000000000" pitchFamily="2" charset="2"/>
              <a:buChar char="Ø"/>
              <a:tabLst>
                <a:tab pos="84138" algn="l"/>
              </a:tabLst>
            </a:pPr>
            <a:r>
              <a:rPr lang="en-US" altLang="de-DE" dirty="0" smtClean="0">
                <a:ea typeface="Verdana" panose="020B0604030504040204" pitchFamily="34" charset="0"/>
                <a:cs typeface="Verdana" panose="020B0604030504040204" pitchFamily="34" charset="0"/>
              </a:rPr>
              <a:t>“One must always keep it together and not let others see if one is feeling bad.”</a:t>
            </a:r>
          </a:p>
          <a:p>
            <a:pPr marL="342900" lvl="3" indent="-342900" eaLnBrk="1" hangingPunct="1">
              <a:buClr>
                <a:srgbClr val="8CADAE"/>
              </a:buClr>
              <a:buSzPct val="85000"/>
              <a:buFont typeface="Wingdings" panose="05000000000000000000" pitchFamily="2" charset="2"/>
              <a:buChar char="Ø"/>
              <a:tabLst>
                <a:tab pos="84138" algn="l"/>
              </a:tabLst>
            </a:pPr>
            <a:r>
              <a:rPr lang="en-US" altLang="de-DE" dirty="0" smtClean="0">
                <a:ea typeface="Verdana" panose="020B0604030504040204" pitchFamily="34" charset="0"/>
                <a:cs typeface="Verdana" panose="020B0604030504040204" pitchFamily="34" charset="0"/>
              </a:rPr>
              <a:t>“You should always carry out your tasks perfectly.” </a:t>
            </a:r>
          </a:p>
          <a:p>
            <a:pPr marL="609600" indent="-609600">
              <a:buClr>
                <a:srgbClr val="8CADAE"/>
              </a:buClr>
              <a:buFontTx/>
              <a:buNone/>
              <a:tabLst>
                <a:tab pos="84138" algn="l"/>
              </a:tabLst>
            </a:pPr>
            <a:endParaRPr lang="en-US" altLang="de-DE" sz="2400" dirty="0" smtClean="0"/>
          </a:p>
          <a:p>
            <a:pPr marL="609600" indent="-609600">
              <a:lnSpc>
                <a:spcPct val="80000"/>
              </a:lnSpc>
              <a:buClr>
                <a:srgbClr val="8CADAE"/>
              </a:buClr>
              <a:buFontTx/>
              <a:buNone/>
              <a:tabLst>
                <a:tab pos="84138" algn="l"/>
              </a:tabLst>
            </a:pPr>
            <a:endParaRPr lang="en-US" altLang="de-DE" sz="2400" dirty="0" smtClean="0"/>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9.23</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5" name="Group 49"/>
          <p:cNvGraphicFramePr>
            <a:graphicFrameLocks noGrp="1"/>
          </p:cNvGraphicFramePr>
          <p:nvPr>
            <p:extLst>
              <p:ext uri="{D42A27DB-BD31-4B8C-83A1-F6EECF244321}">
                <p14:modId xmlns:p14="http://schemas.microsoft.com/office/powerpoint/2010/main" val="1369914217"/>
              </p:ext>
            </p:extLst>
          </p:nvPr>
        </p:nvGraphicFramePr>
        <p:xfrm>
          <a:off x="0" y="1725613"/>
          <a:ext cx="9144001" cy="4374646"/>
        </p:xfrm>
        <a:graphic>
          <a:graphicData uri="http://schemas.openxmlformats.org/drawingml/2006/table">
            <a:tbl>
              <a:tblPr/>
              <a:tblGrid>
                <a:gridCol w="3419475"/>
                <a:gridCol w="5724526"/>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Event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Depressive evaluation</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Positive/constructive evaluation</a:t>
                      </a:r>
                      <a:endParaRPr kumimoji="0" lang="en-US" altLang="de-DE" sz="1800" b="1" i="0" u="none" strike="noStrike" cap="none" normalizeH="0" baseline="0" noProof="0" dirty="0" smtClean="0">
                        <a:ln>
                          <a:noFill/>
                        </a:ln>
                        <a:solidFill>
                          <a:srgbClr val="3333CC"/>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Your partner does not take notice of your new hairstyle.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“My partner doesn’t find me attractive anymore and will break up with me.”</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dirty="0" smtClean="0">
                          <a:ln>
                            <a:noFill/>
                          </a:ln>
                          <a:solidFill>
                            <a:schemeClr val="tx1"/>
                          </a:solidFill>
                          <a:effectLst/>
                          <a:latin typeface="Verdana" panose="020B0604030504040204" pitchFamily="34" charset="0"/>
                        </a:rPr>
                        <a:t>Your new car makes a funny sound while driving.</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“The engine is broken and fixing it will leave me with no money</a:t>
                      </a:r>
                      <a:r>
                        <a:rPr kumimoji="0" lang="de-DE" altLang="de-DE" sz="1800" b="1" i="0" u="none" strike="noStrike" cap="none" normalizeH="0" baseline="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rPr>
                        <a:t>???</a:t>
                      </a:r>
                      <a:endParaRPr kumimoji="0" lang="en-US" alt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481" name="Textfeld 1"/>
          <p:cNvSpPr txBox="1">
            <a:spLocks noChangeArrowheads="1"/>
          </p:cNvSpPr>
          <p:nvPr/>
        </p:nvSpPr>
        <p:spPr bwMode="auto">
          <a:xfrm>
            <a:off x="0" y="980728"/>
            <a:ext cx="9251950" cy="584775"/>
          </a:xfrm>
          <a:prstGeom prst="rect">
            <a:avLst/>
          </a:prstGeom>
          <a:noFill/>
          <a:ln>
            <a:noFill/>
          </a:ln>
          <a:extLst/>
        </p:spPr>
        <p:txBody>
          <a:bodyPr>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defRPr/>
            </a:pPr>
            <a:r>
              <a:rPr lang="en-US" altLang="de-DE" sz="1600" dirty="0" smtClean="0">
                <a:latin typeface="+mn-lt"/>
              </a:rPr>
              <a:t>People with depressive symptoms often picture in their head that everyday situations end badly and that minor negative events result in disasters. </a:t>
            </a:r>
          </a:p>
        </p:txBody>
      </p:sp>
      <p:sp>
        <p:nvSpPr>
          <p:cNvPr id="62483"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 Catastrophic thinking</a:t>
            </a:r>
          </a:p>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What would be a realistic/helpful evaluation?</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5" name="Group 49"/>
          <p:cNvGraphicFramePr>
            <a:graphicFrameLocks noGrp="1"/>
          </p:cNvGraphicFramePr>
          <p:nvPr>
            <p:extLst>
              <p:ext uri="{D42A27DB-BD31-4B8C-83A1-F6EECF244321}">
                <p14:modId xmlns:p14="http://schemas.microsoft.com/office/powerpoint/2010/main" val="1735365238"/>
              </p:ext>
            </p:extLst>
          </p:nvPr>
        </p:nvGraphicFramePr>
        <p:xfrm>
          <a:off x="0" y="1725613"/>
          <a:ext cx="9144001" cy="4374646"/>
        </p:xfrm>
        <a:graphic>
          <a:graphicData uri="http://schemas.openxmlformats.org/drawingml/2006/table">
            <a:tbl>
              <a:tblPr/>
              <a:tblGrid>
                <a:gridCol w="3419475"/>
                <a:gridCol w="5724526"/>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Event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Depressive evaluation</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Positive/constructive evaluation</a:t>
                      </a:r>
                      <a:endParaRPr kumimoji="0" lang="en-US" altLang="de-DE" sz="1800" b="1" i="0" u="none" strike="noStrike" cap="none" normalizeH="0" baseline="0" noProof="0" dirty="0" smtClean="0">
                        <a:ln>
                          <a:noFill/>
                        </a:ln>
                        <a:solidFill>
                          <a:srgbClr val="3333CC"/>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Your partner does not take notice of your new hairstyle.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“My partner doesn’t find me attractive anymore and will break up with me.”</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“My partner could be far away with his thoughts. In the past he didn’t notice such changes either, it doesn’t mean anything.”</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dirty="0" smtClean="0">
                          <a:ln>
                            <a:noFill/>
                          </a:ln>
                          <a:solidFill>
                            <a:schemeClr val="tx1"/>
                          </a:solidFill>
                          <a:effectLst/>
                          <a:latin typeface="Verdana" panose="020B0604030504040204" pitchFamily="34" charset="0"/>
                        </a:rPr>
                        <a:t>Your new car makes a funny sound while driving.</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“The engine is broken and fixing it will leave me with no money</a:t>
                      </a:r>
                      <a:r>
                        <a:rPr kumimoji="0" lang="de-DE" altLang="de-DE" sz="1800" b="1" i="0" u="none" strike="noStrike" cap="none" normalizeH="0" baseline="0" dirty="0" smtClean="0">
                          <a:ln>
                            <a:noFill/>
                          </a:ln>
                          <a:solidFill>
                            <a:schemeClr val="tx1"/>
                          </a:solidFill>
                          <a:effectLst/>
                          <a:latin typeface="Verdana" panose="020B0604030504040204" pitchFamily="34" charset="0"/>
                        </a:rPr>
                        <a:t>.</a:t>
                      </a:r>
                      <a:r>
                        <a:rPr kumimoji="0" lang="en-US" altLang="de-DE" sz="1800" b="1" i="0" u="none" strike="noStrike" cap="none" normalizeH="0" baseline="0" noProof="0" dirty="0" smtClean="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a:t>
                      </a:r>
                      <a:r>
                        <a:rPr kumimoji="0" lang="en-US" altLang="de-DE" sz="1800" b="0" i="0" u="none" strike="noStrike" cap="none" normalizeH="0" baseline="0" dirty="0" smtClean="0">
                          <a:ln>
                            <a:noFill/>
                          </a:ln>
                          <a:solidFill>
                            <a:schemeClr val="tx1"/>
                          </a:solidFill>
                          <a:effectLst/>
                          <a:latin typeface="Verdana" panose="020B0604030504040204" pitchFamily="34" charset="0"/>
                        </a:rPr>
                        <a:t>Calm down! Check if the sound reappears, and if necessary, stop and call the tow service. Getting it fixed may not even be costly and there should be a warranty for new cars anyway.</a:t>
                      </a:r>
                      <a:r>
                        <a:rPr kumimoji="0" lang="en-US" altLang="de-DE" sz="1800" b="0" i="0" u="none" strike="noStrike" cap="none" normalizeH="0" baseline="0" noProof="0" dirty="0" smtClean="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62480" name="Group 30"/>
          <p:cNvGrpSpPr>
            <a:grpSpLocks/>
          </p:cNvGrpSpPr>
          <p:nvPr/>
        </p:nvGrpSpPr>
        <p:grpSpPr bwMode="auto">
          <a:xfrm>
            <a:off x="1" y="6338462"/>
            <a:ext cx="2206204" cy="546385"/>
            <a:chOff x="0" y="3930"/>
            <a:chExt cx="1434" cy="476"/>
          </a:xfrm>
        </p:grpSpPr>
        <p:sp>
          <p:nvSpPr>
            <p:cNvPr id="62484" name="Rectangle 69"/>
            <p:cNvSpPr>
              <a:spLocks noChangeArrowheads="1"/>
            </p:cNvSpPr>
            <p:nvPr/>
          </p:nvSpPr>
          <p:spPr bwMode="auto">
            <a:xfrm>
              <a:off x="0" y="3930"/>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62485"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6" name="Text Box 71"/>
            <p:cNvSpPr txBox="1">
              <a:spLocks noChangeArrowheads="1"/>
            </p:cNvSpPr>
            <p:nvPr/>
          </p:nvSpPr>
          <p:spPr bwMode="auto">
            <a:xfrm>
              <a:off x="120" y="3977"/>
              <a:ext cx="1314"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400" b="0" dirty="0" smtClean="0">
                  <a:latin typeface="Verdana" panose="020B0604030504040204" pitchFamily="34" charset="0"/>
                  <a:sym typeface="Wingdings" panose="05000000000000000000" pitchFamily="2" charset="2"/>
                </a:rPr>
                <a:t>  </a:t>
              </a:r>
              <a:r>
                <a:rPr lang="en-US" altLang="de-DE" sz="1200" b="0" dirty="0" smtClean="0">
                  <a:latin typeface="Verdana" panose="020B0604030504040204" pitchFamily="34" charset="0"/>
                  <a:sym typeface="Wingdings" panose="05000000000000000000" pitchFamily="2" charset="2"/>
                </a:rPr>
                <a:t></a:t>
              </a:r>
              <a:r>
                <a:rPr lang="en-US" altLang="de-DE" sz="1200" b="0" dirty="0" smtClean="0">
                  <a:latin typeface="Verdana" panose="020B0604030504040204" pitchFamily="34" charset="0"/>
                </a:rPr>
                <a:t> </a:t>
              </a:r>
              <a:r>
                <a:rPr lang="en-US" altLang="de-DE" sz="1200" b="0" i="1" dirty="0" smtClean="0">
                  <a:latin typeface="Verdana" panose="020B0604030504040204" pitchFamily="34" charset="0"/>
                </a:rPr>
                <a:t>worksheet</a:t>
              </a:r>
              <a:r>
                <a:rPr lang="en-US" altLang="de-DE" sz="1200" b="0" dirty="0" smtClean="0">
                  <a:latin typeface="Verdana" panose="020B0604030504040204" pitchFamily="34" charset="0"/>
                </a:rPr>
                <a:t> 9.1b</a:t>
              </a:r>
            </a:p>
            <a:p>
              <a:pPr eaLnBrk="1" hangingPunct="1"/>
              <a:r>
                <a:rPr lang="en-US" altLang="de-DE" sz="1200" b="0" dirty="0" smtClean="0">
                  <a:latin typeface="Verdana" panose="020B0604030504040204" pitchFamily="34" charset="0"/>
                </a:rPr>
                <a:t>     </a:t>
              </a:r>
              <a:endParaRPr lang="en-US" altLang="de-DE" sz="1200" b="0" dirty="0">
                <a:latin typeface="Verdana" panose="020B0604030504040204" pitchFamily="34" charset="0"/>
              </a:endParaRPr>
            </a:p>
          </p:txBody>
        </p:sp>
      </p:grpSp>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9.25</a:t>
            </a:r>
            <a:endParaRPr lang="en-US" altLang="de-DE" sz="1200" kern="0" dirty="0">
              <a:solidFill>
                <a:srgbClr val="646B86"/>
              </a:solidFill>
              <a:latin typeface="Verdana"/>
            </a:endParaRPr>
          </a:p>
        </p:txBody>
      </p:sp>
      <p:sp>
        <p:nvSpPr>
          <p:cNvPr id="12"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 Catastrophic thinking</a:t>
            </a:r>
          </a:p>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What would be a realistic/helpful evaluation?</a:t>
            </a:r>
            <a:endParaRPr lang="en-US" altLang="de-DE" sz="2000" b="0" dirty="0">
              <a:solidFill>
                <a:srgbClr val="D16349"/>
              </a:solidFill>
              <a:latin typeface="Verdana" panose="020B0604030504040204" pitchFamily="34" charset="0"/>
            </a:endParaRPr>
          </a:p>
        </p:txBody>
      </p:sp>
      <p:sp>
        <p:nvSpPr>
          <p:cNvPr id="13" name="Textfeld 1"/>
          <p:cNvSpPr txBox="1">
            <a:spLocks noChangeArrowheads="1"/>
          </p:cNvSpPr>
          <p:nvPr/>
        </p:nvSpPr>
        <p:spPr bwMode="auto">
          <a:xfrm>
            <a:off x="0" y="980728"/>
            <a:ext cx="9251950" cy="584775"/>
          </a:xfrm>
          <a:prstGeom prst="rect">
            <a:avLst/>
          </a:prstGeom>
          <a:noFill/>
          <a:ln>
            <a:noFill/>
          </a:ln>
          <a:extLst/>
        </p:spPr>
        <p:txBody>
          <a:bodyPr>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defRPr/>
            </a:pPr>
            <a:r>
              <a:rPr lang="en-US" altLang="de-DE" sz="1600" dirty="0" smtClean="0">
                <a:latin typeface="+mn-lt"/>
              </a:rPr>
              <a:t>People with depressive symptoms often picture in their head that everyday situations end badly and that minor negative events result in disasters. </a:t>
            </a:r>
          </a:p>
        </p:txBody>
      </p:sp>
    </p:spTree>
    <p:extLst>
      <p:ext uri="{BB962C8B-B14F-4D97-AF65-F5344CB8AC3E}">
        <p14:creationId xmlns:p14="http://schemas.microsoft.com/office/powerpoint/2010/main" val="1111781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8050" name="Group 50"/>
          <p:cNvGraphicFramePr>
            <a:graphicFrameLocks noGrp="1"/>
          </p:cNvGraphicFramePr>
          <p:nvPr>
            <p:extLst>
              <p:ext uri="{D42A27DB-BD31-4B8C-83A1-F6EECF244321}">
                <p14:modId xmlns:p14="http://schemas.microsoft.com/office/powerpoint/2010/main" val="1958529831"/>
              </p:ext>
            </p:extLst>
          </p:nvPr>
        </p:nvGraphicFramePr>
        <p:xfrm>
          <a:off x="0" y="2133600"/>
          <a:ext cx="9144000" cy="3702050"/>
        </p:xfrm>
        <a:graphic>
          <a:graphicData uri="http://schemas.openxmlformats.org/drawingml/2006/table">
            <a:tbl>
              <a:tblPr/>
              <a:tblGrid>
                <a:gridCol w="3419475"/>
                <a:gridCol w="5724525"/>
              </a:tblGrid>
              <a:tr h="720799">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Event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Depressive evaluation</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Positive/constructive evaluation</a:t>
                      </a:r>
                      <a:endParaRPr kumimoji="0" lang="en-US" altLang="de-DE" sz="1800" b="1" i="0" u="none" strike="noStrike" cap="none" normalizeH="0" baseline="0" noProof="0" dirty="0" smtClean="0">
                        <a:ln>
                          <a:noFill/>
                        </a:ln>
                        <a:solidFill>
                          <a:srgbClr val="3333CC"/>
                        </a:solidFill>
                        <a:effectLst/>
                        <a:latin typeface="Verdana" panose="020B0604030504040204"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3191">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Someone tells you that you look good!</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“The person is dishonest and only trying to flatter me.”; “Well, it was dark...”</a:t>
                      </a:r>
                    </a:p>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806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Someone tells you that you look bad!</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endParaRPr kumimoji="0" lang="en-US" altLang="de-DE" sz="1800" b="0" i="0" u="none" strike="noStrike" cap="none" normalizeH="0" baseline="0" noProof="0" dirty="0" smtClean="0">
                        <a:ln>
                          <a:noFill/>
                        </a:ln>
                        <a:solidFill>
                          <a:schemeClr val="tx1"/>
                        </a:solidFill>
                        <a:effectLst/>
                        <a:latin typeface="Verdana" panose="020B0604030504040204"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“I am ugly…”</a:t>
                      </a:r>
                    </a:p>
                    <a:p>
                      <a:pPr marL="0" marR="0" lvl="0" indent="0" algn="l" defTabSz="914400" rtl="0" eaLnBrk="1" fontAlgn="base" latinLnBrk="0" hangingPunct="1">
                        <a:lnSpc>
                          <a:spcPct val="100000"/>
                        </a:lnSpc>
                        <a:spcBef>
                          <a:spcPts val="12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576" name="Rectangle 6"/>
          <p:cNvSpPr>
            <a:spLocks noGrp="1" noChangeArrowheads="1"/>
          </p:cNvSpPr>
          <p:nvPr>
            <p:ph type="title" idx="4294967295"/>
          </p:nvPr>
        </p:nvSpPr>
        <p:spPr>
          <a:xfrm>
            <a:off x="457200" y="188913"/>
            <a:ext cx="8229600" cy="1143000"/>
          </a:xfrm>
          <a:noFill/>
        </p:spPr>
        <p:txBody>
          <a:bodyPr anchor="ctr"/>
          <a:lstStyle/>
          <a:p>
            <a:pPr marL="838200" indent="-838200" algn="l" eaLnBrk="1" hangingPunct="1"/>
            <a:r>
              <a:rPr lang="de-DE" altLang="de-DE" sz="1000" smtClean="0"/>
              <a:t/>
            </a:r>
            <a:br>
              <a:rPr lang="de-DE" altLang="de-DE" sz="1000" smtClean="0"/>
            </a:br>
            <a:endParaRPr lang="de-DE" altLang="de-DE" smtClean="0"/>
          </a:p>
        </p:txBody>
      </p:sp>
      <p:sp>
        <p:nvSpPr>
          <p:cNvPr id="12" name="Textfeld 1"/>
          <p:cNvSpPr txBox="1">
            <a:spLocks noChangeArrowheads="1"/>
          </p:cNvSpPr>
          <p:nvPr/>
        </p:nvSpPr>
        <p:spPr bwMode="auto">
          <a:xfrm>
            <a:off x="107504" y="1052736"/>
            <a:ext cx="9036496" cy="923330"/>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de-DE" b="0" dirty="0" smtClean="0">
                <a:latin typeface="+mn-lt"/>
              </a:rPr>
              <a:t>It is typical for people with depressive symptoms to deny and reject praise coming from others, and at the same time pay increased attention to negative feedback. </a:t>
            </a:r>
            <a:endParaRPr lang="en-US" altLang="de-DE" dirty="0" smtClean="0">
              <a:latin typeface="+mn-lt"/>
            </a:endParaRPr>
          </a:p>
        </p:txBody>
      </p:sp>
      <p:sp>
        <p:nvSpPr>
          <p:cNvPr id="66580" name="Rectangle 24"/>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Denial of positive feedback but uncritical acceptance of negative feedback! What would be a more realistic/helpful evaluation?</a:t>
            </a:r>
            <a:endParaRPr lang="en-US" altLang="de-DE" sz="2000" b="0" dirty="0">
              <a:solidFill>
                <a:srgbClr val="D16349"/>
              </a:solidFill>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8050" name="Group 50"/>
          <p:cNvGraphicFramePr>
            <a:graphicFrameLocks noGrp="1"/>
          </p:cNvGraphicFramePr>
          <p:nvPr>
            <p:extLst>
              <p:ext uri="{D42A27DB-BD31-4B8C-83A1-F6EECF244321}">
                <p14:modId xmlns:p14="http://schemas.microsoft.com/office/powerpoint/2010/main" val="2467069542"/>
              </p:ext>
            </p:extLst>
          </p:nvPr>
        </p:nvGraphicFramePr>
        <p:xfrm>
          <a:off x="0" y="2133600"/>
          <a:ext cx="9144000" cy="3702050"/>
        </p:xfrm>
        <a:graphic>
          <a:graphicData uri="http://schemas.openxmlformats.org/drawingml/2006/table">
            <a:tbl>
              <a:tblPr/>
              <a:tblGrid>
                <a:gridCol w="3419475"/>
                <a:gridCol w="5724525"/>
              </a:tblGrid>
              <a:tr h="720799">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Event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Depressive evaluation</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Positive/constructive evaluation</a:t>
                      </a:r>
                      <a:endParaRPr kumimoji="0" lang="en-US" altLang="de-DE" sz="1800" b="1" i="0" u="none" strike="noStrike" cap="none" normalizeH="0" baseline="0" noProof="0" dirty="0" smtClean="0">
                        <a:ln>
                          <a:noFill/>
                        </a:ln>
                        <a:solidFill>
                          <a:srgbClr val="3333CC"/>
                        </a:solidFill>
                        <a:effectLst/>
                        <a:latin typeface="Verdana" panose="020B0604030504040204"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3191">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Someone tells you that you look good!</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“The person is dishonest and only trying to flatter me.”; “Well, it was dark...”</a:t>
                      </a:r>
                    </a:p>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pP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“How nice that my looks appeal to others!”       “What a nice compliment!”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806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rPr>
                        <a:t>Someone tells you that you look bad!</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smtClean="0">
                          <a:ln>
                            <a:noFill/>
                          </a:ln>
                          <a:solidFill>
                            <a:schemeClr val="tx1"/>
                          </a:solidFill>
                          <a:effectLst/>
                          <a:latin typeface="Verdana" panose="020B0604030504040204" pitchFamily="34" charset="0"/>
                        </a:rPr>
                        <a:t>“I am ugly…”</a:t>
                      </a:r>
                    </a:p>
                    <a:p>
                      <a:pPr marL="0" marR="0" lvl="0" indent="0" algn="l" defTabSz="914400" rtl="0" eaLnBrk="1" fontAlgn="base" latinLnBrk="0" hangingPunct="1">
                        <a:lnSpc>
                          <a:spcPct val="100000"/>
                        </a:lnSpc>
                        <a:spcBef>
                          <a:spcPts val="1200"/>
                        </a:spcBef>
                        <a:spcAft>
                          <a:spcPct val="0"/>
                        </a:spcAft>
                        <a:buClr>
                          <a:schemeClr val="accent1"/>
                        </a:buClr>
                        <a:buSzPct val="85000"/>
                        <a:buFont typeface="Wingdings 2" panose="05020102010507070707" pitchFamily="18" charset="2"/>
                        <a:buNone/>
                        <a:tabLst/>
                      </a:pP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“I look tired because I did not sleep well.” </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n-US" sz="1800" b="0" i="0" u="none" strike="noStrike" cap="none" normalizeH="0" baseline="0" noProof="0" dirty="0" smtClean="0">
                          <a:ln>
                            <a:noFill/>
                          </a:ln>
                          <a:solidFill>
                            <a:schemeClr val="tx1"/>
                          </a:solidFill>
                          <a:effectLst/>
                          <a:latin typeface="Verdana" pitchFamily="34" charset="0"/>
                          <a:cs typeface="Times New Roman" pitchFamily="18" charset="0"/>
                        </a:rPr>
                        <a:t>“The other person may only be worried about me; I should not overanalyze this comment.”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576" name="Rectangle 6"/>
          <p:cNvSpPr>
            <a:spLocks noGrp="1" noChangeArrowheads="1"/>
          </p:cNvSpPr>
          <p:nvPr>
            <p:ph type="title" idx="4294967295"/>
          </p:nvPr>
        </p:nvSpPr>
        <p:spPr>
          <a:xfrm>
            <a:off x="457200" y="125760"/>
            <a:ext cx="8229600" cy="1143000"/>
          </a:xfrm>
          <a:noFill/>
        </p:spPr>
        <p:txBody>
          <a:bodyPr anchor="ctr"/>
          <a:lstStyle/>
          <a:p>
            <a:pPr marL="838200" indent="-838200" algn="l" eaLnBrk="1" hangingPunct="1"/>
            <a:r>
              <a:rPr lang="de-DE" altLang="de-DE" sz="1000" smtClean="0"/>
              <a:t/>
            </a:r>
            <a:br>
              <a:rPr lang="de-DE" altLang="de-DE" sz="1000" smtClean="0"/>
            </a:br>
            <a:endParaRPr lang="de-DE" altLang="de-DE" smtClean="0"/>
          </a:p>
        </p:txBody>
      </p:sp>
      <p:grpSp>
        <p:nvGrpSpPr>
          <p:cNvPr id="66577" name="Group 31"/>
          <p:cNvGrpSpPr>
            <a:grpSpLocks/>
          </p:cNvGrpSpPr>
          <p:nvPr/>
        </p:nvGrpSpPr>
        <p:grpSpPr bwMode="auto">
          <a:xfrm>
            <a:off x="0" y="6167438"/>
            <a:ext cx="2339975" cy="536575"/>
            <a:chOff x="0" y="3957"/>
            <a:chExt cx="1474" cy="338"/>
          </a:xfrm>
        </p:grpSpPr>
        <p:sp>
          <p:nvSpPr>
            <p:cNvPr id="6658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6658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8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smtClean="0">
                  <a:latin typeface="Verdana" panose="020B0604030504040204" pitchFamily="34" charset="0"/>
                </a:rPr>
                <a:t>worksheet</a:t>
              </a:r>
              <a:r>
                <a:rPr lang="de-DE" altLang="de-DE" sz="1200" b="0" dirty="0" smtClean="0">
                  <a:latin typeface="Verdana" panose="020B0604030504040204" pitchFamily="34" charset="0"/>
                </a:rPr>
                <a:t> 9.1b</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9.27</a:t>
            </a:r>
            <a:endParaRPr lang="en-US" altLang="de-DE" sz="1200" kern="0" dirty="0">
              <a:solidFill>
                <a:srgbClr val="646B86"/>
              </a:solidFill>
              <a:latin typeface="Verdana"/>
            </a:endParaRPr>
          </a:p>
        </p:txBody>
      </p:sp>
      <p:sp>
        <p:nvSpPr>
          <p:cNvPr id="14" name="Rectangle 24"/>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Denial of positive feedback but uncritical acceptance of negative feedback! What would be a more realistic/helpful evaluation?</a:t>
            </a:r>
            <a:endParaRPr lang="en-US" altLang="de-DE" sz="2000" b="0" dirty="0">
              <a:solidFill>
                <a:srgbClr val="D16349"/>
              </a:solidFill>
              <a:latin typeface="Verdana" panose="020B0604030504040204" pitchFamily="34" charset="0"/>
            </a:endParaRPr>
          </a:p>
        </p:txBody>
      </p:sp>
      <p:sp>
        <p:nvSpPr>
          <p:cNvPr id="15" name="Textfeld 1"/>
          <p:cNvSpPr txBox="1">
            <a:spLocks noChangeArrowheads="1"/>
          </p:cNvSpPr>
          <p:nvPr/>
        </p:nvSpPr>
        <p:spPr bwMode="auto">
          <a:xfrm>
            <a:off x="107504" y="1052736"/>
            <a:ext cx="9036496" cy="923330"/>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n-US" altLang="de-DE" b="0" dirty="0" smtClean="0">
                <a:latin typeface="+mn-lt"/>
              </a:rPr>
              <a:t>It is typical for people with depressive symptoms to deny and reject praise coming from others, and at the same time pay increased attention to negative feedback. </a:t>
            </a:r>
            <a:endParaRPr lang="en-US" altLang="de-DE" dirty="0" smtClean="0">
              <a:latin typeface="+mn-lt"/>
            </a:endParaRPr>
          </a:p>
        </p:txBody>
      </p:sp>
    </p:spTree>
    <p:extLst>
      <p:ext uri="{BB962C8B-B14F-4D97-AF65-F5344CB8AC3E}">
        <p14:creationId xmlns:p14="http://schemas.microsoft.com/office/powerpoint/2010/main" val="13057672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body" idx="1"/>
          </p:nvPr>
        </p:nvSpPr>
        <p:spPr>
          <a:xfrm>
            <a:off x="468313" y="1627188"/>
            <a:ext cx="5943600" cy="4525962"/>
          </a:xfrm>
        </p:spPr>
        <p:txBody>
          <a:bodyPr/>
          <a:lstStyle/>
          <a:p>
            <a:pPr marL="0" indent="0">
              <a:defRPr/>
            </a:pPr>
            <a:r>
              <a:rPr lang="en-US" dirty="0" smtClean="0"/>
              <a:t>Think about criticism carefully and take into account different perspectives.</a:t>
            </a:r>
          </a:p>
          <a:p>
            <a:pPr marL="342000" indent="-342000">
              <a:defRPr/>
            </a:pPr>
            <a:endParaRPr lang="en-US" dirty="0" smtClean="0"/>
          </a:p>
          <a:p>
            <a:pPr marL="342000" indent="-342000">
              <a:defRPr/>
            </a:pPr>
            <a:r>
              <a:rPr lang="en-US" dirty="0" smtClean="0"/>
              <a:t>No exaggerated generalization: </a:t>
            </a:r>
          </a:p>
          <a:p>
            <a:pPr marL="342000" indent="-342000">
              <a:defRPr/>
            </a:pPr>
            <a:r>
              <a:rPr lang="en-US" dirty="0" smtClean="0"/>
              <a:t>“This is about a particular behavior of mine – </a:t>
            </a:r>
          </a:p>
          <a:p>
            <a:pPr marL="342000" indent="-342000">
              <a:defRPr/>
            </a:pPr>
            <a:r>
              <a:rPr lang="en-US" dirty="0"/>
              <a:t>n</a:t>
            </a:r>
            <a:r>
              <a:rPr lang="en-US" dirty="0" smtClean="0"/>
              <a:t>ot me as a person!” </a:t>
            </a:r>
          </a:p>
          <a:p>
            <a:pPr marL="342000" indent="-342000">
              <a:defRPr/>
            </a:pPr>
            <a:endParaRPr lang="en-US" dirty="0" smtClean="0"/>
          </a:p>
          <a:p>
            <a:pPr marL="342000" indent="-342000">
              <a:defRPr/>
            </a:pPr>
            <a:r>
              <a:rPr lang="en-US" dirty="0" smtClean="0"/>
              <a:t>Handle criticism positively:</a:t>
            </a:r>
          </a:p>
          <a:p>
            <a:pPr marL="342000" indent="-342000">
              <a:defRPr/>
            </a:pPr>
            <a:r>
              <a:rPr lang="en-US" dirty="0" smtClean="0"/>
              <a:t>“What can I learn from this?”</a:t>
            </a:r>
          </a:p>
          <a:p>
            <a:pPr>
              <a:defRPr/>
            </a:pPr>
            <a:endParaRPr lang="en-US" sz="2400" dirty="0" smtClean="0"/>
          </a:p>
        </p:txBody>
      </p:sp>
      <p:sp>
        <p:nvSpPr>
          <p:cNvPr id="6861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How can I improve my reaction to negative feedback?</a:t>
            </a:r>
            <a:endParaRPr lang="en-US" altLang="de-DE" sz="2000" b="0" dirty="0">
              <a:solidFill>
                <a:srgbClr val="D16349"/>
              </a:solidFill>
              <a:latin typeface="Verdana" panose="020B0604030504040204" pitchFamily="34" charset="0"/>
            </a:endParaRPr>
          </a:p>
        </p:txBody>
      </p:sp>
      <p:sp>
        <p:nvSpPr>
          <p:cNvPr id="9" name="Text Box 8"/>
          <p:cNvSpPr txBox="1">
            <a:spLocks noChangeArrowheads="1"/>
          </p:cNvSpPr>
          <p:nvPr/>
        </p:nvSpPr>
        <p:spPr bwMode="auto">
          <a:xfrm>
            <a:off x="-26616" y="6669940"/>
            <a:ext cx="524668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altLang="ko-KR" sz="800" b="0" i="1" dirty="0" smtClean="0">
                <a:latin typeface="+mn-lt"/>
                <a:ea typeface="굴림" charset="-127"/>
              </a:rPr>
              <a:t>(“Nathan Setting The Tone For The Exam” by </a:t>
            </a:r>
            <a:r>
              <a:rPr lang="en-GB" altLang="ko-KR" sz="800" b="0" i="1" dirty="0" err="1" smtClean="0">
                <a:latin typeface="+mn-lt"/>
                <a:ea typeface="굴림" charset="-127"/>
              </a:rPr>
              <a:t>rileyroxx</a:t>
            </a:r>
            <a:r>
              <a:rPr lang="en-GB" altLang="ko-KR" sz="800" b="0" i="1" dirty="0" smtClean="0">
                <a:latin typeface="+mn-lt"/>
                <a:ea typeface="굴림" charset="-127"/>
              </a:rPr>
              <a:t>)</a:t>
            </a:r>
            <a:endParaRPr lang="en-GB" altLang="ko-KR" sz="800" b="0" i="1" dirty="0">
              <a:latin typeface="+mn-lt"/>
              <a:ea typeface="굴림" charset="-127"/>
            </a:endParaRPr>
          </a:p>
        </p:txBody>
      </p:sp>
      <p:pic>
        <p:nvPicPr>
          <p:cNvPr id="68614" name="Picture 7"/>
          <p:cNvPicPr preferRelativeResize="0">
            <a:picLocks noChangeArrowheads="1"/>
          </p:cNvPicPr>
          <p:nvPr/>
        </p:nvPicPr>
        <p:blipFill>
          <a:blip r:embed="rId3">
            <a:extLst>
              <a:ext uri="{28A0092B-C50C-407E-A947-70E740481C1C}">
                <a14:useLocalDpi xmlns:a14="http://schemas.microsoft.com/office/drawing/2010/main" val="0"/>
              </a:ext>
            </a:extLst>
          </a:blip>
          <a:srcRect l="27151" r="10851"/>
          <a:stretch>
            <a:fillRect/>
          </a:stretch>
        </p:blipFill>
        <p:spPr bwMode="auto">
          <a:xfrm>
            <a:off x="6624638" y="1362075"/>
            <a:ext cx="22685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9.28</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048125" y="52054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a:solidFill>
                <a:schemeClr val="tx2"/>
              </a:solidFill>
              <a:latin typeface="Verdana" panose="020B0604030504040204" pitchFamily="34" charset="0"/>
            </a:endParaRPr>
          </a:p>
        </p:txBody>
      </p:sp>
      <p:sp>
        <p:nvSpPr>
          <p:cNvPr id="70659" name="Text Box 4"/>
          <p:cNvSpPr txBox="1">
            <a:spLocks noChangeArrowheads="1"/>
          </p:cNvSpPr>
          <p:nvPr/>
        </p:nvSpPr>
        <p:spPr bwMode="auto">
          <a:xfrm>
            <a:off x="2679700" y="47736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a:solidFill>
                <a:schemeClr val="tx2"/>
              </a:solidFill>
              <a:latin typeface="Verdana" panose="020B0604030504040204" pitchFamily="34" charset="0"/>
            </a:endParaRPr>
          </a:p>
        </p:txBody>
      </p:sp>
      <p:sp>
        <p:nvSpPr>
          <p:cNvPr id="70660" name="Rectangle 6"/>
          <p:cNvSpPr>
            <a:spLocks noChangeArrowheads="1"/>
          </p:cNvSpPr>
          <p:nvPr/>
        </p:nvSpPr>
        <p:spPr bwMode="auto">
          <a:xfrm>
            <a:off x="442913" y="1341438"/>
            <a:ext cx="5713263"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355600" indent="-355600">
              <a:defRPr b="1">
                <a:solidFill>
                  <a:schemeClr val="tx1"/>
                </a:solidFill>
                <a:latin typeface="Arial" panose="020B0604020202020204" pitchFamily="34" charset="0"/>
                <a:cs typeface="Times New Roman" panose="02020603050405020304" pitchFamily="18" charset="0"/>
              </a:defRPr>
            </a:lvl5pPr>
            <a:lvl6pPr marL="8128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12700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17272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21844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spcBef>
                <a:spcPct val="20000"/>
              </a:spcBef>
              <a:buClr>
                <a:srgbClr val="8CADAE"/>
              </a:buClr>
              <a:buFont typeface="Wingdings" panose="05000000000000000000" pitchFamily="2" charset="2"/>
              <a:buChar char="Ø"/>
            </a:pPr>
            <a:r>
              <a:rPr lang="en-US" altLang="de-DE" b="0" dirty="0" smtClean="0">
                <a:latin typeface="Verdana" panose="020B0604030504040204" pitchFamily="34" charset="0"/>
              </a:rPr>
              <a:t>Remember that people generally want to brighten your day and make you happy when they praise or </a:t>
            </a:r>
            <a:r>
              <a:rPr lang="en-US" altLang="de-DE" b="0" dirty="0">
                <a:latin typeface="Verdana" panose="020B0604030504040204" pitchFamily="34" charset="0"/>
              </a:rPr>
              <a:t>compliment </a:t>
            </a:r>
            <a:r>
              <a:rPr lang="en-US" altLang="de-DE" b="0" dirty="0" smtClean="0">
                <a:latin typeface="Verdana" panose="020B0604030504040204" pitchFamily="34" charset="0"/>
              </a:rPr>
              <a:t>you – it’s like giving you a present! </a:t>
            </a:r>
            <a:endParaRPr lang="en-US" altLang="de-DE" b="0" dirty="0">
              <a:latin typeface="Verdana" panose="020B0604030504040204" pitchFamily="34" charset="0"/>
            </a:endParaRPr>
          </a:p>
          <a:p>
            <a:pPr>
              <a:spcBef>
                <a:spcPct val="20000"/>
              </a:spcBef>
              <a:buClr>
                <a:srgbClr val="8CADAE"/>
              </a:buClr>
              <a:buFont typeface="Wingdings" panose="05000000000000000000" pitchFamily="2" charset="2"/>
              <a:buChar char="Ø"/>
            </a:pPr>
            <a:endParaRPr lang="en-US" altLang="de-DE" b="0" dirty="0" smtClean="0">
              <a:latin typeface="Verdana" panose="020B0604030504040204" pitchFamily="34" charset="0"/>
            </a:endParaRPr>
          </a:p>
          <a:p>
            <a:pPr>
              <a:spcBef>
                <a:spcPct val="20000"/>
              </a:spcBef>
              <a:buClr>
                <a:srgbClr val="8CADAE"/>
              </a:buClr>
              <a:buFont typeface="Wingdings" panose="05000000000000000000" pitchFamily="2" charset="2"/>
              <a:buChar char="Ø"/>
            </a:pPr>
            <a:r>
              <a:rPr lang="en-US" altLang="de-DE" b="0" dirty="0" smtClean="0">
                <a:latin typeface="Verdana" panose="020B0604030504040204" pitchFamily="34" charset="0"/>
              </a:rPr>
              <a:t>If your response is to devaluate the praise (“Oh, that’s not true!”), you are rejecting the present. </a:t>
            </a:r>
          </a:p>
          <a:p>
            <a:pPr>
              <a:spcBef>
                <a:spcPct val="20000"/>
              </a:spcBef>
              <a:buClr>
                <a:srgbClr val="8CADAE"/>
              </a:buClr>
              <a:buFont typeface="Wingdings" panose="05000000000000000000" pitchFamily="2" charset="2"/>
              <a:buChar char="Ø"/>
            </a:pPr>
            <a:endParaRPr lang="en-US" altLang="de-DE" b="0" dirty="0" smtClean="0">
              <a:solidFill>
                <a:srgbClr val="FF0000"/>
              </a:solidFill>
              <a:latin typeface="Verdana" panose="020B0604030504040204" pitchFamily="34" charset="0"/>
            </a:endParaRPr>
          </a:p>
          <a:p>
            <a:pPr>
              <a:spcBef>
                <a:spcPct val="20000"/>
              </a:spcBef>
              <a:buClr>
                <a:srgbClr val="8CADAE"/>
              </a:buClr>
              <a:buFont typeface="Wingdings" panose="05000000000000000000" pitchFamily="2" charset="2"/>
              <a:buChar char="Ø"/>
            </a:pPr>
            <a:r>
              <a:rPr lang="en-US" altLang="de-DE" b="0" dirty="0" smtClean="0">
                <a:latin typeface="Verdana" panose="020B0604030504040204" pitchFamily="34" charset="0"/>
              </a:rPr>
              <a:t>Therefore: Be happy and thank the person!</a:t>
            </a:r>
          </a:p>
          <a:p>
            <a:pPr>
              <a:spcBef>
                <a:spcPct val="20000"/>
              </a:spcBef>
              <a:buClr>
                <a:srgbClr val="8CADAE"/>
              </a:buClr>
              <a:buFont typeface="Wingdings" panose="05000000000000000000" pitchFamily="2" charset="2"/>
              <a:buChar char="Ø"/>
            </a:pPr>
            <a:endParaRPr lang="en-US" altLang="de-DE" b="0" dirty="0" smtClean="0">
              <a:latin typeface="Verdana" panose="020B0604030504040204" pitchFamily="34" charset="0"/>
            </a:endParaRPr>
          </a:p>
          <a:p>
            <a:pPr>
              <a:spcBef>
                <a:spcPct val="20000"/>
              </a:spcBef>
              <a:buClr>
                <a:srgbClr val="006699"/>
              </a:buClr>
              <a:buFont typeface="Wingdings" panose="05000000000000000000" pitchFamily="2" charset="2"/>
              <a:buChar char="Ø"/>
            </a:pPr>
            <a:endParaRPr lang="en-US" altLang="de-DE" sz="2000" dirty="0" smtClean="0"/>
          </a:p>
          <a:p>
            <a:pPr>
              <a:spcBef>
                <a:spcPct val="20000"/>
              </a:spcBef>
              <a:buClr>
                <a:srgbClr val="006699"/>
              </a:buClr>
            </a:pPr>
            <a:endParaRPr lang="en-US" altLang="de-DE" sz="2000" dirty="0" smtClean="0"/>
          </a:p>
          <a:p>
            <a:pPr>
              <a:spcBef>
                <a:spcPct val="20000"/>
              </a:spcBef>
              <a:buClr>
                <a:srgbClr val="006699"/>
              </a:buClr>
              <a:buFont typeface="Wingdings" panose="05000000000000000000" pitchFamily="2" charset="2"/>
              <a:buChar char="Ø"/>
            </a:pPr>
            <a:endParaRPr lang="en-US" altLang="de-DE" sz="2000" dirty="0" smtClean="0"/>
          </a:p>
          <a:p>
            <a:pPr lvl="4">
              <a:spcBef>
                <a:spcPct val="20000"/>
              </a:spcBef>
              <a:buClr>
                <a:srgbClr val="006699"/>
              </a:buClr>
              <a:buFont typeface="Wingdings" panose="05000000000000000000" pitchFamily="2" charset="2"/>
              <a:buChar char="Ø"/>
            </a:pPr>
            <a:endParaRPr lang="en-US" altLang="de-DE" sz="2000" dirty="0" smtClean="0"/>
          </a:p>
          <a:p>
            <a:pPr lvl="4">
              <a:spcBef>
                <a:spcPct val="20000"/>
              </a:spcBef>
              <a:buClr>
                <a:srgbClr val="006699"/>
              </a:buClr>
              <a:buFont typeface="Wingdings" panose="05000000000000000000" pitchFamily="2" charset="2"/>
              <a:buChar char="Ø"/>
            </a:pPr>
            <a:endParaRPr lang="en-US" altLang="de-DE" sz="2000" dirty="0"/>
          </a:p>
        </p:txBody>
      </p:sp>
      <p:sp>
        <p:nvSpPr>
          <p:cNvPr id="7066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How can I become better at accepting praise?</a:t>
            </a:r>
            <a:endParaRPr lang="en-US" altLang="de-DE" sz="2000" b="0" dirty="0">
              <a:solidFill>
                <a:srgbClr val="D16349"/>
              </a:solidFill>
              <a:latin typeface="Verdana" panose="020B0604030504040204" pitchFamily="34" charset="0"/>
            </a:endParaRPr>
          </a:p>
        </p:txBody>
      </p:sp>
      <p:pic>
        <p:nvPicPr>
          <p:cNvPr id="70663" name="Picture 2"/>
          <p:cNvPicPr>
            <a:picLocks noChangeAspect="1" noChangeArrowheads="1"/>
          </p:cNvPicPr>
          <p:nvPr/>
        </p:nvPicPr>
        <p:blipFill>
          <a:blip r:embed="rId2">
            <a:extLst>
              <a:ext uri="{28A0092B-C50C-407E-A947-70E740481C1C}">
                <a14:useLocalDpi xmlns:a14="http://schemas.microsoft.com/office/drawing/2010/main" val="0"/>
              </a:ext>
            </a:extLst>
          </a:blip>
          <a:srcRect t="14853"/>
          <a:stretch>
            <a:fillRect/>
          </a:stretch>
        </p:blipFill>
        <p:spPr bwMode="auto">
          <a:xfrm>
            <a:off x="6037263" y="1355725"/>
            <a:ext cx="2855912" cy="149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9"/>
          <p:cNvSpPr>
            <a:spLocks noChangeArrowheads="1"/>
          </p:cNvSpPr>
          <p:nvPr/>
        </p:nvSpPr>
        <p:spPr bwMode="auto">
          <a:xfrm>
            <a:off x="-36512" y="6669360"/>
            <a:ext cx="285527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a:defRPr/>
            </a:pPr>
            <a:r>
              <a:rPr lang="en-US" altLang="ko-KR" sz="800" b="0" i="1" dirty="0" smtClean="0">
                <a:latin typeface="+mn-lt"/>
                <a:ea typeface="굴림" charset="-127"/>
              </a:rPr>
              <a:t>(“</a:t>
            </a:r>
            <a:r>
              <a:rPr lang="en-US" altLang="ko-KR" sz="800" b="0" i="1" dirty="0" err="1" smtClean="0">
                <a:latin typeface="+mn-lt"/>
                <a:ea typeface="굴림" charset="-127"/>
              </a:rPr>
              <a:t>Artomatic</a:t>
            </a:r>
            <a:r>
              <a:rPr lang="en-US" altLang="ko-KR" sz="800" b="0" i="1" dirty="0" smtClean="0">
                <a:latin typeface="+mn-lt"/>
                <a:ea typeface="굴림" charset="-127"/>
              </a:rPr>
              <a:t> </a:t>
            </a:r>
            <a:r>
              <a:rPr lang="en-US" altLang="ko-KR" sz="800" b="0" i="1" dirty="0">
                <a:latin typeface="+mn-lt"/>
                <a:ea typeface="굴림" charset="-127"/>
              </a:rPr>
              <a:t>2009 </a:t>
            </a:r>
            <a:r>
              <a:rPr lang="en-US" altLang="ko-KR" sz="800" b="0" i="1" dirty="0" err="1">
                <a:latin typeface="+mn-lt"/>
                <a:ea typeface="굴림" charset="-127"/>
              </a:rPr>
              <a:t>Ramune's</a:t>
            </a:r>
            <a:r>
              <a:rPr lang="en-US" altLang="ko-KR" sz="800" b="0" i="1" dirty="0">
                <a:latin typeface="+mn-lt"/>
                <a:ea typeface="굴림" charset="-127"/>
              </a:rPr>
              <a:t> </a:t>
            </a:r>
            <a:r>
              <a:rPr lang="en-US" altLang="ko-KR" sz="800" b="0" i="1" dirty="0" smtClean="0">
                <a:latin typeface="+mn-lt"/>
                <a:ea typeface="굴림" charset="-127"/>
              </a:rPr>
              <a:t>Candy” by</a:t>
            </a:r>
            <a:r>
              <a:rPr lang="de-DE" altLang="ko-KR" sz="800" b="0" dirty="0" smtClean="0">
                <a:latin typeface="+mn-lt"/>
                <a:ea typeface="굴림" charset="-127"/>
              </a:rPr>
              <a:t> </a:t>
            </a:r>
            <a:r>
              <a:rPr lang="en-US" altLang="ko-KR" sz="800" b="0" i="1" dirty="0">
                <a:latin typeface="+mn-lt"/>
                <a:ea typeface="굴림" charset="-127"/>
              </a:rPr>
              <a:t>Mr. T in </a:t>
            </a:r>
            <a:r>
              <a:rPr lang="en-US" altLang="ko-KR" sz="800" b="0" i="1" dirty="0" smtClean="0">
                <a:latin typeface="+mn-lt"/>
                <a:ea typeface="굴림" charset="-127"/>
              </a:rPr>
              <a:t>DC)</a:t>
            </a:r>
            <a:endParaRPr lang="de-DE" altLang="ko-KR" sz="800" b="0" i="1" dirty="0">
              <a:latin typeface="+mn-lt"/>
              <a:ea typeface="굴림" charset="-127"/>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9.29</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6263"/>
            <a:ext cx="4813300" cy="3300904"/>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256500" indent="-256500" eaLnBrk="1" hangingPunct="1">
              <a:buClr>
                <a:srgbClr val="8CADAE"/>
              </a:buClr>
              <a:buFont typeface="Wingdings" pitchFamily="2" charset="2"/>
              <a:buChar char="Ø"/>
              <a:defRPr/>
            </a:pPr>
            <a:r>
              <a:rPr lang="en-US" b="0" dirty="0" smtClean="0">
                <a:latin typeface="Verdana" pitchFamily="34" charset="0"/>
              </a:rPr>
              <a:t>Many people with mental health symptoms report endless “rumination” or “brooding”.</a:t>
            </a:r>
          </a:p>
          <a:p>
            <a:pPr marL="256500" indent="-256500" eaLnBrk="1" hangingPunct="1">
              <a:buClr>
                <a:srgbClr val="8CADAE"/>
              </a:buClr>
              <a:buFont typeface="Wingdings" pitchFamily="2" charset="2"/>
              <a:buChar char="Ø"/>
              <a:defRPr/>
            </a:pPr>
            <a:endParaRPr lang="en-US" b="0" dirty="0" smtClean="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en-US" dirty="0" smtClean="0">
                <a:latin typeface="Verdana" pitchFamily="34" charset="0"/>
              </a:rPr>
              <a:t>Have you experienced this too?</a:t>
            </a:r>
          </a:p>
          <a:p>
            <a:pPr marL="256500" indent="-256500" eaLnBrk="1" hangingPunct="1">
              <a:buClr>
                <a:srgbClr val="8CADAE"/>
              </a:buClr>
              <a:buFont typeface="Wingdings" pitchFamily="2" charset="2"/>
              <a:buChar char="Ø"/>
              <a:defRPr/>
            </a:pPr>
            <a:endParaRPr lang="en-US" b="0" dirty="0" smtClean="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en-US" b="0" dirty="0" smtClean="0">
                <a:latin typeface="Verdana" pitchFamily="34" charset="0"/>
              </a:rPr>
              <a:t>What do you ruminate about?</a:t>
            </a:r>
          </a:p>
          <a:p>
            <a:pPr marL="256500" indent="-256500" eaLnBrk="1" hangingPunct="1">
              <a:buClr>
                <a:srgbClr val="8CADAE"/>
              </a:buClr>
              <a:defRPr/>
            </a:pPr>
            <a:endParaRPr lang="en-US" sz="1650" dirty="0" smtClean="0">
              <a:latin typeface="Verdana" pitchFamily="34" charset="0"/>
            </a:endParaRPr>
          </a:p>
          <a:p>
            <a:pPr eaLnBrk="1" hangingPunct="1">
              <a:buClr>
                <a:srgbClr val="006699"/>
              </a:buClr>
              <a:buFont typeface="Wingdings" pitchFamily="2" charset="2"/>
              <a:buNone/>
              <a:defRPr/>
            </a:pPr>
            <a:endParaRPr lang="en-US" sz="1650" dirty="0" smtClean="0">
              <a:latin typeface="Verdana" pitchFamily="34" charset="0"/>
            </a:endParaRPr>
          </a:p>
          <a:p>
            <a:pPr eaLnBrk="1" hangingPunct="1">
              <a:buClr>
                <a:srgbClr val="006699"/>
              </a:buClr>
              <a:buFont typeface="Wingdings" pitchFamily="2" charset="2"/>
              <a:buNone/>
              <a:defRPr/>
            </a:pPr>
            <a:endParaRPr lang="en-US" sz="1650" dirty="0" smtClean="0">
              <a:latin typeface="Verdana" pitchFamily="34" charset="0"/>
            </a:endParaRPr>
          </a:p>
          <a:p>
            <a:pPr eaLnBrk="1" hangingPunct="1">
              <a:buClr>
                <a:srgbClr val="006699"/>
              </a:buClr>
              <a:buFont typeface="Wingdings" pitchFamily="2" charset="2"/>
              <a:buChar char="Ø"/>
              <a:defRPr/>
            </a:pPr>
            <a:endParaRPr lang="en-US" sz="1650" dirty="0" smtClean="0">
              <a:latin typeface="Verdana" pitchFamily="34" charset="0"/>
            </a:endParaRPr>
          </a:p>
          <a:p>
            <a:pPr eaLnBrk="1" hangingPunct="1">
              <a:buClr>
                <a:srgbClr val="006699"/>
              </a:buClr>
              <a:buFont typeface="Wingdings" pitchFamily="2" charset="2"/>
              <a:buChar char="Ø"/>
              <a:defRPr/>
            </a:pPr>
            <a:endParaRPr lang="en-US" sz="1650" dirty="0">
              <a:latin typeface="Verdana" pitchFamily="34" charset="0"/>
            </a:endParaRPr>
          </a:p>
        </p:txBody>
      </p:sp>
      <p:sp>
        <p:nvSpPr>
          <p:cNvPr id="71683"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Rumination: going in circles instead of moving forward</a:t>
            </a:r>
            <a:endParaRPr lang="en-US" altLang="de-DE" sz="2000" b="0" dirty="0">
              <a:solidFill>
                <a:srgbClr val="D16349"/>
              </a:solidFill>
              <a:latin typeface="Verdana" panose="020B0604030504040204" pitchFamily="34" charset="0"/>
            </a:endParaRPr>
          </a:p>
        </p:txBody>
      </p:sp>
      <p:pic>
        <p:nvPicPr>
          <p:cNvPr id="71684"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9.30</a:t>
            </a:r>
            <a:endParaRPr lang="en-US" altLang="de-DE" sz="1200" kern="0" dirty="0">
              <a:solidFill>
                <a:srgbClr val="646B86"/>
              </a:solidFill>
              <a:latin typeface="Verdana"/>
            </a:endParaRPr>
          </a:p>
        </p:txBody>
      </p:sp>
      <p:sp>
        <p:nvSpPr>
          <p:cNvPr id="9"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smtClean="0">
                <a:latin typeface="Verdana" panose="020B0604030504040204" pitchFamily="34" charset="0"/>
              </a:rPr>
              <a:t>(</a:t>
            </a:r>
            <a:r>
              <a:rPr lang="en-US" altLang="de-DE" sz="800" b="0" dirty="0" smtClean="0">
                <a:latin typeface="Verdana" panose="020B0604030504040204" pitchFamily="34" charset="0"/>
              </a:rPr>
              <a:t>“</a:t>
            </a:r>
            <a:r>
              <a:rPr lang="en-US" altLang="de-DE" sz="800" b="0" i="1" dirty="0" smtClean="0">
                <a:latin typeface="Verdana" panose="020B0604030504040204" pitchFamily="34" charset="0"/>
              </a:rPr>
              <a:t>statue </a:t>
            </a:r>
            <a:r>
              <a:rPr lang="en-US" altLang="de-DE" sz="800" b="0" i="1" dirty="0">
                <a:latin typeface="Verdana" panose="020B0604030504040204" pitchFamily="34" charset="0"/>
              </a:rPr>
              <a:t>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Market </a:t>
            </a:r>
            <a:r>
              <a:rPr lang="en-US" altLang="de-DE" sz="800" b="0" i="1" dirty="0" smtClean="0">
                <a:latin typeface="Verdana" panose="020B0604030504040204" pitchFamily="34" charset="0"/>
              </a:rPr>
              <a:t>Square” </a:t>
            </a:r>
            <a:r>
              <a:rPr lang="en-US" altLang="de-DE" sz="800" b="0" i="1" dirty="0">
                <a:latin typeface="Verdana" panose="020B0604030504040204" pitchFamily="34" charset="0"/>
              </a:rPr>
              <a:t>von Elliott </a:t>
            </a:r>
            <a:r>
              <a:rPr lang="en-US" altLang="de-DE" sz="800" b="0" i="1" dirty="0" smtClean="0">
                <a:latin typeface="Verdana" panose="020B0604030504040204" pitchFamily="34" charset="0"/>
              </a:rPr>
              <a:t>Brown)</a:t>
            </a:r>
            <a:r>
              <a:rPr lang="de-DE" altLang="de-DE" sz="800" b="0" i="1" dirty="0" smtClean="0">
                <a:latin typeface="Verdana" panose="020B0604030504040204" pitchFamily="34" charset="0"/>
              </a:rPr>
              <a:t> </a:t>
            </a:r>
            <a:endParaRPr lang="de-DE"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4675"/>
            <a:ext cx="4813300" cy="3947234"/>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indent="0" eaLnBrk="1" hangingPunct="1">
              <a:buClr>
                <a:srgbClr val="006699"/>
              </a:buClr>
              <a:defRPr/>
            </a:pPr>
            <a:r>
              <a:rPr lang="en-US" b="0" dirty="0" smtClean="0">
                <a:latin typeface="Verdana" pitchFamily="34" charset="0"/>
              </a:rPr>
              <a:t>Rumination is problematic in several ways:</a:t>
            </a:r>
          </a:p>
          <a:p>
            <a:pPr marL="0" indent="0" eaLnBrk="1" hangingPunct="1">
              <a:buClr>
                <a:srgbClr val="006699"/>
              </a:buClr>
              <a:defRPr/>
            </a:pPr>
            <a:endParaRPr lang="en-US" b="0" dirty="0" smtClean="0">
              <a:latin typeface="Verdana" pitchFamily="34" charset="0"/>
            </a:endParaRPr>
          </a:p>
          <a:p>
            <a:pPr marL="256500" indent="-256500" eaLnBrk="1" hangingPunct="1">
              <a:buClr>
                <a:srgbClr val="8CADAE"/>
              </a:buClr>
              <a:buFont typeface="Wingdings" pitchFamily="2" charset="2"/>
              <a:buChar char="Ø"/>
              <a:defRPr/>
            </a:pPr>
            <a:r>
              <a:rPr lang="en-US" b="0" dirty="0" smtClean="0">
                <a:latin typeface="Verdana" pitchFamily="34" charset="0"/>
              </a:rPr>
              <a:t>Thoughts go in circles: Problems become more present, without being solved.</a:t>
            </a:r>
          </a:p>
          <a:p>
            <a:pPr marL="256500" indent="-256500" eaLnBrk="1" hangingPunct="1">
              <a:buClr>
                <a:srgbClr val="8CADAE"/>
              </a:buClr>
              <a:buFont typeface="Wingdings" pitchFamily="2" charset="2"/>
              <a:buChar char="Ø"/>
              <a:defRPr/>
            </a:pPr>
            <a:r>
              <a:rPr lang="en-US" b="0" dirty="0" smtClean="0">
                <a:latin typeface="Verdana" pitchFamily="34" charset="0"/>
              </a:rPr>
              <a:t>Self esteem </a:t>
            </a:r>
            <a:r>
              <a:rPr lang="en-US" b="0" dirty="0">
                <a:latin typeface="Verdana" pitchFamily="34" charset="0"/>
              </a:rPr>
              <a:t>i</a:t>
            </a:r>
            <a:r>
              <a:rPr lang="en-US" b="0" dirty="0" smtClean="0">
                <a:latin typeface="Verdana" pitchFamily="34" charset="0"/>
              </a:rPr>
              <a:t>s undermined, as beautiful and helpful thoughts are disregarded.</a:t>
            </a:r>
          </a:p>
          <a:p>
            <a:pPr marL="256500" indent="-256500" eaLnBrk="1" hangingPunct="1">
              <a:buClr>
                <a:srgbClr val="8CADAE"/>
              </a:buClr>
              <a:buFont typeface="Wingdings" pitchFamily="2" charset="2"/>
              <a:buChar char="Ø"/>
              <a:defRPr/>
            </a:pPr>
            <a:r>
              <a:rPr lang="en-US" b="0" dirty="0" smtClean="0">
                <a:latin typeface="Verdana" pitchFamily="34" charset="0"/>
              </a:rPr>
              <a:t>Unlike real purposeful reflection, rumination is characterized by recurring fruitless thoughts and self-accusations that haunt one’s mind.</a:t>
            </a:r>
            <a:endParaRPr lang="en-US" dirty="0" smtClean="0">
              <a:solidFill>
                <a:srgbClr val="006699"/>
              </a:solidFill>
              <a:latin typeface="Verdana" pitchFamily="34" charset="0"/>
            </a:endParaRPr>
          </a:p>
          <a:p>
            <a:pPr eaLnBrk="1" hangingPunct="1">
              <a:buClr>
                <a:srgbClr val="8CADAE"/>
              </a:buClr>
              <a:buFont typeface="Wingdings" pitchFamily="2" charset="2"/>
              <a:buChar char="Ø"/>
              <a:defRPr/>
            </a:pPr>
            <a:endParaRPr lang="en-US" sz="1650" dirty="0">
              <a:latin typeface="Verdana" pitchFamily="34" charset="0"/>
            </a:endParaRPr>
          </a:p>
        </p:txBody>
      </p:sp>
      <p:sp>
        <p:nvSpPr>
          <p:cNvPr id="73731"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Consequences of rumination</a:t>
            </a:r>
            <a:endParaRPr lang="en-US" altLang="de-DE" sz="2000" b="0" dirty="0">
              <a:solidFill>
                <a:srgbClr val="D16349"/>
              </a:solidFill>
              <a:latin typeface="Verdana" panose="020B0604030504040204" pitchFamily="34" charset="0"/>
            </a:endParaRPr>
          </a:p>
        </p:txBody>
      </p:sp>
      <p:pic>
        <p:nvPicPr>
          <p:cNvPr id="73732"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smtClean="0">
                <a:latin typeface="Verdana" panose="020B0604030504040204" pitchFamily="34" charset="0"/>
              </a:rPr>
              <a:t>(</a:t>
            </a:r>
            <a:r>
              <a:rPr lang="en-US" altLang="de-DE" sz="800" b="0" dirty="0" smtClean="0">
                <a:latin typeface="Verdana" panose="020B0604030504040204" pitchFamily="34" charset="0"/>
              </a:rPr>
              <a:t>“</a:t>
            </a:r>
            <a:r>
              <a:rPr lang="en-US" altLang="de-DE" sz="800" b="0" i="1" dirty="0" smtClean="0">
                <a:latin typeface="Verdana" panose="020B0604030504040204" pitchFamily="34" charset="0"/>
              </a:rPr>
              <a:t>statue </a:t>
            </a:r>
            <a:r>
              <a:rPr lang="en-US" altLang="de-DE" sz="800" b="0" i="1" dirty="0">
                <a:latin typeface="Verdana" panose="020B0604030504040204" pitchFamily="34" charset="0"/>
              </a:rPr>
              <a:t>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Market </a:t>
            </a:r>
            <a:r>
              <a:rPr lang="en-US" altLang="de-DE" sz="800" b="0" i="1" dirty="0" smtClean="0">
                <a:latin typeface="Verdana" panose="020B0604030504040204" pitchFamily="34" charset="0"/>
              </a:rPr>
              <a:t>Square” </a:t>
            </a:r>
            <a:r>
              <a:rPr lang="en-US" altLang="de-DE" sz="800" b="0" i="1" dirty="0">
                <a:latin typeface="Verdana" panose="020B0604030504040204" pitchFamily="34" charset="0"/>
              </a:rPr>
              <a:t>von Elliott </a:t>
            </a:r>
            <a:r>
              <a:rPr lang="en-US" altLang="de-DE" sz="800" b="0" i="1" dirty="0" smtClean="0">
                <a:latin typeface="Verdana" panose="020B0604030504040204" pitchFamily="34" charset="0"/>
              </a:rPr>
              <a:t>Brown)</a:t>
            </a:r>
            <a:r>
              <a:rPr lang="de-DE" altLang="de-DE" sz="800" b="0" i="1" dirty="0" smtClean="0">
                <a:latin typeface="Verdana" panose="020B0604030504040204" pitchFamily="34" charset="0"/>
              </a:rPr>
              <a:t> </a:t>
            </a:r>
            <a:endParaRPr lang="de-DE" altLang="de-DE" sz="800" b="0" i="1"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idx="4294967295"/>
          </p:nvPr>
        </p:nvSpPr>
        <p:spPr>
          <a:xfrm>
            <a:off x="503238" y="1603052"/>
            <a:ext cx="8135937" cy="4130204"/>
          </a:xfrm>
        </p:spPr>
        <p:txBody>
          <a:bodyPr anchor="ctr"/>
          <a:lstStyle/>
          <a:p>
            <a:pPr algn="l" eaLnBrk="1" hangingPunct="1"/>
            <a:r>
              <a:rPr lang="en-US" altLang="de-DE" sz="1800" dirty="0" smtClean="0">
                <a:solidFill>
                  <a:schemeClr val="tx1"/>
                </a:solidFill>
              </a:rPr>
              <a:t>You have recurring negative thoughts (e.g. self-reproaches such as “you loser”, “you failure”, “you’re so stupid”).</a:t>
            </a:r>
            <a:br>
              <a:rPr lang="en-US" altLang="de-DE" sz="1800" dirty="0" smtClean="0">
                <a:solidFill>
                  <a:schemeClr val="tx1"/>
                </a:solidFill>
              </a:rPr>
            </a:br>
            <a:r>
              <a:rPr lang="en-US" altLang="de-DE" sz="1800" dirty="0" smtClean="0">
                <a:solidFill>
                  <a:srgbClr val="FF0000"/>
                </a:solidFill>
              </a:rPr>
              <a:t/>
            </a:r>
            <a:br>
              <a:rPr lang="en-US" altLang="de-DE" sz="1800" dirty="0" smtClean="0">
                <a:solidFill>
                  <a:srgbClr val="FF0000"/>
                </a:solidFill>
              </a:rPr>
            </a:br>
            <a:r>
              <a:rPr lang="en-US" altLang="de-DE" sz="1800" b="1" dirty="0" smtClean="0">
                <a:solidFill>
                  <a:schemeClr val="tx1"/>
                </a:solidFill>
              </a:rPr>
              <a:t>Do you know this?</a:t>
            </a:r>
            <a:br>
              <a:rPr lang="en-US" altLang="de-DE" sz="1800" b="1"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What do you do when you have such thoughts?</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b="1" dirty="0" smtClean="0">
                <a:solidFill>
                  <a:schemeClr val="tx1"/>
                </a:solidFill>
              </a:rPr>
              <a:t/>
            </a:r>
            <a:br>
              <a:rPr lang="en-US" altLang="de-DE" sz="1800" b="1" dirty="0" smtClean="0">
                <a:solidFill>
                  <a:schemeClr val="tx1"/>
                </a:solidFill>
              </a:rPr>
            </a:br>
            <a:r>
              <a:rPr lang="en-US" altLang="de-DE" sz="1800" b="1" dirty="0" smtClean="0">
                <a:solidFill>
                  <a:schemeClr val="tx1"/>
                </a:solidFill>
              </a:rPr>
              <a:t>A little experiment:</a:t>
            </a: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In the next minute, </a:t>
            </a:r>
            <a:r>
              <a:rPr lang="en-US" altLang="de-DE" sz="1800" b="1" dirty="0" smtClean="0">
                <a:solidFill>
                  <a:schemeClr val="tx1"/>
                </a:solidFill>
              </a:rPr>
              <a:t>by no means </a:t>
            </a:r>
            <a:r>
              <a:rPr lang="en-US" altLang="de-DE" sz="1800" dirty="0" smtClean="0">
                <a:solidFill>
                  <a:schemeClr val="tx1"/>
                </a:solidFill>
              </a:rPr>
              <a:t>think of the number “eight”!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Did you succeed?</a:t>
            </a:r>
            <a:r>
              <a:rPr lang="en-US" altLang="de-DE" sz="1800" b="1" dirty="0" smtClean="0">
                <a:solidFill>
                  <a:schemeClr val="tx1"/>
                </a:solidFill>
              </a:rPr>
              <a:t/>
            </a:r>
            <a:br>
              <a:rPr lang="en-US" altLang="de-DE" sz="1800" b="1" dirty="0" smtClean="0">
                <a:solidFill>
                  <a:schemeClr val="tx1"/>
                </a:solidFill>
              </a:rPr>
            </a:br>
            <a:endParaRPr lang="en-US" altLang="de-DE" sz="1800" b="1" dirty="0" smtClean="0">
              <a:solidFill>
                <a:schemeClr val="tx1"/>
              </a:solidFill>
            </a:endParaRPr>
          </a:p>
        </p:txBody>
      </p:sp>
      <p:sp>
        <p:nvSpPr>
          <p:cNvPr id="75779"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Rumination and self-reproach – what to do?</a:t>
            </a:r>
          </a:p>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Experiment</a:t>
            </a:r>
            <a:endParaRPr lang="en-US" altLang="de-DE" sz="2000" b="0" dirty="0">
              <a:solidFill>
                <a:srgbClr val="D16349"/>
              </a:solidFill>
              <a:latin typeface="Verdana" panose="020B0604030504040204" pitchFamily="34" charset="0"/>
            </a:endParaRP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idx="4294967295"/>
          </p:nvPr>
        </p:nvSpPr>
        <p:spPr>
          <a:xfrm>
            <a:off x="269875" y="3219226"/>
            <a:ext cx="8604250" cy="2946078"/>
          </a:xfrm>
        </p:spPr>
        <p:txBody>
          <a:bodyPr anchor="ctr"/>
          <a:lstStyle/>
          <a:p>
            <a:pPr algn="l" eaLnBrk="1" hangingPunct="1"/>
            <a:r>
              <a:rPr lang="en-US" altLang="de-DE" sz="1800" dirty="0" smtClean="0">
                <a:solidFill>
                  <a:schemeClr val="tx1"/>
                </a:solidFill>
                <a:latin typeface="+mn-lt"/>
              </a:rPr>
              <a:t>It is not possible to deliberately suppress (upsetting) thoughts. </a:t>
            </a:r>
            <a:br>
              <a:rPr lang="en-US" altLang="de-DE" sz="1800" dirty="0" smtClean="0">
                <a:solidFill>
                  <a:schemeClr val="tx1"/>
                </a:solidFill>
                <a:latin typeface="+mn-lt"/>
              </a:rPr>
            </a:br>
            <a:r>
              <a:rPr lang="en-US" altLang="de-DE" sz="1800" dirty="0" smtClean="0">
                <a:solidFill>
                  <a:schemeClr val="tx1"/>
                </a:solidFill>
                <a:latin typeface="+mn-lt"/>
              </a:rPr>
              <a:t>On the contrary: consciously trying </a:t>
            </a:r>
            <a:r>
              <a:rPr lang="en-US" altLang="de-DE" sz="1800" u="sng" dirty="0" smtClean="0">
                <a:solidFill>
                  <a:schemeClr val="tx1"/>
                </a:solidFill>
                <a:latin typeface="+mn-lt"/>
              </a:rPr>
              <a:t>not</a:t>
            </a:r>
            <a:r>
              <a:rPr lang="en-US" altLang="de-DE" sz="1800" dirty="0" smtClean="0">
                <a:solidFill>
                  <a:schemeClr val="tx1"/>
                </a:solidFill>
                <a:latin typeface="+mn-lt"/>
              </a:rPr>
              <a:t> to think of something often leads to an increase in those thoughts. You probably thought of the number eight and/or of something that has to do with this number (e.g. infinity symbol, other numbers, etc.).</a:t>
            </a:r>
            <a:br>
              <a:rPr lang="en-US" altLang="de-DE" sz="1800" dirty="0" smtClean="0">
                <a:solidFill>
                  <a:schemeClr val="tx1"/>
                </a:solidFill>
                <a:latin typeface="+mn-lt"/>
              </a:rPr>
            </a:br>
            <a:r>
              <a:rPr lang="en-US" altLang="de-DE" sz="1800" dirty="0" smtClean="0">
                <a:solidFill>
                  <a:schemeClr val="tx1"/>
                </a:solidFill>
                <a:latin typeface="+mn-lt"/>
              </a:rPr>
              <a:t>This effect grows even stronger if one tries to deliberately suppress upsetting thoughts like self-reproaches (“I am a loser” etc.). Those thoughts can then become so strong that they seem like foreign “inserted” thoughts!</a:t>
            </a:r>
          </a:p>
        </p:txBody>
      </p:sp>
      <p:sp>
        <p:nvSpPr>
          <p:cNvPr id="778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Suppression of negative thoughts</a:t>
            </a:r>
          </a:p>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Does it work? No!</a:t>
            </a:r>
            <a:endParaRPr lang="en-US" altLang="de-DE" sz="2000" b="0" dirty="0">
              <a:solidFill>
                <a:srgbClr val="D16349"/>
              </a:solidFill>
              <a:latin typeface="Verdana" panose="020B0604030504040204" pitchFamily="34" charset="0"/>
            </a:endParaRPr>
          </a:p>
        </p:txBody>
      </p:sp>
      <p:pic>
        <p:nvPicPr>
          <p:cNvPr id="778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0" y="1027113"/>
            <a:ext cx="33893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9" descr="ach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163" y="1042988"/>
            <a:ext cx="1636712"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3138" y="1027113"/>
            <a:ext cx="1487487"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1" name="Rectangle 12"/>
          <p:cNvSpPr>
            <a:spLocks noChangeArrowheads="1"/>
          </p:cNvSpPr>
          <p:nvPr/>
        </p:nvSpPr>
        <p:spPr bwMode="auto">
          <a:xfrm>
            <a:off x="-63500" y="6681788"/>
            <a:ext cx="397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err="1" smtClean="0">
                <a:latin typeface="Verdana" panose="020B0604030504040204" pitchFamily="34" charset="0"/>
              </a:rPr>
              <a:t>f.l.t.r</a:t>
            </a:r>
            <a:r>
              <a:rPr lang="en-US" altLang="de-DE" sz="800" b="0" i="1" dirty="0" smtClean="0">
                <a:latin typeface="Verdana" panose="020B0604030504040204" pitchFamily="34" charset="0"/>
              </a:rPr>
              <a:t>. “8” by </a:t>
            </a:r>
            <a:r>
              <a:rPr lang="en-US" altLang="de-DE" sz="800" b="0" i="1" dirty="0" err="1" smtClean="0">
                <a:latin typeface="Verdana" panose="020B0604030504040204" pitchFamily="34" charset="0"/>
              </a:rPr>
              <a:t>eriwst</a:t>
            </a:r>
            <a:r>
              <a:rPr lang="en-US" altLang="de-DE" sz="800" b="0" i="1" dirty="0" smtClean="0">
                <a:latin typeface="Verdana" panose="020B0604030504040204" pitchFamily="34" charset="0"/>
              </a:rPr>
              <a:t>; “Die </a:t>
            </a:r>
            <a:r>
              <a:rPr lang="en-US" altLang="de-DE" sz="800" b="0" i="1" dirty="0" err="1" smtClean="0">
                <a:latin typeface="Verdana" panose="020B0604030504040204" pitchFamily="34" charset="0"/>
              </a:rPr>
              <a:t>schwarze</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Acht</a:t>
            </a:r>
            <a:r>
              <a:rPr lang="en-US" altLang="de-DE" sz="800" b="0" i="1" dirty="0" smtClean="0">
                <a:latin typeface="Verdana" panose="020B0604030504040204" pitchFamily="34" charset="0"/>
              </a:rPr>
              <a:t>” by _</a:t>
            </a:r>
            <a:r>
              <a:rPr lang="en-US" altLang="de-DE" sz="800" b="0" i="1" dirty="0" err="1" smtClean="0">
                <a:latin typeface="Verdana" panose="020B0604030504040204" pitchFamily="34" charset="0"/>
              </a:rPr>
              <a:t>dominic</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Acht</a:t>
            </a:r>
            <a:r>
              <a:rPr lang="en-US" altLang="de-DE" sz="800" b="0" i="1" dirty="0" smtClean="0">
                <a:latin typeface="Verdana" panose="020B0604030504040204" pitchFamily="34" charset="0"/>
              </a:rPr>
              <a:t>” by Sarah)</a:t>
            </a:r>
            <a:endParaRPr lang="en-US" altLang="de-DE" sz="800" b="0" i="1" dirty="0">
              <a:latin typeface="Verdana" panose="020B0604030504040204" pitchFamily="34" charset="0"/>
            </a:endParaRPr>
          </a:p>
        </p:txBody>
      </p:sp>
      <p:grpSp>
        <p:nvGrpSpPr>
          <p:cNvPr id="77832" name="Group 16"/>
          <p:cNvGrpSpPr>
            <a:grpSpLocks/>
          </p:cNvGrpSpPr>
          <p:nvPr/>
        </p:nvGrpSpPr>
        <p:grpSpPr bwMode="auto">
          <a:xfrm>
            <a:off x="0" y="6167438"/>
            <a:ext cx="2339975" cy="536575"/>
            <a:chOff x="0" y="3957"/>
            <a:chExt cx="1474" cy="338"/>
          </a:xfrm>
        </p:grpSpPr>
        <p:sp>
          <p:nvSpPr>
            <p:cNvPr id="77834"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77835" name="Picture 70" descr="Notize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6"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smtClean="0">
                  <a:latin typeface="Verdana" panose="020B0604030504040204" pitchFamily="34" charset="0"/>
                </a:rPr>
                <a:t>worksheet</a:t>
              </a:r>
              <a:r>
                <a:rPr lang="de-DE" altLang="de-DE" sz="1200" b="0" dirty="0" smtClean="0">
                  <a:latin typeface="Verdana" panose="020B0604030504040204" pitchFamily="34" charset="0"/>
                </a:rPr>
                <a:t> 9.1b</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
        <p:nvSpPr>
          <p:cNvPr id="13"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9.33</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3" name="Rectangle 3"/>
          <p:cNvSpPr>
            <a:spLocks noGrp="1" noChangeArrowheads="1"/>
          </p:cNvSpPr>
          <p:nvPr>
            <p:ph type="body" sz="half" idx="1"/>
          </p:nvPr>
        </p:nvSpPr>
        <p:spPr>
          <a:xfrm>
            <a:off x="250825" y="1341438"/>
            <a:ext cx="8207375" cy="3833812"/>
          </a:xfrm>
        </p:spPr>
        <p:txBody>
          <a:bodyPr/>
          <a:lstStyle/>
          <a:p>
            <a:pPr marL="0" indent="0">
              <a:defRPr/>
            </a:pPr>
            <a:r>
              <a:rPr lang="en-US" dirty="0" smtClean="0"/>
              <a:t>The first and most important step is to identify rumination as a problem, not a helpful strategy. Rumination has been proved to cause more problems instead of solving them.  </a:t>
            </a:r>
          </a:p>
          <a:p>
            <a:pPr marL="0" indent="0">
              <a:defRPr/>
            </a:pPr>
            <a:endParaRPr lang="en-US" dirty="0" smtClean="0"/>
          </a:p>
          <a:p>
            <a:pPr marL="256500" indent="-256500">
              <a:defRPr/>
            </a:pPr>
            <a:r>
              <a:rPr lang="en-US" dirty="0" smtClean="0"/>
              <a:t>A ruminative thought is just a thought! Not reality! </a:t>
            </a:r>
          </a:p>
          <a:p>
            <a:pPr marL="256500" indent="-256500">
              <a:defRPr/>
            </a:pPr>
            <a:r>
              <a:rPr lang="en-US" dirty="0" smtClean="0"/>
              <a:t>Try to be aware of the thought without judging it.</a:t>
            </a:r>
          </a:p>
          <a:p>
            <a:pPr marL="256500" indent="-256500">
              <a:defRPr/>
            </a:pPr>
            <a:endParaRPr lang="en-US" dirty="0" smtClean="0"/>
          </a:p>
          <a:p>
            <a:pPr marL="256500" indent="-256500">
              <a:defRPr/>
            </a:pPr>
            <a:r>
              <a:rPr lang="en-US" dirty="0" smtClean="0"/>
              <a:t>The following image can help with this. </a:t>
            </a:r>
          </a:p>
          <a:p>
            <a:pPr marL="0" indent="0" algn="ctr">
              <a:defRPr/>
            </a:pPr>
            <a:r>
              <a:rPr lang="en-US" dirty="0" smtClean="0"/>
              <a:t> </a:t>
            </a:r>
            <a:endParaRPr lang="en-US" dirty="0"/>
          </a:p>
        </p:txBody>
      </p:sp>
      <p:sp>
        <p:nvSpPr>
          <p:cNvPr id="79875" name="Rectangle 3"/>
          <p:cNvSpPr>
            <a:spLocks noChangeArrowheads="1"/>
          </p:cNvSpPr>
          <p:nvPr/>
        </p:nvSpPr>
        <p:spPr bwMode="auto">
          <a:xfrm>
            <a:off x="0" y="0"/>
            <a:ext cx="914400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Rumination and self-reproach – what to do?</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0"/>
            <a:ext cx="9144000" cy="792163"/>
          </a:xfrm>
        </p:spPr>
        <p:txBody>
          <a:bodyPr anchor="ctr"/>
          <a:lstStyle/>
          <a:p>
            <a:pPr eaLnBrk="1" hangingPunct="1">
              <a:spcBef>
                <a:spcPct val="20000"/>
              </a:spcBef>
              <a:buClr>
                <a:schemeClr val="accent1"/>
              </a:buClr>
              <a:buSzPct val="85000"/>
              <a:buFont typeface="Wingdings 2" panose="05020102010507070707" pitchFamily="18" charset="2"/>
              <a:buNone/>
              <a:defRPr/>
            </a:pPr>
            <a:r>
              <a:rPr lang="en-US" altLang="de-DE" dirty="0" smtClean="0">
                <a:ea typeface="+mn-ea"/>
                <a:cs typeface="Times New Roman" panose="02020603050405020304" pitchFamily="18" charset="0"/>
              </a:rPr>
              <a:t>Anti-rumination exercise 1:</a:t>
            </a:r>
            <a:br>
              <a:rPr lang="en-US" altLang="de-DE" dirty="0" smtClean="0">
                <a:ea typeface="+mn-ea"/>
                <a:cs typeface="Times New Roman" panose="02020603050405020304" pitchFamily="18" charset="0"/>
              </a:rPr>
            </a:br>
            <a:r>
              <a:rPr lang="en-US" altLang="de-DE" dirty="0" smtClean="0">
                <a:ea typeface="+mn-ea"/>
                <a:cs typeface="Times New Roman" panose="02020603050405020304" pitchFamily="18" charset="0"/>
              </a:rPr>
              <a:t>Searching for inner distance…</a:t>
            </a:r>
            <a:endParaRPr lang="en-US" altLang="de-DE" dirty="0">
              <a:ea typeface="+mn-ea"/>
              <a:cs typeface="Times New Roman" panose="02020603050405020304" pitchFamily="18" charset="0"/>
            </a:endParaRPr>
          </a:p>
        </p:txBody>
      </p:sp>
      <p:sp>
        <p:nvSpPr>
          <p:cNvPr id="81923" name="Rectangle 3"/>
          <p:cNvSpPr>
            <a:spLocks noGrp="1" noChangeArrowheads="1"/>
          </p:cNvSpPr>
          <p:nvPr>
            <p:ph type="body" sz="half" idx="4294967295"/>
          </p:nvPr>
        </p:nvSpPr>
        <p:spPr>
          <a:xfrm>
            <a:off x="250825" y="1341438"/>
            <a:ext cx="8641655" cy="2390775"/>
          </a:xfrm>
        </p:spPr>
        <p:txBody>
          <a:bodyPr/>
          <a:lstStyle/>
          <a:p>
            <a:pPr marL="0" indent="0"/>
            <a:r>
              <a:rPr lang="en-US" altLang="de-DE" dirty="0" smtClean="0"/>
              <a:t>Observe the inner events without intervening or judging yourself for them (“I am an idiot! I am ruminating again”; “Why on earth do I have this disorder”). Observe the thoughts </a:t>
            </a:r>
            <a:r>
              <a:rPr lang="en-US" altLang="de-DE" dirty="0"/>
              <a:t>like passing clouds in </a:t>
            </a:r>
            <a:r>
              <a:rPr lang="en-US" altLang="de-DE" dirty="0" smtClean="0"/>
              <a:t>the sky. Don’t try to suppress the thoughts, that often only increases them.</a:t>
            </a:r>
          </a:p>
          <a:p>
            <a:pPr marL="0" indent="0"/>
            <a:r>
              <a:rPr lang="en-US" altLang="de-DE" dirty="0" smtClean="0"/>
              <a:t> </a:t>
            </a:r>
          </a:p>
          <a:p>
            <a:pPr marL="0" indent="0"/>
            <a:r>
              <a:rPr lang="en-US" altLang="de-DE" dirty="0" smtClean="0"/>
              <a:t>The thoughts are not persistent because they are true, but because you are trying to suppress them and they scare you. </a:t>
            </a:r>
          </a:p>
          <a:p>
            <a:pPr marL="0" indent="0" eaLnBrk="1" hangingPunct="1">
              <a:lnSpc>
                <a:spcPct val="90000"/>
              </a:lnSpc>
            </a:pPr>
            <a:endParaRPr lang="en-US" altLang="de-DE"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eaLnBrk="1" hangingPunct="1">
              <a:lnSpc>
                <a:spcPct val="90000"/>
              </a:lnSpc>
            </a:pPr>
            <a:r>
              <a:rPr lang="en-US" altLang="de-DE" sz="1200" dirty="0" smtClean="0">
                <a:solidFill>
                  <a:srgbClr val="336699"/>
                </a:solidFill>
              </a:rPr>
              <a:t>	</a:t>
            </a:r>
          </a:p>
          <a:p>
            <a:pPr marL="0" indent="0" eaLnBrk="1" hangingPunct="1">
              <a:lnSpc>
                <a:spcPct val="90000"/>
              </a:lnSpc>
            </a:pPr>
            <a:endParaRPr lang="en-US" altLang="de-DE" sz="1200" dirty="0" smtClean="0">
              <a:solidFill>
                <a:srgbClr val="336699"/>
              </a:solidFill>
            </a:endParaRPr>
          </a:p>
          <a:p>
            <a:pPr marL="0" indent="0" eaLnBrk="1" hangingPunct="1">
              <a:lnSpc>
                <a:spcPct val="90000"/>
              </a:lnSpc>
            </a:pPr>
            <a:endParaRPr lang="en-US" altLang="de-DE" dirty="0" smtClean="0"/>
          </a:p>
          <a:p>
            <a:pPr marL="0" indent="0" eaLnBrk="1" hangingPunct="1">
              <a:lnSpc>
                <a:spcPct val="90000"/>
              </a:lnSpc>
            </a:pPr>
            <a:r>
              <a:rPr lang="en-US" altLang="de-DE" sz="300" dirty="0" smtClean="0"/>
              <a:t> </a:t>
            </a:r>
          </a:p>
        </p:txBody>
      </p:sp>
      <p:pic>
        <p:nvPicPr>
          <p:cNvPr id="8192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4076700"/>
            <a:ext cx="2738437"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Rectangle 8"/>
          <p:cNvSpPr>
            <a:spLocks noChangeArrowheads="1"/>
          </p:cNvSpPr>
          <p:nvPr/>
        </p:nvSpPr>
        <p:spPr bwMode="auto">
          <a:xfrm>
            <a:off x="-79375" y="6670675"/>
            <a:ext cx="18325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dirty="0" smtClean="0">
                <a:latin typeface="Verdana" panose="020B0604030504040204" pitchFamily="34" charset="0"/>
              </a:rPr>
              <a:t>“</a:t>
            </a:r>
            <a:r>
              <a:rPr lang="en-US" altLang="de-DE" sz="800" b="0" i="1" dirty="0" smtClean="0">
                <a:latin typeface="Verdana" panose="020B0604030504040204" pitchFamily="34" charset="0"/>
              </a:rPr>
              <a:t>Stormy </a:t>
            </a:r>
            <a:r>
              <a:rPr lang="en-US" altLang="de-DE" sz="800" b="0" i="1" dirty="0">
                <a:latin typeface="Verdana" panose="020B0604030504040204" pitchFamily="34" charset="0"/>
              </a:rPr>
              <a:t>Sunday” </a:t>
            </a:r>
            <a:r>
              <a:rPr lang="en-US" altLang="de-DE" sz="800" b="0" i="1" dirty="0" smtClean="0">
                <a:latin typeface="Verdana" panose="020B0604030504040204" pitchFamily="34" charset="0"/>
              </a:rPr>
              <a:t>by </a:t>
            </a:r>
            <a:r>
              <a:rPr lang="en-US" altLang="de-DE" sz="800" b="0" i="1" dirty="0" err="1">
                <a:latin typeface="Verdana" panose="020B0604030504040204" pitchFamily="34" charset="0"/>
              </a:rPr>
              <a:t>judepics</a:t>
            </a:r>
            <a:r>
              <a:rPr lang="en-US" altLang="de-DE" sz="800" b="0" i="1" dirty="0">
                <a:latin typeface="Verdana" panose="020B0604030504040204" pitchFamily="34" charset="0"/>
              </a:rPr>
              <a:t>)</a:t>
            </a:r>
            <a:endParaRPr lang="en-US" altLang="de-DE" sz="800" dirty="0">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9.35</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0825" y="1350963"/>
            <a:ext cx="8534400" cy="4598987"/>
          </a:xfrm>
        </p:spPr>
        <p:txBody>
          <a:bodyPr/>
          <a:lstStyle/>
          <a:p>
            <a:pPr>
              <a:defRPr/>
            </a:pPr>
            <a:r>
              <a:rPr lang="en-US" sz="2000" dirty="0" smtClean="0"/>
              <a:t>Physical exercise</a:t>
            </a:r>
          </a:p>
          <a:p>
            <a:pPr marL="342900" indent="-342900">
              <a:buClr>
                <a:srgbClr val="8CADAE"/>
              </a:buClr>
              <a:buFont typeface="+mj-lt"/>
              <a:buAutoNum type="arabicPeriod"/>
              <a:defRPr/>
            </a:pPr>
            <a:r>
              <a:rPr lang="en-US" sz="2000" dirty="0" smtClean="0"/>
              <a:t>Stand up</a:t>
            </a:r>
          </a:p>
          <a:p>
            <a:pPr marL="342900" indent="-342900">
              <a:buClr>
                <a:srgbClr val="8CADAE"/>
              </a:buClr>
              <a:buFont typeface="+mj-lt"/>
              <a:buAutoNum type="arabicPeriod"/>
              <a:defRPr/>
            </a:pPr>
            <a:r>
              <a:rPr lang="en-US" sz="2000" dirty="0" smtClean="0"/>
              <a:t>Place left hand on right shoulder </a:t>
            </a:r>
          </a:p>
          <a:p>
            <a:pPr marL="342900" indent="-342900">
              <a:buClr>
                <a:srgbClr val="8CADAE"/>
              </a:buClr>
              <a:buFont typeface="+mj-lt"/>
              <a:buAutoNum type="arabicPeriod"/>
              <a:defRPr/>
            </a:pPr>
            <a:r>
              <a:rPr lang="en-US" sz="2000" dirty="0" smtClean="0"/>
              <a:t>Place right hand on left shoulder</a:t>
            </a:r>
          </a:p>
          <a:p>
            <a:pPr marL="342900" indent="-342900">
              <a:buClr>
                <a:srgbClr val="8CADAE"/>
              </a:buClr>
              <a:buFont typeface="+mj-lt"/>
              <a:buAutoNum type="arabicPeriod"/>
              <a:defRPr/>
            </a:pPr>
            <a:r>
              <a:rPr lang="en-US" sz="2000" dirty="0" smtClean="0"/>
              <a:t>Lift one leg</a:t>
            </a:r>
          </a:p>
          <a:p>
            <a:pPr marL="342900" indent="-342900">
              <a:buClr>
                <a:srgbClr val="8CADAE"/>
              </a:buClr>
              <a:buFont typeface="+mj-lt"/>
              <a:buAutoNum type="arabicPeriod"/>
              <a:defRPr/>
            </a:pPr>
            <a:r>
              <a:rPr lang="en-US" sz="2000" dirty="0" smtClean="0"/>
              <a:t>Move your leg in circles… </a:t>
            </a:r>
          </a:p>
          <a:p>
            <a:pPr marL="342900" indent="-342900">
              <a:buClr>
                <a:srgbClr val="336699"/>
              </a:buClr>
              <a:buFont typeface="+mj-lt"/>
              <a:buAutoNum type="arabicPeriod"/>
              <a:defRPr/>
            </a:pPr>
            <a:endParaRPr lang="en-US" dirty="0" smtClean="0"/>
          </a:p>
          <a:p>
            <a:pPr marL="0" indent="0">
              <a:defRPr/>
            </a:pPr>
            <a:r>
              <a:rPr lang="en-US" sz="2000" dirty="0" smtClean="0"/>
              <a:t>Concentration exercises like this one can help to break the infinite loop of rumination. </a:t>
            </a:r>
            <a:endParaRPr lang="en-US" sz="2000" dirty="0"/>
          </a:p>
        </p:txBody>
      </p:sp>
      <p:sp>
        <p:nvSpPr>
          <p:cNvPr id="82947"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Anti-rumination exercise 2:</a:t>
            </a:r>
            <a:br>
              <a:rPr lang="en-US" altLang="de-DE" sz="2000" b="0" dirty="0" smtClean="0">
                <a:solidFill>
                  <a:srgbClr val="D16349"/>
                </a:solidFill>
                <a:latin typeface="Verdana" panose="020B0604030504040204" pitchFamily="34" charset="0"/>
              </a:rPr>
            </a:br>
            <a:r>
              <a:rPr lang="en-US" altLang="de-DE" sz="2000" b="0" dirty="0" smtClean="0">
                <a:solidFill>
                  <a:srgbClr val="D16349"/>
                </a:solidFill>
                <a:latin typeface="Verdana" panose="020B0604030504040204" pitchFamily="34" charset="0"/>
              </a:rPr>
              <a:t>Physical distraction</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5"/>
          <p:cNvSpPr>
            <a:spLocks noChangeArrowheads="1"/>
          </p:cNvSpPr>
          <p:nvPr/>
        </p:nvSpPr>
        <p:spPr bwMode="auto">
          <a:xfrm>
            <a:off x="238289" y="2564904"/>
            <a:ext cx="4813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1313"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buClr>
                <a:srgbClr val="006699"/>
              </a:buClr>
              <a:buFont typeface="Wingdings" panose="05000000000000000000" pitchFamily="2" charset="2"/>
              <a:buNone/>
            </a:pPr>
            <a:r>
              <a:rPr lang="en-US" altLang="de-DE" b="0" dirty="0" smtClean="0">
                <a:latin typeface="Verdana" panose="020B0604030504040204" pitchFamily="34" charset="0"/>
              </a:rPr>
              <a:t>In</a:t>
            </a:r>
            <a:r>
              <a:rPr lang="en-US" altLang="de-DE" b="0" dirty="0" smtClean="0">
                <a:solidFill>
                  <a:schemeClr val="tx2"/>
                </a:solidFill>
                <a:latin typeface="Verdana" panose="020B0604030504040204" pitchFamily="34" charset="0"/>
              </a:rPr>
              <a:t> </a:t>
            </a:r>
            <a:r>
              <a:rPr lang="en-US" altLang="de-DE" b="0" dirty="0" smtClean="0">
                <a:latin typeface="Verdana" panose="020B0604030504040204" pitchFamily="34" charset="0"/>
              </a:rPr>
              <a:t>depressive phases …</a:t>
            </a:r>
          </a:p>
          <a:p>
            <a:pPr eaLnBrk="1" hangingPunct="1">
              <a:buClr>
                <a:srgbClr val="006699"/>
              </a:buClr>
              <a:buFont typeface="Wingdings" panose="05000000000000000000" pitchFamily="2" charset="2"/>
              <a:buNone/>
            </a:pPr>
            <a:endParaRPr lang="en-US" altLang="de-DE" b="0" dirty="0">
              <a:latin typeface="Verdana" panose="020B0604030504040204" pitchFamily="34" charset="0"/>
            </a:endParaRPr>
          </a:p>
        </p:txBody>
      </p:sp>
      <p:sp>
        <p:nvSpPr>
          <p:cNvPr id="7" name="Rectangle 5"/>
          <p:cNvSpPr>
            <a:spLocks noChangeArrowheads="1"/>
          </p:cNvSpPr>
          <p:nvPr/>
        </p:nvSpPr>
        <p:spPr bwMode="auto">
          <a:xfrm>
            <a:off x="250825" y="3573463"/>
            <a:ext cx="8675688" cy="2308324"/>
          </a:xfrm>
          <a:prstGeom prst="rect">
            <a:avLst/>
          </a:prstGeom>
          <a:noFill/>
          <a:ln>
            <a:noFill/>
          </a:ln>
          <a:effectLst/>
          <a:extLst/>
        </p:spPr>
        <p:txBody>
          <a:bodyPr>
            <a:spAutoFit/>
          </a:bodyPr>
          <a:lstStyle/>
          <a:p>
            <a:pPr eaLnBrk="1" hangingPunct="1">
              <a:buClr>
                <a:srgbClr val="006699"/>
              </a:buClr>
              <a:defRPr/>
            </a:pPr>
            <a:r>
              <a:rPr lang="en-US" altLang="de-DE" b="0" dirty="0" smtClean="0">
                <a:latin typeface="Verdana" panose="020B0604030504040204" pitchFamily="34" charset="0"/>
              </a:rPr>
              <a:t>… contact with other people can be exhausting.</a:t>
            </a:r>
            <a:endParaRPr lang="en-US" altLang="de-DE" b="0" dirty="0" smtClean="0">
              <a:solidFill>
                <a:schemeClr val="tx2"/>
              </a:solidFill>
              <a:latin typeface="Verdana" panose="020B0604030504040204" pitchFamily="34" charset="0"/>
            </a:endParaRPr>
          </a:p>
          <a:p>
            <a:pPr eaLnBrk="1" hangingPunct="1">
              <a:buClr>
                <a:srgbClr val="006699"/>
              </a:buClr>
              <a:defRPr/>
            </a:pPr>
            <a:endParaRPr lang="en-US" b="0" dirty="0" smtClean="0">
              <a:latin typeface="Verdana" pitchFamily="34" charset="0"/>
              <a:ea typeface="Verdana" pitchFamily="34" charset="0"/>
              <a:cs typeface="Verdana" pitchFamily="34" charset="0"/>
            </a:endParaRPr>
          </a:p>
          <a:p>
            <a:pPr marL="271463" indent="-271463" eaLnBrk="1" hangingPunct="1">
              <a:buClr>
                <a:srgbClr val="006699"/>
              </a:buClr>
              <a:defRPr/>
            </a:pPr>
            <a:r>
              <a:rPr lang="en-US" b="0" dirty="0" smtClean="0">
                <a:latin typeface="Verdana" pitchFamily="34" charset="0"/>
                <a:ea typeface="Verdana" pitchFamily="34" charset="0"/>
                <a:cs typeface="Verdana" pitchFamily="34" charset="0"/>
              </a:rPr>
              <a:t>… one often feels misunderstood by others </a:t>
            </a:r>
            <a:r>
              <a:rPr lang="en-US" b="0" dirty="0">
                <a:latin typeface="Verdana" pitchFamily="34" charset="0"/>
                <a:ea typeface="Verdana" pitchFamily="34" charset="0"/>
                <a:cs typeface="Verdana" pitchFamily="34" charset="0"/>
              </a:rPr>
              <a:t>(“other people are lucky, their problems are not so serious”).</a:t>
            </a:r>
            <a:endParaRPr lang="en-US" b="0" dirty="0" smtClean="0">
              <a:latin typeface="Verdana" pitchFamily="34" charset="0"/>
              <a:ea typeface="Verdana" pitchFamily="34" charset="0"/>
              <a:cs typeface="Verdana" pitchFamily="34" charset="0"/>
            </a:endParaRPr>
          </a:p>
          <a:p>
            <a:pPr marL="361950" indent="-361950" eaLnBrk="1" hangingPunct="1">
              <a:buClr>
                <a:srgbClr val="006699"/>
              </a:buClr>
              <a:defRPr/>
            </a:pPr>
            <a:endParaRPr lang="en-US" b="0" dirty="0" smtClean="0">
              <a:latin typeface="Verdana" pitchFamily="34" charset="0"/>
              <a:ea typeface="Verdana" pitchFamily="34" charset="0"/>
              <a:cs typeface="Verdana" pitchFamily="34" charset="0"/>
            </a:endParaRPr>
          </a:p>
          <a:p>
            <a:pPr eaLnBrk="1" hangingPunct="1">
              <a:buClr>
                <a:srgbClr val="006699"/>
              </a:buClr>
              <a:defRPr/>
            </a:pPr>
            <a:r>
              <a:rPr lang="en-US" b="0" dirty="0" smtClean="0">
                <a:latin typeface="Verdana" pitchFamily="34" charset="0"/>
                <a:ea typeface="Verdana" pitchFamily="34" charset="0"/>
                <a:cs typeface="Verdana" pitchFamily="34" charset="0"/>
              </a:rPr>
              <a:t>… the drive to do things is reduced.</a:t>
            </a:r>
          </a:p>
          <a:p>
            <a:pPr marL="342000" indent="-342000" eaLnBrk="1" hangingPunct="1">
              <a:buClr>
                <a:srgbClr val="006699"/>
              </a:buClr>
              <a:buFont typeface="Wingdings" pitchFamily="2" charset="2"/>
              <a:buChar char="Ø"/>
              <a:defRPr/>
            </a:pPr>
            <a:endParaRPr lang="en-US" b="0" dirty="0" smtClean="0">
              <a:latin typeface="Verdana" pitchFamily="34" charset="0"/>
              <a:ea typeface="Verdana" pitchFamily="34" charset="0"/>
              <a:cs typeface="Verdana" pitchFamily="34" charset="0"/>
            </a:endParaRPr>
          </a:p>
          <a:p>
            <a:pPr eaLnBrk="1" hangingPunct="1">
              <a:buClr>
                <a:srgbClr val="006699"/>
              </a:buClr>
              <a:defRPr/>
            </a:pPr>
            <a:r>
              <a:rPr lang="en-US" b="0" dirty="0" smtClean="0">
                <a:latin typeface="Verdana" pitchFamily="34" charset="0"/>
                <a:ea typeface="Verdana" pitchFamily="34" charset="0"/>
                <a:cs typeface="Verdana" pitchFamily="34" charset="0"/>
              </a:rPr>
              <a:t>… interest in other people (and their problems) is often reduced.</a:t>
            </a:r>
            <a:endParaRPr lang="en-US" b="0" dirty="0">
              <a:solidFill>
                <a:schemeClr val="tx2"/>
              </a:solidFill>
              <a:latin typeface="Verdana" pitchFamily="34" charset="0"/>
              <a:ea typeface="Verdana" pitchFamily="34" charset="0"/>
              <a:cs typeface="Verdana" pitchFamily="34" charset="0"/>
            </a:endParaRPr>
          </a:p>
        </p:txBody>
      </p:sp>
      <p:sp>
        <p:nvSpPr>
          <p:cNvPr id="83972"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Social withdrawal. How does it happen? </a:t>
            </a:r>
            <a:endParaRPr lang="en-US" altLang="de-DE" sz="2000" b="0" dirty="0">
              <a:solidFill>
                <a:srgbClr val="D16349"/>
              </a:solidFill>
              <a:latin typeface="Verdana" panose="020B0604030504040204" pitchFamily="34" charset="0"/>
            </a:endParaRPr>
          </a:p>
        </p:txBody>
      </p:sp>
      <p:pic>
        <p:nvPicPr>
          <p:cNvPr id="8397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1341438"/>
            <a:ext cx="2914650" cy="218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180528" y="6659101"/>
            <a:ext cx="2411413"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defRPr/>
            </a:pPr>
            <a:r>
              <a:rPr lang="de-DE" sz="800" b="0" i="1" dirty="0" smtClean="0">
                <a:latin typeface="+mn-lt"/>
              </a:rPr>
              <a:t>(</a:t>
            </a:r>
            <a:r>
              <a:rPr lang="de-DE" sz="800" b="0" dirty="0" smtClean="0">
                <a:latin typeface="+mn-lt"/>
              </a:rPr>
              <a:t>“</a:t>
            </a:r>
            <a:r>
              <a:rPr lang="de-DE" sz="800" b="0" i="1" dirty="0">
                <a:latin typeface="+mn-lt"/>
              </a:rPr>
              <a:t>Life III Study - </a:t>
            </a:r>
            <a:r>
              <a:rPr lang="de-DE" sz="800" b="0" i="1" dirty="0" smtClean="0">
                <a:latin typeface="+mn-lt"/>
              </a:rPr>
              <a:t>A5</a:t>
            </a:r>
            <a:r>
              <a:rPr lang="en-US" altLang="de-DE" sz="800" b="0" i="1" dirty="0" smtClean="0">
                <a:latin typeface="Verdana" panose="020B0604030504040204" pitchFamily="34" charset="0"/>
              </a:rPr>
              <a:t>”</a:t>
            </a:r>
            <a:r>
              <a:rPr lang="de-DE" sz="800" b="0" i="1" dirty="0" smtClean="0">
                <a:latin typeface="+mn-lt"/>
              </a:rPr>
              <a:t> </a:t>
            </a:r>
            <a:r>
              <a:rPr lang="de-DE" sz="800" b="0" i="1" dirty="0" err="1" smtClean="0">
                <a:latin typeface="+mn-lt"/>
              </a:rPr>
              <a:t>by</a:t>
            </a:r>
            <a:r>
              <a:rPr lang="de-DE" sz="800" b="0" i="1" dirty="0" smtClean="0">
                <a:latin typeface="+mn-lt"/>
              </a:rPr>
              <a:t> </a:t>
            </a:r>
            <a:r>
              <a:rPr lang="de-DE" sz="800" b="0" i="1" dirty="0" err="1" smtClean="0">
                <a:latin typeface="+mn-lt"/>
              </a:rPr>
              <a:t>h.koppdelaney</a:t>
            </a:r>
            <a:r>
              <a:rPr lang="de-DE" sz="800" b="0" i="1" dirty="0" smtClean="0">
                <a:latin typeface="+mn-lt"/>
              </a:rPr>
              <a:t>)</a:t>
            </a:r>
            <a:endParaRPr lang="de-DE" sz="800" b="0" i="1" dirty="0">
              <a:latin typeface="+mn-lt"/>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9.37</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Vicious circle of drive and mood</a:t>
            </a:r>
            <a:endParaRPr lang="en-US" altLang="de-DE" sz="2000" b="0" dirty="0">
              <a:solidFill>
                <a:srgbClr val="D16349"/>
              </a:solidFill>
              <a:latin typeface="Verdana" panose="020B0604030504040204" pitchFamily="34" charset="0"/>
            </a:endParaRPr>
          </a:p>
        </p:txBody>
      </p:sp>
      <p:sp>
        <p:nvSpPr>
          <p:cNvPr id="86019" name="AutoShape 5"/>
          <p:cNvSpPr>
            <a:spLocks noChangeAspect="1" noChangeArrowheads="1" noTextEdit="1"/>
          </p:cNvSpPr>
          <p:nvPr/>
        </p:nvSpPr>
        <p:spPr bwMode="auto">
          <a:xfrm>
            <a:off x="2124075" y="1484313"/>
            <a:ext cx="4535488"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6020" name="_s651270"/>
          <p:cNvSpPr>
            <a:spLocks noChangeArrowheads="1" noTextEdit="1"/>
          </p:cNvSpPr>
          <p:nvPr/>
        </p:nvSpPr>
        <p:spPr bwMode="auto">
          <a:xfrm>
            <a:off x="3681413" y="2501900"/>
            <a:ext cx="1420812" cy="138112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de-DE"/>
          </a:p>
        </p:txBody>
      </p:sp>
      <p:sp>
        <p:nvSpPr>
          <p:cNvPr id="86022" name="_s651272"/>
          <p:cNvSpPr>
            <a:spLocks noChangeArrowheads="1" noTextEdit="1"/>
          </p:cNvSpPr>
          <p:nvPr/>
        </p:nvSpPr>
        <p:spPr bwMode="auto">
          <a:xfrm>
            <a:off x="4148138" y="3289300"/>
            <a:ext cx="1420812" cy="1382713"/>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de-DE"/>
          </a:p>
        </p:txBody>
      </p:sp>
      <p:sp>
        <p:nvSpPr>
          <p:cNvPr id="86024" name="_s651274"/>
          <p:cNvSpPr>
            <a:spLocks noChangeArrowheads="1" noTextEdit="1"/>
          </p:cNvSpPr>
          <p:nvPr/>
        </p:nvSpPr>
        <p:spPr bwMode="auto">
          <a:xfrm>
            <a:off x="3213100" y="3289300"/>
            <a:ext cx="1420813" cy="138112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de-DE"/>
          </a:p>
        </p:txBody>
      </p:sp>
      <p:sp>
        <p:nvSpPr>
          <p:cNvPr id="86026" name="AutoShape 12"/>
          <p:cNvSpPr>
            <a:spLocks noChangeArrowheads="1"/>
          </p:cNvSpPr>
          <p:nvPr/>
        </p:nvSpPr>
        <p:spPr bwMode="auto">
          <a:xfrm rot="1768856">
            <a:off x="3203575" y="2638425"/>
            <a:ext cx="360363" cy="1366838"/>
          </a:xfrm>
          <a:prstGeom prst="curvedRightArrow">
            <a:avLst>
              <a:gd name="adj1" fmla="val 75859"/>
              <a:gd name="adj2" fmla="val 151718"/>
              <a:gd name="adj3" fmla="val 33333"/>
            </a:avLst>
          </a:prstGeom>
          <a:solidFill>
            <a:srgbClr val="006699"/>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6027" name="AutoShape 13"/>
          <p:cNvSpPr>
            <a:spLocks noChangeArrowheads="1"/>
          </p:cNvSpPr>
          <p:nvPr/>
        </p:nvSpPr>
        <p:spPr bwMode="auto">
          <a:xfrm rot="9132033">
            <a:off x="5148263" y="2493963"/>
            <a:ext cx="361950" cy="1366837"/>
          </a:xfrm>
          <a:prstGeom prst="curvedRightArrow">
            <a:avLst>
              <a:gd name="adj1" fmla="val 75526"/>
              <a:gd name="adj2" fmla="val 151053"/>
              <a:gd name="adj3" fmla="val 33333"/>
            </a:avLst>
          </a:prstGeom>
          <a:solidFill>
            <a:srgbClr val="006699"/>
          </a:solidFill>
          <a:ln w="9525">
            <a:solidFill>
              <a:schemeClr val="tx1"/>
            </a:solidFill>
            <a:miter lim="800000"/>
            <a:headEnd/>
            <a:tailEnd/>
          </a:ln>
        </p:spPr>
        <p:txBody>
          <a:bodyPr rot="10800000"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6028" name="Text Box 19"/>
          <p:cNvSpPr txBox="1">
            <a:spLocks noChangeArrowheads="1"/>
          </p:cNvSpPr>
          <p:nvPr/>
        </p:nvSpPr>
        <p:spPr bwMode="auto">
          <a:xfrm>
            <a:off x="4418012" y="3917341"/>
            <a:ext cx="11509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i="1" dirty="0" smtClean="0">
                <a:latin typeface="Verdana" panose="020B0604030504040204" pitchFamily="34" charset="0"/>
              </a:rPr>
              <a:t>Mood</a:t>
            </a:r>
            <a:endParaRPr lang="en-US" altLang="de-DE" sz="1400" b="0" i="1" dirty="0">
              <a:latin typeface="Verdana" panose="020B0604030504040204" pitchFamily="34" charset="0"/>
            </a:endParaRPr>
          </a:p>
        </p:txBody>
      </p:sp>
      <p:sp>
        <p:nvSpPr>
          <p:cNvPr id="86029" name="AutoShape 14"/>
          <p:cNvSpPr>
            <a:spLocks noChangeArrowheads="1"/>
          </p:cNvSpPr>
          <p:nvPr/>
        </p:nvSpPr>
        <p:spPr bwMode="auto">
          <a:xfrm rot="-5400000">
            <a:off x="4283869" y="4079082"/>
            <a:ext cx="358775" cy="1366837"/>
          </a:xfrm>
          <a:prstGeom prst="curvedRightArrow">
            <a:avLst>
              <a:gd name="adj1" fmla="val 76195"/>
              <a:gd name="adj2" fmla="val 152389"/>
              <a:gd name="adj3" fmla="val 33333"/>
            </a:avLst>
          </a:prstGeom>
          <a:solidFill>
            <a:srgbClr val="006699"/>
          </a:solidFill>
          <a:ln w="9525">
            <a:solidFill>
              <a:schemeClr val="tx1"/>
            </a:solidFill>
            <a:miter lim="800000"/>
            <a:headEnd/>
            <a:tailEnd/>
          </a:ln>
        </p:spPr>
        <p:txBody>
          <a:bodyPr vert="eaVert"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pic>
        <p:nvPicPr>
          <p:cNvPr id="86030"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325" y="5373688"/>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1" name="Text Box 18"/>
          <p:cNvSpPr txBox="1">
            <a:spLocks noChangeArrowheads="1"/>
          </p:cNvSpPr>
          <p:nvPr/>
        </p:nvSpPr>
        <p:spPr bwMode="auto">
          <a:xfrm>
            <a:off x="3924300" y="2998788"/>
            <a:ext cx="935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i="1" dirty="0" smtClean="0">
                <a:latin typeface="Verdana" panose="020B0604030504040204" pitchFamily="34" charset="0"/>
              </a:rPr>
              <a:t>Drive</a:t>
            </a:r>
            <a:endParaRPr lang="en-US" altLang="de-DE" sz="1400" b="0" i="1" dirty="0">
              <a:latin typeface="Verdana" panose="020B0604030504040204" pitchFamily="34" charset="0"/>
            </a:endParaRPr>
          </a:p>
        </p:txBody>
      </p:sp>
      <p:sp>
        <p:nvSpPr>
          <p:cNvPr id="86032" name="Text Box 20"/>
          <p:cNvSpPr txBox="1">
            <a:spLocks noChangeArrowheads="1"/>
          </p:cNvSpPr>
          <p:nvPr/>
        </p:nvSpPr>
        <p:spPr bwMode="auto">
          <a:xfrm>
            <a:off x="3237706" y="3914364"/>
            <a:ext cx="1225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i="1" dirty="0" smtClean="0">
                <a:latin typeface="Verdana" panose="020B0604030504040204" pitchFamily="34" charset="0"/>
              </a:rPr>
              <a:t>Withdrawal</a:t>
            </a:r>
            <a:endParaRPr lang="en-US" altLang="de-DE" sz="1400" b="0" i="1" dirty="0">
              <a:latin typeface="Verdana" panose="020B0604030504040204" pitchFamily="34" charset="0"/>
            </a:endParaRPr>
          </a:p>
        </p:txBody>
      </p:sp>
      <p:sp>
        <p:nvSpPr>
          <p:cNvPr id="86033" name="Text Box 22"/>
          <p:cNvSpPr txBox="1">
            <a:spLocks noChangeArrowheads="1"/>
          </p:cNvSpPr>
          <p:nvPr/>
        </p:nvSpPr>
        <p:spPr bwMode="auto">
          <a:xfrm>
            <a:off x="5651500" y="4149725"/>
            <a:ext cx="3189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indent="185738" eaLnBrk="1" hangingPunct="1"/>
            <a:r>
              <a:rPr lang="en-US" altLang="de-DE" b="0" dirty="0" smtClean="0">
                <a:latin typeface="Verdana" panose="020B0604030504040204" pitchFamily="34" charset="0"/>
              </a:rPr>
              <a:t>“My mood is constantly getting worse.”</a:t>
            </a:r>
            <a:endParaRPr lang="en-US" altLang="de-DE" b="0" dirty="0">
              <a:latin typeface="Verdana" panose="020B0604030504040204" pitchFamily="34" charset="0"/>
            </a:endParaRPr>
          </a:p>
        </p:txBody>
      </p:sp>
      <p:sp>
        <p:nvSpPr>
          <p:cNvPr id="2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9.38</a:t>
            </a:r>
            <a:endParaRPr lang="en-US" altLang="de-DE" sz="1200" kern="0" dirty="0">
              <a:solidFill>
                <a:srgbClr val="646B86"/>
              </a:solidFill>
              <a:latin typeface="Verdana"/>
            </a:endParaRPr>
          </a:p>
        </p:txBody>
      </p:sp>
      <p:sp>
        <p:nvSpPr>
          <p:cNvPr id="2" name="Textfeld 1"/>
          <p:cNvSpPr txBox="1"/>
          <p:nvPr/>
        </p:nvSpPr>
        <p:spPr>
          <a:xfrm>
            <a:off x="956542" y="4149725"/>
            <a:ext cx="2100214" cy="923330"/>
          </a:xfrm>
          <a:prstGeom prst="rect">
            <a:avLst/>
          </a:prstGeom>
          <a:noFill/>
        </p:spPr>
        <p:txBody>
          <a:bodyPr wrap="square" rtlCol="0">
            <a:spAutoFit/>
          </a:bodyPr>
          <a:lstStyle/>
          <a:p>
            <a:pPr eaLnBrk="1" hangingPunct="1"/>
            <a:r>
              <a:rPr lang="en-US" altLang="de-DE" b="0" dirty="0" smtClean="0">
                <a:latin typeface="Verdana" panose="020B0604030504040204" pitchFamily="34" charset="0"/>
              </a:rPr>
              <a:t>“</a:t>
            </a:r>
            <a:r>
              <a:rPr lang="en-US" altLang="de-DE" b="0" dirty="0">
                <a:latin typeface="Verdana" panose="020B0604030504040204" pitchFamily="34" charset="0"/>
              </a:rPr>
              <a:t>I withdraw more and more”</a:t>
            </a:r>
          </a:p>
          <a:p>
            <a:pPr eaLnBrk="1" hangingPunct="1"/>
            <a:endParaRPr lang="en-US" altLang="de-DE" b="0" dirty="0">
              <a:latin typeface="Verdana" panose="020B0604030504040204" pitchFamily="34" charset="0"/>
            </a:endParaRPr>
          </a:p>
        </p:txBody>
      </p:sp>
      <p:sp>
        <p:nvSpPr>
          <p:cNvPr id="3" name="Textfeld 2"/>
          <p:cNvSpPr txBox="1"/>
          <p:nvPr/>
        </p:nvSpPr>
        <p:spPr>
          <a:xfrm>
            <a:off x="1804182" y="1556792"/>
            <a:ext cx="5535636" cy="657076"/>
          </a:xfrm>
          <a:prstGeom prst="rect">
            <a:avLst/>
          </a:prstGeom>
          <a:noFill/>
        </p:spPr>
        <p:txBody>
          <a:bodyPr wrap="square" rtlCol="0">
            <a:spAutoFit/>
          </a:bodyPr>
          <a:lstStyle/>
          <a:p>
            <a:pPr algn="ctr" eaLnBrk="1" hangingPunct="1"/>
            <a:r>
              <a:rPr lang="en-US" altLang="de-DE" b="0" dirty="0">
                <a:latin typeface="Verdana" panose="020B0604030504040204" pitchFamily="34" charset="0"/>
              </a:rPr>
              <a:t>“I feel miserable. I can’t bring myself to do anything anymore.”</a:t>
            </a:r>
          </a:p>
        </p:txBody>
      </p:sp>
      <p:sp>
        <p:nvSpPr>
          <p:cNvPr id="19" name="Rectangle 29"/>
          <p:cNvSpPr>
            <a:spLocks noChangeArrowheads="1"/>
          </p:cNvSpPr>
          <p:nvPr/>
        </p:nvSpPr>
        <p:spPr bwMode="auto">
          <a:xfrm>
            <a:off x="-57150" y="6670675"/>
            <a:ext cx="23920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dirty="0" smtClean="0">
                <a:latin typeface="Verdana" panose="020B0604030504040204" pitchFamily="34" charset="0"/>
                <a:cs typeface="Arial" panose="020B0604020202020204" pitchFamily="34" charset="0"/>
              </a:rPr>
              <a:t>(</a:t>
            </a:r>
            <a:r>
              <a:rPr lang="de-DE" sz="800" b="0" dirty="0">
                <a:latin typeface="+mj-lt"/>
              </a:rPr>
              <a:t>“</a:t>
            </a:r>
            <a:r>
              <a:rPr lang="de-DE" altLang="de-DE" sz="800" b="0" i="1" dirty="0" err="1" smtClean="0">
                <a:latin typeface="Verdana" panose="020B0604030504040204" pitchFamily="34" charset="0"/>
                <a:cs typeface="Arial" panose="020B0604020202020204" pitchFamily="34" charset="0"/>
              </a:rPr>
              <a:t>circles</a:t>
            </a:r>
            <a:r>
              <a:rPr lang="de-DE" altLang="de-DE" sz="800" b="0" i="1" dirty="0" smtClean="0">
                <a:latin typeface="Verdana" panose="020B0604030504040204" pitchFamily="34" charset="0"/>
                <a:cs typeface="Arial" panose="020B0604020202020204" pitchFamily="34" charset="0"/>
              </a:rPr>
              <a:t> </a:t>
            </a:r>
            <a:r>
              <a:rPr lang="de-DE" altLang="de-DE" sz="800" b="0" i="1" dirty="0">
                <a:latin typeface="Verdana" panose="020B0604030504040204" pitchFamily="34" charset="0"/>
                <a:cs typeface="Arial" panose="020B0604020202020204" pitchFamily="34" charset="0"/>
              </a:rPr>
              <a:t>(</a:t>
            </a:r>
            <a:r>
              <a:rPr lang="de-DE" altLang="de-DE" sz="800" b="0" i="1" dirty="0" err="1">
                <a:latin typeface="Verdana" panose="020B0604030504040204" pitchFamily="34" charset="0"/>
                <a:cs typeface="Arial" panose="020B0604020202020204" pitchFamily="34" charset="0"/>
              </a:rPr>
              <a:t>blue-green</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dream</a:t>
            </a:r>
            <a:r>
              <a:rPr lang="de-DE" altLang="de-DE" sz="800" b="0" i="1" dirty="0" smtClean="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rPr>
              <a:t>”</a:t>
            </a:r>
            <a:r>
              <a:rPr lang="de-DE" altLang="de-DE" sz="800" b="0" i="1" dirty="0" smtClean="0">
                <a:latin typeface="Verdana" panose="020B0604030504040204" pitchFamily="34" charset="0"/>
                <a:cs typeface="Arial" panose="020B0604020202020204" pitchFamily="34" charset="0"/>
              </a:rPr>
              <a:t> </a:t>
            </a:r>
            <a:r>
              <a:rPr lang="de-DE" altLang="de-DE" sz="800" b="0" i="1" dirty="0" err="1" smtClean="0">
                <a:latin typeface="Verdana" panose="020B0604030504040204" pitchFamily="34" charset="0"/>
                <a:cs typeface="Arial" panose="020B0604020202020204" pitchFamily="34" charset="0"/>
              </a:rPr>
              <a:t>by</a:t>
            </a:r>
            <a:r>
              <a:rPr lang="de-DE" altLang="de-DE" sz="800" b="0" i="1" dirty="0" smtClean="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POSITiv</a:t>
            </a:r>
            <a:r>
              <a:rPr lang="de-DE" altLang="de-DE" sz="800" b="0" i="1" dirty="0">
                <a:latin typeface="Verdana" panose="020B0604030504040204" pitchFamily="34" charset="0"/>
              </a:rPr>
              <a:t>)</a:t>
            </a:r>
            <a:endParaRPr lang="en-US"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Text Box 20"/>
          <p:cNvSpPr txBox="1">
            <a:spLocks noChangeArrowheads="1"/>
          </p:cNvSpPr>
          <p:nvPr/>
        </p:nvSpPr>
        <p:spPr bwMode="auto">
          <a:xfrm>
            <a:off x="250825" y="1622698"/>
            <a:ext cx="889317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buClr>
                <a:srgbClr val="8CADAE"/>
              </a:buClr>
              <a:buSzPct val="85000"/>
              <a:buFontTx/>
              <a:buChar char="o"/>
            </a:pPr>
            <a:r>
              <a:rPr lang="en-US" altLang="de-DE" b="0" dirty="0" smtClean="0">
                <a:latin typeface="Verdana" panose="020B0604030504040204" pitchFamily="34" charset="0"/>
              </a:rPr>
              <a:t>Easier said than done! </a:t>
            </a:r>
            <a:r>
              <a:rPr lang="en-US" altLang="de-DE" dirty="0" smtClean="0">
                <a:latin typeface="Verdana" panose="020B0604030504040204" pitchFamily="34" charset="0"/>
              </a:rPr>
              <a:t>But:</a:t>
            </a:r>
            <a:r>
              <a:rPr lang="en-US" altLang="de-DE" b="0" dirty="0" smtClean="0">
                <a:latin typeface="Verdana" panose="020B0604030504040204" pitchFamily="34" charset="0"/>
              </a:rPr>
              <a:t> Try to overcome this and make a first </a:t>
            </a:r>
            <a:r>
              <a:rPr lang="en-US" altLang="de-DE" dirty="0" smtClean="0">
                <a:latin typeface="Verdana" panose="020B0604030504040204" pitchFamily="34" charset="0"/>
              </a:rPr>
              <a:t>small</a:t>
            </a:r>
            <a:r>
              <a:rPr lang="en-US" altLang="de-DE" b="0" dirty="0" smtClean="0">
                <a:latin typeface="Verdana" panose="020B0604030504040204" pitchFamily="34" charset="0"/>
              </a:rPr>
              <a:t> step forward.</a:t>
            </a:r>
          </a:p>
          <a:p>
            <a:pPr eaLnBrk="1" hangingPunct="1">
              <a:spcBef>
                <a:spcPct val="50000"/>
              </a:spcBef>
              <a:buClr>
                <a:srgbClr val="8CADAE"/>
              </a:buClr>
              <a:buFontTx/>
              <a:buChar char="o"/>
            </a:pPr>
            <a:endParaRPr lang="en-US" altLang="de-DE" b="0" dirty="0" smtClean="0">
              <a:latin typeface="Verdana" panose="020B0604030504040204" pitchFamily="34" charset="0"/>
            </a:endParaRPr>
          </a:p>
          <a:p>
            <a:pPr eaLnBrk="1" hangingPunct="1">
              <a:spcBef>
                <a:spcPct val="50000"/>
              </a:spcBef>
              <a:buClr>
                <a:srgbClr val="8CADAE"/>
              </a:buClr>
              <a:buSzPct val="85000"/>
              <a:buFontTx/>
              <a:buChar char="o"/>
            </a:pPr>
            <a:r>
              <a:rPr lang="en-US" altLang="de-DE" dirty="0" smtClean="0">
                <a:latin typeface="Verdana" panose="020B0604030504040204" pitchFamily="34" charset="0"/>
              </a:rPr>
              <a:t>Step by step:</a:t>
            </a:r>
            <a:r>
              <a:rPr lang="en-US" altLang="de-DE" b="0" dirty="0" smtClean="0">
                <a:solidFill>
                  <a:srgbClr val="006699"/>
                </a:solidFill>
                <a:latin typeface="Verdana" panose="020B0604030504040204" pitchFamily="34" charset="0"/>
              </a:rPr>
              <a:t> </a:t>
            </a:r>
            <a:r>
              <a:rPr lang="en-US" altLang="de-DE" b="0" dirty="0" smtClean="0">
                <a:latin typeface="Verdana" panose="020B0604030504040204" pitchFamily="34" charset="0"/>
              </a:rPr>
              <a:t>let small steps (e.g. calling a friend) be followed by bigger ones (e.g. meeting a friend). Do not overstrain yourself! </a:t>
            </a:r>
          </a:p>
          <a:p>
            <a:pPr eaLnBrk="1" hangingPunct="1">
              <a:spcBef>
                <a:spcPct val="50000"/>
              </a:spcBef>
              <a:buClr>
                <a:srgbClr val="8CADAE"/>
              </a:buClr>
              <a:buFontTx/>
              <a:buChar char="o"/>
            </a:pPr>
            <a:endParaRPr lang="en-US" altLang="de-DE" b="0" dirty="0" smtClean="0">
              <a:latin typeface="Verdana" panose="020B0604030504040204" pitchFamily="34" charset="0"/>
            </a:endParaRPr>
          </a:p>
          <a:p>
            <a:pPr eaLnBrk="1" hangingPunct="1">
              <a:spcBef>
                <a:spcPct val="50000"/>
              </a:spcBef>
              <a:buClr>
                <a:srgbClr val="8CADAE"/>
              </a:buClr>
              <a:buSzPct val="85000"/>
              <a:buFontTx/>
              <a:buChar char="o"/>
            </a:pPr>
            <a:r>
              <a:rPr lang="en-US" altLang="de-DE" b="0" dirty="0" smtClean="0">
                <a:latin typeface="Verdana" panose="020B0604030504040204" pitchFamily="34" charset="0"/>
              </a:rPr>
              <a:t>Fulfil your daily duties, but also do things you enjoy. </a:t>
            </a:r>
          </a:p>
          <a:p>
            <a:pPr marL="0" indent="0" eaLnBrk="1" hangingPunct="1">
              <a:spcBef>
                <a:spcPct val="50000"/>
              </a:spcBef>
              <a:buClr>
                <a:srgbClr val="8CADAE"/>
              </a:buClr>
              <a:buSzPct val="85000"/>
            </a:pPr>
            <a:endParaRPr lang="en-US" altLang="de-DE" sz="1000" b="0" dirty="0" smtClean="0">
              <a:latin typeface="Verdana" panose="020B0604030504040204" pitchFamily="34" charset="0"/>
            </a:endParaRPr>
          </a:p>
          <a:p>
            <a:pPr eaLnBrk="1" hangingPunct="1">
              <a:spcBef>
                <a:spcPct val="50000"/>
              </a:spcBef>
              <a:buClr>
                <a:srgbClr val="8CADAE"/>
              </a:buClr>
              <a:buFontTx/>
              <a:buChar char="o"/>
            </a:pPr>
            <a:endParaRPr lang="en-US" altLang="de-DE" b="0" dirty="0" smtClean="0">
              <a:latin typeface="Verdana" panose="020B0604030504040204" pitchFamily="34" charset="0"/>
            </a:endParaRPr>
          </a:p>
          <a:p>
            <a:pPr eaLnBrk="1" hangingPunct="1">
              <a:spcBef>
                <a:spcPct val="50000"/>
              </a:spcBef>
              <a:buClr>
                <a:srgbClr val="8CADAE"/>
              </a:buClr>
              <a:buSzPct val="85000"/>
              <a:buFontTx/>
              <a:buChar char="o"/>
            </a:pPr>
            <a:r>
              <a:rPr lang="en-US" altLang="de-DE" b="0" dirty="0" smtClean="0">
                <a:latin typeface="Verdana" panose="020B0604030504040204" pitchFamily="34" charset="0"/>
              </a:rPr>
              <a:t>You will see: more activity leads to a better mood and vice versa!</a:t>
            </a:r>
            <a:r>
              <a:rPr lang="en-US" altLang="de-DE" sz="2000" b="0" dirty="0" smtClean="0">
                <a:latin typeface="Verdana" panose="020B0604030504040204" pitchFamily="34" charset="0"/>
              </a:rPr>
              <a:t> </a:t>
            </a:r>
            <a:endParaRPr lang="en-US" altLang="de-DE" sz="2000" b="0" dirty="0">
              <a:latin typeface="Verdana" panose="020B0604030504040204" pitchFamily="34" charset="0"/>
            </a:endParaRPr>
          </a:p>
        </p:txBody>
      </p:sp>
      <p:sp>
        <p:nvSpPr>
          <p:cNvPr id="88067" name="Text Box 19"/>
          <p:cNvSpPr txBox="1">
            <a:spLocks noChangeArrowheads="1"/>
          </p:cNvSpPr>
          <p:nvPr/>
        </p:nvSpPr>
        <p:spPr bwMode="auto">
          <a:xfrm>
            <a:off x="6877050" y="1944688"/>
            <a:ext cx="20875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a:p>
        </p:txBody>
      </p:sp>
      <p:sp>
        <p:nvSpPr>
          <p:cNvPr id="88068" name="Rectangle 22"/>
          <p:cNvSpPr>
            <a:spLocks noChangeArrowheads="1"/>
          </p:cNvSpPr>
          <p:nvPr/>
        </p:nvSpPr>
        <p:spPr bwMode="auto">
          <a:xfrm>
            <a:off x="323850" y="1117600"/>
            <a:ext cx="86407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dirty="0" smtClean="0">
                <a:latin typeface="Verdana" panose="020B0604030504040204" pitchFamily="34" charset="0"/>
              </a:rPr>
              <a:t>Try to break the vicious circle!</a:t>
            </a:r>
            <a:endParaRPr lang="en-US" altLang="de-DE" dirty="0">
              <a:latin typeface="Verdana" panose="020B0604030504040204" pitchFamily="34" charset="0"/>
            </a:endParaRPr>
          </a:p>
        </p:txBody>
      </p:sp>
      <p:sp>
        <p:nvSpPr>
          <p:cNvPr id="88069" name="AutoShape 23"/>
          <p:cNvSpPr>
            <a:spLocks noChangeArrowheads="1"/>
          </p:cNvSpPr>
          <p:nvPr/>
        </p:nvSpPr>
        <p:spPr bwMode="auto">
          <a:xfrm>
            <a:off x="3851275" y="2233613"/>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0" name="AutoShape 24"/>
          <p:cNvSpPr>
            <a:spLocks noChangeArrowheads="1"/>
          </p:cNvSpPr>
          <p:nvPr/>
        </p:nvSpPr>
        <p:spPr bwMode="auto">
          <a:xfrm>
            <a:off x="3851275" y="3416300"/>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1" name="AutoShape 25"/>
          <p:cNvSpPr>
            <a:spLocks noChangeArrowheads="1"/>
          </p:cNvSpPr>
          <p:nvPr/>
        </p:nvSpPr>
        <p:spPr bwMode="auto">
          <a:xfrm>
            <a:off x="3851275" y="4497388"/>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2" name="Rectangle 29"/>
          <p:cNvSpPr>
            <a:spLocks noChangeArrowheads="1"/>
          </p:cNvSpPr>
          <p:nvPr/>
        </p:nvSpPr>
        <p:spPr bwMode="auto">
          <a:xfrm>
            <a:off x="-57150" y="6670675"/>
            <a:ext cx="23920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dirty="0" smtClean="0">
                <a:latin typeface="Verdana" panose="020B0604030504040204" pitchFamily="34" charset="0"/>
                <a:cs typeface="Arial" panose="020B0604020202020204" pitchFamily="34" charset="0"/>
              </a:rPr>
              <a:t>(</a:t>
            </a:r>
            <a:r>
              <a:rPr lang="de-DE" sz="800" b="0" dirty="0">
                <a:latin typeface="+mj-lt"/>
              </a:rPr>
              <a:t>“</a:t>
            </a:r>
            <a:r>
              <a:rPr lang="de-DE" altLang="de-DE" sz="800" b="0" i="1" dirty="0" err="1" smtClean="0">
                <a:latin typeface="Verdana" panose="020B0604030504040204" pitchFamily="34" charset="0"/>
                <a:cs typeface="Arial" panose="020B0604020202020204" pitchFamily="34" charset="0"/>
              </a:rPr>
              <a:t>circles</a:t>
            </a:r>
            <a:r>
              <a:rPr lang="de-DE" altLang="de-DE" sz="800" b="0" i="1" dirty="0" smtClean="0">
                <a:latin typeface="Verdana" panose="020B0604030504040204" pitchFamily="34" charset="0"/>
                <a:cs typeface="Arial" panose="020B0604020202020204" pitchFamily="34" charset="0"/>
              </a:rPr>
              <a:t> </a:t>
            </a:r>
            <a:r>
              <a:rPr lang="de-DE" altLang="de-DE" sz="800" b="0" i="1" dirty="0">
                <a:latin typeface="Verdana" panose="020B0604030504040204" pitchFamily="34" charset="0"/>
                <a:cs typeface="Arial" panose="020B0604020202020204" pitchFamily="34" charset="0"/>
              </a:rPr>
              <a:t>(</a:t>
            </a:r>
            <a:r>
              <a:rPr lang="de-DE" altLang="de-DE" sz="800" b="0" i="1" dirty="0" err="1">
                <a:latin typeface="Verdana" panose="020B0604030504040204" pitchFamily="34" charset="0"/>
                <a:cs typeface="Arial" panose="020B0604020202020204" pitchFamily="34" charset="0"/>
              </a:rPr>
              <a:t>blue-green</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dream</a:t>
            </a:r>
            <a:r>
              <a:rPr lang="de-DE" altLang="de-DE" sz="800" b="0" i="1" dirty="0" smtClean="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rPr>
              <a:t>”</a:t>
            </a:r>
            <a:r>
              <a:rPr lang="de-DE" altLang="de-DE" sz="800" b="0" i="1" dirty="0" smtClean="0">
                <a:latin typeface="Verdana" panose="020B0604030504040204" pitchFamily="34" charset="0"/>
                <a:cs typeface="Arial" panose="020B0604020202020204" pitchFamily="34" charset="0"/>
              </a:rPr>
              <a:t> </a:t>
            </a:r>
            <a:r>
              <a:rPr lang="de-DE" altLang="de-DE" sz="800" b="0" i="1" dirty="0" err="1" smtClean="0">
                <a:latin typeface="Verdana" panose="020B0604030504040204" pitchFamily="34" charset="0"/>
                <a:cs typeface="Arial" panose="020B0604020202020204" pitchFamily="34" charset="0"/>
              </a:rPr>
              <a:t>by</a:t>
            </a:r>
            <a:r>
              <a:rPr lang="de-DE" altLang="de-DE" sz="800" b="0" i="1" dirty="0" smtClean="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POSITiv</a:t>
            </a:r>
            <a:r>
              <a:rPr lang="de-DE" altLang="de-DE" sz="800" b="0" i="1" dirty="0">
                <a:latin typeface="Verdana" panose="020B0604030504040204" pitchFamily="34" charset="0"/>
              </a:rPr>
              <a:t>)</a:t>
            </a:r>
            <a:endParaRPr lang="en-US" altLang="de-DE" sz="800" b="0" i="1" dirty="0">
              <a:latin typeface="Verdana" panose="020B0604030504040204" pitchFamily="34" charset="0"/>
            </a:endParaRPr>
          </a:p>
        </p:txBody>
      </p:sp>
      <p:pic>
        <p:nvPicPr>
          <p:cNvPr id="88073"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325" y="5373688"/>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8074" name="Group 26"/>
          <p:cNvGrpSpPr>
            <a:grpSpLocks/>
          </p:cNvGrpSpPr>
          <p:nvPr/>
        </p:nvGrpSpPr>
        <p:grpSpPr bwMode="auto">
          <a:xfrm>
            <a:off x="0" y="6167438"/>
            <a:ext cx="2339975" cy="474662"/>
            <a:chOff x="0" y="3957"/>
            <a:chExt cx="1474" cy="299"/>
          </a:xfrm>
        </p:grpSpPr>
        <p:sp>
          <p:nvSpPr>
            <p:cNvPr id="8807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88079"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0" name="Text Box 71"/>
            <p:cNvSpPr txBox="1">
              <a:spLocks noChangeArrowheads="1"/>
            </p:cNvSpPr>
            <p:nvPr/>
          </p:nvSpPr>
          <p:spPr bwMode="auto">
            <a:xfrm>
              <a:off x="160" y="3985"/>
              <a:ext cx="13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a:latin typeface="Verdana" panose="020B0604030504040204" pitchFamily="34" charset="0"/>
                  <a:sym typeface="Wingdings" panose="05000000000000000000" pitchFamily="2" charset="2"/>
                </a:rPr>
                <a:t>  </a:t>
              </a:r>
              <a:r>
                <a:rPr lang="de-DE" altLang="de-DE" sz="1200" b="0">
                  <a:latin typeface="Verdana" panose="020B0604030504040204" pitchFamily="34" charset="0"/>
                </a:rPr>
                <a:t>     </a:t>
              </a:r>
            </a:p>
          </p:txBody>
        </p:sp>
      </p:grpSp>
      <p:sp>
        <p:nvSpPr>
          <p:cNvPr id="88075" name="Text Box 30"/>
          <p:cNvSpPr txBox="1">
            <a:spLocks noChangeArrowheads="1"/>
          </p:cNvSpPr>
          <p:nvPr/>
        </p:nvSpPr>
        <p:spPr bwMode="auto">
          <a:xfrm>
            <a:off x="468313" y="6165850"/>
            <a:ext cx="132715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smtClean="0">
                <a:latin typeface="Verdana" panose="020B0604030504040204" pitchFamily="34" charset="0"/>
              </a:rPr>
              <a:t>worksheet</a:t>
            </a:r>
            <a:r>
              <a:rPr lang="de-DE" altLang="de-DE" sz="1200" b="0" dirty="0" smtClean="0">
                <a:latin typeface="Verdana" panose="020B0604030504040204" pitchFamily="34" charset="0"/>
              </a:rPr>
              <a:t> </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9.2 &amp; 9.3</a:t>
            </a:r>
          </a:p>
          <a:p>
            <a:pPr eaLnBrk="1" hangingPunct="1"/>
            <a:endParaRPr lang="de-DE" altLang="de-DE" dirty="0"/>
          </a:p>
        </p:txBody>
      </p:sp>
      <p:sp>
        <p:nvSpPr>
          <p:cNvPr id="1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9.39</a:t>
            </a:r>
            <a:endParaRPr lang="en-US" altLang="de-DE" sz="1200" kern="0" dirty="0">
              <a:solidFill>
                <a:srgbClr val="646B86"/>
              </a:solidFill>
              <a:latin typeface="Verdana"/>
            </a:endParaRPr>
          </a:p>
        </p:txBody>
      </p:sp>
      <p:sp>
        <p:nvSpPr>
          <p:cNvPr id="19"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Vicious circle of drive and mood</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1026"/>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Tips to improve mood and self-esteem</a:t>
            </a:r>
            <a:endParaRPr lang="en-US" altLang="de-DE" sz="2000" b="0" dirty="0">
              <a:solidFill>
                <a:srgbClr val="D16349"/>
              </a:solidFill>
              <a:latin typeface="Verdana" panose="020B0604030504040204" pitchFamily="34" charset="0"/>
            </a:endParaRPr>
          </a:p>
        </p:txBody>
      </p:sp>
      <p:sp>
        <p:nvSpPr>
          <p:cNvPr id="90115" name="Text Box 1028"/>
          <p:cNvSpPr txBox="1">
            <a:spLocks noChangeArrowheads="1"/>
          </p:cNvSpPr>
          <p:nvPr/>
        </p:nvSpPr>
        <p:spPr bwMode="auto">
          <a:xfrm>
            <a:off x="250825" y="1341438"/>
            <a:ext cx="81534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buClr>
                <a:srgbClr val="8CADAE"/>
              </a:buClr>
              <a:buSzPct val="85000"/>
              <a:buFontTx/>
              <a:buChar char="o"/>
            </a:pPr>
            <a:r>
              <a:rPr lang="en-US" altLang="de-DE" b="0" dirty="0" smtClean="0">
                <a:latin typeface="Verdana" panose="020B0604030504040204" pitchFamily="34" charset="0"/>
              </a:rPr>
              <a:t>Write down a few things (2-3) </a:t>
            </a:r>
            <a:r>
              <a:rPr lang="en-US" altLang="de-DE" dirty="0" smtClean="0">
                <a:latin typeface="Verdana" panose="020B0604030504040204" pitchFamily="34" charset="0"/>
              </a:rPr>
              <a:t>every evening</a:t>
            </a:r>
            <a:r>
              <a:rPr lang="en-US" altLang="de-DE" b="0" dirty="0" smtClean="0">
                <a:latin typeface="Verdana" panose="020B0604030504040204" pitchFamily="34" charset="0"/>
              </a:rPr>
              <a:t>, that were positive from that day. Then, go through these things in your mind (joy diary).</a:t>
            </a:r>
          </a:p>
          <a:p>
            <a:pPr eaLnBrk="1" hangingPunct="1">
              <a:spcBef>
                <a:spcPct val="50000"/>
              </a:spcBef>
              <a:buClr>
                <a:srgbClr val="8CADAE"/>
              </a:buClr>
              <a:buSzPct val="85000"/>
              <a:buFontTx/>
              <a:buChar char="o"/>
            </a:pPr>
            <a:r>
              <a:rPr lang="en-US" altLang="de-DE" b="0" dirty="0" smtClean="0">
                <a:latin typeface="Verdana" panose="020B0604030504040204" pitchFamily="34" charset="0"/>
              </a:rPr>
              <a:t>Accept compliments and write them down to use them as resources when times are tough!</a:t>
            </a:r>
          </a:p>
          <a:p>
            <a:pPr eaLnBrk="1" hangingPunct="1">
              <a:spcBef>
                <a:spcPct val="50000"/>
              </a:spcBef>
              <a:buClr>
                <a:srgbClr val="8CADAE"/>
              </a:buClr>
              <a:buSzPct val="85000"/>
              <a:buFontTx/>
              <a:buChar char="o"/>
            </a:pPr>
            <a:r>
              <a:rPr lang="en-US" altLang="de-DE" b="0" dirty="0" smtClean="0">
                <a:latin typeface="Verdana" panose="020B0604030504040204" pitchFamily="34" charset="0"/>
              </a:rPr>
              <a:t>Think of situations in which you felt really good and recall them with all your senses (sight, sound, smell, touch...), perhaps with the help of a photo album.</a:t>
            </a:r>
          </a:p>
          <a:p>
            <a:pPr eaLnBrk="1" hangingPunct="1">
              <a:spcBef>
                <a:spcPct val="50000"/>
              </a:spcBef>
              <a:buClr>
                <a:srgbClr val="8CADAE"/>
              </a:buClr>
              <a:buSzPct val="85000"/>
              <a:buFontTx/>
              <a:buChar char="o"/>
            </a:pPr>
            <a:r>
              <a:rPr lang="en-US" altLang="de-DE" b="0" dirty="0" smtClean="0">
                <a:latin typeface="Verdana" panose="020B0604030504040204" pitchFamily="34" charset="0"/>
              </a:rPr>
              <a:t>Do things you really enjoy – ideally with others (e.g. go to the cinema or to a café).</a:t>
            </a:r>
          </a:p>
          <a:p>
            <a:pPr eaLnBrk="1" hangingPunct="1">
              <a:spcBef>
                <a:spcPct val="50000"/>
              </a:spcBef>
              <a:buClr>
                <a:srgbClr val="8CADAE"/>
              </a:buClr>
              <a:buSzPct val="85000"/>
              <a:buFontTx/>
              <a:buChar char="o"/>
            </a:pPr>
            <a:r>
              <a:rPr lang="en-US" altLang="de-DE" b="0" dirty="0" smtClean="0">
                <a:latin typeface="Verdana" panose="020B0604030504040204" pitchFamily="34" charset="0"/>
              </a:rPr>
              <a:t>Work out (at least 20 minutes), but no drills, preferably cardio training, e.g. jogging or fast walking.</a:t>
            </a:r>
          </a:p>
          <a:p>
            <a:pPr eaLnBrk="1" hangingPunct="1">
              <a:spcBef>
                <a:spcPct val="50000"/>
              </a:spcBef>
              <a:buClr>
                <a:srgbClr val="8CADAE"/>
              </a:buClr>
              <a:buSzPct val="85000"/>
              <a:buFontTx/>
              <a:buChar char="o"/>
            </a:pPr>
            <a:r>
              <a:rPr lang="en-US" altLang="de-DE" b="0" dirty="0" smtClean="0">
                <a:latin typeface="Verdana" panose="020B0604030504040204" pitchFamily="34" charset="0"/>
              </a:rPr>
              <a:t>Listen to your favorite songs.</a:t>
            </a:r>
          </a:p>
          <a:p>
            <a:pPr eaLnBrk="1" hangingPunct="1">
              <a:spcBef>
                <a:spcPct val="50000"/>
              </a:spcBef>
              <a:buClr>
                <a:srgbClr val="8CADAE"/>
              </a:buClr>
              <a:buSzPct val="85000"/>
              <a:buFontTx/>
              <a:buChar char="o"/>
            </a:pPr>
            <a:endParaRPr lang="en-US" altLang="de-DE" b="0" dirty="0">
              <a:latin typeface="Verdana" panose="020B0604030504040204" pitchFamily="34" charset="0"/>
            </a:endParaRPr>
          </a:p>
        </p:txBody>
      </p:sp>
      <p:pic>
        <p:nvPicPr>
          <p:cNvPr id="90116" name="Picture 14" descr="Smiley detail  - renaissancechambara - flickr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550" y="5564188"/>
            <a:ext cx="922338"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Rectangle 18"/>
          <p:cNvSpPr>
            <a:spLocks noChangeArrowheads="1"/>
          </p:cNvSpPr>
          <p:nvPr/>
        </p:nvSpPr>
        <p:spPr bwMode="auto">
          <a:xfrm>
            <a:off x="-36513" y="6670675"/>
            <a:ext cx="23887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smtClean="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cs typeface="Arial" panose="020B0604020202020204" pitchFamily="34" charset="0"/>
              </a:rPr>
              <a:t>Smiley detail” by </a:t>
            </a:r>
            <a:r>
              <a:rPr lang="en-US" altLang="de-DE" sz="800" b="0" i="1" dirty="0" err="1" smtClean="0">
                <a:latin typeface="Verdana" panose="020B0604030504040204" pitchFamily="34" charset="0"/>
                <a:cs typeface="Arial" panose="020B0604020202020204" pitchFamily="34" charset="0"/>
              </a:rPr>
              <a:t>renaissancechambara</a:t>
            </a:r>
            <a:r>
              <a:rPr lang="en-US" altLang="de-DE" sz="800" b="0" dirty="0" smtClean="0">
                <a:latin typeface="Verdana" panose="020B0604030504040204" pitchFamily="34" charset="0"/>
                <a:cs typeface="Arial" panose="020B0604020202020204" pitchFamily="34" charset="0"/>
              </a:rPr>
              <a:t>)</a:t>
            </a:r>
            <a:r>
              <a:rPr lang="en-US" altLang="de-DE" sz="800" dirty="0" smtClean="0">
                <a:latin typeface="Verdana" panose="020B0604030504040204" pitchFamily="34" charset="0"/>
              </a:rPr>
              <a:t> </a:t>
            </a:r>
            <a:endParaRPr lang="en-US" altLang="de-DE" sz="800" dirty="0">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9.40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250825" y="1446932"/>
            <a:ext cx="8008938" cy="47874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ct val="20000"/>
              </a:spcBef>
              <a:buClr>
                <a:srgbClr val="8CADAE"/>
              </a:buClr>
              <a:buSzPct val="85000"/>
              <a:buFontTx/>
              <a:buChar char="o"/>
            </a:pPr>
            <a:r>
              <a:rPr lang="en-US" altLang="de-DE" b="0" dirty="0" smtClean="0">
                <a:latin typeface="Verdana" panose="020B0604030504040204" pitchFamily="34" charset="0"/>
              </a:rPr>
              <a:t>Depression is not an inevitable fate.</a:t>
            </a:r>
          </a:p>
          <a:p>
            <a:pPr eaLnBrk="1" hangingPunct="1">
              <a:lnSpc>
                <a:spcPct val="105000"/>
              </a:lnSpc>
              <a:spcBef>
                <a:spcPct val="20000"/>
              </a:spcBef>
              <a:buClr>
                <a:srgbClr val="8CADAE"/>
              </a:buClr>
              <a:buSzPct val="85000"/>
              <a:buFontTx/>
              <a:buChar char="o"/>
            </a:pPr>
            <a:r>
              <a:rPr lang="en-US" altLang="de-DE" b="0" dirty="0" smtClean="0">
                <a:latin typeface="Verdana" panose="020B0604030504040204" pitchFamily="34" charset="0"/>
              </a:rPr>
              <a:t>Be aware of the</a:t>
            </a:r>
            <a:r>
              <a:rPr lang="en-GB" altLang="de-DE" b="0" dirty="0" smtClean="0">
                <a:latin typeface="Verdana" panose="020B0604030504040204" pitchFamily="34" charset="0"/>
              </a:rPr>
              <a:t> depressive thinking distortions </a:t>
            </a:r>
            <a:r>
              <a:rPr lang="en-GB" altLang="de-DE" b="0" dirty="0">
                <a:latin typeface="Verdana" panose="020B0604030504040204" pitchFamily="34" charset="0"/>
              </a:rPr>
              <a:t>just discussed, and try to </a:t>
            </a:r>
            <a:r>
              <a:rPr lang="en-GB" altLang="de-DE" b="0" dirty="0" smtClean="0">
                <a:latin typeface="Verdana" panose="020B0604030504040204" pitchFamily="34" charset="0"/>
              </a:rPr>
              <a:t>modify them</a:t>
            </a:r>
            <a:r>
              <a:rPr lang="en-US" altLang="de-DE" b="0" dirty="0" smtClean="0">
                <a:latin typeface="Verdana" panose="020B0604030504040204" pitchFamily="34" charset="0"/>
              </a:rPr>
              <a:t>.</a:t>
            </a:r>
          </a:p>
          <a:p>
            <a:pPr eaLnBrk="1" hangingPunct="1">
              <a:lnSpc>
                <a:spcPct val="105000"/>
              </a:lnSpc>
              <a:spcBef>
                <a:spcPct val="20000"/>
              </a:spcBef>
              <a:buClr>
                <a:srgbClr val="8CADAE"/>
              </a:buClr>
              <a:buSzPct val="85000"/>
              <a:buFontTx/>
              <a:buChar char="o"/>
            </a:pPr>
            <a:r>
              <a:rPr lang="en-US" altLang="de-DE" b="0" dirty="0" smtClean="0">
                <a:latin typeface="Verdana" panose="020B0604030504040204" pitchFamily="34" charset="0"/>
              </a:rPr>
              <a:t>Rumination and trying to suppress negative thoughts does not help to solve problems. On the contrary: this strategy even increases the negative thoughts and feelings.</a:t>
            </a:r>
          </a:p>
          <a:p>
            <a:pPr eaLnBrk="1" hangingPunct="1">
              <a:lnSpc>
                <a:spcPct val="105000"/>
              </a:lnSpc>
              <a:spcBef>
                <a:spcPct val="20000"/>
              </a:spcBef>
              <a:buClr>
                <a:srgbClr val="8CADAE"/>
              </a:buClr>
              <a:buSzPct val="85000"/>
              <a:buFontTx/>
              <a:buChar char="o"/>
            </a:pPr>
            <a:r>
              <a:rPr lang="en-US" altLang="de-DE" b="0" dirty="0" smtClean="0">
                <a:latin typeface="Verdana" panose="020B0604030504040204" pitchFamily="34" charset="0"/>
              </a:rPr>
              <a:t>Social activities improve the mood. In depressive phases it is particularly important to keep in touch with people you are close to and to keep engaging in activities – even if it’s hard (small steps).</a:t>
            </a:r>
          </a:p>
          <a:p>
            <a:pPr eaLnBrk="1" hangingPunct="1">
              <a:lnSpc>
                <a:spcPct val="105000"/>
              </a:lnSpc>
              <a:spcBef>
                <a:spcPct val="20000"/>
              </a:spcBef>
              <a:buClr>
                <a:srgbClr val="8CADAE"/>
              </a:buClr>
              <a:buSzPct val="85000"/>
              <a:buFontTx/>
              <a:buChar char="o"/>
            </a:pPr>
            <a:r>
              <a:rPr lang="de-DE" altLang="de-DE" b="0" dirty="0">
                <a:latin typeface="Verdana" panose="020B0604030504040204" pitchFamily="34" charset="0"/>
              </a:rPr>
              <a:t>U</a:t>
            </a:r>
            <a:r>
              <a:rPr lang="en-US" altLang="de-DE" b="0" dirty="0">
                <a:latin typeface="Verdana" panose="020B0604030504040204" pitchFamily="34" charset="0"/>
              </a:rPr>
              <a:t>se at least some of the aforementioned </a:t>
            </a:r>
            <a:r>
              <a:rPr lang="en-US" altLang="de-DE" b="0" dirty="0" smtClean="0">
                <a:latin typeface="Verdana" panose="020B0604030504040204" pitchFamily="34" charset="0"/>
              </a:rPr>
              <a:t>tips</a:t>
            </a:r>
            <a:r>
              <a:rPr lang="de-DE" altLang="de-DE" b="0" dirty="0" smtClean="0">
                <a:latin typeface="Verdana" panose="020B0604030504040204" pitchFamily="34" charset="0"/>
              </a:rPr>
              <a:t> </a:t>
            </a:r>
            <a:r>
              <a:rPr lang="en-US" altLang="de-DE" b="0" dirty="0" smtClean="0">
                <a:latin typeface="Verdana" panose="020B0604030504040204" pitchFamily="34" charset="0"/>
              </a:rPr>
              <a:t>to </a:t>
            </a:r>
            <a:r>
              <a:rPr lang="en-US" altLang="de-DE" b="0" dirty="0">
                <a:latin typeface="Verdana" panose="020B0604030504040204" pitchFamily="34" charset="0"/>
              </a:rPr>
              <a:t>improve and stabilize your</a:t>
            </a:r>
            <a:r>
              <a:rPr lang="en-US" altLang="de-DE" b="0" dirty="0">
                <a:solidFill>
                  <a:srgbClr val="FF0000"/>
                </a:solidFill>
                <a:latin typeface="Verdana" panose="020B0604030504040204" pitchFamily="34" charset="0"/>
              </a:rPr>
              <a:t> </a:t>
            </a:r>
            <a:r>
              <a:rPr lang="en-US" altLang="de-DE" b="0" dirty="0" smtClean="0">
                <a:latin typeface="Verdana" panose="020B0604030504040204" pitchFamily="34" charset="0"/>
              </a:rPr>
              <a:t>mood.</a:t>
            </a:r>
          </a:p>
          <a:p>
            <a:pPr eaLnBrk="1" hangingPunct="1">
              <a:lnSpc>
                <a:spcPct val="105000"/>
              </a:lnSpc>
              <a:spcBef>
                <a:spcPct val="20000"/>
              </a:spcBef>
              <a:buClr>
                <a:srgbClr val="8CADAE"/>
              </a:buClr>
              <a:buSzPct val="85000"/>
              <a:buFontTx/>
              <a:buChar char="o"/>
            </a:pPr>
            <a:r>
              <a:rPr lang="en-US" altLang="de-DE" b="0" dirty="0" smtClean="0">
                <a:latin typeface="Verdana" panose="020B0604030504040204" pitchFamily="34" charset="0"/>
              </a:rPr>
              <a:t>Report permanent and severe depressive symptoms to your therapist!</a:t>
            </a:r>
          </a:p>
          <a:p>
            <a:pPr eaLnBrk="1" hangingPunct="1">
              <a:lnSpc>
                <a:spcPct val="105000"/>
              </a:lnSpc>
              <a:spcBef>
                <a:spcPct val="20000"/>
              </a:spcBef>
              <a:buClr>
                <a:srgbClr val="8CADAE"/>
              </a:buClr>
              <a:buSzPct val="85000"/>
              <a:buFontTx/>
              <a:buChar char="o"/>
            </a:pPr>
            <a:endParaRPr lang="en-US" altLang="de-DE" b="0" dirty="0">
              <a:solidFill>
                <a:srgbClr val="FF0000"/>
              </a:solidFill>
              <a:latin typeface="Verdana" panose="020B0604030504040204" pitchFamily="34" charset="0"/>
            </a:endParaRPr>
          </a:p>
        </p:txBody>
      </p:sp>
      <p:sp>
        <p:nvSpPr>
          <p:cNvPr id="92163" name="Rectangle 3"/>
          <p:cNvSpPr>
            <a:spLocks noChangeArrowheads="1"/>
          </p:cNvSpPr>
          <p:nvPr/>
        </p:nvSpPr>
        <p:spPr bwMode="auto">
          <a:xfrm>
            <a:off x="0" y="908050"/>
            <a:ext cx="9144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dirty="0" smtClean="0">
                <a:latin typeface="Verdana" panose="020B0604030504040204" pitchFamily="34" charset="0"/>
              </a:rPr>
              <a:t>Learning objectives:</a:t>
            </a:r>
            <a:r>
              <a:rPr lang="en-US" altLang="de-DE" sz="3200" dirty="0" smtClean="0">
                <a:latin typeface="Verdana" panose="020B0604030504040204" pitchFamily="34" charset="0"/>
              </a:rPr>
              <a:t> </a:t>
            </a:r>
            <a:endParaRPr lang="en-US" altLang="de-DE" sz="3200" dirty="0">
              <a:latin typeface="Verdana" panose="020B0604030504040204" pitchFamily="34" charset="0"/>
            </a:endParaRPr>
          </a:p>
        </p:txBody>
      </p:sp>
      <p:sp>
        <p:nvSpPr>
          <p:cNvPr id="92164" name="Text Box 7"/>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Application to everyday life</a:t>
            </a:r>
            <a:endParaRPr lang="en-US" altLang="de-DE" sz="2000" b="0" dirty="0">
              <a:solidFill>
                <a:srgbClr val="D16349"/>
              </a:solidFill>
              <a:latin typeface="Verdana" panose="020B0604030504040204" pitchFamily="34" charset="0"/>
            </a:endParaRPr>
          </a:p>
        </p:txBody>
      </p:sp>
      <p:sp>
        <p:nvSpPr>
          <p:cNvPr id="92165" name="Rechteck 1"/>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6" name="Rechteck 2"/>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7" name="Rechteck 3"/>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8" name="Rechteck 4"/>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9" name="Rechteck 5"/>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9.41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What does this have to do with psychosis?</a:t>
            </a:r>
            <a:endParaRPr lang="en-US" altLang="de-DE" sz="2000" b="0" dirty="0">
              <a:solidFill>
                <a:srgbClr val="D16349"/>
              </a:solidFill>
              <a:latin typeface="Verdana" panose="020B0604030504040204" pitchFamily="34" charset="0"/>
            </a:endParaRPr>
          </a:p>
        </p:txBody>
      </p:sp>
      <p:sp>
        <p:nvSpPr>
          <p:cNvPr id="94211" name="Text Box 9"/>
          <p:cNvSpPr txBox="1">
            <a:spLocks noChangeArrowheads="1"/>
          </p:cNvSpPr>
          <p:nvPr/>
        </p:nvSpPr>
        <p:spPr bwMode="auto">
          <a:xfrm>
            <a:off x="250825" y="1341438"/>
            <a:ext cx="8713663" cy="529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ct val="20000"/>
              </a:spcBef>
              <a:buClr>
                <a:schemeClr val="accent1"/>
              </a:buClr>
              <a:buSzPct val="85000"/>
              <a:buFont typeface="Wingdings 2" panose="05020102010507070707" pitchFamily="18" charset="2"/>
              <a:buNone/>
            </a:pPr>
            <a:r>
              <a:rPr lang="en-US" altLang="de-DE" b="0" dirty="0" smtClean="0">
                <a:latin typeface="Verdana" panose="020B0604030504040204" pitchFamily="34" charset="0"/>
              </a:rPr>
              <a:t>Many (but not all!) people with mental disorders debase themselves, show typical depressive thinking styles, ruminate, and withdraw. These thinking patterns and behavior often increase emotional problems, but also mental ones (a lack of social feedback can make someone get worked up into false ideas).</a:t>
            </a:r>
          </a:p>
          <a:p>
            <a:pPr eaLnBrk="1" hangingPunct="1">
              <a:lnSpc>
                <a:spcPct val="105000"/>
              </a:lnSpc>
              <a:spcBef>
                <a:spcPct val="20000"/>
              </a:spcBef>
              <a:buClr>
                <a:schemeClr val="accent1"/>
              </a:buClr>
              <a:buSzPct val="85000"/>
              <a:buFont typeface="Wingdings 2" panose="05020102010507070707" pitchFamily="18" charset="2"/>
              <a:buNone/>
            </a:pPr>
            <a:endParaRPr lang="de-DE" altLang="de-DE" b="0" dirty="0">
              <a:latin typeface="Verdana" panose="020B0604030504040204" pitchFamily="34" charset="0"/>
            </a:endParaRPr>
          </a:p>
          <a:p>
            <a:pPr eaLnBrk="1" hangingPunct="1">
              <a:lnSpc>
                <a:spcPct val="105000"/>
              </a:lnSpc>
              <a:spcBef>
                <a:spcPct val="20000"/>
              </a:spcBef>
              <a:buClr>
                <a:schemeClr val="accent1"/>
              </a:buClr>
              <a:buSzPct val="85000"/>
              <a:buFont typeface="Wingdings 2" panose="05020102010507070707" pitchFamily="18" charset="2"/>
              <a:buNone/>
            </a:pPr>
            <a:r>
              <a:rPr lang="en-US" altLang="de-DE" b="0" dirty="0" smtClean="0">
                <a:latin typeface="Verdana" panose="020B0604030504040204" pitchFamily="34" charset="0"/>
              </a:rPr>
              <a:t>The discussed techniques are meant to help overcome emotional problems.</a:t>
            </a:r>
          </a:p>
          <a:p>
            <a:pPr eaLnBrk="1" hangingPunct="1"/>
            <a:endParaRPr lang="en-US" altLang="de-DE" dirty="0" smtClean="0">
              <a:latin typeface="Verdana" panose="020B0604030504040204" pitchFamily="34" charset="0"/>
            </a:endParaRPr>
          </a:p>
          <a:p>
            <a:pPr eaLnBrk="1" hangingPunct="1"/>
            <a:r>
              <a:rPr lang="en-US" altLang="de-DE" b="0" i="1" dirty="0" smtClean="0">
                <a:latin typeface="Verdana" panose="020B0604030504040204" pitchFamily="34" charset="0"/>
              </a:rPr>
              <a:t>What aspect of the therapy unit depression and thinking do I find particularly useful or helpful? </a:t>
            </a:r>
          </a:p>
          <a:p>
            <a:pPr eaLnBrk="1" hangingPunct="1"/>
            <a:endParaRPr lang="de-DE" altLang="de-DE" b="0" dirty="0">
              <a:latin typeface="Verdana" panose="020B0604030504040204" pitchFamily="34" charset="0"/>
            </a:endParaRPr>
          </a:p>
          <a:p>
            <a:pPr eaLnBrk="1" hangingPunct="1"/>
            <a:r>
              <a:rPr lang="en-US" altLang="de-DE" b="0" i="1" dirty="0" smtClean="0">
                <a:latin typeface="Verdana" panose="020B0604030504040204" pitchFamily="34" charset="0"/>
              </a:rPr>
              <a:t>When and in what specific situation could I apply what I learned in the near future? What could it help me with (e.g. to feel less tense)?</a:t>
            </a:r>
          </a:p>
          <a:p>
            <a:pPr eaLnBrk="1" hangingPunct="1"/>
            <a:endParaRPr lang="de-DE" altLang="de-DE" dirty="0">
              <a:solidFill>
                <a:srgbClr val="FF0000"/>
              </a:solidFill>
              <a:latin typeface="Verdana" panose="020B0604030504040204" pitchFamily="34" charset="0"/>
            </a:endParaRPr>
          </a:p>
          <a:p>
            <a:pPr eaLnBrk="1" hangingPunct="1"/>
            <a:endParaRPr lang="de-DE" altLang="de-DE" dirty="0">
              <a:latin typeface="Verdana" panose="020B0604030504040204" pitchFamily="34" charset="0"/>
            </a:endParaRPr>
          </a:p>
          <a:p>
            <a:pPr eaLnBrk="1" hangingPunct="1"/>
            <a:endParaRPr lang="de-DE" altLang="de-DE" dirty="0">
              <a:latin typeface="Verdana" panose="020B0604030504040204" pitchFamily="34" charset="0"/>
            </a:endParaRPr>
          </a:p>
          <a:p>
            <a:pPr eaLnBrk="1" hangingPunct="1"/>
            <a:endParaRPr lang="de-DE" altLang="de-DE" dirty="0">
              <a:solidFill>
                <a:srgbClr val="000000"/>
              </a:solidFill>
              <a:latin typeface="Verdana" panose="020B0604030504040204" pitchFamily="34" charset="0"/>
            </a:endParaRPr>
          </a:p>
        </p:txBody>
      </p:sp>
      <p:grpSp>
        <p:nvGrpSpPr>
          <p:cNvPr id="94212" name="Group 22"/>
          <p:cNvGrpSpPr>
            <a:grpSpLocks/>
          </p:cNvGrpSpPr>
          <p:nvPr/>
        </p:nvGrpSpPr>
        <p:grpSpPr bwMode="auto">
          <a:xfrm>
            <a:off x="13171" y="6151563"/>
            <a:ext cx="2614613" cy="552450"/>
            <a:chOff x="0" y="3957"/>
            <a:chExt cx="1647" cy="348"/>
          </a:xfrm>
        </p:grpSpPr>
        <p:sp>
          <p:nvSpPr>
            <p:cNvPr id="942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a:latin typeface="Verdana" panose="020B0604030504040204" pitchFamily="34" charset="0"/>
              </a:endParaRPr>
            </a:p>
          </p:txBody>
        </p:sp>
        <p:pic>
          <p:nvPicPr>
            <p:cNvPr id="942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4003"/>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7" name="Text Box 71"/>
            <p:cNvSpPr txBox="1">
              <a:spLocks noChangeArrowheads="1"/>
            </p:cNvSpPr>
            <p:nvPr/>
          </p:nvSpPr>
          <p:spPr bwMode="auto">
            <a:xfrm>
              <a:off x="333" y="399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a:latin typeface="Verdana" panose="020B0604030504040204" pitchFamily="34" charset="0"/>
                  <a:sym typeface="Wingdings" panose="05000000000000000000" pitchFamily="2" charset="2"/>
                </a:rPr>
                <a:t>  </a:t>
              </a:r>
              <a:r>
                <a:rPr lang="de-DE" altLang="de-DE" sz="1200">
                  <a:latin typeface="Verdana" panose="020B0604030504040204" pitchFamily="34" charset="0"/>
                </a:rPr>
                <a:t> </a:t>
              </a:r>
            </a:p>
            <a:p>
              <a:pPr eaLnBrk="1" hangingPunct="1"/>
              <a:r>
                <a:rPr lang="de-DE" altLang="de-DE" sz="1200">
                  <a:latin typeface="Verdana" panose="020B0604030504040204" pitchFamily="34" charset="0"/>
                </a:rPr>
                <a:t>     </a:t>
              </a:r>
            </a:p>
          </p:txBody>
        </p:sp>
      </p:grpSp>
      <p:sp>
        <p:nvSpPr>
          <p:cNvPr id="94213" name="Rechteck 1"/>
          <p:cNvSpPr>
            <a:spLocks noChangeArrowheads="1"/>
          </p:cNvSpPr>
          <p:nvPr/>
        </p:nvSpPr>
        <p:spPr bwMode="auto">
          <a:xfrm>
            <a:off x="306388" y="6259513"/>
            <a:ext cx="15985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200" dirty="0">
                <a:latin typeface="Verdana" panose="020B0604030504040204" pitchFamily="34" charset="0"/>
                <a:sym typeface="Wingdings" panose="05000000000000000000" pitchFamily="2" charset="2"/>
              </a:rPr>
              <a:t></a:t>
            </a:r>
            <a:r>
              <a:rPr lang="de-DE" altLang="de-DE" sz="1200" dirty="0">
                <a:latin typeface="Verdana" panose="020B0604030504040204" pitchFamily="34" charset="0"/>
              </a:rPr>
              <a:t>   </a:t>
            </a:r>
            <a:r>
              <a:rPr lang="en-US" altLang="de-DE" sz="1200" b="0" i="1" dirty="0" smtClean="0">
                <a:latin typeface="Verdana" panose="020B0604030504040204" pitchFamily="34" charset="0"/>
              </a:rPr>
              <a:t>worksheet</a:t>
            </a:r>
            <a:r>
              <a:rPr lang="de-DE" altLang="de-DE" sz="1200" b="0" dirty="0" smtClean="0">
                <a:latin typeface="Verdana" panose="020B0604030504040204" pitchFamily="34" charset="0"/>
              </a:rPr>
              <a:t> </a:t>
            </a:r>
            <a:r>
              <a:rPr lang="de-DE" altLang="de-DE" sz="1200" b="0" dirty="0">
                <a:latin typeface="Verdana" panose="020B0604030504040204" pitchFamily="34" charset="0"/>
              </a:rPr>
              <a:t>9.4</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9.42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250825" y="1341438"/>
            <a:ext cx="8713663" cy="372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ct val="10000"/>
              </a:spcBef>
              <a:buFont typeface="Wingdings" panose="05000000000000000000" pitchFamily="2" charset="2"/>
              <a:buNone/>
            </a:pPr>
            <a:r>
              <a:rPr lang="en-US" altLang="de-DE" dirty="0" smtClean="0">
                <a:latin typeface="Verdana" panose="020B0604030504040204" pitchFamily="34" charset="0"/>
              </a:rPr>
              <a:t>Example:</a:t>
            </a:r>
            <a:r>
              <a:rPr lang="en-US" altLang="de-DE" b="0" dirty="0" smtClean="0">
                <a:latin typeface="Verdana" panose="020B0604030504040204" pitchFamily="34" charset="0"/>
              </a:rPr>
              <a:t> Max </a:t>
            </a:r>
            <a:r>
              <a:rPr lang="en-US" altLang="de-DE" b="0" smtClean="0">
                <a:latin typeface="Verdana" panose="020B0604030504040204" pitchFamily="34" charset="0"/>
              </a:rPr>
              <a:t>has been feeling </a:t>
            </a:r>
            <a:r>
              <a:rPr lang="en-US" altLang="de-DE" b="0" dirty="0" smtClean="0">
                <a:latin typeface="Verdana" panose="020B0604030504040204" pitchFamily="34" charset="0"/>
              </a:rPr>
              <a:t>very depressed ever since he had an argument with his father during which they both said nasty things. </a:t>
            </a:r>
          </a:p>
          <a:p>
            <a:pPr eaLnBrk="1" hangingPunct="1">
              <a:lnSpc>
                <a:spcPct val="105000"/>
              </a:lnSpc>
              <a:spcBef>
                <a:spcPct val="20000"/>
              </a:spcBef>
              <a:buFont typeface="Wingdings" panose="05000000000000000000" pitchFamily="2" charset="2"/>
              <a:buNone/>
            </a:pPr>
            <a:r>
              <a:rPr lang="en-US" altLang="de-DE" dirty="0" smtClean="0">
                <a:latin typeface="Verdana" panose="020B0604030504040204" pitchFamily="34" charset="0"/>
              </a:rPr>
              <a:t>Appraisal:</a:t>
            </a:r>
            <a:r>
              <a:rPr lang="en-US" altLang="de-DE" b="0" dirty="0" smtClean="0">
                <a:latin typeface="Verdana" panose="020B0604030504040204" pitchFamily="34" charset="0"/>
              </a:rPr>
              <a:t> Max reproaches himself for having insulted his father, but on the other hand is too proud to approach him. He considers himself a bad son and even fears that his father could disinherit him and that the entire family could abandon him. He ruminates a lot and hardly ever feels like seeing other people, because he fears that they will reject him as well.</a:t>
            </a:r>
          </a:p>
          <a:p>
            <a:pPr eaLnBrk="1" hangingPunct="1">
              <a:lnSpc>
                <a:spcPct val="105000"/>
              </a:lnSpc>
              <a:spcBef>
                <a:spcPct val="10000"/>
              </a:spcBef>
              <a:buFont typeface="Wingdings" panose="05000000000000000000" pitchFamily="2" charset="2"/>
              <a:buNone/>
            </a:pPr>
            <a:r>
              <a:rPr lang="en-US" altLang="de-DE" dirty="0" smtClean="0">
                <a:latin typeface="Verdana" panose="020B0604030504040204" pitchFamily="34" charset="0"/>
              </a:rPr>
              <a:t>But!:</a:t>
            </a:r>
            <a:r>
              <a:rPr lang="en-US" altLang="de-DE" b="0" dirty="0" smtClean="0">
                <a:latin typeface="Verdana" panose="020B0604030504040204" pitchFamily="34" charset="0"/>
              </a:rPr>
              <a:t> The father feels bad too and eventually calls Max. The father is surprised to hear how much Max took the incident to heart. Max is relieved and wants to be less withdrawn in the future. </a:t>
            </a:r>
          </a:p>
          <a:p>
            <a:pPr eaLnBrk="1" hangingPunct="1">
              <a:lnSpc>
                <a:spcPct val="105000"/>
              </a:lnSpc>
              <a:spcBef>
                <a:spcPct val="10000"/>
              </a:spcBef>
              <a:buFont typeface="Wingdings" panose="05000000000000000000" pitchFamily="2" charset="2"/>
              <a:buNone/>
            </a:pPr>
            <a:endParaRPr lang="en-US" altLang="de-DE" b="0" dirty="0" smtClean="0">
              <a:latin typeface="Verdana" panose="020B0604030504040204" pitchFamily="34" charset="0"/>
            </a:endParaRPr>
          </a:p>
          <a:p>
            <a:pPr eaLnBrk="1" hangingPunct="1">
              <a:lnSpc>
                <a:spcPct val="105000"/>
              </a:lnSpc>
              <a:spcBef>
                <a:spcPct val="10000"/>
              </a:spcBef>
              <a:buFont typeface="Wingdings" panose="05000000000000000000" pitchFamily="2" charset="2"/>
              <a:buNone/>
            </a:pPr>
            <a:endParaRPr lang="en-US" altLang="de-DE" b="0" dirty="0">
              <a:latin typeface="Verdana" panose="020B0604030504040204" pitchFamily="34" charset="0"/>
            </a:endParaRP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a:t>
            </a:r>
            <a:r>
              <a:rPr lang="en-US" altLang="de-DE" sz="1200" dirty="0" smtClean="0">
                <a:solidFill>
                  <a:schemeClr val="tx2"/>
                </a:solidFill>
                <a:latin typeface="Verdana" panose="020B0604030504040204" pitchFamily="34" charset="0"/>
              </a:rPr>
              <a:t>epression </a:t>
            </a:r>
            <a:r>
              <a:rPr lang="en-US" altLang="de-DE" sz="1200" dirty="0" smtClean="0">
                <a:solidFill>
                  <a:schemeClr val="tx2"/>
                </a:solidFill>
                <a:latin typeface="Verdana" panose="020B0604030504040204" pitchFamily="34" charset="0"/>
              </a:rPr>
              <a:t>and thinking</a:t>
            </a:r>
            <a:r>
              <a:rPr lang="en-US" altLang="de-DE" sz="1200" kern="0" dirty="0" smtClean="0">
                <a:solidFill>
                  <a:srgbClr val="646B86"/>
                </a:solidFill>
                <a:latin typeface="Verdana"/>
              </a:rPr>
              <a:t>	   9.43</a:t>
            </a:r>
            <a:endParaRPr lang="en-US" altLang="de-DE" sz="1200" kern="0" dirty="0">
              <a:solidFill>
                <a:srgbClr val="646B86"/>
              </a:solidFill>
              <a:latin typeface="Verdana"/>
            </a:endParaRPr>
          </a:p>
        </p:txBody>
      </p:sp>
      <p:sp>
        <p:nvSpPr>
          <p:cNvPr id="6"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What does this have to do with psychosis?</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Standarddesign">
  <a:themeElements>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7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3662</Words>
  <Application>Microsoft Office PowerPoint</Application>
  <PresentationFormat>Bildschirmpräsentation (4:3)</PresentationFormat>
  <Paragraphs>525</Paragraphs>
  <Slides>43</Slides>
  <Notes>40</Notes>
  <HiddenSlides>0</HiddenSlides>
  <MMClips>0</MMClips>
  <ScaleCrop>false</ScaleCrop>
  <HeadingPairs>
    <vt:vector size="6" baseType="variant">
      <vt:variant>
        <vt:lpstr>Verwendete Schriftarten</vt:lpstr>
      </vt:variant>
      <vt:variant>
        <vt:i4>10</vt:i4>
      </vt:variant>
      <vt:variant>
        <vt:lpstr>Design</vt:lpstr>
      </vt:variant>
      <vt:variant>
        <vt:i4>9</vt:i4>
      </vt:variant>
      <vt:variant>
        <vt:lpstr>Folientitel</vt:lpstr>
      </vt:variant>
      <vt:variant>
        <vt:i4>43</vt:i4>
      </vt:variant>
    </vt:vector>
  </HeadingPairs>
  <TitlesOfParts>
    <vt:vector size="62" baseType="lpstr">
      <vt:lpstr>굴림</vt:lpstr>
      <vt:lpstr>ＭＳ Ｐゴシック</vt:lpstr>
      <vt:lpstr>ＭＳ Ｐゴシック</vt:lpstr>
      <vt:lpstr>Arial</vt:lpstr>
      <vt:lpstr>Courier New</vt:lpstr>
      <vt:lpstr>Georgia</vt:lpstr>
      <vt:lpstr>Times New Roman</vt:lpstr>
      <vt:lpstr>Verdana</vt:lpstr>
      <vt:lpstr>Wingdings</vt:lpstr>
      <vt:lpstr>Wingdings 2</vt:lpstr>
      <vt:lpstr>1_Standarddesign</vt:lpstr>
      <vt:lpstr>2_Standarddesign</vt:lpstr>
      <vt:lpstr>3_Standarddesign</vt:lpstr>
      <vt:lpstr>4_Standarddesign</vt:lpstr>
      <vt:lpstr>5_Standarddesign</vt:lpstr>
      <vt:lpstr>6_Standarddesign</vt:lpstr>
      <vt:lpstr>7_Standarddesign</vt:lpstr>
      <vt:lpstr>3_Cronus</vt:lpstr>
      <vt:lpstr>2_Cronus</vt:lpstr>
      <vt:lpstr>PowerPoint-Präsentation</vt:lpstr>
      <vt:lpstr>PowerPoint-Präsentation</vt:lpstr>
      <vt:lpstr>PowerPoint-Präsentation</vt:lpstr>
      <vt:lpstr>Roots of depression: I was born like this... became like this?</vt:lpstr>
      <vt:lpstr>PowerPoint-Präsentation</vt:lpstr>
      <vt:lpstr>PowerPoint-Präsentation</vt:lpstr>
      <vt:lpstr>PowerPoint-Präsentation</vt:lpstr>
      <vt:lpstr>PowerPoint-Präsentation</vt:lpstr>
      <vt:lpstr>PowerPoint-Präsentation</vt:lpstr>
      <vt:lpstr>Depressive thinking distortions and dysfunctional coping strategies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More examples for should-statements</vt:lpstr>
      <vt:lpstr>PowerPoint-Präsentation</vt:lpstr>
      <vt:lpstr>PowerPoint-Präsentation</vt:lpstr>
      <vt:lpstr> </vt:lpstr>
      <vt:lpstr> </vt:lpstr>
      <vt:lpstr>PowerPoint-Präsentation</vt:lpstr>
      <vt:lpstr>PowerPoint-Präsentation</vt:lpstr>
      <vt:lpstr>PowerPoint-Präsentation</vt:lpstr>
      <vt:lpstr>PowerPoint-Präsentation</vt:lpstr>
      <vt:lpstr>You have recurring negative thoughts (e.g. self-reproaches such as “you loser”, “you failure”, “you’re so stupid”).  Do you know this?  What do you do when you have such thoughts?   A little experiment:  In the next minute, by no means think of the number “eight”!   Did you succeed? </vt:lpstr>
      <vt:lpstr>It is not possible to deliberately suppress (upsetting) thoughts.  On the contrary: consciously trying not to think of something often leads to an increase in those thoughts. You probably thought of the number eight and/or of something that has to do with this number (e.g. infinity symbol, other numbers, etc.). This effect grows even stronger if one tries to deliberately suppress upsetting thoughts like self-reproaches (“I am a loser” etc.). Those thoughts can then become so strong that they seem like foreign “inserted” thoughts!</vt:lpstr>
      <vt:lpstr>PowerPoint-Präsentation</vt:lpstr>
      <vt:lpstr>Anti-rumination exercise 1: Searching for inner distance…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852</cp:revision>
  <dcterms:created xsi:type="dcterms:W3CDTF">2010-08-11T09:40:16Z</dcterms:created>
  <dcterms:modified xsi:type="dcterms:W3CDTF">2017-04-26T14:09:16Z</dcterms:modified>
</cp:coreProperties>
</file>