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7" r:id="rId4"/>
    <p:sldMasterId id="2147483658" r:id="rId5"/>
    <p:sldMasterId id="2147483659" r:id="rId6"/>
    <p:sldMasterId id="2147483660" r:id="rId7"/>
    <p:sldMasterId id="2147483661" r:id="rId8"/>
    <p:sldMasterId id="2147483662" r:id="rId9"/>
    <p:sldMasterId id="2147483663" r:id="rId10"/>
  </p:sldMasterIdLst>
  <p:notesMasterIdLst>
    <p:notesMasterId r:id="rId74"/>
  </p:notesMasterIdLst>
  <p:handoutMasterIdLst>
    <p:handoutMasterId r:id="rId75"/>
  </p:handoutMasterIdLst>
  <p:sldIdLst>
    <p:sldId id="1047" r:id="rId11"/>
    <p:sldId id="1048" r:id="rId12"/>
    <p:sldId id="1049" r:id="rId13"/>
    <p:sldId id="1050" r:id="rId14"/>
    <p:sldId id="1051" r:id="rId15"/>
    <p:sldId id="931" r:id="rId16"/>
    <p:sldId id="968" r:id="rId17"/>
    <p:sldId id="994" r:id="rId18"/>
    <p:sldId id="995" r:id="rId19"/>
    <p:sldId id="996" r:id="rId20"/>
    <p:sldId id="997" r:id="rId21"/>
    <p:sldId id="998" r:id="rId22"/>
    <p:sldId id="999" r:id="rId23"/>
    <p:sldId id="1000" r:id="rId24"/>
    <p:sldId id="1001" r:id="rId25"/>
    <p:sldId id="1002" r:id="rId26"/>
    <p:sldId id="1034" r:id="rId27"/>
    <p:sldId id="1017" r:id="rId28"/>
    <p:sldId id="1018" r:id="rId29"/>
    <p:sldId id="1019" r:id="rId30"/>
    <p:sldId id="1020" r:id="rId31"/>
    <p:sldId id="1021" r:id="rId32"/>
    <p:sldId id="1022" r:id="rId33"/>
    <p:sldId id="1023" r:id="rId34"/>
    <p:sldId id="1024" r:id="rId35"/>
    <p:sldId id="1025" r:id="rId36"/>
    <p:sldId id="1026" r:id="rId37"/>
    <p:sldId id="1027" r:id="rId38"/>
    <p:sldId id="1028" r:id="rId39"/>
    <p:sldId id="1029" r:id="rId40"/>
    <p:sldId id="1030" r:id="rId41"/>
    <p:sldId id="1031" r:id="rId42"/>
    <p:sldId id="1032" r:id="rId43"/>
    <p:sldId id="993" r:id="rId44"/>
    <p:sldId id="1003" r:id="rId45"/>
    <p:sldId id="1004" r:id="rId46"/>
    <p:sldId id="1007" r:id="rId47"/>
    <p:sldId id="1013" r:id="rId48"/>
    <p:sldId id="1014" r:id="rId49"/>
    <p:sldId id="1015" r:id="rId50"/>
    <p:sldId id="987" r:id="rId51"/>
    <p:sldId id="989" r:id="rId52"/>
    <p:sldId id="1038" r:id="rId53"/>
    <p:sldId id="1036" r:id="rId54"/>
    <p:sldId id="1045" r:id="rId55"/>
    <p:sldId id="1046" r:id="rId56"/>
    <p:sldId id="955" r:id="rId57"/>
    <p:sldId id="1041" r:id="rId58"/>
    <p:sldId id="1044" r:id="rId59"/>
    <p:sldId id="932" r:id="rId60"/>
    <p:sldId id="959" r:id="rId61"/>
    <p:sldId id="929" r:id="rId62"/>
    <p:sldId id="936" r:id="rId63"/>
    <p:sldId id="945" r:id="rId64"/>
    <p:sldId id="1033" r:id="rId65"/>
    <p:sldId id="963" r:id="rId66"/>
    <p:sldId id="964" r:id="rId67"/>
    <p:sldId id="965" r:id="rId68"/>
    <p:sldId id="966" r:id="rId69"/>
    <p:sldId id="890" r:id="rId70"/>
    <p:sldId id="886" r:id="rId71"/>
    <p:sldId id="1006" r:id="rId72"/>
    <p:sldId id="1012" r:id="rId73"/>
  </p:sldIdLst>
  <p:sldSz cx="9144000" cy="6858000" type="screen4x3"/>
  <p:notesSz cx="9926638" cy="6797675"/>
  <p:defaultTextStyle>
    <a:defPPr>
      <a:defRPr lang="de-DE"/>
    </a:defPPr>
    <a:lvl1pPr algn="l" rtl="0" fontAlgn="base">
      <a:spcBef>
        <a:spcPct val="0"/>
      </a:spcBef>
      <a:spcAft>
        <a:spcPct val="0"/>
      </a:spcAft>
      <a:defRPr sz="4000"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sz="4000"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sz="4000"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sz="4000"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sz="4000" kern="1200">
        <a:solidFill>
          <a:schemeClr val="tx1"/>
        </a:solidFill>
        <a:latin typeface="Verdana" pitchFamily="34" charset="0"/>
        <a:ea typeface="+mn-ea"/>
        <a:cs typeface="Times New Roman" pitchFamily="18" charset="0"/>
      </a:defRPr>
    </a:lvl5pPr>
    <a:lvl6pPr marL="2286000" algn="l" defTabSz="914400" rtl="0" eaLnBrk="1" latinLnBrk="0" hangingPunct="1">
      <a:defRPr sz="4000" kern="1200">
        <a:solidFill>
          <a:schemeClr val="tx1"/>
        </a:solidFill>
        <a:latin typeface="Verdana" pitchFamily="34" charset="0"/>
        <a:ea typeface="+mn-ea"/>
        <a:cs typeface="Times New Roman" pitchFamily="18" charset="0"/>
      </a:defRPr>
    </a:lvl6pPr>
    <a:lvl7pPr marL="2743200" algn="l" defTabSz="914400" rtl="0" eaLnBrk="1" latinLnBrk="0" hangingPunct="1">
      <a:defRPr sz="4000" kern="1200">
        <a:solidFill>
          <a:schemeClr val="tx1"/>
        </a:solidFill>
        <a:latin typeface="Verdana" pitchFamily="34" charset="0"/>
        <a:ea typeface="+mn-ea"/>
        <a:cs typeface="Times New Roman" pitchFamily="18" charset="0"/>
      </a:defRPr>
    </a:lvl7pPr>
    <a:lvl8pPr marL="3200400" algn="l" defTabSz="914400" rtl="0" eaLnBrk="1" latinLnBrk="0" hangingPunct="1">
      <a:defRPr sz="4000" kern="1200">
        <a:solidFill>
          <a:schemeClr val="tx1"/>
        </a:solidFill>
        <a:latin typeface="Verdana" pitchFamily="34" charset="0"/>
        <a:ea typeface="+mn-ea"/>
        <a:cs typeface="Times New Roman" pitchFamily="18" charset="0"/>
      </a:defRPr>
    </a:lvl8pPr>
    <a:lvl9pPr marL="3657600" algn="l" defTabSz="914400" rtl="0" eaLnBrk="1" latinLnBrk="0" hangingPunct="1">
      <a:defRPr sz="4000"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3" orient="horz" pos="2160" userDrawn="1">
          <p15:clr>
            <a:srgbClr val="A4A3A4"/>
          </p15:clr>
        </p15:guide>
        <p15:guide id="4" pos="5602" userDrawn="1">
          <p15:clr>
            <a:srgbClr val="A4A3A4"/>
          </p15:clr>
        </p15:guide>
        <p15:guide id="5" pos="158" userDrawn="1">
          <p15:clr>
            <a:srgbClr val="A4A3A4"/>
          </p15:clr>
        </p15:guide>
        <p15:guide id="6" pos="340" userDrawn="1">
          <p15:clr>
            <a:srgbClr val="A4A3A4"/>
          </p15:clr>
        </p15:guide>
        <p15:guide id="7" pos="567" userDrawn="1">
          <p15:clr>
            <a:srgbClr val="A4A3A4"/>
          </p15:clr>
        </p15:guide>
        <p15:guide id="9" orient="horz" pos="867" userDrawn="1">
          <p15:clr>
            <a:srgbClr val="A4A3A4"/>
          </p15:clr>
        </p15:guide>
        <p15:guide id="10" pos="793" userDrawn="1">
          <p15:clr>
            <a:srgbClr val="A4A3A4"/>
          </p15:clr>
        </p15:guide>
        <p15:guide id="11" orient="horz" pos="1661" userDrawn="1">
          <p15:clr>
            <a:srgbClr val="A4A3A4"/>
          </p15:clr>
        </p15:guide>
        <p15:guide id="12" orient="horz" pos="663" userDrawn="1">
          <p15:clr>
            <a:srgbClr val="A4A3A4"/>
          </p15:clr>
        </p15:guide>
        <p15:guide id="13" orient="horz" pos="4025">
          <p15:clr>
            <a:srgbClr val="A4A3A4"/>
          </p15:clr>
        </p15:guide>
        <p15:guide id="14" orient="horz" pos="4201">
          <p15:clr>
            <a:srgbClr val="A4A3A4"/>
          </p15:clr>
        </p15:guide>
        <p15:guide id="15" pos="4879">
          <p15:clr>
            <a:srgbClr val="A4A3A4"/>
          </p15:clr>
        </p15:guide>
        <p15:guide id="16" pos="2880">
          <p15:clr>
            <a:srgbClr val="A4A3A4"/>
          </p15:clr>
        </p15:guide>
        <p15:guide id="17" pos="929">
          <p15:clr>
            <a:srgbClr val="A4A3A4"/>
          </p15:clr>
        </p15:guide>
        <p15:guide id="18" pos="2518">
          <p15:clr>
            <a:srgbClr val="A4A3A4"/>
          </p15:clr>
        </p15:guide>
        <p15:guide id="19" pos="3244">
          <p15:clr>
            <a:srgbClr val="A4A3A4"/>
          </p15:clr>
        </p15:guide>
      </p15:sldGuideLst>
    </p:ext>
    <p:ext uri="{2D200454-40CA-4A62-9FC3-DE9A4176ACB9}">
      <p15:notesGuideLst xmlns:p15="http://schemas.microsoft.com/office/powerpoint/2012/main">
        <p15:guide id="1" orient="horz" pos="2141">
          <p15:clr>
            <a:srgbClr val="A4A3A4"/>
          </p15:clr>
        </p15:guide>
        <p15:guide id="2" pos="312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14" clrIdx="0">
    <p:extLst/>
  </p:cmAuthor>
  <p:cmAuthor id="2" name="Ryan Balzan" initials="RB" lastIdx="6" clrIdx="1"/>
  <p:cmAuthor id="3" name="Steffen Moritz" initials="S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FFFF"/>
    <a:srgbClr val="CCECFF"/>
    <a:srgbClr val="8DC6FF"/>
    <a:srgbClr val="3399FF"/>
    <a:srgbClr val="66CCFF"/>
    <a:srgbClr val="00FF00"/>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35" autoAdjust="0"/>
    <p:restoredTop sz="93964" autoAdjust="0"/>
  </p:normalViewPr>
  <p:slideViewPr>
    <p:cSldViewPr snapToGrid="0" showGuides="1">
      <p:cViewPr varScale="1">
        <p:scale>
          <a:sx n="104" d="100"/>
          <a:sy n="104" d="100"/>
        </p:scale>
        <p:origin x="120" y="132"/>
      </p:cViewPr>
      <p:guideLst>
        <p:guide orient="horz" pos="2160"/>
        <p:guide pos="5602"/>
        <p:guide pos="158"/>
        <p:guide pos="340"/>
        <p:guide pos="567"/>
        <p:guide orient="horz" pos="867"/>
        <p:guide pos="793"/>
        <p:guide orient="horz" pos="1661"/>
        <p:guide orient="horz" pos="663"/>
        <p:guide orient="horz" pos="4025"/>
        <p:guide orient="horz" pos="4201"/>
        <p:guide pos="4879"/>
        <p:guide pos="2880"/>
        <p:guide pos="929"/>
        <p:guide pos="2518"/>
        <p:guide pos="3244"/>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1932"/>
    </p:cViewPr>
  </p:sorterViewPr>
  <p:notesViewPr>
    <p:cSldViewPr snapToGrid="0" showGuides="1">
      <p:cViewPr varScale="1">
        <p:scale>
          <a:sx n="115" d="100"/>
          <a:sy n="115" d="100"/>
        </p:scale>
        <p:origin x="-1410" y="-90"/>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_rels/viewProps.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l" defTabSz="955675">
              <a:defRPr sz="1300">
                <a:latin typeface="Times New Roman"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5624513"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r" defTabSz="955675">
              <a:defRPr sz="1300">
                <a:latin typeface="Times New Roman"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l" defTabSz="955675">
              <a:defRPr sz="1300">
                <a:latin typeface="Times New Roman"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5624513"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r" defTabSz="955675">
              <a:defRPr sz="1300">
                <a:latin typeface="Times New Roman" pitchFamily="18" charset="0"/>
              </a:defRPr>
            </a:lvl1pPr>
          </a:lstStyle>
          <a:p>
            <a:pPr>
              <a:defRPr/>
            </a:pPr>
            <a:fld id="{99395838-99A9-4A1D-AF06-786D1539DD33}" type="slidenum">
              <a:rPr lang="en-GB" altLang="de-DE"/>
              <a:pPr>
                <a:defRPr/>
              </a:pPr>
              <a:t>‹Nr.›</a:t>
            </a:fld>
            <a:endParaRPr lang="en-GB" altLang="de-DE"/>
          </a:p>
        </p:txBody>
      </p:sp>
    </p:spTree>
    <p:extLst>
      <p:ext uri="{BB962C8B-B14F-4D97-AF65-F5344CB8AC3E}">
        <p14:creationId xmlns:p14="http://schemas.microsoft.com/office/powerpoint/2010/main" val="1061692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l" defTabSz="955675">
              <a:defRPr sz="1300">
                <a:latin typeface="Times New Roman"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5624513"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r" defTabSz="955675">
              <a:defRPr sz="1300">
                <a:latin typeface="Times New Roman" charset="0"/>
                <a:ea typeface="+mn-ea"/>
                <a:cs typeface="+mn-cs"/>
              </a:defRPr>
            </a:lvl1pPr>
          </a:lstStyle>
          <a:p>
            <a:pPr>
              <a:defRPr/>
            </a:pPr>
            <a:endParaRPr lang="de-DE"/>
          </a:p>
        </p:txBody>
      </p:sp>
      <p:sp>
        <p:nvSpPr>
          <p:cNvPr id="63492" name="Rectangle 4"/>
          <p:cNvSpPr>
            <a:spLocks noGrp="1" noRot="1" noChangeAspect="1" noChangeArrowheads="1" noTextEdit="1"/>
          </p:cNvSpPr>
          <p:nvPr>
            <p:ph type="sldImg" idx="2"/>
          </p:nvPr>
        </p:nvSpPr>
        <p:spPr bwMode="auto">
          <a:xfrm>
            <a:off x="3263900" y="509588"/>
            <a:ext cx="3400425"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1323975" y="3228975"/>
            <a:ext cx="7278688" cy="3059113"/>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p>
            <a:pPr lvl="0"/>
            <a:r>
              <a:rPr lang="de-DE" altLang="de-DE" noProof="0" smtClean="0"/>
              <a:t>Klicken Sie, um die Formate des Vorlagentextes zu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114694" name="Rectangle 6"/>
          <p:cNvSpPr>
            <a:spLocks noGrp="1" noChangeArrowheads="1"/>
          </p:cNvSpPr>
          <p:nvPr>
            <p:ph type="ftr" sz="quarter" idx="4"/>
          </p:nvPr>
        </p:nvSpPr>
        <p:spPr bwMode="auto">
          <a:xfrm>
            <a:off x="0"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l" defTabSz="955675">
              <a:defRPr sz="1300">
                <a:latin typeface="Times New Roman"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5624513"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r" defTabSz="955675">
              <a:defRPr sz="1300">
                <a:latin typeface="Times New Roman" pitchFamily="18" charset="0"/>
              </a:defRPr>
            </a:lvl1pPr>
          </a:lstStyle>
          <a:p>
            <a:pPr>
              <a:defRPr/>
            </a:pPr>
            <a:fld id="{093284D0-78C3-49D1-B7E9-3054CCCCDE36}" type="slidenum">
              <a:rPr lang="de-DE" altLang="de-DE"/>
              <a:pPr>
                <a:defRPr/>
              </a:pPr>
              <a:t>‹Nr.›</a:t>
            </a:fld>
            <a:endParaRPr lang="de-DE" altLang="de-DE"/>
          </a:p>
        </p:txBody>
      </p:sp>
    </p:spTree>
    <p:extLst>
      <p:ext uri="{BB962C8B-B14F-4D97-AF65-F5344CB8AC3E}">
        <p14:creationId xmlns:p14="http://schemas.microsoft.com/office/powerpoint/2010/main" val="7829511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FC3CE30-0C65-4585-BC61-7AF3112837DE}" type="slidenum">
              <a:rPr lang="de-DE" altLang="de-DE" sz="1300" smtClean="0">
                <a:solidFill>
                  <a:srgbClr val="000000"/>
                </a:solidFill>
              </a:rPr>
              <a:pPr eaLnBrk="1" hangingPunct="1">
                <a:spcBef>
                  <a:spcPct val="0"/>
                </a:spcBef>
              </a:pPr>
              <a:t>1</a:t>
            </a:fld>
            <a:endParaRPr lang="de-DE" altLang="de-DE" sz="1300" smtClean="0">
              <a:solidFill>
                <a:srgbClr val="000000"/>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09080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16751C08-2453-4B0F-9FAD-EFD13BE8CE6C}" type="slidenum">
              <a:rPr lang="de-DE" altLang="de-DE" sz="1300" smtClean="0">
                <a:solidFill>
                  <a:srgbClr val="000000"/>
                </a:solidFill>
              </a:rPr>
              <a:pPr eaLnBrk="1" hangingPunct="1">
                <a:spcBef>
                  <a:spcPct val="0"/>
                </a:spcBef>
              </a:pPr>
              <a:t>2</a:t>
            </a:fld>
            <a:endParaRPr lang="de-DE" altLang="de-DE" sz="1300" smtClean="0">
              <a:solidFill>
                <a:srgbClr val="000000"/>
              </a:solidFill>
            </a:endParaRPr>
          </a:p>
        </p:txBody>
      </p:sp>
      <p:sp>
        <p:nvSpPr>
          <p:cNvPr id="65539" name="Rectangle 2"/>
          <p:cNvSpPr>
            <a:spLocks noGrp="1" noRot="1" noChangeAspect="1" noChangeArrowheads="1" noTextEdit="1"/>
          </p:cNvSpPr>
          <p:nvPr>
            <p:ph type="sldImg"/>
          </p:nvPr>
        </p:nvSpPr>
        <p:spPr>
          <a:xfrm>
            <a:off x="3267075" y="509588"/>
            <a:ext cx="3400425" cy="2549525"/>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101391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F027DC-4904-4B83-AAA3-AED82C352C74}" type="slidenum">
              <a:rPr lang="de-DE" altLang="de-DE" sz="1300" smtClean="0">
                <a:solidFill>
                  <a:srgbClr val="000000"/>
                </a:solidFill>
              </a:rPr>
              <a:pPr eaLnBrk="1" hangingPunct="1">
                <a:spcBef>
                  <a:spcPct val="0"/>
                </a:spcBef>
              </a:pPr>
              <a:t>3</a:t>
            </a:fld>
            <a:endParaRPr lang="de-DE" altLang="de-DE" sz="1300" smtClean="0">
              <a:solidFill>
                <a:srgbClr val="000000"/>
              </a:solidFill>
            </a:endParaRPr>
          </a:p>
        </p:txBody>
      </p:sp>
      <p:sp>
        <p:nvSpPr>
          <p:cNvPr id="66563" name="Rectangle 2"/>
          <p:cNvSpPr>
            <a:spLocks noGrp="1" noRot="1" noChangeAspect="1" noChangeArrowheads="1" noTextEdit="1"/>
          </p:cNvSpPr>
          <p:nvPr>
            <p:ph type="sldImg"/>
          </p:nvPr>
        </p:nvSpPr>
        <p:spPr>
          <a:xfrm>
            <a:off x="3267075" y="509588"/>
            <a:ext cx="3400425" cy="25495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87290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757DCF3-3786-44A9-929C-FCDE62DB2BF6}" type="slidenum">
              <a:rPr lang="de-DE" altLang="de-DE" sz="1300" smtClean="0">
                <a:solidFill>
                  <a:srgbClr val="000000"/>
                </a:solidFill>
              </a:rPr>
              <a:pPr eaLnBrk="1" hangingPunct="1">
                <a:spcBef>
                  <a:spcPct val="0"/>
                </a:spcBef>
              </a:pPr>
              <a:t>4</a:t>
            </a:fld>
            <a:endParaRPr lang="de-DE" altLang="de-DE" sz="1300" smtClean="0">
              <a:solidFill>
                <a:srgbClr val="000000"/>
              </a:solidFill>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83940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91B1B79-08FD-43F4-9A84-0F018C7BA88B}" type="slidenum">
              <a:rPr lang="de-DE" altLang="de-DE" sz="1300" smtClean="0">
                <a:solidFill>
                  <a:srgbClr val="000000"/>
                </a:solidFill>
              </a:rPr>
              <a:pPr eaLnBrk="1" hangingPunct="1">
                <a:spcBef>
                  <a:spcPct val="0"/>
                </a:spcBef>
              </a:pPr>
              <a:t>5</a:t>
            </a:fld>
            <a:endParaRPr lang="de-DE" altLang="de-DE" sz="1300" smtClean="0">
              <a:solidFill>
                <a:srgbClr val="000000"/>
              </a:solidFill>
            </a:endParaRPr>
          </a:p>
        </p:txBody>
      </p:sp>
      <p:sp>
        <p:nvSpPr>
          <p:cNvPr id="68611" name="Rectangle 2"/>
          <p:cNvSpPr>
            <a:spLocks noGrp="1" noRot="1" noChangeAspect="1" noChangeArrowheads="1" noTextEdit="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003900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0F30286-D46C-4724-AB91-CE8AA96DF1AD}" type="slidenum">
              <a:rPr lang="de-DE" altLang="de-DE" sz="1300" smtClean="0"/>
              <a:pPr eaLnBrk="1" hangingPunct="1">
                <a:spcBef>
                  <a:spcPct val="0"/>
                </a:spcBef>
              </a:pPr>
              <a:t>6</a:t>
            </a:fld>
            <a:endParaRPr lang="de-DE" altLang="de-DE" sz="130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22526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2B1BBE9E-F3A6-401F-BFF5-1C0E1BB2B54A}" type="slidenum">
              <a:rPr lang="de-DE" altLang="de-DE" sz="1300" smtClean="0"/>
              <a:pPr eaLnBrk="1" hangingPunct="1">
                <a:spcBef>
                  <a:spcPct val="0"/>
                </a:spcBef>
              </a:pPr>
              <a:t>7</a:t>
            </a:fld>
            <a:endParaRPr lang="de-DE" altLang="de-DE" sz="130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406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3CD3817-BCE2-4483-ADAE-EE79E57B5389}" type="slidenum">
              <a:rPr lang="de-DE" altLang="de-DE" sz="1300" smtClean="0"/>
              <a:pPr eaLnBrk="1" hangingPunct="1">
                <a:spcBef>
                  <a:spcPct val="0"/>
                </a:spcBef>
              </a:pPr>
              <a:t>8</a:t>
            </a:fld>
            <a:endParaRPr lang="de-DE" altLang="de-DE" sz="130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186474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DBAA55D-8121-4F1D-8C59-584560F696CC}" type="slidenum">
              <a:rPr lang="de-DE" altLang="de-DE" sz="1300" smtClean="0"/>
              <a:pPr eaLnBrk="1" hangingPunct="1">
                <a:spcBef>
                  <a:spcPct val="0"/>
                </a:spcBef>
              </a:pPr>
              <a:t>9</a:t>
            </a:fld>
            <a:endParaRPr lang="de-DE" altLang="de-DE" sz="130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891662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1106863-38DE-4B3F-B59E-9416D5BB19DD}" type="slidenum">
              <a:rPr lang="de-DE" altLang="de-DE" sz="1300" smtClean="0"/>
              <a:pPr eaLnBrk="1" hangingPunct="1">
                <a:spcBef>
                  <a:spcPct val="0"/>
                </a:spcBef>
              </a:pPr>
              <a:t>10</a:t>
            </a:fld>
            <a:endParaRPr lang="de-DE" altLang="de-DE" sz="1300"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373097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FC5F2EB-BBC8-4BBD-A1F7-D2081CF10DCB}" type="slidenum">
              <a:rPr lang="de-DE" altLang="de-DE" sz="1300" smtClean="0"/>
              <a:pPr eaLnBrk="1" hangingPunct="1">
                <a:spcBef>
                  <a:spcPct val="0"/>
                </a:spcBef>
              </a:pPr>
              <a:t>11</a:t>
            </a:fld>
            <a:endParaRPr lang="de-DE" altLang="de-DE" sz="1300"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751880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B99B18A9-6D38-490D-9693-1932D29A6D3F}" type="slidenum">
              <a:rPr lang="de-DE" altLang="de-DE" sz="1300" smtClean="0"/>
              <a:pPr eaLnBrk="1" hangingPunct="1">
                <a:spcBef>
                  <a:spcPct val="0"/>
                </a:spcBef>
              </a:pPr>
              <a:t>12</a:t>
            </a:fld>
            <a:endParaRPr lang="de-DE" altLang="de-DE" sz="130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24962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6C69E4F-3EE3-4B6F-8A96-F1A19C2AA018}" type="slidenum">
              <a:rPr lang="de-DE" altLang="de-DE" sz="1300" smtClean="0"/>
              <a:pPr eaLnBrk="1" hangingPunct="1">
                <a:spcBef>
                  <a:spcPct val="0"/>
                </a:spcBef>
              </a:pPr>
              <a:t>13</a:t>
            </a:fld>
            <a:endParaRPr lang="de-DE" altLang="de-DE" sz="1300"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897381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12F6A726-FC9C-4913-8D17-3B95FAEA08F2}" type="slidenum">
              <a:rPr lang="de-DE" altLang="de-DE" sz="1300" smtClean="0"/>
              <a:pPr eaLnBrk="1" hangingPunct="1">
                <a:spcBef>
                  <a:spcPct val="0"/>
                </a:spcBef>
              </a:pPr>
              <a:t>14</a:t>
            </a:fld>
            <a:endParaRPr lang="de-DE" altLang="de-DE" sz="130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577758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1E725AD4-3432-4974-898A-EE042FB0BD3A}" type="slidenum">
              <a:rPr lang="de-DE" altLang="de-DE" sz="1300" smtClean="0"/>
              <a:pPr eaLnBrk="1" hangingPunct="1">
                <a:spcBef>
                  <a:spcPct val="0"/>
                </a:spcBef>
              </a:pPr>
              <a:t>15</a:t>
            </a:fld>
            <a:endParaRPr lang="de-DE" altLang="de-DE" sz="1300"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95614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E80CA54-77E1-4DDB-AFA9-F03A88350DC3}" type="slidenum">
              <a:rPr lang="de-DE" altLang="de-DE" sz="1300" smtClean="0"/>
              <a:pPr eaLnBrk="1" hangingPunct="1">
                <a:spcBef>
                  <a:spcPct val="0"/>
                </a:spcBef>
              </a:pPr>
              <a:t>16</a:t>
            </a:fld>
            <a:endParaRPr lang="de-DE" altLang="de-DE" sz="130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999193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768EA7AA-65F2-479F-AFA4-BED1B3B24661}" type="slidenum">
              <a:rPr lang="de-DE" altLang="de-DE" sz="1300" smtClean="0"/>
              <a:pPr eaLnBrk="1" hangingPunct="1">
                <a:spcBef>
                  <a:spcPct val="0"/>
                </a:spcBef>
              </a:pPr>
              <a:t>17</a:t>
            </a:fld>
            <a:endParaRPr lang="de-DE" altLang="de-DE" sz="1300"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626485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6B451B-D5CC-4C75-A577-6D2DCD697033}" type="slidenum">
              <a:rPr lang="de-DE" altLang="de-DE" sz="1300" smtClean="0"/>
              <a:pPr eaLnBrk="1" hangingPunct="1">
                <a:spcBef>
                  <a:spcPct val="0"/>
                </a:spcBef>
              </a:pPr>
              <a:t>18</a:t>
            </a:fld>
            <a:endParaRPr lang="de-DE" altLang="de-DE" sz="130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268834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31BC356-8D20-49E3-BC70-08C3BDB85DFA}" type="slidenum">
              <a:rPr lang="de-DE" altLang="de-DE" sz="1300" smtClean="0"/>
              <a:pPr eaLnBrk="1" hangingPunct="1">
                <a:spcBef>
                  <a:spcPct val="0"/>
                </a:spcBef>
              </a:pPr>
              <a:t>19</a:t>
            </a:fld>
            <a:endParaRPr lang="de-DE" altLang="de-DE" sz="130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547520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C98E719-AF5E-49F9-9F29-2CC93035CBC1}" type="slidenum">
              <a:rPr lang="de-DE" altLang="de-DE" sz="1300" smtClean="0"/>
              <a:pPr eaLnBrk="1" hangingPunct="1">
                <a:spcBef>
                  <a:spcPct val="0"/>
                </a:spcBef>
              </a:pPr>
              <a:t>20</a:t>
            </a:fld>
            <a:endParaRPr lang="de-DE" altLang="de-DE" sz="1300"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11739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ACE7ABF-69F3-401D-8BA0-D8D1AC71A327}" type="slidenum">
              <a:rPr lang="de-DE" altLang="de-DE" sz="1300" smtClean="0"/>
              <a:pPr eaLnBrk="1" hangingPunct="1">
                <a:spcBef>
                  <a:spcPct val="0"/>
                </a:spcBef>
              </a:pPr>
              <a:t>21</a:t>
            </a:fld>
            <a:endParaRPr lang="de-DE" altLang="de-DE" sz="1300"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53553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559C1A4-086A-486A-A5D8-7A6BBA427475}" type="slidenum">
              <a:rPr lang="de-DE" altLang="de-DE" sz="1300" smtClean="0"/>
              <a:pPr eaLnBrk="1" hangingPunct="1">
                <a:spcBef>
                  <a:spcPct val="0"/>
                </a:spcBef>
              </a:pPr>
              <a:t>22</a:t>
            </a:fld>
            <a:endParaRPr lang="de-DE" altLang="de-DE" sz="1300"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896379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10A831B-565F-4ED3-A17D-CBEBF8164762}" type="slidenum">
              <a:rPr lang="de-DE" altLang="de-DE" sz="1300" smtClean="0"/>
              <a:pPr eaLnBrk="1" hangingPunct="1">
                <a:spcBef>
                  <a:spcPct val="0"/>
                </a:spcBef>
              </a:pPr>
              <a:t>23</a:t>
            </a:fld>
            <a:endParaRPr lang="de-DE" altLang="de-DE" sz="130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88001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24</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786552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25</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647084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26</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08679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27</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850145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28</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775791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29</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230489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30</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1226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31</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36311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32</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092196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33</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984964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BD06784-51C6-4C8D-98BB-3381CEA9AA31}" type="slidenum">
              <a:rPr lang="de-DE" altLang="de-DE" sz="1300" smtClean="0"/>
              <a:pPr eaLnBrk="1" hangingPunct="1">
                <a:spcBef>
                  <a:spcPct val="0"/>
                </a:spcBef>
              </a:pPr>
              <a:t>34</a:t>
            </a:fld>
            <a:endParaRPr lang="de-DE" altLang="de-DE" sz="1300" smtClean="0"/>
          </a:p>
        </p:txBody>
      </p:sp>
      <p:sp>
        <p:nvSpPr>
          <p:cNvPr id="89091" name="Rectangle 2"/>
          <p:cNvSpPr>
            <a:spLocks noGrp="1" noRot="1" noChangeAspect="1" noChangeArrowheads="1" noTextEdit="1"/>
          </p:cNvSpPr>
          <p:nvPr>
            <p:ph type="sldImg"/>
          </p:nvPr>
        </p:nvSpPr>
        <p:spPr>
          <a:xfrm>
            <a:off x="3267075" y="509588"/>
            <a:ext cx="3400425" cy="2549525"/>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121000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A7564D1-AB89-4976-85E3-B96CC185E565}" type="slidenum">
              <a:rPr lang="de-DE" altLang="de-DE" sz="1300" smtClean="0"/>
              <a:pPr eaLnBrk="1" hangingPunct="1">
                <a:spcBef>
                  <a:spcPct val="0"/>
                </a:spcBef>
              </a:pPr>
              <a:t>35</a:t>
            </a:fld>
            <a:endParaRPr lang="de-DE" altLang="de-DE" sz="1300" smtClean="0"/>
          </a:p>
        </p:txBody>
      </p:sp>
      <p:sp>
        <p:nvSpPr>
          <p:cNvPr id="90115" name="Rectangle 2"/>
          <p:cNvSpPr>
            <a:spLocks noGrp="1" noRot="1" noChangeAspect="1" noChangeArrowheads="1" noTextEdit="1"/>
          </p:cNvSpPr>
          <p:nvPr>
            <p:ph type="sldImg"/>
          </p:nvPr>
        </p:nvSpPr>
        <p:spPr>
          <a:xfrm>
            <a:off x="3267075" y="509588"/>
            <a:ext cx="3400425" cy="2549525"/>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868702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FA47178-3231-4A6C-8BDF-81A5B2264B3A}" type="slidenum">
              <a:rPr lang="de-DE" altLang="de-DE" sz="1300" smtClean="0"/>
              <a:pPr eaLnBrk="1" hangingPunct="1">
                <a:spcBef>
                  <a:spcPct val="0"/>
                </a:spcBef>
              </a:pPr>
              <a:t>36</a:t>
            </a:fld>
            <a:endParaRPr lang="de-DE" altLang="de-DE" sz="1300" smtClean="0"/>
          </a:p>
        </p:txBody>
      </p:sp>
      <p:sp>
        <p:nvSpPr>
          <p:cNvPr id="91139" name="Rectangle 2"/>
          <p:cNvSpPr>
            <a:spLocks noGrp="1" noRot="1" noChangeAspect="1" noChangeArrowheads="1" noTextEdit="1"/>
          </p:cNvSpPr>
          <p:nvPr>
            <p:ph type="sldImg"/>
          </p:nvPr>
        </p:nvSpPr>
        <p:spPr>
          <a:xfrm>
            <a:off x="3267075" y="509588"/>
            <a:ext cx="3400425" cy="2549525"/>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2865546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C1E9ECA2-430B-4918-AF7F-42DEC97526F7}" type="slidenum">
              <a:rPr lang="de-DE" altLang="de-DE" sz="1300" smtClean="0"/>
              <a:pPr eaLnBrk="1" hangingPunct="1">
                <a:spcBef>
                  <a:spcPct val="0"/>
                </a:spcBef>
              </a:pPr>
              <a:t>37</a:t>
            </a:fld>
            <a:endParaRPr lang="de-DE" altLang="de-DE" sz="1300" smtClean="0"/>
          </a:p>
        </p:txBody>
      </p:sp>
      <p:sp>
        <p:nvSpPr>
          <p:cNvPr id="92163" name="Rectangle 2"/>
          <p:cNvSpPr>
            <a:spLocks noGrp="1" noRot="1" noChangeAspect="1" noChangeArrowheads="1" noTextEdit="1"/>
          </p:cNvSpPr>
          <p:nvPr>
            <p:ph type="sldImg"/>
          </p:nvPr>
        </p:nvSpPr>
        <p:spPr>
          <a:xfrm>
            <a:off x="3267075" y="509588"/>
            <a:ext cx="3400425" cy="2549525"/>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857874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CB32A7D-D8DD-4823-9611-5F4949EA2105}" type="slidenum">
              <a:rPr lang="de-DE" altLang="de-DE" sz="1300" smtClean="0"/>
              <a:pPr eaLnBrk="1" hangingPunct="1">
                <a:spcBef>
                  <a:spcPct val="0"/>
                </a:spcBef>
              </a:pPr>
              <a:t>41</a:t>
            </a:fld>
            <a:endParaRPr lang="de-DE" altLang="de-DE" sz="1300"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1544604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04DD1934-7190-475B-BE76-695D3989AB91}" type="slidenum">
              <a:rPr lang="de-DE" altLang="de-DE" sz="1300" smtClean="0"/>
              <a:pPr eaLnBrk="1" hangingPunct="1">
                <a:spcBef>
                  <a:spcPct val="0"/>
                </a:spcBef>
              </a:pPr>
              <a:t>42</a:t>
            </a:fld>
            <a:endParaRPr lang="de-DE" altLang="de-DE" sz="1300"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739444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D50851B-E92B-4B10-BD87-EC01B823BEE7}" type="slidenum">
              <a:rPr lang="de-DE" altLang="de-DE" sz="1300" smtClean="0"/>
              <a:pPr eaLnBrk="1" hangingPunct="1">
                <a:spcBef>
                  <a:spcPct val="0"/>
                </a:spcBef>
              </a:pPr>
              <a:t>43</a:t>
            </a:fld>
            <a:endParaRPr lang="de-DE" altLang="de-DE" sz="130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684867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6B5671FC-1700-46E4-B1BA-E775951C0E4F}" type="slidenum">
              <a:rPr lang="de-DE" altLang="de-DE" sz="1300"/>
              <a:pPr algn="r" eaLnBrk="1" hangingPunct="1">
                <a:spcBef>
                  <a:spcPct val="0"/>
                </a:spcBef>
              </a:pPr>
              <a:t>44</a:t>
            </a:fld>
            <a:endParaRPr lang="de-DE" altLang="de-DE" sz="13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76343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6B5671FC-1700-46E4-B1BA-E775951C0E4F}" type="slidenum">
              <a:rPr lang="de-DE" altLang="de-DE" sz="1300"/>
              <a:pPr algn="r" eaLnBrk="1" hangingPunct="1">
                <a:spcBef>
                  <a:spcPct val="0"/>
                </a:spcBef>
              </a:pPr>
              <a:t>45</a:t>
            </a:fld>
            <a:endParaRPr lang="de-DE" altLang="de-DE" sz="13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2931491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D50851B-E92B-4B10-BD87-EC01B823BEE7}" type="slidenum">
              <a:rPr lang="de-DE" altLang="de-DE" sz="1300" smtClean="0"/>
              <a:pPr eaLnBrk="1" hangingPunct="1">
                <a:spcBef>
                  <a:spcPct val="0"/>
                </a:spcBef>
              </a:pPr>
              <a:t>46</a:t>
            </a:fld>
            <a:endParaRPr lang="de-DE" altLang="de-DE" sz="130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0441882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917DE1B-4D65-4D8F-B905-CC59C2D9B904}" type="slidenum">
              <a:rPr lang="de-DE" altLang="de-DE" sz="1300" smtClean="0"/>
              <a:pPr eaLnBrk="1" hangingPunct="1">
                <a:spcBef>
                  <a:spcPct val="0"/>
                </a:spcBef>
              </a:pPr>
              <a:t>47</a:t>
            </a:fld>
            <a:endParaRPr lang="de-DE" altLang="de-DE" sz="1300"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1156884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Folienbildplatzhalter 1"/>
          <p:cNvSpPr>
            <a:spLocks noGrp="1" noRot="1" noChangeAspect="1" noTextEdit="1"/>
          </p:cNvSpPr>
          <p:nvPr>
            <p:ph type="sldImg"/>
          </p:nvPr>
        </p:nvSpPr>
        <p:spPr>
          <a:ln/>
        </p:spPr>
      </p:sp>
      <p:sp>
        <p:nvSpPr>
          <p:cNvPr id="993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993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38EC3D0-77A0-4C93-ADB3-32C8F879F001}" type="slidenum">
              <a:rPr lang="de-DE" altLang="de-DE" sz="1300" smtClean="0"/>
              <a:pPr eaLnBrk="1" hangingPunct="1">
                <a:spcBef>
                  <a:spcPct val="0"/>
                </a:spcBef>
              </a:pPr>
              <a:t>50</a:t>
            </a:fld>
            <a:endParaRPr lang="de-DE" altLang="de-DE" sz="1300" smtClean="0"/>
          </a:p>
        </p:txBody>
      </p:sp>
    </p:spTree>
    <p:extLst>
      <p:ext uri="{BB962C8B-B14F-4D97-AF65-F5344CB8AC3E}">
        <p14:creationId xmlns:p14="http://schemas.microsoft.com/office/powerpoint/2010/main" val="29759258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lienbildplatzhalter 1"/>
          <p:cNvSpPr>
            <a:spLocks noGrp="1" noRot="1" noChangeAspect="1" noTextEdit="1"/>
          </p:cNvSpPr>
          <p:nvPr>
            <p:ph type="sldImg"/>
          </p:nvPr>
        </p:nvSpPr>
        <p:spPr>
          <a:ln/>
        </p:spPr>
      </p:sp>
      <p:sp>
        <p:nvSpPr>
          <p:cNvPr id="1003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03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C36F351-7646-40DC-908D-4310AADFF51F}" type="slidenum">
              <a:rPr lang="de-DE" altLang="de-DE" sz="1300" smtClean="0"/>
              <a:pPr eaLnBrk="1" hangingPunct="1">
                <a:spcBef>
                  <a:spcPct val="0"/>
                </a:spcBef>
              </a:pPr>
              <a:t>51</a:t>
            </a:fld>
            <a:endParaRPr lang="de-DE" altLang="de-DE" sz="1300" smtClean="0"/>
          </a:p>
        </p:txBody>
      </p:sp>
    </p:spTree>
    <p:extLst>
      <p:ext uri="{BB962C8B-B14F-4D97-AF65-F5344CB8AC3E}">
        <p14:creationId xmlns:p14="http://schemas.microsoft.com/office/powerpoint/2010/main" val="27312343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79D1042F-3727-4ED8-A8B3-E6B2FC01A6BC}" type="slidenum">
              <a:rPr lang="de-DE" altLang="de-DE" sz="1300" smtClean="0"/>
              <a:pPr eaLnBrk="1" hangingPunct="1">
                <a:spcBef>
                  <a:spcPct val="0"/>
                </a:spcBef>
              </a:pPr>
              <a:t>52</a:t>
            </a:fld>
            <a:endParaRPr lang="de-DE" altLang="de-DE" sz="1300"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1917722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Folienbildplatzhalter 1"/>
          <p:cNvSpPr>
            <a:spLocks noGrp="1" noRot="1" noChangeAspect="1" noTextEdit="1"/>
          </p:cNvSpPr>
          <p:nvPr>
            <p:ph type="sldImg"/>
          </p:nvPr>
        </p:nvSpPr>
        <p:spPr>
          <a:ln/>
        </p:spPr>
      </p:sp>
      <p:sp>
        <p:nvSpPr>
          <p:cNvPr id="1024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24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B456CB54-0A54-4292-86B2-5384C81D024A}" type="slidenum">
              <a:rPr lang="de-DE" altLang="de-DE" sz="1300" smtClean="0"/>
              <a:pPr eaLnBrk="1" hangingPunct="1">
                <a:spcBef>
                  <a:spcPct val="0"/>
                </a:spcBef>
              </a:pPr>
              <a:t>53</a:t>
            </a:fld>
            <a:endParaRPr lang="de-DE" altLang="de-DE" sz="1300" smtClean="0"/>
          </a:p>
        </p:txBody>
      </p:sp>
    </p:spTree>
    <p:extLst>
      <p:ext uri="{BB962C8B-B14F-4D97-AF65-F5344CB8AC3E}">
        <p14:creationId xmlns:p14="http://schemas.microsoft.com/office/powerpoint/2010/main" val="29628104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C88B9773-27D4-425F-BFE8-198F6761E85F}" type="slidenum">
              <a:rPr lang="de-DE" altLang="de-DE" sz="1300" smtClean="0"/>
              <a:pPr eaLnBrk="1" hangingPunct="1">
                <a:spcBef>
                  <a:spcPct val="0"/>
                </a:spcBef>
              </a:pPr>
              <a:t>54</a:t>
            </a:fld>
            <a:endParaRPr lang="de-DE" altLang="de-DE" sz="1300"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0412360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2733CFE3-32C0-4F75-A6F4-9B19F83D1068}" type="slidenum">
              <a:rPr lang="de-DE" altLang="de-DE" sz="1300"/>
              <a:pPr algn="r" eaLnBrk="1" hangingPunct="1">
                <a:spcBef>
                  <a:spcPct val="0"/>
                </a:spcBef>
              </a:pPr>
              <a:t>55</a:t>
            </a:fld>
            <a:endParaRPr lang="de-DE" altLang="de-DE" sz="130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7246322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Folienbildplatzhalter 1"/>
          <p:cNvSpPr>
            <a:spLocks noGrp="1" noRot="1" noChangeAspect="1" noTextEdit="1"/>
          </p:cNvSpPr>
          <p:nvPr>
            <p:ph type="sldImg"/>
          </p:nvPr>
        </p:nvSpPr>
        <p:spPr>
          <a:ln/>
        </p:spPr>
      </p:sp>
      <p:sp>
        <p:nvSpPr>
          <p:cNvPr id="1054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54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D536011-0594-43F6-A355-F1BE0E5142D0}" type="slidenum">
              <a:rPr lang="de-DE" altLang="de-DE" sz="1300" smtClean="0"/>
              <a:pPr eaLnBrk="1" hangingPunct="1">
                <a:spcBef>
                  <a:spcPct val="0"/>
                </a:spcBef>
              </a:pPr>
              <a:t>56</a:t>
            </a:fld>
            <a:endParaRPr lang="de-DE" altLang="de-DE" sz="1300" smtClean="0"/>
          </a:p>
        </p:txBody>
      </p:sp>
    </p:spTree>
    <p:extLst>
      <p:ext uri="{BB962C8B-B14F-4D97-AF65-F5344CB8AC3E}">
        <p14:creationId xmlns:p14="http://schemas.microsoft.com/office/powerpoint/2010/main" val="35868410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Folienbildplatzhalter 1"/>
          <p:cNvSpPr>
            <a:spLocks noGrp="1" noRot="1" noChangeAspect="1" noTextEdit="1"/>
          </p:cNvSpPr>
          <p:nvPr>
            <p:ph type="sldImg"/>
          </p:nvPr>
        </p:nvSpPr>
        <p:spPr>
          <a:ln/>
        </p:spPr>
      </p:sp>
      <p:sp>
        <p:nvSpPr>
          <p:cNvPr id="1064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65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B9F4784-2C4C-4F1E-ABE7-BDEBA3C7B35C}" type="slidenum">
              <a:rPr lang="de-DE" altLang="de-DE" sz="1300" smtClean="0"/>
              <a:pPr eaLnBrk="1" hangingPunct="1">
                <a:spcBef>
                  <a:spcPct val="0"/>
                </a:spcBef>
              </a:pPr>
              <a:t>57</a:t>
            </a:fld>
            <a:endParaRPr lang="de-DE" altLang="de-DE" sz="1300" smtClean="0"/>
          </a:p>
        </p:txBody>
      </p:sp>
    </p:spTree>
    <p:extLst>
      <p:ext uri="{BB962C8B-B14F-4D97-AF65-F5344CB8AC3E}">
        <p14:creationId xmlns:p14="http://schemas.microsoft.com/office/powerpoint/2010/main" val="21161321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a:ln/>
        </p:spPr>
      </p:sp>
      <p:sp>
        <p:nvSpPr>
          <p:cNvPr id="1075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75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3FE0513-68A2-4E9C-9993-931B7EEC97F3}" type="slidenum">
              <a:rPr lang="de-DE" altLang="de-DE" sz="1300" smtClean="0"/>
              <a:pPr eaLnBrk="1" hangingPunct="1">
                <a:spcBef>
                  <a:spcPct val="0"/>
                </a:spcBef>
              </a:pPr>
              <a:t>58</a:t>
            </a:fld>
            <a:endParaRPr lang="de-DE" altLang="de-DE" sz="1300" smtClean="0"/>
          </a:p>
        </p:txBody>
      </p:sp>
    </p:spTree>
    <p:extLst>
      <p:ext uri="{BB962C8B-B14F-4D97-AF65-F5344CB8AC3E}">
        <p14:creationId xmlns:p14="http://schemas.microsoft.com/office/powerpoint/2010/main" val="12896203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lienbildplatzhalter 1"/>
          <p:cNvSpPr>
            <a:spLocks noGrp="1" noRot="1" noChangeAspect="1" noTextEdit="1"/>
          </p:cNvSpPr>
          <p:nvPr>
            <p:ph type="sldImg"/>
          </p:nvPr>
        </p:nvSpPr>
        <p:spPr>
          <a:ln/>
        </p:spPr>
      </p:sp>
      <p:sp>
        <p:nvSpPr>
          <p:cNvPr id="1085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85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9A773E0-D2C9-4E34-876D-BA501D08A43A}" type="slidenum">
              <a:rPr lang="de-DE" altLang="de-DE" sz="1300" smtClean="0"/>
              <a:pPr eaLnBrk="1" hangingPunct="1">
                <a:spcBef>
                  <a:spcPct val="0"/>
                </a:spcBef>
              </a:pPr>
              <a:t>59</a:t>
            </a:fld>
            <a:endParaRPr lang="de-DE" altLang="de-DE" sz="1300" smtClean="0"/>
          </a:p>
        </p:txBody>
      </p:sp>
    </p:spTree>
    <p:extLst>
      <p:ext uri="{BB962C8B-B14F-4D97-AF65-F5344CB8AC3E}">
        <p14:creationId xmlns:p14="http://schemas.microsoft.com/office/powerpoint/2010/main" val="639386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06D3D795-87B0-4E9F-AA4B-0CB6A075FE74}" type="slidenum">
              <a:rPr lang="de-DE" altLang="de-DE" sz="1300" smtClean="0"/>
              <a:pPr eaLnBrk="1" hangingPunct="1">
                <a:spcBef>
                  <a:spcPct val="0"/>
                </a:spcBef>
              </a:pPr>
              <a:t>60</a:t>
            </a:fld>
            <a:endParaRPr lang="de-DE" altLang="de-DE" sz="1300"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934785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5F9E94B-C2FA-4141-A0BB-CAC2752287FC}" type="slidenum">
              <a:rPr lang="de-DE" altLang="de-DE" sz="1300" smtClean="0"/>
              <a:pPr eaLnBrk="1" hangingPunct="1">
                <a:spcBef>
                  <a:spcPct val="0"/>
                </a:spcBef>
              </a:pPr>
              <a:t>61</a:t>
            </a:fld>
            <a:endParaRPr lang="de-DE" altLang="de-DE" sz="1300"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115523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99E9D38-39E8-46B4-AF84-32611BBF0379}" type="slidenum">
              <a:rPr lang="de-DE" altLang="de-DE" sz="1300" smtClean="0"/>
              <a:pPr eaLnBrk="1" hangingPunct="1">
                <a:spcBef>
                  <a:spcPct val="0"/>
                </a:spcBef>
              </a:pPr>
              <a:t>62</a:t>
            </a:fld>
            <a:endParaRPr lang="de-DE" altLang="de-DE" sz="1300"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87463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lienbildplatzhalter 1"/>
          <p:cNvSpPr>
            <a:spLocks noGrp="1" noRot="1" noChangeAspect="1" noTextEdit="1"/>
          </p:cNvSpPr>
          <p:nvPr>
            <p:ph type="sldImg"/>
          </p:nvPr>
        </p:nvSpPr>
        <p:spPr>
          <a:ln/>
        </p:spPr>
      </p:sp>
      <p:sp>
        <p:nvSpPr>
          <p:cNvPr id="1126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126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26D907DB-41A9-43A3-860A-ADFA0848717F}" type="slidenum">
              <a:rPr lang="de-DE" altLang="de-DE" sz="1300" smtClean="0"/>
              <a:pPr eaLnBrk="1" hangingPunct="1">
                <a:spcBef>
                  <a:spcPct val="0"/>
                </a:spcBef>
              </a:pPr>
              <a:t>63</a:t>
            </a:fld>
            <a:endParaRPr lang="de-DE" altLang="de-DE" sz="1300" smtClean="0"/>
          </a:p>
        </p:txBody>
      </p:sp>
    </p:spTree>
    <p:extLst>
      <p:ext uri="{BB962C8B-B14F-4D97-AF65-F5344CB8AC3E}">
        <p14:creationId xmlns:p14="http://schemas.microsoft.com/office/powerpoint/2010/main" val="2881003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950621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80517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847479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7002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7002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17462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25691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445943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1261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508550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605730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83764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6960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6960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85850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432720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35380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548060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15520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6010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150791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01283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617107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185728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44287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485337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936134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48986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93976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20327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94710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9950703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56425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0118424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16071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037301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719641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299073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183370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6658111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308429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914318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4118926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4034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5076238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938786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576127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414694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37893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982013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6424578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803833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97954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6910479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08675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437365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525861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030307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6700"/>
            <a:ext cx="2286000" cy="640238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6700"/>
            <a:ext cx="6705600" cy="640238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085171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670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5818104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670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37765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6700"/>
            <a:ext cx="9144000" cy="64023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761053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6700"/>
            <a:ext cx="9144000" cy="1143000"/>
          </a:xfrm>
        </p:spPr>
        <p:txBody>
          <a:bodyPr/>
          <a:lstStyle/>
          <a:p>
            <a:r>
              <a:rPr lang="de-DE" smtClean="0"/>
              <a:t>Mastertitelformat bearbeiten</a:t>
            </a:r>
            <a:endParaRPr lang="de-DE"/>
          </a:p>
        </p:txBody>
      </p:sp>
      <p:sp>
        <p:nvSpPr>
          <p:cNvPr id="3" name="Textplatzhalter 2"/>
          <p:cNvSpPr>
            <a:spLocks noGrp="1"/>
          </p:cNvSpPr>
          <p:nvPr>
            <p:ph type="body" sz="half" idx="1"/>
          </p:nvPr>
        </p:nvSpPr>
        <p:spPr>
          <a:xfrm>
            <a:off x="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828831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3171270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97427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5082633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876069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762224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0423815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4525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637826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2814777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3857089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58582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445F6920-1C15-4654-839D-7C1F9B5CC115}"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5F2FA2B-D829-41A6-9BA2-E8CD52D3BEE3}" type="slidenum">
              <a:rPr lang="en-US"/>
              <a:pPr>
                <a:defRPr/>
              </a:pPr>
              <a:t>‹Nr.›</a:t>
            </a:fld>
            <a:endParaRPr lang="en-US"/>
          </a:p>
        </p:txBody>
      </p:sp>
    </p:spTree>
    <p:extLst>
      <p:ext uri="{BB962C8B-B14F-4D97-AF65-F5344CB8AC3E}">
        <p14:creationId xmlns:p14="http://schemas.microsoft.com/office/powerpoint/2010/main" val="15036480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3FEE2BE7-C36E-40C7-B2F5-E64EC7C61F6C}"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2662CDD-4848-475D-946D-1FBDC61F89CA}" type="slidenum">
              <a:rPr lang="en-US"/>
              <a:pPr>
                <a:defRPr/>
              </a:pPr>
              <a:t>‹Nr.›</a:t>
            </a:fld>
            <a:endParaRPr lang="en-US"/>
          </a:p>
        </p:txBody>
      </p:sp>
    </p:spTree>
    <p:extLst>
      <p:ext uri="{BB962C8B-B14F-4D97-AF65-F5344CB8AC3E}">
        <p14:creationId xmlns:p14="http://schemas.microsoft.com/office/powerpoint/2010/main" val="679113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4925D5A9-D2D9-4719-B799-A95C576184ED}"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E7444DB-226B-4105-8ACA-EC0CB1BD8EFD}" type="slidenum">
              <a:rPr lang="en-US"/>
              <a:pPr>
                <a:defRPr/>
              </a:pPr>
              <a:t>‹Nr.›</a:t>
            </a:fld>
            <a:endParaRPr lang="en-US"/>
          </a:p>
        </p:txBody>
      </p:sp>
    </p:spTree>
    <p:extLst>
      <p:ext uri="{BB962C8B-B14F-4D97-AF65-F5344CB8AC3E}">
        <p14:creationId xmlns:p14="http://schemas.microsoft.com/office/powerpoint/2010/main" val="482598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5F50B096-9F87-4883-BEE1-2CFA1E7AC59C}" type="datetime1">
              <a:rPr lang="en-US"/>
              <a:pPr>
                <a:defRPr/>
              </a:pPr>
              <a:t>6/12/2017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1E3E97A-9FEF-4E3A-9AF0-1A02A8A06768}" type="slidenum">
              <a:rPr lang="en-US"/>
              <a:pPr>
                <a:defRPr/>
              </a:pPr>
              <a:t>‹Nr.›</a:t>
            </a:fld>
            <a:endParaRPr lang="en-US"/>
          </a:p>
        </p:txBody>
      </p:sp>
    </p:spTree>
    <p:extLst>
      <p:ext uri="{BB962C8B-B14F-4D97-AF65-F5344CB8AC3E}">
        <p14:creationId xmlns:p14="http://schemas.microsoft.com/office/powerpoint/2010/main" val="32862700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38AC1B8F-5ACB-4510-A3A2-CB16DC8D91B8}" type="datetime1">
              <a:rPr lang="en-US"/>
              <a:pPr>
                <a:defRPr/>
              </a:pPr>
              <a:t>6/12/2017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82A3B73F-9F05-4E51-AC7C-8ABD95FB66F8}" type="slidenum">
              <a:rPr lang="en-US"/>
              <a:pPr>
                <a:defRPr/>
              </a:pPr>
              <a:t>‹Nr.›</a:t>
            </a:fld>
            <a:endParaRPr lang="en-US"/>
          </a:p>
        </p:txBody>
      </p:sp>
    </p:spTree>
    <p:extLst>
      <p:ext uri="{BB962C8B-B14F-4D97-AF65-F5344CB8AC3E}">
        <p14:creationId xmlns:p14="http://schemas.microsoft.com/office/powerpoint/2010/main" val="3823641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9435CEC5-9745-45D0-9D8C-75B6B2B521D0}" type="datetime1">
              <a:rPr lang="en-US"/>
              <a:pPr>
                <a:defRPr/>
              </a:pPr>
              <a:t>6/12/2017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F6741C10-4C51-4249-AC9D-8B712928984E}" type="slidenum">
              <a:rPr lang="en-US"/>
              <a:pPr>
                <a:defRPr/>
              </a:pPr>
              <a:t>‹Nr.›</a:t>
            </a:fld>
            <a:endParaRPr lang="en-US"/>
          </a:p>
        </p:txBody>
      </p:sp>
    </p:spTree>
    <p:extLst>
      <p:ext uri="{BB962C8B-B14F-4D97-AF65-F5344CB8AC3E}">
        <p14:creationId xmlns:p14="http://schemas.microsoft.com/office/powerpoint/2010/main" val="23626270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598C759-CF38-419A-8974-4A2A204B3EFB}" type="datetime1">
              <a:rPr lang="en-US"/>
              <a:pPr>
                <a:defRPr/>
              </a:pPr>
              <a:t>6/12/2017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39609F91-5F18-40D6-9F89-B7AEF53D4172}" type="slidenum">
              <a:rPr lang="en-US"/>
              <a:pPr>
                <a:defRPr/>
              </a:pPr>
              <a:t>‹Nr.›</a:t>
            </a:fld>
            <a:endParaRPr lang="en-US"/>
          </a:p>
        </p:txBody>
      </p:sp>
    </p:spTree>
    <p:extLst>
      <p:ext uri="{BB962C8B-B14F-4D97-AF65-F5344CB8AC3E}">
        <p14:creationId xmlns:p14="http://schemas.microsoft.com/office/powerpoint/2010/main" val="32093516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8FB6B26C-C1B6-499A-ACBB-24E0538A04E5}" type="datetime1">
              <a:rPr lang="en-US"/>
              <a:pPr>
                <a:defRPr/>
              </a:pPr>
              <a:t>6/12/2017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7F0D7070-D188-4C3C-AE18-9D061A1B6611}" type="slidenum">
              <a:rPr lang="en-US"/>
              <a:pPr>
                <a:defRPr/>
              </a:pPr>
              <a:t>‹Nr.›</a:t>
            </a:fld>
            <a:endParaRPr lang="en-US"/>
          </a:p>
        </p:txBody>
      </p:sp>
    </p:spTree>
    <p:extLst>
      <p:ext uri="{BB962C8B-B14F-4D97-AF65-F5344CB8AC3E}">
        <p14:creationId xmlns:p14="http://schemas.microsoft.com/office/powerpoint/2010/main" val="17271180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B6E6EAD-4C51-47E5-A78C-D9A7C11D55DC}" type="datetime1">
              <a:rPr lang="en-US"/>
              <a:pPr>
                <a:defRPr/>
              </a:pPr>
              <a:t>6/12/2017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2FDDEE30-FCC6-4C1E-A30A-17112F64292B}" type="slidenum">
              <a:rPr lang="en-US"/>
              <a:pPr>
                <a:defRPr/>
              </a:pPr>
              <a:t>‹Nr.›</a:t>
            </a:fld>
            <a:endParaRPr lang="en-US"/>
          </a:p>
        </p:txBody>
      </p:sp>
    </p:spTree>
    <p:extLst>
      <p:ext uri="{BB962C8B-B14F-4D97-AF65-F5344CB8AC3E}">
        <p14:creationId xmlns:p14="http://schemas.microsoft.com/office/powerpoint/2010/main" val="39447935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5165E7C-CA19-4E0A-BCDC-70A9B1F3B563}"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6A0D15E-34D6-4D40-BC50-1E9D764AE48A}" type="slidenum">
              <a:rPr lang="en-US"/>
              <a:pPr>
                <a:defRPr/>
              </a:pPr>
              <a:t>‹Nr.›</a:t>
            </a:fld>
            <a:endParaRPr lang="en-US"/>
          </a:p>
        </p:txBody>
      </p:sp>
    </p:spTree>
    <p:extLst>
      <p:ext uri="{BB962C8B-B14F-4D97-AF65-F5344CB8AC3E}">
        <p14:creationId xmlns:p14="http://schemas.microsoft.com/office/powerpoint/2010/main" val="37667857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2DE9F87F-5E87-4E81-B394-295D94DFE857}"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AF0E251-79B2-4691-A0C1-748254B4B04E}" type="slidenum">
              <a:rPr lang="en-US"/>
              <a:pPr>
                <a:defRPr/>
              </a:pPr>
              <a:t>‹Nr.›</a:t>
            </a:fld>
            <a:endParaRPr lang="en-US"/>
          </a:p>
        </p:txBody>
      </p:sp>
    </p:spTree>
    <p:extLst>
      <p:ext uri="{BB962C8B-B14F-4D97-AF65-F5344CB8AC3E}">
        <p14:creationId xmlns:p14="http://schemas.microsoft.com/office/powerpoint/2010/main" val="12759580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76E37D7E-3942-4CF5-872A-F30188A6BB74}" type="slidenum">
              <a:rPr lang="en-US"/>
              <a:pPr>
                <a:defRPr/>
              </a:pPr>
              <a:t>‹Nr.›</a:t>
            </a:fld>
            <a:endParaRPr lang="en-US" dirty="0"/>
          </a:p>
        </p:txBody>
      </p:sp>
    </p:spTree>
    <p:extLst>
      <p:ext uri="{BB962C8B-B14F-4D97-AF65-F5344CB8AC3E}">
        <p14:creationId xmlns:p14="http://schemas.microsoft.com/office/powerpoint/2010/main" val="42061886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048200E8-E9E2-401E-9608-54C8C812B278}" type="slidenum">
              <a:rPr lang="en-US"/>
              <a:pPr>
                <a:defRPr/>
              </a:pPr>
              <a:t>‹Nr.›</a:t>
            </a:fld>
            <a:endParaRPr lang="en-US" dirty="0"/>
          </a:p>
        </p:txBody>
      </p:sp>
    </p:spTree>
    <p:extLst>
      <p:ext uri="{BB962C8B-B14F-4D97-AF65-F5344CB8AC3E}">
        <p14:creationId xmlns:p14="http://schemas.microsoft.com/office/powerpoint/2010/main" val="8785044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F43F739A-6515-4E2C-AE12-7B6887F27C57}" type="slidenum">
              <a:rPr lang="en-US"/>
              <a:pPr>
                <a:defRPr/>
              </a:pPr>
              <a:t>‹Nr.›</a:t>
            </a:fld>
            <a:endParaRPr lang="en-US" dirty="0"/>
          </a:p>
        </p:txBody>
      </p:sp>
    </p:spTree>
    <p:extLst>
      <p:ext uri="{BB962C8B-B14F-4D97-AF65-F5344CB8AC3E}">
        <p14:creationId xmlns:p14="http://schemas.microsoft.com/office/powerpoint/2010/main" val="24339249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64156179-DF9C-402F-A61A-FA7A2548C9E3}" type="slidenum">
              <a:rPr lang="en-US"/>
              <a:pPr>
                <a:defRPr/>
              </a:pPr>
              <a:t>‹Nr.›</a:t>
            </a:fld>
            <a:endParaRPr lang="en-US" dirty="0"/>
          </a:p>
        </p:txBody>
      </p:sp>
    </p:spTree>
    <p:extLst>
      <p:ext uri="{BB962C8B-B14F-4D97-AF65-F5344CB8AC3E}">
        <p14:creationId xmlns:p14="http://schemas.microsoft.com/office/powerpoint/2010/main" val="22888982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3F342FE5-9FA9-487F-84B7-6D785F353BA9}" type="slidenum">
              <a:rPr lang="en-US"/>
              <a:pPr>
                <a:defRPr/>
              </a:pPr>
              <a:t>‹Nr.›</a:t>
            </a:fld>
            <a:endParaRPr lang="en-US" dirty="0"/>
          </a:p>
        </p:txBody>
      </p:sp>
    </p:spTree>
    <p:extLst>
      <p:ext uri="{BB962C8B-B14F-4D97-AF65-F5344CB8AC3E}">
        <p14:creationId xmlns:p14="http://schemas.microsoft.com/office/powerpoint/2010/main" val="27875029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98313484-7D2C-4D36-8B67-9268C51348DB}" type="slidenum">
              <a:rPr lang="en-US"/>
              <a:pPr>
                <a:defRPr/>
              </a:pPr>
              <a:t>‹Nr.›</a:t>
            </a:fld>
            <a:endParaRPr lang="en-US" dirty="0"/>
          </a:p>
        </p:txBody>
      </p:sp>
    </p:spTree>
    <p:extLst>
      <p:ext uri="{BB962C8B-B14F-4D97-AF65-F5344CB8AC3E}">
        <p14:creationId xmlns:p14="http://schemas.microsoft.com/office/powerpoint/2010/main" val="9836898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C744AB1A-B9D6-4CDE-B231-E09FD160715A}" type="slidenum">
              <a:rPr lang="en-US"/>
              <a:pPr>
                <a:defRPr/>
              </a:pPr>
              <a:t>‹Nr.›</a:t>
            </a:fld>
            <a:endParaRPr lang="en-US" dirty="0"/>
          </a:p>
        </p:txBody>
      </p:sp>
    </p:spTree>
    <p:extLst>
      <p:ext uri="{BB962C8B-B14F-4D97-AF65-F5344CB8AC3E}">
        <p14:creationId xmlns:p14="http://schemas.microsoft.com/office/powerpoint/2010/main" val="25140946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443AB6F4-2B3E-437B-81AB-0E51EE1BA8CB}" type="slidenum">
              <a:rPr lang="en-US"/>
              <a:pPr>
                <a:defRPr/>
              </a:pPr>
              <a:t>‹Nr.›</a:t>
            </a:fld>
            <a:endParaRPr lang="en-US" dirty="0"/>
          </a:p>
        </p:txBody>
      </p:sp>
    </p:spTree>
    <p:extLst>
      <p:ext uri="{BB962C8B-B14F-4D97-AF65-F5344CB8AC3E}">
        <p14:creationId xmlns:p14="http://schemas.microsoft.com/office/powerpoint/2010/main" val="11181313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4802E8B-E146-4BC2-9680-1F703C9F508A}" type="slidenum">
              <a:rPr lang="en-US"/>
              <a:pPr>
                <a:defRPr/>
              </a:pPr>
              <a:t>‹Nr.›</a:t>
            </a:fld>
            <a:endParaRPr lang="en-US" dirty="0"/>
          </a:p>
        </p:txBody>
      </p:sp>
    </p:spTree>
    <p:extLst>
      <p:ext uri="{BB962C8B-B14F-4D97-AF65-F5344CB8AC3E}">
        <p14:creationId xmlns:p14="http://schemas.microsoft.com/office/powerpoint/2010/main" val="3940562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79DF46FD-0EF3-4342-92CF-B114D487F28F}" type="slidenum">
              <a:rPr lang="en-US"/>
              <a:pPr>
                <a:defRPr/>
              </a:pPr>
              <a:t>‹Nr.›</a:t>
            </a:fld>
            <a:endParaRPr lang="en-US" dirty="0"/>
          </a:p>
        </p:txBody>
      </p:sp>
    </p:spTree>
    <p:extLst>
      <p:ext uri="{BB962C8B-B14F-4D97-AF65-F5344CB8AC3E}">
        <p14:creationId xmlns:p14="http://schemas.microsoft.com/office/powerpoint/2010/main" val="32194740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0CF2695-32FF-4BA0-9295-F90499BB0993}" type="slidenum">
              <a:rPr lang="en-US"/>
              <a:pPr>
                <a:defRPr/>
              </a:pPr>
              <a:t>‹Nr.›</a:t>
            </a:fld>
            <a:endParaRPr lang="en-US" dirty="0"/>
          </a:p>
        </p:txBody>
      </p:sp>
    </p:spTree>
    <p:extLst>
      <p:ext uri="{BB962C8B-B14F-4D97-AF65-F5344CB8AC3E}">
        <p14:creationId xmlns:p14="http://schemas.microsoft.com/office/powerpoint/2010/main" val="5447411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370E9B34-806D-423F-B3C6-4404E739A722}"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FFA4F8D-9BCD-4ACE-8AEA-E366AFA2CE16}" type="slidenum">
              <a:rPr lang="de-DE"/>
              <a:pPr>
                <a:defRPr/>
              </a:pPr>
              <a:t>‹Nr.›</a:t>
            </a:fld>
            <a:endParaRPr lang="de-DE" dirty="0"/>
          </a:p>
        </p:txBody>
      </p:sp>
    </p:spTree>
    <p:extLst>
      <p:ext uri="{BB962C8B-B14F-4D97-AF65-F5344CB8AC3E}">
        <p14:creationId xmlns:p14="http://schemas.microsoft.com/office/powerpoint/2010/main" val="3474364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4C5D8857-43B0-4A0E-87E2-B5C97FF2EAA0}"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790428F0-DDC3-4446-8CA9-2CD434E1853F}" type="slidenum">
              <a:rPr lang="de-DE"/>
              <a:pPr>
                <a:defRPr/>
              </a:pPr>
              <a:t>‹Nr.›</a:t>
            </a:fld>
            <a:endParaRPr lang="de-DE" dirty="0"/>
          </a:p>
        </p:txBody>
      </p:sp>
    </p:spTree>
    <p:extLst>
      <p:ext uri="{BB962C8B-B14F-4D97-AF65-F5344CB8AC3E}">
        <p14:creationId xmlns:p14="http://schemas.microsoft.com/office/powerpoint/2010/main" val="15079100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D987A718-E5BB-4515-8A51-8C107E14ED3B}"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6E66BFF0-E045-402A-A7A2-C8C4361195A0}" type="slidenum">
              <a:rPr lang="de-DE"/>
              <a:pPr>
                <a:defRPr/>
              </a:pPr>
              <a:t>‹Nr.›</a:t>
            </a:fld>
            <a:endParaRPr lang="de-DE" dirty="0"/>
          </a:p>
        </p:txBody>
      </p:sp>
    </p:spTree>
    <p:extLst>
      <p:ext uri="{BB962C8B-B14F-4D97-AF65-F5344CB8AC3E}">
        <p14:creationId xmlns:p14="http://schemas.microsoft.com/office/powerpoint/2010/main" val="31605106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8B852600-BBB4-4E94-A740-4024E6F84CA5}"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D71235A9-A478-4515-9D00-863C6BEAFEF1}" type="slidenum">
              <a:rPr lang="de-DE"/>
              <a:pPr>
                <a:defRPr/>
              </a:pPr>
              <a:t>‹Nr.›</a:t>
            </a:fld>
            <a:endParaRPr lang="de-DE" dirty="0"/>
          </a:p>
        </p:txBody>
      </p:sp>
    </p:spTree>
    <p:extLst>
      <p:ext uri="{BB962C8B-B14F-4D97-AF65-F5344CB8AC3E}">
        <p14:creationId xmlns:p14="http://schemas.microsoft.com/office/powerpoint/2010/main" val="382805700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1639525A-DE32-41D2-9A9F-3555BAF60A28}"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9BE43EC9-F1D3-4DE9-81B7-015A1270A60B}" type="slidenum">
              <a:rPr lang="de-DE"/>
              <a:pPr>
                <a:defRPr/>
              </a:pPr>
              <a:t>‹Nr.›</a:t>
            </a:fld>
            <a:endParaRPr lang="de-DE" dirty="0"/>
          </a:p>
        </p:txBody>
      </p:sp>
    </p:spTree>
    <p:extLst>
      <p:ext uri="{BB962C8B-B14F-4D97-AF65-F5344CB8AC3E}">
        <p14:creationId xmlns:p14="http://schemas.microsoft.com/office/powerpoint/2010/main" val="25241952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1BA2CC11-91B0-4361-8EC2-FCDF0203F814}"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2B606AF1-D898-45EE-BC88-B3BB8BAE34A3}" type="slidenum">
              <a:rPr lang="de-DE"/>
              <a:pPr>
                <a:defRPr/>
              </a:pPr>
              <a:t>‹Nr.›</a:t>
            </a:fld>
            <a:endParaRPr lang="de-DE" dirty="0"/>
          </a:p>
        </p:txBody>
      </p:sp>
    </p:spTree>
    <p:extLst>
      <p:ext uri="{BB962C8B-B14F-4D97-AF65-F5344CB8AC3E}">
        <p14:creationId xmlns:p14="http://schemas.microsoft.com/office/powerpoint/2010/main" val="27155825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BDD748F0-1EEB-4A07-9093-C9AA2AB65505}"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0B4B5046-FADC-4C9D-95AF-C3AE7B78E717}" type="slidenum">
              <a:rPr lang="de-DE"/>
              <a:pPr>
                <a:defRPr/>
              </a:pPr>
              <a:t>‹Nr.›</a:t>
            </a:fld>
            <a:endParaRPr lang="de-DE" dirty="0"/>
          </a:p>
        </p:txBody>
      </p:sp>
    </p:spTree>
    <p:extLst>
      <p:ext uri="{BB962C8B-B14F-4D97-AF65-F5344CB8AC3E}">
        <p14:creationId xmlns:p14="http://schemas.microsoft.com/office/powerpoint/2010/main" val="87887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81D74CE-5F0C-4789-B012-96F173097C6A}"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E8758FD1-36EA-428D-ACEA-ECAA2540A9B5}" type="slidenum">
              <a:rPr lang="de-DE"/>
              <a:pPr>
                <a:defRPr/>
              </a:pPr>
              <a:t>‹Nr.›</a:t>
            </a:fld>
            <a:endParaRPr lang="de-DE" dirty="0"/>
          </a:p>
        </p:txBody>
      </p:sp>
    </p:spTree>
    <p:extLst>
      <p:ext uri="{BB962C8B-B14F-4D97-AF65-F5344CB8AC3E}">
        <p14:creationId xmlns:p14="http://schemas.microsoft.com/office/powerpoint/2010/main" val="40028404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2330D97A-DCD0-4DCD-8330-201050F02151}"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97F4CAF7-248C-40DD-A5CD-CBDD9C6D9391}" type="slidenum">
              <a:rPr lang="de-DE"/>
              <a:pPr>
                <a:defRPr/>
              </a:pPr>
              <a:t>‹Nr.›</a:t>
            </a:fld>
            <a:endParaRPr lang="de-DE" dirty="0"/>
          </a:p>
        </p:txBody>
      </p:sp>
    </p:spTree>
    <p:extLst>
      <p:ext uri="{BB962C8B-B14F-4D97-AF65-F5344CB8AC3E}">
        <p14:creationId xmlns:p14="http://schemas.microsoft.com/office/powerpoint/2010/main" val="25400532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65776A66-9100-4242-8F83-F02A77F21AD6}"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25197D98-8C2E-4957-842F-DE1D114632BE}" type="slidenum">
              <a:rPr lang="de-DE"/>
              <a:pPr>
                <a:defRPr/>
              </a:pPr>
              <a:t>‹Nr.›</a:t>
            </a:fld>
            <a:endParaRPr lang="de-DE" dirty="0"/>
          </a:p>
        </p:txBody>
      </p:sp>
    </p:spTree>
    <p:extLst>
      <p:ext uri="{BB962C8B-B14F-4D97-AF65-F5344CB8AC3E}">
        <p14:creationId xmlns:p14="http://schemas.microsoft.com/office/powerpoint/2010/main" val="25060608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4F543460-CAF3-4188-BCBF-F55254C7B256}"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BADB5BFC-5B91-48A7-B232-C607C2AB21DA}" type="slidenum">
              <a:rPr lang="de-DE"/>
              <a:pPr>
                <a:defRPr/>
              </a:pPr>
              <a:t>‹Nr.›</a:t>
            </a:fld>
            <a:endParaRPr lang="de-DE" dirty="0"/>
          </a:p>
        </p:txBody>
      </p:sp>
    </p:spTree>
    <p:extLst>
      <p:ext uri="{BB962C8B-B14F-4D97-AF65-F5344CB8AC3E}">
        <p14:creationId xmlns:p14="http://schemas.microsoft.com/office/powerpoint/2010/main" val="136452706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FE005447-C051-4027-B4B3-773E060257A8}"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F0A78C1-200E-47C9-A32C-B1866F4B6C07}" type="slidenum">
              <a:rPr lang="en-US"/>
              <a:pPr>
                <a:defRPr/>
              </a:pPr>
              <a:t>‹Nr.›</a:t>
            </a:fld>
            <a:endParaRPr lang="en-US"/>
          </a:p>
        </p:txBody>
      </p:sp>
    </p:spTree>
    <p:extLst>
      <p:ext uri="{BB962C8B-B14F-4D97-AF65-F5344CB8AC3E}">
        <p14:creationId xmlns:p14="http://schemas.microsoft.com/office/powerpoint/2010/main" val="210539763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596CB4E-2A63-4EAB-9089-F0C49C375994}"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A63921A-E4B8-4806-A78D-C487E553CD31}" type="slidenum">
              <a:rPr lang="en-US"/>
              <a:pPr>
                <a:defRPr/>
              </a:pPr>
              <a:t>‹Nr.›</a:t>
            </a:fld>
            <a:endParaRPr lang="en-US"/>
          </a:p>
        </p:txBody>
      </p:sp>
    </p:spTree>
    <p:extLst>
      <p:ext uri="{BB962C8B-B14F-4D97-AF65-F5344CB8AC3E}">
        <p14:creationId xmlns:p14="http://schemas.microsoft.com/office/powerpoint/2010/main" val="17142832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81BB1CA3-2A13-435B-93F4-05F1EA2ED57B}"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683091F1-78D7-4595-B884-F22210BC7642}" type="slidenum">
              <a:rPr lang="en-US"/>
              <a:pPr>
                <a:defRPr/>
              </a:pPr>
              <a:t>‹Nr.›</a:t>
            </a:fld>
            <a:endParaRPr lang="en-US"/>
          </a:p>
        </p:txBody>
      </p:sp>
    </p:spTree>
    <p:extLst>
      <p:ext uri="{BB962C8B-B14F-4D97-AF65-F5344CB8AC3E}">
        <p14:creationId xmlns:p14="http://schemas.microsoft.com/office/powerpoint/2010/main" val="325451875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2C376202-EBBD-45DA-BF3B-70472C4C0619}" type="datetime1">
              <a:rPr lang="en-US"/>
              <a:pPr>
                <a:defRPr/>
              </a:pPr>
              <a:t>6/12/2017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AD82BFB-930D-44BF-8367-620145CC75F5}" type="slidenum">
              <a:rPr lang="en-US"/>
              <a:pPr>
                <a:defRPr/>
              </a:pPr>
              <a:t>‹Nr.›</a:t>
            </a:fld>
            <a:endParaRPr lang="en-US"/>
          </a:p>
        </p:txBody>
      </p:sp>
    </p:spTree>
    <p:extLst>
      <p:ext uri="{BB962C8B-B14F-4D97-AF65-F5344CB8AC3E}">
        <p14:creationId xmlns:p14="http://schemas.microsoft.com/office/powerpoint/2010/main" val="37152442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F9D5222A-205C-4AEE-8B01-F51B35B23135}" type="datetime1">
              <a:rPr lang="en-US"/>
              <a:pPr>
                <a:defRPr/>
              </a:pPr>
              <a:t>6/12/2017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5FE43EEF-0C84-4A9E-B85B-E7F677B42949}" type="slidenum">
              <a:rPr lang="en-US"/>
              <a:pPr>
                <a:defRPr/>
              </a:pPr>
              <a:t>‹Nr.›</a:t>
            </a:fld>
            <a:endParaRPr lang="en-US"/>
          </a:p>
        </p:txBody>
      </p:sp>
    </p:spTree>
    <p:extLst>
      <p:ext uri="{BB962C8B-B14F-4D97-AF65-F5344CB8AC3E}">
        <p14:creationId xmlns:p14="http://schemas.microsoft.com/office/powerpoint/2010/main" val="51090785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AC8E4F34-EED9-47F0-B1DD-1047D4D3AB60}" type="datetime1">
              <a:rPr lang="en-US"/>
              <a:pPr>
                <a:defRPr/>
              </a:pPr>
              <a:t>6/12/2017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122FCF83-6C09-41E8-AD95-C60A968237FB}" type="slidenum">
              <a:rPr lang="en-US"/>
              <a:pPr>
                <a:defRPr/>
              </a:pPr>
              <a:t>‹Nr.›</a:t>
            </a:fld>
            <a:endParaRPr lang="en-US"/>
          </a:p>
        </p:txBody>
      </p:sp>
    </p:spTree>
    <p:extLst>
      <p:ext uri="{BB962C8B-B14F-4D97-AF65-F5344CB8AC3E}">
        <p14:creationId xmlns:p14="http://schemas.microsoft.com/office/powerpoint/2010/main" val="68177982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7EA5BADA-5D1A-4AA5-98A1-0617F8296327}" type="datetime1">
              <a:rPr lang="en-US"/>
              <a:pPr>
                <a:defRPr/>
              </a:pPr>
              <a:t>6/12/2017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B6AAB5D6-32AE-487B-B844-EDA09C9DCD47}" type="slidenum">
              <a:rPr lang="en-US"/>
              <a:pPr>
                <a:defRPr/>
              </a:pPr>
              <a:t>‹Nr.›</a:t>
            </a:fld>
            <a:endParaRPr lang="en-US"/>
          </a:p>
        </p:txBody>
      </p:sp>
    </p:spTree>
    <p:extLst>
      <p:ext uri="{BB962C8B-B14F-4D97-AF65-F5344CB8AC3E}">
        <p14:creationId xmlns:p14="http://schemas.microsoft.com/office/powerpoint/2010/main" val="7128457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4E29704E-2384-4EAC-9312-A76D4E9616C4}" type="datetime1">
              <a:rPr lang="en-US"/>
              <a:pPr>
                <a:defRPr/>
              </a:pPr>
              <a:t>6/12/2017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CD63C9D-F17E-4987-963B-795989E157B5}" type="slidenum">
              <a:rPr lang="en-US"/>
              <a:pPr>
                <a:defRPr/>
              </a:pPr>
              <a:t>‹Nr.›</a:t>
            </a:fld>
            <a:endParaRPr lang="en-US"/>
          </a:p>
        </p:txBody>
      </p:sp>
    </p:spTree>
    <p:extLst>
      <p:ext uri="{BB962C8B-B14F-4D97-AF65-F5344CB8AC3E}">
        <p14:creationId xmlns:p14="http://schemas.microsoft.com/office/powerpoint/2010/main" val="322951473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D2F8631-9A56-43B7-9893-52A00B0D8647}" type="datetime1">
              <a:rPr lang="en-US"/>
              <a:pPr>
                <a:defRPr/>
              </a:pPr>
              <a:t>6/12/2017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C7A7432-92D0-4046-AE6C-ACBF4F9513A7}" type="slidenum">
              <a:rPr lang="en-US"/>
              <a:pPr>
                <a:defRPr/>
              </a:pPr>
              <a:t>‹Nr.›</a:t>
            </a:fld>
            <a:endParaRPr lang="en-US"/>
          </a:p>
        </p:txBody>
      </p:sp>
    </p:spTree>
    <p:extLst>
      <p:ext uri="{BB962C8B-B14F-4D97-AF65-F5344CB8AC3E}">
        <p14:creationId xmlns:p14="http://schemas.microsoft.com/office/powerpoint/2010/main" val="34665838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527B9C76-D3FA-460E-86B6-053A27614092}"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54E5D94-2F95-472B-9132-152BBE78EA68}" type="slidenum">
              <a:rPr lang="en-US"/>
              <a:pPr>
                <a:defRPr/>
              </a:pPr>
              <a:t>‹Nr.›</a:t>
            </a:fld>
            <a:endParaRPr lang="en-US"/>
          </a:p>
        </p:txBody>
      </p:sp>
    </p:spTree>
    <p:extLst>
      <p:ext uri="{BB962C8B-B14F-4D97-AF65-F5344CB8AC3E}">
        <p14:creationId xmlns:p14="http://schemas.microsoft.com/office/powerpoint/2010/main" val="412613834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98C17AF-7C7E-4AB3-A6B8-B6AD764454C3}" type="datetime1">
              <a:rPr lang="en-US"/>
              <a:pPr>
                <a:defRPr/>
              </a:pPr>
              <a:t>6/12/2017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7CD0469-EED7-45B7-BD1A-645022512B97}" type="slidenum">
              <a:rPr lang="en-US"/>
              <a:pPr>
                <a:defRPr/>
              </a:pPr>
              <a:t>‹Nr.›</a:t>
            </a:fld>
            <a:endParaRPr lang="en-US"/>
          </a:p>
        </p:txBody>
      </p:sp>
    </p:spTree>
    <p:extLst>
      <p:ext uri="{BB962C8B-B14F-4D97-AF65-F5344CB8AC3E}">
        <p14:creationId xmlns:p14="http://schemas.microsoft.com/office/powerpoint/2010/main" val="116682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theme" Target="../theme/theme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7" name="Rectangle 3"/>
          <p:cNvSpPr>
            <a:spLocks noGrp="1" noChangeArrowheads="1"/>
          </p:cNvSpPr>
          <p:nvPr>
            <p:ph type="body" idx="1"/>
          </p:nvPr>
        </p:nvSpPr>
        <p:spPr bwMode="auto">
          <a:xfrm>
            <a:off x="0" y="17002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953348"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a:defRPr/>
            </a:pPr>
            <a:endParaRPr lang="en-US" sz="3600">
              <a:solidFill>
                <a:schemeClr val="bg1"/>
              </a:solidFill>
              <a:latin typeface="Verdana" charset="0"/>
              <a:cs typeface="Times New Roman" charset="0"/>
            </a:endParaRPr>
          </a:p>
        </p:txBody>
      </p:sp>
      <p:sp>
        <p:nvSpPr>
          <p:cNvPr id="3077"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4100"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5" name="Rectangle 5"/>
          <p:cNvSpPr>
            <a:spLocks noGrp="1" noChangeArrowheads="1"/>
          </p:cNvSpPr>
          <p:nvPr>
            <p:ph type="title"/>
          </p:nvPr>
        </p:nvSpPr>
        <p:spPr bwMode="auto">
          <a:xfrm>
            <a:off x="0" y="2667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179"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a:solidFill>
                  <a:srgbClr val="FFFFFF"/>
                </a:solidFill>
                <a:latin typeface="+mn-lt"/>
                <a:cs typeface="+mn-cs"/>
              </a:defRPr>
            </a:lvl1pPr>
          </a:lstStyle>
          <a:p>
            <a:pPr>
              <a:defRPr/>
            </a:pPr>
            <a:fld id="{09091F50-2D92-44EA-996D-FC79F646A73A}" type="datetime1">
              <a:rPr lang="en-US"/>
              <a:pPr>
                <a:defRPr/>
              </a:pPr>
              <a:t>6/12/2017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2242CE64-E60D-4993-8667-9285200FAD8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algn="l"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D0761A8A-14D7-4B0D-843A-E5D983B69D15}"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9220"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1"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algn="l"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7EBBA106-F6A2-4F8A-B322-3A2651A4BDEF}"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2258E392-2050-4776-A783-D730B8405835}" type="slidenum">
              <a:rPr lang="de-DE"/>
              <a:pPr>
                <a:defRPr/>
              </a:pPr>
              <a:t>‹Nr.›</a:t>
            </a:fld>
            <a:endParaRPr lang="de-DE" dirty="0"/>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0251"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0252"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a:solidFill>
                  <a:srgbClr val="FFFFFF"/>
                </a:solidFill>
                <a:latin typeface="+mn-lt"/>
                <a:cs typeface="+mn-cs"/>
              </a:defRPr>
            </a:lvl1pPr>
          </a:lstStyle>
          <a:p>
            <a:pPr>
              <a:defRPr/>
            </a:pPr>
            <a:fld id="{2C2DDAE8-4E4D-4347-8B04-541E07565B28}" type="datetime1">
              <a:rPr lang="en-US"/>
              <a:pPr>
                <a:defRPr/>
              </a:pPr>
              <a:t>6/12/2017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1CB2C99B-0F8A-409B-867E-81E24BBA004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8.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8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88.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8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8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8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88.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88.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8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88.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8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88.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88.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88.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88.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88.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88.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88.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88.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8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8.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88.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88.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88.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9.xml"/><Relationship Id="rId1" Type="http://schemas.openxmlformats.org/officeDocument/2006/relationships/slideLayout" Target="../slideLayouts/slideLayout88.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88.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88.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88.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8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88.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88.xml"/><Relationship Id="rId4" Type="http://schemas.openxmlformats.org/officeDocument/2006/relationships/image" Target="../media/image2.jpeg"/></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88.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8.xml"/><Relationship Id="rId1" Type="http://schemas.openxmlformats.org/officeDocument/2006/relationships/slideLayout" Target="../slideLayouts/slideLayout88.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9.xml"/><Relationship Id="rId1" Type="http://schemas.openxmlformats.org/officeDocument/2006/relationships/slideLayout" Target="../slideLayouts/slideLayout88.xml"/><Relationship Id="rId4" Type="http://schemas.openxmlformats.org/officeDocument/2006/relationships/image" Target="../media/image37.jpeg"/></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88.xml"/></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1.xml"/><Relationship Id="rId1" Type="http://schemas.openxmlformats.org/officeDocument/2006/relationships/slideLayout" Target="../slideLayouts/slideLayout88.xml"/><Relationship Id="rId5" Type="http://schemas.openxmlformats.org/officeDocument/2006/relationships/image" Target="../media/image40.jpeg"/><Relationship Id="rId4" Type="http://schemas.openxmlformats.org/officeDocument/2006/relationships/image" Target="../media/image39.jpeg"/></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2.xml"/><Relationship Id="rId1" Type="http://schemas.openxmlformats.org/officeDocument/2006/relationships/slideLayout" Target="../slideLayouts/slideLayout88.xml"/><Relationship Id="rId4" Type="http://schemas.openxmlformats.org/officeDocument/2006/relationships/image" Target="../media/image42.jpeg"/></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88.xml"/><Relationship Id="rId4" Type="http://schemas.openxmlformats.org/officeDocument/2006/relationships/image" Target="../media/image42.jpeg"/></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4.xml"/><Relationship Id="rId1" Type="http://schemas.openxmlformats.org/officeDocument/2006/relationships/slideLayout" Target="../slideLayouts/slideLayout88.xml"/><Relationship Id="rId5" Type="http://schemas.openxmlformats.org/officeDocument/2006/relationships/image" Target="../media/image44.jpeg"/><Relationship Id="rId4" Type="http://schemas.openxmlformats.org/officeDocument/2006/relationships/image" Target="../media/image43.jpeg"/></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5.xml"/><Relationship Id="rId1" Type="http://schemas.openxmlformats.org/officeDocument/2006/relationships/slideLayout" Target="../slideLayouts/slideLayout8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8.xml"/></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7.xml"/><Relationship Id="rId1" Type="http://schemas.openxmlformats.org/officeDocument/2006/relationships/slideLayout" Target="../slideLayouts/slideLayout8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12"/>
          <p:cNvSpPr txBox="1">
            <a:spLocks noChangeArrowheads="1"/>
          </p:cNvSpPr>
          <p:nvPr/>
        </p:nvSpPr>
        <p:spPr bwMode="auto">
          <a:xfrm>
            <a:off x="0" y="14859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en-GB" altLang="de-DE" sz="3600" dirty="0" smtClean="0">
                <a:solidFill>
                  <a:srgbClr val="D16349"/>
                </a:solidFill>
              </a:rPr>
              <a:t>Metacognitive Therapy</a:t>
            </a:r>
            <a:endParaRPr lang="en-GB" altLang="de-DE" sz="3600" dirty="0">
              <a:solidFill>
                <a:srgbClr val="D16349"/>
              </a:solidFill>
            </a:endParaRPr>
          </a:p>
        </p:txBody>
      </p:sp>
      <p:sp>
        <p:nvSpPr>
          <p:cNvPr id="11268" name="Text Box 17"/>
          <p:cNvSpPr txBox="1">
            <a:spLocks noChangeArrowheads="1"/>
          </p:cNvSpPr>
          <p:nvPr/>
        </p:nvSpPr>
        <p:spPr bwMode="auto">
          <a:xfrm>
            <a:off x="8366125" y="58991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a:solidFill>
                <a:srgbClr val="000000"/>
              </a:solidFill>
            </a:endParaRPr>
          </a:p>
        </p:txBody>
      </p:sp>
      <p:sp>
        <p:nvSpPr>
          <p:cNvPr id="5" name="Rectangle 2"/>
          <p:cNvSpPr txBox="1">
            <a:spLocks noChangeArrowheads="1"/>
          </p:cNvSpPr>
          <p:nvPr/>
        </p:nvSpPr>
        <p:spPr bwMode="auto">
          <a:xfrm>
            <a:off x="685800" y="264636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lnSpc>
                <a:spcPct val="150000"/>
              </a:lnSpc>
              <a:spcBef>
                <a:spcPct val="20000"/>
              </a:spcBef>
              <a:buClr>
                <a:srgbClr val="D16349"/>
              </a:buClr>
              <a:buSzPct val="85000"/>
              <a:buFont typeface="Wingdings 2" pitchFamily="18" charset="2"/>
              <a:buNone/>
            </a:pPr>
            <a:r>
              <a:rPr lang="de-DE" altLang="de-DE" sz="1800" b="1" kern="0" dirty="0" smtClean="0">
                <a:solidFill>
                  <a:srgbClr val="646B86"/>
                </a:solidFill>
              </a:rPr>
              <a:t>THERAPY UNIT 5: </a:t>
            </a:r>
            <a:br>
              <a:rPr lang="de-DE" altLang="de-DE" sz="1800" b="1" kern="0" dirty="0" smtClean="0">
                <a:solidFill>
                  <a:srgbClr val="646B86"/>
                </a:solidFill>
              </a:rPr>
            </a:br>
            <a:r>
              <a:rPr lang="de-DE" altLang="de-DE" sz="1800" b="1" kern="0" dirty="0" smtClean="0">
                <a:solidFill>
                  <a:srgbClr val="646B86"/>
                </a:solidFill>
              </a:rPr>
              <a:t>DECISION MAKING</a:t>
            </a:r>
            <a:endParaRPr lang="en-US" altLang="de-DE" sz="1800" b="1" kern="0" dirty="0" smtClean="0">
              <a:solidFill>
                <a:srgbClr val="646B86"/>
              </a:solidFill>
            </a:endParaRPr>
          </a:p>
        </p:txBody>
      </p:sp>
    </p:spTree>
    <p:extLst>
      <p:ext uri="{BB962C8B-B14F-4D97-AF65-F5344CB8AC3E}">
        <p14:creationId xmlns:p14="http://schemas.microsoft.com/office/powerpoint/2010/main" val="42565762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271567" y="1347923"/>
            <a:ext cx="8621607" cy="48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975" eaLnBrk="1" hangingPunct="1">
              <a:buClr>
                <a:srgbClr val="336699"/>
              </a:buClr>
              <a:buSzTx/>
              <a:buFontTx/>
              <a:buNone/>
            </a:pPr>
            <a:r>
              <a:rPr lang="en-GB" altLang="de-DE" sz="1800" dirty="0" smtClean="0">
                <a:solidFill>
                  <a:srgbClr val="000000"/>
                </a:solidFill>
              </a:rPr>
              <a:t>We often make decisions without knowing “the whole truth”.</a:t>
            </a:r>
            <a:endParaRPr lang="en-GB" altLang="de-DE" sz="1800" dirty="0">
              <a:solidFill>
                <a:srgbClr val="000000"/>
              </a:solidFill>
            </a:endParaRPr>
          </a:p>
        </p:txBody>
      </p:sp>
      <p:sp>
        <p:nvSpPr>
          <p:cNvPr id="12291" name="Text Box 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GB" altLang="de-DE" sz="2000" dirty="0" smtClean="0">
                <a:solidFill>
                  <a:srgbClr val="D16349"/>
                </a:solidFill>
              </a:rPr>
              <a:t>Jumping to conclusions</a:t>
            </a:r>
            <a:endParaRPr lang="en-GB" altLang="de-DE" sz="2000" dirty="0">
              <a:solidFill>
                <a:srgbClr val="D16349"/>
              </a:solidFill>
            </a:endParaRPr>
          </a:p>
        </p:txBody>
      </p:sp>
      <p:sp>
        <p:nvSpPr>
          <p:cNvPr id="12294" name="Rectangle 2"/>
          <p:cNvSpPr>
            <a:spLocks noChangeArrowheads="1"/>
          </p:cNvSpPr>
          <p:nvPr/>
        </p:nvSpPr>
        <p:spPr bwMode="auto">
          <a:xfrm>
            <a:off x="271568" y="1828800"/>
            <a:ext cx="8621606"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893763" eaLnBrk="1" hangingPunct="1">
              <a:buClr>
                <a:srgbClr val="8CADAE"/>
              </a:buClr>
              <a:buFontTx/>
              <a:buChar char="o"/>
            </a:pPr>
            <a:r>
              <a:rPr lang="en-GB" altLang="de-DE" sz="1800" b="1" dirty="0" smtClean="0">
                <a:solidFill>
                  <a:srgbClr val="000000"/>
                </a:solidFill>
              </a:rPr>
              <a:t>Reasons/advantages:</a:t>
            </a:r>
            <a:r>
              <a:rPr lang="en-GB" altLang="de-DE" sz="1800" dirty="0" smtClean="0">
                <a:solidFill>
                  <a:srgbClr val="000000"/>
                </a:solidFill>
              </a:rPr>
              <a:t> ??? </a:t>
            </a:r>
            <a:r>
              <a:rPr lang="de-DE" altLang="de-DE" sz="1800" dirty="0" smtClean="0">
                <a:solidFill>
                  <a:srgbClr val="FFFFFF"/>
                </a:solidFill>
              </a:rPr>
              <a:t>Zeitersparnis, gibt Sicherheit,    man wirkt auf andere eventuell entschlossen und kompetent (Redewendung: „Besser eine falsche Entscheidung als</a:t>
            </a:r>
          </a:p>
          <a:p>
            <a:pPr marL="893763" eaLnBrk="1" hangingPunct="1">
              <a:buClr>
                <a:srgbClr val="8CADAE"/>
              </a:buClr>
              <a:buFontTx/>
              <a:buChar char="o"/>
            </a:pPr>
            <a:endParaRPr lang="en-GB" altLang="de-DE" sz="1800" b="1" dirty="0" smtClean="0">
              <a:solidFill>
                <a:srgbClr val="000000"/>
              </a:solidFill>
            </a:endParaRPr>
          </a:p>
          <a:p>
            <a:pPr marL="893763" eaLnBrk="1" hangingPunct="1">
              <a:buClr>
                <a:srgbClr val="8CADAE"/>
              </a:buClr>
              <a:buFontTx/>
              <a:buChar char="o"/>
            </a:pPr>
            <a:r>
              <a:rPr lang="en-GB" altLang="de-DE" sz="1800" b="1" dirty="0" smtClean="0">
                <a:solidFill>
                  <a:srgbClr val="000000"/>
                </a:solidFill>
              </a:rPr>
              <a:t>Disadvantages:</a:t>
            </a:r>
            <a:r>
              <a:rPr lang="en-GB" altLang="de-DE" sz="1800" dirty="0" smtClean="0">
                <a:solidFill>
                  <a:srgbClr val="000000"/>
                </a:solidFill>
              </a:rPr>
              <a:t> ??? </a:t>
            </a:r>
            <a:r>
              <a:rPr lang="de-DE" altLang="de-DE" sz="1800" dirty="0" smtClean="0">
                <a:solidFill>
                  <a:srgbClr val="FFFFFF"/>
                </a:solidFill>
              </a:rPr>
              <a:t>Risiko</a:t>
            </a:r>
            <a:r>
              <a:rPr lang="de-DE" altLang="de-DE" sz="1800" dirty="0">
                <a:solidFill>
                  <a:srgbClr val="FFFFFF"/>
                </a:solidFill>
              </a:rPr>
              <a:t>, schwerwiegende Fehlentscheidungen zu begehen...</a:t>
            </a:r>
          </a:p>
          <a:p>
            <a:pPr eaLnBrk="1" hangingPunct="1">
              <a:buClr>
                <a:srgbClr val="D16349"/>
              </a:buClr>
            </a:pPr>
            <a:endParaRPr lang="de-DE" altLang="de-DE" sz="1800" dirty="0">
              <a:solidFill>
                <a:srgbClr val="FFFFFF"/>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rgbClr val="646B86"/>
                </a:solidFill>
                <a:latin typeface="Verdana"/>
              </a:rPr>
              <a:t>D</a:t>
            </a:r>
            <a:r>
              <a:rPr lang="en-GB" altLang="de-DE" sz="1200" b="1" dirty="0" smtClean="0">
                <a:solidFill>
                  <a:srgbClr val="646B86"/>
                </a:solidFill>
                <a:latin typeface="Verdana"/>
              </a:rPr>
              <a:t>ecision making	   5.2</a:t>
            </a:r>
            <a:endParaRPr lang="en-GB" altLang="de-DE" sz="1200" b="1" dirty="0">
              <a:solidFill>
                <a:srgbClr val="646B86"/>
              </a:solidFill>
              <a:latin typeface="Verdana"/>
            </a:endParaRPr>
          </a:p>
        </p:txBody>
      </p:sp>
    </p:spTree>
    <p:extLst>
      <p:ext uri="{BB962C8B-B14F-4D97-AF65-F5344CB8AC3E}">
        <p14:creationId xmlns:p14="http://schemas.microsoft.com/office/powerpoint/2010/main" val="19066136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feld 1"/>
          <p:cNvSpPr txBox="1"/>
          <p:nvPr/>
        </p:nvSpPr>
        <p:spPr>
          <a:xfrm>
            <a:off x="271567" y="3898232"/>
            <a:ext cx="8621607" cy="1874359"/>
          </a:xfrm>
          <a:prstGeom prst="rect">
            <a:avLst/>
          </a:prstGeom>
          <a:noFill/>
        </p:spPr>
        <p:txBody>
          <a:bodyPr wrap="square">
            <a:spAutoFit/>
          </a:bodyPr>
          <a:lstStyle/>
          <a:p>
            <a:pPr marL="541338" indent="-361950">
              <a:spcBef>
                <a:spcPct val="20000"/>
              </a:spcBef>
              <a:buClr>
                <a:srgbClr val="D16349"/>
              </a:buClr>
              <a:buSzPct val="85000"/>
              <a:defRPr/>
            </a:pPr>
            <a:r>
              <a:rPr lang="en-GB" altLang="de-DE" sz="1800" kern="0" dirty="0" smtClean="0">
                <a:solidFill>
                  <a:srgbClr val="000000"/>
                </a:solidFill>
                <a:latin typeface="Verdana"/>
              </a:rPr>
              <a:t>A happy medium should be found between:</a:t>
            </a:r>
          </a:p>
          <a:p>
            <a:pPr marL="541338" indent="-361950">
              <a:spcBef>
                <a:spcPct val="20000"/>
              </a:spcBef>
              <a:buClr>
                <a:srgbClr val="D16349"/>
              </a:buClr>
              <a:buSzPct val="85000"/>
              <a:defRPr/>
            </a:pPr>
            <a:endParaRPr lang="en-GB" altLang="de-DE" sz="800" kern="0" dirty="0" smtClean="0">
              <a:solidFill>
                <a:srgbClr val="FF0000"/>
              </a:solidFill>
              <a:latin typeface="Verdana"/>
            </a:endParaRPr>
          </a:p>
          <a:p>
            <a:pPr marL="901700" indent="-361950">
              <a:lnSpc>
                <a:spcPct val="150000"/>
              </a:lnSpc>
              <a:spcBef>
                <a:spcPct val="20000"/>
              </a:spcBef>
              <a:buClr>
                <a:srgbClr val="8CADAE"/>
              </a:buClr>
              <a:buSzPct val="85000"/>
              <a:buFontTx/>
              <a:buChar char="o"/>
              <a:defRPr/>
            </a:pPr>
            <a:r>
              <a:rPr lang="en-GB" altLang="de-DE" sz="1800" kern="0" dirty="0">
                <a:solidFill>
                  <a:srgbClr val="000000"/>
                </a:solidFill>
                <a:latin typeface="Verdana"/>
              </a:rPr>
              <a:t>m</a:t>
            </a:r>
            <a:r>
              <a:rPr lang="en-GB" altLang="de-DE" sz="1800" kern="0" dirty="0" smtClean="0">
                <a:solidFill>
                  <a:srgbClr val="000000"/>
                </a:solidFill>
                <a:latin typeface="Verdana"/>
              </a:rPr>
              <a:t>aking a hasty decision</a:t>
            </a:r>
            <a:br>
              <a:rPr lang="en-GB" altLang="de-DE" sz="1800" kern="0" dirty="0" smtClean="0">
                <a:solidFill>
                  <a:srgbClr val="000000"/>
                </a:solidFill>
                <a:latin typeface="Verdana"/>
              </a:rPr>
            </a:br>
            <a:r>
              <a:rPr lang="en-GB" altLang="de-DE" sz="1800" kern="0" dirty="0" smtClean="0">
                <a:solidFill>
                  <a:srgbClr val="000000"/>
                </a:solidFill>
                <a:latin typeface="Verdana"/>
              </a:rPr>
              <a:t>and</a:t>
            </a:r>
          </a:p>
          <a:p>
            <a:pPr marL="901700" indent="-361950">
              <a:lnSpc>
                <a:spcPct val="150000"/>
              </a:lnSpc>
              <a:spcBef>
                <a:spcPct val="20000"/>
              </a:spcBef>
              <a:buClr>
                <a:srgbClr val="8CADAE"/>
              </a:buClr>
              <a:buSzPct val="85000"/>
              <a:buFontTx/>
              <a:buChar char="o"/>
              <a:defRPr/>
            </a:pPr>
            <a:r>
              <a:rPr lang="en-GB" altLang="de-DE" sz="1800" kern="0" dirty="0">
                <a:solidFill>
                  <a:srgbClr val="000000"/>
                </a:solidFill>
                <a:latin typeface="Verdana"/>
              </a:rPr>
              <a:t>b</a:t>
            </a:r>
            <a:r>
              <a:rPr lang="en-GB" altLang="de-DE" sz="1800" kern="0" dirty="0" smtClean="0">
                <a:solidFill>
                  <a:srgbClr val="000000"/>
                </a:solidFill>
                <a:latin typeface="Verdana"/>
              </a:rPr>
              <a:t>eing overly lost in detail</a:t>
            </a:r>
            <a:endParaRPr lang="en-GB" altLang="de-DE" sz="1800" kern="0" dirty="0">
              <a:solidFill>
                <a:srgbClr val="000000"/>
              </a:solidFill>
              <a:latin typeface="Verdana"/>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rgbClr val="646B86"/>
                </a:solidFill>
                <a:latin typeface="Verdana"/>
              </a:rPr>
              <a:t>D</a:t>
            </a:r>
            <a:r>
              <a:rPr lang="en-GB" altLang="de-DE" sz="1200" b="1" dirty="0" smtClean="0">
                <a:solidFill>
                  <a:srgbClr val="646B86"/>
                </a:solidFill>
                <a:latin typeface="Verdana"/>
              </a:rPr>
              <a:t>ecision making	   5.3</a:t>
            </a:r>
            <a:endParaRPr lang="en-GB" altLang="de-DE" sz="1200" b="1" dirty="0">
              <a:solidFill>
                <a:srgbClr val="646B86"/>
              </a:solidFill>
              <a:latin typeface="Verdana"/>
            </a:endParaRPr>
          </a:p>
        </p:txBody>
      </p:sp>
      <p:sp>
        <p:nvSpPr>
          <p:cNvPr id="14" name="Rectangle 2"/>
          <p:cNvSpPr>
            <a:spLocks noChangeArrowheads="1"/>
          </p:cNvSpPr>
          <p:nvPr/>
        </p:nvSpPr>
        <p:spPr bwMode="auto">
          <a:xfrm>
            <a:off x="271568" y="1828800"/>
            <a:ext cx="8621606" cy="206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893763" eaLnBrk="1" hangingPunct="1">
              <a:buClr>
                <a:srgbClr val="8CADAE"/>
              </a:buClr>
              <a:buFontTx/>
              <a:buChar char="o"/>
            </a:pPr>
            <a:r>
              <a:rPr lang="en-GB" altLang="de-DE" sz="1800" b="1" dirty="0" smtClean="0">
                <a:solidFill>
                  <a:srgbClr val="000000"/>
                </a:solidFill>
              </a:rPr>
              <a:t>Reasons/advantages:</a:t>
            </a:r>
            <a:r>
              <a:rPr lang="en-GB" altLang="de-DE" sz="1800" dirty="0" smtClean="0">
                <a:solidFill>
                  <a:srgbClr val="000000"/>
                </a:solidFill>
              </a:rPr>
              <a:t> saves time, reinforces prior knowledge, may make you appear determined and competent (proverb: “Better a wrong decision than none at all.”)</a:t>
            </a:r>
          </a:p>
          <a:p>
            <a:pPr marL="531813" indent="0" eaLnBrk="1" hangingPunct="1">
              <a:buClr>
                <a:srgbClr val="8CADAE"/>
              </a:buClr>
            </a:pPr>
            <a:endParaRPr lang="en-GB" altLang="de-DE" sz="1800" dirty="0" smtClean="0">
              <a:solidFill>
                <a:srgbClr val="000000"/>
              </a:solidFill>
            </a:endParaRPr>
          </a:p>
          <a:p>
            <a:pPr marL="893763" eaLnBrk="1" hangingPunct="1">
              <a:buClr>
                <a:srgbClr val="8CADAE"/>
              </a:buClr>
              <a:buFontTx/>
              <a:buChar char="o"/>
            </a:pPr>
            <a:r>
              <a:rPr lang="en-GB" altLang="de-DE" sz="1800" b="1" dirty="0" smtClean="0">
                <a:solidFill>
                  <a:srgbClr val="000000"/>
                </a:solidFill>
              </a:rPr>
              <a:t>Disadvantages:</a:t>
            </a:r>
            <a:r>
              <a:rPr lang="en-GB" altLang="de-DE" sz="1800" dirty="0" smtClean="0">
                <a:solidFill>
                  <a:srgbClr val="000000"/>
                </a:solidFill>
              </a:rPr>
              <a:t> risk in making the wrong decision.</a:t>
            </a:r>
            <a:endParaRPr lang="en-GB" altLang="de-DE" sz="1800" dirty="0">
              <a:solidFill>
                <a:srgbClr val="000000"/>
              </a:solidFill>
            </a:endParaRPr>
          </a:p>
        </p:txBody>
      </p:sp>
      <p:sp>
        <p:nvSpPr>
          <p:cNvPr id="7" name="Text Box 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GB" altLang="de-DE" sz="2000" dirty="0" smtClean="0">
                <a:solidFill>
                  <a:srgbClr val="D16349"/>
                </a:solidFill>
              </a:rPr>
              <a:t>Jumping to conclusions</a:t>
            </a:r>
            <a:endParaRPr lang="en-GB" altLang="de-DE" sz="2000" dirty="0">
              <a:solidFill>
                <a:srgbClr val="D16349"/>
              </a:solidFill>
            </a:endParaRPr>
          </a:p>
        </p:txBody>
      </p:sp>
      <p:sp>
        <p:nvSpPr>
          <p:cNvPr id="10" name="Rectangle 4"/>
          <p:cNvSpPr>
            <a:spLocks noChangeArrowheads="1"/>
          </p:cNvSpPr>
          <p:nvPr/>
        </p:nvSpPr>
        <p:spPr bwMode="auto">
          <a:xfrm>
            <a:off x="271567" y="1347923"/>
            <a:ext cx="8621607" cy="48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975" eaLnBrk="1" hangingPunct="1">
              <a:buClr>
                <a:srgbClr val="336699"/>
              </a:buClr>
              <a:buSzTx/>
              <a:buFontTx/>
              <a:buNone/>
            </a:pPr>
            <a:r>
              <a:rPr lang="en-GB" altLang="de-DE" sz="1800" dirty="0" smtClean="0">
                <a:solidFill>
                  <a:srgbClr val="000000"/>
                </a:solidFill>
              </a:rPr>
              <a:t>We often make decisions without knowing “the whole truth”.</a:t>
            </a:r>
            <a:endParaRPr lang="en-GB" altLang="de-DE" sz="1800" dirty="0">
              <a:solidFill>
                <a:srgbClr val="000000"/>
              </a:solidFill>
            </a:endParaRPr>
          </a:p>
        </p:txBody>
      </p:sp>
    </p:spTree>
    <p:extLst>
      <p:ext uri="{BB962C8B-B14F-4D97-AF65-F5344CB8AC3E}">
        <p14:creationId xmlns:p14="http://schemas.microsoft.com/office/powerpoint/2010/main" val="3105796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body" idx="4294967295"/>
          </p:nvPr>
        </p:nvSpPr>
        <p:spPr>
          <a:xfrm>
            <a:off x="190665" y="1341439"/>
            <a:ext cx="8642350" cy="2556794"/>
          </a:xfrm>
        </p:spPr>
        <p:txBody>
          <a:bodyPr lIns="360000" rIns="360000"/>
          <a:lstStyle/>
          <a:p>
            <a:pPr marL="0" indent="0" eaLnBrk="1" hangingPunct="1">
              <a:spcBef>
                <a:spcPts val="1200"/>
              </a:spcBef>
              <a:buFont typeface="Wingdings" pitchFamily="2" charset="2"/>
              <a:buNone/>
            </a:pPr>
            <a:r>
              <a:rPr lang="en-GB" altLang="de-DE" dirty="0" smtClean="0"/>
              <a:t>Studies show that many (but not all!) people with psychosis tend to </a:t>
            </a:r>
            <a:r>
              <a:rPr lang="en-GB" altLang="de-DE" b="1" dirty="0" smtClean="0"/>
              <a:t>make hasty decisions </a:t>
            </a:r>
            <a:r>
              <a:rPr lang="en-GB" altLang="de-DE" dirty="0" smtClean="0"/>
              <a:t>(without enough background information). </a:t>
            </a:r>
          </a:p>
          <a:p>
            <a:pPr marL="0" indent="0" eaLnBrk="1" hangingPunct="1">
              <a:spcBef>
                <a:spcPts val="1200"/>
              </a:spcBef>
              <a:buFont typeface="Wingdings" pitchFamily="2" charset="2"/>
              <a:buNone/>
            </a:pPr>
            <a:endParaRPr lang="en-GB" altLang="de-DE" dirty="0" smtClean="0"/>
          </a:p>
          <a:p>
            <a:pPr marL="0" indent="0" eaLnBrk="1" hangingPunct="1">
              <a:spcBef>
                <a:spcPts val="1200"/>
              </a:spcBef>
              <a:buFont typeface="Wingdings" pitchFamily="2" charset="2"/>
              <a:buNone/>
            </a:pPr>
            <a:r>
              <a:rPr lang="en-GB" altLang="de-DE" dirty="0" smtClean="0"/>
              <a:t>This style of decision making often leads to errors. Therefore, it is favourable – in particular when it concerns important issues – </a:t>
            </a:r>
            <a:r>
              <a:rPr lang="en-GB" altLang="de-DE" b="1" dirty="0" smtClean="0"/>
              <a:t>to consider as much information as possible</a:t>
            </a:r>
            <a:r>
              <a:rPr lang="en-GB" altLang="de-DE" dirty="0" smtClean="0"/>
              <a:t>.</a:t>
            </a:r>
          </a:p>
        </p:txBody>
      </p:sp>
      <p:sp>
        <p:nvSpPr>
          <p:cNvPr id="7" name="Text Box 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GB" altLang="de-DE" sz="2000" dirty="0" smtClean="0">
                <a:solidFill>
                  <a:srgbClr val="D16349"/>
                </a:solidFill>
              </a:rPr>
              <a:t>Why are we doing this?</a:t>
            </a:r>
            <a:endParaRPr lang="en-GB" altLang="de-DE" sz="2000" dirty="0">
              <a:solidFill>
                <a:srgbClr val="D16349"/>
              </a:solidFill>
            </a:endParaRPr>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rgbClr val="646B86"/>
                </a:solidFill>
                <a:latin typeface="Verdana"/>
              </a:rPr>
              <a:t>D</a:t>
            </a:r>
            <a:r>
              <a:rPr lang="en-GB" altLang="de-DE" sz="1200" b="1" dirty="0" smtClean="0">
                <a:solidFill>
                  <a:srgbClr val="646B86"/>
                </a:solidFill>
                <a:latin typeface="Verdana"/>
              </a:rPr>
              <a:t>ecision making	   5.4</a:t>
            </a:r>
            <a:endParaRPr lang="en-GB" altLang="de-DE" sz="1200" b="1" dirty="0">
              <a:solidFill>
                <a:srgbClr val="646B86"/>
              </a:solidFill>
              <a:latin typeface="Verdana"/>
            </a:endParaRPr>
          </a:p>
        </p:txBody>
      </p:sp>
    </p:spTree>
    <p:extLst>
      <p:ext uri="{BB962C8B-B14F-4D97-AF65-F5344CB8AC3E}">
        <p14:creationId xmlns:p14="http://schemas.microsoft.com/office/powerpoint/2010/main" val="29518832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a:solidFill>
                <a:srgbClr val="000000"/>
              </a:solidFill>
            </a:endParaRPr>
          </a:p>
        </p:txBody>
      </p:sp>
      <p:sp>
        <p:nvSpPr>
          <p:cNvPr id="15363" name="Text Box 1027"/>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How jumping to conclusions promotes misinterpretations (e.g. during a psychosis): examples</a:t>
            </a:r>
            <a:endParaRPr lang="en-GB" altLang="de-DE" sz="2000" dirty="0">
              <a:solidFill>
                <a:srgbClr val="D16349"/>
              </a:solidFill>
            </a:endParaRPr>
          </a:p>
        </p:txBody>
      </p:sp>
      <p:graphicFrame>
        <p:nvGraphicFramePr>
          <p:cNvPr id="91198" name="Group 62"/>
          <p:cNvGraphicFramePr>
            <a:graphicFrameLocks noGrp="1"/>
          </p:cNvGraphicFramePr>
          <p:nvPr>
            <p:ph idx="4294967295"/>
            <p:extLst>
              <p:ext uri="{D42A27DB-BD31-4B8C-83A1-F6EECF244321}">
                <p14:modId xmlns:p14="http://schemas.microsoft.com/office/powerpoint/2010/main" val="1256123438"/>
              </p:ext>
            </p:extLst>
          </p:nvPr>
        </p:nvGraphicFramePr>
        <p:xfrm>
          <a:off x="66675" y="1235446"/>
          <a:ext cx="9010650" cy="4114263"/>
        </p:xfrm>
        <a:graphic>
          <a:graphicData uri="http://schemas.openxmlformats.org/drawingml/2006/table">
            <a:tbl>
              <a:tblPr/>
              <a:tblGrid>
                <a:gridCol w="2693988">
                  <a:extLst>
                    <a:ext uri="{9D8B030D-6E8A-4147-A177-3AD203B41FA5}"/>
                  </a:extLst>
                </a:gridCol>
                <a:gridCol w="2774950">
                  <a:extLst>
                    <a:ext uri="{9D8B030D-6E8A-4147-A177-3AD203B41FA5}"/>
                  </a:extLst>
                </a:gridCol>
                <a:gridCol w="3541712">
                  <a:extLst>
                    <a:ext uri="{9D8B030D-6E8A-4147-A177-3AD203B41FA5}"/>
                  </a:extLst>
                </a:gridCol>
              </a:tblGrid>
              <a:tr h="639890">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Event</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Explanation during psychosis</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Alternative explanations</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91419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Stomach-ache, headache</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You have been poisoned</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You ate something bad; beginning of a stomach flu</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011435">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In your letterbox you find an advertising flyer for an online pharmacy.</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Proof that the pharmaceutical industry is making people ill via the post and internet or that ill people’s data, including your own, have been sold to that company.</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The advertising flyer was distributed to all mail boxes in the neighbourhood. Online deliveries are strongly advertised for many products</a:t>
                      </a:r>
                      <a:r>
                        <a:rPr kumimoji="0" lang="en-GB" altLang="de-DE" sz="1800" b="0" i="0" u="none" strike="noStrike" cap="none" normalizeH="0" baseline="0" noProof="0" smtClean="0">
                          <a:ln>
                            <a:noFill/>
                          </a:ln>
                          <a:solidFill>
                            <a:schemeClr val="tx1"/>
                          </a:solidFill>
                          <a:effectLst/>
                          <a:latin typeface="Verdana" pitchFamily="34" charset="0"/>
                        </a:rPr>
                        <a:t>. </a:t>
                      </a:r>
                      <a:endParaRPr kumimoji="0" lang="en-GB" altLang="de-DE" sz="18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15382" name="Text Box 1082"/>
          <p:cNvSpPr txBox="1">
            <a:spLocks noChangeArrowheads="1"/>
          </p:cNvSpPr>
          <p:nvPr/>
        </p:nvSpPr>
        <p:spPr bwMode="auto">
          <a:xfrm>
            <a:off x="0" y="5990577"/>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solidFill>
                  <a:srgbClr val="000000"/>
                </a:solidFill>
              </a:rPr>
              <a:t>Possible consequences of the hasty conclusion?</a:t>
            </a:r>
            <a:endParaRPr lang="en-GB" altLang="de-DE" sz="1800" dirty="0">
              <a:solidFill>
                <a:srgbClr val="000000"/>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rgbClr val="646B86"/>
                </a:solidFill>
                <a:latin typeface="Verdana"/>
              </a:rPr>
              <a:t>D</a:t>
            </a:r>
            <a:r>
              <a:rPr lang="en-GB" altLang="de-DE" sz="1200" b="1" dirty="0" smtClean="0">
                <a:solidFill>
                  <a:srgbClr val="646B86"/>
                </a:solidFill>
                <a:latin typeface="Verdana"/>
              </a:rPr>
              <a:t>ecision making	   5.5</a:t>
            </a:r>
            <a:endParaRPr lang="en-GB" altLang="de-DE" sz="1200" b="1" dirty="0">
              <a:solidFill>
                <a:srgbClr val="646B86"/>
              </a:solidFill>
              <a:latin typeface="Verdana"/>
            </a:endParaRPr>
          </a:p>
        </p:txBody>
      </p:sp>
    </p:spTree>
    <p:extLst>
      <p:ext uri="{BB962C8B-B14F-4D97-AF65-F5344CB8AC3E}">
        <p14:creationId xmlns:p14="http://schemas.microsoft.com/office/powerpoint/2010/main" val="36874895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chemeClr val="accent1"/>
                </a:solidFill>
              </a:rPr>
              <a:t>Possible consequences of different decision making styles</a:t>
            </a:r>
            <a:endParaRPr lang="en-GB" altLang="de-DE" sz="2600" dirty="0">
              <a:solidFill>
                <a:schemeClr val="bg1"/>
              </a:solidFill>
            </a:endParaRPr>
          </a:p>
        </p:txBody>
      </p:sp>
      <p:sp>
        <p:nvSpPr>
          <p:cNvPr id="16405" name="Rectangle 69"/>
          <p:cNvSpPr>
            <a:spLocks noChangeArrowheads="1"/>
          </p:cNvSpPr>
          <p:nvPr/>
        </p:nvSpPr>
        <p:spPr bwMode="auto">
          <a:xfrm>
            <a:off x="0" y="6176963"/>
            <a:ext cx="1944688" cy="4746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1640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8" y="6238875"/>
            <a:ext cx="336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7" name="Text Box 71"/>
          <p:cNvSpPr txBox="1">
            <a:spLocks noChangeArrowheads="1"/>
          </p:cNvSpPr>
          <p:nvPr/>
        </p:nvSpPr>
        <p:spPr bwMode="auto">
          <a:xfrm>
            <a:off x="254000" y="6173788"/>
            <a:ext cx="2085975"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n-GB" altLang="de-DE" sz="1200" dirty="0" smtClean="0"/>
              <a:t>worksheet </a:t>
            </a:r>
          </a:p>
          <a:p>
            <a:pPr eaLnBrk="1" hangingPunct="1">
              <a:spcBef>
                <a:spcPct val="0"/>
              </a:spcBef>
              <a:buClrTx/>
              <a:buSzTx/>
              <a:buFontTx/>
              <a:buNone/>
            </a:pPr>
            <a:r>
              <a:rPr lang="de-DE" altLang="de-DE" sz="1200" dirty="0" smtClean="0"/>
              <a:t>      </a:t>
            </a:r>
            <a:r>
              <a:rPr lang="de-DE" altLang="de-DE" sz="1200" dirty="0"/>
              <a:t>5.1 a, b</a:t>
            </a:r>
          </a:p>
          <a:p>
            <a:pPr eaLnBrk="1" hangingPunct="1">
              <a:spcBef>
                <a:spcPct val="0"/>
              </a:spcBef>
              <a:buClrTx/>
              <a:buSzTx/>
              <a:buFontTx/>
              <a:buNone/>
            </a:pPr>
            <a:r>
              <a:rPr lang="de-DE" altLang="de-DE" sz="1200" dirty="0"/>
              <a:t>     </a:t>
            </a: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a:t>
            </a:r>
            <a:r>
              <a:rPr lang="de-DE" altLang="de-DE" sz="1200" b="1" dirty="0" smtClean="0">
                <a:solidFill>
                  <a:schemeClr val="tx2"/>
                </a:solidFill>
                <a:latin typeface="+mn-lt"/>
              </a:rPr>
              <a:t>5.6</a:t>
            </a:r>
            <a:endParaRPr lang="de-DE" altLang="de-DE" sz="1200" b="1" dirty="0">
              <a:solidFill>
                <a:schemeClr val="tx2"/>
              </a:solidFill>
              <a:latin typeface="+mn-lt"/>
            </a:endParaRPr>
          </a:p>
        </p:txBody>
      </p:sp>
      <p:graphicFrame>
        <p:nvGraphicFramePr>
          <p:cNvPr id="10" name="Group 62"/>
          <p:cNvGraphicFramePr>
            <a:graphicFrameLocks/>
          </p:cNvGraphicFramePr>
          <p:nvPr>
            <p:extLst>
              <p:ext uri="{D42A27DB-BD31-4B8C-83A1-F6EECF244321}">
                <p14:modId xmlns:p14="http://schemas.microsoft.com/office/powerpoint/2010/main" val="301803254"/>
              </p:ext>
            </p:extLst>
          </p:nvPr>
        </p:nvGraphicFramePr>
        <p:xfrm>
          <a:off x="66675" y="1235446"/>
          <a:ext cx="9010650" cy="4540155"/>
        </p:xfrm>
        <a:graphic>
          <a:graphicData uri="http://schemas.openxmlformats.org/drawingml/2006/table">
            <a:tbl>
              <a:tblPr/>
              <a:tblGrid>
                <a:gridCol w="2693988">
                  <a:extLst>
                    <a:ext uri="{9D8B030D-6E8A-4147-A177-3AD203B41FA5}"/>
                  </a:extLst>
                </a:gridCol>
                <a:gridCol w="6316662">
                  <a:extLst>
                    <a:ext uri="{9D8B030D-6E8A-4147-A177-3AD203B41FA5}"/>
                  </a:extLst>
                </a:gridCol>
              </a:tblGrid>
              <a:tr h="639890">
                <a:tc gridSpan="2">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Event</a:t>
                      </a:r>
                    </a:p>
                    <a:p>
                      <a:pPr marL="0" marR="0" lvl="0" indent="0" algn="l" defTabSz="914400" rtl="0" eaLnBrk="1" fontAlgn="base" latinLnBrk="0" hangingPunct="1">
                        <a:lnSpc>
                          <a:spcPct val="100000"/>
                        </a:lnSpc>
                        <a:spcBef>
                          <a:spcPts val="0"/>
                        </a:spcBef>
                        <a:spcAft>
                          <a:spcPct val="0"/>
                        </a:spcAft>
                        <a:buClr>
                          <a:schemeClr val="accent1"/>
                        </a:buClr>
                        <a:buSzPct val="85000"/>
                        <a:buFont typeface="Times New Roman" pitchFamily="18" charset="0"/>
                        <a:buNone/>
                        <a:tabLst/>
                      </a:pPr>
                      <a:r>
                        <a:rPr kumimoji="0" lang="en-US" altLang="de-DE" sz="1800" b="0" i="0" u="none" strike="noStrike" cap="none" normalizeH="0" baseline="0" noProof="0" dirty="0" smtClean="0">
                          <a:ln>
                            <a:noFill/>
                          </a:ln>
                          <a:solidFill>
                            <a:schemeClr val="tx1"/>
                          </a:solidFill>
                          <a:effectLst/>
                          <a:latin typeface="Verdana" pitchFamily="34" charset="0"/>
                        </a:rPr>
                        <a:t>stomachache, headache</a:t>
                      </a:r>
                      <a:endParaRPr kumimoji="0" lang="en-US" altLang="de-DE" sz="1800" b="1"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de-DE" altLang="de-DE" sz="1800" b="1" i="0" u="none" strike="noStrike" cap="none" normalizeH="0" baseline="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91419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Hasty explanation (jumping to conclusions)</a:t>
                      </a:r>
                    </a:p>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You have been poisoned.</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438275" marR="0" lvl="0" indent="-36195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tab pos="85725" algn="l"/>
                        </a:tabLst>
                      </a:pPr>
                      <a:r>
                        <a:rPr kumimoji="0" lang="en-US" altLang="de-DE" sz="1800" b="1" i="0" u="none" strike="noStrike" cap="none" normalizeH="0" baseline="0" dirty="0" smtClean="0">
                          <a:ln>
                            <a:noFill/>
                          </a:ln>
                          <a:solidFill>
                            <a:schemeClr val="tx1"/>
                          </a:solidFill>
                          <a:effectLst/>
                          <a:latin typeface="Verdana" pitchFamily="34" charset="0"/>
                        </a:rPr>
                        <a:t>Possible consequences</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tab pos="85725" algn="l"/>
                        </a:tabLst>
                      </a:pPr>
                      <a:r>
                        <a:rPr kumimoji="0" lang="en-US" altLang="de-DE" sz="1800" b="0" i="0" u="none" strike="noStrike" cap="none" normalizeH="0" baseline="0" dirty="0" smtClean="0">
                          <a:ln>
                            <a:noFill/>
                          </a:ln>
                          <a:solidFill>
                            <a:schemeClr val="tx1"/>
                          </a:solidFill>
                          <a:effectLst/>
                          <a:latin typeface="Verdana" pitchFamily="34" charset="0"/>
                        </a:rPr>
                        <a:t>experience of anxiety and threat</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tab pos="85725" algn="l"/>
                        </a:tabLst>
                      </a:pPr>
                      <a:r>
                        <a:rPr kumimoji="0" lang="en-US" altLang="de-DE" sz="1800" b="0" i="0" u="none" strike="noStrike" cap="none" normalizeH="0" baseline="0" dirty="0" smtClean="0">
                          <a:ln>
                            <a:noFill/>
                          </a:ln>
                          <a:solidFill>
                            <a:schemeClr val="tx1"/>
                          </a:solidFill>
                          <a:effectLst/>
                          <a:latin typeface="Verdana" pitchFamily="34" charset="0"/>
                        </a:rPr>
                        <a:t>blaming others, possibly insulting a caring person</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tab pos="85725" algn="l"/>
                        </a:tabLst>
                      </a:pPr>
                      <a:r>
                        <a:rPr kumimoji="0" lang="en-US" altLang="de-DE" sz="1800" b="0" i="0" u="none" strike="noStrike" cap="none" normalizeH="0" baseline="0" dirty="0" smtClean="0">
                          <a:ln>
                            <a:noFill/>
                          </a:ln>
                          <a:solidFill>
                            <a:schemeClr val="tx1"/>
                          </a:solidFill>
                          <a:effectLst/>
                          <a:latin typeface="Verdana" pitchFamily="34" charset="0"/>
                        </a:rPr>
                        <a:t>true medical cause remains undiagnosed (see below)</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199845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Alternative explanations</a:t>
                      </a:r>
                    </a:p>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kumimoji="0" lang="en-GB" altLang="de-DE" sz="1800" b="0" i="0" u="none" strike="noStrike" cap="none" normalizeH="0" baseline="0" noProof="0" dirty="0" smtClean="0">
                          <a:ln>
                            <a:noFill/>
                          </a:ln>
                          <a:solidFill>
                            <a:schemeClr val="tx1"/>
                          </a:solidFill>
                          <a:effectLst/>
                          <a:latin typeface="Verdana" pitchFamily="34" charset="0"/>
                        </a:rPr>
                        <a:t>You ate something bad, beginning of a stomach flu</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438275" marR="0" lvl="0" indent="-36195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US" altLang="de-DE" sz="1800" b="1" i="0" u="none" strike="noStrike" cap="none" normalizeH="0" baseline="0" dirty="0" smtClean="0">
                          <a:ln>
                            <a:noFill/>
                          </a:ln>
                          <a:solidFill>
                            <a:schemeClr val="tx1"/>
                          </a:solidFill>
                          <a:effectLst/>
                          <a:latin typeface="Verdana" pitchFamily="34" charset="0"/>
                        </a:rPr>
                        <a:t>Possible consequences</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800" b="0" i="0" u="none" strike="noStrike" cap="none" normalizeH="0" baseline="0" dirty="0" smtClean="0">
                          <a:ln>
                            <a:noFill/>
                          </a:ln>
                          <a:solidFill>
                            <a:schemeClr val="tx1"/>
                          </a:solidFill>
                          <a:effectLst/>
                          <a:latin typeface="Verdana" pitchFamily="34" charset="0"/>
                        </a:rPr>
                        <a:t>see the doctor</a:t>
                      </a:r>
                    </a:p>
                    <a:p>
                      <a:pPr marL="1438275" marR="0" lvl="0" indent="-36195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800" b="0" i="0" u="none" strike="noStrike" cap="none" normalizeH="0" baseline="0" dirty="0" smtClean="0">
                          <a:ln>
                            <a:noFill/>
                          </a:ln>
                          <a:solidFill>
                            <a:schemeClr val="tx1"/>
                          </a:solidFill>
                          <a:effectLst/>
                          <a:latin typeface="Verdana" pitchFamily="34" charset="0"/>
                        </a:rPr>
                        <a:t>medication may be advisable</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11" name="AutoShape 20"/>
          <p:cNvSpPr>
            <a:spLocks noChangeArrowheads="1"/>
          </p:cNvSpPr>
          <p:nvPr/>
        </p:nvSpPr>
        <p:spPr bwMode="auto">
          <a:xfrm>
            <a:off x="2882900" y="1926182"/>
            <a:ext cx="790575" cy="327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
        <p:nvSpPr>
          <p:cNvPr id="13" name="AutoShape 20"/>
          <p:cNvSpPr>
            <a:spLocks noChangeArrowheads="1"/>
          </p:cNvSpPr>
          <p:nvPr/>
        </p:nvSpPr>
        <p:spPr bwMode="auto">
          <a:xfrm>
            <a:off x="2879725" y="4113757"/>
            <a:ext cx="790575" cy="327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de-DE" altLang="de-DE" sz="2000" dirty="0" smtClean="0">
                <a:solidFill>
                  <a:srgbClr val="D16349"/>
                </a:solidFill>
              </a:rPr>
              <a:t>Task </a:t>
            </a:r>
            <a:r>
              <a:rPr lang="de-DE" altLang="de-DE" sz="2000" dirty="0">
                <a:solidFill>
                  <a:srgbClr val="D16349"/>
                </a:solidFill>
              </a:rPr>
              <a:t>1</a:t>
            </a:r>
            <a:endParaRPr lang="en-US" altLang="de-DE" sz="2000" dirty="0">
              <a:solidFill>
                <a:srgbClr val="D16349"/>
              </a:solidFill>
            </a:endParaRPr>
          </a:p>
        </p:txBody>
      </p:sp>
      <p:sp>
        <p:nvSpPr>
          <p:cNvPr id="17411" name="Rectangle 3"/>
          <p:cNvSpPr>
            <a:spLocks noGrp="1" noChangeArrowheads="1"/>
          </p:cNvSpPr>
          <p:nvPr>
            <p:ph type="subTitle" idx="4294967295"/>
          </p:nvPr>
        </p:nvSpPr>
        <p:spPr>
          <a:xfrm>
            <a:off x="197015" y="1348534"/>
            <a:ext cx="8705850" cy="5373688"/>
          </a:xfrm>
        </p:spPr>
        <p:txBody>
          <a:bodyPr lIns="360000" rIns="360000"/>
          <a:lstStyle/>
          <a:p>
            <a:pPr marL="0" indent="0" eaLnBrk="1" hangingPunct="1">
              <a:lnSpc>
                <a:spcPct val="90000"/>
              </a:lnSpc>
              <a:spcBef>
                <a:spcPct val="50000"/>
              </a:spcBef>
              <a:buFont typeface="Wingdings" pitchFamily="2" charset="2"/>
              <a:buNone/>
            </a:pPr>
            <a:r>
              <a:rPr lang="en-GB" altLang="de-DE" dirty="0" smtClean="0"/>
              <a:t>In the following you will see a series of pictures. At first only one detail of the picture is shown, then another detail is added; this continues until the whole picture is revealed. </a:t>
            </a:r>
          </a:p>
          <a:p>
            <a:pPr marL="0" indent="0" eaLnBrk="1" hangingPunct="1">
              <a:lnSpc>
                <a:spcPct val="55000"/>
              </a:lnSpc>
              <a:buFont typeface="Wingdings" pitchFamily="2" charset="2"/>
              <a:buChar char="Ø"/>
            </a:pPr>
            <a:endParaRPr lang="de-DE" altLang="de-DE" dirty="0" smtClean="0"/>
          </a:p>
          <a:p>
            <a:pPr marL="0" indent="0" eaLnBrk="1" hangingPunct="1">
              <a:lnSpc>
                <a:spcPct val="55000"/>
              </a:lnSpc>
            </a:pPr>
            <a:endParaRPr lang="de-DE" altLang="de-DE" dirty="0" smtClean="0"/>
          </a:p>
          <a:p>
            <a:pPr marL="722313" indent="-361950" eaLnBrk="1" hangingPunct="1">
              <a:lnSpc>
                <a:spcPct val="90000"/>
              </a:lnSpc>
              <a:buClr>
                <a:srgbClr val="8CADAE"/>
              </a:buClr>
              <a:buFontTx/>
              <a:buChar char="o"/>
            </a:pPr>
            <a:r>
              <a:rPr lang="en-GB" altLang="de-DE" dirty="0" smtClean="0"/>
              <a:t>Your task is to identify the object. </a:t>
            </a:r>
          </a:p>
          <a:p>
            <a:pPr marL="722313" indent="-361950" eaLnBrk="1" hangingPunct="1">
              <a:lnSpc>
                <a:spcPct val="90000"/>
              </a:lnSpc>
              <a:buClr>
                <a:srgbClr val="8CADAE"/>
              </a:buClr>
              <a:buFontTx/>
              <a:buChar char="o"/>
            </a:pPr>
            <a:endParaRPr lang="en-GB" altLang="de-DE" dirty="0" smtClean="0"/>
          </a:p>
          <a:p>
            <a:pPr marL="722313" indent="-361950" eaLnBrk="1" hangingPunct="1">
              <a:lnSpc>
                <a:spcPct val="90000"/>
              </a:lnSpc>
              <a:buClr>
                <a:srgbClr val="8CADAE"/>
              </a:buClr>
              <a:buFontTx/>
              <a:buChar char="o"/>
            </a:pPr>
            <a:r>
              <a:rPr lang="en-GB" altLang="de-DE" dirty="0" smtClean="0"/>
              <a:t>Please estimate how likely you find the different alternative interpretations that are presented and tell me when you have made a decision.</a:t>
            </a: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5.7</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kleid09b"/>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8437"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Christiane Schmidt)</a:t>
            </a:r>
            <a:endParaRPr lang="en-GB" altLang="de-DE" sz="800" i="1" dirty="0"/>
          </a:p>
        </p:txBody>
      </p:sp>
      <p:sp>
        <p:nvSpPr>
          <p:cNvPr id="1844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5.8</a:t>
            </a:r>
            <a:endParaRPr lang="en-GB" altLang="de-DE" sz="1200" b="1" dirty="0">
              <a:solidFill>
                <a:schemeClr val="tx2"/>
              </a:solidFill>
              <a:latin typeface="+mn-lt"/>
            </a:endParaRPr>
          </a:p>
        </p:txBody>
      </p:sp>
      <p:sp>
        <p:nvSpPr>
          <p:cNvPr id="10"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n-GB" altLang="de-DE" sz="1800" dirty="0" smtClean="0"/>
              <a:t>shirt</a:t>
            </a:r>
          </a:p>
          <a:p>
            <a:pPr marL="901700" indent="-360363" eaLnBrk="1" hangingPunct="1">
              <a:spcBef>
                <a:spcPct val="50000"/>
              </a:spcBef>
              <a:buClr>
                <a:srgbClr val="8CADAE"/>
              </a:buClr>
              <a:buFontTx/>
              <a:buChar char="o"/>
            </a:pPr>
            <a:r>
              <a:rPr lang="en-GB" altLang="de-DE" sz="1800" dirty="0" smtClean="0"/>
              <a:t>rocky hill</a:t>
            </a:r>
          </a:p>
          <a:p>
            <a:pPr marL="901700" indent="-360363" eaLnBrk="1" hangingPunct="1">
              <a:spcBef>
                <a:spcPct val="50000"/>
              </a:spcBef>
              <a:buClr>
                <a:srgbClr val="8CADAE"/>
              </a:buClr>
              <a:buFontTx/>
              <a:buChar char="o"/>
            </a:pPr>
            <a:r>
              <a:rPr lang="en-GB" altLang="de-DE" sz="1800" dirty="0" smtClean="0"/>
              <a:t>cave</a:t>
            </a:r>
          </a:p>
          <a:p>
            <a:pPr marL="901700" indent="-360363" eaLnBrk="1" hangingPunct="1">
              <a:spcBef>
                <a:spcPct val="50000"/>
              </a:spcBef>
              <a:buClr>
                <a:srgbClr val="8CADAE"/>
              </a:buClr>
              <a:buFontTx/>
              <a:buChar char="o"/>
            </a:pPr>
            <a:r>
              <a:rPr lang="en-GB" altLang="de-DE" sz="1800" dirty="0" smtClean="0"/>
              <a:t>girl</a:t>
            </a:r>
          </a:p>
          <a:p>
            <a:pPr marL="901700" indent="-360363" eaLnBrk="1" hangingPunct="1">
              <a:spcBef>
                <a:spcPct val="50000"/>
              </a:spcBef>
              <a:buClr>
                <a:srgbClr val="8CADAE"/>
              </a:buClr>
              <a:buFontTx/>
              <a:buChar char="o"/>
            </a:pPr>
            <a:r>
              <a:rPr lang="en-GB" altLang="de-DE" sz="1800" dirty="0" smtClean="0"/>
              <a:t>old tent</a:t>
            </a:r>
          </a:p>
          <a:p>
            <a:pPr marL="901700" indent="-360363" eaLnBrk="1" hangingPunct="1">
              <a:spcBef>
                <a:spcPct val="50000"/>
              </a:spcBef>
              <a:buClr>
                <a:srgbClr val="8CADAE"/>
              </a:buClr>
              <a:buFontTx/>
              <a:buChar char="o"/>
            </a:pPr>
            <a:r>
              <a:rPr lang="en-GB" altLang="de-DE" sz="1800" dirty="0" smtClean="0"/>
              <a:t>fountain</a:t>
            </a:r>
            <a:endParaRPr lang="en-GB" altLang="de-DE"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kleid08b"/>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14"/>
          <p:cNvSpPr txBox="1">
            <a:spLocks noChangeArrowheads="1"/>
          </p:cNvSpPr>
          <p:nvPr/>
        </p:nvSpPr>
        <p:spPr bwMode="auto">
          <a:xfrm>
            <a:off x="8186738" y="0"/>
            <a:ext cx="790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rgbClr val="FFFFFF"/>
                </a:solidFill>
              </a:rPr>
              <a:t>5.10</a:t>
            </a:r>
          </a:p>
        </p:txBody>
      </p:sp>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2"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n-GB" altLang="de-DE" sz="1800" dirty="0" smtClean="0"/>
              <a:t>shirt</a:t>
            </a:r>
          </a:p>
          <a:p>
            <a:pPr marL="901700" indent="-360363" eaLnBrk="1" hangingPunct="1">
              <a:spcBef>
                <a:spcPct val="50000"/>
              </a:spcBef>
              <a:buClr>
                <a:srgbClr val="8CADAE"/>
              </a:buClr>
              <a:buFontTx/>
              <a:buChar char="o"/>
            </a:pPr>
            <a:r>
              <a:rPr lang="en-GB" altLang="de-DE" sz="1800" dirty="0" smtClean="0"/>
              <a:t>rocky hill</a:t>
            </a:r>
          </a:p>
          <a:p>
            <a:pPr marL="901700" indent="-360363" eaLnBrk="1" hangingPunct="1">
              <a:spcBef>
                <a:spcPct val="50000"/>
              </a:spcBef>
              <a:buClr>
                <a:srgbClr val="8CADAE"/>
              </a:buClr>
              <a:buFontTx/>
              <a:buChar char="o"/>
            </a:pPr>
            <a:r>
              <a:rPr lang="en-GB" altLang="de-DE" sz="1800" dirty="0" smtClean="0"/>
              <a:t>cave</a:t>
            </a:r>
          </a:p>
          <a:p>
            <a:pPr marL="901700" indent="-360363" eaLnBrk="1" hangingPunct="1">
              <a:spcBef>
                <a:spcPct val="50000"/>
              </a:spcBef>
              <a:buClr>
                <a:srgbClr val="8CADAE"/>
              </a:buClr>
              <a:buFontTx/>
              <a:buChar char="o"/>
            </a:pPr>
            <a:r>
              <a:rPr lang="en-GB" altLang="de-DE" sz="1800" dirty="0" smtClean="0"/>
              <a:t>girl</a:t>
            </a:r>
          </a:p>
          <a:p>
            <a:pPr marL="901700" indent="-360363" eaLnBrk="1" hangingPunct="1">
              <a:spcBef>
                <a:spcPct val="50000"/>
              </a:spcBef>
              <a:buClr>
                <a:srgbClr val="8CADAE"/>
              </a:buClr>
              <a:buFontTx/>
              <a:buChar char="o"/>
            </a:pPr>
            <a:r>
              <a:rPr lang="en-GB" altLang="de-DE" sz="1800" dirty="0" smtClean="0"/>
              <a:t>old tent</a:t>
            </a:r>
          </a:p>
          <a:p>
            <a:pPr marL="901700" indent="-360363" eaLnBrk="1" hangingPunct="1">
              <a:spcBef>
                <a:spcPct val="50000"/>
              </a:spcBef>
              <a:buClr>
                <a:srgbClr val="8CADAE"/>
              </a:buClr>
              <a:buFontTx/>
              <a:buChar char="o"/>
            </a:pPr>
            <a:r>
              <a:rPr lang="en-GB" altLang="de-DE" sz="1800" dirty="0" smtClean="0"/>
              <a:t>fountain</a:t>
            </a:r>
            <a:endParaRPr lang="en-GB" altLang="de-DE" sz="1800" dirty="0"/>
          </a:p>
        </p:txBody>
      </p:sp>
      <p:sp>
        <p:nvSpPr>
          <p:cNvPr id="14"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5"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Christiane Schmidt)</a:t>
            </a:r>
            <a:endParaRPr lang="en-GB" altLang="de-DE" sz="800"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5.9</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pic>
        <p:nvPicPr>
          <p:cNvPr id="20483" name="Picture 4" descr="kleid05b"/>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1842"/>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2"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n-GB" altLang="de-DE" sz="1800" dirty="0" smtClean="0"/>
              <a:t>shirt</a:t>
            </a:r>
          </a:p>
          <a:p>
            <a:pPr marL="901700" indent="-360363" eaLnBrk="1" hangingPunct="1">
              <a:spcBef>
                <a:spcPct val="50000"/>
              </a:spcBef>
              <a:buClr>
                <a:srgbClr val="8CADAE"/>
              </a:buClr>
              <a:buFontTx/>
              <a:buChar char="o"/>
            </a:pPr>
            <a:r>
              <a:rPr lang="en-GB" altLang="de-DE" sz="1800" dirty="0" smtClean="0"/>
              <a:t>rocky hill</a:t>
            </a:r>
          </a:p>
          <a:p>
            <a:pPr marL="901700" indent="-360363" eaLnBrk="1" hangingPunct="1">
              <a:spcBef>
                <a:spcPct val="50000"/>
              </a:spcBef>
              <a:buClr>
                <a:srgbClr val="8CADAE"/>
              </a:buClr>
              <a:buFontTx/>
              <a:buChar char="o"/>
            </a:pPr>
            <a:r>
              <a:rPr lang="en-GB" altLang="de-DE" sz="1800" dirty="0" smtClean="0"/>
              <a:t>cave</a:t>
            </a:r>
          </a:p>
          <a:p>
            <a:pPr marL="901700" indent="-360363" eaLnBrk="1" hangingPunct="1">
              <a:spcBef>
                <a:spcPct val="50000"/>
              </a:spcBef>
              <a:buClr>
                <a:srgbClr val="8CADAE"/>
              </a:buClr>
              <a:buFontTx/>
              <a:buChar char="o"/>
            </a:pPr>
            <a:r>
              <a:rPr lang="en-GB" altLang="de-DE" sz="1800" dirty="0" smtClean="0"/>
              <a:t>girl</a:t>
            </a:r>
          </a:p>
          <a:p>
            <a:pPr marL="901700" indent="-360363" eaLnBrk="1" hangingPunct="1">
              <a:spcBef>
                <a:spcPct val="50000"/>
              </a:spcBef>
              <a:buClr>
                <a:srgbClr val="8CADAE"/>
              </a:buClr>
              <a:buFontTx/>
              <a:buChar char="o"/>
            </a:pPr>
            <a:r>
              <a:rPr lang="en-GB" altLang="de-DE" sz="1800" dirty="0" smtClean="0"/>
              <a:t>old tent</a:t>
            </a:r>
          </a:p>
          <a:p>
            <a:pPr marL="901700" indent="-360363" eaLnBrk="1" hangingPunct="1">
              <a:spcBef>
                <a:spcPct val="50000"/>
              </a:spcBef>
              <a:buClr>
                <a:srgbClr val="8CADAE"/>
              </a:buClr>
              <a:buFontTx/>
              <a:buChar char="o"/>
            </a:pPr>
            <a:r>
              <a:rPr lang="en-GB" altLang="de-DE" sz="1800" dirty="0" smtClean="0"/>
              <a:t>fountain</a:t>
            </a:r>
            <a:endParaRPr lang="en-GB" altLang="de-DE" sz="1800" dirty="0"/>
          </a:p>
        </p:txBody>
      </p:sp>
      <p:sp>
        <p:nvSpPr>
          <p:cNvPr id="14"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5"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Christiane Schmidt)</a:t>
            </a:r>
            <a:endParaRPr lang="en-GB" altLang="de-DE" sz="800"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5.10</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pic>
        <p:nvPicPr>
          <p:cNvPr id="21507" name="Picture 4" descr="kleid0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873"/>
            <a:ext cx="4201200" cy="534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2"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n-GB" altLang="de-DE" sz="1800" dirty="0" smtClean="0"/>
              <a:t>shirt</a:t>
            </a:r>
          </a:p>
          <a:p>
            <a:pPr marL="901700" indent="-360363" eaLnBrk="1" hangingPunct="1">
              <a:spcBef>
                <a:spcPct val="50000"/>
              </a:spcBef>
              <a:buClr>
                <a:srgbClr val="8CADAE"/>
              </a:buClr>
              <a:buFontTx/>
              <a:buChar char="o"/>
            </a:pPr>
            <a:r>
              <a:rPr lang="en-GB" altLang="de-DE" sz="1800" dirty="0" smtClean="0"/>
              <a:t>rocky hill</a:t>
            </a:r>
          </a:p>
          <a:p>
            <a:pPr marL="901700" indent="-360363" eaLnBrk="1" hangingPunct="1">
              <a:spcBef>
                <a:spcPct val="50000"/>
              </a:spcBef>
              <a:buClr>
                <a:srgbClr val="8CADAE"/>
              </a:buClr>
              <a:buFontTx/>
              <a:buChar char="o"/>
            </a:pPr>
            <a:r>
              <a:rPr lang="en-GB" altLang="de-DE" sz="1800" dirty="0" smtClean="0"/>
              <a:t>cave</a:t>
            </a:r>
          </a:p>
          <a:p>
            <a:pPr marL="901700" indent="-360363" eaLnBrk="1" hangingPunct="1">
              <a:spcBef>
                <a:spcPct val="50000"/>
              </a:spcBef>
              <a:buClr>
                <a:srgbClr val="8CADAE"/>
              </a:buClr>
              <a:buFontTx/>
              <a:buChar char="o"/>
            </a:pPr>
            <a:r>
              <a:rPr lang="en-GB" altLang="de-DE" sz="1800" dirty="0" smtClean="0"/>
              <a:t>girl</a:t>
            </a:r>
          </a:p>
          <a:p>
            <a:pPr marL="901700" indent="-360363" eaLnBrk="1" hangingPunct="1">
              <a:spcBef>
                <a:spcPct val="50000"/>
              </a:spcBef>
              <a:buClr>
                <a:srgbClr val="8CADAE"/>
              </a:buClr>
              <a:buFontTx/>
              <a:buChar char="o"/>
            </a:pPr>
            <a:r>
              <a:rPr lang="en-GB" altLang="de-DE" sz="1800" dirty="0" smtClean="0"/>
              <a:t>old tent</a:t>
            </a:r>
          </a:p>
          <a:p>
            <a:pPr marL="901700" indent="-360363" eaLnBrk="1" hangingPunct="1">
              <a:spcBef>
                <a:spcPct val="50000"/>
              </a:spcBef>
              <a:buClr>
                <a:srgbClr val="8CADAE"/>
              </a:buClr>
              <a:buFontTx/>
              <a:buChar char="o"/>
            </a:pPr>
            <a:r>
              <a:rPr lang="en-GB" altLang="de-DE" sz="1800" dirty="0" smtClean="0"/>
              <a:t>fountain</a:t>
            </a:r>
            <a:endParaRPr lang="en-GB" altLang="de-DE" sz="1800" dirty="0"/>
          </a:p>
        </p:txBody>
      </p:sp>
      <p:sp>
        <p:nvSpPr>
          <p:cNvPr id="14"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5"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Christiane Schmidt)</a:t>
            </a:r>
            <a:endParaRPr lang="en-GB" altLang="de-DE" sz="800"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5.11</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Bil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1282"/>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1"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n-GB" altLang="de-DE" sz="1800" dirty="0" smtClean="0"/>
              <a:t>shirt</a:t>
            </a:r>
          </a:p>
          <a:p>
            <a:pPr marL="901700" indent="-360363" eaLnBrk="1" hangingPunct="1">
              <a:spcBef>
                <a:spcPct val="50000"/>
              </a:spcBef>
              <a:buClr>
                <a:srgbClr val="8CADAE"/>
              </a:buClr>
              <a:buFontTx/>
              <a:buChar char="o"/>
            </a:pPr>
            <a:r>
              <a:rPr lang="en-GB" altLang="de-DE" sz="1800" dirty="0" smtClean="0"/>
              <a:t>rocky hill</a:t>
            </a:r>
          </a:p>
          <a:p>
            <a:pPr marL="901700" indent="-360363" eaLnBrk="1" hangingPunct="1">
              <a:spcBef>
                <a:spcPct val="50000"/>
              </a:spcBef>
              <a:buClr>
                <a:srgbClr val="8CADAE"/>
              </a:buClr>
              <a:buFontTx/>
              <a:buChar char="o"/>
            </a:pPr>
            <a:r>
              <a:rPr lang="en-GB" altLang="de-DE" sz="1800" dirty="0" smtClean="0"/>
              <a:t>cave</a:t>
            </a:r>
          </a:p>
          <a:p>
            <a:pPr marL="901700" indent="-360363" eaLnBrk="1" hangingPunct="1">
              <a:spcBef>
                <a:spcPct val="50000"/>
              </a:spcBef>
              <a:buClr>
                <a:srgbClr val="8CADAE"/>
              </a:buClr>
              <a:buFontTx/>
              <a:buChar char="o"/>
            </a:pPr>
            <a:r>
              <a:rPr lang="en-GB" altLang="de-DE" sz="1800" dirty="0" smtClean="0"/>
              <a:t>girl</a:t>
            </a:r>
          </a:p>
          <a:p>
            <a:pPr marL="901700" indent="-360363" eaLnBrk="1" hangingPunct="1">
              <a:spcBef>
                <a:spcPct val="50000"/>
              </a:spcBef>
              <a:buClr>
                <a:srgbClr val="8CADAE"/>
              </a:buClr>
              <a:buFontTx/>
              <a:buChar char="o"/>
            </a:pPr>
            <a:r>
              <a:rPr lang="en-GB" altLang="de-DE" sz="1800" dirty="0" smtClean="0"/>
              <a:t>old tent</a:t>
            </a:r>
          </a:p>
          <a:p>
            <a:pPr marL="901700" indent="-360363" eaLnBrk="1" hangingPunct="1">
              <a:spcBef>
                <a:spcPct val="50000"/>
              </a:spcBef>
              <a:buClr>
                <a:srgbClr val="8CADAE"/>
              </a:buClr>
              <a:buFontTx/>
              <a:buChar char="o"/>
            </a:pPr>
            <a:r>
              <a:rPr lang="en-GB" altLang="de-DE" sz="1800" dirty="0" smtClean="0"/>
              <a:t>fountain</a:t>
            </a:r>
            <a:endParaRPr lang="en-GB" altLang="de-DE" sz="1800" dirty="0"/>
          </a:p>
        </p:txBody>
      </p:sp>
      <p:sp>
        <p:nvSpPr>
          <p:cNvPr id="13"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4"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Christiane Schmidt)</a:t>
            </a:r>
            <a:endParaRPr lang="en-GB" altLang="de-DE" sz="800" i="1" dirty="0"/>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5.12</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ild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2"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n-GB" altLang="de-DE" sz="1800" dirty="0" smtClean="0"/>
              <a:t>shirt</a:t>
            </a:r>
          </a:p>
          <a:p>
            <a:pPr marL="901700" indent="-360363" eaLnBrk="1" hangingPunct="1">
              <a:spcBef>
                <a:spcPct val="50000"/>
              </a:spcBef>
              <a:buClr>
                <a:srgbClr val="8CADAE"/>
              </a:buClr>
              <a:buFontTx/>
              <a:buChar char="o"/>
            </a:pPr>
            <a:r>
              <a:rPr lang="en-GB" altLang="de-DE" sz="1800" dirty="0" smtClean="0"/>
              <a:t>rocky hill</a:t>
            </a:r>
          </a:p>
          <a:p>
            <a:pPr marL="901700" indent="-360363" eaLnBrk="1" hangingPunct="1">
              <a:spcBef>
                <a:spcPct val="50000"/>
              </a:spcBef>
              <a:buClr>
                <a:srgbClr val="8CADAE"/>
              </a:buClr>
              <a:buFontTx/>
              <a:buChar char="o"/>
            </a:pPr>
            <a:r>
              <a:rPr lang="en-GB" altLang="de-DE" sz="1800" dirty="0" smtClean="0"/>
              <a:t>cave</a:t>
            </a:r>
          </a:p>
          <a:p>
            <a:pPr marL="901700" indent="-360363" eaLnBrk="1" hangingPunct="1">
              <a:spcBef>
                <a:spcPct val="50000"/>
              </a:spcBef>
              <a:buClr>
                <a:srgbClr val="8CADAE"/>
              </a:buClr>
              <a:buFontTx/>
              <a:buChar char="o"/>
            </a:pPr>
            <a:r>
              <a:rPr lang="en-GB" altLang="de-DE" sz="1800" dirty="0" smtClean="0"/>
              <a:t>girl</a:t>
            </a:r>
          </a:p>
          <a:p>
            <a:pPr marL="901700" indent="-360363" eaLnBrk="1" hangingPunct="1">
              <a:spcBef>
                <a:spcPct val="50000"/>
              </a:spcBef>
              <a:buClr>
                <a:srgbClr val="8CADAE"/>
              </a:buClr>
              <a:buFontTx/>
              <a:buChar char="o"/>
            </a:pPr>
            <a:r>
              <a:rPr lang="en-GB" altLang="de-DE" sz="1800" dirty="0" smtClean="0"/>
              <a:t>old tent</a:t>
            </a:r>
          </a:p>
          <a:p>
            <a:pPr marL="901700" indent="-360363" eaLnBrk="1" hangingPunct="1">
              <a:spcBef>
                <a:spcPct val="50000"/>
              </a:spcBef>
              <a:buClr>
                <a:srgbClr val="8CADAE"/>
              </a:buClr>
              <a:buFontTx/>
              <a:buChar char="o"/>
            </a:pPr>
            <a:r>
              <a:rPr lang="en-GB" altLang="de-DE" sz="1800" dirty="0" smtClean="0"/>
              <a:t>fountain</a:t>
            </a:r>
            <a:endParaRPr lang="en-GB" altLang="de-DE" sz="1800" dirty="0"/>
          </a:p>
        </p:txBody>
      </p:sp>
      <p:sp>
        <p:nvSpPr>
          <p:cNvPr id="14"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5"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Christiane Schmidt)</a:t>
            </a:r>
            <a:endParaRPr lang="en-GB" altLang="de-DE" sz="800"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5.13</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ild3"/>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2"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n-GB" altLang="de-DE" sz="1800" dirty="0" smtClean="0"/>
              <a:t>shirt</a:t>
            </a:r>
          </a:p>
          <a:p>
            <a:pPr marL="901700" indent="-360363" eaLnBrk="1" hangingPunct="1">
              <a:spcBef>
                <a:spcPct val="50000"/>
              </a:spcBef>
              <a:buClr>
                <a:srgbClr val="8CADAE"/>
              </a:buClr>
              <a:buFontTx/>
              <a:buChar char="o"/>
            </a:pPr>
            <a:r>
              <a:rPr lang="en-GB" altLang="de-DE" sz="1800" dirty="0" smtClean="0"/>
              <a:t>rocky hill</a:t>
            </a:r>
          </a:p>
          <a:p>
            <a:pPr marL="901700" indent="-360363" eaLnBrk="1" hangingPunct="1">
              <a:spcBef>
                <a:spcPct val="50000"/>
              </a:spcBef>
              <a:buClr>
                <a:srgbClr val="8CADAE"/>
              </a:buClr>
              <a:buFontTx/>
              <a:buChar char="o"/>
            </a:pPr>
            <a:r>
              <a:rPr lang="en-GB" altLang="de-DE" sz="1800" dirty="0" smtClean="0"/>
              <a:t>cave</a:t>
            </a:r>
          </a:p>
          <a:p>
            <a:pPr marL="901700" indent="-360363" eaLnBrk="1" hangingPunct="1">
              <a:spcBef>
                <a:spcPct val="50000"/>
              </a:spcBef>
              <a:buClr>
                <a:srgbClr val="8CADAE"/>
              </a:buClr>
              <a:buFontTx/>
              <a:buChar char="o"/>
            </a:pPr>
            <a:r>
              <a:rPr lang="en-GB" altLang="de-DE" sz="1800" dirty="0" smtClean="0"/>
              <a:t>girl</a:t>
            </a:r>
          </a:p>
          <a:p>
            <a:pPr marL="901700" indent="-360363" eaLnBrk="1" hangingPunct="1">
              <a:spcBef>
                <a:spcPct val="50000"/>
              </a:spcBef>
              <a:buClr>
                <a:srgbClr val="8CADAE"/>
              </a:buClr>
              <a:buFontTx/>
              <a:buChar char="o"/>
            </a:pPr>
            <a:r>
              <a:rPr lang="en-GB" altLang="de-DE" sz="1800" dirty="0" smtClean="0"/>
              <a:t>old tent</a:t>
            </a:r>
          </a:p>
          <a:p>
            <a:pPr marL="901700" indent="-360363" eaLnBrk="1" hangingPunct="1">
              <a:spcBef>
                <a:spcPct val="50000"/>
              </a:spcBef>
              <a:buClr>
                <a:srgbClr val="8CADAE"/>
              </a:buClr>
              <a:buFontTx/>
              <a:buChar char="o"/>
            </a:pPr>
            <a:r>
              <a:rPr lang="en-GB" altLang="de-DE" sz="1800" dirty="0" smtClean="0"/>
              <a:t>fountain</a:t>
            </a:r>
            <a:endParaRPr lang="en-GB" altLang="de-DE" sz="1800" dirty="0"/>
          </a:p>
        </p:txBody>
      </p:sp>
      <p:sp>
        <p:nvSpPr>
          <p:cNvPr id="14"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5"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Christiane Schmidt)</a:t>
            </a:r>
            <a:endParaRPr lang="en-GB" altLang="de-DE" sz="800"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5.14</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Bild4"/>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328"/>
            <a:ext cx="42012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4"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n-GB" altLang="de-DE" sz="1800" dirty="0" smtClean="0"/>
              <a:t>shirt</a:t>
            </a:r>
          </a:p>
          <a:p>
            <a:pPr marL="901700" indent="-360363" eaLnBrk="1" hangingPunct="1">
              <a:spcBef>
                <a:spcPct val="50000"/>
              </a:spcBef>
              <a:buClr>
                <a:srgbClr val="8CADAE"/>
              </a:buClr>
              <a:buFontTx/>
              <a:buChar char="o"/>
            </a:pPr>
            <a:r>
              <a:rPr lang="en-GB" altLang="de-DE" sz="1800" dirty="0" smtClean="0"/>
              <a:t>rocky hill</a:t>
            </a:r>
          </a:p>
          <a:p>
            <a:pPr marL="901700" indent="-360363" eaLnBrk="1" hangingPunct="1">
              <a:spcBef>
                <a:spcPct val="50000"/>
              </a:spcBef>
              <a:buClr>
                <a:srgbClr val="8CADAE"/>
              </a:buClr>
              <a:buFontTx/>
              <a:buChar char="o"/>
            </a:pPr>
            <a:r>
              <a:rPr lang="en-GB" altLang="de-DE" sz="1800" dirty="0" smtClean="0"/>
              <a:t>cave</a:t>
            </a:r>
          </a:p>
          <a:p>
            <a:pPr marL="901700" indent="-360363" eaLnBrk="1" hangingPunct="1">
              <a:spcBef>
                <a:spcPct val="50000"/>
              </a:spcBef>
              <a:buClr>
                <a:srgbClr val="8CADAE"/>
              </a:buClr>
              <a:buFontTx/>
              <a:buChar char="o"/>
            </a:pPr>
            <a:r>
              <a:rPr lang="en-GB" altLang="de-DE" sz="1800" dirty="0" smtClean="0"/>
              <a:t>girl</a:t>
            </a:r>
          </a:p>
          <a:p>
            <a:pPr marL="901700" indent="-360363" eaLnBrk="1" hangingPunct="1">
              <a:spcBef>
                <a:spcPct val="50000"/>
              </a:spcBef>
              <a:buClr>
                <a:srgbClr val="8CADAE"/>
              </a:buClr>
              <a:buFontTx/>
              <a:buChar char="o"/>
            </a:pPr>
            <a:r>
              <a:rPr lang="en-GB" altLang="de-DE" sz="1800" dirty="0" smtClean="0"/>
              <a:t>old tent</a:t>
            </a:r>
          </a:p>
          <a:p>
            <a:pPr marL="901700" indent="-360363" eaLnBrk="1" hangingPunct="1">
              <a:spcBef>
                <a:spcPct val="50000"/>
              </a:spcBef>
              <a:buClr>
                <a:srgbClr val="8CADAE"/>
              </a:buClr>
              <a:buFontTx/>
              <a:buChar char="o"/>
            </a:pPr>
            <a:r>
              <a:rPr lang="en-GB" altLang="de-DE" sz="1800" dirty="0" smtClean="0"/>
              <a:t>fountain</a:t>
            </a:r>
            <a:endParaRPr lang="en-GB" altLang="de-DE" sz="1800" dirty="0"/>
          </a:p>
        </p:txBody>
      </p:sp>
      <p:sp>
        <p:nvSpPr>
          <p:cNvPr id="15"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6"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Christiane Schmidt)</a:t>
            </a:r>
            <a:endParaRPr lang="en-GB" altLang="de-DE" sz="800" i="1" dirty="0"/>
          </a:p>
        </p:txBody>
      </p:sp>
      <p:sp>
        <p:nvSpPr>
          <p:cNvPr id="1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5.15</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Bild5"/>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761"/>
            <a:ext cx="42012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26628" name="Rectangle 9"/>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Hasty decisions can lead to mistakes</a:t>
            </a:r>
            <a:endParaRPr lang="en-GB" altLang="de-DE" sz="2000" dirty="0">
              <a:solidFill>
                <a:schemeClr val="accent1"/>
              </a:solidFill>
            </a:endParaRPr>
          </a:p>
        </p:txBody>
      </p:sp>
      <p:sp>
        <p:nvSpPr>
          <p:cNvPr id="9"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n-GB" altLang="de-DE" sz="1800" dirty="0" smtClean="0"/>
              <a:t>shirt</a:t>
            </a:r>
          </a:p>
          <a:p>
            <a:pPr marL="901700" indent="-360363" eaLnBrk="1" hangingPunct="1">
              <a:spcBef>
                <a:spcPct val="50000"/>
              </a:spcBef>
              <a:buClr>
                <a:srgbClr val="8CADAE"/>
              </a:buClr>
              <a:buFontTx/>
              <a:buChar char="o"/>
            </a:pPr>
            <a:r>
              <a:rPr lang="en-GB" altLang="de-DE" sz="1800" dirty="0" smtClean="0"/>
              <a:t>rocky hill</a:t>
            </a:r>
          </a:p>
          <a:p>
            <a:pPr marL="901700" indent="-360363" eaLnBrk="1" hangingPunct="1">
              <a:spcBef>
                <a:spcPct val="50000"/>
              </a:spcBef>
              <a:buClr>
                <a:srgbClr val="8CADAE"/>
              </a:buClr>
              <a:buFontTx/>
              <a:buChar char="o"/>
            </a:pPr>
            <a:r>
              <a:rPr lang="en-GB" altLang="de-DE" sz="1800" dirty="0" smtClean="0"/>
              <a:t>cave</a:t>
            </a:r>
          </a:p>
          <a:p>
            <a:pPr marL="901700" indent="-360363" eaLnBrk="1" hangingPunct="1">
              <a:spcBef>
                <a:spcPct val="50000"/>
              </a:spcBef>
              <a:buClr>
                <a:srgbClr val="8CADAE"/>
              </a:buClr>
              <a:buFontTx/>
              <a:buChar char="o"/>
            </a:pPr>
            <a:r>
              <a:rPr lang="en-GB" altLang="de-DE" sz="1800" dirty="0" smtClean="0"/>
              <a:t>girl</a:t>
            </a:r>
          </a:p>
          <a:p>
            <a:pPr marL="901700" indent="-360363" eaLnBrk="1" hangingPunct="1">
              <a:spcBef>
                <a:spcPct val="50000"/>
              </a:spcBef>
              <a:buClr>
                <a:srgbClr val="8CADAE"/>
              </a:buClr>
              <a:buFontTx/>
              <a:buChar char="o"/>
            </a:pPr>
            <a:r>
              <a:rPr lang="en-GB" altLang="de-DE" sz="1800" dirty="0" smtClean="0"/>
              <a:t>old tent</a:t>
            </a:r>
          </a:p>
          <a:p>
            <a:pPr marL="901700" indent="-360363" eaLnBrk="1" hangingPunct="1">
              <a:spcBef>
                <a:spcPct val="50000"/>
              </a:spcBef>
              <a:buClr>
                <a:srgbClr val="8CADAE"/>
              </a:buClr>
              <a:buFontTx/>
              <a:buChar char="o"/>
            </a:pPr>
            <a:r>
              <a:rPr lang="en-GB" altLang="de-DE" sz="1800" dirty="0" smtClean="0"/>
              <a:t>fountain</a:t>
            </a:r>
            <a:endParaRPr lang="en-GB" altLang="de-DE" sz="1800" dirty="0"/>
          </a:p>
        </p:txBody>
      </p:sp>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3" name="Text Box 11"/>
          <p:cNvSpPr txBox="1">
            <a:spLocks noChangeArrowheads="1"/>
          </p:cNvSpPr>
          <p:nvPr/>
        </p:nvSpPr>
        <p:spPr bwMode="auto">
          <a:xfrm>
            <a:off x="22423" y="6662738"/>
            <a:ext cx="2060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Christiane Schmidt)</a:t>
            </a:r>
            <a:endParaRPr lang="en-GB" altLang="de-DE" sz="800" i="1" dirty="0"/>
          </a:p>
        </p:txBody>
      </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5.16</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11"/>
          <p:cNvSpPr txBox="1">
            <a:spLocks noChangeArrowheads="1"/>
          </p:cNvSpPr>
          <p:nvPr/>
        </p:nvSpPr>
        <p:spPr bwMode="auto">
          <a:xfrm>
            <a:off x="85626" y="6669088"/>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
        <p:nvSpPr>
          <p:cNvPr id="27655" name="Text Box 5"/>
          <p:cNvSpPr txBox="1">
            <a:spLocks noChangeArrowheads="1"/>
          </p:cNvSpPr>
          <p:nvPr/>
        </p:nvSpPr>
        <p:spPr bwMode="auto">
          <a:xfrm>
            <a:off x="262857" y="1345280"/>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lemon</a:t>
            </a:r>
          </a:p>
          <a:p>
            <a:pPr marL="901700" eaLnBrk="1" hangingPunct="1">
              <a:spcBef>
                <a:spcPct val="50000"/>
              </a:spcBef>
              <a:buClr>
                <a:srgbClr val="8CADAE"/>
              </a:buClr>
              <a:buFontTx/>
              <a:buChar char="o"/>
            </a:pPr>
            <a:r>
              <a:rPr lang="en-GB" altLang="de-DE" sz="1800" dirty="0" smtClean="0"/>
              <a:t>turtle</a:t>
            </a:r>
          </a:p>
          <a:p>
            <a:pPr marL="901700" eaLnBrk="1" hangingPunct="1">
              <a:spcBef>
                <a:spcPct val="50000"/>
              </a:spcBef>
              <a:buClr>
                <a:srgbClr val="8CADAE"/>
              </a:buClr>
              <a:buFontTx/>
              <a:buChar char="o"/>
            </a:pPr>
            <a:r>
              <a:rPr lang="en-GB" altLang="de-DE" sz="1800" dirty="0" smtClean="0"/>
              <a:t>sea shell</a:t>
            </a:r>
          </a:p>
          <a:p>
            <a:pPr marL="901700" eaLnBrk="1" hangingPunct="1">
              <a:spcBef>
                <a:spcPct val="50000"/>
              </a:spcBef>
              <a:buClr>
                <a:srgbClr val="8CADAE"/>
              </a:buClr>
              <a:buFontTx/>
              <a:buChar char="o"/>
            </a:pPr>
            <a:r>
              <a:rPr lang="en-GB" altLang="de-DE" sz="1800" dirty="0" smtClean="0"/>
              <a:t>nut</a:t>
            </a:r>
          </a:p>
          <a:p>
            <a:pPr marL="901700" eaLnBrk="1" hangingPunct="1">
              <a:spcBef>
                <a:spcPct val="50000"/>
              </a:spcBef>
              <a:buClr>
                <a:srgbClr val="8CADAE"/>
              </a:buClr>
              <a:buFontTx/>
              <a:buChar char="o"/>
            </a:pPr>
            <a:r>
              <a:rPr lang="en-GB" altLang="de-DE" sz="1800" dirty="0" smtClean="0"/>
              <a:t>colour palette</a:t>
            </a:r>
          </a:p>
          <a:p>
            <a:pPr marL="901700" eaLnBrk="1" hangingPunct="1">
              <a:spcBef>
                <a:spcPct val="50000"/>
              </a:spcBef>
              <a:buClr>
                <a:srgbClr val="8CADAE"/>
              </a:buClr>
              <a:buFontTx/>
              <a:buChar char="o"/>
            </a:pPr>
            <a:r>
              <a:rPr lang="en-GB" altLang="de-DE" sz="1800" dirty="0" smtClean="0"/>
              <a:t>mouth</a:t>
            </a:r>
            <a:endParaRPr lang="en-GB" altLang="de-DE" sz="1800" dirty="0"/>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8"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5.17</a:t>
            </a:r>
            <a:endParaRPr lang="en-GB" altLang="de-DE" sz="1200" b="1" dirty="0">
              <a:solidFill>
                <a:schemeClr val="tx2"/>
              </a:solidFill>
              <a:latin typeface="+mn-lt"/>
            </a:endParaRPr>
          </a:p>
        </p:txBody>
      </p:sp>
      <p:sp>
        <p:nvSpPr>
          <p:cNvPr id="13"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Tree>
    <p:extLst>
      <p:ext uri="{BB962C8B-B14F-4D97-AF65-F5344CB8AC3E}">
        <p14:creationId xmlns:p14="http://schemas.microsoft.com/office/powerpoint/2010/main" val="2400180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5.18</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2857" y="1345280"/>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lemon</a:t>
            </a:r>
          </a:p>
          <a:p>
            <a:pPr marL="901700" eaLnBrk="1" hangingPunct="1">
              <a:spcBef>
                <a:spcPct val="50000"/>
              </a:spcBef>
              <a:buClr>
                <a:srgbClr val="8CADAE"/>
              </a:buClr>
              <a:buFontTx/>
              <a:buChar char="o"/>
            </a:pPr>
            <a:r>
              <a:rPr lang="en-GB" altLang="de-DE" sz="1800" dirty="0" smtClean="0"/>
              <a:t>turtle</a:t>
            </a:r>
          </a:p>
          <a:p>
            <a:pPr marL="901700" eaLnBrk="1" hangingPunct="1">
              <a:spcBef>
                <a:spcPct val="50000"/>
              </a:spcBef>
              <a:buClr>
                <a:srgbClr val="8CADAE"/>
              </a:buClr>
              <a:buFontTx/>
              <a:buChar char="o"/>
            </a:pPr>
            <a:r>
              <a:rPr lang="en-GB" altLang="de-DE" sz="1800" dirty="0" smtClean="0"/>
              <a:t>sea shell</a:t>
            </a:r>
          </a:p>
          <a:p>
            <a:pPr marL="901700" eaLnBrk="1" hangingPunct="1">
              <a:spcBef>
                <a:spcPct val="50000"/>
              </a:spcBef>
              <a:buClr>
                <a:srgbClr val="8CADAE"/>
              </a:buClr>
              <a:buFontTx/>
              <a:buChar char="o"/>
            </a:pPr>
            <a:r>
              <a:rPr lang="en-GB" altLang="de-DE" sz="1800" dirty="0" smtClean="0"/>
              <a:t>nut</a:t>
            </a:r>
          </a:p>
          <a:p>
            <a:pPr marL="901700" eaLnBrk="1" hangingPunct="1">
              <a:spcBef>
                <a:spcPct val="50000"/>
              </a:spcBef>
              <a:buClr>
                <a:srgbClr val="8CADAE"/>
              </a:buClr>
              <a:buFontTx/>
              <a:buChar char="o"/>
            </a:pPr>
            <a:r>
              <a:rPr lang="en-GB" altLang="de-DE" sz="1800" dirty="0" smtClean="0"/>
              <a:t>colour palette</a:t>
            </a:r>
          </a:p>
          <a:p>
            <a:pPr marL="901700" eaLnBrk="1" hangingPunct="1">
              <a:spcBef>
                <a:spcPct val="50000"/>
              </a:spcBef>
              <a:buClr>
                <a:srgbClr val="8CADAE"/>
              </a:buClr>
              <a:buFontTx/>
              <a:buChar char="o"/>
            </a:pPr>
            <a:r>
              <a:rPr lang="en-GB" altLang="de-DE" sz="1800" dirty="0" smtClean="0"/>
              <a:t>mouth</a:t>
            </a:r>
            <a:endParaRPr lang="en-GB" altLang="de-DE" sz="1800" dirty="0"/>
          </a:p>
        </p:txBody>
      </p:sp>
      <p:sp>
        <p:nvSpPr>
          <p:cNvPr id="16" name="Text Box 11"/>
          <p:cNvSpPr txBox="1">
            <a:spLocks noChangeArrowheads="1"/>
          </p:cNvSpPr>
          <p:nvPr/>
        </p:nvSpPr>
        <p:spPr bwMode="auto">
          <a:xfrm>
            <a:off x="85626" y="6669088"/>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5.19</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2857" y="1345280"/>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lemon</a:t>
            </a:r>
          </a:p>
          <a:p>
            <a:pPr marL="901700" eaLnBrk="1" hangingPunct="1">
              <a:spcBef>
                <a:spcPct val="50000"/>
              </a:spcBef>
              <a:buClr>
                <a:srgbClr val="8CADAE"/>
              </a:buClr>
              <a:buFontTx/>
              <a:buChar char="o"/>
            </a:pPr>
            <a:r>
              <a:rPr lang="en-GB" altLang="de-DE" sz="1800" dirty="0" smtClean="0"/>
              <a:t>turtle</a:t>
            </a:r>
          </a:p>
          <a:p>
            <a:pPr marL="901700" eaLnBrk="1" hangingPunct="1">
              <a:spcBef>
                <a:spcPct val="50000"/>
              </a:spcBef>
              <a:buClr>
                <a:srgbClr val="8CADAE"/>
              </a:buClr>
              <a:buFontTx/>
              <a:buChar char="o"/>
            </a:pPr>
            <a:r>
              <a:rPr lang="en-GB" altLang="de-DE" sz="1800" dirty="0" smtClean="0"/>
              <a:t>sea shell</a:t>
            </a:r>
          </a:p>
          <a:p>
            <a:pPr marL="901700" eaLnBrk="1" hangingPunct="1">
              <a:spcBef>
                <a:spcPct val="50000"/>
              </a:spcBef>
              <a:buClr>
                <a:srgbClr val="8CADAE"/>
              </a:buClr>
              <a:buFontTx/>
              <a:buChar char="o"/>
            </a:pPr>
            <a:r>
              <a:rPr lang="en-GB" altLang="de-DE" sz="1800" dirty="0" smtClean="0"/>
              <a:t>nut</a:t>
            </a:r>
          </a:p>
          <a:p>
            <a:pPr marL="901700" eaLnBrk="1" hangingPunct="1">
              <a:spcBef>
                <a:spcPct val="50000"/>
              </a:spcBef>
              <a:buClr>
                <a:srgbClr val="8CADAE"/>
              </a:buClr>
              <a:buFontTx/>
              <a:buChar char="o"/>
            </a:pPr>
            <a:r>
              <a:rPr lang="en-GB" altLang="de-DE" sz="1800" dirty="0" smtClean="0"/>
              <a:t>colour palette</a:t>
            </a:r>
          </a:p>
          <a:p>
            <a:pPr marL="901700" eaLnBrk="1" hangingPunct="1">
              <a:spcBef>
                <a:spcPct val="50000"/>
              </a:spcBef>
              <a:buClr>
                <a:srgbClr val="8CADAE"/>
              </a:buClr>
              <a:buFontTx/>
              <a:buChar char="o"/>
            </a:pPr>
            <a:r>
              <a:rPr lang="en-GB" altLang="de-DE" sz="1800" dirty="0" smtClean="0"/>
              <a:t>mouth</a:t>
            </a:r>
            <a:endParaRPr lang="en-GB" altLang="de-DE" sz="1800" dirty="0"/>
          </a:p>
        </p:txBody>
      </p:sp>
      <p:sp>
        <p:nvSpPr>
          <p:cNvPr id="16" name="Text Box 11"/>
          <p:cNvSpPr txBox="1">
            <a:spLocks noChangeArrowheads="1"/>
          </p:cNvSpPr>
          <p:nvPr/>
        </p:nvSpPr>
        <p:spPr bwMode="auto">
          <a:xfrm>
            <a:off x="85626" y="6669088"/>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5.20</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2857" y="1345280"/>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lemon</a:t>
            </a:r>
          </a:p>
          <a:p>
            <a:pPr marL="901700" eaLnBrk="1" hangingPunct="1">
              <a:spcBef>
                <a:spcPct val="50000"/>
              </a:spcBef>
              <a:buClr>
                <a:srgbClr val="8CADAE"/>
              </a:buClr>
              <a:buFontTx/>
              <a:buChar char="o"/>
            </a:pPr>
            <a:r>
              <a:rPr lang="en-GB" altLang="de-DE" sz="1800" dirty="0" smtClean="0"/>
              <a:t>turtle</a:t>
            </a:r>
          </a:p>
          <a:p>
            <a:pPr marL="901700" eaLnBrk="1" hangingPunct="1">
              <a:spcBef>
                <a:spcPct val="50000"/>
              </a:spcBef>
              <a:buClr>
                <a:srgbClr val="8CADAE"/>
              </a:buClr>
              <a:buFontTx/>
              <a:buChar char="o"/>
            </a:pPr>
            <a:r>
              <a:rPr lang="en-GB" altLang="de-DE" sz="1800" dirty="0" smtClean="0"/>
              <a:t>sea shell</a:t>
            </a:r>
          </a:p>
          <a:p>
            <a:pPr marL="901700" eaLnBrk="1" hangingPunct="1">
              <a:spcBef>
                <a:spcPct val="50000"/>
              </a:spcBef>
              <a:buClr>
                <a:srgbClr val="8CADAE"/>
              </a:buClr>
              <a:buFontTx/>
              <a:buChar char="o"/>
            </a:pPr>
            <a:r>
              <a:rPr lang="en-GB" altLang="de-DE" sz="1800" dirty="0" smtClean="0"/>
              <a:t>nut</a:t>
            </a:r>
          </a:p>
          <a:p>
            <a:pPr marL="901700" eaLnBrk="1" hangingPunct="1">
              <a:spcBef>
                <a:spcPct val="50000"/>
              </a:spcBef>
              <a:buClr>
                <a:srgbClr val="8CADAE"/>
              </a:buClr>
              <a:buFontTx/>
              <a:buChar char="o"/>
            </a:pPr>
            <a:r>
              <a:rPr lang="en-GB" altLang="de-DE" sz="1800" dirty="0" smtClean="0"/>
              <a:t>colour palette</a:t>
            </a:r>
          </a:p>
          <a:p>
            <a:pPr marL="901700" eaLnBrk="1" hangingPunct="1">
              <a:spcBef>
                <a:spcPct val="50000"/>
              </a:spcBef>
              <a:buClr>
                <a:srgbClr val="8CADAE"/>
              </a:buClr>
              <a:buFontTx/>
              <a:buChar char="o"/>
            </a:pPr>
            <a:r>
              <a:rPr lang="en-GB" altLang="de-DE" sz="1800" dirty="0" smtClean="0"/>
              <a:t>mouth</a:t>
            </a:r>
            <a:endParaRPr lang="en-GB" altLang="de-DE" sz="1800" dirty="0"/>
          </a:p>
        </p:txBody>
      </p:sp>
      <p:sp>
        <p:nvSpPr>
          <p:cNvPr id="16" name="Text Box 11"/>
          <p:cNvSpPr txBox="1">
            <a:spLocks noChangeArrowheads="1"/>
          </p:cNvSpPr>
          <p:nvPr/>
        </p:nvSpPr>
        <p:spPr bwMode="auto">
          <a:xfrm>
            <a:off x="85626" y="6669088"/>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5.21</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2857" y="1345280"/>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lemon</a:t>
            </a:r>
          </a:p>
          <a:p>
            <a:pPr marL="901700" eaLnBrk="1" hangingPunct="1">
              <a:spcBef>
                <a:spcPct val="50000"/>
              </a:spcBef>
              <a:buClr>
                <a:srgbClr val="8CADAE"/>
              </a:buClr>
              <a:buFontTx/>
              <a:buChar char="o"/>
            </a:pPr>
            <a:r>
              <a:rPr lang="en-GB" altLang="de-DE" sz="1800" dirty="0" smtClean="0"/>
              <a:t>turtle</a:t>
            </a:r>
          </a:p>
          <a:p>
            <a:pPr marL="901700" eaLnBrk="1" hangingPunct="1">
              <a:spcBef>
                <a:spcPct val="50000"/>
              </a:spcBef>
              <a:buClr>
                <a:srgbClr val="8CADAE"/>
              </a:buClr>
              <a:buFontTx/>
              <a:buChar char="o"/>
            </a:pPr>
            <a:r>
              <a:rPr lang="en-GB" altLang="de-DE" sz="1800" dirty="0" smtClean="0"/>
              <a:t>sea shell</a:t>
            </a:r>
          </a:p>
          <a:p>
            <a:pPr marL="901700" eaLnBrk="1" hangingPunct="1">
              <a:spcBef>
                <a:spcPct val="50000"/>
              </a:spcBef>
              <a:buClr>
                <a:srgbClr val="8CADAE"/>
              </a:buClr>
              <a:buFontTx/>
              <a:buChar char="o"/>
            </a:pPr>
            <a:r>
              <a:rPr lang="en-GB" altLang="de-DE" sz="1800" dirty="0" smtClean="0"/>
              <a:t>nut</a:t>
            </a:r>
          </a:p>
          <a:p>
            <a:pPr marL="901700" eaLnBrk="1" hangingPunct="1">
              <a:spcBef>
                <a:spcPct val="50000"/>
              </a:spcBef>
              <a:buClr>
                <a:srgbClr val="8CADAE"/>
              </a:buClr>
              <a:buFontTx/>
              <a:buChar char="o"/>
            </a:pPr>
            <a:r>
              <a:rPr lang="en-GB" altLang="de-DE" sz="1800" dirty="0" smtClean="0"/>
              <a:t>colour palette</a:t>
            </a:r>
          </a:p>
          <a:p>
            <a:pPr marL="901700" eaLnBrk="1" hangingPunct="1">
              <a:spcBef>
                <a:spcPct val="50000"/>
              </a:spcBef>
              <a:buClr>
                <a:srgbClr val="8CADAE"/>
              </a:buClr>
              <a:buFontTx/>
              <a:buChar char="o"/>
            </a:pPr>
            <a:r>
              <a:rPr lang="en-GB" altLang="de-DE" sz="1800" dirty="0" smtClean="0"/>
              <a:t>mouth</a:t>
            </a:r>
            <a:endParaRPr lang="en-GB" altLang="de-DE" sz="1800" dirty="0"/>
          </a:p>
        </p:txBody>
      </p:sp>
      <p:sp>
        <p:nvSpPr>
          <p:cNvPr id="17" name="Text Box 11"/>
          <p:cNvSpPr txBox="1">
            <a:spLocks noChangeArrowheads="1"/>
          </p:cNvSpPr>
          <p:nvPr/>
        </p:nvSpPr>
        <p:spPr bwMode="auto">
          <a:xfrm>
            <a:off x="85626" y="6669088"/>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5.22</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2857" y="1345280"/>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lemon</a:t>
            </a:r>
          </a:p>
          <a:p>
            <a:pPr marL="901700" eaLnBrk="1" hangingPunct="1">
              <a:spcBef>
                <a:spcPct val="50000"/>
              </a:spcBef>
              <a:buClr>
                <a:srgbClr val="8CADAE"/>
              </a:buClr>
              <a:buFontTx/>
              <a:buChar char="o"/>
            </a:pPr>
            <a:r>
              <a:rPr lang="en-GB" altLang="de-DE" sz="1800" dirty="0" smtClean="0"/>
              <a:t>turtle</a:t>
            </a:r>
          </a:p>
          <a:p>
            <a:pPr marL="901700" eaLnBrk="1" hangingPunct="1">
              <a:spcBef>
                <a:spcPct val="50000"/>
              </a:spcBef>
              <a:buClr>
                <a:srgbClr val="8CADAE"/>
              </a:buClr>
              <a:buFontTx/>
              <a:buChar char="o"/>
            </a:pPr>
            <a:r>
              <a:rPr lang="en-GB" altLang="de-DE" sz="1800" dirty="0" smtClean="0"/>
              <a:t>sea shell</a:t>
            </a:r>
          </a:p>
          <a:p>
            <a:pPr marL="901700" eaLnBrk="1" hangingPunct="1">
              <a:spcBef>
                <a:spcPct val="50000"/>
              </a:spcBef>
              <a:buClr>
                <a:srgbClr val="8CADAE"/>
              </a:buClr>
              <a:buFontTx/>
              <a:buChar char="o"/>
            </a:pPr>
            <a:r>
              <a:rPr lang="en-GB" altLang="de-DE" sz="1800" dirty="0" smtClean="0"/>
              <a:t>nut</a:t>
            </a:r>
          </a:p>
          <a:p>
            <a:pPr marL="901700" eaLnBrk="1" hangingPunct="1">
              <a:spcBef>
                <a:spcPct val="50000"/>
              </a:spcBef>
              <a:buClr>
                <a:srgbClr val="8CADAE"/>
              </a:buClr>
              <a:buFontTx/>
              <a:buChar char="o"/>
            </a:pPr>
            <a:r>
              <a:rPr lang="en-GB" altLang="de-DE" sz="1800" dirty="0" smtClean="0"/>
              <a:t>colour palette</a:t>
            </a:r>
          </a:p>
          <a:p>
            <a:pPr marL="901700" eaLnBrk="1" hangingPunct="1">
              <a:spcBef>
                <a:spcPct val="50000"/>
              </a:spcBef>
              <a:buClr>
                <a:srgbClr val="8CADAE"/>
              </a:buClr>
              <a:buFontTx/>
              <a:buChar char="o"/>
            </a:pPr>
            <a:r>
              <a:rPr lang="en-GB" altLang="de-DE" sz="1800" dirty="0" smtClean="0"/>
              <a:t>mouth</a:t>
            </a:r>
            <a:endParaRPr lang="en-GB" altLang="de-DE" sz="1800" dirty="0"/>
          </a:p>
        </p:txBody>
      </p:sp>
      <p:sp>
        <p:nvSpPr>
          <p:cNvPr id="16" name="Text Box 11"/>
          <p:cNvSpPr txBox="1">
            <a:spLocks noChangeArrowheads="1"/>
          </p:cNvSpPr>
          <p:nvPr/>
        </p:nvSpPr>
        <p:spPr bwMode="auto">
          <a:xfrm>
            <a:off x="85626" y="6669088"/>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68000"/>
            <a:ext cx="4300360"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5.23</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2857" y="1345280"/>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lemon</a:t>
            </a:r>
          </a:p>
          <a:p>
            <a:pPr marL="901700" eaLnBrk="1" hangingPunct="1">
              <a:spcBef>
                <a:spcPct val="50000"/>
              </a:spcBef>
              <a:buClr>
                <a:srgbClr val="8CADAE"/>
              </a:buClr>
              <a:buFontTx/>
              <a:buChar char="o"/>
            </a:pPr>
            <a:r>
              <a:rPr lang="en-GB" altLang="de-DE" sz="1800" dirty="0" smtClean="0"/>
              <a:t>turtle</a:t>
            </a:r>
          </a:p>
          <a:p>
            <a:pPr marL="901700" eaLnBrk="1" hangingPunct="1">
              <a:spcBef>
                <a:spcPct val="50000"/>
              </a:spcBef>
              <a:buClr>
                <a:srgbClr val="8CADAE"/>
              </a:buClr>
              <a:buFontTx/>
              <a:buChar char="o"/>
            </a:pPr>
            <a:r>
              <a:rPr lang="en-GB" altLang="de-DE" sz="1800" dirty="0" smtClean="0"/>
              <a:t>sea shell</a:t>
            </a:r>
          </a:p>
          <a:p>
            <a:pPr marL="901700" eaLnBrk="1" hangingPunct="1">
              <a:spcBef>
                <a:spcPct val="50000"/>
              </a:spcBef>
              <a:buClr>
                <a:srgbClr val="8CADAE"/>
              </a:buClr>
              <a:buFontTx/>
              <a:buChar char="o"/>
            </a:pPr>
            <a:r>
              <a:rPr lang="en-GB" altLang="de-DE" sz="1800" dirty="0" smtClean="0"/>
              <a:t>nut</a:t>
            </a:r>
          </a:p>
          <a:p>
            <a:pPr marL="901700" eaLnBrk="1" hangingPunct="1">
              <a:spcBef>
                <a:spcPct val="50000"/>
              </a:spcBef>
              <a:buClr>
                <a:srgbClr val="8CADAE"/>
              </a:buClr>
              <a:buFontTx/>
              <a:buChar char="o"/>
            </a:pPr>
            <a:r>
              <a:rPr lang="en-GB" altLang="de-DE" sz="1800" dirty="0" smtClean="0"/>
              <a:t>colour palette</a:t>
            </a:r>
          </a:p>
          <a:p>
            <a:pPr marL="901700" eaLnBrk="1" hangingPunct="1">
              <a:spcBef>
                <a:spcPct val="50000"/>
              </a:spcBef>
              <a:buClr>
                <a:srgbClr val="8CADAE"/>
              </a:buClr>
              <a:buFontTx/>
              <a:buChar char="o"/>
            </a:pPr>
            <a:r>
              <a:rPr lang="en-GB" altLang="de-DE" sz="1800" dirty="0" smtClean="0"/>
              <a:t>mouth</a:t>
            </a:r>
            <a:endParaRPr lang="en-GB" altLang="de-DE" sz="1800" dirty="0"/>
          </a:p>
        </p:txBody>
      </p:sp>
      <p:sp>
        <p:nvSpPr>
          <p:cNvPr id="16" name="Text Box 11"/>
          <p:cNvSpPr txBox="1">
            <a:spLocks noChangeArrowheads="1"/>
          </p:cNvSpPr>
          <p:nvPr/>
        </p:nvSpPr>
        <p:spPr bwMode="auto">
          <a:xfrm>
            <a:off x="85626" y="6669088"/>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68000"/>
            <a:ext cx="4301938"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5.24</a:t>
            </a:r>
            <a:endParaRPr lang="en-GB" altLang="de-DE" sz="1200" b="1" dirty="0">
              <a:solidFill>
                <a:schemeClr val="tx2"/>
              </a:solidFill>
              <a:latin typeface="+mn-lt"/>
            </a:endParaRPr>
          </a:p>
        </p:txBody>
      </p:sp>
      <p:sp>
        <p:nvSpPr>
          <p:cNvPr id="15" name="Rectangle 9"/>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Hasty decisions can lead to mistakes</a:t>
            </a:r>
            <a:endParaRPr lang="en-GB" altLang="de-DE" sz="2000" dirty="0">
              <a:solidFill>
                <a:schemeClr val="accent1"/>
              </a:solidFill>
            </a:endParaRPr>
          </a:p>
        </p:txBody>
      </p:sp>
      <p:sp>
        <p:nvSpPr>
          <p:cNvPr id="16" name="Text Box 5"/>
          <p:cNvSpPr txBox="1">
            <a:spLocks noChangeArrowheads="1"/>
          </p:cNvSpPr>
          <p:nvPr/>
        </p:nvSpPr>
        <p:spPr bwMode="auto">
          <a:xfrm>
            <a:off x="262857" y="1345280"/>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lemon</a:t>
            </a:r>
          </a:p>
          <a:p>
            <a:pPr marL="901700" eaLnBrk="1" hangingPunct="1">
              <a:spcBef>
                <a:spcPct val="50000"/>
              </a:spcBef>
              <a:buClr>
                <a:srgbClr val="8CADAE"/>
              </a:buClr>
              <a:buFontTx/>
              <a:buChar char="o"/>
            </a:pPr>
            <a:r>
              <a:rPr lang="en-GB" altLang="de-DE" sz="1800" dirty="0" smtClean="0"/>
              <a:t>turtle</a:t>
            </a:r>
          </a:p>
          <a:p>
            <a:pPr marL="901700" eaLnBrk="1" hangingPunct="1">
              <a:spcBef>
                <a:spcPct val="50000"/>
              </a:spcBef>
              <a:buClr>
                <a:srgbClr val="8CADAE"/>
              </a:buClr>
              <a:buFontTx/>
              <a:buChar char="o"/>
            </a:pPr>
            <a:r>
              <a:rPr lang="en-GB" altLang="de-DE" sz="1800" dirty="0" smtClean="0"/>
              <a:t>sea shell</a:t>
            </a:r>
          </a:p>
          <a:p>
            <a:pPr marL="901700" eaLnBrk="1" hangingPunct="1">
              <a:spcBef>
                <a:spcPct val="50000"/>
              </a:spcBef>
              <a:buClr>
                <a:srgbClr val="8CADAE"/>
              </a:buClr>
              <a:buFontTx/>
              <a:buChar char="o"/>
            </a:pPr>
            <a:r>
              <a:rPr lang="en-GB" altLang="de-DE" sz="1800" dirty="0" smtClean="0"/>
              <a:t>nut</a:t>
            </a:r>
          </a:p>
          <a:p>
            <a:pPr marL="901700" eaLnBrk="1" hangingPunct="1">
              <a:spcBef>
                <a:spcPct val="50000"/>
              </a:spcBef>
              <a:buClr>
                <a:srgbClr val="8CADAE"/>
              </a:buClr>
              <a:buFontTx/>
              <a:buChar char="o"/>
            </a:pPr>
            <a:r>
              <a:rPr lang="en-GB" altLang="de-DE" sz="1800" dirty="0" smtClean="0"/>
              <a:t>colour palette</a:t>
            </a:r>
          </a:p>
          <a:p>
            <a:pPr marL="901700" eaLnBrk="1" hangingPunct="1">
              <a:spcBef>
                <a:spcPct val="50000"/>
              </a:spcBef>
              <a:buClr>
                <a:srgbClr val="8CADAE"/>
              </a:buClr>
              <a:buFontTx/>
              <a:buChar char="o"/>
            </a:pPr>
            <a:r>
              <a:rPr lang="en-GB" altLang="de-DE" sz="1800" dirty="0" smtClean="0"/>
              <a:t>mouth</a:t>
            </a:r>
            <a:endParaRPr lang="en-GB" altLang="de-DE" sz="1800" dirty="0"/>
          </a:p>
        </p:txBody>
      </p:sp>
      <p:sp>
        <p:nvSpPr>
          <p:cNvPr id="17" name="Text Box 11"/>
          <p:cNvSpPr txBox="1">
            <a:spLocks noChangeArrowheads="1"/>
          </p:cNvSpPr>
          <p:nvPr/>
        </p:nvSpPr>
        <p:spPr bwMode="auto">
          <a:xfrm>
            <a:off x="85626" y="6669088"/>
            <a:ext cx="2778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11"/>
          <p:cNvSpPr txBox="1">
            <a:spLocks noChangeArrowheads="1"/>
          </p:cNvSpPr>
          <p:nvPr/>
        </p:nvSpPr>
        <p:spPr bwMode="auto">
          <a:xfrm>
            <a:off x="209172"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Sarah Riker)</a:t>
            </a:r>
            <a:endParaRPr lang="en-GB" altLang="de-DE" sz="800" i="1" dirty="0"/>
          </a:p>
        </p:txBody>
      </p:sp>
      <p:sp>
        <p:nvSpPr>
          <p:cNvPr id="34823" name="Text Box 5"/>
          <p:cNvSpPr txBox="1">
            <a:spLocks noChangeArrowheads="1"/>
          </p:cNvSpPr>
          <p:nvPr/>
        </p:nvSpPr>
        <p:spPr bwMode="auto">
          <a:xfrm>
            <a:off x="265106" y="1351628"/>
            <a:ext cx="28956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bottle in wine cellar</a:t>
            </a:r>
          </a:p>
          <a:p>
            <a:pPr marL="901700" eaLnBrk="1" hangingPunct="1">
              <a:spcBef>
                <a:spcPct val="50000"/>
              </a:spcBef>
              <a:buClr>
                <a:srgbClr val="8CADAE"/>
              </a:buClr>
              <a:buFontTx/>
              <a:buChar char="o"/>
            </a:pPr>
            <a:r>
              <a:rPr lang="en-GB" altLang="de-DE" sz="1800" dirty="0" smtClean="0"/>
              <a:t>stork bringing a baby</a:t>
            </a:r>
          </a:p>
          <a:p>
            <a:pPr marL="901700" eaLnBrk="1" hangingPunct="1">
              <a:spcBef>
                <a:spcPct val="50000"/>
              </a:spcBef>
              <a:buClr>
                <a:srgbClr val="8CADAE"/>
              </a:buClr>
              <a:buFontTx/>
              <a:buChar char="o"/>
            </a:pPr>
            <a:r>
              <a:rPr lang="en-GB" altLang="de-DE" sz="1800" dirty="0" smtClean="0"/>
              <a:t>balloon</a:t>
            </a:r>
          </a:p>
          <a:p>
            <a:pPr marL="901700" eaLnBrk="1" hangingPunct="1">
              <a:spcBef>
                <a:spcPct val="50000"/>
              </a:spcBef>
              <a:buClr>
                <a:srgbClr val="8CADAE"/>
              </a:buClr>
              <a:buFontTx/>
              <a:buChar char="o"/>
            </a:pPr>
            <a:r>
              <a:rPr lang="en-GB" altLang="de-DE" sz="1800" dirty="0" smtClean="0"/>
              <a:t>Santa with sack</a:t>
            </a:r>
          </a:p>
          <a:p>
            <a:pPr marL="901700" eaLnBrk="1" hangingPunct="1">
              <a:spcBef>
                <a:spcPct val="50000"/>
              </a:spcBef>
              <a:buClr>
                <a:srgbClr val="8CADAE"/>
              </a:buClr>
              <a:buFontTx/>
              <a:buChar char="o"/>
            </a:pPr>
            <a:r>
              <a:rPr lang="en-GB" altLang="de-DE" sz="1800" dirty="0" smtClean="0"/>
              <a:t>laboratory</a:t>
            </a:r>
          </a:p>
          <a:p>
            <a:pPr marL="901700" eaLnBrk="1" hangingPunct="1">
              <a:spcBef>
                <a:spcPct val="50000"/>
              </a:spcBef>
              <a:buClr>
                <a:srgbClr val="8CADAE"/>
              </a:buClr>
              <a:buFontTx/>
              <a:buChar char="o"/>
            </a:pPr>
            <a:r>
              <a:rPr lang="en-GB" altLang="de-DE" sz="1800" dirty="0" smtClean="0"/>
              <a:t>globe</a:t>
            </a:r>
            <a:endParaRPr lang="en-GB" altLang="de-DE" sz="1800" dirty="0"/>
          </a:p>
        </p:txBody>
      </p:sp>
      <p:pic>
        <p:nvPicPr>
          <p:cNvPr id="6" name="Grafik 5"/>
          <p:cNvPicPr>
            <a:picLocks noChangeAspect="1"/>
          </p:cNvPicPr>
          <p:nvPr/>
        </p:nvPicPr>
        <p:blipFill rotWithShape="1">
          <a:blip r:embed="rId3">
            <a:extLst>
              <a:ext uri="{28A0092B-C50C-407E-A947-70E740481C1C}">
                <a14:useLocalDpi xmlns:a14="http://schemas.microsoft.com/office/drawing/2010/main" val="0"/>
              </a:ext>
            </a:extLst>
          </a:blip>
          <a:srcRect l="4934" b="6066"/>
          <a:stretch/>
        </p:blipFill>
        <p:spPr>
          <a:xfrm>
            <a:off x="3930554" y="1404000"/>
            <a:ext cx="4980957" cy="3577433"/>
          </a:xfrm>
          <a:prstGeom prst="rect">
            <a:avLst/>
          </a:prstGeom>
        </p:spPr>
      </p:pic>
      <p:sp>
        <p:nvSpPr>
          <p:cNvPr id="8"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5.25</a:t>
            </a:r>
            <a:endParaRPr lang="en-GB" altLang="de-DE" sz="1200" b="1" dirty="0">
              <a:solidFill>
                <a:schemeClr val="tx2"/>
              </a:solidFill>
              <a:latin typeface="+mn-lt"/>
            </a:endParaRPr>
          </a:p>
        </p:txBody>
      </p:sp>
      <p:sp>
        <p:nvSpPr>
          <p:cNvPr id="11"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Tree>
    <p:extLst>
      <p:ext uri="{BB962C8B-B14F-4D97-AF65-F5344CB8AC3E}">
        <p14:creationId xmlns:p14="http://schemas.microsoft.com/office/powerpoint/2010/main" val="11831657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a:extLst>
              <a:ext uri="{28A0092B-C50C-407E-A947-70E740481C1C}">
                <a14:useLocalDpi xmlns:a14="http://schemas.microsoft.com/office/drawing/2010/main" val="0"/>
              </a:ext>
            </a:extLst>
          </a:blip>
          <a:srcRect l="7539" b="8216"/>
          <a:stretch/>
        </p:blipFill>
        <p:spPr>
          <a:xfrm>
            <a:off x="4067032" y="1404000"/>
            <a:ext cx="4844479" cy="3495546"/>
          </a:xfrm>
          <a:prstGeom prst="rect">
            <a:avLst/>
          </a:prstGeom>
        </p:spPr>
      </p:pic>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5.26</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5106" y="1351628"/>
            <a:ext cx="28956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bottle in wine cellar</a:t>
            </a:r>
          </a:p>
          <a:p>
            <a:pPr marL="901700" eaLnBrk="1" hangingPunct="1">
              <a:spcBef>
                <a:spcPct val="50000"/>
              </a:spcBef>
              <a:buClr>
                <a:srgbClr val="8CADAE"/>
              </a:buClr>
              <a:buFontTx/>
              <a:buChar char="o"/>
            </a:pPr>
            <a:r>
              <a:rPr lang="en-GB" altLang="de-DE" sz="1800" dirty="0" smtClean="0"/>
              <a:t>stork bringing a baby</a:t>
            </a:r>
          </a:p>
          <a:p>
            <a:pPr marL="901700" eaLnBrk="1" hangingPunct="1">
              <a:spcBef>
                <a:spcPct val="50000"/>
              </a:spcBef>
              <a:buClr>
                <a:srgbClr val="8CADAE"/>
              </a:buClr>
              <a:buFontTx/>
              <a:buChar char="o"/>
            </a:pPr>
            <a:r>
              <a:rPr lang="en-GB" altLang="de-DE" sz="1800" dirty="0" smtClean="0"/>
              <a:t>balloon</a:t>
            </a:r>
          </a:p>
          <a:p>
            <a:pPr marL="901700" eaLnBrk="1" hangingPunct="1">
              <a:spcBef>
                <a:spcPct val="50000"/>
              </a:spcBef>
              <a:buClr>
                <a:srgbClr val="8CADAE"/>
              </a:buClr>
              <a:buFontTx/>
              <a:buChar char="o"/>
            </a:pPr>
            <a:r>
              <a:rPr lang="en-GB" altLang="de-DE" sz="1800" dirty="0" smtClean="0"/>
              <a:t>Santa with sack</a:t>
            </a:r>
          </a:p>
          <a:p>
            <a:pPr marL="901700" eaLnBrk="1" hangingPunct="1">
              <a:spcBef>
                <a:spcPct val="50000"/>
              </a:spcBef>
              <a:buClr>
                <a:srgbClr val="8CADAE"/>
              </a:buClr>
              <a:buFontTx/>
              <a:buChar char="o"/>
            </a:pPr>
            <a:r>
              <a:rPr lang="en-GB" altLang="de-DE" sz="1800" dirty="0" smtClean="0"/>
              <a:t>laboratory</a:t>
            </a:r>
          </a:p>
          <a:p>
            <a:pPr marL="901700" eaLnBrk="1" hangingPunct="1">
              <a:spcBef>
                <a:spcPct val="50000"/>
              </a:spcBef>
              <a:buClr>
                <a:srgbClr val="8CADAE"/>
              </a:buClr>
              <a:buFontTx/>
              <a:buChar char="o"/>
            </a:pPr>
            <a:r>
              <a:rPr lang="en-GB" altLang="de-DE" sz="1800" dirty="0" smtClean="0"/>
              <a:t>globe</a:t>
            </a:r>
            <a:endParaRPr lang="en-GB" altLang="de-DE" sz="1800" dirty="0"/>
          </a:p>
        </p:txBody>
      </p:sp>
      <p:sp>
        <p:nvSpPr>
          <p:cNvPr id="16" name="Text Box 11"/>
          <p:cNvSpPr txBox="1">
            <a:spLocks noChangeArrowheads="1"/>
          </p:cNvSpPr>
          <p:nvPr/>
        </p:nvSpPr>
        <p:spPr bwMode="auto">
          <a:xfrm>
            <a:off x="209172"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Sarah Riker)</a:t>
            </a:r>
            <a:endParaRPr lang="en-GB" altLang="de-DE" sz="800" i="1" dirty="0"/>
          </a:p>
        </p:txBody>
      </p:sp>
    </p:spTree>
    <p:extLst>
      <p:ext uri="{BB962C8B-B14F-4D97-AF65-F5344CB8AC3E}">
        <p14:creationId xmlns:p14="http://schemas.microsoft.com/office/powerpoint/2010/main" val="3885318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5195" b="7141"/>
          <a:stretch/>
        </p:blipFill>
        <p:spPr>
          <a:xfrm>
            <a:off x="3944202" y="1404000"/>
            <a:ext cx="4967309" cy="3536490"/>
          </a:xfrm>
          <a:prstGeom prst="rect">
            <a:avLst/>
          </a:prstGeom>
        </p:spPr>
      </p:pic>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5.27</a:t>
            </a:r>
            <a:endParaRPr lang="en-GB" altLang="de-DE" sz="1200" b="1" dirty="0">
              <a:solidFill>
                <a:schemeClr val="tx2"/>
              </a:solidFill>
              <a:latin typeface="+mn-lt"/>
            </a:endParaRPr>
          </a:p>
        </p:txBody>
      </p:sp>
      <p:sp>
        <p:nvSpPr>
          <p:cNvPr id="15"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6" name="Text Box 5"/>
          <p:cNvSpPr txBox="1">
            <a:spLocks noChangeArrowheads="1"/>
          </p:cNvSpPr>
          <p:nvPr/>
        </p:nvSpPr>
        <p:spPr bwMode="auto">
          <a:xfrm>
            <a:off x="265106" y="1351628"/>
            <a:ext cx="28956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bottle in wine cellar</a:t>
            </a:r>
          </a:p>
          <a:p>
            <a:pPr marL="901700" eaLnBrk="1" hangingPunct="1">
              <a:spcBef>
                <a:spcPct val="50000"/>
              </a:spcBef>
              <a:buClr>
                <a:srgbClr val="8CADAE"/>
              </a:buClr>
              <a:buFontTx/>
              <a:buChar char="o"/>
            </a:pPr>
            <a:r>
              <a:rPr lang="en-GB" altLang="de-DE" sz="1800" dirty="0" smtClean="0"/>
              <a:t>stork bringing a baby</a:t>
            </a:r>
          </a:p>
          <a:p>
            <a:pPr marL="901700" eaLnBrk="1" hangingPunct="1">
              <a:spcBef>
                <a:spcPct val="50000"/>
              </a:spcBef>
              <a:buClr>
                <a:srgbClr val="8CADAE"/>
              </a:buClr>
              <a:buFontTx/>
              <a:buChar char="o"/>
            </a:pPr>
            <a:r>
              <a:rPr lang="en-GB" altLang="de-DE" sz="1800" dirty="0" smtClean="0"/>
              <a:t>balloon</a:t>
            </a:r>
          </a:p>
          <a:p>
            <a:pPr marL="901700" eaLnBrk="1" hangingPunct="1">
              <a:spcBef>
                <a:spcPct val="50000"/>
              </a:spcBef>
              <a:buClr>
                <a:srgbClr val="8CADAE"/>
              </a:buClr>
              <a:buFontTx/>
              <a:buChar char="o"/>
            </a:pPr>
            <a:r>
              <a:rPr lang="en-GB" altLang="de-DE" sz="1800" dirty="0" smtClean="0"/>
              <a:t>Santa with sack</a:t>
            </a:r>
          </a:p>
          <a:p>
            <a:pPr marL="901700" eaLnBrk="1" hangingPunct="1">
              <a:spcBef>
                <a:spcPct val="50000"/>
              </a:spcBef>
              <a:buClr>
                <a:srgbClr val="8CADAE"/>
              </a:buClr>
              <a:buFontTx/>
              <a:buChar char="o"/>
            </a:pPr>
            <a:r>
              <a:rPr lang="en-GB" altLang="de-DE" sz="1800" dirty="0" smtClean="0"/>
              <a:t>laboratory</a:t>
            </a:r>
          </a:p>
          <a:p>
            <a:pPr marL="901700" eaLnBrk="1" hangingPunct="1">
              <a:spcBef>
                <a:spcPct val="50000"/>
              </a:spcBef>
              <a:buClr>
                <a:srgbClr val="8CADAE"/>
              </a:buClr>
              <a:buFontTx/>
              <a:buChar char="o"/>
            </a:pPr>
            <a:r>
              <a:rPr lang="en-GB" altLang="de-DE" sz="1800" dirty="0" smtClean="0"/>
              <a:t>globe</a:t>
            </a:r>
            <a:endParaRPr lang="en-GB" altLang="de-DE" sz="1800" dirty="0"/>
          </a:p>
        </p:txBody>
      </p:sp>
      <p:sp>
        <p:nvSpPr>
          <p:cNvPr id="17" name="Text Box 11"/>
          <p:cNvSpPr txBox="1">
            <a:spLocks noChangeArrowheads="1"/>
          </p:cNvSpPr>
          <p:nvPr/>
        </p:nvSpPr>
        <p:spPr bwMode="auto">
          <a:xfrm>
            <a:off x="209172"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Sarah Riker)</a:t>
            </a:r>
            <a:endParaRPr lang="en-GB" altLang="de-DE" sz="800" i="1" dirty="0"/>
          </a:p>
        </p:txBody>
      </p:sp>
    </p:spTree>
    <p:extLst>
      <p:ext uri="{BB962C8B-B14F-4D97-AF65-F5344CB8AC3E}">
        <p14:creationId xmlns:p14="http://schemas.microsoft.com/office/powerpoint/2010/main" val="24560268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4934" b="8575"/>
          <a:stretch/>
        </p:blipFill>
        <p:spPr>
          <a:xfrm>
            <a:off x="3930554" y="1404000"/>
            <a:ext cx="4980957" cy="3481899"/>
          </a:xfrm>
          <a:prstGeom prst="rect">
            <a:avLst/>
          </a:prstGeom>
        </p:spPr>
      </p:pic>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5.28</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5106" y="1351628"/>
            <a:ext cx="28956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bottle in wine cellar</a:t>
            </a:r>
          </a:p>
          <a:p>
            <a:pPr marL="901700" eaLnBrk="1" hangingPunct="1">
              <a:spcBef>
                <a:spcPct val="50000"/>
              </a:spcBef>
              <a:buClr>
                <a:srgbClr val="8CADAE"/>
              </a:buClr>
              <a:buFontTx/>
              <a:buChar char="o"/>
            </a:pPr>
            <a:r>
              <a:rPr lang="en-GB" altLang="de-DE" sz="1800" dirty="0" smtClean="0"/>
              <a:t>stork bringing a baby</a:t>
            </a:r>
          </a:p>
          <a:p>
            <a:pPr marL="901700" eaLnBrk="1" hangingPunct="1">
              <a:spcBef>
                <a:spcPct val="50000"/>
              </a:spcBef>
              <a:buClr>
                <a:srgbClr val="8CADAE"/>
              </a:buClr>
              <a:buFontTx/>
              <a:buChar char="o"/>
            </a:pPr>
            <a:r>
              <a:rPr lang="en-GB" altLang="de-DE" sz="1800" dirty="0" smtClean="0"/>
              <a:t>balloon</a:t>
            </a:r>
          </a:p>
          <a:p>
            <a:pPr marL="901700" eaLnBrk="1" hangingPunct="1">
              <a:spcBef>
                <a:spcPct val="50000"/>
              </a:spcBef>
              <a:buClr>
                <a:srgbClr val="8CADAE"/>
              </a:buClr>
              <a:buFontTx/>
              <a:buChar char="o"/>
            </a:pPr>
            <a:r>
              <a:rPr lang="en-GB" altLang="de-DE" sz="1800" dirty="0" smtClean="0"/>
              <a:t>Santa with sack</a:t>
            </a:r>
          </a:p>
          <a:p>
            <a:pPr marL="901700" eaLnBrk="1" hangingPunct="1">
              <a:spcBef>
                <a:spcPct val="50000"/>
              </a:spcBef>
              <a:buClr>
                <a:srgbClr val="8CADAE"/>
              </a:buClr>
              <a:buFontTx/>
              <a:buChar char="o"/>
            </a:pPr>
            <a:r>
              <a:rPr lang="en-GB" altLang="de-DE" sz="1800" dirty="0" smtClean="0"/>
              <a:t>laboratory</a:t>
            </a:r>
          </a:p>
          <a:p>
            <a:pPr marL="901700" eaLnBrk="1" hangingPunct="1">
              <a:spcBef>
                <a:spcPct val="50000"/>
              </a:spcBef>
              <a:buClr>
                <a:srgbClr val="8CADAE"/>
              </a:buClr>
              <a:buFontTx/>
              <a:buChar char="o"/>
            </a:pPr>
            <a:r>
              <a:rPr lang="en-GB" altLang="de-DE" sz="1800" dirty="0" smtClean="0"/>
              <a:t>globe</a:t>
            </a:r>
            <a:endParaRPr lang="en-GB" altLang="de-DE" sz="1800" dirty="0"/>
          </a:p>
        </p:txBody>
      </p:sp>
      <p:sp>
        <p:nvSpPr>
          <p:cNvPr id="16" name="Text Box 11"/>
          <p:cNvSpPr txBox="1">
            <a:spLocks noChangeArrowheads="1"/>
          </p:cNvSpPr>
          <p:nvPr/>
        </p:nvSpPr>
        <p:spPr bwMode="auto">
          <a:xfrm>
            <a:off x="209172"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Sarah Riker)</a:t>
            </a:r>
            <a:endParaRPr lang="en-GB" altLang="de-DE" sz="800" i="1" dirty="0"/>
          </a:p>
        </p:txBody>
      </p:sp>
    </p:spTree>
    <p:extLst>
      <p:ext uri="{BB962C8B-B14F-4D97-AF65-F5344CB8AC3E}">
        <p14:creationId xmlns:p14="http://schemas.microsoft.com/office/powerpoint/2010/main" val="20280512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4934" b="6425"/>
          <a:stretch/>
        </p:blipFill>
        <p:spPr>
          <a:xfrm>
            <a:off x="3930554" y="1404000"/>
            <a:ext cx="4980957" cy="3563785"/>
          </a:xfrm>
          <a:prstGeom prst="rect">
            <a:avLst/>
          </a:prstGeom>
        </p:spPr>
      </p:pic>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5.29</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5106" y="1351628"/>
            <a:ext cx="28956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bottle in wine cellar</a:t>
            </a:r>
          </a:p>
          <a:p>
            <a:pPr marL="901700" eaLnBrk="1" hangingPunct="1">
              <a:spcBef>
                <a:spcPct val="50000"/>
              </a:spcBef>
              <a:buClr>
                <a:srgbClr val="8CADAE"/>
              </a:buClr>
              <a:buFontTx/>
              <a:buChar char="o"/>
            </a:pPr>
            <a:r>
              <a:rPr lang="en-GB" altLang="de-DE" sz="1800" dirty="0" smtClean="0"/>
              <a:t>stork bringing a baby</a:t>
            </a:r>
          </a:p>
          <a:p>
            <a:pPr marL="901700" eaLnBrk="1" hangingPunct="1">
              <a:spcBef>
                <a:spcPct val="50000"/>
              </a:spcBef>
              <a:buClr>
                <a:srgbClr val="8CADAE"/>
              </a:buClr>
              <a:buFontTx/>
              <a:buChar char="o"/>
            </a:pPr>
            <a:r>
              <a:rPr lang="en-GB" altLang="de-DE" sz="1800" dirty="0" smtClean="0"/>
              <a:t>balloon</a:t>
            </a:r>
          </a:p>
          <a:p>
            <a:pPr marL="901700" eaLnBrk="1" hangingPunct="1">
              <a:spcBef>
                <a:spcPct val="50000"/>
              </a:spcBef>
              <a:buClr>
                <a:srgbClr val="8CADAE"/>
              </a:buClr>
              <a:buFontTx/>
              <a:buChar char="o"/>
            </a:pPr>
            <a:r>
              <a:rPr lang="en-GB" altLang="de-DE" sz="1800" dirty="0" smtClean="0"/>
              <a:t>Santa with sack</a:t>
            </a:r>
          </a:p>
          <a:p>
            <a:pPr marL="901700" eaLnBrk="1" hangingPunct="1">
              <a:spcBef>
                <a:spcPct val="50000"/>
              </a:spcBef>
              <a:buClr>
                <a:srgbClr val="8CADAE"/>
              </a:buClr>
              <a:buFontTx/>
              <a:buChar char="o"/>
            </a:pPr>
            <a:r>
              <a:rPr lang="en-GB" altLang="de-DE" sz="1800" dirty="0" smtClean="0"/>
              <a:t>laboratory</a:t>
            </a:r>
          </a:p>
          <a:p>
            <a:pPr marL="901700" eaLnBrk="1" hangingPunct="1">
              <a:spcBef>
                <a:spcPct val="50000"/>
              </a:spcBef>
              <a:buClr>
                <a:srgbClr val="8CADAE"/>
              </a:buClr>
              <a:buFontTx/>
              <a:buChar char="o"/>
            </a:pPr>
            <a:r>
              <a:rPr lang="en-GB" altLang="de-DE" sz="1800" dirty="0" smtClean="0"/>
              <a:t>globe</a:t>
            </a:r>
            <a:endParaRPr lang="en-GB" altLang="de-DE" sz="1800" dirty="0"/>
          </a:p>
        </p:txBody>
      </p:sp>
      <p:sp>
        <p:nvSpPr>
          <p:cNvPr id="16" name="Text Box 11"/>
          <p:cNvSpPr txBox="1">
            <a:spLocks noChangeArrowheads="1"/>
          </p:cNvSpPr>
          <p:nvPr/>
        </p:nvSpPr>
        <p:spPr bwMode="auto">
          <a:xfrm>
            <a:off x="209172"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Sarah Riker)</a:t>
            </a:r>
            <a:endParaRPr lang="en-GB" altLang="de-DE" sz="800" i="1" dirty="0"/>
          </a:p>
        </p:txBody>
      </p:sp>
    </p:spTree>
    <p:extLst>
      <p:ext uri="{BB962C8B-B14F-4D97-AF65-F5344CB8AC3E}">
        <p14:creationId xmlns:p14="http://schemas.microsoft.com/office/powerpoint/2010/main" val="34855925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4674" b="7141"/>
          <a:stretch/>
        </p:blipFill>
        <p:spPr>
          <a:xfrm>
            <a:off x="3916906" y="1404000"/>
            <a:ext cx="4994605" cy="3536490"/>
          </a:xfrm>
          <a:prstGeom prst="rect">
            <a:avLst/>
          </a:prstGeom>
        </p:spPr>
      </p:pic>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5.30</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5106" y="1351628"/>
            <a:ext cx="28956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bottle in wine cellar</a:t>
            </a:r>
          </a:p>
          <a:p>
            <a:pPr marL="901700" eaLnBrk="1" hangingPunct="1">
              <a:spcBef>
                <a:spcPct val="50000"/>
              </a:spcBef>
              <a:buClr>
                <a:srgbClr val="8CADAE"/>
              </a:buClr>
              <a:buFontTx/>
              <a:buChar char="o"/>
            </a:pPr>
            <a:r>
              <a:rPr lang="en-GB" altLang="de-DE" sz="1800" dirty="0" smtClean="0"/>
              <a:t>stork bringing a baby</a:t>
            </a:r>
          </a:p>
          <a:p>
            <a:pPr marL="901700" eaLnBrk="1" hangingPunct="1">
              <a:spcBef>
                <a:spcPct val="50000"/>
              </a:spcBef>
              <a:buClr>
                <a:srgbClr val="8CADAE"/>
              </a:buClr>
              <a:buFontTx/>
              <a:buChar char="o"/>
            </a:pPr>
            <a:r>
              <a:rPr lang="en-GB" altLang="de-DE" sz="1800" dirty="0" smtClean="0"/>
              <a:t>balloon</a:t>
            </a:r>
          </a:p>
          <a:p>
            <a:pPr marL="901700" eaLnBrk="1" hangingPunct="1">
              <a:spcBef>
                <a:spcPct val="50000"/>
              </a:spcBef>
              <a:buClr>
                <a:srgbClr val="8CADAE"/>
              </a:buClr>
              <a:buFontTx/>
              <a:buChar char="o"/>
            </a:pPr>
            <a:r>
              <a:rPr lang="en-GB" altLang="de-DE" sz="1800" dirty="0" smtClean="0"/>
              <a:t>Santa with sack</a:t>
            </a:r>
          </a:p>
          <a:p>
            <a:pPr marL="901700" eaLnBrk="1" hangingPunct="1">
              <a:spcBef>
                <a:spcPct val="50000"/>
              </a:spcBef>
              <a:buClr>
                <a:srgbClr val="8CADAE"/>
              </a:buClr>
              <a:buFontTx/>
              <a:buChar char="o"/>
            </a:pPr>
            <a:r>
              <a:rPr lang="en-GB" altLang="de-DE" sz="1800" dirty="0" smtClean="0"/>
              <a:t>laboratory</a:t>
            </a:r>
          </a:p>
          <a:p>
            <a:pPr marL="901700" eaLnBrk="1" hangingPunct="1">
              <a:spcBef>
                <a:spcPct val="50000"/>
              </a:spcBef>
              <a:buClr>
                <a:srgbClr val="8CADAE"/>
              </a:buClr>
              <a:buFontTx/>
              <a:buChar char="o"/>
            </a:pPr>
            <a:r>
              <a:rPr lang="en-GB" altLang="de-DE" sz="1800" dirty="0" smtClean="0"/>
              <a:t>globe</a:t>
            </a:r>
            <a:endParaRPr lang="en-GB" altLang="de-DE" sz="1800" dirty="0"/>
          </a:p>
        </p:txBody>
      </p:sp>
      <p:sp>
        <p:nvSpPr>
          <p:cNvPr id="16" name="Text Box 11"/>
          <p:cNvSpPr txBox="1">
            <a:spLocks noChangeArrowheads="1"/>
          </p:cNvSpPr>
          <p:nvPr/>
        </p:nvSpPr>
        <p:spPr bwMode="auto">
          <a:xfrm>
            <a:off x="209172"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Sarah Riker)</a:t>
            </a:r>
            <a:endParaRPr lang="en-GB" altLang="de-DE" sz="800" i="1" dirty="0"/>
          </a:p>
        </p:txBody>
      </p:sp>
    </p:spTree>
    <p:extLst>
      <p:ext uri="{BB962C8B-B14F-4D97-AF65-F5344CB8AC3E}">
        <p14:creationId xmlns:p14="http://schemas.microsoft.com/office/powerpoint/2010/main" val="32131965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5455" b="4992"/>
          <a:stretch/>
        </p:blipFill>
        <p:spPr>
          <a:xfrm>
            <a:off x="3957850" y="1404000"/>
            <a:ext cx="4953661" cy="3618376"/>
          </a:xfrm>
          <a:prstGeom prst="rect">
            <a:avLst/>
          </a:prstGeom>
        </p:spPr>
      </p:pic>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5.31</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5106" y="1351628"/>
            <a:ext cx="28956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bottle in wine cellar</a:t>
            </a:r>
          </a:p>
          <a:p>
            <a:pPr marL="901700" eaLnBrk="1" hangingPunct="1">
              <a:spcBef>
                <a:spcPct val="50000"/>
              </a:spcBef>
              <a:buClr>
                <a:srgbClr val="8CADAE"/>
              </a:buClr>
              <a:buFontTx/>
              <a:buChar char="o"/>
            </a:pPr>
            <a:r>
              <a:rPr lang="en-GB" altLang="de-DE" sz="1800" dirty="0" smtClean="0"/>
              <a:t>stork bringing a baby</a:t>
            </a:r>
          </a:p>
          <a:p>
            <a:pPr marL="901700" eaLnBrk="1" hangingPunct="1">
              <a:spcBef>
                <a:spcPct val="50000"/>
              </a:spcBef>
              <a:buClr>
                <a:srgbClr val="8CADAE"/>
              </a:buClr>
              <a:buFontTx/>
              <a:buChar char="o"/>
            </a:pPr>
            <a:r>
              <a:rPr lang="en-GB" altLang="de-DE" sz="1800" dirty="0" smtClean="0"/>
              <a:t>balloon</a:t>
            </a:r>
          </a:p>
          <a:p>
            <a:pPr marL="901700" eaLnBrk="1" hangingPunct="1">
              <a:spcBef>
                <a:spcPct val="50000"/>
              </a:spcBef>
              <a:buClr>
                <a:srgbClr val="8CADAE"/>
              </a:buClr>
              <a:buFontTx/>
              <a:buChar char="o"/>
            </a:pPr>
            <a:r>
              <a:rPr lang="en-GB" altLang="de-DE" sz="1800" dirty="0" smtClean="0"/>
              <a:t>Santa with sack</a:t>
            </a:r>
          </a:p>
          <a:p>
            <a:pPr marL="901700" eaLnBrk="1" hangingPunct="1">
              <a:spcBef>
                <a:spcPct val="50000"/>
              </a:spcBef>
              <a:buClr>
                <a:srgbClr val="8CADAE"/>
              </a:buClr>
              <a:buFontTx/>
              <a:buChar char="o"/>
            </a:pPr>
            <a:r>
              <a:rPr lang="en-GB" altLang="de-DE" sz="1800" dirty="0" smtClean="0"/>
              <a:t>laboratory</a:t>
            </a:r>
          </a:p>
          <a:p>
            <a:pPr marL="901700" eaLnBrk="1" hangingPunct="1">
              <a:spcBef>
                <a:spcPct val="50000"/>
              </a:spcBef>
              <a:buClr>
                <a:srgbClr val="8CADAE"/>
              </a:buClr>
              <a:buFontTx/>
              <a:buChar char="o"/>
            </a:pPr>
            <a:r>
              <a:rPr lang="en-GB" altLang="de-DE" sz="1800" dirty="0" smtClean="0"/>
              <a:t>globe</a:t>
            </a:r>
            <a:endParaRPr lang="en-GB" altLang="de-DE" sz="1800" dirty="0"/>
          </a:p>
        </p:txBody>
      </p:sp>
      <p:sp>
        <p:nvSpPr>
          <p:cNvPr id="16" name="Text Box 11"/>
          <p:cNvSpPr txBox="1">
            <a:spLocks noChangeArrowheads="1"/>
          </p:cNvSpPr>
          <p:nvPr/>
        </p:nvSpPr>
        <p:spPr bwMode="auto">
          <a:xfrm>
            <a:off x="209172"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Sarah Riker)</a:t>
            </a:r>
            <a:endParaRPr lang="en-GB" altLang="de-DE" sz="800" i="1" dirty="0"/>
          </a:p>
        </p:txBody>
      </p:sp>
    </p:spTree>
    <p:extLst>
      <p:ext uri="{BB962C8B-B14F-4D97-AF65-F5344CB8AC3E}">
        <p14:creationId xmlns:p14="http://schemas.microsoft.com/office/powerpoint/2010/main" val="18850336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3112" b="5350"/>
          <a:stretch/>
        </p:blipFill>
        <p:spPr>
          <a:xfrm>
            <a:off x="3835020" y="1404000"/>
            <a:ext cx="5076491" cy="3604728"/>
          </a:xfrm>
          <a:prstGeom prst="rect">
            <a:avLst/>
          </a:prstGeom>
        </p:spPr>
      </p:pic>
      <p:sp>
        <p:nvSpPr>
          <p:cNvPr id="12"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5.32</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rgbClr val="D16349"/>
                </a:solidFill>
              </a:rPr>
              <a:t>What is it? How sure are you?</a:t>
            </a:r>
            <a:endParaRPr lang="en-GB" altLang="de-DE" sz="2000" dirty="0">
              <a:solidFill>
                <a:srgbClr val="D16349"/>
              </a:solidFill>
            </a:endParaRPr>
          </a:p>
        </p:txBody>
      </p:sp>
      <p:sp>
        <p:nvSpPr>
          <p:cNvPr id="15" name="Text Box 5"/>
          <p:cNvSpPr txBox="1">
            <a:spLocks noChangeArrowheads="1"/>
          </p:cNvSpPr>
          <p:nvPr/>
        </p:nvSpPr>
        <p:spPr bwMode="auto">
          <a:xfrm>
            <a:off x="265106" y="1351628"/>
            <a:ext cx="28956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bottle in wine cellar</a:t>
            </a:r>
          </a:p>
          <a:p>
            <a:pPr marL="901700" eaLnBrk="1" hangingPunct="1">
              <a:spcBef>
                <a:spcPct val="50000"/>
              </a:spcBef>
              <a:buClr>
                <a:srgbClr val="8CADAE"/>
              </a:buClr>
              <a:buFontTx/>
              <a:buChar char="o"/>
            </a:pPr>
            <a:r>
              <a:rPr lang="en-GB" altLang="de-DE" sz="1800" dirty="0" smtClean="0"/>
              <a:t>stork bringing a baby</a:t>
            </a:r>
          </a:p>
          <a:p>
            <a:pPr marL="901700" eaLnBrk="1" hangingPunct="1">
              <a:spcBef>
                <a:spcPct val="50000"/>
              </a:spcBef>
              <a:buClr>
                <a:srgbClr val="8CADAE"/>
              </a:buClr>
              <a:buFontTx/>
              <a:buChar char="o"/>
            </a:pPr>
            <a:r>
              <a:rPr lang="en-GB" altLang="de-DE" sz="1800" dirty="0" smtClean="0"/>
              <a:t>balloon</a:t>
            </a:r>
          </a:p>
          <a:p>
            <a:pPr marL="901700" eaLnBrk="1" hangingPunct="1">
              <a:spcBef>
                <a:spcPct val="50000"/>
              </a:spcBef>
              <a:buClr>
                <a:srgbClr val="8CADAE"/>
              </a:buClr>
              <a:buFontTx/>
              <a:buChar char="o"/>
            </a:pPr>
            <a:r>
              <a:rPr lang="en-GB" altLang="de-DE" sz="1800" dirty="0" smtClean="0"/>
              <a:t>Santa with sack</a:t>
            </a:r>
          </a:p>
          <a:p>
            <a:pPr marL="901700" eaLnBrk="1" hangingPunct="1">
              <a:spcBef>
                <a:spcPct val="50000"/>
              </a:spcBef>
              <a:buClr>
                <a:srgbClr val="8CADAE"/>
              </a:buClr>
              <a:buFontTx/>
              <a:buChar char="o"/>
            </a:pPr>
            <a:r>
              <a:rPr lang="en-GB" altLang="de-DE" sz="1800" dirty="0" smtClean="0"/>
              <a:t>laboratory</a:t>
            </a:r>
          </a:p>
          <a:p>
            <a:pPr marL="901700" eaLnBrk="1" hangingPunct="1">
              <a:spcBef>
                <a:spcPct val="50000"/>
              </a:spcBef>
              <a:buClr>
                <a:srgbClr val="8CADAE"/>
              </a:buClr>
              <a:buFontTx/>
              <a:buChar char="o"/>
            </a:pPr>
            <a:r>
              <a:rPr lang="en-GB" altLang="de-DE" sz="1800" dirty="0" smtClean="0"/>
              <a:t>globe</a:t>
            </a:r>
            <a:endParaRPr lang="en-GB" altLang="de-DE" sz="1800" dirty="0"/>
          </a:p>
        </p:txBody>
      </p:sp>
      <p:sp>
        <p:nvSpPr>
          <p:cNvPr id="16" name="Text Box 11"/>
          <p:cNvSpPr txBox="1">
            <a:spLocks noChangeArrowheads="1"/>
          </p:cNvSpPr>
          <p:nvPr/>
        </p:nvSpPr>
        <p:spPr bwMode="auto">
          <a:xfrm>
            <a:off x="209172"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Sarah Riker)</a:t>
            </a:r>
            <a:endParaRPr lang="en-GB" altLang="de-DE" sz="800" i="1" dirty="0"/>
          </a:p>
        </p:txBody>
      </p:sp>
    </p:spTree>
    <p:extLst>
      <p:ext uri="{BB962C8B-B14F-4D97-AF65-F5344CB8AC3E}">
        <p14:creationId xmlns:p14="http://schemas.microsoft.com/office/powerpoint/2010/main" val="28812997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2591" b="5350"/>
          <a:stretch/>
        </p:blipFill>
        <p:spPr>
          <a:xfrm>
            <a:off x="3802961" y="1404000"/>
            <a:ext cx="5103787" cy="3604728"/>
          </a:xfrm>
          <a:prstGeom prst="rect">
            <a:avLst/>
          </a:prstGeom>
        </p:spPr>
      </p:pic>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dirty="0" smtClean="0"/>
              <a:t>exclude, unlikely, possible, likely, DECISION</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5.33</a:t>
            </a:r>
            <a:endParaRPr lang="en-GB" altLang="de-DE" sz="1200" b="1" dirty="0">
              <a:solidFill>
                <a:schemeClr val="tx2"/>
              </a:solidFill>
              <a:latin typeface="+mn-lt"/>
            </a:endParaRPr>
          </a:p>
        </p:txBody>
      </p:sp>
      <p:sp>
        <p:nvSpPr>
          <p:cNvPr id="14" name="Text Box 5"/>
          <p:cNvSpPr txBox="1">
            <a:spLocks noChangeArrowheads="1"/>
          </p:cNvSpPr>
          <p:nvPr/>
        </p:nvSpPr>
        <p:spPr bwMode="auto">
          <a:xfrm>
            <a:off x="265106" y="1351628"/>
            <a:ext cx="28956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bottle in wine cellar</a:t>
            </a:r>
          </a:p>
          <a:p>
            <a:pPr marL="901700" eaLnBrk="1" hangingPunct="1">
              <a:spcBef>
                <a:spcPct val="50000"/>
              </a:spcBef>
              <a:buClr>
                <a:srgbClr val="8CADAE"/>
              </a:buClr>
              <a:buFontTx/>
              <a:buChar char="o"/>
            </a:pPr>
            <a:r>
              <a:rPr lang="en-GB" altLang="de-DE" sz="1800" dirty="0" smtClean="0"/>
              <a:t>stork bringing a baby</a:t>
            </a:r>
          </a:p>
          <a:p>
            <a:pPr marL="901700" eaLnBrk="1" hangingPunct="1">
              <a:spcBef>
                <a:spcPct val="50000"/>
              </a:spcBef>
              <a:buClr>
                <a:srgbClr val="8CADAE"/>
              </a:buClr>
              <a:buFontTx/>
              <a:buChar char="o"/>
            </a:pPr>
            <a:r>
              <a:rPr lang="en-GB" altLang="de-DE" sz="1800" dirty="0" smtClean="0"/>
              <a:t>balloon</a:t>
            </a:r>
          </a:p>
          <a:p>
            <a:pPr marL="901700" eaLnBrk="1" hangingPunct="1">
              <a:spcBef>
                <a:spcPct val="50000"/>
              </a:spcBef>
              <a:buClr>
                <a:srgbClr val="8CADAE"/>
              </a:buClr>
              <a:buFontTx/>
              <a:buChar char="o"/>
            </a:pPr>
            <a:r>
              <a:rPr lang="en-GB" altLang="de-DE" sz="1800" dirty="0" smtClean="0"/>
              <a:t>Santa with sack</a:t>
            </a:r>
          </a:p>
          <a:p>
            <a:pPr marL="901700" eaLnBrk="1" hangingPunct="1">
              <a:spcBef>
                <a:spcPct val="50000"/>
              </a:spcBef>
              <a:buClr>
                <a:srgbClr val="8CADAE"/>
              </a:buClr>
              <a:buFontTx/>
              <a:buChar char="o"/>
            </a:pPr>
            <a:r>
              <a:rPr lang="en-GB" altLang="de-DE" sz="1800" dirty="0" smtClean="0"/>
              <a:t>laboratory</a:t>
            </a:r>
          </a:p>
          <a:p>
            <a:pPr marL="901700" eaLnBrk="1" hangingPunct="1">
              <a:spcBef>
                <a:spcPct val="50000"/>
              </a:spcBef>
              <a:buClr>
                <a:srgbClr val="8CADAE"/>
              </a:buClr>
              <a:buFontTx/>
              <a:buChar char="o"/>
            </a:pPr>
            <a:r>
              <a:rPr lang="en-GB" altLang="de-DE" sz="1800" dirty="0" smtClean="0"/>
              <a:t>globe</a:t>
            </a:r>
            <a:endParaRPr lang="en-GB" altLang="de-DE" sz="1800" dirty="0"/>
          </a:p>
        </p:txBody>
      </p:sp>
      <p:sp>
        <p:nvSpPr>
          <p:cNvPr id="15" name="Rectangle 9"/>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Hasty decisions can lead to mistakes</a:t>
            </a:r>
            <a:endParaRPr lang="en-GB" altLang="de-DE" sz="2000" dirty="0">
              <a:solidFill>
                <a:schemeClr val="accent1"/>
              </a:solidFill>
            </a:endParaRPr>
          </a:p>
        </p:txBody>
      </p:sp>
      <p:sp>
        <p:nvSpPr>
          <p:cNvPr id="16" name="Text Box 11"/>
          <p:cNvSpPr txBox="1">
            <a:spLocks noChangeArrowheads="1"/>
          </p:cNvSpPr>
          <p:nvPr/>
        </p:nvSpPr>
        <p:spPr bwMode="auto">
          <a:xfrm>
            <a:off x="209172" y="6662738"/>
            <a:ext cx="16866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a:t>
            </a:r>
            <a:r>
              <a:rPr lang="en-GB" altLang="de-DE" sz="800" i="1" dirty="0" err="1" smtClean="0"/>
              <a:t>ohne</a:t>
            </a:r>
            <a:r>
              <a:rPr lang="en-GB" altLang="de-DE" sz="800" i="1" dirty="0" smtClean="0"/>
              <a:t> </a:t>
            </a:r>
            <a:r>
              <a:rPr lang="en-GB" altLang="de-DE" sz="800" i="1" dirty="0" err="1" smtClean="0"/>
              <a:t>Titel</a:t>
            </a:r>
            <a:r>
              <a:rPr lang="en-GB" altLang="de-DE" sz="800" i="1" dirty="0" smtClean="0"/>
              <a:t>” by Sarah Riker)</a:t>
            </a:r>
            <a:endParaRPr lang="en-GB" altLang="de-DE" sz="800" i="1" dirty="0"/>
          </a:p>
        </p:txBody>
      </p:sp>
    </p:spTree>
    <p:extLst>
      <p:ext uri="{BB962C8B-B14F-4D97-AF65-F5344CB8AC3E}">
        <p14:creationId xmlns:p14="http://schemas.microsoft.com/office/powerpoint/2010/main" val="40498029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62182" y="1347537"/>
            <a:ext cx="81819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76238" indent="-37623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n-GB" altLang="de-DE" sz="1800" dirty="0" smtClean="0"/>
              <a:t>In the following task, please try to identify the correct title of a painting and rule out the “misfits”. </a:t>
            </a:r>
          </a:p>
          <a:p>
            <a:pPr marL="901700" eaLnBrk="1" hangingPunct="1">
              <a:spcBef>
                <a:spcPct val="50000"/>
              </a:spcBef>
              <a:buClr>
                <a:srgbClr val="8CADAE"/>
              </a:buClr>
              <a:buFontTx/>
              <a:buChar char="o"/>
            </a:pPr>
            <a:r>
              <a:rPr lang="en-GB" altLang="de-DE" sz="1800" dirty="0" smtClean="0"/>
              <a:t>Consider the </a:t>
            </a:r>
            <a:r>
              <a:rPr lang="en-GB" altLang="de-DE" sz="1800" b="1" i="1" dirty="0" smtClean="0"/>
              <a:t>pros</a:t>
            </a:r>
            <a:r>
              <a:rPr lang="en-GB" altLang="de-DE" sz="1800" i="1" dirty="0" smtClean="0"/>
              <a:t> </a:t>
            </a:r>
            <a:r>
              <a:rPr lang="en-GB" altLang="de-DE" sz="1800" dirty="0"/>
              <a:t>a</a:t>
            </a:r>
            <a:r>
              <a:rPr lang="en-GB" altLang="de-DE" sz="1800" dirty="0" smtClean="0"/>
              <a:t>nd </a:t>
            </a:r>
            <a:r>
              <a:rPr lang="en-GB" altLang="de-DE" sz="1800" b="1" i="1" dirty="0" smtClean="0"/>
              <a:t>cons</a:t>
            </a:r>
            <a:r>
              <a:rPr lang="en-GB" altLang="de-DE" sz="1800" i="1" dirty="0" smtClean="0"/>
              <a:t> </a:t>
            </a:r>
            <a:r>
              <a:rPr lang="en-GB" altLang="de-DE" sz="1800" dirty="0" smtClean="0"/>
              <a:t>for each of the interpretations. Pay special attention to features that clearly rule out one interpretation.</a:t>
            </a:r>
          </a:p>
          <a:p>
            <a:pPr algn="ctr" eaLnBrk="1" hangingPunct="1">
              <a:spcBef>
                <a:spcPct val="50000"/>
              </a:spcBef>
              <a:buClrTx/>
              <a:buSzTx/>
              <a:buFontTx/>
              <a:buNone/>
            </a:pPr>
            <a:endParaRPr lang="de-DE" altLang="de-DE" sz="1800" dirty="0"/>
          </a:p>
        </p:txBody>
      </p:sp>
      <p:sp>
        <p:nvSpPr>
          <p:cNvPr id="35843" name="Rectangle 3"/>
          <p:cNvSpPr>
            <a:spLocks noGrp="1" noChangeArrowheads="1"/>
          </p:cNvSpPr>
          <p:nvPr>
            <p:ph type="title" idx="4294967295"/>
          </p:nvPr>
        </p:nvSpPr>
        <p:spPr>
          <a:xfrm>
            <a:off x="0" y="0"/>
            <a:ext cx="9144000" cy="792000"/>
          </a:xfrm>
        </p:spPr>
        <p:txBody>
          <a:bodyPr anchor="ctr"/>
          <a:lstStyle/>
          <a:p>
            <a:pPr eaLnBrk="1" hangingPunct="1"/>
            <a:r>
              <a:rPr lang="de-DE" altLang="de-DE" dirty="0" smtClean="0"/>
              <a:t>Task 2</a:t>
            </a: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5.34</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225" y="1050925"/>
            <a:ext cx="47625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3"/>
          <p:cNvSpPr txBox="1">
            <a:spLocks noChangeArrowheads="1"/>
          </p:cNvSpPr>
          <p:nvPr/>
        </p:nvSpPr>
        <p:spPr bwMode="auto">
          <a:xfrm>
            <a:off x="2216150" y="4868863"/>
            <a:ext cx="4775218"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130000"/>
              </a:lnSpc>
              <a:spcBef>
                <a:spcPct val="0"/>
              </a:spcBef>
              <a:buClrTx/>
              <a:buSzTx/>
              <a:buFontTx/>
              <a:buAutoNum type="alphaLcPeriod"/>
            </a:pPr>
            <a:r>
              <a:rPr lang="en-GB" altLang="de-DE" sz="1800" dirty="0" smtClean="0"/>
              <a:t>Confession of adultery</a:t>
            </a:r>
          </a:p>
          <a:p>
            <a:pPr eaLnBrk="1" hangingPunct="1">
              <a:lnSpc>
                <a:spcPct val="130000"/>
              </a:lnSpc>
              <a:spcBef>
                <a:spcPct val="0"/>
              </a:spcBef>
              <a:buClrTx/>
              <a:buSzTx/>
              <a:buFontTx/>
              <a:buAutoNum type="alphaLcPeriod"/>
            </a:pPr>
            <a:r>
              <a:rPr lang="en-GB" altLang="de-DE" sz="1800" dirty="0"/>
              <a:t>C</a:t>
            </a:r>
            <a:r>
              <a:rPr lang="en-GB" altLang="de-DE" sz="1800" dirty="0" smtClean="0"/>
              <a:t>ourtship</a:t>
            </a:r>
            <a:endParaRPr lang="en-GB" altLang="de-DE" sz="1800" dirty="0" smtClean="0">
              <a:solidFill>
                <a:srgbClr val="336699"/>
              </a:solidFill>
            </a:endParaRPr>
          </a:p>
          <a:p>
            <a:pPr eaLnBrk="1" hangingPunct="1">
              <a:lnSpc>
                <a:spcPct val="130000"/>
              </a:lnSpc>
              <a:spcBef>
                <a:spcPct val="0"/>
              </a:spcBef>
              <a:buClrTx/>
              <a:buSzTx/>
              <a:buFontTx/>
              <a:buAutoNum type="alphaLcPeriod"/>
            </a:pPr>
            <a:r>
              <a:rPr lang="en-GB" altLang="de-DE" sz="1800" dirty="0" smtClean="0"/>
              <a:t>Announcement of a relative’s death</a:t>
            </a:r>
          </a:p>
          <a:p>
            <a:pPr eaLnBrk="1" hangingPunct="1">
              <a:lnSpc>
                <a:spcPct val="130000"/>
              </a:lnSpc>
              <a:spcBef>
                <a:spcPct val="0"/>
              </a:spcBef>
              <a:buClrTx/>
              <a:buSzTx/>
              <a:buFontTx/>
              <a:buAutoNum type="alphaLcPeriod"/>
            </a:pPr>
            <a:r>
              <a:rPr lang="en-GB" altLang="de-DE" sz="1800" dirty="0" smtClean="0"/>
              <a:t>The flower seller</a:t>
            </a:r>
            <a:endParaRPr lang="en-GB" altLang="de-DE" sz="1800" dirty="0"/>
          </a:p>
        </p:txBody>
      </p:sp>
      <p:sp>
        <p:nvSpPr>
          <p:cNvPr id="3687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chemeClr val="accent1"/>
                </a:solidFill>
              </a:rPr>
              <a:t>What is the correct title? How sure are you?</a:t>
            </a:r>
            <a:endParaRPr lang="en-GB" altLang="de-DE" sz="2000" dirty="0">
              <a:solidFill>
                <a:schemeClr val="accent1"/>
              </a:solidFill>
            </a:endParaRP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5.35</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225" y="1050925"/>
            <a:ext cx="47625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Oval 4"/>
          <p:cNvSpPr>
            <a:spLocks noChangeArrowheads="1"/>
          </p:cNvSpPr>
          <p:nvPr/>
        </p:nvSpPr>
        <p:spPr bwMode="auto">
          <a:xfrm>
            <a:off x="3054350" y="1827213"/>
            <a:ext cx="1066800" cy="11144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7893" name="Oval 5"/>
          <p:cNvSpPr>
            <a:spLocks noChangeArrowheads="1"/>
          </p:cNvSpPr>
          <p:nvPr/>
        </p:nvSpPr>
        <p:spPr bwMode="auto">
          <a:xfrm>
            <a:off x="4727575" y="3071813"/>
            <a:ext cx="752475" cy="7524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7894" name="Oval 7"/>
          <p:cNvSpPr>
            <a:spLocks noChangeArrowheads="1"/>
          </p:cNvSpPr>
          <p:nvPr/>
        </p:nvSpPr>
        <p:spPr bwMode="auto">
          <a:xfrm>
            <a:off x="5257800" y="1744663"/>
            <a:ext cx="1009650" cy="9620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5.36</a:t>
            </a:r>
            <a:endParaRPr lang="en-GB" altLang="de-DE" sz="1200" b="1" dirty="0">
              <a:solidFill>
                <a:schemeClr val="tx2"/>
              </a:solidFill>
              <a:latin typeface="+mn-lt"/>
            </a:endParaRPr>
          </a:p>
        </p:txBody>
      </p:sp>
      <p:sp>
        <p:nvSpPr>
          <p:cNvPr id="10" name="Text Box 3"/>
          <p:cNvSpPr txBox="1">
            <a:spLocks noChangeArrowheads="1"/>
          </p:cNvSpPr>
          <p:nvPr/>
        </p:nvSpPr>
        <p:spPr bwMode="auto">
          <a:xfrm>
            <a:off x="2216150" y="4868863"/>
            <a:ext cx="4775218"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130000"/>
              </a:lnSpc>
              <a:spcBef>
                <a:spcPct val="0"/>
              </a:spcBef>
              <a:buClrTx/>
              <a:buSzTx/>
              <a:buFontTx/>
              <a:buAutoNum type="alphaLcPeriod"/>
            </a:pPr>
            <a:r>
              <a:rPr lang="en-GB" altLang="de-DE" sz="1800" dirty="0" smtClean="0"/>
              <a:t>Confession of adultery</a:t>
            </a:r>
          </a:p>
          <a:p>
            <a:pPr eaLnBrk="1" hangingPunct="1">
              <a:lnSpc>
                <a:spcPct val="130000"/>
              </a:lnSpc>
              <a:spcBef>
                <a:spcPct val="0"/>
              </a:spcBef>
              <a:buClrTx/>
              <a:buSzTx/>
              <a:buFontTx/>
              <a:buAutoNum type="alphaLcPeriod"/>
            </a:pPr>
            <a:r>
              <a:rPr lang="en-GB" altLang="de-DE" sz="1800" b="1" dirty="0" smtClean="0"/>
              <a:t>Courtship </a:t>
            </a:r>
            <a:r>
              <a:rPr lang="en-GB" altLang="de-DE" sz="1400" b="1" dirty="0" smtClean="0"/>
              <a:t>(Karl </a:t>
            </a:r>
            <a:r>
              <a:rPr lang="en-GB" altLang="de-DE" sz="1400" b="1" dirty="0" err="1" smtClean="0"/>
              <a:t>Zewy</a:t>
            </a:r>
            <a:r>
              <a:rPr lang="en-GB" altLang="de-DE" sz="1400" b="1" dirty="0" smtClean="0"/>
              <a:t>, 1896)</a:t>
            </a:r>
            <a:endParaRPr lang="en-GB" altLang="de-DE" sz="1400" b="1" dirty="0" smtClean="0">
              <a:solidFill>
                <a:srgbClr val="336699"/>
              </a:solidFill>
            </a:endParaRPr>
          </a:p>
          <a:p>
            <a:pPr eaLnBrk="1" hangingPunct="1">
              <a:lnSpc>
                <a:spcPct val="130000"/>
              </a:lnSpc>
              <a:spcBef>
                <a:spcPct val="0"/>
              </a:spcBef>
              <a:buClrTx/>
              <a:buSzTx/>
              <a:buFontTx/>
              <a:buAutoNum type="alphaLcPeriod"/>
            </a:pPr>
            <a:r>
              <a:rPr lang="en-GB" altLang="de-DE" sz="1800" dirty="0" smtClean="0"/>
              <a:t>Announcement of a relative’s death</a:t>
            </a:r>
          </a:p>
          <a:p>
            <a:pPr eaLnBrk="1" hangingPunct="1">
              <a:lnSpc>
                <a:spcPct val="130000"/>
              </a:lnSpc>
              <a:spcBef>
                <a:spcPct val="0"/>
              </a:spcBef>
              <a:buClrTx/>
              <a:buSzTx/>
              <a:buFontTx/>
              <a:buAutoNum type="alphaLcPeriod"/>
            </a:pPr>
            <a:r>
              <a:rPr lang="en-GB" altLang="de-DE" sz="1800" dirty="0" smtClean="0"/>
              <a:t>The flower seller</a:t>
            </a:r>
            <a:endParaRPr lang="en-GB" altLang="de-DE" sz="1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6738" y="968375"/>
            <a:ext cx="3055937"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Oval 6"/>
          <p:cNvSpPr>
            <a:spLocks noChangeArrowheads="1"/>
          </p:cNvSpPr>
          <p:nvPr/>
        </p:nvSpPr>
        <p:spPr bwMode="auto">
          <a:xfrm>
            <a:off x="5048250" y="1331913"/>
            <a:ext cx="781050" cy="7842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8916" name="Rectangle 9"/>
          <p:cNvSpPr>
            <a:spLocks noChangeArrowheads="1"/>
          </p:cNvSpPr>
          <p:nvPr/>
        </p:nvSpPr>
        <p:spPr bwMode="auto">
          <a:xfrm>
            <a:off x="255006" y="3429920"/>
            <a:ext cx="8638169"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buFontTx/>
              <a:buNone/>
            </a:pPr>
            <a:r>
              <a:rPr lang="en-GB" altLang="de-DE" sz="1600" dirty="0" smtClean="0"/>
              <a:t>The woman’s facial expression is flirtatious rather than furious or sad, which speaks against alternative a “Confession of adultery” (a).</a:t>
            </a:r>
          </a:p>
          <a:p>
            <a:pPr marL="180000" eaLnBrk="1" hangingPunct="1">
              <a:spcBef>
                <a:spcPts val="1200"/>
              </a:spcBef>
              <a:buClrTx/>
              <a:buSzTx/>
              <a:buFontTx/>
              <a:buNone/>
            </a:pPr>
            <a:r>
              <a:rPr lang="en-GB" altLang="de-DE" sz="1600" dirty="0" smtClean="0"/>
              <a:t>The man has brought her a gift (flower) and is in a devotional posture looking shyly at the floor. This is evidence for the correct title “Courtship” (b). </a:t>
            </a:r>
          </a:p>
          <a:p>
            <a:pPr marL="180000" eaLnBrk="1" hangingPunct="1">
              <a:spcBef>
                <a:spcPts val="1200"/>
              </a:spcBef>
              <a:buClrTx/>
              <a:buSzTx/>
              <a:buFontTx/>
              <a:buNone/>
            </a:pPr>
            <a:r>
              <a:rPr lang="en-GB" altLang="de-DE" sz="1600" dirty="0" smtClean="0"/>
              <a:t>The woman’s facial expression is scarcely scared. This also speaks against the interpretation “Announcement of a relative’s death” (c).</a:t>
            </a:r>
          </a:p>
          <a:p>
            <a:pPr marL="180000" eaLnBrk="1" hangingPunct="1">
              <a:spcBef>
                <a:spcPts val="1200"/>
              </a:spcBef>
              <a:buClrTx/>
              <a:buSzTx/>
              <a:buFontTx/>
              <a:buNone/>
            </a:pPr>
            <a:r>
              <a:rPr lang="en-GB" altLang="de-DE" sz="1600" dirty="0" smtClean="0"/>
              <a:t>A flower seller would normally not make house calls, and certainly not with only one flower. This is evidence against the alternative answer “The flower seller” (d). </a:t>
            </a:r>
            <a:endParaRPr lang="en-GB" altLang="de-DE" sz="1600" dirty="0"/>
          </a:p>
        </p:txBody>
      </p:sp>
      <p:sp>
        <p:nvSpPr>
          <p:cNvPr id="38917" name="Oval 11"/>
          <p:cNvSpPr>
            <a:spLocks noChangeArrowheads="1"/>
          </p:cNvSpPr>
          <p:nvPr/>
        </p:nvSpPr>
        <p:spPr bwMode="auto">
          <a:xfrm>
            <a:off x="4619625" y="2214563"/>
            <a:ext cx="663575" cy="6381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8918" name="Oval 12"/>
          <p:cNvSpPr>
            <a:spLocks noChangeArrowheads="1"/>
          </p:cNvSpPr>
          <p:nvPr/>
        </p:nvSpPr>
        <p:spPr bwMode="auto">
          <a:xfrm>
            <a:off x="3619500" y="1389063"/>
            <a:ext cx="838200" cy="7842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5.37</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2"/>
          <p:cNvSpPr txBox="1">
            <a:spLocks noChangeArrowheads="1"/>
          </p:cNvSpPr>
          <p:nvPr/>
        </p:nvSpPr>
        <p:spPr bwMode="auto">
          <a:xfrm>
            <a:off x="264781" y="2650206"/>
            <a:ext cx="3978275"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lnSpc>
                <a:spcPct val="130000"/>
              </a:lnSpc>
              <a:spcBef>
                <a:spcPct val="0"/>
              </a:spcBef>
              <a:buClrTx/>
              <a:buSzTx/>
              <a:buFontTx/>
              <a:buAutoNum type="alphaLcPeriod"/>
            </a:pPr>
            <a:r>
              <a:rPr lang="en-GB" altLang="de-DE" sz="1800" dirty="0" smtClean="0"/>
              <a:t>Rose garden</a:t>
            </a:r>
          </a:p>
          <a:p>
            <a:pPr marL="901700" indent="-360363" eaLnBrk="1" hangingPunct="1">
              <a:lnSpc>
                <a:spcPct val="130000"/>
              </a:lnSpc>
              <a:spcBef>
                <a:spcPct val="0"/>
              </a:spcBef>
              <a:buClrTx/>
              <a:buSzTx/>
              <a:buFontTx/>
              <a:buAutoNum type="alphaLcPeriod"/>
            </a:pPr>
            <a:r>
              <a:rPr lang="en-GB" altLang="de-DE" sz="1800" dirty="0" smtClean="0"/>
              <a:t>Family photo</a:t>
            </a:r>
            <a:endParaRPr lang="en-GB" altLang="de-DE" sz="1400" dirty="0" smtClean="0"/>
          </a:p>
          <a:p>
            <a:pPr marL="901700" indent="-360363" eaLnBrk="1" hangingPunct="1">
              <a:lnSpc>
                <a:spcPct val="130000"/>
              </a:lnSpc>
              <a:spcBef>
                <a:spcPct val="0"/>
              </a:spcBef>
              <a:buClrTx/>
              <a:buSzTx/>
              <a:buFontTx/>
              <a:buAutoNum type="alphaLcPeriod"/>
            </a:pPr>
            <a:r>
              <a:rPr lang="en-GB" altLang="de-DE" sz="1800" dirty="0" smtClean="0"/>
              <a:t>Children blowing bubbles</a:t>
            </a:r>
          </a:p>
          <a:p>
            <a:pPr marL="901700" indent="-360363" eaLnBrk="1" hangingPunct="1">
              <a:lnSpc>
                <a:spcPct val="130000"/>
              </a:lnSpc>
              <a:spcBef>
                <a:spcPct val="0"/>
              </a:spcBef>
              <a:buClrTx/>
              <a:buSzTx/>
              <a:buFontTx/>
              <a:buAutoNum type="alphaLcPeriod"/>
            </a:pPr>
            <a:r>
              <a:rPr lang="en-GB" altLang="de-DE" sz="1800" dirty="0" smtClean="0"/>
              <a:t>Father comes home</a:t>
            </a:r>
            <a:endParaRPr lang="en-GB" altLang="de-DE" sz="1800" dirty="0"/>
          </a:p>
        </p:txBody>
      </p:sp>
      <p:pic>
        <p:nvPicPr>
          <p:cNvPr id="39940"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1052513"/>
            <a:ext cx="4270375"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5.38</a:t>
            </a:r>
            <a:endParaRPr lang="en-GB" altLang="de-DE" sz="1200" b="1" dirty="0">
              <a:solidFill>
                <a:schemeClr val="tx2"/>
              </a:solidFill>
              <a:latin typeface="+mn-lt"/>
            </a:endParaRPr>
          </a:p>
        </p:txBody>
      </p:sp>
      <p:sp>
        <p:nvSpPr>
          <p:cNvPr id="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n-GB" altLang="de-DE" sz="2000" dirty="0" smtClean="0">
                <a:solidFill>
                  <a:schemeClr val="accent1"/>
                </a:solidFill>
              </a:rPr>
              <a:t>What is the correct title? How sure are you?</a:t>
            </a:r>
            <a:endParaRPr lang="en-GB" altLang="de-DE" sz="2000" dirty="0">
              <a:solidFill>
                <a:schemeClr val="accent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1052513"/>
            <a:ext cx="4270375"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Oval 11"/>
          <p:cNvSpPr>
            <a:spLocks noChangeArrowheads="1"/>
          </p:cNvSpPr>
          <p:nvPr/>
        </p:nvSpPr>
        <p:spPr bwMode="auto">
          <a:xfrm>
            <a:off x="6029082" y="2365375"/>
            <a:ext cx="547687" cy="5397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6" name="Oval 11"/>
          <p:cNvSpPr>
            <a:spLocks noChangeArrowheads="1"/>
          </p:cNvSpPr>
          <p:nvPr/>
        </p:nvSpPr>
        <p:spPr bwMode="auto">
          <a:xfrm>
            <a:off x="6029082" y="2874963"/>
            <a:ext cx="4699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7" name="Oval 11"/>
          <p:cNvSpPr>
            <a:spLocks noChangeArrowheads="1"/>
          </p:cNvSpPr>
          <p:nvPr/>
        </p:nvSpPr>
        <p:spPr bwMode="auto">
          <a:xfrm>
            <a:off x="6498982" y="4451350"/>
            <a:ext cx="646112" cy="61118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8" name="Oval 11"/>
          <p:cNvSpPr>
            <a:spLocks noChangeArrowheads="1"/>
          </p:cNvSpPr>
          <p:nvPr/>
        </p:nvSpPr>
        <p:spPr bwMode="auto">
          <a:xfrm>
            <a:off x="6899032" y="3543300"/>
            <a:ext cx="663575" cy="6381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5.39</a:t>
            </a:r>
            <a:endParaRPr lang="en-GB" altLang="de-DE" sz="1200" b="1" dirty="0">
              <a:solidFill>
                <a:schemeClr val="tx2"/>
              </a:solidFill>
              <a:latin typeface="+mn-lt"/>
            </a:endParaRPr>
          </a:p>
        </p:txBody>
      </p:sp>
      <p:sp>
        <p:nvSpPr>
          <p:cNvPr id="10" name="Text Box 2"/>
          <p:cNvSpPr txBox="1">
            <a:spLocks noChangeArrowheads="1"/>
          </p:cNvSpPr>
          <p:nvPr/>
        </p:nvSpPr>
        <p:spPr bwMode="auto">
          <a:xfrm>
            <a:off x="264781" y="2650206"/>
            <a:ext cx="3978275" cy="2172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lnSpc>
                <a:spcPct val="130000"/>
              </a:lnSpc>
              <a:spcBef>
                <a:spcPct val="0"/>
              </a:spcBef>
              <a:buClrTx/>
              <a:buSzTx/>
              <a:buFontTx/>
              <a:buAutoNum type="alphaLcPeriod"/>
            </a:pPr>
            <a:r>
              <a:rPr lang="en-GB" altLang="de-DE" sz="1800" dirty="0" smtClean="0"/>
              <a:t>Rose garden</a:t>
            </a:r>
          </a:p>
          <a:p>
            <a:pPr marL="901700" indent="-360363" eaLnBrk="1" hangingPunct="1">
              <a:lnSpc>
                <a:spcPct val="130000"/>
              </a:lnSpc>
              <a:spcBef>
                <a:spcPct val="0"/>
              </a:spcBef>
              <a:buClrTx/>
              <a:buSzTx/>
              <a:buFontTx/>
              <a:buAutoNum type="alphaLcPeriod"/>
            </a:pPr>
            <a:r>
              <a:rPr lang="en-GB" altLang="de-DE" sz="1800" dirty="0" smtClean="0"/>
              <a:t>Family photo</a:t>
            </a:r>
            <a:endParaRPr lang="en-GB" altLang="de-DE" sz="1400" dirty="0" smtClean="0"/>
          </a:p>
          <a:p>
            <a:pPr marL="901700" indent="-360363" eaLnBrk="1" hangingPunct="1">
              <a:lnSpc>
                <a:spcPct val="130000"/>
              </a:lnSpc>
              <a:spcBef>
                <a:spcPct val="0"/>
              </a:spcBef>
              <a:buClrTx/>
              <a:buSzTx/>
              <a:buFontTx/>
              <a:buAutoNum type="alphaLcPeriod"/>
            </a:pPr>
            <a:r>
              <a:rPr lang="en-GB" altLang="de-DE" sz="1800" b="1" dirty="0" smtClean="0"/>
              <a:t>Children blowing bubbles </a:t>
            </a:r>
            <a:r>
              <a:rPr lang="en-GB" altLang="de-DE" sz="1400" b="1" dirty="0" smtClean="0"/>
              <a:t>(Ferdinand Georg </a:t>
            </a:r>
            <a:r>
              <a:rPr lang="en-GB" altLang="de-DE" sz="1400" b="1" dirty="0" err="1" smtClean="0"/>
              <a:t>Waldmüller</a:t>
            </a:r>
            <a:r>
              <a:rPr lang="en-GB" altLang="de-DE" sz="1400" b="1" dirty="0" smtClean="0"/>
              <a:t> 1842)</a:t>
            </a:r>
          </a:p>
          <a:p>
            <a:pPr marL="901700" indent="-360363" eaLnBrk="1" hangingPunct="1">
              <a:lnSpc>
                <a:spcPct val="130000"/>
              </a:lnSpc>
              <a:spcBef>
                <a:spcPct val="0"/>
              </a:spcBef>
              <a:buClrTx/>
              <a:buSzTx/>
              <a:buFontTx/>
              <a:buAutoNum type="alphaLcPeriod"/>
            </a:pPr>
            <a:r>
              <a:rPr lang="en-GB" altLang="de-DE" sz="1800" dirty="0" smtClean="0"/>
              <a:t>Father comes home</a:t>
            </a:r>
            <a:endParaRPr lang="en-GB" altLang="de-DE" sz="18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feld 3"/>
          <p:cNvSpPr txBox="1">
            <a:spLocks noChangeArrowheads="1"/>
          </p:cNvSpPr>
          <p:nvPr/>
        </p:nvSpPr>
        <p:spPr bwMode="auto">
          <a:xfrm>
            <a:off x="3630947" y="1347450"/>
            <a:ext cx="5262227"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buFontTx/>
              <a:buNone/>
            </a:pPr>
            <a:r>
              <a:rPr lang="en-GB" altLang="de-DE" sz="1600" dirty="0" smtClean="0"/>
              <a:t>Though roses can be seen, they are not the focal point of the painting. This speaks against  (a).</a:t>
            </a:r>
          </a:p>
          <a:p>
            <a:pPr marL="180000" eaLnBrk="1" hangingPunct="1">
              <a:spcBef>
                <a:spcPts val="1200"/>
              </a:spcBef>
              <a:buClrTx/>
              <a:buSzTx/>
              <a:buFontTx/>
              <a:buNone/>
            </a:pPr>
            <a:r>
              <a:rPr lang="en-GB" altLang="de-DE" sz="1600" dirty="0" smtClean="0"/>
              <a:t>This is a painting from a time when the development of photography was only just beginning. Besides, the depicted people would be looking at the camera and not into space, which speaks against (b).</a:t>
            </a:r>
          </a:p>
          <a:p>
            <a:pPr marL="180000" eaLnBrk="1" hangingPunct="1">
              <a:spcBef>
                <a:spcPts val="1200"/>
              </a:spcBef>
              <a:buClrTx/>
              <a:buSzTx/>
              <a:buFontTx/>
              <a:buNone/>
            </a:pPr>
            <a:r>
              <a:rPr lang="en-GB" altLang="de-DE" sz="1600" dirty="0" smtClean="0"/>
              <a:t>The boy in the window is blowing bubbles into the air. The other children are looking at them or trying to catch them, which is evidence for the correct title (c).</a:t>
            </a:r>
          </a:p>
          <a:p>
            <a:pPr marL="180000" eaLnBrk="1" hangingPunct="1">
              <a:spcBef>
                <a:spcPts val="1200"/>
              </a:spcBef>
              <a:buClrTx/>
              <a:buSzTx/>
              <a:buFontTx/>
              <a:buNone/>
            </a:pPr>
            <a:r>
              <a:rPr lang="en-GB" altLang="de-DE" sz="1600" dirty="0" smtClean="0"/>
              <a:t>There are no real clues that the father is coming home, which is evidence against (d).</a:t>
            </a:r>
          </a:p>
          <a:p>
            <a:pPr marL="180000" eaLnBrk="1" hangingPunct="1">
              <a:spcBef>
                <a:spcPts val="1200"/>
              </a:spcBef>
              <a:buClrTx/>
              <a:buSzTx/>
              <a:buFontTx/>
              <a:buNone/>
            </a:pPr>
            <a:endParaRPr lang="de-DE" altLang="de-DE" sz="1600" dirty="0"/>
          </a:p>
          <a:p>
            <a:pPr eaLnBrk="1" hangingPunct="1">
              <a:spcBef>
                <a:spcPct val="0"/>
              </a:spcBef>
              <a:buClrTx/>
              <a:buSzTx/>
              <a:buFontTx/>
              <a:buNone/>
            </a:pPr>
            <a:endParaRPr lang="de-DE" altLang="de-DE" sz="1800" dirty="0"/>
          </a:p>
        </p:txBody>
      </p:sp>
      <p:grpSp>
        <p:nvGrpSpPr>
          <p:cNvPr id="3" name="Gruppieren 2"/>
          <p:cNvGrpSpPr/>
          <p:nvPr/>
        </p:nvGrpSpPr>
        <p:grpSpPr>
          <a:xfrm>
            <a:off x="265191" y="1335414"/>
            <a:ext cx="3359150" cy="4241800"/>
            <a:chOff x="409575" y="1684338"/>
            <a:chExt cx="3359150" cy="4241800"/>
          </a:xfrm>
        </p:grpSpPr>
        <p:pic>
          <p:nvPicPr>
            <p:cNvPr id="41987"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9575" y="1684338"/>
              <a:ext cx="3359150"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Oval 11"/>
            <p:cNvSpPr>
              <a:spLocks noChangeArrowheads="1"/>
            </p:cNvSpPr>
            <p:nvPr/>
          </p:nvSpPr>
          <p:spPr bwMode="auto">
            <a:xfrm>
              <a:off x="1439863" y="2641600"/>
              <a:ext cx="512762"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0" name="Oval 11"/>
            <p:cNvSpPr>
              <a:spLocks noChangeArrowheads="1"/>
            </p:cNvSpPr>
            <p:nvPr/>
          </p:nvSpPr>
          <p:spPr bwMode="auto">
            <a:xfrm>
              <a:off x="1903413" y="4291013"/>
              <a:ext cx="512762"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1" name="Oval 11"/>
            <p:cNvSpPr>
              <a:spLocks noChangeArrowheads="1"/>
            </p:cNvSpPr>
            <p:nvPr/>
          </p:nvSpPr>
          <p:spPr bwMode="auto">
            <a:xfrm>
              <a:off x="1504950" y="3130550"/>
              <a:ext cx="382588" cy="366713"/>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2" name="Oval 11"/>
            <p:cNvSpPr>
              <a:spLocks noChangeArrowheads="1"/>
            </p:cNvSpPr>
            <p:nvPr/>
          </p:nvSpPr>
          <p:spPr bwMode="auto">
            <a:xfrm>
              <a:off x="2301875" y="3636963"/>
              <a:ext cx="512763"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gr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5.40</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Task 3: What do you see?</a:t>
            </a:r>
            <a:endParaRPr lang="en-GB" altLang="de-DE" sz="2000" dirty="0">
              <a:solidFill>
                <a:schemeClr val="accent1"/>
              </a:solidFill>
            </a:endParaRPr>
          </a:p>
        </p:txBody>
      </p:sp>
      <p:pic>
        <p:nvPicPr>
          <p:cNvPr id="43011" name="Picture 22" descr="EskimoF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0494" y="1346193"/>
            <a:ext cx="3783012"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5.41</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2" descr="EskimoF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0494" y="1346193"/>
            <a:ext cx="3783012"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Rectangle 2"/>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Hasty decisions do not always lead to errors</a:t>
            </a:r>
          </a:p>
          <a:p>
            <a:pPr algn="ctr" eaLnBrk="1" hangingPunct="1">
              <a:spcBef>
                <a:spcPct val="0"/>
              </a:spcBef>
              <a:buClrTx/>
              <a:buSzTx/>
              <a:buFontTx/>
              <a:buNone/>
            </a:pPr>
            <a:r>
              <a:rPr lang="en-GB" altLang="de-DE" sz="2000" dirty="0" smtClean="0">
                <a:solidFill>
                  <a:schemeClr val="accent1"/>
                </a:solidFill>
              </a:rPr>
              <a:t>but sometimes tell only half the story!</a:t>
            </a:r>
            <a:endParaRPr lang="en-GB" altLang="de-DE" sz="2000" dirty="0">
              <a:solidFill>
                <a:schemeClr val="accent1"/>
              </a:solidFill>
            </a:endParaRPr>
          </a:p>
        </p:txBody>
      </p:sp>
      <p:sp>
        <p:nvSpPr>
          <p:cNvPr id="44035" name="Text Box 10"/>
          <p:cNvSpPr txBox="1">
            <a:spLocks noChangeArrowheads="1"/>
          </p:cNvSpPr>
          <p:nvPr/>
        </p:nvSpPr>
        <p:spPr bwMode="auto">
          <a:xfrm>
            <a:off x="1376363" y="4759325"/>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800" b="1"/>
              <a:t>Eskimo</a:t>
            </a:r>
            <a:endParaRPr lang="en-GB" altLang="de-DE" sz="1800" b="1"/>
          </a:p>
        </p:txBody>
      </p:sp>
      <p:sp>
        <p:nvSpPr>
          <p:cNvPr id="44036" name="Text Box 11"/>
          <p:cNvSpPr txBox="1">
            <a:spLocks noChangeArrowheads="1"/>
          </p:cNvSpPr>
          <p:nvPr/>
        </p:nvSpPr>
        <p:spPr bwMode="auto">
          <a:xfrm>
            <a:off x="6553200" y="136525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1800" b="1" dirty="0" smtClean="0"/>
              <a:t>Pharaoh</a:t>
            </a:r>
            <a:endParaRPr lang="en-GB" altLang="de-DE" sz="1800" b="1" dirty="0"/>
          </a:p>
        </p:txBody>
      </p:sp>
      <p:sp>
        <p:nvSpPr>
          <p:cNvPr id="44038" name="Oval 20"/>
          <p:cNvSpPr>
            <a:spLocks noChangeArrowheads="1"/>
          </p:cNvSpPr>
          <p:nvPr/>
        </p:nvSpPr>
        <p:spPr bwMode="auto">
          <a:xfrm>
            <a:off x="2952750" y="1473200"/>
            <a:ext cx="3590925" cy="3552825"/>
          </a:xfrm>
          <a:prstGeom prst="ellipse">
            <a:avLst/>
          </a:prstGeom>
          <a:noFill/>
          <a:ln w="5715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4039" name="Oval 21"/>
          <p:cNvSpPr>
            <a:spLocks noChangeArrowheads="1"/>
          </p:cNvSpPr>
          <p:nvPr/>
        </p:nvSpPr>
        <p:spPr bwMode="auto">
          <a:xfrm>
            <a:off x="3292475" y="2079625"/>
            <a:ext cx="2047875" cy="2857500"/>
          </a:xfrm>
          <a:prstGeom prst="ellipse">
            <a:avLst/>
          </a:prstGeom>
          <a:noFill/>
          <a:ln w="5715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4040" name="Text Box 22"/>
          <p:cNvSpPr txBox="1">
            <a:spLocks noChangeArrowheads="1"/>
          </p:cNvSpPr>
          <p:nvPr/>
        </p:nvSpPr>
        <p:spPr bwMode="auto">
          <a:xfrm>
            <a:off x="0" y="6662738"/>
            <a:ext cx="16482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Pharao</a:t>
            </a:r>
            <a:r>
              <a:rPr lang="en-GB" altLang="de-DE" sz="800" i="1" dirty="0" smtClean="0"/>
              <a:t>” by Nathalie </a:t>
            </a:r>
            <a:r>
              <a:rPr lang="en-GB" altLang="de-DE" sz="800" i="1" dirty="0" err="1" smtClean="0"/>
              <a:t>Weß</a:t>
            </a:r>
            <a:r>
              <a:rPr lang="en-GB" altLang="de-DE" sz="800" i="1" dirty="0" smtClean="0"/>
              <a:t>) </a:t>
            </a:r>
            <a:endParaRPr lang="en-GB" altLang="de-DE" sz="800" i="1" dirty="0"/>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5.42</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Special ideas in the general public – modern legends</a:t>
            </a:r>
            <a:endParaRPr lang="en-GB" altLang="de-DE" sz="2000" dirty="0">
              <a:solidFill>
                <a:schemeClr val="accent1"/>
              </a:solidFill>
            </a:endParaRPr>
          </a:p>
        </p:txBody>
      </p:sp>
      <p:sp>
        <p:nvSpPr>
          <p:cNvPr id="3" name="Textfeld 2"/>
          <p:cNvSpPr txBox="1"/>
          <p:nvPr/>
        </p:nvSpPr>
        <p:spPr>
          <a:xfrm>
            <a:off x="1539090" y="5176204"/>
            <a:ext cx="6319318" cy="400110"/>
          </a:xfrm>
          <a:prstGeom prst="rect">
            <a:avLst/>
          </a:prstGeom>
          <a:solidFill>
            <a:schemeClr val="bg1"/>
          </a:solidFill>
        </p:spPr>
        <p:txBody>
          <a:bodyPr wrap="square" rtlCol="0">
            <a:spAutoFit/>
          </a:bodyPr>
          <a:lstStyle/>
          <a:p>
            <a:pPr algn="ctr"/>
            <a:endParaRPr lang="de-DE" sz="2000" dirty="0" smtClean="0"/>
          </a:p>
        </p:txBody>
      </p:sp>
      <p:pic>
        <p:nvPicPr>
          <p:cNvPr id="14" name="Picture 8" descr="Elvis Presley is Alive 1 199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6758" y="2251797"/>
            <a:ext cx="3479432" cy="4003944"/>
          </a:xfrm>
          <a:prstGeom prst="rect">
            <a:avLst/>
          </a:prstGeom>
        </p:spPr>
      </p:pic>
      <p:sp>
        <p:nvSpPr>
          <p:cNvPr id="4" name="Textfeld 3"/>
          <p:cNvSpPr txBox="1"/>
          <p:nvPr/>
        </p:nvSpPr>
        <p:spPr>
          <a:xfrm>
            <a:off x="489821" y="1112090"/>
            <a:ext cx="7333307" cy="400110"/>
          </a:xfrm>
          <a:prstGeom prst="rect">
            <a:avLst/>
          </a:prstGeom>
          <a:noFill/>
        </p:spPr>
        <p:txBody>
          <a:bodyPr wrap="square" rtlCol="0">
            <a:spAutoFit/>
          </a:bodyPr>
          <a:lstStyle/>
          <a:p>
            <a:r>
              <a:rPr lang="en-GB" sz="2000" b="1" dirty="0" smtClean="0"/>
              <a:t>Legend: </a:t>
            </a:r>
            <a:r>
              <a:rPr lang="en-GB" sz="2000" dirty="0" smtClean="0"/>
              <a:t>Elvis Presley is alive!</a:t>
            </a:r>
            <a:endParaRPr lang="en-GB" sz="2000" dirty="0"/>
          </a:p>
        </p:txBody>
      </p:sp>
      <p:sp>
        <p:nvSpPr>
          <p:cNvPr id="5" name="Textfeld 4"/>
          <p:cNvSpPr txBox="1"/>
          <p:nvPr/>
        </p:nvSpPr>
        <p:spPr>
          <a:xfrm>
            <a:off x="489821" y="1497971"/>
            <a:ext cx="3928270" cy="707886"/>
          </a:xfrm>
          <a:prstGeom prst="rect">
            <a:avLst/>
          </a:prstGeom>
          <a:noFill/>
        </p:spPr>
        <p:txBody>
          <a:bodyPr wrap="square" rtlCol="0">
            <a:spAutoFit/>
          </a:bodyPr>
          <a:lstStyle/>
          <a:p>
            <a:r>
              <a:rPr lang="en-GB" sz="2000" dirty="0" smtClean="0"/>
              <a:t>American newspapers are reporting it:</a:t>
            </a:r>
            <a:endParaRPr lang="en-GB" sz="2000" dirty="0"/>
          </a:p>
        </p:txBody>
      </p:sp>
      <p:cxnSp>
        <p:nvCxnSpPr>
          <p:cNvPr id="7" name="Gerade Verbindung mit Pfeil 6"/>
          <p:cNvCxnSpPr/>
          <p:nvPr/>
        </p:nvCxnSpPr>
        <p:spPr>
          <a:xfrm flipV="1">
            <a:off x="5577992" y="2206833"/>
            <a:ext cx="845319" cy="330063"/>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21" name="Textfeld 20"/>
          <p:cNvSpPr txBox="1"/>
          <p:nvPr/>
        </p:nvSpPr>
        <p:spPr>
          <a:xfrm>
            <a:off x="6440395" y="1584512"/>
            <a:ext cx="2703605" cy="1815882"/>
          </a:xfrm>
          <a:prstGeom prst="rect">
            <a:avLst/>
          </a:prstGeom>
          <a:noFill/>
        </p:spPr>
        <p:txBody>
          <a:bodyPr wrap="square" rtlCol="0">
            <a:spAutoFit/>
          </a:bodyPr>
          <a:lstStyle/>
          <a:p>
            <a:r>
              <a:rPr lang="en-GB" sz="1600" dirty="0" smtClean="0"/>
              <a:t>“Elvis Presley has led a secret but amazingly active and rewarding life since he faked his death of a heart attack and went into hiding in 1977…”</a:t>
            </a:r>
            <a:endParaRPr lang="en-GB" sz="1600" dirty="0"/>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5.43</a:t>
            </a:r>
            <a:endParaRPr lang="en-GB" altLang="de-DE" sz="1200" b="1" dirty="0">
              <a:solidFill>
                <a:schemeClr val="tx2"/>
              </a:solidFill>
              <a:latin typeface="+mn-lt"/>
            </a:endParaRPr>
          </a:p>
        </p:txBody>
      </p:sp>
    </p:spTree>
    <p:extLst>
      <p:ext uri="{BB962C8B-B14F-4D97-AF65-F5344CB8AC3E}">
        <p14:creationId xmlns:p14="http://schemas.microsoft.com/office/powerpoint/2010/main" val="39174232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894" name="Group 30"/>
          <p:cNvGraphicFramePr>
            <a:graphicFrameLocks noGrp="1"/>
          </p:cNvGraphicFramePr>
          <p:nvPr>
            <p:extLst>
              <p:ext uri="{D42A27DB-BD31-4B8C-83A1-F6EECF244321}">
                <p14:modId xmlns:p14="http://schemas.microsoft.com/office/powerpoint/2010/main" val="840103990"/>
              </p:ext>
            </p:extLst>
          </p:nvPr>
        </p:nvGraphicFramePr>
        <p:xfrm>
          <a:off x="85725" y="973139"/>
          <a:ext cx="8994775" cy="5411234"/>
        </p:xfrm>
        <a:graphic>
          <a:graphicData uri="http://schemas.openxmlformats.org/drawingml/2006/table">
            <a:tbl>
              <a:tblPr/>
              <a:tblGrid>
                <a:gridCol w="1657350">
                  <a:extLst>
                    <a:ext uri="{9D8B030D-6E8A-4147-A177-3AD203B41FA5}"/>
                  </a:extLst>
                </a:gridCol>
                <a:gridCol w="3527425">
                  <a:extLst>
                    <a:ext uri="{9D8B030D-6E8A-4147-A177-3AD203B41FA5}"/>
                  </a:extLst>
                </a:gridCol>
                <a:gridCol w="3810000">
                  <a:extLst>
                    <a:ext uri="{9D8B030D-6E8A-4147-A177-3AD203B41FA5}"/>
                  </a:extLst>
                </a:gridCol>
              </a:tblGrid>
              <a:tr h="334844">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Legend</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Evidence for</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Evidence against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507595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0" i="0" u="none" strike="noStrike" cap="none" normalizeH="0" baseline="0" noProof="0" dirty="0" smtClean="0">
                        <a:ln>
                          <a:noFill/>
                        </a:ln>
                        <a:solidFill>
                          <a:schemeClr val="tx1"/>
                        </a:solidFill>
                        <a:effectLst/>
                        <a:latin typeface="Verdana"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600" b="1" i="0" u="none" strike="noStrike" cap="none" normalizeH="0" baseline="0" noProof="0" dirty="0" smtClean="0">
                          <a:ln>
                            <a:noFill/>
                          </a:ln>
                          <a:solidFill>
                            <a:schemeClr val="tx1"/>
                          </a:solidFill>
                          <a:effectLst/>
                          <a:latin typeface="Verdana" pitchFamily="34" charset="0"/>
                        </a:rPr>
                        <a:t>Elvis lives!</a:t>
                      </a:r>
                      <a:r>
                        <a:rPr kumimoji="0" lang="en-GB" altLang="de-DE" sz="1600" b="0" i="0" u="none" strike="noStrike" cap="none" normalizeH="0" baseline="0" noProof="0" dirty="0" smtClean="0">
                          <a:ln>
                            <a:noFill/>
                          </a:ln>
                          <a:solidFill>
                            <a:schemeClr val="tx1"/>
                          </a:solidFill>
                          <a:effectLst/>
                          <a:latin typeface="Verdana" pitchFamily="34" charset="0"/>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46098" name="Rectangle 21"/>
          <p:cNvSpPr>
            <a:spLocks noChangeArrowheads="1"/>
          </p:cNvSpPr>
          <p:nvPr/>
        </p:nvSpPr>
        <p:spPr bwMode="auto">
          <a:xfrm>
            <a:off x="-22225" y="6650038"/>
            <a:ext cx="864711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buFontTx/>
              <a:buNone/>
            </a:pPr>
            <a:r>
              <a:rPr lang="en-GB" altLang="de-DE" sz="800" i="1" dirty="0" smtClean="0"/>
              <a:t>(</a:t>
            </a:r>
            <a:r>
              <a:rPr lang="en-GB" altLang="de-DE" sz="800" i="1" dirty="0" err="1" smtClean="0"/>
              <a:t>f.l.t.r</a:t>
            </a:r>
            <a:r>
              <a:rPr lang="en-GB" altLang="de-DE" sz="800" i="1" dirty="0" smtClean="0"/>
              <a:t>.: “Elvis Presley, Las Vegas Hilton, 1971” by danperry.com)</a:t>
            </a:r>
          </a:p>
          <a:p>
            <a:pPr eaLnBrk="1" hangingPunct="1">
              <a:buClr>
                <a:srgbClr val="336699"/>
              </a:buClr>
              <a:buSzTx/>
              <a:buFontTx/>
              <a:buNone/>
            </a:pPr>
            <a:endParaRPr lang="de-DE" altLang="de-DE" sz="800" i="1" dirty="0"/>
          </a:p>
        </p:txBody>
      </p:sp>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636838"/>
            <a:ext cx="14954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5.44</a:t>
            </a:r>
            <a:endParaRPr lang="en-GB" altLang="de-DE" sz="1200" b="1" dirty="0">
              <a:solidFill>
                <a:schemeClr val="tx2"/>
              </a:solidFill>
              <a:latin typeface="+mn-lt"/>
            </a:endParaRPr>
          </a:p>
        </p:txBody>
      </p:sp>
      <p:sp>
        <p:nvSpPr>
          <p:cNvPr id="8"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Special ideas in the general public – modern legends</a:t>
            </a:r>
            <a:endParaRPr lang="en-GB" altLang="de-DE" sz="2000" dirty="0">
              <a:solidFill>
                <a:schemeClr val="accent1"/>
              </a:solidFill>
            </a:endParaRPr>
          </a:p>
        </p:txBody>
      </p:sp>
    </p:spTree>
    <p:extLst>
      <p:ext uri="{BB962C8B-B14F-4D97-AF65-F5344CB8AC3E}">
        <p14:creationId xmlns:p14="http://schemas.microsoft.com/office/powerpoint/2010/main" val="9075486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894" name="Group 30"/>
          <p:cNvGraphicFramePr>
            <a:graphicFrameLocks noGrp="1"/>
          </p:cNvGraphicFramePr>
          <p:nvPr>
            <p:extLst>
              <p:ext uri="{D42A27DB-BD31-4B8C-83A1-F6EECF244321}">
                <p14:modId xmlns:p14="http://schemas.microsoft.com/office/powerpoint/2010/main" val="4204534112"/>
              </p:ext>
            </p:extLst>
          </p:nvPr>
        </p:nvGraphicFramePr>
        <p:xfrm>
          <a:off x="85725" y="973139"/>
          <a:ext cx="8994775" cy="5409000"/>
        </p:xfrm>
        <a:graphic>
          <a:graphicData uri="http://schemas.openxmlformats.org/drawingml/2006/table">
            <a:tbl>
              <a:tblPr/>
              <a:tblGrid>
                <a:gridCol w="1657350">
                  <a:extLst>
                    <a:ext uri="{9D8B030D-6E8A-4147-A177-3AD203B41FA5}"/>
                  </a:extLst>
                </a:gridCol>
                <a:gridCol w="3527425">
                  <a:extLst>
                    <a:ext uri="{9D8B030D-6E8A-4147-A177-3AD203B41FA5}"/>
                  </a:extLst>
                </a:gridCol>
                <a:gridCol w="3810000">
                  <a:extLst>
                    <a:ext uri="{9D8B030D-6E8A-4147-A177-3AD203B41FA5}"/>
                  </a:extLst>
                </a:gridCol>
              </a:tblGrid>
              <a:tr h="31709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Legend</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Evidence for</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Evidence against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5073722">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0" i="0" u="none" strike="noStrike" cap="none" normalizeH="0" baseline="0" noProof="0" dirty="0" smtClean="0">
                        <a:ln>
                          <a:noFill/>
                        </a:ln>
                        <a:solidFill>
                          <a:schemeClr val="tx1"/>
                        </a:solidFill>
                        <a:effectLst/>
                        <a:latin typeface="Verdana"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600" b="1" i="0" u="none" strike="noStrike" cap="none" normalizeH="0" baseline="0" noProof="0" dirty="0" smtClean="0">
                          <a:ln>
                            <a:noFill/>
                          </a:ln>
                          <a:solidFill>
                            <a:schemeClr val="tx1"/>
                          </a:solidFill>
                          <a:effectLst/>
                          <a:latin typeface="Verdana" pitchFamily="34" charset="0"/>
                        </a:rPr>
                        <a:t>Elvis lives!</a:t>
                      </a:r>
                      <a:r>
                        <a:rPr kumimoji="0" lang="en-GB" altLang="de-DE" sz="1600" b="0" i="0" u="none" strike="noStrike" cap="none" normalizeH="0" baseline="0" noProof="0" dirty="0" smtClean="0">
                          <a:ln>
                            <a:noFill/>
                          </a:ln>
                          <a:solidFill>
                            <a:schemeClr val="tx1"/>
                          </a:solidFill>
                          <a:effectLst/>
                          <a:latin typeface="Verdana" pitchFamily="34" charset="0"/>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412115" marR="195580" indent="-342900">
                        <a:lnSpc>
                          <a:spcPct val="100000"/>
                        </a:lnSpc>
                        <a:buClr>
                          <a:srgbClr val="006699"/>
                        </a:buClr>
                        <a:buFont typeface="+mj-lt"/>
                        <a:buAutoNum type="arabicPeriod"/>
                        <a:tabLst>
                          <a:tab pos="334645" algn="l"/>
                        </a:tabLst>
                      </a:pPr>
                      <a:r>
                        <a:rPr lang="en-GB" sz="1600" noProof="0" dirty="0" smtClean="0">
                          <a:solidFill>
                            <a:schemeClr val="tx1"/>
                          </a:solidFill>
                          <a:latin typeface="Verdana"/>
                          <a:cs typeface="Verdana"/>
                        </a:rPr>
                        <a:t>His life insurance has </a:t>
                      </a:r>
                      <a:r>
                        <a:rPr lang="en-GB" sz="1600" baseline="0" noProof="0" dirty="0" smtClean="0">
                          <a:solidFill>
                            <a:schemeClr val="tx1"/>
                          </a:solidFill>
                          <a:latin typeface="Verdana"/>
                          <a:cs typeface="Verdana"/>
                        </a:rPr>
                        <a:t>never been payed out</a:t>
                      </a:r>
                      <a:r>
                        <a:rPr lang="en-GB" sz="1600" noProof="0" dirty="0" smtClean="0">
                          <a:solidFill>
                            <a:schemeClr val="tx1"/>
                          </a:solidFill>
                          <a:latin typeface="Verdana"/>
                          <a:cs typeface="Verdana"/>
                        </a:rPr>
                        <a:t>.</a:t>
                      </a:r>
                    </a:p>
                    <a:p>
                      <a:pPr marL="412115" marR="195580" indent="-342900">
                        <a:lnSpc>
                          <a:spcPct val="100000"/>
                        </a:lnSpc>
                        <a:buClr>
                          <a:srgbClr val="006699"/>
                        </a:buClr>
                        <a:buFont typeface="+mj-lt"/>
                        <a:buAutoNum type="arabicPeriod"/>
                        <a:tabLst>
                          <a:tab pos="334645" algn="l"/>
                        </a:tabLst>
                      </a:pPr>
                      <a:r>
                        <a:rPr lang="en-GB" sz="1600" noProof="0" dirty="0" smtClean="0">
                          <a:solidFill>
                            <a:schemeClr val="tx1"/>
                          </a:solidFill>
                          <a:latin typeface="Verdana"/>
                          <a:cs typeface="Verdana"/>
                        </a:rPr>
                        <a:t>The funeral took place only a day after his death. Fans were not invited.</a:t>
                      </a:r>
                    </a:p>
                    <a:p>
                      <a:pPr marL="412115" marR="195580" indent="-342900">
                        <a:lnSpc>
                          <a:spcPct val="100000"/>
                        </a:lnSpc>
                        <a:buClr>
                          <a:srgbClr val="006699"/>
                        </a:buClr>
                        <a:buFont typeface="+mj-lt"/>
                        <a:buAutoNum type="arabicPeriod"/>
                        <a:tabLst>
                          <a:tab pos="334645" algn="l"/>
                        </a:tabLst>
                      </a:pPr>
                      <a:r>
                        <a:rPr kumimoji="0" lang="en-GB" altLang="de-DE" sz="1600" b="0" i="0" u="none" strike="noStrike" cap="none" normalizeH="0" baseline="0" noProof="0" dirty="0" smtClean="0">
                          <a:ln>
                            <a:noFill/>
                          </a:ln>
                          <a:solidFill>
                            <a:schemeClr val="tx1"/>
                          </a:solidFill>
                          <a:effectLst/>
                          <a:latin typeface="Verdana" pitchFamily="34" charset="0"/>
                        </a:rPr>
                        <a:t>Fans saw a picture of the dead body in a magazine which did not look like the “King”.</a:t>
                      </a:r>
                    </a:p>
                    <a:p>
                      <a:pPr marL="412115" marR="195580" indent="-342900">
                        <a:lnSpc>
                          <a:spcPct val="100000"/>
                        </a:lnSpc>
                        <a:buClr>
                          <a:srgbClr val="006699"/>
                        </a:buClr>
                        <a:buFont typeface="+mj-lt"/>
                        <a:buAutoNum type="arabicPeriod"/>
                        <a:tabLst>
                          <a:tab pos="334645" algn="l"/>
                        </a:tabLst>
                      </a:pPr>
                      <a:r>
                        <a:rPr kumimoji="0" lang="en-GB" altLang="de-DE" sz="1600" b="0" i="0" u="none" strike="noStrike" cap="none" normalizeH="0" baseline="0" noProof="0" dirty="0" smtClean="0">
                          <a:ln>
                            <a:noFill/>
                          </a:ln>
                          <a:solidFill>
                            <a:schemeClr val="tx1"/>
                          </a:solidFill>
                          <a:effectLst/>
                          <a:latin typeface="Verdana" pitchFamily="34" charset="0"/>
                        </a:rPr>
                        <a:t>Elvis’ name was “Elvis Aron Presley“, the tombstone, however, reads </a:t>
                      </a:r>
                      <a:r>
                        <a:rPr kumimoji="0" lang="en-GB" altLang="de-DE" sz="1600" b="1" i="0" u="none" strike="noStrike" cap="none" normalizeH="0" baseline="0" noProof="0" dirty="0" smtClean="0">
                          <a:ln>
                            <a:noFill/>
                          </a:ln>
                          <a:solidFill>
                            <a:schemeClr val="tx1"/>
                          </a:solidFill>
                          <a:effectLst/>
                          <a:latin typeface="Verdana" pitchFamily="34" charset="0"/>
                        </a:rPr>
                        <a:t>Aa</a:t>
                      </a:r>
                      <a:r>
                        <a:rPr kumimoji="0" lang="en-GB" altLang="de-DE" sz="1600" b="0" i="0" u="none" strike="noStrike" cap="none" normalizeH="0" baseline="0" noProof="0" dirty="0" smtClean="0">
                          <a:ln>
                            <a:noFill/>
                          </a:ln>
                          <a:solidFill>
                            <a:schemeClr val="tx1"/>
                          </a:solidFill>
                          <a:effectLst/>
                          <a:latin typeface="Verdana" pitchFamily="34" charset="0"/>
                        </a:rPr>
                        <a:t>ron. </a:t>
                      </a:r>
                    </a:p>
                    <a:p>
                      <a:pPr marL="412115" marR="195580" indent="-342900">
                        <a:lnSpc>
                          <a:spcPct val="100000"/>
                        </a:lnSpc>
                        <a:buClr>
                          <a:srgbClr val="006699"/>
                        </a:buClr>
                        <a:buFont typeface="+mj-lt"/>
                        <a:buAutoNum type="arabicPeriod"/>
                        <a:tabLst>
                          <a:tab pos="334645" algn="l"/>
                        </a:tabLst>
                      </a:pPr>
                      <a:r>
                        <a:rPr lang="en-GB" sz="1600" noProof="0" dirty="0" smtClean="0">
                          <a:solidFill>
                            <a:schemeClr val="tx1"/>
                          </a:solidFill>
                          <a:latin typeface="Verdana"/>
                          <a:cs typeface="Verdana"/>
                        </a:rPr>
                        <a:t>Many people reported to have seen Elvis after</a:t>
                      </a:r>
                      <a:r>
                        <a:rPr lang="en-GB" sz="1600" baseline="0" noProof="0" dirty="0" smtClean="0">
                          <a:solidFill>
                            <a:schemeClr val="tx1"/>
                          </a:solidFill>
                          <a:latin typeface="Verdana"/>
                          <a:cs typeface="Verdana"/>
                        </a:rPr>
                        <a:t> his death. </a:t>
                      </a:r>
                      <a:endParaRPr lang="en-GB" sz="1600" noProof="0" dirty="0" smtClean="0">
                        <a:solidFill>
                          <a:schemeClr val="tx1"/>
                        </a:solidFill>
                        <a:latin typeface="Verdana"/>
                        <a:cs typeface="Verdana"/>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412115" marR="195580" indent="-342900">
                        <a:lnSpc>
                          <a:spcPct val="100000"/>
                        </a:lnSpc>
                        <a:buClr>
                          <a:srgbClr val="006699"/>
                        </a:buClr>
                        <a:buAutoNum type="arabicPeriod"/>
                        <a:tabLst>
                          <a:tab pos="334645" algn="l"/>
                        </a:tabLst>
                      </a:pPr>
                      <a:r>
                        <a:rPr lang="en-GB" noProof="0" dirty="0" smtClean="0">
                          <a:solidFill>
                            <a:schemeClr val="tx1"/>
                          </a:solidFill>
                          <a:latin typeface="Verdana"/>
                          <a:cs typeface="Verdana"/>
                        </a:rPr>
                        <a:t>He never took out life insurance.</a:t>
                      </a:r>
                      <a:endParaRPr lang="en-GB" baseline="0" noProof="0" dirty="0" smtClean="0">
                        <a:solidFill>
                          <a:schemeClr val="tx1"/>
                        </a:solidFill>
                        <a:latin typeface="Verdana"/>
                        <a:cs typeface="Verdana"/>
                      </a:endParaRPr>
                    </a:p>
                    <a:p>
                      <a:pPr marL="412115" marR="195580" indent="-342900">
                        <a:lnSpc>
                          <a:spcPct val="100000"/>
                        </a:lnSpc>
                        <a:buClr>
                          <a:srgbClr val="006699"/>
                        </a:buClr>
                        <a:buAutoNum type="arabicPeriod"/>
                        <a:tabLst>
                          <a:tab pos="334645" algn="l"/>
                        </a:tabLst>
                      </a:pPr>
                      <a:r>
                        <a:rPr lang="en-GB" baseline="0" noProof="0" dirty="0" smtClean="0">
                          <a:solidFill>
                            <a:schemeClr val="tx1"/>
                          </a:solidFill>
                          <a:latin typeface="Verdana"/>
                          <a:cs typeface="Verdana"/>
                        </a:rPr>
                        <a:t>A ceremony was held at Graceland where he was buried a week after.</a:t>
                      </a:r>
                    </a:p>
                    <a:p>
                      <a:pPr marL="412115" marR="195580" indent="-342900">
                        <a:lnSpc>
                          <a:spcPct val="100000"/>
                        </a:lnSpc>
                        <a:buClr>
                          <a:srgbClr val="006699"/>
                        </a:buClr>
                        <a:buAutoNum type="arabicPeriod"/>
                        <a:tabLst>
                          <a:tab pos="334645" algn="l"/>
                        </a:tabLst>
                      </a:pPr>
                      <a:r>
                        <a:rPr lang="en-GB" noProof="0" dirty="0" smtClean="0">
                          <a:solidFill>
                            <a:schemeClr val="tx1"/>
                          </a:solidFill>
                          <a:latin typeface="Verdana"/>
                          <a:cs typeface="Verdana"/>
                        </a:rPr>
                        <a:t>Elvis is said to have been vain.</a:t>
                      </a:r>
                      <a:r>
                        <a:rPr lang="en-GB" baseline="0" noProof="0" dirty="0" smtClean="0">
                          <a:solidFill>
                            <a:schemeClr val="tx1"/>
                          </a:solidFill>
                          <a:latin typeface="Verdana"/>
                          <a:cs typeface="Verdana"/>
                        </a:rPr>
                        <a:t> He probably didn’t want to show himself in his condition and therefore might have been wearing make-up when he was still alive.</a:t>
                      </a:r>
                      <a:endParaRPr lang="en-GB" noProof="0" dirty="0" smtClean="0">
                        <a:solidFill>
                          <a:schemeClr val="tx1"/>
                        </a:solidFill>
                        <a:latin typeface="Verdana"/>
                        <a:cs typeface="Verdana"/>
                      </a:endParaRPr>
                    </a:p>
                    <a:p>
                      <a:pPr marL="412115" marR="195580" indent="-342900">
                        <a:lnSpc>
                          <a:spcPct val="100000"/>
                        </a:lnSpc>
                        <a:buClr>
                          <a:srgbClr val="006699"/>
                        </a:buClr>
                        <a:buAutoNum type="arabicPeriod"/>
                        <a:tabLst>
                          <a:tab pos="334645" algn="l"/>
                        </a:tabLst>
                      </a:pPr>
                      <a:r>
                        <a:rPr lang="en-GB" noProof="0" dirty="0" smtClean="0">
                          <a:solidFill>
                            <a:schemeClr val="tx1"/>
                          </a:solidFill>
                          <a:latin typeface="Verdana"/>
                          <a:cs typeface="Verdana"/>
                        </a:rPr>
                        <a:t>It</a:t>
                      </a:r>
                      <a:r>
                        <a:rPr lang="en-GB" baseline="0" noProof="0" dirty="0" smtClean="0">
                          <a:solidFill>
                            <a:schemeClr val="tx1"/>
                          </a:solidFill>
                          <a:latin typeface="Verdana"/>
                          <a:cs typeface="Verdana"/>
                        </a:rPr>
                        <a:t> is said that he wanted to change his name some day </a:t>
                      </a:r>
                      <a:r>
                        <a:rPr lang="en-GB" noProof="0" dirty="0" smtClean="0">
                          <a:solidFill>
                            <a:schemeClr val="tx1"/>
                          </a:solidFill>
                          <a:latin typeface="Verdana"/>
                          <a:cs typeface="Verdana"/>
                        </a:rPr>
                        <a:t>(to “Aaron”).</a:t>
                      </a:r>
                    </a:p>
                    <a:p>
                      <a:pPr marL="412115" marR="195580" indent="-342900">
                        <a:lnSpc>
                          <a:spcPct val="100000"/>
                        </a:lnSpc>
                        <a:buClr>
                          <a:srgbClr val="006699"/>
                        </a:buClr>
                        <a:buAutoNum type="arabicPeriod"/>
                        <a:tabLst>
                          <a:tab pos="334645" algn="l"/>
                        </a:tabLst>
                      </a:pPr>
                      <a:r>
                        <a:rPr lang="en-GB" noProof="0" dirty="0" smtClean="0">
                          <a:solidFill>
                            <a:schemeClr val="tx1"/>
                          </a:solidFill>
                          <a:latin typeface="Verdana"/>
                          <a:cs typeface="Verdana"/>
                        </a:rPr>
                        <a:t>It could</a:t>
                      </a:r>
                      <a:r>
                        <a:rPr lang="en-GB" baseline="0" noProof="0" dirty="0" smtClean="0">
                          <a:solidFill>
                            <a:schemeClr val="tx1"/>
                          </a:solidFill>
                          <a:latin typeface="Verdana"/>
                          <a:cs typeface="Verdana"/>
                        </a:rPr>
                        <a:t> never be proven that the sightings really were Elvis. </a:t>
                      </a:r>
                      <a:endParaRPr lang="en-GB" noProof="0" dirty="0" smtClean="0">
                        <a:solidFill>
                          <a:schemeClr val="tx1"/>
                        </a:solidFill>
                        <a:latin typeface="Verdana"/>
                        <a:cs typeface="Verdana"/>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636838"/>
            <a:ext cx="14954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5.45</a:t>
            </a:r>
            <a:endParaRPr lang="en-GB" altLang="de-DE" sz="1200" b="1" dirty="0">
              <a:solidFill>
                <a:schemeClr val="tx2"/>
              </a:solidFill>
              <a:latin typeface="+mn-lt"/>
            </a:endParaRPr>
          </a:p>
        </p:txBody>
      </p:sp>
      <p:sp>
        <p:nvSpPr>
          <p:cNvPr id="8" name="Rectangle 21"/>
          <p:cNvSpPr>
            <a:spLocks noChangeArrowheads="1"/>
          </p:cNvSpPr>
          <p:nvPr/>
        </p:nvSpPr>
        <p:spPr bwMode="auto">
          <a:xfrm>
            <a:off x="-22225" y="6650038"/>
            <a:ext cx="864711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buFontTx/>
              <a:buNone/>
            </a:pPr>
            <a:r>
              <a:rPr lang="en-GB" altLang="de-DE" sz="800" i="1" dirty="0" smtClean="0"/>
              <a:t>(</a:t>
            </a:r>
            <a:r>
              <a:rPr lang="en-GB" altLang="de-DE" sz="800" i="1" dirty="0" err="1" smtClean="0"/>
              <a:t>f.l.t.r</a:t>
            </a:r>
            <a:r>
              <a:rPr lang="en-GB" altLang="de-DE" sz="800" i="1" dirty="0" smtClean="0"/>
              <a:t>.: “Elvis Presley, Las Vegas Hilton, 1971” by danperry.com)</a:t>
            </a:r>
          </a:p>
          <a:p>
            <a:pPr eaLnBrk="1" hangingPunct="1">
              <a:buClr>
                <a:srgbClr val="336699"/>
              </a:buClr>
              <a:buSzTx/>
              <a:buFontTx/>
              <a:buNone/>
            </a:pPr>
            <a:endParaRPr lang="de-DE" altLang="de-DE" sz="800" i="1" dirty="0"/>
          </a:p>
        </p:txBody>
      </p:sp>
      <p:sp>
        <p:nvSpPr>
          <p:cNvPr id="12"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Special ideas in the general public – modern legends</a:t>
            </a:r>
            <a:endParaRPr lang="en-GB" altLang="de-DE" sz="2000" dirty="0">
              <a:solidFill>
                <a:schemeClr val="accent1"/>
              </a:solidFill>
            </a:endParaRPr>
          </a:p>
        </p:txBody>
      </p:sp>
    </p:spTree>
    <p:extLst>
      <p:ext uri="{BB962C8B-B14F-4D97-AF65-F5344CB8AC3E}">
        <p14:creationId xmlns:p14="http://schemas.microsoft.com/office/powerpoint/2010/main" val="1028549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5"/>
          <p:cNvSpPr txBox="1">
            <a:spLocks noChangeArrowheads="1"/>
          </p:cNvSpPr>
          <p:nvPr/>
        </p:nvSpPr>
        <p:spPr bwMode="auto">
          <a:xfrm>
            <a:off x="395681" y="1078546"/>
            <a:ext cx="8642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t>Is Elvis alive and was his death just a fake?</a:t>
            </a:r>
            <a:endParaRPr lang="en-GB" altLang="de-DE" sz="2000" dirty="0"/>
          </a:p>
        </p:txBody>
      </p:sp>
      <p:pic>
        <p:nvPicPr>
          <p:cNvPr id="12" name="Picture 6" descr="Elvis_proof_pi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9900" y="1571284"/>
            <a:ext cx="5664200" cy="4248150"/>
          </a:xfrm>
          <a:prstGeom prst="rect">
            <a:avLst/>
          </a:prstGeom>
        </p:spPr>
      </p:pic>
      <p:sp>
        <p:nvSpPr>
          <p:cNvPr id="2" name="Rechteck 1"/>
          <p:cNvSpPr/>
          <p:nvPr/>
        </p:nvSpPr>
        <p:spPr>
          <a:xfrm rot="19550358">
            <a:off x="676572" y="2321946"/>
            <a:ext cx="1261884" cy="707886"/>
          </a:xfrm>
          <a:prstGeom prst="rect">
            <a:avLst/>
          </a:prstGeom>
        </p:spPr>
        <p:txBody>
          <a:bodyPr wrap="none">
            <a:spAutoFit/>
          </a:bodyPr>
          <a:lstStyle/>
          <a:p>
            <a:pPr algn="ctr"/>
            <a:r>
              <a:rPr lang="en-GB" altLang="de-DE" dirty="0" smtClean="0">
                <a:solidFill>
                  <a:schemeClr val="accent1"/>
                </a:solidFill>
              </a:rPr>
              <a:t>No</a:t>
            </a:r>
            <a:r>
              <a:rPr lang="de-DE" altLang="de-DE" dirty="0" smtClean="0">
                <a:solidFill>
                  <a:schemeClr val="accent1"/>
                </a:solidFill>
              </a:rPr>
              <a:t>! </a:t>
            </a:r>
            <a:endParaRPr lang="de-DE" altLang="de-DE" dirty="0">
              <a:solidFill>
                <a:schemeClr val="accent1"/>
              </a:solidFill>
            </a:endParaRPr>
          </a:p>
        </p:txBody>
      </p:sp>
      <p:sp>
        <p:nvSpPr>
          <p:cNvPr id="3" name="Textfeld 2"/>
          <p:cNvSpPr txBox="1"/>
          <p:nvPr/>
        </p:nvSpPr>
        <p:spPr>
          <a:xfrm>
            <a:off x="1412341" y="4502590"/>
            <a:ext cx="6319318" cy="1938992"/>
          </a:xfrm>
          <a:prstGeom prst="rect">
            <a:avLst/>
          </a:prstGeom>
          <a:solidFill>
            <a:schemeClr val="bg1"/>
          </a:solidFill>
        </p:spPr>
        <p:txBody>
          <a:bodyPr wrap="square" rtlCol="0">
            <a:spAutoFit/>
          </a:bodyPr>
          <a:lstStyle/>
          <a:p>
            <a:pPr algn="ctr"/>
            <a:r>
              <a:rPr lang="en-GB" sz="2000" dirty="0" smtClean="0"/>
              <a:t>According to a study in Germany with 1143 respondents, 72% know this legend and 9.45% still believe it!</a:t>
            </a:r>
          </a:p>
          <a:p>
            <a:pPr algn="ctr"/>
            <a:endParaRPr lang="en-GB" sz="2000" dirty="0" smtClean="0"/>
          </a:p>
          <a:p>
            <a:pPr algn="ctr"/>
            <a:r>
              <a:rPr lang="en-GB" altLang="de-DE" sz="2000" dirty="0" smtClean="0"/>
              <a:t>How did this modern legend and other conspiracy theories arise?</a:t>
            </a:r>
            <a:endParaRPr lang="en-GB" altLang="de-DE" sz="2000" dirty="0"/>
          </a:p>
        </p:txBody>
      </p:sp>
      <p:sp>
        <p:nvSpPr>
          <p:cNvPr id="13" name="Rechteck 12"/>
          <p:cNvSpPr/>
          <p:nvPr/>
        </p:nvSpPr>
        <p:spPr>
          <a:xfrm rot="19550358">
            <a:off x="7158311" y="1994116"/>
            <a:ext cx="1261884" cy="707886"/>
          </a:xfrm>
          <a:prstGeom prst="rect">
            <a:avLst/>
          </a:prstGeom>
        </p:spPr>
        <p:txBody>
          <a:bodyPr wrap="none">
            <a:spAutoFit/>
          </a:bodyPr>
          <a:lstStyle/>
          <a:p>
            <a:pPr algn="ctr"/>
            <a:r>
              <a:rPr lang="en-GB" altLang="de-DE" dirty="0" smtClean="0">
                <a:solidFill>
                  <a:schemeClr val="accent1"/>
                </a:solidFill>
              </a:rPr>
              <a:t>No! </a:t>
            </a:r>
            <a:endParaRPr lang="en-GB" altLang="de-DE" dirty="0">
              <a:solidFill>
                <a:schemeClr val="accent1"/>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5.46</a:t>
            </a:r>
            <a:endParaRPr lang="en-GB" altLang="de-DE" sz="1200" b="1" dirty="0">
              <a:solidFill>
                <a:schemeClr val="tx2"/>
              </a:solidFill>
              <a:latin typeface="+mn-lt"/>
            </a:endParaRPr>
          </a:p>
        </p:txBody>
      </p:sp>
      <p:sp>
        <p:nvSpPr>
          <p:cNvPr id="14"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Special ideas in the general public – modern legends</a:t>
            </a:r>
            <a:endParaRPr lang="en-GB" altLang="de-DE" sz="2000" dirty="0">
              <a:solidFill>
                <a:schemeClr val="accent1"/>
              </a:solidFill>
            </a:endParaRPr>
          </a:p>
        </p:txBody>
      </p:sp>
    </p:spTree>
    <p:extLst>
      <p:ext uri="{BB962C8B-B14F-4D97-AF65-F5344CB8AC3E}">
        <p14:creationId xmlns:p14="http://schemas.microsoft.com/office/powerpoint/2010/main" val="20787113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How did this modern legend and other conspiracy theories arise?</a:t>
            </a:r>
            <a:endParaRPr lang="en-GB" altLang="de-DE" sz="2000" dirty="0">
              <a:solidFill>
                <a:schemeClr val="accent1"/>
              </a:solidFill>
            </a:endParaRPr>
          </a:p>
        </p:txBody>
      </p:sp>
      <p:sp>
        <p:nvSpPr>
          <p:cNvPr id="48131" name="Text Box 5"/>
          <p:cNvSpPr txBox="1">
            <a:spLocks noChangeArrowheads="1"/>
          </p:cNvSpPr>
          <p:nvPr/>
        </p:nvSpPr>
        <p:spPr bwMode="auto">
          <a:xfrm>
            <a:off x="252000" y="962025"/>
            <a:ext cx="8640000" cy="54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34988" eaLnBrk="1" hangingPunct="1">
              <a:spcBef>
                <a:spcPct val="50000"/>
              </a:spcBef>
              <a:buClr>
                <a:srgbClr val="8CADAE"/>
              </a:buClr>
              <a:buFontTx/>
              <a:buChar char="o"/>
              <a:tabLst>
                <a:tab pos="533400" algn="l"/>
              </a:tabLst>
            </a:pPr>
            <a:r>
              <a:rPr lang="en-GB" altLang="de-DE" sz="1800" dirty="0" smtClean="0"/>
              <a:t>Legends are often more thrilling than reality! </a:t>
            </a:r>
            <a:endParaRPr lang="en-GB" altLang="de-DE" sz="1800" dirty="0" smtClean="0">
              <a:solidFill>
                <a:srgbClr val="FF0000"/>
              </a:solidFill>
            </a:endParaRPr>
          </a:p>
          <a:p>
            <a:pPr marL="534988" eaLnBrk="1" hangingPunct="1">
              <a:spcBef>
                <a:spcPct val="50000"/>
              </a:spcBef>
              <a:buClr>
                <a:srgbClr val="8CADAE"/>
              </a:buClr>
              <a:buFontTx/>
              <a:buChar char="o"/>
              <a:tabLst>
                <a:tab pos="533400" algn="l"/>
              </a:tabLst>
            </a:pPr>
            <a:r>
              <a:rPr lang="en-GB" altLang="de-DE" sz="1800" dirty="0" smtClean="0"/>
              <a:t>Popular newspapers sell well if they produce “scandalous reports”. Can you think of a recent example?</a:t>
            </a:r>
          </a:p>
          <a:p>
            <a:pPr marL="534988" eaLnBrk="1" hangingPunct="1">
              <a:spcBef>
                <a:spcPct val="50000"/>
              </a:spcBef>
              <a:buClr>
                <a:srgbClr val="8CADAE"/>
              </a:buClr>
              <a:buFontTx/>
              <a:buChar char="o"/>
              <a:tabLst>
                <a:tab pos="533400" algn="l"/>
              </a:tabLst>
            </a:pPr>
            <a:r>
              <a:rPr lang="en-GB" altLang="de-DE" sz="1800" dirty="0" smtClean="0"/>
              <a:t>Legends are based on statements that are difficult to fact check or prove (e.g. that the dead body didn’t resemble the “real” Elvis), which some people readily believe.</a:t>
            </a:r>
          </a:p>
          <a:p>
            <a:pPr marL="534988" eaLnBrk="1" hangingPunct="1">
              <a:spcBef>
                <a:spcPct val="50000"/>
              </a:spcBef>
              <a:buClr>
                <a:srgbClr val="8CADAE"/>
              </a:buClr>
              <a:buFontTx/>
              <a:buChar char="o"/>
              <a:tabLst>
                <a:tab pos="533400" algn="l"/>
              </a:tabLst>
            </a:pPr>
            <a:r>
              <a:rPr lang="en-GB" altLang="de-DE" sz="1800" dirty="0" smtClean="0"/>
              <a:t>They conceal alternative explanations (e.g. that Elvis’ middle name had often been misspelled Aa during his lifetime).</a:t>
            </a:r>
          </a:p>
          <a:p>
            <a:pPr marL="534988" eaLnBrk="1" hangingPunct="1">
              <a:spcBef>
                <a:spcPct val="50000"/>
              </a:spcBef>
              <a:buClr>
                <a:srgbClr val="8CADAE"/>
              </a:buClr>
              <a:buFontTx/>
              <a:buChar char="o"/>
              <a:tabLst>
                <a:tab pos="533400" algn="l"/>
              </a:tabLst>
            </a:pPr>
            <a:r>
              <a:rPr lang="en-GB" altLang="de-DE" sz="1800" dirty="0" smtClean="0"/>
              <a:t>Legends are sometimes based on facts that are taken out of context and thus largely exaggerate their significance. Elvis’ manager’s statement: “Elvis isn’t dead, only his body. I talked to him today and he was fine...” was interpreted as if he were still alive. The sentence could also mean that indeed is body is dead, but not his music, and he lives on in our hearts.</a:t>
            </a:r>
          </a:p>
          <a:p>
            <a:pPr marL="534988" eaLnBrk="1" hangingPunct="1">
              <a:spcBef>
                <a:spcPct val="50000"/>
              </a:spcBef>
              <a:buClr>
                <a:srgbClr val="8CADAE"/>
              </a:buClr>
              <a:buFontTx/>
              <a:buChar char="o"/>
              <a:tabLst>
                <a:tab pos="533400" algn="l"/>
              </a:tabLst>
            </a:pPr>
            <a:r>
              <a:rPr lang="en-GB" altLang="de-DE" sz="1800" dirty="0" smtClean="0"/>
              <a:t>Often, such legends arise due to the fact that they create a strong bond between a group of people; for example, there are fan communities that yearn for proof that their </a:t>
            </a:r>
            <a:r>
              <a:rPr lang="en-GB" altLang="de-DE" sz="1800" i="1" dirty="0" smtClean="0"/>
              <a:t>King</a:t>
            </a:r>
            <a:r>
              <a:rPr lang="en-GB" altLang="de-DE" sz="1800" dirty="0" smtClean="0"/>
              <a:t> is still alive. </a:t>
            </a:r>
            <a:endParaRPr lang="en-GB" altLang="de-DE" sz="1800" dirty="0"/>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5.47</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p>
            <a:pPr>
              <a:defRPr/>
            </a:pPr>
            <a:fld id="{C744AB1A-B9D6-4CDE-B231-E09FD160715A}" type="slidenum">
              <a:rPr lang="en-US" smtClean="0"/>
              <a:pPr>
                <a:defRPr/>
              </a:pPr>
              <a:t>48</a:t>
            </a:fld>
            <a:endParaRPr lang="en-US" dirty="0"/>
          </a:p>
        </p:txBody>
      </p:sp>
      <p:graphicFrame>
        <p:nvGraphicFramePr>
          <p:cNvPr id="6" name="Group 30"/>
          <p:cNvGraphicFramePr>
            <a:graphicFrameLocks noGrp="1"/>
          </p:cNvGraphicFramePr>
          <p:nvPr>
            <p:extLst>
              <p:ext uri="{D42A27DB-BD31-4B8C-83A1-F6EECF244321}">
                <p14:modId xmlns:p14="http://schemas.microsoft.com/office/powerpoint/2010/main" val="235614722"/>
              </p:ext>
            </p:extLst>
          </p:nvPr>
        </p:nvGraphicFramePr>
        <p:xfrm>
          <a:off x="73800" y="1270826"/>
          <a:ext cx="8996400" cy="3913622"/>
        </p:xfrm>
        <a:graphic>
          <a:graphicData uri="http://schemas.openxmlformats.org/drawingml/2006/table">
            <a:tbl>
              <a:tblPr/>
              <a:tblGrid>
                <a:gridCol w="4647056">
                  <a:extLst>
                    <a:ext uri="{9D8B030D-6E8A-4147-A177-3AD203B41FA5}"/>
                  </a:extLst>
                </a:gridCol>
                <a:gridCol w="2509284">
                  <a:extLst>
                    <a:ext uri="{9D8B030D-6E8A-4147-A177-3AD203B41FA5}"/>
                  </a:extLst>
                </a:gridCol>
                <a:gridCol w="1840060">
                  <a:extLst>
                    <a:ext uri="{9D8B030D-6E8A-4147-A177-3AD203B41FA5}"/>
                  </a:extLst>
                </a:gridCol>
              </a:tblGrid>
              <a:tr h="5932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Conspiracy theory</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n-GB" sz="1800" b="1" noProof="0" dirty="0" smtClean="0"/>
                        <a:t>Familiarity in</a:t>
                      </a:r>
                      <a:r>
                        <a:rPr lang="en-GB" sz="1800" b="1" baseline="0" noProof="0" dirty="0" smtClean="0"/>
                        <a:t> 1143 respondents (in %)</a:t>
                      </a:r>
                      <a:endParaRPr lang="en-GB" sz="1800" b="1" noProof="0" dirty="0"/>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Agreement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(in %)</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82700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In the Bermuda Triangle, a disproportionate number of ships/planes mysteriously disappear</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smtClean="0">
                          <a:ln>
                            <a:noFill/>
                          </a:ln>
                          <a:solidFill>
                            <a:srgbClr val="000000"/>
                          </a:solidFill>
                          <a:effectLst/>
                          <a:uLnTx/>
                          <a:uFillTx/>
                          <a:latin typeface="Verdana" pitchFamily="34" charset="0"/>
                          <a:ea typeface="+mn-ea"/>
                          <a:cs typeface="Times New Roman" pitchFamily="18" charset="0"/>
                        </a:rPr>
                        <a:t>??? </a:t>
                      </a:r>
                      <a:endParaRPr lang="en-GB" sz="1600" noProof="0" dirty="0" smtClean="0">
                        <a:solidFill>
                          <a:srgbClr val="FF0000"/>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smtClean="0">
                          <a:ln>
                            <a:noFill/>
                          </a:ln>
                          <a:solidFill>
                            <a:srgbClr val="000000"/>
                          </a:solidFill>
                          <a:effectLst/>
                          <a:uLnTx/>
                          <a:uFillTx/>
                          <a:latin typeface="Verdana" pitchFamily="34" charset="0"/>
                          <a:ea typeface="+mn-ea"/>
                          <a:cs typeface="Times New Roman" pitchFamily="18" charset="0"/>
                        </a:rPr>
                        <a:t>??? </a:t>
                      </a:r>
                      <a:endParaRPr lang="en-GB" sz="1600" noProof="0" dirty="0" smtClean="0">
                        <a:solidFill>
                          <a:srgbClr val="FF0000"/>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612000">
                <a:tc>
                  <a:txBody>
                    <a:body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The moon landing in 1969 was staged by the NASA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smtClean="0">
                          <a:ln>
                            <a:noFill/>
                          </a:ln>
                          <a:solidFill>
                            <a:srgbClr val="000000"/>
                          </a:solidFill>
                          <a:effectLst/>
                          <a:uLnTx/>
                          <a:uFillTx/>
                          <a:latin typeface="Verdana" pitchFamily="34" charset="0"/>
                          <a:ea typeface="+mn-ea"/>
                          <a:cs typeface="Times New Roman" pitchFamily="18" charset="0"/>
                        </a:rPr>
                        <a:t>??? </a:t>
                      </a:r>
                      <a:endParaRPr lang="en-GB" sz="1600" noProof="0" dirty="0" smtClean="0">
                        <a:solidFill>
                          <a:srgbClr val="FF0000"/>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smtClean="0">
                          <a:ln>
                            <a:noFill/>
                          </a:ln>
                          <a:solidFill>
                            <a:srgbClr val="000000"/>
                          </a:solidFill>
                          <a:effectLst/>
                          <a:uLnTx/>
                          <a:uFillTx/>
                          <a:latin typeface="Verdana" pitchFamily="34" charset="0"/>
                          <a:ea typeface="+mn-ea"/>
                          <a:cs typeface="Times New Roman" pitchFamily="18" charset="0"/>
                        </a:rPr>
                        <a:t>??? </a:t>
                      </a:r>
                      <a:endParaRPr lang="en-GB" sz="1600" noProof="0" dirty="0" smtClean="0">
                        <a:solidFill>
                          <a:srgbClr val="FF0000"/>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000">
                <a:tc>
                  <a:txBody>
                    <a:body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Lady Di was murdered</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smtClean="0">
                          <a:ln>
                            <a:noFill/>
                          </a:ln>
                          <a:solidFill>
                            <a:srgbClr val="000000"/>
                          </a:solidFill>
                          <a:effectLst/>
                          <a:uLnTx/>
                          <a:uFillTx/>
                          <a:latin typeface="Verdana" pitchFamily="34" charset="0"/>
                          <a:ea typeface="+mn-ea"/>
                          <a:cs typeface="Times New Roman" pitchFamily="18" charset="0"/>
                        </a:rPr>
                        <a:t>??? </a:t>
                      </a:r>
                      <a:endParaRPr lang="en-GB" sz="1600" noProof="0" dirty="0" smtClean="0">
                        <a:solidFill>
                          <a:srgbClr val="FF0000"/>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smtClean="0">
                          <a:ln>
                            <a:noFill/>
                          </a:ln>
                          <a:solidFill>
                            <a:srgbClr val="000000"/>
                          </a:solidFill>
                          <a:effectLst/>
                          <a:uLnTx/>
                          <a:uFillTx/>
                          <a:latin typeface="Verdana" pitchFamily="34" charset="0"/>
                          <a:ea typeface="+mn-ea"/>
                          <a:cs typeface="Times New Roman" pitchFamily="18" charset="0"/>
                        </a:rPr>
                        <a:t>??? </a:t>
                      </a:r>
                      <a:endParaRPr lang="en-GB" sz="1600" noProof="0" dirty="0" smtClean="0">
                        <a:solidFill>
                          <a:srgbClr val="FF0000"/>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7003">
                <a:tc>
                  <a:txBody>
                    <a:body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On 1-dollar notes there is evidence for an infiltration of the US Federal Reserve by secret societies.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smtClean="0">
                          <a:ln>
                            <a:noFill/>
                          </a:ln>
                          <a:solidFill>
                            <a:srgbClr val="000000"/>
                          </a:solidFill>
                          <a:effectLst/>
                          <a:uLnTx/>
                          <a:uFillTx/>
                          <a:latin typeface="Verdana" pitchFamily="34" charset="0"/>
                          <a:ea typeface="+mn-ea"/>
                          <a:cs typeface="Times New Roman" pitchFamily="18" charset="0"/>
                        </a:rPr>
                        <a:t>??? </a:t>
                      </a:r>
                      <a:endParaRPr lang="en-GB" sz="1600" noProof="0" dirty="0" smtClean="0">
                        <a:solidFill>
                          <a:srgbClr val="FF0000"/>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buClr>
                          <a:srgbClr val="006699"/>
                        </a:buClr>
                        <a:buNone/>
                        <a:tabLst>
                          <a:tab pos="334645" algn="l"/>
                        </a:tabLst>
                      </a:pPr>
                      <a:r>
                        <a:rPr kumimoji="0" lang="en-GB" altLang="de-DE" sz="1600" b="0" i="0" u="none" strike="noStrike" kern="1200" cap="none" spc="0" normalizeH="0" baseline="0" noProof="0" dirty="0" smtClean="0">
                          <a:ln>
                            <a:noFill/>
                          </a:ln>
                          <a:solidFill>
                            <a:srgbClr val="000000"/>
                          </a:solidFill>
                          <a:effectLst/>
                          <a:uLnTx/>
                          <a:uFillTx/>
                          <a:latin typeface="Verdana" pitchFamily="34" charset="0"/>
                          <a:ea typeface="+mn-ea"/>
                          <a:cs typeface="Times New Roman" pitchFamily="18" charset="0"/>
                        </a:rPr>
                        <a:t>??? </a:t>
                      </a:r>
                      <a:endParaRPr lang="en-GB" sz="1600" noProof="0" dirty="0" smtClean="0">
                        <a:solidFill>
                          <a:srgbClr val="FF0000"/>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Text Box 4"/>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How well known are conspiracy theories and how many people in the general population believe them?</a:t>
            </a:r>
            <a:endParaRPr lang="en-GB" altLang="de-DE" sz="2000" dirty="0">
              <a:solidFill>
                <a:schemeClr val="accent1"/>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5.48</a:t>
            </a:r>
            <a:endParaRPr lang="en-GB" altLang="de-DE" sz="1200" b="1" dirty="0">
              <a:solidFill>
                <a:schemeClr val="tx2"/>
              </a:solidFill>
              <a:latin typeface="+mn-lt"/>
            </a:endParaRPr>
          </a:p>
        </p:txBody>
      </p:sp>
    </p:spTree>
    <p:extLst>
      <p:ext uri="{BB962C8B-B14F-4D97-AF65-F5344CB8AC3E}">
        <p14:creationId xmlns:p14="http://schemas.microsoft.com/office/powerpoint/2010/main" val="2231296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p>
            <a:pPr>
              <a:defRPr/>
            </a:pPr>
            <a:fld id="{C744AB1A-B9D6-4CDE-B231-E09FD160715A}" type="slidenum">
              <a:rPr lang="en-US" smtClean="0"/>
              <a:pPr>
                <a:defRPr/>
              </a:pPr>
              <a:t>49</a:t>
            </a:fld>
            <a:endParaRPr lang="en-US" dirty="0"/>
          </a:p>
        </p:txBody>
      </p:sp>
      <p:graphicFrame>
        <p:nvGraphicFramePr>
          <p:cNvPr id="6" name="Group 30"/>
          <p:cNvGraphicFramePr>
            <a:graphicFrameLocks noGrp="1"/>
          </p:cNvGraphicFramePr>
          <p:nvPr>
            <p:extLst>
              <p:ext uri="{D42A27DB-BD31-4B8C-83A1-F6EECF244321}">
                <p14:modId xmlns:p14="http://schemas.microsoft.com/office/powerpoint/2010/main" val="184889318"/>
              </p:ext>
            </p:extLst>
          </p:nvPr>
        </p:nvGraphicFramePr>
        <p:xfrm>
          <a:off x="73800" y="1270826"/>
          <a:ext cx="8996400" cy="3913622"/>
        </p:xfrm>
        <a:graphic>
          <a:graphicData uri="http://schemas.openxmlformats.org/drawingml/2006/table">
            <a:tbl>
              <a:tblPr/>
              <a:tblGrid>
                <a:gridCol w="4647056">
                  <a:extLst>
                    <a:ext uri="{9D8B030D-6E8A-4147-A177-3AD203B41FA5}"/>
                  </a:extLst>
                </a:gridCol>
                <a:gridCol w="2509284">
                  <a:extLst>
                    <a:ext uri="{9D8B030D-6E8A-4147-A177-3AD203B41FA5}"/>
                  </a:extLst>
                </a:gridCol>
                <a:gridCol w="1840060">
                  <a:extLst>
                    <a:ext uri="{9D8B030D-6E8A-4147-A177-3AD203B41FA5}"/>
                  </a:extLst>
                </a:gridCol>
              </a:tblGrid>
              <a:tr h="5932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Conspiracy theory</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n-GB" sz="1800" b="1" noProof="0" dirty="0" smtClean="0"/>
                        <a:t>Familiarity in</a:t>
                      </a:r>
                      <a:r>
                        <a:rPr lang="en-GB" sz="1800" b="1" baseline="0" noProof="0" dirty="0" smtClean="0"/>
                        <a:t> 1143 respondents (in %)</a:t>
                      </a:r>
                      <a:endParaRPr lang="en-GB" sz="1800" b="1" noProof="0" dirty="0"/>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Agreement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800" b="1" i="0" u="none" strike="noStrike" cap="none" normalizeH="0" baseline="0" noProof="0" dirty="0" smtClean="0">
                          <a:ln>
                            <a:noFill/>
                          </a:ln>
                          <a:solidFill>
                            <a:schemeClr val="tx1"/>
                          </a:solidFill>
                          <a:effectLst/>
                          <a:latin typeface="Verdana" pitchFamily="34" charset="0"/>
                        </a:rPr>
                        <a:t>(in %)</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82700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In the Bermuda Triangle, a disproportionate number of ships/planes mysteriously disappear</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98.2%</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44.6%</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612000">
                <a:tc>
                  <a:txBody>
                    <a:body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The moon landing in 1969 was staged by the NASA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92.7%</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26.7%</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000">
                <a:tc>
                  <a:txBody>
                    <a:body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Lady Di was murdered</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93.3%</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31.1%</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7003">
                <a:tc>
                  <a:txBody>
                    <a:bodyPr/>
                    <a:lstStyle/>
                    <a:p>
                      <a:pPr marL="0" marR="0" lvl="0" indent="0" algn="l" defTabSz="914400" rtl="0" eaLnBrk="1" fontAlgn="base" latinLnBrk="0" hangingPunct="1">
                        <a:lnSpc>
                          <a:spcPct val="120000"/>
                        </a:lnSpc>
                        <a:spcBef>
                          <a:spcPts val="0"/>
                        </a:spcBef>
                        <a:spcAft>
                          <a:spcPts val="0"/>
                        </a:spcAft>
                        <a:buClr>
                          <a:schemeClr val="accent1"/>
                        </a:buClr>
                        <a:buSzPct val="85000"/>
                        <a:buFont typeface="Times New Roman" pitchFamily="18" charset="0"/>
                        <a:buNone/>
                        <a:tabLst/>
                      </a:pPr>
                      <a:r>
                        <a:rPr kumimoji="0" lang="en-GB" altLang="de-DE" sz="1600" b="0" i="0" u="none" strike="noStrike" cap="none" normalizeH="0" baseline="0" noProof="0" dirty="0" smtClean="0">
                          <a:ln>
                            <a:noFill/>
                          </a:ln>
                          <a:solidFill>
                            <a:schemeClr val="tx1"/>
                          </a:solidFill>
                          <a:effectLst/>
                          <a:latin typeface="Verdana" pitchFamily="34" charset="0"/>
                        </a:rPr>
                        <a:t>On 1-dollar notes there is evidence for an infiltration of the US Federal Reserve by secret societies.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71.0%</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21.3%</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Rechteck 6"/>
          <p:cNvSpPr/>
          <p:nvPr/>
        </p:nvSpPr>
        <p:spPr>
          <a:xfrm>
            <a:off x="24588" y="5313423"/>
            <a:ext cx="9132112" cy="830997"/>
          </a:xfrm>
          <a:prstGeom prst="rect">
            <a:avLst/>
          </a:prstGeom>
        </p:spPr>
        <p:txBody>
          <a:bodyPr wrap="square">
            <a:spAutoFit/>
          </a:bodyPr>
          <a:lstStyle/>
          <a:p>
            <a:pPr marL="90000" indent="0">
              <a:spcBef>
                <a:spcPts val="432"/>
              </a:spcBef>
            </a:pPr>
            <a:r>
              <a:rPr lang="en-GB" sz="1600" dirty="0"/>
              <a:t>T</a:t>
            </a:r>
            <a:r>
              <a:rPr lang="en-GB" sz="1600" dirty="0" smtClean="0"/>
              <a:t>his online-survey by Sebastian </a:t>
            </a:r>
            <a:r>
              <a:rPr lang="en-GB" sz="1600" dirty="0" err="1" smtClean="0"/>
              <a:t>Bartoschek</a:t>
            </a:r>
            <a:r>
              <a:rPr lang="en-GB" sz="1600" dirty="0" smtClean="0"/>
              <a:t> only dealt with those conspiracy theories that were officially resolved. According to current knowledge, there is no sufficient proof supporting these theories</a:t>
            </a:r>
            <a:r>
              <a:rPr lang="de-DE" sz="1600" dirty="0" smtClean="0"/>
              <a:t>.</a:t>
            </a:r>
            <a:endParaRPr lang="de-DE" sz="160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5.49</a:t>
            </a:r>
            <a:endParaRPr lang="en-GB" altLang="de-DE" sz="1200" b="1" dirty="0">
              <a:solidFill>
                <a:schemeClr val="tx2"/>
              </a:solidFill>
              <a:latin typeface="+mn-lt"/>
            </a:endParaRPr>
          </a:p>
        </p:txBody>
      </p:sp>
      <p:sp>
        <p:nvSpPr>
          <p:cNvPr id="9" name="Text Box 4"/>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How well known are conspiracy theories and how many people in the general population believe them?</a:t>
            </a:r>
            <a:endParaRPr lang="en-GB" altLang="de-DE" sz="2000" dirty="0">
              <a:solidFill>
                <a:schemeClr val="accent1"/>
              </a:solidFill>
            </a:endParaRPr>
          </a:p>
        </p:txBody>
      </p:sp>
    </p:spTree>
    <p:extLst>
      <p:ext uri="{BB962C8B-B14F-4D97-AF65-F5344CB8AC3E}">
        <p14:creationId xmlns:p14="http://schemas.microsoft.com/office/powerpoint/2010/main" val="25171582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0"/>
            <a:ext cx="9144000" cy="792000"/>
          </a:xfrm>
        </p:spPr>
        <p:txBody>
          <a:bodyPr anchor="ctr"/>
          <a:lstStyle/>
          <a:p>
            <a:pPr eaLnBrk="1" hangingPunct="1"/>
            <a:r>
              <a:rPr lang="en-GB" altLang="de-DE" dirty="0" smtClean="0"/>
              <a:t>Bullying/Conspiracy</a:t>
            </a:r>
            <a:r>
              <a:rPr lang="de-DE" altLang="de-DE" dirty="0" smtClean="0"/>
              <a:t>?</a:t>
            </a:r>
          </a:p>
        </p:txBody>
      </p:sp>
      <p:sp>
        <p:nvSpPr>
          <p:cNvPr id="49155" name="Rectangle 3"/>
          <p:cNvSpPr>
            <a:spLocks noGrp="1" noChangeArrowheads="1"/>
          </p:cNvSpPr>
          <p:nvPr>
            <p:ph type="body" idx="4294967295"/>
          </p:nvPr>
        </p:nvSpPr>
        <p:spPr>
          <a:xfrm>
            <a:off x="254000" y="1363663"/>
            <a:ext cx="5540375" cy="2873375"/>
          </a:xfrm>
        </p:spPr>
        <p:txBody>
          <a:bodyPr/>
          <a:lstStyle/>
          <a:p>
            <a:pPr marL="88900" indent="0" eaLnBrk="1" hangingPunct="1"/>
            <a:r>
              <a:rPr lang="en-GB" altLang="de-DE" b="1" dirty="0" smtClean="0"/>
              <a:t>Example:</a:t>
            </a:r>
            <a:r>
              <a:rPr lang="en-GB" altLang="de-DE" dirty="0" smtClean="0"/>
              <a:t> In the morning, Marina enters the office and her boss does not greet her as usual. The week before, a colleague acted coldly towards her. Due to these incidents, Marina withdraws herself from her colleagues (e.g. no lunch together). She assumes that she will slowly but surely be elbowed out of the company.</a:t>
            </a:r>
          </a:p>
          <a:p>
            <a:pPr marL="88900" indent="0" eaLnBrk="1" hangingPunct="1">
              <a:lnSpc>
                <a:spcPct val="80000"/>
              </a:lnSpc>
            </a:pPr>
            <a:r>
              <a:rPr lang="en-GB" altLang="de-DE" sz="400" dirty="0" smtClean="0"/>
              <a:t>	</a:t>
            </a:r>
            <a:endParaRPr lang="en-GB" altLang="de-DE" sz="500" dirty="0" smtClean="0"/>
          </a:p>
        </p:txBody>
      </p:sp>
      <p:pic>
        <p:nvPicPr>
          <p:cNvPr id="4915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5038" y="1363663"/>
            <a:ext cx="3141662"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Text Box 6"/>
          <p:cNvSpPr txBox="1">
            <a:spLocks noChangeArrowheads="1"/>
          </p:cNvSpPr>
          <p:nvPr/>
        </p:nvSpPr>
        <p:spPr bwMode="auto">
          <a:xfrm>
            <a:off x="0" y="6662738"/>
            <a:ext cx="1511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dirty="0" smtClean="0"/>
              <a:t>(“paranoid” by </a:t>
            </a:r>
            <a:r>
              <a:rPr lang="en-GB" altLang="de-DE" sz="800" i="1" dirty="0" err="1" smtClean="0"/>
              <a:t>ulisseya</a:t>
            </a:r>
            <a:r>
              <a:rPr lang="en-GB" altLang="de-DE" sz="800" i="1" dirty="0" smtClean="0"/>
              <a:t>)</a:t>
            </a:r>
            <a:endParaRPr lang="en-GB" altLang="de-DE" sz="800" i="1" dirty="0"/>
          </a:p>
        </p:txBody>
      </p:sp>
      <p:sp>
        <p:nvSpPr>
          <p:cNvPr id="49158" name="Text Box 8"/>
          <p:cNvSpPr txBox="1">
            <a:spLocks noChangeArrowheads="1"/>
          </p:cNvSpPr>
          <p:nvPr/>
        </p:nvSpPr>
        <p:spPr bwMode="auto">
          <a:xfrm>
            <a:off x="252001" y="4354513"/>
            <a:ext cx="8639999" cy="157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lnSpc>
                <a:spcPct val="120000"/>
              </a:lnSpc>
              <a:spcBef>
                <a:spcPct val="0"/>
              </a:spcBef>
              <a:buClrTx/>
              <a:buSzTx/>
              <a:buFontTx/>
              <a:buNone/>
            </a:pPr>
            <a:r>
              <a:rPr lang="en-GB" altLang="de-DE" sz="1800" dirty="0" smtClean="0"/>
              <a:t>Is there sufficient evidence to assume bullying? </a:t>
            </a:r>
          </a:p>
          <a:p>
            <a:pPr algn="ctr" eaLnBrk="1" hangingPunct="1">
              <a:lnSpc>
                <a:spcPct val="150000"/>
              </a:lnSpc>
              <a:spcBef>
                <a:spcPct val="0"/>
              </a:spcBef>
              <a:buClrTx/>
              <a:buSzTx/>
              <a:buFontTx/>
              <a:buNone/>
            </a:pPr>
            <a:endParaRPr lang="en-GB" altLang="de-DE" sz="1800" dirty="0" smtClean="0"/>
          </a:p>
          <a:p>
            <a:pPr algn="ctr" eaLnBrk="1" hangingPunct="1">
              <a:lnSpc>
                <a:spcPct val="120000"/>
              </a:lnSpc>
              <a:spcBef>
                <a:spcPct val="0"/>
              </a:spcBef>
              <a:buClrTx/>
              <a:buSzTx/>
              <a:buFontTx/>
              <a:buNone/>
            </a:pPr>
            <a:r>
              <a:rPr lang="en-GB" altLang="de-DE" sz="1800" dirty="0" smtClean="0"/>
              <a:t>What are other possible explanations for the behaviour shown by Marina’s boss and colleagues?</a:t>
            </a:r>
            <a:r>
              <a:rPr lang="en-GB" altLang="de-DE" sz="2200" dirty="0" smtClean="0">
                <a:solidFill>
                  <a:srgbClr val="006699"/>
                </a:solidFill>
              </a:rPr>
              <a:t> </a:t>
            </a:r>
            <a:endParaRPr lang="en-GB" altLang="de-DE" sz="2200" dirty="0">
              <a:solidFill>
                <a:srgbClr val="006699"/>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smtClean="0">
                <a:solidFill>
                  <a:schemeClr val="tx2"/>
                </a:solidFill>
                <a:latin typeface="+mn-lt"/>
              </a:rPr>
              <a:t>Decision making	   5.50</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7638" y="1347788"/>
            <a:ext cx="3967162"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 Box 6"/>
          <p:cNvSpPr txBox="1">
            <a:spLocks noChangeArrowheads="1"/>
          </p:cNvSpPr>
          <p:nvPr/>
        </p:nvSpPr>
        <p:spPr bwMode="auto">
          <a:xfrm>
            <a:off x="252000" y="4025900"/>
            <a:ext cx="8640000"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GB" altLang="de-DE" sz="1800" dirty="0" smtClean="0">
              <a:solidFill>
                <a:srgbClr val="006699"/>
              </a:solidFill>
            </a:endParaRPr>
          </a:p>
          <a:p>
            <a:pPr algn="ctr" eaLnBrk="1" hangingPunct="1">
              <a:lnSpc>
                <a:spcPct val="120000"/>
              </a:lnSpc>
              <a:spcBef>
                <a:spcPct val="0"/>
              </a:spcBef>
              <a:buClrTx/>
              <a:buSzTx/>
              <a:buFontTx/>
              <a:buNone/>
            </a:pPr>
            <a:r>
              <a:rPr lang="en-GB" altLang="de-DE" sz="1800" dirty="0" smtClean="0"/>
              <a:t>Collect pros and cons for Marina’s conviction!</a:t>
            </a:r>
          </a:p>
          <a:p>
            <a:pPr algn="ctr" eaLnBrk="1" hangingPunct="1">
              <a:spcBef>
                <a:spcPct val="0"/>
              </a:spcBef>
              <a:buClrTx/>
              <a:buSzTx/>
              <a:buFontTx/>
              <a:buNone/>
            </a:pPr>
            <a:endParaRPr lang="en-GB" altLang="de-DE" sz="1800" dirty="0" smtClean="0"/>
          </a:p>
          <a:p>
            <a:pPr algn="ctr" eaLnBrk="1" hangingPunct="1">
              <a:spcBef>
                <a:spcPct val="0"/>
              </a:spcBef>
              <a:buClrTx/>
              <a:buSzTx/>
              <a:buFontTx/>
              <a:buNone/>
            </a:pPr>
            <a:r>
              <a:rPr lang="en-GB" altLang="de-DE" sz="1800" dirty="0" smtClean="0"/>
              <a:t>What if… (consequences)?</a:t>
            </a:r>
          </a:p>
          <a:p>
            <a:pPr algn="ctr" eaLnBrk="1" hangingPunct="1">
              <a:lnSpc>
                <a:spcPct val="150000"/>
              </a:lnSpc>
              <a:spcBef>
                <a:spcPct val="0"/>
              </a:spcBef>
              <a:buClrTx/>
              <a:buSzTx/>
              <a:buFontTx/>
              <a:buNone/>
            </a:pPr>
            <a:endParaRPr lang="de-DE" altLang="de-DE" sz="1800" dirty="0"/>
          </a:p>
          <a:p>
            <a:pPr algn="ctr" eaLnBrk="1" hangingPunct="1">
              <a:lnSpc>
                <a:spcPct val="150000"/>
              </a:lnSpc>
              <a:spcBef>
                <a:spcPct val="50000"/>
              </a:spcBef>
              <a:buClrTx/>
              <a:buSzTx/>
              <a:buFontTx/>
              <a:buNone/>
            </a:pPr>
            <a:endParaRPr lang="de-DE" altLang="de-DE" sz="2200" dirty="0">
              <a:solidFill>
                <a:srgbClr val="006699"/>
              </a:solidFill>
            </a:endParaRPr>
          </a:p>
        </p:txBody>
      </p:sp>
      <p:sp>
        <p:nvSpPr>
          <p:cNvPr id="50180" name="Text Box 12"/>
          <p:cNvSpPr>
            <a:spLocks noGrp="1" noChangeArrowheads="1"/>
          </p:cNvSpPr>
          <p:nvPr>
            <p:ph type="title" idx="4294967295"/>
          </p:nvPr>
        </p:nvSpPr>
        <p:spPr>
          <a:xfrm>
            <a:off x="0" y="0"/>
            <a:ext cx="9144000" cy="792000"/>
          </a:xfrm>
        </p:spPr>
        <p:txBody>
          <a:bodyPr anchor="ctr"/>
          <a:lstStyle/>
          <a:p>
            <a:pPr eaLnBrk="1" hangingPunct="1"/>
            <a:r>
              <a:rPr lang="en-GB" altLang="de-DE" dirty="0" smtClean="0"/>
              <a:t>What speaks for and against Marina’s convictions?</a:t>
            </a:r>
          </a:p>
        </p:txBody>
      </p:sp>
      <p:grpSp>
        <p:nvGrpSpPr>
          <p:cNvPr id="50184" name="Group 17"/>
          <p:cNvGrpSpPr>
            <a:grpSpLocks/>
          </p:cNvGrpSpPr>
          <p:nvPr/>
        </p:nvGrpSpPr>
        <p:grpSpPr bwMode="auto">
          <a:xfrm>
            <a:off x="0" y="6165850"/>
            <a:ext cx="2339975" cy="495300"/>
            <a:chOff x="0" y="3957"/>
            <a:chExt cx="1474" cy="312"/>
          </a:xfrm>
        </p:grpSpPr>
        <p:sp>
          <p:nvSpPr>
            <p:cNvPr id="5018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0186"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7" name="Text Box 71"/>
            <p:cNvSpPr txBox="1">
              <a:spLocks noChangeArrowheads="1"/>
            </p:cNvSpPr>
            <p:nvPr/>
          </p:nvSpPr>
          <p:spPr bwMode="auto">
            <a:xfrm>
              <a:off x="160" y="3959"/>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smtClean="0">
                  <a:sym typeface="Wingdings" pitchFamily="2" charset="2"/>
                </a:rPr>
                <a:t></a:t>
              </a:r>
              <a:r>
                <a:rPr lang="en-GB" altLang="de-DE" sz="1200" dirty="0" smtClean="0"/>
                <a:t> worksheet </a:t>
              </a:r>
            </a:p>
            <a:p>
              <a:pPr eaLnBrk="1" hangingPunct="1">
                <a:spcBef>
                  <a:spcPct val="0"/>
                </a:spcBef>
                <a:buClrTx/>
                <a:buSzTx/>
                <a:buFontTx/>
                <a:buNone/>
              </a:pPr>
              <a:r>
                <a:rPr lang="de-DE" altLang="de-DE" sz="1200" dirty="0" smtClean="0"/>
                <a:t>      </a:t>
              </a:r>
              <a:r>
                <a:rPr lang="de-DE" altLang="de-DE" sz="1200" dirty="0"/>
                <a:t>5.2 a, b</a:t>
              </a:r>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5.51</a:t>
            </a:r>
            <a:endParaRPr lang="en-GB" altLang="de-DE" sz="1200" b="1" dirty="0">
              <a:solidFill>
                <a:schemeClr val="tx2"/>
              </a:solidFill>
              <a:latin typeface="+mn-lt"/>
            </a:endParaRPr>
          </a:p>
        </p:txBody>
      </p:sp>
      <p:sp>
        <p:nvSpPr>
          <p:cNvPr id="13" name="Text Box 6"/>
          <p:cNvSpPr txBox="1">
            <a:spLocks noChangeArrowheads="1"/>
          </p:cNvSpPr>
          <p:nvPr/>
        </p:nvSpPr>
        <p:spPr bwMode="auto">
          <a:xfrm>
            <a:off x="0" y="6662738"/>
            <a:ext cx="1511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dirty="0" smtClean="0"/>
              <a:t>(“paranoid” by </a:t>
            </a:r>
            <a:r>
              <a:rPr lang="en-GB" altLang="de-DE" sz="800" i="1" dirty="0" err="1" smtClean="0"/>
              <a:t>ulisseya</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What if…? </a:t>
            </a:r>
          </a:p>
          <a:p>
            <a:pPr algn="ctr" eaLnBrk="1" hangingPunct="1">
              <a:spcBef>
                <a:spcPct val="0"/>
              </a:spcBef>
              <a:buClrTx/>
              <a:buSzTx/>
              <a:buFontTx/>
              <a:buNone/>
            </a:pPr>
            <a:r>
              <a:rPr lang="en-GB" altLang="de-DE" sz="2000" dirty="0" smtClean="0">
                <a:solidFill>
                  <a:schemeClr val="accent1"/>
                </a:solidFill>
              </a:rPr>
              <a:t>Convictions and their consequences</a:t>
            </a:r>
            <a:endParaRPr lang="en-GB" altLang="de-DE" sz="2000" dirty="0">
              <a:solidFill>
                <a:schemeClr val="accent1"/>
              </a:solidFill>
            </a:endParaRPr>
          </a:p>
        </p:txBody>
      </p:sp>
      <p:graphicFrame>
        <p:nvGraphicFramePr>
          <p:cNvPr id="138296" name="Group 56"/>
          <p:cNvGraphicFramePr>
            <a:graphicFrameLocks noGrp="1"/>
          </p:cNvGraphicFramePr>
          <p:nvPr>
            <p:ph idx="4294967295"/>
            <p:extLst>
              <p:ext uri="{D42A27DB-BD31-4B8C-83A1-F6EECF244321}">
                <p14:modId xmlns:p14="http://schemas.microsoft.com/office/powerpoint/2010/main" val="3196752574"/>
              </p:ext>
            </p:extLst>
          </p:nvPr>
        </p:nvGraphicFramePr>
        <p:xfrm>
          <a:off x="47625" y="1374775"/>
          <a:ext cx="9029700" cy="4711715"/>
        </p:xfrm>
        <a:graphic>
          <a:graphicData uri="http://schemas.openxmlformats.org/drawingml/2006/table">
            <a:tbl>
              <a:tblPr/>
              <a:tblGrid>
                <a:gridCol w="3009900">
                  <a:extLst>
                    <a:ext uri="{9D8B030D-6E8A-4147-A177-3AD203B41FA5}"/>
                  </a:extLst>
                </a:gridCol>
                <a:gridCol w="3009900">
                  <a:extLst>
                    <a:ext uri="{9D8B030D-6E8A-4147-A177-3AD203B41FA5}"/>
                  </a:extLst>
                </a:gridCol>
                <a:gridCol w="3009900">
                  <a:extLst>
                    <a:ext uri="{9D8B030D-6E8A-4147-A177-3AD203B41FA5}"/>
                  </a:extLst>
                </a:gridCol>
              </a:tblGrid>
              <a:tr h="560697">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714375"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                            Assumption</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Reality</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Marina is being bullied by her colleagues.</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Marina is </a:t>
                      </a:r>
                      <a:r>
                        <a:rPr kumimoji="0" lang="en-GB" altLang="de-DE" sz="1400" b="0" i="0" u="sng" strike="noStrike" cap="none" normalizeH="0" baseline="0" noProof="0" dirty="0" smtClean="0">
                          <a:ln>
                            <a:noFill/>
                          </a:ln>
                          <a:solidFill>
                            <a:schemeClr val="tx1"/>
                          </a:solidFill>
                          <a:effectLst/>
                          <a:latin typeface="Verdana" pitchFamily="34" charset="0"/>
                        </a:rPr>
                        <a:t>not</a:t>
                      </a:r>
                      <a:r>
                        <a:rPr kumimoji="0" lang="en-GB" altLang="de-DE" sz="1400" b="0" i="0" u="none" strike="noStrike" cap="none" normalizeH="0" baseline="0" noProof="0" dirty="0" smtClean="0">
                          <a:ln>
                            <a:noFill/>
                          </a:ln>
                          <a:solidFill>
                            <a:schemeClr val="tx1"/>
                          </a:solidFill>
                          <a:effectLst/>
                          <a:latin typeface="Verdana" pitchFamily="34" charset="0"/>
                        </a:rPr>
                        <a:t> being bullied by her colleagues.</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05416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Marina is being bullied by her colleagues.</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There are good reasons for Marina’s worries and she should approach her union or work council with her concern.</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Marina trusts people blindly.</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Without her noticing, people harm her and talk behind her back. Hopefully it is not too late to contact the work council or a lawyer for employment law. </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096837">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Marina is </a:t>
                      </a:r>
                      <a:r>
                        <a:rPr kumimoji="0" lang="en-GB" altLang="de-DE" sz="1400" b="0" i="0" u="sng" strike="noStrike" cap="none" normalizeH="0" baseline="0" noProof="0" dirty="0" smtClean="0">
                          <a:ln>
                            <a:noFill/>
                          </a:ln>
                          <a:solidFill>
                            <a:schemeClr val="tx1"/>
                          </a:solidFill>
                          <a:effectLst/>
                          <a:latin typeface="Verdana" pitchFamily="34" charset="0"/>
                        </a:rPr>
                        <a:t>not</a:t>
                      </a:r>
                      <a:r>
                        <a:rPr kumimoji="0" lang="en-GB" altLang="de-DE" sz="1400" b="0" i="0" u="none" strike="noStrike" cap="none" normalizeH="0" baseline="0" noProof="0" dirty="0" smtClean="0">
                          <a:ln>
                            <a:noFill/>
                          </a:ln>
                          <a:solidFill>
                            <a:schemeClr val="tx1"/>
                          </a:solidFill>
                          <a:effectLst/>
                          <a:latin typeface="Verdana" pitchFamily="34" charset="0"/>
                        </a:rPr>
                        <a:t> being bullied by her colleagues.</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Marina is mistakenly blaming others. </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Her performance at work suffers due to her worries, anger and resentment.</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Her suspicious attitude has now evoked the distrust of the others.</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kern="1200" cap="none" normalizeH="0" baseline="0" noProof="0" dirty="0" smtClean="0">
                          <a:ln>
                            <a:noFill/>
                          </a:ln>
                          <a:solidFill>
                            <a:schemeClr val="tx1"/>
                          </a:solidFill>
                          <a:effectLst/>
                          <a:latin typeface="Verdana" pitchFamily="34" charset="0"/>
                          <a:ea typeface="+mn-ea"/>
                          <a:cs typeface="+mn-cs"/>
                        </a:rPr>
                        <a:t>Everything’s fine!</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51221" name="Freeform 21"/>
          <p:cNvSpPr>
            <a:spLocks/>
          </p:cNvSpPr>
          <p:nvPr/>
        </p:nvSpPr>
        <p:spPr bwMode="auto">
          <a:xfrm>
            <a:off x="47625" y="1376363"/>
            <a:ext cx="3006725" cy="555625"/>
          </a:xfrm>
          <a:custGeom>
            <a:avLst/>
            <a:gdLst>
              <a:gd name="T0" fmla="*/ 0 w 1920"/>
              <a:gd name="T1" fmla="*/ 0 h 666"/>
              <a:gd name="T2" fmla="*/ 2147483647 w 1920"/>
              <a:gd name="T3" fmla="*/ 2147483647 h 666"/>
              <a:gd name="T4" fmla="*/ 0 60000 65536"/>
              <a:gd name="T5" fmla="*/ 0 60000 65536"/>
              <a:gd name="T6" fmla="*/ 0 w 1920"/>
              <a:gd name="T7" fmla="*/ 0 h 666"/>
              <a:gd name="T8" fmla="*/ 1920 w 1920"/>
              <a:gd name="T9" fmla="*/ 666 h 666"/>
            </a:gdLst>
            <a:ahLst/>
            <a:cxnLst>
              <a:cxn ang="T4">
                <a:pos x="T0" y="T1"/>
              </a:cxn>
              <a:cxn ang="T5">
                <a:pos x="T2" y="T3"/>
              </a:cxn>
            </a:cxnLst>
            <a:rect l="T6" t="T7" r="T8" b="T9"/>
            <a:pathLst>
              <a:path w="1920" h="666">
                <a:moveTo>
                  <a:pt x="0" y="0"/>
                </a:moveTo>
                <a:lnTo>
                  <a:pt x="1920" y="666"/>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pic>
        <p:nvPicPr>
          <p:cNvPr id="51222" name="Picture 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50840"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5.52</a:t>
            </a:r>
            <a:endParaRPr lang="en-GB" altLang="de-DE" sz="1200" b="1" dirty="0">
              <a:solidFill>
                <a:schemeClr val="tx2"/>
              </a:solidFill>
              <a:latin typeface="+mn-lt"/>
            </a:endParaRPr>
          </a:p>
        </p:txBody>
      </p:sp>
      <p:sp>
        <p:nvSpPr>
          <p:cNvPr id="10" name="Text Box 6"/>
          <p:cNvSpPr txBox="1">
            <a:spLocks noChangeArrowheads="1"/>
          </p:cNvSpPr>
          <p:nvPr/>
        </p:nvSpPr>
        <p:spPr bwMode="auto">
          <a:xfrm>
            <a:off x="0" y="6662738"/>
            <a:ext cx="1511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dirty="0" smtClean="0"/>
              <a:t>(“paranoid” by </a:t>
            </a:r>
            <a:r>
              <a:rPr lang="en-GB" altLang="de-DE" sz="800" i="1" dirty="0" err="1" smtClean="0"/>
              <a:t>ulisseya</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idx="4294967295"/>
          </p:nvPr>
        </p:nvSpPr>
        <p:spPr>
          <a:xfrm>
            <a:off x="0" y="0"/>
            <a:ext cx="9144000" cy="792000"/>
          </a:xfrm>
        </p:spPr>
        <p:txBody>
          <a:bodyPr anchor="ctr"/>
          <a:lstStyle/>
          <a:p>
            <a:pPr eaLnBrk="1" hangingPunct="1"/>
            <a:r>
              <a:rPr lang="en-GB" altLang="de-DE" dirty="0" smtClean="0"/>
              <a:t>Being investigated?</a:t>
            </a:r>
          </a:p>
        </p:txBody>
      </p:sp>
      <p:sp>
        <p:nvSpPr>
          <p:cNvPr id="52227" name="Rectangle 5"/>
          <p:cNvSpPr>
            <a:spLocks noGrp="1" noChangeArrowheads="1"/>
          </p:cNvSpPr>
          <p:nvPr>
            <p:ph type="body" idx="4294967295"/>
          </p:nvPr>
        </p:nvSpPr>
        <p:spPr>
          <a:xfrm>
            <a:off x="6350" y="1350962"/>
            <a:ext cx="6191250" cy="3208337"/>
          </a:xfrm>
        </p:spPr>
        <p:txBody>
          <a:bodyPr/>
          <a:lstStyle/>
          <a:p>
            <a:pPr marL="171450" indent="-6350" eaLnBrk="1" hangingPunct="1">
              <a:tabLst>
                <a:tab pos="177800" algn="l"/>
              </a:tabLst>
            </a:pPr>
            <a:r>
              <a:rPr lang="en-GB" altLang="de-DE" b="1" dirty="0" smtClean="0"/>
              <a:t>Example:</a:t>
            </a:r>
            <a:r>
              <a:rPr lang="en-GB" altLang="de-DE" dirty="0" smtClean="0"/>
              <a:t> Gary is an active environmentalist. He attended a demonstration at which the police and media were present. During the course of the demonstration, riots broke out between police and protesters. Gary went home before the police started arresting some of the protesters. Later, the evening news showed pictures of the demonstration and Gary recognises himself in the crowd. Because his picture was shown, Gary infers that he is being investigated as a public enemy. </a:t>
            </a:r>
          </a:p>
        </p:txBody>
      </p:sp>
      <p:sp>
        <p:nvSpPr>
          <p:cNvPr id="52228" name="Text Box 6"/>
          <p:cNvSpPr txBox="1">
            <a:spLocks noChangeArrowheads="1"/>
          </p:cNvSpPr>
          <p:nvPr/>
        </p:nvSpPr>
        <p:spPr bwMode="auto">
          <a:xfrm>
            <a:off x="252000" y="4652963"/>
            <a:ext cx="8640000"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1800" dirty="0" smtClean="0"/>
              <a:t>Is the evidence sufficient to assume future allegations? </a:t>
            </a:r>
          </a:p>
          <a:p>
            <a:pPr algn="ctr" eaLnBrk="1" hangingPunct="1">
              <a:spcBef>
                <a:spcPct val="0"/>
              </a:spcBef>
              <a:buClrTx/>
              <a:buSzTx/>
              <a:buFontTx/>
              <a:buNone/>
            </a:pPr>
            <a:endParaRPr lang="en-GB" altLang="de-DE" sz="1800" dirty="0" smtClean="0"/>
          </a:p>
          <a:p>
            <a:pPr algn="ctr" eaLnBrk="1" hangingPunct="1">
              <a:spcBef>
                <a:spcPct val="0"/>
              </a:spcBef>
              <a:buClrTx/>
              <a:buSzTx/>
              <a:buFontTx/>
              <a:buNone/>
            </a:pPr>
            <a:r>
              <a:rPr lang="en-GB" altLang="de-DE" sz="1800" dirty="0" smtClean="0"/>
              <a:t>How could Gary’s pictures on television be explained?</a:t>
            </a:r>
          </a:p>
          <a:p>
            <a:pPr algn="ctr" eaLnBrk="1" hangingPunct="1">
              <a:spcBef>
                <a:spcPct val="0"/>
              </a:spcBef>
              <a:buClrTx/>
              <a:buSzTx/>
              <a:buFontTx/>
              <a:buNone/>
            </a:pPr>
            <a:endParaRPr lang="de-DE" altLang="de-DE" sz="1800" dirty="0"/>
          </a:p>
          <a:p>
            <a:pPr algn="ctr" eaLnBrk="1" hangingPunct="1">
              <a:spcBef>
                <a:spcPct val="50000"/>
              </a:spcBef>
              <a:buClrTx/>
              <a:buSzTx/>
              <a:buFontTx/>
              <a:buNone/>
            </a:pPr>
            <a:endParaRPr lang="de-DE" altLang="de-DE" sz="1800" dirty="0">
              <a:solidFill>
                <a:srgbClr val="006699"/>
              </a:solidFill>
            </a:endParaRPr>
          </a:p>
        </p:txBody>
      </p:sp>
      <p:sp>
        <p:nvSpPr>
          <p:cNvPr id="52229" name="Text Box 7"/>
          <p:cNvSpPr txBox="1">
            <a:spLocks noChangeArrowheads="1"/>
          </p:cNvSpPr>
          <p:nvPr/>
        </p:nvSpPr>
        <p:spPr bwMode="auto">
          <a:xfrm>
            <a:off x="8483600" y="0"/>
            <a:ext cx="841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5.31</a:t>
            </a:r>
          </a:p>
        </p:txBody>
      </p:sp>
      <p:sp>
        <p:nvSpPr>
          <p:cNvPr id="52230" name="Rectangle 13"/>
          <p:cNvSpPr>
            <a:spLocks noChangeArrowheads="1"/>
          </p:cNvSpPr>
          <p:nvPr/>
        </p:nvSpPr>
        <p:spPr bwMode="auto">
          <a:xfrm>
            <a:off x="0" y="6672263"/>
            <a:ext cx="24352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a:t>
            </a:r>
            <a:r>
              <a:rPr lang="en-US" altLang="de-DE" sz="800" i="1" dirty="0" err="1" smtClean="0"/>
              <a:t>Uni</a:t>
            </a:r>
            <a:r>
              <a:rPr lang="en-US" altLang="de-DE" sz="800" i="1" dirty="0" smtClean="0"/>
              <a:t> </a:t>
            </a:r>
            <a:r>
              <a:rPr lang="en-US" altLang="de-DE" sz="800" i="1" dirty="0" err="1" smtClean="0"/>
              <a:t>brennt</a:t>
            </a:r>
            <a:r>
              <a:rPr lang="en-US" altLang="de-DE" sz="800" i="1" dirty="0" smtClean="0"/>
              <a:t> Demonstration Wien” by </a:t>
            </a:r>
            <a:r>
              <a:rPr lang="en-US" altLang="de-DE" sz="800" i="1" dirty="0" err="1" smtClean="0"/>
              <a:t>ketu</a:t>
            </a:r>
            <a:r>
              <a:rPr lang="en-US" altLang="de-DE" sz="800" i="1" dirty="0" smtClean="0"/>
              <a:t>)</a:t>
            </a:r>
            <a:endParaRPr lang="en-US" altLang="de-DE" sz="800" i="1" dirty="0"/>
          </a:p>
        </p:txBody>
      </p:sp>
      <p:sp>
        <p:nvSpPr>
          <p:cNvPr id="52232" name="Text Box 20"/>
          <p:cNvSpPr txBox="1">
            <a:spLocks noChangeArrowheads="1"/>
          </p:cNvSpPr>
          <p:nvPr/>
        </p:nvSpPr>
        <p:spPr bwMode="auto">
          <a:xfrm>
            <a:off x="0" y="-12700"/>
            <a:ext cx="307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a:solidFill>
                  <a:schemeClr val="bg1"/>
                </a:solidFill>
              </a:rPr>
              <a:t>Schlussfolgern</a:t>
            </a:r>
            <a:endParaRPr lang="en-US" altLang="de-DE" sz="1400">
              <a:solidFill>
                <a:schemeClr val="bg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5.53</a:t>
            </a:r>
            <a:endParaRPr lang="en-GB" altLang="de-DE" sz="1200" b="1" dirty="0">
              <a:solidFill>
                <a:schemeClr val="tx2"/>
              </a:solidFill>
              <a:latin typeface="+mn-lt"/>
            </a:endParaRPr>
          </a:p>
        </p:txBody>
      </p:sp>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7600" y="1470030"/>
            <a:ext cx="2908300" cy="194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1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What speaks for and against Gary’s conviction?</a:t>
            </a:r>
            <a:endParaRPr lang="en-GB" altLang="de-DE" sz="2000" dirty="0">
              <a:solidFill>
                <a:schemeClr val="accent1"/>
              </a:solidFill>
            </a:endParaRPr>
          </a:p>
        </p:txBody>
      </p:sp>
      <p:sp>
        <p:nvSpPr>
          <p:cNvPr id="53251" name="Text Box 24"/>
          <p:cNvSpPr txBox="1">
            <a:spLocks noChangeArrowheads="1"/>
          </p:cNvSpPr>
          <p:nvPr/>
        </p:nvSpPr>
        <p:spPr bwMode="auto">
          <a:xfrm>
            <a:off x="252000" y="4241800"/>
            <a:ext cx="8640000"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1800" dirty="0" smtClean="0"/>
              <a:t>Collect pros and cons for Gary’s conviction!</a:t>
            </a:r>
          </a:p>
          <a:p>
            <a:pPr algn="ctr" eaLnBrk="1" hangingPunct="1">
              <a:spcBef>
                <a:spcPct val="0"/>
              </a:spcBef>
              <a:buClrTx/>
              <a:buSzTx/>
              <a:buFontTx/>
              <a:buNone/>
            </a:pPr>
            <a:endParaRPr lang="en-GB" altLang="de-DE" sz="1800" dirty="0" smtClean="0"/>
          </a:p>
          <a:p>
            <a:pPr algn="ctr" eaLnBrk="1" hangingPunct="1">
              <a:spcBef>
                <a:spcPct val="0"/>
              </a:spcBef>
              <a:buClrTx/>
              <a:buSzTx/>
              <a:buFontTx/>
              <a:buNone/>
            </a:pPr>
            <a:r>
              <a:rPr lang="en-GB" altLang="de-DE" sz="1800" dirty="0" smtClean="0"/>
              <a:t>What if… (consequences)?</a:t>
            </a:r>
          </a:p>
          <a:p>
            <a:pPr algn="ctr" eaLnBrk="1" hangingPunct="1">
              <a:spcBef>
                <a:spcPct val="50000"/>
              </a:spcBef>
              <a:buClrTx/>
              <a:buSzTx/>
              <a:buFontTx/>
              <a:buNone/>
            </a:pPr>
            <a:endParaRPr lang="de-DE" altLang="de-DE" sz="2200" dirty="0"/>
          </a:p>
        </p:txBody>
      </p:sp>
      <p:grpSp>
        <p:nvGrpSpPr>
          <p:cNvPr id="53253" name="Group 14"/>
          <p:cNvGrpSpPr>
            <a:grpSpLocks/>
          </p:cNvGrpSpPr>
          <p:nvPr/>
        </p:nvGrpSpPr>
        <p:grpSpPr bwMode="auto">
          <a:xfrm>
            <a:off x="0" y="6165850"/>
            <a:ext cx="2339975" cy="495300"/>
            <a:chOff x="0" y="3957"/>
            <a:chExt cx="1474" cy="312"/>
          </a:xfrm>
        </p:grpSpPr>
        <p:sp>
          <p:nvSpPr>
            <p:cNvPr id="5325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3258"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9" name="Text Box 71"/>
            <p:cNvSpPr txBox="1">
              <a:spLocks noChangeArrowheads="1"/>
            </p:cNvSpPr>
            <p:nvPr/>
          </p:nvSpPr>
          <p:spPr bwMode="auto">
            <a:xfrm>
              <a:off x="160" y="3959"/>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dirty="0" err="1" smtClean="0"/>
                <a:t>worksheet</a:t>
              </a:r>
              <a:r>
                <a:rPr lang="de-DE" altLang="de-DE" sz="1200" dirty="0" smtClean="0"/>
                <a:t> </a:t>
              </a:r>
              <a:endParaRPr lang="de-DE" altLang="de-DE" sz="1200" dirty="0"/>
            </a:p>
            <a:p>
              <a:pPr eaLnBrk="1" hangingPunct="1">
                <a:spcBef>
                  <a:spcPct val="0"/>
                </a:spcBef>
                <a:buClrTx/>
                <a:buSzTx/>
                <a:buFontTx/>
                <a:buNone/>
              </a:pPr>
              <a:r>
                <a:rPr lang="de-DE" altLang="de-DE" sz="1200" dirty="0"/>
                <a:t>      5.3 a, b</a:t>
              </a:r>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5.54</a:t>
            </a:r>
            <a:endParaRPr lang="en-GB" altLang="de-DE" sz="1200" b="1" dirty="0">
              <a:solidFill>
                <a:schemeClr val="tx2"/>
              </a:solidFill>
              <a:latin typeface="+mn-lt"/>
            </a:endParaRPr>
          </a:p>
        </p:txBody>
      </p:sp>
      <p:sp>
        <p:nvSpPr>
          <p:cNvPr id="11" name="Rectangle 13"/>
          <p:cNvSpPr>
            <a:spLocks noChangeArrowheads="1"/>
          </p:cNvSpPr>
          <p:nvPr/>
        </p:nvSpPr>
        <p:spPr bwMode="auto">
          <a:xfrm>
            <a:off x="0" y="6672263"/>
            <a:ext cx="24352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a:t>
            </a:r>
            <a:r>
              <a:rPr lang="en-US" altLang="de-DE" sz="800" i="1" dirty="0" err="1" smtClean="0"/>
              <a:t>Uni</a:t>
            </a:r>
            <a:r>
              <a:rPr lang="en-US" altLang="de-DE" sz="800" i="1" dirty="0" smtClean="0"/>
              <a:t> </a:t>
            </a:r>
            <a:r>
              <a:rPr lang="en-US" altLang="de-DE" sz="800" i="1" dirty="0" err="1" smtClean="0"/>
              <a:t>brennt</a:t>
            </a:r>
            <a:r>
              <a:rPr lang="en-US" altLang="de-DE" sz="800" i="1" dirty="0" smtClean="0"/>
              <a:t> Demonstration Wien” by </a:t>
            </a:r>
            <a:r>
              <a:rPr lang="en-US" altLang="de-DE" sz="800" i="1" dirty="0" err="1" smtClean="0"/>
              <a:t>ketu</a:t>
            </a:r>
            <a:r>
              <a:rPr lang="en-US" altLang="de-DE" sz="800" i="1" dirty="0" smtClean="0"/>
              <a:t>)</a:t>
            </a:r>
            <a:endParaRPr lang="en-US" altLang="de-DE" sz="800" i="1" dirty="0"/>
          </a:p>
        </p:txBody>
      </p:sp>
      <p:pic>
        <p:nvPicPr>
          <p:cNvPr id="14"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327150"/>
            <a:ext cx="4275138"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944" name="Group 32"/>
          <p:cNvGraphicFramePr>
            <a:graphicFrameLocks noGrp="1"/>
          </p:cNvGraphicFramePr>
          <p:nvPr>
            <p:ph idx="4294967295"/>
            <p:extLst>
              <p:ext uri="{D42A27DB-BD31-4B8C-83A1-F6EECF244321}">
                <p14:modId xmlns:p14="http://schemas.microsoft.com/office/powerpoint/2010/main" val="658900070"/>
              </p:ext>
            </p:extLst>
          </p:nvPr>
        </p:nvGraphicFramePr>
        <p:xfrm>
          <a:off x="47625" y="1317625"/>
          <a:ext cx="9029700" cy="5352791"/>
        </p:xfrm>
        <a:graphic>
          <a:graphicData uri="http://schemas.openxmlformats.org/drawingml/2006/table">
            <a:tbl>
              <a:tblPr/>
              <a:tblGrid>
                <a:gridCol w="3009900">
                  <a:extLst>
                    <a:ext uri="{9D8B030D-6E8A-4147-A177-3AD203B41FA5}"/>
                  </a:extLst>
                </a:gridCol>
                <a:gridCol w="3009900">
                  <a:extLst>
                    <a:ext uri="{9D8B030D-6E8A-4147-A177-3AD203B41FA5}"/>
                  </a:extLst>
                </a:gridCol>
                <a:gridCol w="3009900">
                  <a:extLst>
                    <a:ext uri="{9D8B030D-6E8A-4147-A177-3AD203B41FA5}"/>
                  </a:extLst>
                </a:gridCol>
              </a:tblGrid>
              <a:tr h="73159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714375"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                            Assumption</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Reality</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en-GB" altLang="de-DE" sz="1400" b="0" i="0" u="none" strike="noStrike" cap="none" normalizeH="0" baseline="0" noProof="0" smtClean="0">
                          <a:ln>
                            <a:noFill/>
                          </a:ln>
                          <a:solidFill>
                            <a:schemeClr val="tx1"/>
                          </a:solidFill>
                          <a:effectLst/>
                          <a:latin typeface="Verdana" pitchFamily="34" charset="0"/>
                        </a:rPr>
                        <a:t>Gary was filmed and is being investigated.</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The protests were filmed but he is </a:t>
                      </a:r>
                      <a:r>
                        <a:rPr kumimoji="0" lang="en-GB" altLang="de-DE" sz="1400" b="0" i="0" u="sng" strike="noStrike" cap="none" normalizeH="0" baseline="0" noProof="0" dirty="0" smtClean="0">
                          <a:ln>
                            <a:noFill/>
                          </a:ln>
                          <a:solidFill>
                            <a:schemeClr val="tx1"/>
                          </a:solidFill>
                          <a:effectLst/>
                          <a:latin typeface="Verdana" pitchFamily="34" charset="0"/>
                        </a:rPr>
                        <a:t>not</a:t>
                      </a:r>
                      <a:r>
                        <a:rPr kumimoji="0" lang="en-GB" altLang="de-DE" sz="1400" b="0" i="0" u="none" strike="noStrike" cap="none" normalizeH="0" baseline="0" noProof="0" dirty="0" smtClean="0">
                          <a:ln>
                            <a:noFill/>
                          </a:ln>
                          <a:solidFill>
                            <a:schemeClr val="tx1"/>
                          </a:solidFill>
                          <a:effectLst/>
                          <a:latin typeface="Verdana" pitchFamily="34" charset="0"/>
                        </a:rPr>
                        <a:t> being investigated.</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26795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Gary was filmed and is being investigated.</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Gary has good reasons to be worried.</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He should hire a lawyer who will settle this for him.</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On the other hand he just exercised his basic democratic rights.</a:t>
                      </a:r>
                    </a:p>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endParaRPr kumimoji="0" lang="de-DE" altLang="de-DE" sz="1400" b="0"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Gary may be too naive. </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If he is to be accused, he can hire a good lawyer – he actually did nothing wrong but just made use of his right to demonstrate.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3106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The protests were filmed but he is </a:t>
                      </a:r>
                      <a:r>
                        <a:rPr kumimoji="0" lang="en-GB" altLang="de-DE" sz="1400" b="0" i="0" u="sng" strike="noStrike" cap="none" normalizeH="0" baseline="0" noProof="0" dirty="0" smtClean="0">
                          <a:ln>
                            <a:noFill/>
                          </a:ln>
                          <a:solidFill>
                            <a:schemeClr val="tx1"/>
                          </a:solidFill>
                          <a:effectLst/>
                          <a:latin typeface="Verdana" pitchFamily="34" charset="0"/>
                        </a:rPr>
                        <a:t>not</a:t>
                      </a:r>
                      <a:r>
                        <a:rPr kumimoji="0" lang="en-GB" altLang="de-DE" sz="1400" b="0" i="0" u="none" strike="noStrike" cap="none" normalizeH="0" baseline="0" noProof="0" dirty="0" smtClean="0">
                          <a:ln>
                            <a:noFill/>
                          </a:ln>
                          <a:solidFill>
                            <a:schemeClr val="tx1"/>
                          </a:solidFill>
                          <a:effectLst/>
                          <a:latin typeface="Verdana" pitchFamily="34" charset="0"/>
                        </a:rPr>
                        <a:t> being investigated.</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de-DE" altLang="de-DE" sz="1400" b="0"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Gary is worried without any reasons.</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He spends a lot of money in vain for a lawyer and safety procedures (e.g. new door locks). </a:t>
                      </a:r>
                    </a:p>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cap="none" normalizeH="0" baseline="0" noProof="0" dirty="0" smtClean="0">
                          <a:ln>
                            <a:noFill/>
                          </a:ln>
                          <a:solidFill>
                            <a:schemeClr val="tx1"/>
                          </a:solidFill>
                          <a:effectLst/>
                          <a:latin typeface="Verdana" pitchFamily="34" charset="0"/>
                        </a:rPr>
                        <a:t>He neglects important things in his life (e.g. contact with friends, his job).</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400" b="0" i="0" u="none" strike="noStrike" kern="1200" cap="none" normalizeH="0" baseline="0" noProof="0" dirty="0" smtClean="0">
                          <a:ln>
                            <a:noFill/>
                          </a:ln>
                          <a:solidFill>
                            <a:schemeClr val="tx1"/>
                          </a:solidFill>
                          <a:effectLst/>
                          <a:latin typeface="Verdana" pitchFamily="34" charset="0"/>
                          <a:ea typeface="+mn-ea"/>
                          <a:cs typeface="+mn-cs"/>
                        </a:rPr>
                        <a:t>Everything’s fine!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54293" name="Freeform 21"/>
          <p:cNvSpPr>
            <a:spLocks/>
          </p:cNvSpPr>
          <p:nvPr/>
        </p:nvSpPr>
        <p:spPr bwMode="auto">
          <a:xfrm>
            <a:off x="47625" y="1319213"/>
            <a:ext cx="3006725" cy="717550"/>
          </a:xfrm>
          <a:custGeom>
            <a:avLst/>
            <a:gdLst>
              <a:gd name="T0" fmla="*/ 0 w 1920"/>
              <a:gd name="T1" fmla="*/ 0 h 666"/>
              <a:gd name="T2" fmla="*/ 2147483647 w 1920"/>
              <a:gd name="T3" fmla="*/ 2147483647 h 666"/>
              <a:gd name="T4" fmla="*/ 0 60000 65536"/>
              <a:gd name="T5" fmla="*/ 0 60000 65536"/>
              <a:gd name="T6" fmla="*/ 0 w 1920"/>
              <a:gd name="T7" fmla="*/ 0 h 666"/>
              <a:gd name="T8" fmla="*/ 1920 w 1920"/>
              <a:gd name="T9" fmla="*/ 666 h 666"/>
            </a:gdLst>
            <a:ahLst/>
            <a:cxnLst>
              <a:cxn ang="T4">
                <a:pos x="T0" y="T1"/>
              </a:cxn>
              <a:cxn ang="T5">
                <a:pos x="T2" y="T3"/>
              </a:cxn>
            </a:cxnLst>
            <a:rect l="T6" t="T7" r="T8" b="T9"/>
            <a:pathLst>
              <a:path w="1920" h="666">
                <a:moveTo>
                  <a:pt x="0" y="0"/>
                </a:moveTo>
                <a:lnTo>
                  <a:pt x="1920" y="666"/>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pic>
        <p:nvPicPr>
          <p:cNvPr id="54296" name="Picture 123" descr="Bil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6538"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What if…? </a:t>
            </a:r>
          </a:p>
          <a:p>
            <a:pPr algn="ctr" eaLnBrk="1" hangingPunct="1">
              <a:spcBef>
                <a:spcPct val="0"/>
              </a:spcBef>
              <a:buClrTx/>
              <a:buSzTx/>
              <a:buFontTx/>
              <a:buNone/>
            </a:pPr>
            <a:r>
              <a:rPr lang="en-GB" altLang="de-DE" sz="2000" dirty="0" smtClean="0">
                <a:solidFill>
                  <a:schemeClr val="accent1"/>
                </a:solidFill>
              </a:rPr>
              <a:t>Convictions and their consequences</a:t>
            </a:r>
            <a:endParaRPr lang="en-GB" altLang="de-DE" sz="2000" dirty="0">
              <a:solidFill>
                <a:schemeClr val="accent1"/>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5.55</a:t>
            </a:r>
            <a:endParaRPr lang="en-GB" altLang="de-DE" sz="1200" b="1" dirty="0">
              <a:solidFill>
                <a:schemeClr val="tx2"/>
              </a:solidFill>
              <a:latin typeface="+mn-lt"/>
            </a:endParaRPr>
          </a:p>
        </p:txBody>
      </p:sp>
      <p:sp>
        <p:nvSpPr>
          <p:cNvPr id="11" name="Rectangle 13"/>
          <p:cNvSpPr>
            <a:spLocks noChangeArrowheads="1"/>
          </p:cNvSpPr>
          <p:nvPr/>
        </p:nvSpPr>
        <p:spPr bwMode="auto">
          <a:xfrm>
            <a:off x="0" y="6672263"/>
            <a:ext cx="2525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Vor</a:t>
            </a:r>
            <a:r>
              <a:rPr lang="en-GB" altLang="de-DE" sz="800" i="1" dirty="0" smtClean="0"/>
              <a:t> </a:t>
            </a:r>
            <a:r>
              <a:rPr lang="en-GB" altLang="de-DE" sz="800" i="1" dirty="0" err="1" smtClean="0"/>
              <a:t>Vattenfall</a:t>
            </a:r>
            <a:r>
              <a:rPr lang="en-GB" altLang="de-DE" sz="800" i="1" dirty="0" smtClean="0"/>
              <a:t> #2” by Rainer Zimmermann)</a:t>
            </a:r>
            <a:endParaRPr lang="en-GB" altLang="de-DE" sz="800" i="1" dirty="0"/>
          </a:p>
        </p:txBody>
      </p:sp>
    </p:spTree>
    <p:extLst>
      <p:ext uri="{BB962C8B-B14F-4D97-AF65-F5344CB8AC3E}">
        <p14:creationId xmlns:p14="http://schemas.microsoft.com/office/powerpoint/2010/main" val="277017490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5"/>
          <p:cNvSpPr>
            <a:spLocks noGrp="1" noChangeArrowheads="1"/>
          </p:cNvSpPr>
          <p:nvPr>
            <p:ph type="title" idx="4294967295"/>
          </p:nvPr>
        </p:nvSpPr>
        <p:spPr>
          <a:xfrm>
            <a:off x="0" y="0"/>
            <a:ext cx="9144000" cy="792000"/>
          </a:xfrm>
        </p:spPr>
        <p:txBody>
          <a:bodyPr anchor="ctr"/>
          <a:lstStyle/>
          <a:p>
            <a:pPr eaLnBrk="1" hangingPunct="1"/>
            <a:r>
              <a:rPr lang="en-GB" altLang="de-DE" dirty="0" smtClean="0"/>
              <a:t>What speaks for and against </a:t>
            </a:r>
            <a:r>
              <a:rPr lang="en-GB" altLang="de-DE" i="1" dirty="0" smtClean="0"/>
              <a:t>your </a:t>
            </a:r>
            <a:r>
              <a:rPr lang="en-GB" altLang="de-DE" dirty="0" smtClean="0"/>
              <a:t>special ideas? </a:t>
            </a:r>
            <a:br>
              <a:rPr lang="en-GB" altLang="de-DE" dirty="0" smtClean="0"/>
            </a:br>
            <a:r>
              <a:rPr lang="en-GB" altLang="de-DE" dirty="0" smtClean="0"/>
              <a:t>What if…?</a:t>
            </a:r>
          </a:p>
        </p:txBody>
      </p:sp>
      <p:sp>
        <p:nvSpPr>
          <p:cNvPr id="55299" name="Text Box 42"/>
          <p:cNvSpPr txBox="1">
            <a:spLocks noChangeArrowheads="1"/>
          </p:cNvSpPr>
          <p:nvPr/>
        </p:nvSpPr>
        <p:spPr bwMode="auto">
          <a:xfrm>
            <a:off x="4267200" y="1327149"/>
            <a:ext cx="4445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1800" dirty="0" smtClean="0"/>
              <a:t>Convictions and their consequences</a:t>
            </a:r>
            <a:endParaRPr lang="en-GB" altLang="de-DE" sz="1800" dirty="0"/>
          </a:p>
        </p:txBody>
      </p:sp>
      <p:sp>
        <p:nvSpPr>
          <p:cNvPr id="55300" name="Text Box 43"/>
          <p:cNvSpPr txBox="1">
            <a:spLocks noChangeArrowheads="1"/>
          </p:cNvSpPr>
          <p:nvPr/>
        </p:nvSpPr>
        <p:spPr bwMode="auto">
          <a:xfrm>
            <a:off x="366713" y="1327149"/>
            <a:ext cx="3476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1800" dirty="0" smtClean="0"/>
              <a:t>Pros &amp; cons</a:t>
            </a:r>
            <a:endParaRPr lang="en-GB" altLang="de-DE" sz="1800" dirty="0"/>
          </a:p>
        </p:txBody>
      </p:sp>
      <p:grpSp>
        <p:nvGrpSpPr>
          <p:cNvPr id="55301" name="Group 48"/>
          <p:cNvGrpSpPr>
            <a:grpSpLocks/>
          </p:cNvGrpSpPr>
          <p:nvPr/>
        </p:nvGrpSpPr>
        <p:grpSpPr bwMode="auto">
          <a:xfrm>
            <a:off x="0" y="6165850"/>
            <a:ext cx="2339975" cy="495300"/>
            <a:chOff x="0" y="3957"/>
            <a:chExt cx="1474" cy="312"/>
          </a:xfrm>
        </p:grpSpPr>
        <p:sp>
          <p:nvSpPr>
            <p:cNvPr id="5530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5309"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0" name="Text Box 71"/>
            <p:cNvSpPr txBox="1">
              <a:spLocks noChangeArrowheads="1"/>
            </p:cNvSpPr>
            <p:nvPr/>
          </p:nvSpPr>
          <p:spPr bwMode="auto">
            <a:xfrm>
              <a:off x="160" y="3959"/>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dirty="0" err="1" smtClean="0"/>
                <a:t>worksheet</a:t>
              </a:r>
              <a:r>
                <a:rPr lang="de-DE" altLang="de-DE" sz="1200" dirty="0" smtClean="0"/>
                <a:t> </a:t>
              </a:r>
              <a:endParaRPr lang="de-DE" altLang="de-DE" sz="1200" dirty="0"/>
            </a:p>
            <a:p>
              <a:pPr eaLnBrk="1" hangingPunct="1">
                <a:spcBef>
                  <a:spcPct val="0"/>
                </a:spcBef>
                <a:buClrTx/>
                <a:buSzTx/>
                <a:buFontTx/>
                <a:buNone/>
              </a:pPr>
              <a:r>
                <a:rPr lang="de-DE" altLang="de-DE" sz="1200" dirty="0"/>
                <a:t>      5.4 a, b</a:t>
              </a:r>
            </a:p>
          </p:txBody>
        </p:sp>
      </p:gr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5.56</a:t>
            </a:r>
            <a:endParaRPr lang="en-GB" altLang="de-DE" sz="1200" b="1" dirty="0">
              <a:solidFill>
                <a:schemeClr val="tx2"/>
              </a:solidFill>
              <a:latin typeface="+mn-lt"/>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403" y="1729818"/>
            <a:ext cx="3372873" cy="4288290"/>
          </a:xfrm>
          <a:prstGeom prst="rect">
            <a:avLst/>
          </a:prstGeom>
        </p:spPr>
      </p:pic>
      <p:sp>
        <p:nvSpPr>
          <p:cNvPr id="13" name="Textfeld 3"/>
          <p:cNvSpPr txBox="1"/>
          <p:nvPr/>
        </p:nvSpPr>
        <p:spPr>
          <a:xfrm rot="19806148">
            <a:off x="936625" y="3843338"/>
            <a:ext cx="2274888"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defRPr/>
            </a:pPr>
            <a:r>
              <a:rPr lang="en-GB" sz="2400" b="1" dirty="0" smtClean="0">
                <a:solidFill>
                  <a:schemeClr val="bg1">
                    <a:lumMod val="85000"/>
                  </a:schemeClr>
                </a:solidFill>
                <a:effectLst>
                  <a:outerShdw blurRad="50800" dist="50800" dir="5400000" algn="ctr" rotWithShape="0">
                    <a:srgbClr val="000000">
                      <a:alpha val="50000"/>
                    </a:srgbClr>
                  </a:outerShdw>
                </a:effectLst>
              </a:rPr>
              <a:t>worksheet</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pic>
        <p:nvPicPr>
          <p:cNvPr id="6" name="Grafik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8982" y="1805275"/>
            <a:ext cx="4900612" cy="4509511"/>
          </a:xfrm>
          <a:prstGeom prst="rect">
            <a:avLst/>
          </a:prstGeom>
        </p:spPr>
      </p:pic>
      <p:sp>
        <p:nvSpPr>
          <p:cNvPr id="14" name="Textfeld 3"/>
          <p:cNvSpPr txBox="1"/>
          <p:nvPr/>
        </p:nvSpPr>
        <p:spPr>
          <a:xfrm rot="19806148">
            <a:off x="5564188" y="3767138"/>
            <a:ext cx="2276475"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defRPr/>
            </a:pPr>
            <a:r>
              <a:rPr lang="en-GB" sz="2400" b="1" dirty="0" smtClean="0">
                <a:solidFill>
                  <a:schemeClr val="bg1">
                    <a:lumMod val="85000"/>
                  </a:schemeClr>
                </a:solidFill>
                <a:effectLst>
                  <a:outerShdw blurRad="50800" dist="50800" dir="5400000" algn="ctr" rotWithShape="0">
                    <a:srgbClr val="000000">
                      <a:alpha val="50000"/>
                    </a:srgbClr>
                  </a:outerShdw>
                </a:effectLst>
              </a:rPr>
              <a:t>worksheet</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el 1"/>
          <p:cNvSpPr>
            <a:spLocks/>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Negative consequences of false convictions: avoidance and safety behaviours</a:t>
            </a:r>
            <a:endParaRPr lang="en-GB" altLang="de-DE" sz="2000" dirty="0">
              <a:solidFill>
                <a:schemeClr val="accent1"/>
              </a:solidFill>
            </a:endParaRPr>
          </a:p>
        </p:txBody>
      </p:sp>
      <p:sp>
        <p:nvSpPr>
          <p:cNvPr id="56323" name="Inhaltsplatzhalter 2"/>
          <p:cNvSpPr>
            <a:spLocks/>
          </p:cNvSpPr>
          <p:nvPr/>
        </p:nvSpPr>
        <p:spPr bwMode="auto">
          <a:xfrm>
            <a:off x="252000" y="3859213"/>
            <a:ext cx="8640000"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buClr>
                <a:srgbClr val="336699"/>
              </a:buClr>
              <a:buSzTx/>
              <a:buFontTx/>
              <a:buNone/>
            </a:pPr>
            <a:r>
              <a:rPr lang="de-DE" altLang="de-DE" sz="2000" dirty="0"/>
              <a:t>	</a:t>
            </a:r>
          </a:p>
          <a:p>
            <a:pPr algn="ctr" eaLnBrk="1" hangingPunct="1">
              <a:spcBef>
                <a:spcPct val="0"/>
              </a:spcBef>
              <a:buClrTx/>
              <a:buSzTx/>
              <a:buFontTx/>
              <a:buNone/>
            </a:pPr>
            <a:endParaRPr lang="de-DE" altLang="de-DE" sz="2000" dirty="0">
              <a:solidFill>
                <a:srgbClr val="006699"/>
              </a:solidFill>
            </a:endParaRPr>
          </a:p>
          <a:p>
            <a:pPr algn="ctr" eaLnBrk="1" hangingPunct="1">
              <a:spcBef>
                <a:spcPct val="0"/>
              </a:spcBef>
              <a:buClrTx/>
              <a:buSzTx/>
              <a:buFontTx/>
              <a:buNone/>
            </a:pPr>
            <a:r>
              <a:rPr lang="en-GB" altLang="de-DE" sz="1800" dirty="0" smtClean="0"/>
              <a:t>Avoidance and safety behaviours: What is it?</a:t>
            </a:r>
          </a:p>
          <a:p>
            <a:pPr algn="ctr" eaLnBrk="1" hangingPunct="1">
              <a:buClr>
                <a:srgbClr val="336699"/>
              </a:buClr>
              <a:buSzTx/>
              <a:buFontTx/>
              <a:buNone/>
            </a:pPr>
            <a:endParaRPr lang="de-DE" altLang="de-DE" sz="1800" dirty="0"/>
          </a:p>
          <a:p>
            <a:pPr eaLnBrk="1" hangingPunct="1">
              <a:buClr>
                <a:srgbClr val="336699"/>
              </a:buClr>
              <a:buSzTx/>
              <a:buFontTx/>
              <a:buChar char="•"/>
            </a:pPr>
            <a:endParaRPr lang="de-DE" altLang="de-DE" sz="1400" dirty="0"/>
          </a:p>
        </p:txBody>
      </p:sp>
      <p:pic>
        <p:nvPicPr>
          <p:cNvPr id="56324" name="Picture 8" descr="road trip day three ~ a squircle grows in little five points von striatic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1849438"/>
            <a:ext cx="19431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6" descr="Neues Bi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7325" y="1849438"/>
            <a:ext cx="3743325"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Rectangle 10"/>
          <p:cNvSpPr>
            <a:spLocks noChangeArrowheads="1"/>
          </p:cNvSpPr>
          <p:nvPr/>
        </p:nvSpPr>
        <p:spPr bwMode="auto">
          <a:xfrm>
            <a:off x="0" y="6681788"/>
            <a:ext cx="58609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f.l.t.r</a:t>
            </a:r>
            <a:r>
              <a:rPr lang="en-GB" altLang="de-DE" sz="800" i="1" dirty="0" smtClean="0"/>
              <a:t>.: “road trip day three~ a </a:t>
            </a:r>
            <a:r>
              <a:rPr lang="en-GB" altLang="de-DE" sz="800" i="1" dirty="0" err="1" smtClean="0"/>
              <a:t>squircle</a:t>
            </a:r>
            <a:r>
              <a:rPr lang="en-GB" altLang="de-DE" sz="800" i="1" dirty="0" smtClean="0"/>
              <a:t> grows in little five points” by </a:t>
            </a:r>
            <a:r>
              <a:rPr lang="en-GB" altLang="de-DE" sz="800" i="1" dirty="0" err="1" smtClean="0"/>
              <a:t>striatic</a:t>
            </a:r>
            <a:r>
              <a:rPr lang="en-GB" altLang="de-DE" sz="800" i="1" dirty="0" smtClean="0"/>
              <a:t>; “Sunglasses” by Marcus Vegas)</a:t>
            </a:r>
            <a:endParaRPr lang="en-GB" altLang="de-DE" sz="800" i="1"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5.57</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Inhaltsplatzhalter 2"/>
          <p:cNvSpPr>
            <a:spLocks noGrp="1"/>
          </p:cNvSpPr>
          <p:nvPr>
            <p:ph idx="4294967295"/>
          </p:nvPr>
        </p:nvSpPr>
        <p:spPr>
          <a:xfrm>
            <a:off x="1917700" y="1276350"/>
            <a:ext cx="6981824" cy="5184775"/>
          </a:xfrm>
        </p:spPr>
        <p:txBody>
          <a:bodyPr/>
          <a:lstStyle/>
          <a:p>
            <a:pPr marL="88900" indent="0" eaLnBrk="1" hangingPunct="1">
              <a:spcBef>
                <a:spcPts val="0"/>
              </a:spcBef>
            </a:pPr>
            <a:r>
              <a:rPr lang="en-GB" altLang="de-DE" b="1" dirty="0" smtClean="0"/>
              <a:t>Avoidance</a:t>
            </a:r>
          </a:p>
          <a:p>
            <a:pPr marL="88900" indent="0" eaLnBrk="1" hangingPunct="1">
              <a:spcBef>
                <a:spcPts val="0"/>
              </a:spcBef>
            </a:pPr>
            <a:r>
              <a:rPr lang="en-GB" altLang="de-DE" dirty="0" smtClean="0"/>
              <a:t>Defined as actively avoiding situations, people, or places that are perceived as threatening (e.g. avoiding demonstrations, police officers, or public places due to fear of surveillance). In extreme cases, an affected person may not even leave the house and break off all social contacts.</a:t>
            </a:r>
          </a:p>
          <a:p>
            <a:pPr marL="88900" indent="0" eaLnBrk="1" hangingPunct="1">
              <a:spcBef>
                <a:spcPts val="1200"/>
              </a:spcBef>
            </a:pPr>
            <a:r>
              <a:rPr lang="en-GB" altLang="de-DE" b="1" dirty="0" smtClean="0"/>
              <a:t>Safety behaviours</a:t>
            </a:r>
          </a:p>
          <a:p>
            <a:pPr marL="88900" indent="0" eaLnBrk="1" hangingPunct="1">
              <a:spcBef>
                <a:spcPts val="0"/>
              </a:spcBef>
            </a:pPr>
            <a:r>
              <a:rPr lang="en-GB" altLang="de-DE" dirty="0" smtClean="0"/>
              <a:t>Defined as actions carried out in order to prevent feared events from happening (e.g. covering up, using lucky charms). </a:t>
            </a:r>
          </a:p>
          <a:p>
            <a:pPr marL="88900" indent="0" eaLnBrk="1" hangingPunct="1">
              <a:spcBef>
                <a:spcPts val="1200"/>
              </a:spcBef>
            </a:pPr>
            <a:r>
              <a:rPr lang="en-GB" altLang="de-DE" dirty="0" smtClean="0"/>
              <a:t>Even though avoidance and safety behaviours can reduce fear for the </a:t>
            </a:r>
            <a:r>
              <a:rPr lang="en-GB" altLang="de-DE" i="1" dirty="0" smtClean="0"/>
              <a:t>short-term</a:t>
            </a:r>
            <a:r>
              <a:rPr lang="en-GB" altLang="de-DE" dirty="0" smtClean="0"/>
              <a:t>, in the </a:t>
            </a:r>
            <a:r>
              <a:rPr lang="en-GB" altLang="de-DE" i="1" dirty="0" smtClean="0"/>
              <a:t>long run</a:t>
            </a:r>
            <a:r>
              <a:rPr lang="en-GB" altLang="de-DE" dirty="0" smtClean="0"/>
              <a:t> they might even promote fear by installing the idea that the behaviour prevented harm… even though the situation would not have been harmful anyway! </a:t>
            </a:r>
          </a:p>
          <a:p>
            <a:pPr eaLnBrk="1" hangingPunct="1"/>
            <a:endParaRPr lang="de-DE" altLang="de-DE" dirty="0" smtClean="0"/>
          </a:p>
        </p:txBody>
      </p:sp>
      <p:pic>
        <p:nvPicPr>
          <p:cNvPr id="57348" name="Picture 4" descr="road trip day three ~ a squircle grows in little five points von striatic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341438"/>
            <a:ext cx="1335088"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8" descr="Neues Bi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676650"/>
            <a:ext cx="165576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5.58</a:t>
            </a:r>
            <a:endParaRPr lang="en-GB" altLang="de-DE" sz="1200" b="1" dirty="0">
              <a:solidFill>
                <a:schemeClr val="tx2"/>
              </a:solidFill>
              <a:latin typeface="+mn-lt"/>
            </a:endParaRPr>
          </a:p>
        </p:txBody>
      </p:sp>
      <p:sp>
        <p:nvSpPr>
          <p:cNvPr id="10" name="Titel 1"/>
          <p:cNvSpPr>
            <a:spLocks/>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Negative consequences of false convictions: avoidance and safety behaviours</a:t>
            </a:r>
            <a:endParaRPr lang="en-GB" altLang="de-DE" sz="2000" dirty="0">
              <a:solidFill>
                <a:schemeClr val="accent1"/>
              </a:solidFill>
            </a:endParaRPr>
          </a:p>
        </p:txBody>
      </p:sp>
      <p:sp>
        <p:nvSpPr>
          <p:cNvPr id="12" name="Rectangle 10"/>
          <p:cNvSpPr>
            <a:spLocks noChangeArrowheads="1"/>
          </p:cNvSpPr>
          <p:nvPr/>
        </p:nvSpPr>
        <p:spPr bwMode="auto">
          <a:xfrm>
            <a:off x="0" y="6681788"/>
            <a:ext cx="58609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f.t.t.b</a:t>
            </a:r>
            <a:r>
              <a:rPr lang="en-GB" altLang="de-DE" sz="800" i="1" dirty="0" smtClean="0"/>
              <a:t>.: “road trip day three~ a </a:t>
            </a:r>
            <a:r>
              <a:rPr lang="en-GB" altLang="de-DE" sz="800" i="1" dirty="0" err="1" smtClean="0"/>
              <a:t>squircle</a:t>
            </a:r>
            <a:r>
              <a:rPr lang="en-GB" altLang="de-DE" sz="800" i="1" dirty="0" smtClean="0"/>
              <a:t> grows in little five points” by </a:t>
            </a:r>
            <a:r>
              <a:rPr lang="en-GB" altLang="de-DE" sz="800" i="1" dirty="0" err="1" smtClean="0"/>
              <a:t>striatic</a:t>
            </a:r>
            <a:r>
              <a:rPr lang="en-GB" altLang="de-DE" sz="800" i="1" dirty="0" smtClean="0"/>
              <a:t>; “Sunglasses” by Marcus Vegas)</a:t>
            </a:r>
            <a:endParaRPr lang="en-GB" altLang="de-DE" sz="800" i="1"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body" sz="half" idx="4294967295"/>
          </p:nvPr>
        </p:nvSpPr>
        <p:spPr>
          <a:xfrm>
            <a:off x="301625" y="1524000"/>
            <a:ext cx="4189413" cy="4598988"/>
          </a:xfrm>
        </p:spPr>
        <p:txBody>
          <a:bodyPr/>
          <a:lstStyle/>
          <a:p>
            <a:pPr marL="0" indent="0" eaLnBrk="1" hangingPunct="1"/>
            <a:endParaRPr lang="de-DE" altLang="de-DE" sz="1600" smtClean="0"/>
          </a:p>
          <a:p>
            <a:pPr marL="0" indent="0" eaLnBrk="1" hangingPunct="1"/>
            <a:endParaRPr lang="de-DE" altLang="de-DE" sz="1600" smtClean="0"/>
          </a:p>
        </p:txBody>
      </p:sp>
      <p:sp>
        <p:nvSpPr>
          <p:cNvPr id="58371" name="Rectangle 67"/>
          <p:cNvSpPr>
            <a:spLocks noGrp="1" noChangeArrowheads="1"/>
          </p:cNvSpPr>
          <p:nvPr>
            <p:ph type="title" idx="4294967295"/>
          </p:nvPr>
        </p:nvSpPr>
        <p:spPr>
          <a:xfrm>
            <a:off x="0" y="0"/>
            <a:ext cx="9144000" cy="792000"/>
          </a:xfrm>
        </p:spPr>
        <p:txBody>
          <a:bodyPr anchor="ctr"/>
          <a:lstStyle/>
          <a:p>
            <a:pPr eaLnBrk="1" hangingPunct="1"/>
            <a:r>
              <a:rPr lang="en-GB" altLang="de-DE" dirty="0" smtClean="0"/>
              <a:t>Is this all really necessary</a:t>
            </a:r>
            <a:r>
              <a:rPr lang="de-DE" altLang="de-DE" dirty="0" smtClean="0"/>
              <a:t>? </a:t>
            </a:r>
          </a:p>
        </p:txBody>
      </p:sp>
      <p:grpSp>
        <p:nvGrpSpPr>
          <p:cNvPr id="58372" name="Group 13"/>
          <p:cNvGrpSpPr>
            <a:grpSpLocks/>
          </p:cNvGrpSpPr>
          <p:nvPr/>
        </p:nvGrpSpPr>
        <p:grpSpPr bwMode="auto">
          <a:xfrm>
            <a:off x="0" y="6165850"/>
            <a:ext cx="2339975" cy="495300"/>
            <a:chOff x="0" y="3957"/>
            <a:chExt cx="1474" cy="312"/>
          </a:xfrm>
        </p:grpSpPr>
        <p:sp>
          <p:nvSpPr>
            <p:cNvPr id="5837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8378"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9" name="Text Box 71"/>
            <p:cNvSpPr txBox="1">
              <a:spLocks noChangeArrowheads="1"/>
            </p:cNvSpPr>
            <p:nvPr/>
          </p:nvSpPr>
          <p:spPr bwMode="auto">
            <a:xfrm>
              <a:off x="160" y="3959"/>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dirty="0" err="1" smtClean="0"/>
                <a:t>worksheet</a:t>
              </a:r>
              <a:r>
                <a:rPr lang="de-DE" altLang="de-DE" sz="1200" dirty="0" smtClean="0"/>
                <a:t> </a:t>
              </a:r>
              <a:endParaRPr lang="de-DE" altLang="de-DE" sz="1200" dirty="0"/>
            </a:p>
            <a:p>
              <a:pPr eaLnBrk="1" hangingPunct="1">
                <a:spcBef>
                  <a:spcPct val="0"/>
                </a:spcBef>
                <a:buClrTx/>
                <a:buSzTx/>
                <a:buFontTx/>
                <a:buNone/>
              </a:pPr>
              <a:r>
                <a:rPr lang="de-DE" altLang="de-DE" sz="1200" dirty="0"/>
                <a:t>      5.5 a &amp; 5.5 b</a:t>
              </a:r>
            </a:p>
          </p:txBody>
        </p:sp>
      </p:gr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5.59</a:t>
            </a:r>
            <a:endParaRPr lang="en-GB" altLang="de-DE" sz="1200" b="1" dirty="0">
              <a:solidFill>
                <a:schemeClr val="tx2"/>
              </a:solidFill>
              <a:latin typeface="+mn-lt"/>
            </a:endParaRPr>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436" y="1205351"/>
            <a:ext cx="3726395" cy="4749800"/>
          </a:xfrm>
          <a:prstGeom prst="rect">
            <a:avLst/>
          </a:prstGeom>
        </p:spPr>
      </p:pic>
      <p:sp>
        <p:nvSpPr>
          <p:cNvPr id="11" name="Textfeld 3"/>
          <p:cNvSpPr txBox="1"/>
          <p:nvPr/>
        </p:nvSpPr>
        <p:spPr>
          <a:xfrm rot="19806148">
            <a:off x="1559188" y="3587985"/>
            <a:ext cx="2276475"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defRPr/>
            </a:pPr>
            <a:r>
              <a:rPr lang="en-GB" sz="2400" b="1" dirty="0" smtClean="0">
                <a:solidFill>
                  <a:schemeClr val="bg1">
                    <a:lumMod val="85000"/>
                  </a:schemeClr>
                </a:solidFill>
                <a:effectLst>
                  <a:outerShdw blurRad="50800" dist="50800" dir="5400000" algn="ctr" rotWithShape="0">
                    <a:srgbClr val="000000">
                      <a:alpha val="50000"/>
                    </a:srgbClr>
                  </a:outerShdw>
                </a:effectLst>
              </a:rPr>
              <a:t>worksheet</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pic>
        <p:nvPicPr>
          <p:cNvPr id="4" name="Grafik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7642" y="1205351"/>
            <a:ext cx="4040753" cy="4749800"/>
          </a:xfrm>
          <a:prstGeom prst="rect">
            <a:avLst/>
          </a:prstGeom>
        </p:spPr>
      </p:pic>
      <p:sp>
        <p:nvSpPr>
          <p:cNvPr id="13" name="Textfeld 3"/>
          <p:cNvSpPr txBox="1"/>
          <p:nvPr/>
        </p:nvSpPr>
        <p:spPr>
          <a:xfrm rot="19806148">
            <a:off x="5522603" y="3616120"/>
            <a:ext cx="2276475"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defRPr/>
            </a:pPr>
            <a:r>
              <a:rPr lang="en-GB" sz="2400" b="1" dirty="0" smtClean="0">
                <a:solidFill>
                  <a:schemeClr val="bg1">
                    <a:lumMod val="85000"/>
                  </a:schemeClr>
                </a:solidFill>
                <a:effectLst>
                  <a:outerShdw blurRad="50800" dist="50800" dir="5400000" algn="ctr" rotWithShape="0">
                    <a:srgbClr val="000000">
                      <a:alpha val="50000"/>
                    </a:srgbClr>
                  </a:outerShdw>
                </a:effectLst>
              </a:rPr>
              <a:t>worksheet</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8"/>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Whenever you feel insulted/threatened:</a:t>
            </a:r>
          </a:p>
          <a:p>
            <a:pPr algn="ctr" eaLnBrk="1" hangingPunct="1">
              <a:spcBef>
                <a:spcPct val="0"/>
              </a:spcBef>
              <a:buClrTx/>
              <a:buSzTx/>
              <a:buFontTx/>
              <a:buNone/>
            </a:pPr>
            <a:r>
              <a:rPr lang="en-GB" altLang="de-DE" sz="2000" dirty="0" smtClean="0">
                <a:solidFill>
                  <a:schemeClr val="accent1"/>
                </a:solidFill>
              </a:rPr>
              <a:t>Ask yourself the three questions on the yellow card</a:t>
            </a:r>
            <a:endParaRPr lang="en-GB" altLang="de-DE" sz="2000" dirty="0">
              <a:solidFill>
                <a:schemeClr val="accent1"/>
              </a:solidFill>
            </a:endParaRPr>
          </a:p>
        </p:txBody>
      </p:sp>
      <p:sp>
        <p:nvSpPr>
          <p:cNvPr id="59396" name="Text Box 13"/>
          <p:cNvSpPr txBox="1">
            <a:spLocks noChangeArrowheads="1"/>
          </p:cNvSpPr>
          <p:nvPr/>
        </p:nvSpPr>
        <p:spPr bwMode="auto">
          <a:xfrm>
            <a:off x="8432800" y="0"/>
            <a:ext cx="892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5.39</a:t>
            </a:r>
          </a:p>
        </p:txBody>
      </p:sp>
      <p:sp>
        <p:nvSpPr>
          <p:cNvPr id="59397" name="Rectangle 10"/>
          <p:cNvSpPr>
            <a:spLocks noChangeArrowheads="1"/>
          </p:cNvSpPr>
          <p:nvPr/>
        </p:nvSpPr>
        <p:spPr bwMode="auto">
          <a:xfrm>
            <a:off x="0" y="6662738"/>
            <a:ext cx="216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(U.S</a:t>
            </a:r>
            <a:r>
              <a:rPr lang="en-US" altLang="de-DE" sz="800" i="1" dirty="0"/>
              <a:t>. Army/ U.S federal government)</a:t>
            </a:r>
            <a:endParaRPr lang="de-DE" altLang="de-DE" sz="800" i="1" dirty="0"/>
          </a:p>
        </p:txBody>
      </p:sp>
      <p:sp>
        <p:nvSpPr>
          <p:cNvPr id="59400" name="Text Box 27"/>
          <p:cNvSpPr txBox="1">
            <a:spLocks noChangeArrowheads="1"/>
          </p:cNvSpPr>
          <p:nvPr/>
        </p:nvSpPr>
        <p:spPr bwMode="auto">
          <a:xfrm>
            <a:off x="0" y="-12700"/>
            <a:ext cx="307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a:solidFill>
                  <a:schemeClr val="bg1"/>
                </a:solidFill>
              </a:rPr>
              <a:t>Schlussfolgern</a:t>
            </a:r>
            <a:endParaRPr lang="en-US" altLang="de-DE" sz="1400">
              <a:solidFill>
                <a:schemeClr val="bg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5.60</a:t>
            </a:r>
            <a:endParaRPr lang="en-GB" altLang="de-DE" sz="1200" b="1" dirty="0">
              <a:solidFill>
                <a:schemeClr val="tx2"/>
              </a:solidFill>
              <a:latin typeface="+mn-lt"/>
            </a:endParaRPr>
          </a:p>
        </p:txBody>
      </p:sp>
      <p:pic>
        <p:nvPicPr>
          <p:cNvPr id="12" name="Picture 14" descr="yellow_ca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287" y="1677610"/>
            <a:ext cx="6829425"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250825" y="1741488"/>
            <a:ext cx="8640000" cy="398570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4375" indent="-352425"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36575" eaLnBrk="1" hangingPunct="1">
              <a:lnSpc>
                <a:spcPct val="95000"/>
              </a:lnSpc>
              <a:spcBef>
                <a:spcPct val="40000"/>
              </a:spcBef>
              <a:buClr>
                <a:srgbClr val="8CADAE"/>
              </a:buClr>
              <a:buFontTx/>
              <a:buChar char="o"/>
            </a:pPr>
            <a:r>
              <a:rPr lang="en-GB" altLang="de-DE" sz="1800" dirty="0" smtClean="0"/>
              <a:t>Quick decisions often lead to mistakes and only “half the truth” is perceived.</a:t>
            </a:r>
          </a:p>
          <a:p>
            <a:pPr marL="536575" eaLnBrk="1" hangingPunct="1">
              <a:lnSpc>
                <a:spcPct val="95000"/>
              </a:lnSpc>
              <a:spcBef>
                <a:spcPct val="40000"/>
              </a:spcBef>
              <a:buClr>
                <a:srgbClr val="8CADAE"/>
              </a:buClr>
              <a:buFontTx/>
              <a:buChar char="o"/>
            </a:pPr>
            <a:r>
              <a:rPr lang="en-GB" altLang="de-DE" sz="1800" dirty="0" smtClean="0"/>
              <a:t>Therefore, look for as much information as possible and exchange views with others – especially if decisions involve strong emotions or important actions (e.g. don’t attack your neighbours if you have the feeling that they are after you). </a:t>
            </a:r>
          </a:p>
          <a:p>
            <a:pPr marL="536575" eaLnBrk="1" hangingPunct="1">
              <a:lnSpc>
                <a:spcPct val="95000"/>
              </a:lnSpc>
              <a:spcBef>
                <a:spcPct val="40000"/>
              </a:spcBef>
              <a:buClr>
                <a:srgbClr val="8CADAE"/>
              </a:buClr>
              <a:buFontTx/>
              <a:buChar char="o"/>
            </a:pPr>
            <a:r>
              <a:rPr lang="en-GB" altLang="de-DE" sz="1800" dirty="0" smtClean="0"/>
              <a:t>Evaluate the pros and cons of your assumptions und and reconsider whether there might be other possible explanations.</a:t>
            </a:r>
          </a:p>
          <a:p>
            <a:pPr marL="536575" eaLnBrk="1" hangingPunct="1">
              <a:lnSpc>
                <a:spcPct val="95000"/>
              </a:lnSpc>
              <a:spcBef>
                <a:spcPct val="40000"/>
              </a:spcBef>
              <a:buClr>
                <a:srgbClr val="8CADAE"/>
              </a:buClr>
              <a:buFontTx/>
              <a:buChar char="o"/>
            </a:pPr>
            <a:r>
              <a:rPr lang="en-GB" altLang="de-DE" sz="1800" dirty="0" smtClean="0"/>
              <a:t>For events of minor importance, one should decide quickly (e.g. choosing a yoghurt brand or a type of desert to order, picking lottery numbers).</a:t>
            </a:r>
          </a:p>
          <a:p>
            <a:pPr marL="536575" eaLnBrk="1" hangingPunct="1">
              <a:lnSpc>
                <a:spcPct val="95000"/>
              </a:lnSpc>
              <a:spcBef>
                <a:spcPct val="40000"/>
              </a:spcBef>
              <a:buClr>
                <a:srgbClr val="8CADAE"/>
              </a:buClr>
              <a:buFontTx/>
              <a:buChar char="o"/>
            </a:pPr>
            <a:r>
              <a:rPr lang="en-GB" altLang="de-DE" sz="1800" dirty="0" smtClean="0"/>
              <a:t>“Everyone makes mistakes” – be prepared for the possibility that you are wrong.</a:t>
            </a:r>
            <a:r>
              <a:rPr lang="en-GB" altLang="de-DE" sz="2000" dirty="0" smtClean="0"/>
              <a:t>  </a:t>
            </a:r>
            <a:endParaRPr lang="en-GB" altLang="de-DE" sz="2000" dirty="0"/>
          </a:p>
        </p:txBody>
      </p:sp>
      <p:sp>
        <p:nvSpPr>
          <p:cNvPr id="60419"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GB" altLang="de-DE" sz="2000" dirty="0" smtClean="0">
                <a:solidFill>
                  <a:schemeClr val="accent1"/>
                </a:solidFill>
              </a:rPr>
              <a:t>Application to everyday life</a:t>
            </a:r>
            <a:endParaRPr lang="en-GB" altLang="de-DE" sz="2000" dirty="0">
              <a:solidFill>
                <a:schemeClr val="accent1"/>
              </a:solidFill>
            </a:endParaRPr>
          </a:p>
        </p:txBody>
      </p:sp>
      <p:sp>
        <p:nvSpPr>
          <p:cNvPr id="60420" name="Text Box 4"/>
          <p:cNvSpPr txBox="1">
            <a:spLocks noChangeArrowheads="1"/>
          </p:cNvSpPr>
          <p:nvPr/>
        </p:nvSpPr>
        <p:spPr bwMode="auto">
          <a:xfrm>
            <a:off x="0" y="1362075"/>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sz="1800" b="1" dirty="0" smtClean="0"/>
              <a:t>Learning objectives:</a:t>
            </a:r>
            <a:endParaRPr lang="en-GB" altLang="de-DE" sz="1800" b="1" dirty="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5.61</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9"/>
          <p:cNvSpPr txBox="1">
            <a:spLocks noChangeArrowheads="1"/>
          </p:cNvSpPr>
          <p:nvPr/>
        </p:nvSpPr>
        <p:spPr bwMode="auto">
          <a:xfrm>
            <a:off x="252000" y="1358900"/>
            <a:ext cx="86400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77800" eaLnBrk="1" hangingPunct="1">
              <a:spcBef>
                <a:spcPts val="1200"/>
              </a:spcBef>
              <a:buClrTx/>
              <a:buSzTx/>
              <a:buFontTx/>
              <a:buNone/>
              <a:tabLst>
                <a:tab pos="177800" algn="l"/>
              </a:tabLst>
            </a:pPr>
            <a:r>
              <a:rPr lang="en-GB" altLang="de-DE" sz="1800" dirty="0" smtClean="0">
                <a:solidFill>
                  <a:srgbClr val="000000"/>
                </a:solidFill>
              </a:rPr>
              <a:t>Many </a:t>
            </a:r>
            <a:r>
              <a:rPr lang="en-GB" altLang="de-DE" sz="1800" dirty="0" smtClean="0"/>
              <a:t>(</a:t>
            </a:r>
            <a:r>
              <a:rPr lang="en-GB" altLang="de-DE" sz="1800" dirty="0" smtClean="0">
                <a:solidFill>
                  <a:srgbClr val="000000"/>
                </a:solidFill>
              </a:rPr>
              <a:t>but not all!) people with psychosis tend to jump to conclusions and form extreme opinions</a:t>
            </a:r>
            <a:r>
              <a:rPr lang="en-GB" altLang="de-DE" sz="1800" dirty="0" smtClean="0"/>
              <a:t>, without having collected sufficient information. This can contribute to the formation of incorrect convictions.</a:t>
            </a:r>
          </a:p>
          <a:p>
            <a:pPr marL="177800" eaLnBrk="1" hangingPunct="1">
              <a:spcBef>
                <a:spcPts val="1200"/>
              </a:spcBef>
              <a:buClrTx/>
              <a:buSzTx/>
              <a:tabLst>
                <a:tab pos="177800" algn="l"/>
              </a:tabLst>
            </a:pPr>
            <a:r>
              <a:rPr lang="en-GB" altLang="de-DE" sz="1800" dirty="0" smtClean="0"/>
              <a:t>Before making important decisions you should consider many pieces of information and discuss a variety of explanations and opinions with people you trust. </a:t>
            </a:r>
          </a:p>
          <a:p>
            <a:pPr marL="177800" eaLnBrk="1" hangingPunct="1">
              <a:spcBef>
                <a:spcPts val="1200"/>
              </a:spcBef>
              <a:buClrTx/>
              <a:buSzTx/>
              <a:buFontTx/>
              <a:buNone/>
              <a:tabLst>
                <a:tab pos="177800" algn="l"/>
              </a:tabLst>
            </a:pPr>
            <a:r>
              <a:rPr lang="en-GB" altLang="de-DE" sz="1800" i="1" dirty="0" smtClean="0"/>
              <a:t>What aspects of the therapy unit Decision Making do I find particularly useful or helpful? </a:t>
            </a:r>
          </a:p>
          <a:p>
            <a:pPr marL="177800" eaLnBrk="1" hangingPunct="1">
              <a:spcBef>
                <a:spcPts val="1200"/>
              </a:spcBef>
              <a:buClrTx/>
              <a:buSzTx/>
              <a:buFontTx/>
              <a:buNone/>
              <a:tabLst>
                <a:tab pos="177800" algn="l"/>
              </a:tabLst>
            </a:pPr>
            <a:r>
              <a:rPr lang="en-GB" altLang="de-DE" sz="1800" i="1" dirty="0" smtClean="0"/>
              <a:t>When and in what specific situation could I apply what I learned in the near future? What could it help me with (e.g. to feel less tense)? </a:t>
            </a:r>
            <a:endParaRPr lang="de-DE" altLang="de-DE" sz="1800" b="1" dirty="0"/>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b="1" dirty="0">
              <a:solidFill>
                <a:srgbClr val="000000"/>
              </a:solidFill>
            </a:endParaRPr>
          </a:p>
        </p:txBody>
      </p:sp>
      <p:sp>
        <p:nvSpPr>
          <p:cNvPr id="61443" name="Text Box 11"/>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What does this have to do with psychosis?</a:t>
            </a:r>
            <a:endParaRPr lang="en-GB" altLang="de-DE" sz="2000" dirty="0">
              <a:solidFill>
                <a:schemeClr val="accent1"/>
              </a:solidFill>
            </a:endParaRPr>
          </a:p>
        </p:txBody>
      </p:sp>
      <p:grpSp>
        <p:nvGrpSpPr>
          <p:cNvPr id="9" name="Group 13"/>
          <p:cNvGrpSpPr>
            <a:grpSpLocks/>
          </p:cNvGrpSpPr>
          <p:nvPr/>
        </p:nvGrpSpPr>
        <p:grpSpPr bwMode="auto">
          <a:xfrm>
            <a:off x="0" y="6165857"/>
            <a:ext cx="2339975" cy="474663"/>
            <a:chOff x="0" y="3957"/>
            <a:chExt cx="1474" cy="299"/>
          </a:xfrm>
        </p:grpSpPr>
        <p:sp>
          <p:nvSpPr>
            <p:cNvPr id="1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1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71"/>
            <p:cNvSpPr txBox="1">
              <a:spLocks noChangeArrowheads="1"/>
            </p:cNvSpPr>
            <p:nvPr/>
          </p:nvSpPr>
          <p:spPr bwMode="auto">
            <a:xfrm>
              <a:off x="160" y="4001"/>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dirty="0" err="1" smtClean="0"/>
                <a:t>worksheet</a:t>
              </a:r>
              <a:r>
                <a:rPr lang="de-DE" altLang="de-DE" sz="1200" dirty="0" smtClean="0"/>
                <a:t> 5.6</a:t>
              </a:r>
              <a:endParaRPr lang="de-DE" altLang="de-DE" sz="1200" dirty="0"/>
            </a:p>
          </p:txBody>
        </p:sp>
      </p:gr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5.62</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feld 7"/>
          <p:cNvSpPr txBox="1">
            <a:spLocks noChangeArrowheads="1"/>
          </p:cNvSpPr>
          <p:nvPr/>
        </p:nvSpPr>
        <p:spPr bwMode="auto">
          <a:xfrm>
            <a:off x="252000" y="1341438"/>
            <a:ext cx="8640000"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77800" eaLnBrk="1" hangingPunct="1">
              <a:spcBef>
                <a:spcPts val="1200"/>
              </a:spcBef>
              <a:buClrTx/>
              <a:buSzTx/>
              <a:buFontTx/>
              <a:buNone/>
            </a:pPr>
            <a:r>
              <a:rPr lang="en-GB" altLang="de-DE" sz="1800" b="1" dirty="0" smtClean="0"/>
              <a:t>Example:</a:t>
            </a:r>
            <a:r>
              <a:rPr lang="en-GB" altLang="de-DE" sz="1800" dirty="0" smtClean="0"/>
              <a:t> Thomas feels persecuted by the secret service. He is about to pack up his things and go into hiding. </a:t>
            </a:r>
            <a:endParaRPr lang="en-GB" altLang="de-DE" sz="1800" dirty="0" smtClean="0">
              <a:solidFill>
                <a:srgbClr val="336699"/>
              </a:solidFill>
            </a:endParaRPr>
          </a:p>
          <a:p>
            <a:pPr marL="177800" eaLnBrk="1" hangingPunct="1">
              <a:spcBef>
                <a:spcPts val="1200"/>
              </a:spcBef>
              <a:buClrTx/>
              <a:buSzTx/>
              <a:buFontTx/>
              <a:buNone/>
            </a:pPr>
            <a:r>
              <a:rPr lang="en-GB" altLang="de-DE" sz="1800" b="1" dirty="0" smtClean="0"/>
              <a:t>Background:</a:t>
            </a:r>
            <a:r>
              <a:rPr lang="en-GB" altLang="de-DE" sz="1800" dirty="0" smtClean="0"/>
              <a:t> The last time he went for a walk a black Mercedes slowly passed him and he had the impression that the driver looked evilly in his direction. </a:t>
            </a:r>
            <a:endParaRPr lang="en-GB" altLang="de-DE" sz="1800" u="sng" dirty="0" smtClean="0">
              <a:solidFill>
                <a:srgbClr val="336699"/>
              </a:solidFill>
            </a:endParaRPr>
          </a:p>
          <a:p>
            <a:pPr marL="177800" eaLnBrk="1" hangingPunct="1">
              <a:spcBef>
                <a:spcPts val="1200"/>
              </a:spcBef>
              <a:buClrTx/>
              <a:buSzTx/>
              <a:buFontTx/>
              <a:buNone/>
            </a:pPr>
            <a:r>
              <a:rPr lang="en-GB" altLang="de-DE" sz="1800" b="1" dirty="0" smtClean="0"/>
              <a:t>But:</a:t>
            </a:r>
            <a:r>
              <a:rPr lang="en-GB" altLang="de-DE" sz="1800" dirty="0" smtClean="0"/>
              <a:t> It was an angry driver from another town who got lost and was trying to find his way by looking intently at street names and house numbers.</a:t>
            </a:r>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dirty="0"/>
          </a:p>
          <a:p>
            <a:pPr algn="ctr" eaLnBrk="1" hangingPunct="1">
              <a:spcBef>
                <a:spcPts val="1200"/>
              </a:spcBef>
              <a:buClrTx/>
              <a:buSzTx/>
              <a:buFontTx/>
              <a:buNone/>
            </a:pPr>
            <a:endParaRPr lang="de-DE" altLang="de-DE" sz="2000" dirty="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5.63</a:t>
            </a:r>
            <a:endParaRPr lang="en-GB" altLang="de-DE" sz="1200" b="1" dirty="0">
              <a:solidFill>
                <a:schemeClr val="tx2"/>
              </a:solidFill>
              <a:latin typeface="+mn-lt"/>
            </a:endParaRPr>
          </a:p>
        </p:txBody>
      </p:sp>
      <p:sp>
        <p:nvSpPr>
          <p:cNvPr id="8" name="Text Box 11"/>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2000" dirty="0" smtClean="0">
                <a:solidFill>
                  <a:schemeClr val="accent1"/>
                </a:solidFill>
              </a:rPr>
              <a:t>What does this have to do with psychosis?</a:t>
            </a:r>
            <a:endParaRPr lang="en-GB" altLang="de-DE" sz="2000" dirty="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3880</Words>
  <Application>Microsoft Office PowerPoint</Application>
  <PresentationFormat>Bildschirmpräsentation (4:3)</PresentationFormat>
  <Paragraphs>638</Paragraphs>
  <Slides>63</Slides>
  <Notes>58</Notes>
  <HiddenSlides>0</HiddenSlides>
  <MMClips>0</MMClips>
  <ScaleCrop>false</ScaleCrop>
  <HeadingPairs>
    <vt:vector size="6" baseType="variant">
      <vt:variant>
        <vt:lpstr>Verwendete Schriftarten</vt:lpstr>
      </vt:variant>
      <vt:variant>
        <vt:i4>7</vt:i4>
      </vt:variant>
      <vt:variant>
        <vt:lpstr>Design</vt:lpstr>
      </vt:variant>
      <vt:variant>
        <vt:i4>10</vt:i4>
      </vt:variant>
      <vt:variant>
        <vt:lpstr>Folientitel</vt:lpstr>
      </vt:variant>
      <vt:variant>
        <vt:i4>63</vt:i4>
      </vt:variant>
    </vt:vector>
  </HeadingPairs>
  <TitlesOfParts>
    <vt:vector size="80" baseType="lpstr">
      <vt:lpstr>ＭＳ Ｐゴシック</vt:lpstr>
      <vt:lpstr>Courier New</vt:lpstr>
      <vt:lpstr>Georgia</vt:lpstr>
      <vt:lpstr>Times New Roman</vt:lpstr>
      <vt:lpstr>Verdana</vt:lpstr>
      <vt:lpstr>Wingdings</vt:lpstr>
      <vt:lpstr>Wingdings 2</vt:lpstr>
      <vt:lpstr>1_Standarddesign</vt:lpstr>
      <vt:lpstr>2_Standarddesign</vt:lpstr>
      <vt:lpstr>3_Standarddesign</vt:lpstr>
      <vt:lpstr>Standarddesign</vt:lpstr>
      <vt:lpstr>4_Standarddesign</vt:lpstr>
      <vt:lpstr>5_Standarddesign</vt:lpstr>
      <vt:lpstr>1_Cronus</vt:lpstr>
      <vt:lpstr>3_Cronus</vt:lpstr>
      <vt:lpstr>4_Cronus</vt:lpstr>
      <vt:lpstr>2_Cronus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Task 2</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Bullying/Conspiracy?</vt:lpstr>
      <vt:lpstr>What speaks for and against Marina’s convictions?</vt:lpstr>
      <vt:lpstr>PowerPoint-Präsentation</vt:lpstr>
      <vt:lpstr>Being investigated?</vt:lpstr>
      <vt:lpstr>PowerPoint-Präsentation</vt:lpstr>
      <vt:lpstr>PowerPoint-Präsentation</vt:lpstr>
      <vt:lpstr>What speaks for and against your special ideas?  What if…?</vt:lpstr>
      <vt:lpstr>PowerPoint-Präsentation</vt:lpstr>
      <vt:lpstr>PowerPoint-Präsentation</vt:lpstr>
      <vt:lpstr>Is this all really necessary? </vt:lpstr>
      <vt:lpstr>PowerPoint-Präsentation</vt:lpstr>
      <vt:lpstr>PowerPoint-Präsentation</vt:lpstr>
      <vt:lpstr>PowerPoint-Präsentation</vt:lpstr>
      <vt:lpstr>PowerPoint-Präsentation</vt:lpstr>
    </vt:vector>
  </TitlesOfParts>
  <Company>UKE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Computer09</cp:lastModifiedBy>
  <cp:revision>869</cp:revision>
  <dcterms:created xsi:type="dcterms:W3CDTF">2010-08-11T07:51:10Z</dcterms:created>
  <dcterms:modified xsi:type="dcterms:W3CDTF">2017-06-12T10:19:57Z</dcterms:modified>
</cp:coreProperties>
</file>