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2" r:id="rId3"/>
    <p:sldMasterId id="2147483653" r:id="rId4"/>
    <p:sldMasterId id="2147483654" r:id="rId5"/>
    <p:sldMasterId id="2147483655" r:id="rId6"/>
    <p:sldMasterId id="2147483656" r:id="rId7"/>
    <p:sldMasterId id="2147483657" r:id="rId8"/>
    <p:sldMasterId id="2147483658" r:id="rId9"/>
    <p:sldMasterId id="2147483659" r:id="rId10"/>
  </p:sldMasterIdLst>
  <p:notesMasterIdLst>
    <p:notesMasterId r:id="rId45"/>
  </p:notesMasterIdLst>
  <p:handoutMasterIdLst>
    <p:handoutMasterId r:id="rId46"/>
  </p:handoutMasterIdLst>
  <p:sldIdLst>
    <p:sldId id="745" r:id="rId11"/>
    <p:sldId id="755" r:id="rId12"/>
    <p:sldId id="758" r:id="rId13"/>
    <p:sldId id="759" r:id="rId14"/>
    <p:sldId id="760" r:id="rId15"/>
    <p:sldId id="761" r:id="rId16"/>
    <p:sldId id="762" r:id="rId17"/>
    <p:sldId id="812" r:id="rId18"/>
    <p:sldId id="811" r:id="rId19"/>
    <p:sldId id="792" r:id="rId20"/>
    <p:sldId id="793" r:id="rId21"/>
    <p:sldId id="764" r:id="rId22"/>
    <p:sldId id="767" r:id="rId23"/>
    <p:sldId id="769" r:id="rId24"/>
    <p:sldId id="770" r:id="rId25"/>
    <p:sldId id="771" r:id="rId26"/>
    <p:sldId id="773" r:id="rId27"/>
    <p:sldId id="774" r:id="rId28"/>
    <p:sldId id="804" r:id="rId29"/>
    <p:sldId id="807" r:id="rId30"/>
    <p:sldId id="806" r:id="rId31"/>
    <p:sldId id="813" r:id="rId32"/>
    <p:sldId id="808" r:id="rId33"/>
    <p:sldId id="805" r:id="rId34"/>
    <p:sldId id="772" r:id="rId35"/>
    <p:sldId id="801" r:id="rId36"/>
    <p:sldId id="794" r:id="rId37"/>
    <p:sldId id="795" r:id="rId38"/>
    <p:sldId id="796" r:id="rId39"/>
    <p:sldId id="797" r:id="rId40"/>
    <p:sldId id="778" r:id="rId41"/>
    <p:sldId id="780" r:id="rId42"/>
    <p:sldId id="810" r:id="rId43"/>
    <p:sldId id="802" r:id="rId44"/>
  </p:sldIdLst>
  <p:sldSz cx="9144000" cy="6858000" type="screen4x3"/>
  <p:notesSz cx="6735763" cy="9866313"/>
  <p:defaultTextStyle>
    <a:defPPr>
      <a:defRPr lang="de-DE"/>
    </a:defPPr>
    <a:lvl1pPr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162">
          <p15:clr>
            <a:srgbClr val="A4A3A4"/>
          </p15:clr>
        </p15:guide>
        <p15:guide id="2" orient="horz" pos="436">
          <p15:clr>
            <a:srgbClr val="A4A3A4"/>
          </p15:clr>
        </p15:guide>
        <p15:guide id="3" pos="158">
          <p15:clr>
            <a:srgbClr val="A4A3A4"/>
          </p15:clr>
        </p15:guide>
        <p15:guide id="4" pos="5465">
          <p15:clr>
            <a:srgbClr val="A4A3A4"/>
          </p15:clr>
        </p15:guide>
        <p15:guide id="5" orient="horz" pos="844">
          <p15:clr>
            <a:srgbClr val="A4A3A4"/>
          </p15:clr>
        </p15:guide>
        <p15:guide id="6" pos="5601">
          <p15:clr>
            <a:srgbClr val="A4A3A4"/>
          </p15:clr>
        </p15:guide>
        <p15:guide id="7" pos="159">
          <p15:clr>
            <a:srgbClr val="A4A3A4"/>
          </p15:clr>
        </p15:guide>
        <p15:guide id="8" orient="horz" pos="845">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initials="e" lastIdx="1" clrIdx="0">
    <p:extLst/>
  </p:cmAuthor>
  <p:cmAuthor id="2" name="Birgit" initials="BH" lastIdx="16" clrIdx="1">
    <p:extLst/>
  </p:cmAuthor>
  <p:cmAuthor id="3" name="Eva Krieger" initials="EK" lastIdx="2" clrIdx="2"/>
  <p:cmAuthor id="4" name="Janne Hottenrott" initials="JH" lastIdx="35" clrIdx="3">
    <p:extLst/>
  </p:cmAuthor>
  <p:cmAuthor id="5" name="Ryan Balzan" initials="RB" lastIdx="6" clrIdx="4"/>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FFFF"/>
    <a:srgbClr val="FF3300"/>
    <a:srgbClr val="66CCFF"/>
    <a:srgbClr val="33CCFF"/>
    <a:srgbClr val="CCFF66"/>
    <a:srgbClr val="FF5050"/>
    <a:srgbClr val="FF660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88" autoAdjust="0"/>
    <p:restoredTop sz="90481" autoAdjust="0"/>
  </p:normalViewPr>
  <p:slideViewPr>
    <p:cSldViewPr snapToObjects="1" showGuides="1">
      <p:cViewPr varScale="1">
        <p:scale>
          <a:sx n="104" d="100"/>
          <a:sy n="104" d="100"/>
        </p:scale>
        <p:origin x="90" y="306"/>
      </p:cViewPr>
      <p:guideLst>
        <p:guide orient="horz" pos="1162"/>
        <p:guide orient="horz" pos="436"/>
        <p:guide pos="158"/>
        <p:guide pos="5465"/>
        <p:guide orient="horz" pos="844"/>
        <p:guide pos="5601"/>
        <p:guide pos="159"/>
        <p:guide orient="horz" pos="845"/>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howGuides="1">
      <p:cViewPr varScale="1">
        <p:scale>
          <a:sx n="47" d="100"/>
          <a:sy n="47" d="100"/>
        </p:scale>
        <p:origin x="-1890" y="-114"/>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EAA168B9-98A2-486E-8CA2-DE7708E38926}" type="slidenum">
              <a:rPr lang="en-GB" altLang="de-DE"/>
              <a:pPr>
                <a:defRPr/>
              </a:pPr>
              <a:t>‹Nr.›</a:t>
            </a:fld>
            <a:endParaRPr lang="en-GB" altLang="de-DE"/>
          </a:p>
        </p:txBody>
      </p:sp>
    </p:spTree>
    <p:extLst>
      <p:ext uri="{BB962C8B-B14F-4D97-AF65-F5344CB8AC3E}">
        <p14:creationId xmlns:p14="http://schemas.microsoft.com/office/powerpoint/2010/main" val="3677260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16350" y="0"/>
            <a:ext cx="2919413" cy="492125"/>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lvl1pPr algn="r" defTabSz="949325" eaLnBrk="1" hangingPunct="1">
              <a:defRPr sz="1300">
                <a:latin typeface="Arial" charset="0"/>
                <a:ea typeface="+mn-ea"/>
                <a:cs typeface="+mn-cs"/>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898525" y="4686300"/>
            <a:ext cx="4938713" cy="4440238"/>
          </a:xfrm>
          <a:prstGeom prst="rect">
            <a:avLst/>
          </a:prstGeom>
          <a:noFill/>
          <a:ln w="9525">
            <a:noFill/>
            <a:miter lim="800000"/>
            <a:headEnd/>
            <a:tailEnd/>
          </a:ln>
          <a:effectLst/>
        </p:spPr>
        <p:txBody>
          <a:bodyPr vert="horz" wrap="square" lIns="94855" tIns="47427" rIns="94855" bIns="47427"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defTabSz="94932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16350" y="9374188"/>
            <a:ext cx="2919413" cy="492125"/>
          </a:xfrm>
          <a:prstGeom prst="rect">
            <a:avLst/>
          </a:prstGeom>
          <a:noFill/>
          <a:ln w="9525">
            <a:noFill/>
            <a:miter lim="800000"/>
            <a:headEnd/>
            <a:tailEnd/>
          </a:ln>
          <a:effectLst/>
        </p:spPr>
        <p:txBody>
          <a:bodyPr vert="horz" wrap="square" lIns="94855" tIns="47427" rIns="94855" bIns="47427" numCol="1" anchor="b" anchorCtr="0" compatLnSpc="1">
            <a:prstTxWarp prst="textNoShape">
              <a:avLst/>
            </a:prstTxWarp>
          </a:bodyPr>
          <a:lstStyle>
            <a:lvl1pPr algn="r" defTabSz="949325" eaLnBrk="1" hangingPunct="1">
              <a:defRPr sz="1300">
                <a:latin typeface="Arial" charset="0"/>
              </a:defRPr>
            </a:lvl1pPr>
          </a:lstStyle>
          <a:p>
            <a:pPr>
              <a:defRPr/>
            </a:pPr>
            <a:fld id="{D4387797-398C-43BF-8D44-5AA63FA3909A}" type="slidenum">
              <a:rPr lang="en-US" altLang="de-DE"/>
              <a:pPr>
                <a:defRPr/>
              </a:pPr>
              <a:t>‹Nr.›</a:t>
            </a:fld>
            <a:endParaRPr lang="en-US" altLang="de-DE"/>
          </a:p>
        </p:txBody>
      </p:sp>
    </p:spTree>
    <p:extLst>
      <p:ext uri="{BB962C8B-B14F-4D97-AF65-F5344CB8AC3E}">
        <p14:creationId xmlns:p14="http://schemas.microsoft.com/office/powerpoint/2010/main" val="4194677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BD0195-DEDE-4E24-9A1D-7F15CEC04B01}" type="slidenum">
              <a:rPr lang="en-US" altLang="de-DE" smtClean="0">
                <a:ea typeface="ＭＳ Ｐゴシック" charset="-128"/>
              </a:rPr>
              <a:pPr/>
              <a:t>1</a:t>
            </a:fld>
            <a:endParaRPr lang="en-US" altLang="de-DE" smtClean="0">
              <a:ea typeface="ＭＳ Ｐゴシック" charset="-128"/>
            </a:endParaRPr>
          </a:p>
        </p:txBody>
      </p:sp>
      <p:sp>
        <p:nvSpPr>
          <p:cNvPr id="46083"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00969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9</a:t>
            </a:fld>
            <a:endParaRPr lang="de-DE" altLang="de-DE" smtClean="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32288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E4E6C185-0394-4DDF-B13E-E3EB22ECE265}" type="slidenum">
              <a:rPr lang="de-DE" altLang="de-DE" smtClean="0">
                <a:ea typeface="ＭＳ Ｐゴシック" charset="-128"/>
              </a:rPr>
              <a:pPr defTabSz="947738"/>
              <a:t>10</a:t>
            </a:fld>
            <a:endParaRPr lang="de-DE" altLang="de-DE" smtClean="0">
              <a:ea typeface="ＭＳ Ｐゴシック"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49399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3B15A0DE-1C52-4820-A8C5-90ABFE36B5E0}" type="slidenum">
              <a:rPr lang="de-DE" altLang="de-DE" smtClean="0">
                <a:ea typeface="ＭＳ Ｐゴシック" charset="-128"/>
              </a:rPr>
              <a:pPr defTabSz="947738"/>
              <a:t>11</a:t>
            </a:fld>
            <a:endParaRPr lang="de-DE" altLang="de-DE" smtClean="0">
              <a:ea typeface="ＭＳ Ｐゴシック" charset="-128"/>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90338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xfrm>
            <a:off x="903288" y="741363"/>
            <a:ext cx="4929187" cy="3698875"/>
          </a:xfrm>
          <a:ln/>
        </p:spPr>
      </p:sp>
      <p:sp>
        <p:nvSpPr>
          <p:cNvPr id="49155" name="Notizenplatzhalter 2"/>
          <p:cNvSpPr>
            <a:spLocks noGrp="1"/>
          </p:cNvSpPr>
          <p:nvPr>
            <p:ph type="body" idx="1"/>
          </p:nvPr>
        </p:nvSpPr>
        <p:spPr>
          <a:noFill/>
          <a:ln/>
        </p:spPr>
        <p:txBody>
          <a:bodyPr/>
          <a:lstStyle/>
          <a:p>
            <a:endParaRPr lang="de-DE" altLang="de-DE" b="1" smtClean="0"/>
          </a:p>
        </p:txBody>
      </p:sp>
      <p:sp>
        <p:nvSpPr>
          <p:cNvPr id="49156" name="Foliennummernplatzhalter 3"/>
          <p:cNvSpPr>
            <a:spLocks noGrp="1"/>
          </p:cNvSpPr>
          <p:nvPr>
            <p:ph type="sldNum" sz="quarter" idx="5"/>
          </p:nvPr>
        </p:nvSpPr>
        <p:spPr>
          <a:noFill/>
        </p:spPr>
        <p:txBody>
          <a:bodyPr/>
          <a:lstStyle/>
          <a:p>
            <a:fld id="{6338C05A-E8A0-42A0-A0E4-11D4C550F023}" type="slidenum">
              <a:rPr lang="de-DE" altLang="de-DE" smtClean="0">
                <a:solidFill>
                  <a:srgbClr val="000000"/>
                </a:solidFill>
                <a:ea typeface="ＭＳ Ｐゴシック" charset="-128"/>
              </a:rPr>
              <a:pPr/>
              <a:t>14</a:t>
            </a:fld>
            <a:endParaRPr lang="de-DE" altLang="de-DE" smtClean="0">
              <a:solidFill>
                <a:srgbClr val="000000"/>
              </a:solidFill>
              <a:ea typeface="ＭＳ Ｐゴシック" charset="-128"/>
            </a:endParaRPr>
          </a:p>
        </p:txBody>
      </p:sp>
    </p:spTree>
    <p:extLst>
      <p:ext uri="{BB962C8B-B14F-4D97-AF65-F5344CB8AC3E}">
        <p14:creationId xmlns:p14="http://schemas.microsoft.com/office/powerpoint/2010/main" val="48844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p:spPr>
        <p:txBody>
          <a:bodyPr/>
          <a:lstStyle/>
          <a:p>
            <a:r>
              <a:rPr lang="de-DE" altLang="de-DE" smtClean="0"/>
              <a:t>Ruth: Verweis auf Arbeitsblatt einbauen</a:t>
            </a:r>
          </a:p>
        </p:txBody>
      </p:sp>
      <p:sp>
        <p:nvSpPr>
          <p:cNvPr id="50180" name="Foliennummernplatzhalter 3"/>
          <p:cNvSpPr>
            <a:spLocks noGrp="1"/>
          </p:cNvSpPr>
          <p:nvPr>
            <p:ph type="sldNum" sz="quarter" idx="5"/>
          </p:nvPr>
        </p:nvSpPr>
        <p:spPr>
          <a:noFill/>
        </p:spPr>
        <p:txBody>
          <a:bodyPr/>
          <a:lstStyle/>
          <a:p>
            <a:fld id="{91F40F81-4679-41DD-B4EB-51B5A1102FF1}" type="slidenum">
              <a:rPr lang="en-US" altLang="de-DE" smtClean="0"/>
              <a:pPr/>
              <a:t>16</a:t>
            </a:fld>
            <a:endParaRPr lang="en-US" altLang="de-DE" smtClean="0"/>
          </a:p>
        </p:txBody>
      </p:sp>
    </p:spTree>
    <p:extLst>
      <p:ext uri="{BB962C8B-B14F-4D97-AF65-F5344CB8AC3E}">
        <p14:creationId xmlns:p14="http://schemas.microsoft.com/office/powerpoint/2010/main" val="123912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903288" y="741363"/>
            <a:ext cx="4929187" cy="3698875"/>
          </a:xfrm>
          <a:ln/>
        </p:spPr>
      </p:sp>
      <p:sp>
        <p:nvSpPr>
          <p:cNvPr id="51203" name="Notizenplatzhalter 2"/>
          <p:cNvSpPr>
            <a:spLocks noGrp="1"/>
          </p:cNvSpPr>
          <p:nvPr>
            <p:ph type="body" idx="1"/>
          </p:nvPr>
        </p:nvSpPr>
        <p:spPr>
          <a:noFill/>
          <a:ln/>
        </p:spPr>
        <p:txBody>
          <a:bodyPr/>
          <a:lstStyle/>
          <a:p>
            <a:endParaRPr lang="de-DE" altLang="de-DE" smtClean="0"/>
          </a:p>
        </p:txBody>
      </p:sp>
      <p:sp>
        <p:nvSpPr>
          <p:cNvPr id="51204" name="Foliennummernplatzhalter 3"/>
          <p:cNvSpPr>
            <a:spLocks noGrp="1"/>
          </p:cNvSpPr>
          <p:nvPr>
            <p:ph type="sldNum" sz="quarter" idx="5"/>
          </p:nvPr>
        </p:nvSpPr>
        <p:spPr>
          <a:noFill/>
        </p:spPr>
        <p:txBody>
          <a:bodyPr/>
          <a:lstStyle/>
          <a:p>
            <a:fld id="{E54DE86E-97C4-4783-85F2-274DABDF619E}" type="slidenum">
              <a:rPr lang="de-DE" altLang="de-DE" smtClean="0">
                <a:ea typeface="ＭＳ Ｐゴシック" charset="-128"/>
              </a:rPr>
              <a:pPr/>
              <a:t>17</a:t>
            </a:fld>
            <a:endParaRPr lang="de-DE" altLang="de-DE" smtClean="0">
              <a:ea typeface="ＭＳ Ｐゴシック" charset="-128"/>
            </a:endParaRPr>
          </a:p>
        </p:txBody>
      </p:sp>
    </p:spTree>
    <p:extLst>
      <p:ext uri="{BB962C8B-B14F-4D97-AF65-F5344CB8AC3E}">
        <p14:creationId xmlns:p14="http://schemas.microsoft.com/office/powerpoint/2010/main" val="2199249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p:spPr>
        <p:txBody>
          <a:bodyPr/>
          <a:lstStyle/>
          <a:p>
            <a:endParaRPr lang="de-DE" altLang="de-DE" smtClean="0"/>
          </a:p>
        </p:txBody>
      </p:sp>
      <p:sp>
        <p:nvSpPr>
          <p:cNvPr id="52228" name="Foliennummernplatzhalter 3"/>
          <p:cNvSpPr>
            <a:spLocks noGrp="1"/>
          </p:cNvSpPr>
          <p:nvPr>
            <p:ph type="sldNum" sz="quarter" idx="5"/>
          </p:nvPr>
        </p:nvSpPr>
        <p:spPr>
          <a:noFill/>
        </p:spPr>
        <p:txBody>
          <a:bodyPr/>
          <a:lstStyle/>
          <a:p>
            <a:fld id="{382DF2C8-F150-4CD6-8F7C-5F91210C451A}" type="slidenum">
              <a:rPr lang="en-US" altLang="de-DE" smtClean="0"/>
              <a:pPr/>
              <a:t>18</a:t>
            </a:fld>
            <a:endParaRPr lang="en-US" altLang="de-DE" smtClean="0"/>
          </a:p>
        </p:txBody>
      </p:sp>
    </p:spTree>
    <p:extLst>
      <p:ext uri="{BB962C8B-B14F-4D97-AF65-F5344CB8AC3E}">
        <p14:creationId xmlns:p14="http://schemas.microsoft.com/office/powerpoint/2010/main" val="319238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xfrm>
            <a:off x="903288" y="741363"/>
            <a:ext cx="4929187" cy="3698875"/>
          </a:xfrm>
          <a:ln/>
        </p:spPr>
      </p:sp>
      <p:sp>
        <p:nvSpPr>
          <p:cNvPr id="53251" name="Notizenplatzhalter 2"/>
          <p:cNvSpPr>
            <a:spLocks noGrp="1"/>
          </p:cNvSpPr>
          <p:nvPr>
            <p:ph type="body" idx="1"/>
          </p:nvPr>
        </p:nvSpPr>
        <p:spPr>
          <a:noFill/>
          <a:ln/>
        </p:spPr>
        <p:txBody>
          <a:bodyPr/>
          <a:lstStyle/>
          <a:p>
            <a:endParaRPr lang="de-DE" altLang="de-DE" smtClean="0"/>
          </a:p>
        </p:txBody>
      </p:sp>
      <p:sp>
        <p:nvSpPr>
          <p:cNvPr id="53252" name="Foliennummernplatzhalter 3"/>
          <p:cNvSpPr>
            <a:spLocks noGrp="1"/>
          </p:cNvSpPr>
          <p:nvPr>
            <p:ph type="sldNum" sz="quarter" idx="5"/>
          </p:nvPr>
        </p:nvSpPr>
        <p:spPr>
          <a:noFill/>
        </p:spPr>
        <p:txBody>
          <a:bodyPr/>
          <a:lstStyle/>
          <a:p>
            <a:fld id="{B4EEBF9A-4FB2-4FBF-B6E5-701CCC592C35}" type="slidenum">
              <a:rPr lang="de-DE" altLang="de-DE" smtClean="0">
                <a:ea typeface="ＭＳ Ｐゴシック" charset="-128"/>
              </a:rPr>
              <a:pPr/>
              <a:t>19</a:t>
            </a:fld>
            <a:endParaRPr lang="de-DE" altLang="de-DE" smtClean="0">
              <a:ea typeface="ＭＳ Ｐゴシック" charset="-128"/>
            </a:endParaRPr>
          </a:p>
        </p:txBody>
      </p:sp>
    </p:spTree>
    <p:extLst>
      <p:ext uri="{BB962C8B-B14F-4D97-AF65-F5344CB8AC3E}">
        <p14:creationId xmlns:p14="http://schemas.microsoft.com/office/powerpoint/2010/main" val="38404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xfrm>
            <a:off x="903288" y="741363"/>
            <a:ext cx="4929187" cy="3698875"/>
          </a:xfrm>
          <a:ln/>
        </p:spPr>
      </p:sp>
      <p:sp>
        <p:nvSpPr>
          <p:cNvPr id="54275" name="Notizenplatzhalter 2"/>
          <p:cNvSpPr>
            <a:spLocks noGrp="1"/>
          </p:cNvSpPr>
          <p:nvPr>
            <p:ph type="body" idx="1"/>
          </p:nvPr>
        </p:nvSpPr>
        <p:spPr>
          <a:noFill/>
          <a:ln/>
        </p:spPr>
        <p:txBody>
          <a:bodyPr/>
          <a:lstStyle/>
          <a:p>
            <a:endParaRPr lang="de-DE" altLang="de-DE" smtClean="0"/>
          </a:p>
        </p:txBody>
      </p:sp>
      <p:sp>
        <p:nvSpPr>
          <p:cNvPr id="54276" name="Foliennummernplatzhalter 3"/>
          <p:cNvSpPr>
            <a:spLocks noGrp="1"/>
          </p:cNvSpPr>
          <p:nvPr>
            <p:ph type="sldNum" sz="quarter" idx="5"/>
          </p:nvPr>
        </p:nvSpPr>
        <p:spPr>
          <a:noFill/>
        </p:spPr>
        <p:txBody>
          <a:bodyPr/>
          <a:lstStyle/>
          <a:p>
            <a:fld id="{11C039A2-B71C-41C1-A8CE-E460561B6E56}" type="slidenum">
              <a:rPr lang="de-DE" altLang="de-DE" smtClean="0">
                <a:ea typeface="ＭＳ Ｐゴシック" charset="-128"/>
              </a:rPr>
              <a:pPr/>
              <a:t>20</a:t>
            </a:fld>
            <a:endParaRPr lang="de-DE" altLang="de-DE" smtClean="0">
              <a:ea typeface="ＭＳ Ｐゴシック" charset="-128"/>
            </a:endParaRPr>
          </a:p>
        </p:txBody>
      </p:sp>
    </p:spTree>
    <p:extLst>
      <p:ext uri="{BB962C8B-B14F-4D97-AF65-F5344CB8AC3E}">
        <p14:creationId xmlns:p14="http://schemas.microsoft.com/office/powerpoint/2010/main" val="253449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3C120078-71D2-4E57-92B0-83677D01B79A}" type="slidenum">
              <a:rPr lang="de-DE" altLang="de-DE" b="1" smtClean="0">
                <a:ea typeface="ＭＳ Ｐゴシック" charset="-128"/>
              </a:rPr>
              <a:pPr defTabSz="947738"/>
              <a:t>24</a:t>
            </a:fld>
            <a:endParaRPr lang="de-DE" altLang="de-DE" b="1" smtClean="0">
              <a:ea typeface="ＭＳ Ｐゴシック"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846398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16350" y="9374188"/>
            <a:ext cx="2919413" cy="492125"/>
          </a:xfrm>
          <a:prstGeom prst="rect">
            <a:avLst/>
          </a:prstGeom>
          <a:noFill/>
          <a:ln w="9525">
            <a:noFill/>
            <a:miter lim="800000"/>
            <a:headEnd/>
            <a:tailEnd/>
          </a:ln>
        </p:spPr>
        <p:txBody>
          <a:bodyPr lIns="94849" tIns="47425" rIns="94849" bIns="47425" anchor="b"/>
          <a:lstStyle/>
          <a:p>
            <a:pPr algn="r" defTabSz="990600" eaLnBrk="1" hangingPunct="1"/>
            <a:fld id="{8CEA197C-9908-46AC-87F7-9FF3B688DD49}" type="slidenum">
              <a:rPr lang="de-DE" altLang="de-DE" sz="1200" b="1">
                <a:solidFill>
                  <a:srgbClr val="000000"/>
                </a:solidFill>
                <a:latin typeface="Arial" charset="0"/>
                <a:ea typeface="ＭＳ Ｐゴシック" charset="-128"/>
              </a:rPr>
              <a:pPr algn="r" defTabSz="990600" eaLnBrk="1" hangingPunct="1"/>
              <a:t>25</a:t>
            </a:fld>
            <a:endParaRPr lang="de-DE" altLang="de-DE" sz="1200" b="1">
              <a:solidFill>
                <a:srgbClr val="000000"/>
              </a:solidFill>
              <a:latin typeface="Arial" charset="0"/>
              <a:ea typeface="ＭＳ Ｐゴシック" charset="-128"/>
            </a:endParaRPr>
          </a:p>
        </p:txBody>
      </p:sp>
      <p:sp>
        <p:nvSpPr>
          <p:cNvPr id="56323" name="Rectangle 2"/>
          <p:cNvSpPr>
            <a:spLocks noGrp="1" noRot="1" noChangeAspect="1" noChangeArrowheads="1" noTextEdit="1"/>
          </p:cNvSpPr>
          <p:nvPr>
            <p:ph type="sldImg"/>
          </p:nvPr>
        </p:nvSpPr>
        <p:spPr>
          <a:xfrm>
            <a:off x="903288" y="741363"/>
            <a:ext cx="4929187" cy="3698875"/>
          </a:xfrm>
          <a:ln/>
        </p:spPr>
      </p:sp>
      <p:sp>
        <p:nvSpPr>
          <p:cNvPr id="563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721949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46150"/>
            <a:fld id="{6CA44C68-FACC-44DB-B0F8-63CF4C3582BD}" type="slidenum">
              <a:rPr lang="de-DE" altLang="de-DE" smtClean="0">
                <a:solidFill>
                  <a:srgbClr val="000000"/>
                </a:solidFill>
                <a:ea typeface="ＭＳ Ｐゴシック" charset="-128"/>
              </a:rPr>
              <a:pPr defTabSz="946150"/>
              <a:t>26</a:t>
            </a:fld>
            <a:endParaRPr lang="de-DE" altLang="de-DE" smtClean="0">
              <a:solidFill>
                <a:srgbClr val="000000"/>
              </a:solidFill>
              <a:ea typeface="ＭＳ Ｐゴシック" charset="-128"/>
            </a:endParaRPr>
          </a:p>
        </p:txBody>
      </p:sp>
      <p:sp>
        <p:nvSpPr>
          <p:cNvPr id="57347" name="Rectangle 2"/>
          <p:cNvSpPr>
            <a:spLocks noGrp="1" noRot="1" noChangeAspect="1" noChangeArrowheads="1" noTextEdit="1"/>
          </p:cNvSpPr>
          <p:nvPr>
            <p:ph type="sldImg"/>
          </p:nvPr>
        </p:nvSpPr>
        <p:spPr>
          <a:xfrm>
            <a:off x="901700" y="739775"/>
            <a:ext cx="4932363" cy="3700463"/>
          </a:xfrm>
          <a:ln/>
        </p:spPr>
      </p:sp>
      <p:sp>
        <p:nvSpPr>
          <p:cNvPr id="5734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60778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76621F9-D784-4E11-A828-4B45F91777B9}" type="slidenum">
              <a:rPr lang="de-DE" altLang="de-DE" smtClean="0">
                <a:ea typeface="ＭＳ Ｐゴシック" charset="-128"/>
              </a:rPr>
              <a:pPr/>
              <a:t>27</a:t>
            </a:fld>
            <a:endParaRPr lang="de-DE" altLang="de-DE" smtClean="0">
              <a:ea typeface="ＭＳ Ｐゴシック" charset="-128"/>
            </a:endParaRPr>
          </a:p>
        </p:txBody>
      </p:sp>
      <p:sp>
        <p:nvSpPr>
          <p:cNvPr id="58371" name="Rectangle 2"/>
          <p:cNvSpPr>
            <a:spLocks noGrp="1" noRot="1" noChangeAspect="1" noChangeArrowheads="1" noTextEdit="1"/>
          </p:cNvSpPr>
          <p:nvPr>
            <p:ph type="sldImg"/>
          </p:nvPr>
        </p:nvSpPr>
        <p:spPr>
          <a:xfrm>
            <a:off x="901700" y="739775"/>
            <a:ext cx="4932363" cy="3700463"/>
          </a:xfrm>
          <a:ln/>
        </p:spPr>
      </p:sp>
      <p:sp>
        <p:nvSpPr>
          <p:cNvPr id="5837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88184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E1116A9-30CF-46E8-AEFD-4DDF63BB2760}" type="slidenum">
              <a:rPr lang="de-DE" altLang="de-DE" smtClean="0">
                <a:ea typeface="ＭＳ Ｐゴシック" charset="-128"/>
              </a:rPr>
              <a:pPr/>
              <a:t>28</a:t>
            </a:fld>
            <a:endParaRPr lang="de-DE" altLang="de-DE" smtClean="0">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892981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7DC68EE-AC06-4B1B-B8C5-6D4BD52E3E49}" type="slidenum">
              <a:rPr lang="de-DE" altLang="de-DE" smtClean="0">
                <a:ea typeface="ＭＳ Ｐゴシック" charset="-128"/>
              </a:rPr>
              <a:pPr/>
              <a:t>29</a:t>
            </a:fld>
            <a:endParaRPr lang="de-DE" altLang="de-DE" smtClean="0">
              <a:ea typeface="ＭＳ Ｐゴシック"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04706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61B10C6-9AFA-4624-85FC-DB274AC72485}" type="slidenum">
              <a:rPr lang="de-DE" altLang="de-DE" smtClean="0">
                <a:ea typeface="ＭＳ Ｐゴシック" charset="-128"/>
              </a:rPr>
              <a:pPr/>
              <a:t>30</a:t>
            </a:fld>
            <a:endParaRPr lang="de-DE" altLang="de-DE" smtClean="0">
              <a:ea typeface="ＭＳ Ｐゴシック"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815157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9E992FD-A52C-47D4-BA2C-E7D85E690AAD}" type="slidenum">
              <a:rPr lang="de-DE" altLang="de-DE" smtClean="0">
                <a:ea typeface="ＭＳ Ｐゴシック" charset="-128"/>
              </a:rPr>
              <a:pPr/>
              <a:t>34</a:t>
            </a:fld>
            <a:endParaRPr lang="de-DE" altLang="de-DE" smtClean="0">
              <a:ea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05904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333375"/>
            <a:ext cx="2286000" cy="6335713"/>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333375"/>
            <a:ext cx="6705600" cy="6335713"/>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D7B8542-99AE-4B6A-B8CE-B21BF9CB20B2}"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7D48F8D-E640-4F5A-916A-F559A9E184B5}" type="slidenum">
              <a:rPr lang="en-US" altLang="de-DE"/>
              <a:pPr>
                <a:defRPr/>
              </a:pPr>
              <a:t>‹Nr.›</a:t>
            </a:fld>
            <a:endParaRPr lang="en-US" alt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C06A99A8-F8E1-471C-A0C0-1A012A807D82}"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B8D4674-5CA0-4042-9771-26FF73977A5B}" type="slidenum">
              <a:rPr lang="en-US" altLang="de-DE"/>
              <a:pPr>
                <a:defRPr/>
              </a:pPr>
              <a:t>‹Nr.›</a:t>
            </a:fld>
            <a:endParaRPr lang="en-US" alt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ED3B8DBC-0079-4069-AB9D-683AC79B093B}"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BEEEA8D-C444-43A2-B585-28CBE20802FB}" type="slidenum">
              <a:rPr lang="en-US" altLang="de-DE"/>
              <a:pPr>
                <a:defRPr/>
              </a:pPr>
              <a:t>‹Nr.›</a:t>
            </a:fld>
            <a:endParaRPr lang="en-US" alt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385200C7-46DB-4BC0-B330-987DABE6F76D}"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D4F26F75-F299-4E65-856B-A74EE8A24125}" type="slidenum">
              <a:rPr lang="en-US" altLang="de-DE"/>
              <a:pPr>
                <a:defRPr/>
              </a:pPr>
              <a:t>‹Nr.›</a:t>
            </a:fld>
            <a:endParaRPr lang="en-US" altLang="de-D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85456AE2-F34F-42CA-9DD4-217A7BBD505F}" type="datetime1">
              <a:rPr lang="en-US"/>
              <a:pPr>
                <a:defRPr/>
              </a:pPr>
              <a:t>4/26/2017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EB2BF8ED-8A55-4011-936F-AA53AD7B0026}" type="slidenum">
              <a:rPr lang="en-US" altLang="de-DE"/>
              <a:pPr>
                <a:defRPr/>
              </a:pPr>
              <a:t>‹Nr.›</a:t>
            </a:fld>
            <a:endParaRPr lang="en-US" alt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338BD804-E404-43B9-8185-980D50DF7E7B}" type="datetime1">
              <a:rPr lang="en-US"/>
              <a:pPr>
                <a:defRPr/>
              </a:pPr>
              <a:t>4/26/2017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90BA029C-209E-4D25-B1AA-9E11566CA696}" type="slidenum">
              <a:rPr lang="en-US" altLang="de-DE"/>
              <a:pPr>
                <a:defRPr/>
              </a:pPr>
              <a:t>‹Nr.›</a:t>
            </a:fld>
            <a:endParaRPr lang="en-US" alt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629A96A3-B83D-4EBA-A672-0A431376CB26}" type="datetime1">
              <a:rPr lang="en-US"/>
              <a:pPr>
                <a:defRPr/>
              </a:pPr>
              <a:t>4/26/2017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75138D8E-C65E-4AC9-86F5-ED198944AF63}" type="slidenum">
              <a:rPr lang="en-US" altLang="de-DE"/>
              <a:pPr>
                <a:defRPr/>
              </a:pPr>
              <a:t>‹Nr.›</a:t>
            </a:fld>
            <a:endParaRPr lang="en-US" alt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2732ED4-4218-4CCD-89A8-5FCFAD74446A}"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2365E77-C4EF-44A3-906E-91F0A8E918C8}" type="slidenum">
              <a:rPr lang="en-US" altLang="de-DE"/>
              <a:pPr>
                <a:defRPr/>
              </a:pPr>
              <a:t>‹Nr.›</a:t>
            </a:fld>
            <a:endParaRPr lang="en-US" altLang="de-D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F67421F7-9499-4272-8588-642A0F2C5574}"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976D437-B3D5-489D-BAD3-60B8649DF220}" type="slidenum">
              <a:rPr lang="en-US" altLang="de-DE"/>
              <a:pPr>
                <a:defRPr/>
              </a:pPr>
              <a:t>‹Nr.›</a:t>
            </a:fld>
            <a:endParaRPr lang="en-US" altLang="de-D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1DAE8B9-1764-47C4-BB1F-A3644762A3DC}"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7101E09-3D02-4406-BF24-6FB761514877}" type="slidenum">
              <a:rPr lang="en-US" altLang="de-DE"/>
              <a:pPr>
                <a:defRPr/>
              </a:pPr>
              <a:t>‹Nr.›</a:t>
            </a:fld>
            <a:endParaRPr lang="en-US" altLang="de-D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8F71095-AA5D-49E2-AA1C-26F06916C639}"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A93500B8-9B15-4B10-8DAB-51F4A7050769}" type="slidenum">
              <a:rPr lang="en-US" altLang="de-DE"/>
              <a:pPr>
                <a:defRPr/>
              </a:pPr>
              <a:t>‹Nr.›</a:t>
            </a:fld>
            <a:endParaRPr lang="en-US" alt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75113201-3D5E-475D-A731-4C7DA1AAFAC9}" type="slidenum">
              <a:rPr lang="en-US" altLang="de-DE"/>
              <a:pPr>
                <a:defRPr/>
              </a:pPr>
              <a:t>‹Nr.›</a:t>
            </a:fld>
            <a:endParaRPr lang="en-US" alt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A1BBB40-710E-4179-9807-5755E7299459}" type="slidenum">
              <a:rPr lang="en-US" altLang="de-DE"/>
              <a:pPr>
                <a:defRPr/>
              </a:pPr>
              <a:t>‹Nr.›</a:t>
            </a:fld>
            <a:endParaRPr lang="en-US" alt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EF7D439E-3418-47AE-9215-D35041BAA0D4}" type="slidenum">
              <a:rPr lang="en-US" altLang="de-DE"/>
              <a:pPr>
                <a:defRPr/>
              </a:pPr>
              <a:t>‹Nr.›</a:t>
            </a:fld>
            <a:endParaRPr lang="en-US" alt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E6695966-6D75-4897-B3B3-781001677E06}" type="slidenum">
              <a:rPr lang="en-US" altLang="de-DE"/>
              <a:pPr>
                <a:defRPr/>
              </a:pPr>
              <a:t>‹Nr.›</a:t>
            </a:fld>
            <a:endParaRPr lang="en-US" altLang="de-D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C5D9CEF1-441A-4E86-B1EB-719DF2E01CF0}" type="slidenum">
              <a:rPr lang="en-US" altLang="de-DE"/>
              <a:pPr>
                <a:defRPr/>
              </a:pPr>
              <a:t>‹Nr.›</a:t>
            </a:fld>
            <a:endParaRPr lang="en-US" alt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CF978A6B-16E1-4508-828D-383B42476917}" type="slidenum">
              <a:rPr lang="en-US" altLang="de-DE"/>
              <a:pPr>
                <a:defRPr/>
              </a:pPr>
              <a:t>‹Nr.›</a:t>
            </a:fld>
            <a:endParaRPr lang="en-US" alt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F0F9168-88B7-48F8-945D-4A4FED152113}" type="slidenum">
              <a:rPr lang="en-US" altLang="de-DE"/>
              <a:pPr>
                <a:defRPr/>
              </a:pPr>
              <a:t>‹Nr.›</a:t>
            </a:fld>
            <a:endParaRPr lang="en-US" alt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96EAEA46-248E-4A00-A240-947C8DE075CB}" type="slidenum">
              <a:rPr lang="en-US" altLang="de-DE"/>
              <a:pPr>
                <a:defRPr/>
              </a:pPr>
              <a:t>‹Nr.›</a:t>
            </a:fld>
            <a:endParaRPr lang="en-US" altLang="de-D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0740372C-1E5B-4612-A64E-840CF6DD37F6}" type="slidenum">
              <a:rPr lang="en-US" altLang="de-DE"/>
              <a:pPr>
                <a:defRPr/>
              </a:pPr>
              <a:t>‹Nr.›</a:t>
            </a:fld>
            <a:endParaRPr lang="en-US" altLang="de-D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7FEFA3B4-79C7-4E2E-9127-D6B22FDE6D5B}" type="slidenum">
              <a:rPr lang="en-US" altLang="de-DE"/>
              <a:pPr>
                <a:defRPr/>
              </a:pPr>
              <a:t>‹Nr.›</a:t>
            </a:fld>
            <a:endParaRPr lang="en-US" altLang="de-D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2425" y="228600"/>
            <a:ext cx="2133600" cy="58943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1625" y="228600"/>
            <a:ext cx="6248400" cy="58943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D4592C0-236B-4120-88CE-E4909CA2DBEA}" type="slidenum">
              <a:rPr lang="en-US" altLang="de-DE"/>
              <a:pPr>
                <a:defRPr/>
              </a:pPr>
              <a:t>‹Nr.›</a:t>
            </a:fld>
            <a:endParaRPr lang="en-US" alt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57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a:solidFill>
                  <a:srgbClr val="000000"/>
                </a:solidFill>
              </a:defRPr>
            </a:lvl1pPr>
          </a:lstStyle>
          <a:p>
            <a:pPr>
              <a:defRPr/>
            </a:pPr>
            <a:endParaRPr lang="de-DE"/>
          </a:p>
        </p:txBody>
      </p:sp>
      <p:sp>
        <p:nvSpPr>
          <p:cNvPr id="8"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ea typeface="Verdana" pitchFamily="34" charset="0"/>
                <a:cs typeface="Verdana" pitchFamily="34" charset="0"/>
              </a:defRPr>
            </a:lvl1pPr>
          </a:lstStyle>
          <a:p>
            <a:pPr>
              <a:defRPr/>
            </a:pPr>
            <a:endParaRPr lang="de-DE"/>
          </a:p>
        </p:txBody>
      </p:sp>
      <p:sp>
        <p:nvSpPr>
          <p:cNvPr id="9"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pPr>
              <a:defRPr/>
            </a:pPr>
            <a:fld id="{D79E4B46-84F7-4257-A755-11F4D3DD85A4}" type="slidenum">
              <a:rPr lang="de-DE" altLang="de-DE"/>
              <a:pPr>
                <a:defRPr/>
              </a:pPr>
              <a:t>‹Nr.›</a:t>
            </a:fld>
            <a:endParaRPr lang="de-DE" alt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1472F9A5-8680-4FCA-A034-608D4286DEC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8163E6A-78B9-4297-96E1-42E864ADB062}" type="slidenum">
              <a:rPr lang="de-DE" altLang="de-DE"/>
              <a:pPr>
                <a:defRPr/>
              </a:pPr>
              <a:t>‹Nr.›</a:t>
            </a:fld>
            <a:endParaRPr lang="de-DE" altLang="de-D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96C11201-6FFF-46A5-B1F3-ECE5C1EF3D08}"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1E1D2E7B-C6F6-4A4F-9226-460F10F4EC07}" type="slidenum">
              <a:rPr lang="de-DE" altLang="de-DE"/>
              <a:pPr>
                <a:defRPr/>
              </a:pPr>
              <a:t>‹Nr.›</a:t>
            </a:fld>
            <a:endParaRPr lang="de-DE" alt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4143F434-89D6-4098-A329-E07DD525ACA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6000D1E-D540-459A-B31A-B6ED622AA46D}" type="slidenum">
              <a:rPr lang="de-DE" altLang="de-DE"/>
              <a:pPr>
                <a:defRPr/>
              </a:pPr>
              <a:t>‹Nr.›</a:t>
            </a:fld>
            <a:endParaRPr lang="de-DE" alt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25E6FD8E-DCB0-4C6B-8572-7812B4B8E2B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A73126C3-AD88-497D-A09A-06EE538A0822}" type="slidenum">
              <a:rPr lang="de-DE" altLang="de-DE"/>
              <a:pPr>
                <a:defRPr/>
              </a:pPr>
              <a:t>‹Nr.›</a:t>
            </a:fld>
            <a:endParaRPr lang="de-DE" altLang="de-D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6E1FD110-81EC-411E-AD5C-C7A16845D436}"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0A7DBAE-4B11-4EEE-A318-B3A3CA722CCB}" type="slidenum">
              <a:rPr lang="de-DE" altLang="de-DE"/>
              <a:pPr>
                <a:defRPr/>
              </a:pPr>
              <a:t>‹Nr.›</a:t>
            </a:fld>
            <a:endParaRPr lang="de-DE" alt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2CC0DCD8-9160-4E2F-9687-4D1802E715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EAF576F0-DBE3-48BA-B7E6-A526DDD682B5}" type="slidenum">
              <a:rPr lang="de-DE" altLang="de-DE"/>
              <a:pPr>
                <a:defRPr/>
              </a:pPr>
              <a:t>‹Nr.›</a:t>
            </a:fld>
            <a:endParaRPr lang="de-DE" alt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5D8702A3-C04B-48E2-83ED-5F5162C9670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C6238B-6099-495B-AE46-782DF3E9A4FD}" type="slidenum">
              <a:rPr lang="de-DE" altLang="de-DE"/>
              <a:pPr>
                <a:defRPr/>
              </a:pPr>
              <a:t>‹Nr.›</a:t>
            </a:fld>
            <a:endParaRPr lang="de-DE" alt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57F43EC9-C176-49D1-B16F-0E71051223B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B51650D6-7DA9-462F-B6AE-C59136FDEE3B}" type="slidenum">
              <a:rPr lang="de-DE" altLang="de-DE"/>
              <a:pPr>
                <a:defRPr/>
              </a:pPr>
              <a:t>‹Nr.›</a:t>
            </a:fld>
            <a:endParaRPr lang="de-DE" altLang="de-D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A5D00265-EB02-47FB-A036-C0F4CFAADEDA}"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F47622B4-BF8D-48A4-AABB-CA0B8C88F10F}" type="slidenum">
              <a:rPr lang="de-DE" altLang="de-DE"/>
              <a:pPr>
                <a:defRPr/>
              </a:pPr>
              <a:t>‹Nr.›</a:t>
            </a:fld>
            <a:endParaRPr lang="de-DE" altLang="de-D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495D81-661A-4497-9799-B176ED51459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B6835298-3EB5-4411-9E41-0A49D21C2D36}" type="slidenum">
              <a:rPr lang="de-DE" altLang="de-DE"/>
              <a:pPr>
                <a:defRPr/>
              </a:pPr>
              <a:t>‹Nr.›</a:t>
            </a:fld>
            <a:endParaRPr lang="de-DE" altLang="de-D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5812570-FA6E-427F-B8E5-B3730181A7C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CB442760-34D5-40E8-BD3D-C0FDEE7AF86C}" type="slidenum">
              <a:rPr lang="de-DE" altLang="de-DE"/>
              <a:pPr>
                <a:defRPr/>
              </a:pPr>
              <a:t>‹Nr.›</a:t>
            </a:fld>
            <a:endParaRPr lang="de-DE" alt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71DF3E4B-A27C-4FF8-B6FD-603126EA9BA3}"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833D74-FC5C-4888-8B16-7425D8F79DA9}" type="slidenum">
              <a:rPr lang="en-US" altLang="de-DE"/>
              <a:pPr>
                <a:defRPr/>
              </a:pPr>
              <a:t>‹Nr.›</a:t>
            </a:fld>
            <a:endParaRPr lang="en-US" alt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E20DFE07-EC43-4118-B2A5-F0310FAD101C}"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CBCDECC-9EEA-4848-8388-16CAD8943895}" type="slidenum">
              <a:rPr lang="en-US" altLang="de-DE"/>
              <a:pPr>
                <a:defRPr/>
              </a:pPr>
              <a:t>‹Nr.›</a:t>
            </a:fld>
            <a:endParaRPr lang="en-US" alt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B290BEC-2EE4-4B41-A135-1F4F1C42501F}"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12D8069D-FC63-40F1-8271-64B1C48404CC}" type="slidenum">
              <a:rPr lang="en-US" altLang="de-DE"/>
              <a:pPr>
                <a:defRPr/>
              </a:pPr>
              <a:t>‹Nr.›</a:t>
            </a:fld>
            <a:endParaRPr lang="en-US" alt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E7F9182-D5A3-41B5-BDEB-EB3CB47BCD28}"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1BC58E44-B339-4B08-AC80-7F17E593FF10}" type="slidenum">
              <a:rPr lang="en-US" altLang="de-DE"/>
              <a:pPr>
                <a:defRPr/>
              </a:pPr>
              <a:t>‹Nr.›</a:t>
            </a:fld>
            <a:endParaRPr lang="en-US" altLang="de-D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860D20B9-582E-4C5C-82E6-4BDCC9A31D6D}" type="datetime1">
              <a:rPr lang="en-US"/>
              <a:pPr>
                <a:defRPr/>
              </a:pPr>
              <a:t>4/26/2017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296E293B-E24D-4057-9398-436AA9E4093C}" type="slidenum">
              <a:rPr lang="en-US" altLang="de-DE"/>
              <a:pPr>
                <a:defRPr/>
              </a:pPr>
              <a:t>‹Nr.›</a:t>
            </a:fld>
            <a:endParaRPr lang="en-US" alt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5FD7F006-95C5-401F-8180-8F8F7E017600}" type="datetime1">
              <a:rPr lang="en-US"/>
              <a:pPr>
                <a:defRPr/>
              </a:pPr>
              <a:t>4/26/2017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29F4F39-9514-4BD0-BFAF-414D0D4E62B4}" type="slidenum">
              <a:rPr lang="en-US" altLang="de-DE"/>
              <a:pPr>
                <a:defRPr/>
              </a:pPr>
              <a:t>‹Nr.›</a:t>
            </a:fld>
            <a:endParaRPr lang="en-US" alt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28345E26-057E-4422-8191-DC5E0E46D5EB}" type="datetime1">
              <a:rPr lang="en-US"/>
              <a:pPr>
                <a:defRPr/>
              </a:pPr>
              <a:t>4/26/2017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F87FE789-F889-422C-81EC-6DF1BF00311A}" type="slidenum">
              <a:rPr lang="en-US" altLang="de-DE"/>
              <a:pPr>
                <a:defRPr/>
              </a:pPr>
              <a:t>‹Nr.›</a:t>
            </a:fld>
            <a:endParaRPr lang="en-US" alt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63294FA7-4ED6-4A67-AB27-5342EA09F545}"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5C9CA7C-AC7D-45CD-9A35-CC8842AC921C}" type="slidenum">
              <a:rPr lang="en-US" altLang="de-DE"/>
              <a:pPr>
                <a:defRPr/>
              </a:pPr>
              <a:t>‹Nr.›</a:t>
            </a:fld>
            <a:endParaRPr lang="en-US" altLang="de-D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EC3F09BF-A1AB-4762-B8C2-603D4000BD1B}" type="datetime1">
              <a:rPr lang="en-US"/>
              <a:pPr>
                <a:defRPr/>
              </a:pPr>
              <a:t>4/26/2017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F52DDFB8-844F-4725-83E5-E1AEA1743C81}" type="slidenum">
              <a:rPr lang="en-US" altLang="de-DE"/>
              <a:pPr>
                <a:defRPr/>
              </a:pPr>
              <a:t>‹Nr.›</a:t>
            </a:fld>
            <a:endParaRPr lang="en-US" altLang="de-D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A03CAA6D-7895-46E9-AFEB-8B0EA5BD1EEC}"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CCF16D57-8EAB-442F-8AFA-F7D25FA077E7}" type="slidenum">
              <a:rPr lang="en-US" altLang="de-DE"/>
              <a:pPr>
                <a:defRPr/>
              </a:pPr>
              <a:t>‹Nr.›</a:t>
            </a:fld>
            <a:endParaRPr lang="en-US" altLang="de-D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40EA0870-81AD-4CDD-BF12-084007C532B8}" type="datetime1">
              <a:rPr lang="en-US"/>
              <a:pPr>
                <a:defRPr/>
              </a:pPr>
              <a:t>4/26/2017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9FA2E7A-9045-404F-AAD5-79AC3BFA0EEF}"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82842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solidFill>
            <a:srgbClr val="FFFF00"/>
          </a:soli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solidFill>
            <a:srgbClr val="FFFF00"/>
          </a:soli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3077" name="Rectangle 5"/>
          <p:cNvSpPr>
            <a:spLocks noGrp="1" noChangeArrowheads="1"/>
          </p:cNvSpPr>
          <p:nvPr>
            <p:ph type="title"/>
          </p:nvPr>
        </p:nvSpPr>
        <p:spPr bwMode="auto">
          <a:xfrm>
            <a:off x="0" y="333375"/>
            <a:ext cx="9144000" cy="1143000"/>
          </a:xfrm>
          <a:prstGeom prst="rect">
            <a:avLst/>
          </a:prstGeom>
          <a:solidFill>
            <a:srgbClr val="FFFF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06" r:id="rId1"/>
    <p:sldLayoutId id="2147485707" r:id="rId2"/>
    <p:sldLayoutId id="2147485708" r:id="rId3"/>
    <p:sldLayoutId id="2147485709" r:id="rId4"/>
    <p:sldLayoutId id="2147485710" r:id="rId5"/>
    <p:sldLayoutId id="2147485711" r:id="rId6"/>
    <p:sldLayoutId id="2147485712" r:id="rId7"/>
    <p:sldLayoutId id="2147485713" r:id="rId8"/>
    <p:sldLayoutId id="2147485714" r:id="rId9"/>
    <p:sldLayoutId id="2147485715" r:id="rId10"/>
    <p:sldLayoutId id="2147485716"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4101"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17" r:id="rId1"/>
    <p:sldLayoutId id="2147485718" r:id="rId2"/>
    <p:sldLayoutId id="2147485719" r:id="rId3"/>
    <p:sldLayoutId id="2147485720" r:id="rId4"/>
    <p:sldLayoutId id="2147485721" r:id="rId5"/>
    <p:sldLayoutId id="2147485722" r:id="rId6"/>
    <p:sldLayoutId id="2147485723" r:id="rId7"/>
    <p:sldLayoutId id="2147485724" r:id="rId8"/>
    <p:sldLayoutId id="2147485725" r:id="rId9"/>
    <p:sldLayoutId id="2147485726" r:id="rId10"/>
    <p:sldLayoutId id="214748572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3"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5125"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algn="ctr" eaLnBrk="1" hangingPunct="1">
              <a:defRPr/>
            </a:pPr>
            <a:endParaRPr lang="en-US" altLang="de-DE" sz="3600" smtClean="0">
              <a:solidFill>
                <a:schemeClr val="bg1"/>
              </a:solidFill>
            </a:endParaRPr>
          </a:p>
        </p:txBody>
      </p:sp>
      <p:sp>
        <p:nvSpPr>
          <p:cNvPr id="6149"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739" r:id="rId1"/>
    <p:sldLayoutId id="2147485740" r:id="rId2"/>
    <p:sldLayoutId id="2147485741" r:id="rId3"/>
    <p:sldLayoutId id="2147485742" r:id="rId4"/>
    <p:sldLayoutId id="2147485743" r:id="rId5"/>
    <p:sldLayoutId id="2147485744" r:id="rId6"/>
    <p:sldLayoutId id="2147485745" r:id="rId7"/>
    <p:sldLayoutId id="2147485746" r:id="rId8"/>
    <p:sldLayoutId id="2147485747" r:id="rId9"/>
    <p:sldLayoutId id="2147485748" r:id="rId10"/>
    <p:sldLayoutId id="214748574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170"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1"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2"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7173"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9"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7180"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6F0F5B5B-D308-49CC-9905-EFF953EB4BAE}" type="datetime1">
              <a:rPr lang="en-US"/>
              <a:pPr>
                <a:defRPr/>
              </a:pPr>
              <a:t>4/26/2017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Georgia" pitchFamily="18" charset="0"/>
              </a:defRPr>
            </a:lvl1pPr>
          </a:lstStyle>
          <a:p>
            <a:pPr>
              <a:defRPr/>
            </a:pPr>
            <a:fld id="{02D7B623-9862-4619-9001-175C24A28C3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50" r:id="rId1"/>
    <p:sldLayoutId id="2147485751" r:id="rId2"/>
    <p:sldLayoutId id="2147485752" r:id="rId3"/>
    <p:sldLayoutId id="2147485753" r:id="rId4"/>
    <p:sldLayoutId id="2147485754" r:id="rId5"/>
    <p:sldLayoutId id="2147485755" r:id="rId6"/>
    <p:sldLayoutId id="2147485756" r:id="rId7"/>
    <p:sldLayoutId id="2147485757" r:id="rId8"/>
    <p:sldLayoutId id="2147485758" r:id="rId9"/>
    <p:sldLayoutId id="2147485759" r:id="rId10"/>
    <p:sldLayoutId id="2147485760" r:id="rId11"/>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latin typeface="Georgia" pitchFamily="18" charset="0"/>
            </a:endParaRPr>
          </a:p>
        </p:txBody>
      </p:sp>
      <p:sp>
        <p:nvSpPr>
          <p:cNvPr id="8196" name="Titelplatzhalt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95513DEA-C792-45F4-BAA2-A4ABC8AB3BE9}"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8200"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8201"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8202"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8203"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61" r:id="rId1"/>
    <p:sldLayoutId id="2147485762" r:id="rId2"/>
    <p:sldLayoutId id="2147485763" r:id="rId3"/>
    <p:sldLayoutId id="2147485764" r:id="rId4"/>
    <p:sldLayoutId id="2147485765" r:id="rId5"/>
    <p:sldLayoutId id="2147485766" r:id="rId6"/>
    <p:sldLayoutId id="2147485767" r:id="rId7"/>
    <p:sldLayoutId id="2147485768" r:id="rId8"/>
    <p:sldLayoutId id="2147485769" r:id="rId9"/>
    <p:sldLayoutId id="2147485770" r:id="rId10"/>
    <p:sldLayoutId id="2147485771" r:id="rId11"/>
    <p:sldLayoutId id="2147485794" r:id="rId12"/>
  </p:sldLayoutIdLst>
  <p:hf hdr="0" dt="0"/>
  <p:txStyles>
    <p:titleStyle>
      <a:lvl1pPr algn="ctr" rtl="0" eaLnBrk="0" fontAlgn="base" hangingPunct="0">
        <a:spcBef>
          <a:spcPct val="0"/>
        </a:spcBef>
        <a:spcAft>
          <a:spcPct val="0"/>
        </a:spcAft>
        <a:defRPr sz="33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eaLnBrk="0" fontAlgn="base" hangingPunct="0">
        <a:spcBef>
          <a:spcPct val="0"/>
        </a:spcBef>
        <a:spcAft>
          <a:spcPct val="0"/>
        </a:spcAft>
        <a:defRPr sz="3300">
          <a:solidFill>
            <a:srgbClr val="7B9899"/>
          </a:solidFill>
          <a:latin typeface="Georgia" pitchFamily="18" charset="0"/>
        </a:defRPr>
      </a:lvl6pPr>
      <a:lvl7pPr marL="914400" algn="ctr" rtl="0" eaLnBrk="0" fontAlgn="base" hangingPunct="0">
        <a:spcBef>
          <a:spcPct val="0"/>
        </a:spcBef>
        <a:spcAft>
          <a:spcPct val="0"/>
        </a:spcAft>
        <a:defRPr sz="3300">
          <a:solidFill>
            <a:srgbClr val="7B9899"/>
          </a:solidFill>
          <a:latin typeface="Georgia" pitchFamily="18" charset="0"/>
        </a:defRPr>
      </a:lvl7pPr>
      <a:lvl8pPr marL="1371600" algn="ctr" rtl="0" eaLnBrk="0" fontAlgn="base" hangingPunct="0">
        <a:spcBef>
          <a:spcPct val="0"/>
        </a:spcBef>
        <a:spcAft>
          <a:spcPct val="0"/>
        </a:spcAft>
        <a:defRPr sz="3300">
          <a:solidFill>
            <a:srgbClr val="7B9899"/>
          </a:solidFill>
          <a:latin typeface="Georgia" pitchFamily="18" charset="0"/>
        </a:defRPr>
      </a:lvl8pPr>
      <a:lvl9pPr marL="1828800" algn="ctr" rtl="0" eaLnBrk="0" fontAlgn="base" hangingPunct="0">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9219"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9220"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1"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defRPr>
            </a:lvl1pPr>
          </a:lstStyle>
          <a:p>
            <a:pPr>
              <a:defRPr/>
            </a:pPr>
            <a:fld id="{BE6C5505-0B00-47C9-8E0B-D63006DA8B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F130D59-4B29-4B1E-8352-414E7B9F0D03}" type="slidenum">
              <a:rPr lang="de-DE" altLang="de-DE"/>
              <a:pPr>
                <a:defRPr/>
              </a:pPr>
              <a:t>‹Nr.›</a:t>
            </a:fld>
            <a:endParaRPr lang="de-DE" altLang="de-DE"/>
          </a:p>
        </p:txBody>
      </p:sp>
      <p:sp>
        <p:nvSpPr>
          <p:cNvPr id="9225"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9226"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endParaRPr lang="de-DE"/>
          </a:p>
        </p:txBody>
      </p:sp>
      <p:sp>
        <p:nvSpPr>
          <p:cNvPr id="9227"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endParaRPr lang="de-DE"/>
          </a:p>
        </p:txBody>
      </p:sp>
      <p:sp>
        <p:nvSpPr>
          <p:cNvPr id="9228"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4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3"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4"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10245"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endParaRPr lang="en-US" altLang="de-DE"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51"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10252"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D7B50B0A-93FD-4695-9779-98A872C12433}" type="datetime1">
              <a:rPr lang="en-US"/>
              <a:pPr>
                <a:defRPr/>
              </a:pPr>
              <a:t>4/26/2017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defRPr>
            </a:lvl1pPr>
          </a:lstStyle>
          <a:p>
            <a:pPr>
              <a:defRPr/>
            </a:pPr>
            <a:fld id="{7275D528-2F96-48D9-96AF-BCD70B7D58B4}"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783" r:id="rId1"/>
    <p:sldLayoutId id="2147485784" r:id="rId2"/>
    <p:sldLayoutId id="2147485785" r:id="rId3"/>
    <p:sldLayoutId id="2147485786" r:id="rId4"/>
    <p:sldLayoutId id="2147485787" r:id="rId5"/>
    <p:sldLayoutId id="2147485788" r:id="rId6"/>
    <p:sldLayoutId id="2147485789" r:id="rId7"/>
    <p:sldLayoutId id="2147485790" r:id="rId8"/>
    <p:sldLayoutId id="2147485791" r:id="rId9"/>
    <p:sldLayoutId id="2147485792" r:id="rId10"/>
    <p:sldLayoutId id="214748579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4.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9.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8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idx="4294967295"/>
          </p:nvPr>
        </p:nvSpPr>
        <p:spPr>
          <a:xfrm>
            <a:off x="685800" y="2852738"/>
            <a:ext cx="7772400" cy="1223962"/>
          </a:xfrm>
        </p:spPr>
        <p:txBody>
          <a:bodyPr anchor="ctr"/>
          <a:lstStyle/>
          <a:p>
            <a:pPr eaLnBrk="1" hangingPunct="1">
              <a:lnSpc>
                <a:spcPct val="150000"/>
              </a:lnSpc>
            </a:pPr>
            <a:r>
              <a:rPr lang="de-DE" altLang="de-DE" sz="1800" b="1" dirty="0" smtClean="0">
                <a:solidFill>
                  <a:schemeClr val="tx2"/>
                </a:solidFill>
              </a:rPr>
              <a:t>THERAPY UNIT 10:</a:t>
            </a:r>
            <a:br>
              <a:rPr lang="de-DE" altLang="de-DE" sz="1800" b="1" dirty="0" smtClean="0">
                <a:solidFill>
                  <a:schemeClr val="tx2"/>
                </a:solidFill>
              </a:rPr>
            </a:br>
            <a:r>
              <a:rPr lang="de-DE" altLang="de-DE" sz="1800" b="1" dirty="0" smtClean="0">
                <a:solidFill>
                  <a:schemeClr val="tx2"/>
                </a:solidFill>
              </a:rPr>
              <a:t>SELF-ESTEEM</a:t>
            </a:r>
            <a:endParaRPr lang="en-US" altLang="de-DE" sz="1800" b="1" dirty="0" smtClean="0">
              <a:solidFill>
                <a:schemeClr val="tx2"/>
              </a:solidFill>
            </a:endParaRPr>
          </a:p>
        </p:txBody>
      </p:sp>
      <p:sp>
        <p:nvSpPr>
          <p:cNvPr id="12293" name="Titel 2"/>
          <p:cNvSpPr>
            <a:spLocks/>
          </p:cNvSpPr>
          <p:nvPr/>
        </p:nvSpPr>
        <p:spPr bwMode="auto">
          <a:xfrm>
            <a:off x="685800" y="381000"/>
            <a:ext cx="7772400" cy="1752600"/>
          </a:xfrm>
          <a:prstGeom prst="rect">
            <a:avLst/>
          </a:prstGeom>
          <a:noFill/>
          <a:ln w="9525">
            <a:noFill/>
            <a:miter lim="800000"/>
            <a:headEnd/>
            <a:tailEnd/>
          </a:ln>
        </p:spPr>
        <p:txBody>
          <a:bodyPr anchor="b"/>
          <a:lstStyle/>
          <a:p>
            <a:pPr algn="ctr" eaLnBrk="1" hangingPunct="1"/>
            <a:r>
              <a:rPr lang="en-GB" altLang="de-DE" sz="3600" dirty="0" smtClean="0">
                <a:solidFill>
                  <a:schemeClr val="accent1"/>
                </a:solidFill>
              </a:rPr>
              <a:t>Metacognitive Therapy</a:t>
            </a:r>
            <a:endParaRPr lang="en-GB" altLang="de-DE" sz="3600" dirty="0">
              <a:solidFill>
                <a:schemeClr val="accent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4521" y="1339850"/>
            <a:ext cx="4821783" cy="2845238"/>
          </a:xfrm>
        </p:spPr>
        <p:txBody>
          <a:bodyPr anchor="ctr"/>
          <a:lstStyle/>
          <a:p>
            <a:pPr marL="0" indent="0" algn="ctr">
              <a:buFont typeface="Wingdings 2" pitchFamily="18" charset="2"/>
              <a:buNone/>
              <a:defRPr/>
            </a:pPr>
            <a:r>
              <a:rPr lang="de-DE" sz="2800" dirty="0" smtClean="0">
                <a:latin typeface="Verdana" pitchFamily="34" charset="0"/>
                <a:ea typeface="Verdana" pitchFamily="34" charset="0"/>
                <a:cs typeface="Verdana" pitchFamily="34" charset="0"/>
              </a:rPr>
              <a:t>???</a:t>
            </a:r>
            <a:endParaRPr lang="de-DE" sz="2800" dirty="0">
              <a:latin typeface="Verdana" pitchFamily="34" charset="0"/>
              <a:ea typeface="Verdana" pitchFamily="34" charset="0"/>
              <a:cs typeface="Verdana" pitchFamily="34" charset="0"/>
            </a:endParaRPr>
          </a:p>
        </p:txBody>
      </p:sp>
      <p:pic>
        <p:nvPicPr>
          <p:cNvPr id="13317"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latin typeface="Verdana"/>
                <a:ea typeface="+mj-ea"/>
                <a:cs typeface="Verdana"/>
              </a:rPr>
              <a:t>Self-esteem</a:t>
            </a:r>
            <a:r>
              <a:rPr lang="en-GB" altLang="de-DE" sz="2000" dirty="0" smtClean="0">
                <a:solidFill>
                  <a:schemeClr val="accent1"/>
                </a:solidFill>
                <a:latin typeface="Verdana"/>
                <a:cs typeface="Verdana"/>
              </a:rPr>
              <a:t>: What is </a:t>
            </a:r>
            <a:r>
              <a:rPr lang="en-GB" altLang="de-DE" sz="2000" dirty="0">
                <a:solidFill>
                  <a:schemeClr val="accent1"/>
                </a:solidFill>
                <a:latin typeface="Verdana"/>
                <a:cs typeface="Verdana"/>
              </a:rPr>
              <a:t>i</a:t>
            </a:r>
            <a:r>
              <a:rPr lang="en-GB" altLang="de-DE" sz="2000" dirty="0" smtClean="0">
                <a:solidFill>
                  <a:schemeClr val="accent1"/>
                </a:solidFill>
                <a:latin typeface="Verdana"/>
                <a:cs typeface="Verdana"/>
              </a:rPr>
              <a:t>t?</a:t>
            </a:r>
            <a:endParaRPr lang="en-GB" altLang="de-DE" sz="2000" dirty="0">
              <a:solidFill>
                <a:schemeClr val="accent1"/>
              </a:solidFill>
              <a:latin typeface="Verdana"/>
              <a:cs typeface="Verdana"/>
            </a:endParaRPr>
          </a:p>
        </p:txBody>
      </p:sp>
      <p:sp>
        <p:nvSpPr>
          <p:cNvPr id="9" name="Text Box 6"/>
          <p:cNvSpPr txBox="1">
            <a:spLocks noChangeArrowheads="1"/>
          </p:cNvSpPr>
          <p:nvPr/>
        </p:nvSpPr>
        <p:spPr bwMode="auto">
          <a:xfrm>
            <a:off x="6688520" y="481013"/>
            <a:ext cx="2445862" cy="276999"/>
          </a:xfrm>
          <a:prstGeom prst="rect">
            <a:avLst/>
          </a:prstGeom>
          <a:noFill/>
          <a:ln w="9525">
            <a:noFill/>
            <a:miter lim="800000"/>
            <a:headEnd/>
            <a:tailEnd/>
          </a:ln>
        </p:spPr>
        <p:txBody>
          <a:bodyPr wrap="none">
            <a:spAutoFit/>
          </a:bodyPr>
          <a:lstStyle/>
          <a:p>
            <a:pPr eaLnBrk="1" hangingPunct="1"/>
            <a:r>
              <a:rPr lang="en-GB" altLang="de-DE" sz="1200" dirty="0" smtClean="0">
                <a:solidFill>
                  <a:schemeClr val="accent1"/>
                </a:solidFill>
              </a:rPr>
              <a:t>based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1"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(“Pile of Euro Notes” from Images Money) </a:t>
            </a:r>
            <a:endParaRPr lang="en-US" altLang="de-DE" sz="8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Rectangle 3"/>
          <p:cNvSpPr>
            <a:spLocks noGrp="1" noChangeArrowheads="1"/>
          </p:cNvSpPr>
          <p:nvPr>
            <p:ph idx="1"/>
          </p:nvPr>
        </p:nvSpPr>
        <p:spPr>
          <a:xfrm>
            <a:off x="251520" y="1340768"/>
            <a:ext cx="4824536" cy="4159250"/>
          </a:xfrm>
        </p:spPr>
        <p:txBody>
          <a:bodyPr/>
          <a:lstStyle/>
          <a:p>
            <a:pPr marL="720000" indent="-360000" eaLnBrk="1" hangingPunct="1">
              <a:spcBef>
                <a:spcPts val="1200"/>
              </a:spcBef>
              <a:buClr>
                <a:srgbClr val="8CADAE"/>
              </a:buClr>
              <a:buFontTx/>
              <a:buChar char="o"/>
              <a:tabLst>
                <a:tab pos="722313" algn="l"/>
              </a:tabLst>
              <a:defRPr/>
            </a:pPr>
            <a:r>
              <a:rPr lang="en-GB" sz="1800" kern="1200" dirty="0">
                <a:latin typeface="Verdana" pitchFamily="34" charset="0"/>
                <a:cs typeface="Times New Roman" pitchFamily="18" charset="0"/>
              </a:rPr>
              <a:t>T</a:t>
            </a:r>
            <a:r>
              <a:rPr lang="en-GB" sz="1800" kern="1200" dirty="0" smtClean="0">
                <a:latin typeface="Verdana" pitchFamily="34" charset="0"/>
                <a:cs typeface="Times New Roman" pitchFamily="18" charset="0"/>
              </a:rPr>
              <a:t>he </a:t>
            </a:r>
            <a:r>
              <a:rPr lang="en-GB" sz="1800" i="1" kern="1200" dirty="0" smtClean="0">
                <a:latin typeface="Verdana" pitchFamily="34" charset="0"/>
                <a:cs typeface="Times New Roman" pitchFamily="18" charset="0"/>
              </a:rPr>
              <a:t>value</a:t>
            </a:r>
            <a:r>
              <a:rPr lang="en-GB" sz="1800" kern="1200" dirty="0" smtClean="0">
                <a:latin typeface="Verdana" pitchFamily="34" charset="0"/>
                <a:cs typeface="Times New Roman" pitchFamily="18" charset="0"/>
              </a:rPr>
              <a:t> that a person attaches to </a:t>
            </a:r>
            <a:r>
              <a:rPr lang="en-GB" sz="1800" i="1" kern="1200" dirty="0" smtClean="0">
                <a:latin typeface="Verdana" pitchFamily="34" charset="0"/>
                <a:cs typeface="Times New Roman" pitchFamily="18" charset="0"/>
              </a:rPr>
              <a:t>him </a:t>
            </a:r>
            <a:r>
              <a:rPr lang="en-GB" sz="1800" kern="1200" dirty="0" smtClean="0">
                <a:latin typeface="Verdana" pitchFamily="34" charset="0"/>
                <a:cs typeface="Times New Roman" pitchFamily="18" charset="0"/>
              </a:rPr>
              <a:t>or</a:t>
            </a:r>
            <a:r>
              <a:rPr lang="en-GB" sz="1800" i="1" kern="1200" dirty="0" smtClean="0">
                <a:latin typeface="Verdana" pitchFamily="34" charset="0"/>
                <a:cs typeface="Times New Roman" pitchFamily="18" charset="0"/>
              </a:rPr>
              <a:t> herself</a:t>
            </a:r>
          </a:p>
          <a:p>
            <a:pPr marL="720000" indent="-360000" eaLnBrk="1" hangingPunct="1">
              <a:spcBef>
                <a:spcPts val="1200"/>
              </a:spcBef>
              <a:buClr>
                <a:srgbClr val="8CADAE"/>
              </a:buClr>
              <a:buFontTx/>
              <a:buChar char="o"/>
              <a:tabLst>
                <a:tab pos="722313" algn="l"/>
              </a:tabLst>
              <a:defRPr/>
            </a:pPr>
            <a:r>
              <a:rPr lang="en-GB" sz="1800" i="1" dirty="0">
                <a:latin typeface="Verdana" pitchFamily="34" charset="0"/>
                <a:ea typeface="Verdana" pitchFamily="34" charset="0"/>
                <a:cs typeface="Verdana" pitchFamily="34" charset="0"/>
              </a:rPr>
              <a:t>S</a:t>
            </a:r>
            <a:r>
              <a:rPr lang="en-GB" sz="1800" i="1" dirty="0" smtClean="0">
                <a:latin typeface="Verdana" pitchFamily="34" charset="0"/>
                <a:ea typeface="Verdana" pitchFamily="34" charset="0"/>
                <a:cs typeface="Verdana" pitchFamily="34" charset="0"/>
              </a:rPr>
              <a:t>ubjective</a:t>
            </a:r>
            <a:r>
              <a:rPr lang="en-GB" sz="1800" dirty="0" smtClean="0">
                <a:latin typeface="Verdana" pitchFamily="34" charset="0"/>
                <a:ea typeface="Verdana" pitchFamily="34" charset="0"/>
                <a:cs typeface="Verdana" pitchFamily="34" charset="0"/>
              </a:rPr>
              <a:t> appraisal of one’s self</a:t>
            </a:r>
          </a:p>
          <a:p>
            <a:pPr marL="720000" indent="-360000" eaLnBrk="1" hangingPunct="1">
              <a:spcBef>
                <a:spcPts val="1200"/>
              </a:spcBef>
              <a:buClr>
                <a:srgbClr val="8CADAE"/>
              </a:buClr>
              <a:buFontTx/>
              <a:buChar char="o"/>
              <a:tabLst>
                <a:tab pos="722313" algn="l"/>
              </a:tabLst>
              <a:defRPr/>
            </a:pPr>
            <a:r>
              <a:rPr lang="en-GB" sz="1800" dirty="0" smtClean="0">
                <a:latin typeface="Verdana" pitchFamily="34" charset="0"/>
                <a:ea typeface="Verdana" pitchFamily="34" charset="0"/>
                <a:cs typeface="Verdana" pitchFamily="34" charset="0"/>
              </a:rPr>
              <a:t>It does not have anything to do with how other people experience you.</a:t>
            </a:r>
          </a:p>
          <a:p>
            <a:pPr eaLnBrk="1" hangingPunct="1">
              <a:defRPr/>
            </a:pPr>
            <a:endParaRPr lang="de-DE" dirty="0">
              <a:solidFill>
                <a:srgbClr val="FF0000"/>
              </a:solidFill>
              <a:latin typeface="Verdana" pitchFamily="34" charset="0"/>
            </a:endParaRPr>
          </a:p>
        </p:txBody>
      </p:sp>
      <p:sp>
        <p:nvSpPr>
          <p:cNvPr id="14342"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dirty="0" smtClean="0"/>
              <a:t>(“Pile of Euro Notes” from Images Money) </a:t>
            </a:r>
            <a:endParaRPr lang="en-US" altLang="de-DE" sz="800" i="1" dirty="0"/>
          </a:p>
        </p:txBody>
      </p:sp>
      <p:sp>
        <p:nvSpPr>
          <p:cNvPr id="1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latin typeface="Verdana"/>
                <a:ea typeface="+mj-ea"/>
                <a:cs typeface="Verdana"/>
              </a:rPr>
              <a:t>Self-esteem</a:t>
            </a:r>
            <a:r>
              <a:rPr lang="en-GB" altLang="de-DE" sz="2000" dirty="0" smtClean="0">
                <a:solidFill>
                  <a:schemeClr val="accent1"/>
                </a:solidFill>
                <a:latin typeface="Verdana"/>
                <a:cs typeface="Verdana"/>
              </a:rPr>
              <a:t>: What is </a:t>
            </a:r>
            <a:r>
              <a:rPr lang="en-GB" altLang="de-DE" sz="2000" dirty="0">
                <a:solidFill>
                  <a:schemeClr val="accent1"/>
                </a:solidFill>
                <a:latin typeface="Verdana"/>
                <a:cs typeface="Verdana"/>
              </a:rPr>
              <a:t>i</a:t>
            </a:r>
            <a:r>
              <a:rPr lang="en-GB" altLang="de-DE" sz="2000" dirty="0" smtClean="0">
                <a:solidFill>
                  <a:schemeClr val="accent1"/>
                </a:solidFill>
                <a:latin typeface="Verdana"/>
                <a:cs typeface="Verdana"/>
              </a:rPr>
              <a:t>t?</a:t>
            </a:r>
            <a:endParaRPr lang="en-GB" altLang="de-DE" sz="2000" dirty="0">
              <a:solidFill>
                <a:schemeClr val="accent1"/>
              </a:solidFill>
              <a:latin typeface="Verdana"/>
              <a:cs typeface="Verdana"/>
            </a:endParaRPr>
          </a:p>
        </p:txBody>
      </p:sp>
      <p:sp>
        <p:nvSpPr>
          <p:cNvPr id="11" name="Text Box 6"/>
          <p:cNvSpPr txBox="1">
            <a:spLocks noChangeArrowheads="1"/>
          </p:cNvSpPr>
          <p:nvPr/>
        </p:nvSpPr>
        <p:spPr bwMode="auto">
          <a:xfrm>
            <a:off x="6688520" y="481013"/>
            <a:ext cx="2445862" cy="276999"/>
          </a:xfrm>
          <a:prstGeom prst="rect">
            <a:avLst/>
          </a:prstGeom>
          <a:noFill/>
          <a:ln w="9525">
            <a:noFill/>
            <a:miter lim="800000"/>
            <a:headEnd/>
            <a:tailEnd/>
          </a:ln>
        </p:spPr>
        <p:txBody>
          <a:bodyPr wrap="none">
            <a:spAutoFit/>
          </a:bodyPr>
          <a:lstStyle/>
          <a:p>
            <a:pPr eaLnBrk="1" hangingPunct="1"/>
            <a:r>
              <a:rPr lang="en-GB" altLang="de-DE" sz="1200" dirty="0" smtClean="0">
                <a:solidFill>
                  <a:schemeClr val="accent1"/>
                </a:solidFill>
              </a:rPr>
              <a:t>based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pic>
        <p:nvPicPr>
          <p:cNvPr id="12" name="Grafik 1"/>
          <p:cNvPicPr>
            <a:picLocks noChangeAspect="1"/>
          </p:cNvPicPr>
          <p:nvPr/>
        </p:nvPicPr>
        <p:blipFill>
          <a:blip r:embed="rId2"/>
          <a:srcRect/>
          <a:stretch>
            <a:fillRect/>
          </a:stretch>
        </p:blipFill>
        <p:spPr bwMode="auto">
          <a:xfrm>
            <a:off x="5111751" y="1340768"/>
            <a:ext cx="3779837" cy="2835275"/>
          </a:xfrm>
          <a:prstGeom prst="rect">
            <a:avLst/>
          </a:prstGeom>
          <a:noFill/>
          <a:ln w="9525">
            <a:noFill/>
            <a:miter lim="800000"/>
            <a:headEnd/>
            <a:tailEnd/>
          </a:ln>
        </p:spPr>
      </p:pic>
      <p:sp>
        <p:nvSpPr>
          <p:cNvPr id="13"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V</a:t>
            </a:r>
            <a:r>
              <a:rPr lang="en-GB" sz="1800" dirty="0" smtClean="0">
                <a:ea typeface="+mn-ea"/>
                <a:cs typeface="Times New Roman" pitchFamily="18" charset="0"/>
              </a:rPr>
              <a:t>oice: </a:t>
            </a:r>
            <a:r>
              <a:rPr lang="en-GB" sz="1800" dirty="0" smtClean="0">
                <a:solidFill>
                  <a:srgbClr val="006699"/>
                </a:solidFill>
                <a:cs typeface="Verdana" pitchFamily="34" charset="0"/>
              </a:rPr>
              <a:t>??? </a:t>
            </a:r>
            <a:r>
              <a:rPr lang="de-DE" sz="1800" dirty="0" smtClean="0">
                <a:solidFill>
                  <a:schemeClr val="bg1"/>
                </a:solidFill>
                <a:cs typeface="Verdana" pitchFamily="34" charset="0"/>
              </a:rPr>
              <a:t>klar, deutlich, angemessene Lautstärke</a:t>
            </a:r>
            <a:endParaRPr lang="de-DE" sz="1800" dirty="0" smtClean="0">
              <a:solidFill>
                <a:schemeClr val="bg1"/>
              </a:solidFill>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Mimics/gestures: </a:t>
            </a:r>
            <a:r>
              <a:rPr lang="en-GB" sz="1800" dirty="0" smtClean="0">
                <a:solidFill>
                  <a:srgbClr val="006699"/>
                </a:solidFill>
                <a:cs typeface="Verdana" pitchFamily="34" charset="0"/>
              </a:rPr>
              <a:t>??? </a:t>
            </a:r>
            <a:r>
              <a:rPr lang="de-DE" sz="1800" dirty="0" smtClean="0">
                <a:solidFill>
                  <a:schemeClr val="bg1"/>
                </a:solidFill>
                <a:cs typeface="Verdana" pitchFamily="34" charset="0"/>
              </a:rPr>
              <a:t>Blickkontakt; festes Auftreten</a:t>
            </a:r>
          </a:p>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P</a:t>
            </a:r>
            <a:r>
              <a:rPr lang="en-GB" sz="1800" dirty="0" smtClean="0">
                <a:ea typeface="+mn-ea"/>
                <a:cs typeface="Times New Roman" pitchFamily="18" charset="0"/>
              </a:rPr>
              <a:t>osture: </a:t>
            </a:r>
            <a:r>
              <a:rPr lang="en-GB" sz="1800" dirty="0" smtClean="0">
                <a:solidFill>
                  <a:srgbClr val="006699"/>
                </a:solidFill>
                <a:cs typeface="Verdana" pitchFamily="34" charset="0"/>
              </a:rPr>
              <a:t>???</a:t>
            </a:r>
          </a:p>
          <a:p>
            <a:pPr>
              <a:lnSpc>
                <a:spcPct val="80000"/>
              </a:lnSpc>
              <a:buFont typeface="Wingdings" pitchFamily="2" charset="2"/>
              <a:buNone/>
              <a:defRPr/>
            </a:pPr>
            <a:endParaRPr lang="de-DE" sz="1800" kern="0" dirty="0"/>
          </a:p>
        </p:txBody>
      </p:sp>
      <p:sp>
        <p:nvSpPr>
          <p:cNvPr id="153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What distinguishes people with a healthy self-esteem?</a:t>
            </a:r>
            <a:endParaRPr lang="en-GB" altLang="de-DE" sz="2000" dirty="0">
              <a:solidFill>
                <a:schemeClr val="accent1"/>
              </a:solidFill>
            </a:endParaRPr>
          </a:p>
        </p:txBody>
      </p:sp>
      <p:pic>
        <p:nvPicPr>
          <p:cNvPr id="15364" name="Grafik 1"/>
          <p:cNvPicPr>
            <a:picLocks noChangeAspect="1"/>
          </p:cNvPicPr>
          <p:nvPr/>
        </p:nvPicPr>
        <p:blipFill>
          <a:blip r:embed="rId2"/>
          <a:srcRect/>
          <a:stretch>
            <a:fillRect/>
          </a:stretch>
        </p:blipFill>
        <p:spPr bwMode="auto">
          <a:xfrm>
            <a:off x="5112480" y="1340768"/>
            <a:ext cx="3780000" cy="3448453"/>
          </a:xfrm>
          <a:prstGeom prst="rect">
            <a:avLst/>
          </a:prstGeom>
          <a:noFill/>
          <a:ln w="9525">
            <a:noFill/>
            <a:miter lim="800000"/>
            <a:headEnd/>
            <a:tailEnd/>
          </a:ln>
        </p:spPr>
      </p:pic>
      <p:sp>
        <p:nvSpPr>
          <p:cNvPr id="15365"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Superman” by </a:t>
            </a:r>
            <a:r>
              <a:rPr lang="en-US" altLang="de-DE" sz="800" i="1"/>
              <a:t>Linus </a:t>
            </a:r>
            <a:r>
              <a:rPr lang="en-US" altLang="de-DE" sz="800" i="1" smtClean="0"/>
              <a:t>Bohman) </a:t>
            </a:r>
            <a:endParaRPr lang="de-DE" altLang="de-DE" sz="800" i="1" dirty="0"/>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feld 4"/>
          <p:cNvSpPr txBox="1">
            <a:spLocks noChangeArrowheads="1"/>
          </p:cNvSpPr>
          <p:nvPr/>
        </p:nvSpPr>
        <p:spPr bwMode="auto">
          <a:xfrm>
            <a:off x="1706563" y="4293096"/>
            <a:ext cx="5730875" cy="923330"/>
          </a:xfrm>
          <a:prstGeom prst="rect">
            <a:avLst/>
          </a:prstGeom>
          <a:noFill/>
          <a:ln w="9525">
            <a:noFill/>
            <a:miter lim="800000"/>
            <a:headEnd/>
            <a:tailEnd/>
          </a:ln>
        </p:spPr>
        <p:txBody>
          <a:bodyPr>
            <a:spAutoFit/>
          </a:bodyPr>
          <a:lstStyle/>
          <a:p>
            <a:pPr eaLnBrk="1" hangingPunct="1">
              <a:spcBef>
                <a:spcPts val="1200"/>
              </a:spcBef>
            </a:pPr>
            <a:r>
              <a:rPr lang="en-GB" altLang="de-DE" dirty="0" smtClean="0">
                <a:solidFill>
                  <a:srgbClr val="006699"/>
                </a:solidFill>
              </a:rPr>
              <a:t>…like with everything: don’t overdo it (staring at people, constantly interrupting others, always playing the “alpha dog”!)</a:t>
            </a:r>
            <a:endParaRPr lang="en-GB" altLang="de-DE" dirty="0">
              <a:solidFill>
                <a:srgbClr val="006699"/>
              </a:solidFill>
            </a:endParaRPr>
          </a:p>
        </p:txBody>
      </p:sp>
      <p:sp>
        <p:nvSpPr>
          <p:cNvPr id="1638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Outwardly observable characteristics of a healthy self-esteem</a:t>
            </a:r>
            <a:endParaRPr lang="en-GB" altLang="de-DE" sz="2000" dirty="0">
              <a:solidFill>
                <a:schemeClr val="accent1"/>
              </a:solidFill>
            </a:endParaRPr>
          </a:p>
        </p:txBody>
      </p:sp>
      <p:pic>
        <p:nvPicPr>
          <p:cNvPr id="16389" name="Grafik 1"/>
          <p:cNvPicPr>
            <a:picLocks noChangeAspect="1"/>
          </p:cNvPicPr>
          <p:nvPr/>
        </p:nvPicPr>
        <p:blipFill>
          <a:blip r:embed="rId2"/>
          <a:srcRect/>
          <a:stretch>
            <a:fillRect/>
          </a:stretch>
        </p:blipFill>
        <p:spPr bwMode="auto">
          <a:xfrm>
            <a:off x="5112000" y="1340768"/>
            <a:ext cx="3778963" cy="2480887"/>
          </a:xfrm>
          <a:prstGeom prst="rect">
            <a:avLst/>
          </a:prstGeom>
          <a:noFill/>
          <a:ln w="9525">
            <a:noFill/>
            <a:miter lim="800000"/>
            <a:headEnd/>
            <a:tailEnd/>
          </a:ln>
        </p:spPr>
      </p:pic>
      <p:sp>
        <p:nvSpPr>
          <p:cNvPr id="16390"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Goodbye </a:t>
            </a:r>
            <a:r>
              <a:rPr lang="en-US" altLang="de-DE" sz="800" i="1" dirty="0"/>
              <a:t>Beach</a:t>
            </a:r>
            <a:r>
              <a:rPr lang="en-US" altLang="de-DE" sz="800" i="1" dirty="0" smtClean="0"/>
              <a:t>!” </a:t>
            </a:r>
            <a:r>
              <a:rPr lang="en-US" altLang="de-DE" sz="800" i="1" smtClean="0"/>
              <a:t>from thephotographymuse) </a:t>
            </a:r>
            <a:endParaRPr lang="de-DE" altLang="de-DE" sz="800" i="1" dirty="0"/>
          </a:p>
        </p:txBody>
      </p:sp>
      <p:sp>
        <p:nvSpPr>
          <p:cNvPr id="10" name="Rectangle 3"/>
          <p:cNvSpPr txBox="1">
            <a:spLocks noChangeArrowheads="1"/>
          </p:cNvSpPr>
          <p:nvPr/>
        </p:nvSpPr>
        <p:spPr bwMode="auto">
          <a:xfrm>
            <a:off x="251520" y="1340768"/>
            <a:ext cx="4813300" cy="32400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V</a:t>
            </a:r>
            <a:r>
              <a:rPr lang="en-GB" sz="1800" dirty="0" smtClean="0">
                <a:ea typeface="+mn-ea"/>
                <a:cs typeface="Times New Roman" pitchFamily="18" charset="0"/>
              </a:rPr>
              <a:t>oice: </a:t>
            </a:r>
            <a:r>
              <a:rPr lang="en-GB" sz="1800" dirty="0" smtClean="0">
                <a:solidFill>
                  <a:srgbClr val="006699"/>
                </a:solidFill>
                <a:cs typeface="Verdana" pitchFamily="34" charset="0"/>
              </a:rPr>
              <a:t>clear, well-articulated, appropriate volume</a:t>
            </a:r>
            <a:endParaRPr lang="en-GB" sz="1800" dirty="0" smtClean="0">
              <a:ea typeface="+mn-ea"/>
              <a:cs typeface="Times New Roman" pitchFamily="18" charset="0"/>
            </a:endParaRPr>
          </a:p>
          <a:p>
            <a:pPr marL="720000" indent="-360000">
              <a:spcBef>
                <a:spcPts val="1200"/>
              </a:spcBef>
              <a:buClr>
                <a:srgbClr val="8CADAE"/>
              </a:buClr>
              <a:buSzPct val="85000"/>
              <a:buFontTx/>
              <a:buChar char="o"/>
              <a:tabLst>
                <a:tab pos="722313" algn="l"/>
              </a:tabLst>
              <a:defRPr/>
            </a:pPr>
            <a:r>
              <a:rPr lang="en-GB" sz="1800" dirty="0" smtClean="0">
                <a:cs typeface="Times New Roman" pitchFamily="18" charset="0"/>
              </a:rPr>
              <a:t>Mimics/gestures</a:t>
            </a:r>
            <a:r>
              <a:rPr lang="en-GB" sz="1800" dirty="0" smtClean="0">
                <a:ea typeface="+mn-ea"/>
                <a:cs typeface="Times New Roman" pitchFamily="18" charset="0"/>
              </a:rPr>
              <a:t>: </a:t>
            </a:r>
            <a:r>
              <a:rPr lang="en-GB" sz="1800" dirty="0" smtClean="0">
                <a:solidFill>
                  <a:srgbClr val="006699"/>
                </a:solidFill>
                <a:cs typeface="Verdana" pitchFamily="34" charset="0"/>
              </a:rPr>
              <a:t>eye contact, use gestures to emphasize main points</a:t>
            </a:r>
          </a:p>
          <a:p>
            <a:pPr marL="720000" indent="-360000">
              <a:spcBef>
                <a:spcPts val="1200"/>
              </a:spcBef>
              <a:buClr>
                <a:srgbClr val="8CADAE"/>
              </a:buClr>
              <a:buSzPct val="85000"/>
              <a:buFontTx/>
              <a:buChar char="o"/>
              <a:tabLst>
                <a:tab pos="722313" algn="l"/>
              </a:tabLst>
              <a:defRPr/>
            </a:pPr>
            <a:r>
              <a:rPr lang="en-GB" sz="1800" dirty="0">
                <a:ea typeface="+mn-ea"/>
                <a:cs typeface="Times New Roman" pitchFamily="18" charset="0"/>
              </a:rPr>
              <a:t>P</a:t>
            </a:r>
            <a:r>
              <a:rPr lang="en-GB" sz="1800" dirty="0" smtClean="0">
                <a:ea typeface="+mn-ea"/>
                <a:cs typeface="Times New Roman" pitchFamily="18" charset="0"/>
              </a:rPr>
              <a:t>osture: </a:t>
            </a:r>
            <a:r>
              <a:rPr lang="en-GB" sz="1800" dirty="0" smtClean="0">
                <a:solidFill>
                  <a:srgbClr val="006699"/>
                </a:solidFill>
                <a:cs typeface="Verdana" pitchFamily="34" charset="0"/>
              </a:rPr>
              <a:t>straight, upright</a:t>
            </a:r>
          </a:p>
          <a:p>
            <a:pPr>
              <a:lnSpc>
                <a:spcPct val="80000"/>
              </a:lnSpc>
              <a:buFont typeface="Wingdings" pitchFamily="2" charset="2"/>
              <a:buNone/>
              <a:defRPr/>
            </a:pPr>
            <a:endParaRPr lang="de-DE" sz="1800" kern="0" dirty="0"/>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10.5</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Not directly observable characteristics of a healthy self-esteem</a:t>
            </a:r>
            <a:endParaRPr lang="en-GB" altLang="de-DE" sz="2000" dirty="0">
              <a:solidFill>
                <a:schemeClr val="accent1"/>
              </a:solidFill>
            </a:endParaRPr>
          </a:p>
        </p:txBody>
      </p:sp>
      <p:sp>
        <p:nvSpPr>
          <p:cNvPr id="17413"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Tenzin </a:t>
            </a:r>
            <a:r>
              <a:rPr lang="en-US" altLang="de-DE" sz="800" i="1" dirty="0" err="1"/>
              <a:t>Gyatso</a:t>
            </a:r>
            <a:r>
              <a:rPr lang="en-US" altLang="de-DE" sz="800" i="1" dirty="0"/>
              <a:t> - 14th Dalai </a:t>
            </a:r>
            <a:r>
              <a:rPr lang="en-US" altLang="de-DE" sz="800" i="1" dirty="0" smtClean="0"/>
              <a:t>Lama” by </a:t>
            </a:r>
            <a:r>
              <a:rPr lang="en-US" altLang="de-DE" sz="800" i="1" err="1" smtClean="0"/>
              <a:t>Chistopher</a:t>
            </a:r>
            <a:r>
              <a:rPr lang="en-US" altLang="de-DE" sz="800" i="1" smtClean="0"/>
              <a:t> Michel) </a:t>
            </a:r>
            <a:endParaRPr lang="de-DE" altLang="de-DE" sz="800" i="1" dirty="0"/>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1" name="Rectangle 3"/>
          <p:cNvSpPr>
            <a:spLocks noGrp="1" noChangeArrowheads="1"/>
          </p:cNvSpPr>
          <p:nvPr>
            <p:ph idx="1"/>
          </p:nvPr>
        </p:nvSpPr>
        <p:spPr>
          <a:xfrm>
            <a:off x="254521" y="1339850"/>
            <a:ext cx="4821783" cy="4464000"/>
          </a:xfrm>
        </p:spPr>
        <p:txBody>
          <a:bodyPr anchor="ctr"/>
          <a:lstStyle/>
          <a:p>
            <a:pPr marL="0" indent="0" algn="ctr">
              <a:buFont typeface="Wingdings 2" pitchFamily="18" charset="2"/>
              <a:buNone/>
              <a:defRPr/>
            </a:pPr>
            <a:r>
              <a:rPr lang="de-DE" sz="2800" dirty="0" smtClean="0">
                <a:latin typeface="Verdana" pitchFamily="34" charset="0"/>
                <a:ea typeface="Verdana" pitchFamily="34" charset="0"/>
                <a:cs typeface="Verdana" pitchFamily="34" charset="0"/>
              </a:rPr>
              <a:t>???</a:t>
            </a:r>
            <a:endParaRPr lang="de-DE" sz="2800" dirty="0">
              <a:latin typeface="Verdana" pitchFamily="34" charset="0"/>
              <a:ea typeface="Verdana" pitchFamily="34" charset="0"/>
              <a:cs typeface="Verdana" pitchFamily="34"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smtClean="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10.6</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6"/>
          <p:cNvSpPr txBox="1">
            <a:spLocks noChangeArrowheads="1"/>
          </p:cNvSpPr>
          <p:nvPr/>
        </p:nvSpPr>
        <p:spPr bwMode="auto">
          <a:xfrm>
            <a:off x="0" y="6670675"/>
            <a:ext cx="4545013"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Tenzin </a:t>
            </a:r>
            <a:r>
              <a:rPr lang="en-US" altLang="de-DE" sz="800" i="1" dirty="0" err="1"/>
              <a:t>Gyatso</a:t>
            </a:r>
            <a:r>
              <a:rPr lang="en-US" altLang="de-DE" sz="800" i="1" dirty="0"/>
              <a:t> - 14th Dalai </a:t>
            </a:r>
            <a:r>
              <a:rPr lang="en-US" altLang="de-DE" sz="800" i="1" dirty="0" smtClean="0"/>
              <a:t>Lama” by </a:t>
            </a:r>
            <a:r>
              <a:rPr lang="en-US" altLang="de-DE" sz="800" i="1" err="1"/>
              <a:t>Chistopher</a:t>
            </a:r>
            <a:r>
              <a:rPr lang="en-US" altLang="de-DE" sz="800" i="1"/>
              <a:t> </a:t>
            </a:r>
            <a:r>
              <a:rPr lang="en-US" altLang="de-DE" sz="800" i="1" smtClean="0"/>
              <a:t>Michel) </a:t>
            </a:r>
            <a:endParaRPr lang="de-DE" altLang="de-DE" sz="800" i="1" dirty="0"/>
          </a:p>
        </p:txBody>
      </p:sp>
      <p:sp>
        <p:nvSpPr>
          <p:cNvPr id="1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Not directly observable characteristics </a:t>
            </a:r>
            <a:r>
              <a:rPr lang="en-GB" altLang="de-DE" sz="2000" dirty="0">
                <a:solidFill>
                  <a:schemeClr val="accent1"/>
                </a:solidFill>
              </a:rPr>
              <a:t>of a healthy self-esteem</a:t>
            </a:r>
          </a:p>
        </p:txBody>
      </p:sp>
      <p:pic>
        <p:nvPicPr>
          <p:cNvPr id="1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000" y="1340769"/>
            <a:ext cx="3779998" cy="4443791"/>
          </a:xfrm>
          <a:prstGeom prst="rect">
            <a:avLst/>
          </a:prstGeom>
        </p:spPr>
      </p:pic>
      <p:sp>
        <p:nvSpPr>
          <p:cNvPr id="13"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Confidence in one’s own abilities, even when things are not going so well</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Accepting of errors or failures (without devaluing oneself)</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Introspective; readiness to learn from errors/failures</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Positive attitude towards oneself, for example, praising yourself for a success</a:t>
            </a:r>
            <a:endParaRPr lang="de-DE" sz="1800" kern="0" dirty="0"/>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fld id="{DA1BBB40-710E-4179-9807-5755E7299459}" type="slidenum">
              <a:rPr lang="en-US" altLang="de-DE" smtClean="0"/>
              <a:pPr>
                <a:defRPr/>
              </a:pPr>
              <a:t>8</a:t>
            </a:fld>
            <a:endParaRPr lang="en-US" altLang="de-DE"/>
          </a:p>
        </p:txBody>
      </p:sp>
      <p:sp>
        <p:nvSpPr>
          <p:cNvPr id="5" name="Rectangle 8"/>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n-GB" altLang="de-DE" sz="2000" b="0" dirty="0" smtClean="0">
                <a:solidFill>
                  <a:srgbClr val="D16349"/>
                </a:solidFill>
                <a:latin typeface="Verdana" panose="020B0604030504040204" pitchFamily="34" charset="0"/>
              </a:rPr>
              <a:t>Why are we doing this?</a:t>
            </a:r>
            <a:endParaRPr lang="en-GB" altLang="de-DE" sz="2000" b="0" dirty="0">
              <a:solidFill>
                <a:srgbClr val="D16349"/>
              </a:solidFill>
              <a:latin typeface="Verdana" panose="020B0604030504040204" pitchFamily="34" charset="0"/>
            </a:endParaRPr>
          </a:p>
        </p:txBody>
      </p:sp>
      <p:sp>
        <p:nvSpPr>
          <p:cNvPr id="6" name="Text Box 4"/>
          <p:cNvSpPr txBox="1">
            <a:spLocks noChangeArrowheads="1"/>
          </p:cNvSpPr>
          <p:nvPr/>
        </p:nvSpPr>
        <p:spPr bwMode="auto">
          <a:xfrm>
            <a:off x="323528" y="1341438"/>
            <a:ext cx="856806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20000"/>
              </a:spcBef>
            </a:pPr>
            <a:r>
              <a:rPr lang="en-GB" altLang="de-DE" b="0" dirty="0" smtClean="0">
                <a:latin typeface="Verdana" panose="020B0604030504040204" pitchFamily="34" charset="0"/>
              </a:rPr>
              <a:t>Studies show that many (but not all!) people with psychosis have </a:t>
            </a:r>
            <a:r>
              <a:rPr lang="en-GB" altLang="de-DE" dirty="0" smtClean="0">
                <a:latin typeface="Verdana" panose="020B0604030504040204" pitchFamily="34" charset="0"/>
              </a:rPr>
              <a:t>low self-esteem.</a:t>
            </a:r>
          </a:p>
          <a:p>
            <a:pPr eaLnBrk="1" hangingPunct="1">
              <a:spcBef>
                <a:spcPct val="20000"/>
              </a:spcBef>
            </a:pPr>
            <a:endParaRPr lang="de-DE" altLang="de-DE" b="0" dirty="0">
              <a:latin typeface="Verdana" panose="020B0604030504040204" pitchFamily="34" charset="0"/>
            </a:endParaRPr>
          </a:p>
          <a:p>
            <a:pPr eaLnBrk="1" hangingPunct="1">
              <a:spcBef>
                <a:spcPct val="20000"/>
              </a:spcBef>
            </a:pPr>
            <a:r>
              <a:rPr lang="en-GB" altLang="de-DE" b="0" dirty="0">
                <a:latin typeface="Verdana" panose="020B0604030504040204" pitchFamily="34" charset="0"/>
              </a:rPr>
              <a:t>T</a:t>
            </a:r>
            <a:r>
              <a:rPr lang="en-GB" altLang="de-DE" b="0" dirty="0" smtClean="0">
                <a:latin typeface="Verdana" panose="020B0604030504040204" pitchFamily="34" charset="0"/>
              </a:rPr>
              <a:t>his is often hardly taken into consideration during a therapy, due to the fact that generally other afflictions are focussed on first (e.g. hearing voices, experiencing threat). </a:t>
            </a:r>
          </a:p>
          <a:p>
            <a:pPr eaLnBrk="1" hangingPunct="1">
              <a:spcBef>
                <a:spcPct val="20000"/>
              </a:spcBef>
            </a:pPr>
            <a:r>
              <a:rPr lang="en-GB" altLang="de-DE" b="0" dirty="0" smtClean="0">
                <a:latin typeface="Verdana" panose="020B0604030504040204" pitchFamily="34" charset="0"/>
              </a:rPr>
              <a:t>However, many patients say that they suffer more and longer from self-esteem issues than from other symptoms of the psychosis.</a:t>
            </a:r>
          </a:p>
          <a:p>
            <a:pPr eaLnBrk="1" hangingPunct="1">
              <a:spcBef>
                <a:spcPct val="20000"/>
              </a:spcBef>
            </a:pPr>
            <a:endParaRPr lang="en-GB" altLang="de-DE" b="0" dirty="0" smtClean="0">
              <a:latin typeface="Verdana" panose="020B0604030504040204" pitchFamily="34" charset="0"/>
            </a:endParaRPr>
          </a:p>
          <a:p>
            <a:pPr eaLnBrk="1" hangingPunct="1">
              <a:spcBef>
                <a:spcPct val="20000"/>
              </a:spcBef>
            </a:pPr>
            <a:r>
              <a:rPr lang="en-GB" altLang="de-DE" b="0" dirty="0" smtClean="0">
                <a:latin typeface="Verdana" panose="020B0604030504040204" pitchFamily="34" charset="0"/>
              </a:rPr>
              <a:t>With the help of specific strategies, self-esteem can be actively improved!</a:t>
            </a:r>
            <a:endParaRPr lang="en-GB" altLang="de-DE" b="0" dirty="0">
              <a:latin typeface="Verdana" panose="020B0604030504040204" pitchFamily="34" charset="0"/>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10.8</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extLst>
      <p:ext uri="{BB962C8B-B14F-4D97-AF65-F5344CB8AC3E}">
        <p14:creationId xmlns:p14="http://schemas.microsoft.com/office/powerpoint/2010/main" val="560086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3659272512"/>
              </p:ext>
            </p:extLst>
          </p:nvPr>
        </p:nvGraphicFramePr>
        <p:xfrm>
          <a:off x="71438" y="1339200"/>
          <a:ext cx="9001125" cy="1188836"/>
        </p:xfrm>
        <a:graphic>
          <a:graphicData uri="http://schemas.openxmlformats.org/drawingml/2006/table">
            <a:tbl>
              <a:tblPr/>
              <a:tblGrid>
                <a:gridCol w="4340225"/>
                <a:gridCol w="4660900"/>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n-GB" altLang="de-DE" sz="1800" b="1" i="0" u="none" strike="noStrike" cap="none" normalizeH="0" baseline="0" noProof="0" dirty="0" smtClean="0">
                          <a:ln>
                            <a:noFill/>
                          </a:ln>
                          <a:solidFill>
                            <a:schemeClr val="tx1"/>
                          </a:solidFill>
                          <a:effectLst/>
                          <a:latin typeface="Verdana" panose="020B0604030504040204" pitchFamily="34" charset="0"/>
                        </a:rPr>
                        <a:t>Negative effects of psychosis on (mood) self-esteem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pPr>
                      <a:r>
                        <a:rPr kumimoji="0" lang="en-GB" altLang="de-DE" sz="1800" b="1" i="1" u="sng" strike="noStrike" cap="none" normalizeH="0" baseline="0" noProof="0" dirty="0" smtClean="0">
                          <a:ln>
                            <a:noFill/>
                          </a:ln>
                          <a:solidFill>
                            <a:schemeClr val="tx1"/>
                          </a:solidFill>
                          <a:effectLst/>
                          <a:latin typeface="Verdana" panose="020B0604030504040204" pitchFamily="34" charset="0"/>
                        </a:rPr>
                        <a:t>Short-term</a:t>
                      </a:r>
                      <a:r>
                        <a:rPr kumimoji="0" lang="en-GB" altLang="de-DE" sz="1800" b="1" i="0" u="none" strike="noStrike" cap="none" normalizeH="0" baseline="0" noProof="0" dirty="0" smtClean="0">
                          <a:ln>
                            <a:noFill/>
                          </a:ln>
                          <a:solidFill>
                            <a:schemeClr val="tx1"/>
                          </a:solidFill>
                          <a:effectLst/>
                          <a:latin typeface="Verdana" panose="020B0604030504040204" pitchFamily="34" charset="0"/>
                        </a:rPr>
                        <a:t> positive effects of psychosis on (mood) self-esteem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sp>
        <p:nvSpPr>
          <p:cNvPr id="19478"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en-GB" altLang="de-DE" sz="2000" dirty="0" smtClean="0">
                <a:solidFill>
                  <a:srgbClr val="D16349"/>
                </a:solidFill>
              </a:rPr>
              <a:t>Psychosis </a:t>
            </a:r>
            <a:r>
              <a:rPr lang="en-GB" altLang="de-DE" sz="2000" dirty="0">
                <a:solidFill>
                  <a:srgbClr val="D16349"/>
                </a:solidFill>
              </a:rPr>
              <a:t>a</a:t>
            </a:r>
            <a:r>
              <a:rPr lang="en-GB" altLang="de-DE" sz="2000" dirty="0" smtClean="0">
                <a:solidFill>
                  <a:srgbClr val="D16349"/>
                </a:solidFill>
              </a:rPr>
              <a:t>nd self-estee</a:t>
            </a:r>
            <a:r>
              <a:rPr lang="en-GB" altLang="de-DE" sz="2000" dirty="0">
                <a:solidFill>
                  <a:srgbClr val="D16349"/>
                </a:solidFill>
              </a:rPr>
              <a:t>m</a:t>
            </a:r>
            <a:endParaRPr lang="en-GB" altLang="de-DE" sz="2000" dirty="0" smtClean="0">
              <a:solidFill>
                <a:srgbClr val="D16349"/>
              </a:solidFill>
            </a:endParaRPr>
          </a:p>
          <a:p>
            <a:pPr algn="ctr" eaLnBrk="1" hangingPunct="1"/>
            <a:r>
              <a:rPr lang="en-GB" altLang="de-DE" sz="1700" dirty="0" smtClean="0">
                <a:solidFill>
                  <a:srgbClr val="D16349"/>
                </a:solidFill>
              </a:rPr>
              <a:t>Psychosis can have different effects on the emotional constitution</a:t>
            </a:r>
            <a:endParaRPr lang="en-GB" altLang="de-DE" sz="1700" dirty="0">
              <a:solidFill>
                <a:srgbClr val="D16349"/>
              </a:solidFill>
            </a:endParaRPr>
          </a:p>
        </p:txBody>
      </p:sp>
      <p:grpSp>
        <p:nvGrpSpPr>
          <p:cNvPr id="2" name="Group 35"/>
          <p:cNvGrpSpPr>
            <a:grpSpLocks/>
          </p:cNvGrpSpPr>
          <p:nvPr/>
        </p:nvGrpSpPr>
        <p:grpSpPr bwMode="auto">
          <a:xfrm>
            <a:off x="0" y="6167432"/>
            <a:ext cx="2265363" cy="561974"/>
            <a:chOff x="0" y="3957"/>
            <a:chExt cx="1427" cy="354"/>
          </a:xfrm>
        </p:grpSpPr>
        <p:sp>
          <p:nvSpPr>
            <p:cNvPr id="1948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9483"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1948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en-GB" altLang="de-DE" sz="1200" i="1" dirty="0" smtClean="0"/>
                <a:t>worksheet</a:t>
              </a:r>
              <a:r>
                <a:rPr lang="de-DE" altLang="de-DE" sz="1200" i="1" dirty="0" smtClean="0"/>
                <a:t> 10.1</a:t>
              </a:r>
              <a:endParaRPr lang="de-DE" altLang="de-DE" sz="1200" i="1" dirty="0"/>
            </a:p>
            <a:p>
              <a:pPr eaLnBrk="1" hangingPunct="1"/>
              <a:r>
                <a:rPr lang="de-DE" altLang="de-DE" sz="1200" dirty="0" smtClean="0"/>
                <a:t>     </a:t>
              </a:r>
              <a:endParaRPr lang="de-DE" altLang="de-DE" sz="1200" dirty="0"/>
            </a:p>
          </p:txBody>
        </p:sp>
      </p:gr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10.9</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0411" name="Group 59"/>
          <p:cNvGraphicFramePr>
            <a:graphicFrameLocks noGrp="1"/>
          </p:cNvGraphicFramePr>
          <p:nvPr>
            <p:extLst>
              <p:ext uri="{D42A27DB-BD31-4B8C-83A1-F6EECF244321}">
                <p14:modId xmlns:p14="http://schemas.microsoft.com/office/powerpoint/2010/main" val="553182047"/>
              </p:ext>
            </p:extLst>
          </p:nvPr>
        </p:nvGraphicFramePr>
        <p:xfrm>
          <a:off x="71438" y="1339200"/>
          <a:ext cx="9001125" cy="4206874"/>
        </p:xfrm>
        <a:graphic>
          <a:graphicData uri="http://schemas.openxmlformats.org/drawingml/2006/table">
            <a:tbl>
              <a:tblPr/>
              <a:tblGrid>
                <a:gridCol w="4340225"/>
                <a:gridCol w="4660900"/>
              </a:tblGrid>
              <a:tr h="1188836">
                <a:tc>
                  <a:txBody>
                    <a:bodyPr/>
                    <a:lstStyle>
                      <a:lvl1pPr marL="8937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8937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kumimoji="0" lang="en-GB" altLang="de-DE" sz="1800" b="1" i="0" u="none" strike="noStrike" cap="none" normalizeH="0" baseline="0" noProof="0" dirty="0" smtClean="0">
                          <a:ln>
                            <a:noFill/>
                          </a:ln>
                          <a:solidFill>
                            <a:schemeClr val="tx1"/>
                          </a:solidFill>
                          <a:effectLst/>
                          <a:latin typeface="Verdana" panose="020B0604030504040204" pitchFamily="34" charset="0"/>
                        </a:rPr>
                        <a:t>Negative effects of psychosis on (mood) self-esteem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715963"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715963" marR="0" lvl="0" indent="0" algn="l" defTabSz="914400" rtl="0" eaLnBrk="1" fontAlgn="base" latinLnBrk="0" hangingPunct="1">
                        <a:lnSpc>
                          <a:spcPct val="100000"/>
                        </a:lnSpc>
                        <a:spcBef>
                          <a:spcPct val="0"/>
                        </a:spcBef>
                        <a:spcAft>
                          <a:spcPct val="0"/>
                        </a:spcAft>
                        <a:buClr>
                          <a:schemeClr val="accent1"/>
                        </a:buClr>
                        <a:buSzPct val="85000"/>
                        <a:buFont typeface="Wingdings 2" panose="05020102010507070707" pitchFamily="18" charset="2"/>
                        <a:buNone/>
                        <a:tabLst/>
                        <a:defRPr/>
                      </a:pPr>
                      <a:r>
                        <a:rPr kumimoji="0" lang="en-GB" altLang="de-DE" sz="1800" b="1" i="1" u="sng" strike="noStrike" cap="none" normalizeH="0" baseline="0" noProof="0" dirty="0" smtClean="0">
                          <a:ln>
                            <a:noFill/>
                          </a:ln>
                          <a:solidFill>
                            <a:schemeClr val="tx1"/>
                          </a:solidFill>
                          <a:effectLst/>
                          <a:latin typeface="Verdana" panose="020B0604030504040204" pitchFamily="34" charset="0"/>
                        </a:rPr>
                        <a:t>Short-term</a:t>
                      </a:r>
                      <a:r>
                        <a:rPr kumimoji="0" lang="en-GB" altLang="de-DE" sz="1800" b="1" i="0" u="none" strike="noStrike" cap="none" normalizeH="0" baseline="0" noProof="0" dirty="0" smtClean="0">
                          <a:ln>
                            <a:noFill/>
                          </a:ln>
                          <a:solidFill>
                            <a:schemeClr val="tx1"/>
                          </a:solidFill>
                          <a:effectLst/>
                          <a:latin typeface="Verdana" panose="020B0604030504040204" pitchFamily="34" charset="0"/>
                        </a:rPr>
                        <a:t> positive effects of psychosis on (mood) self-esteem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90">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800" b="0" i="0" u="none" strike="noStrike" cap="none" normalizeH="0" baseline="0" noProof="0" dirty="0" smtClean="0">
                          <a:ln>
                            <a:noFill/>
                          </a:ln>
                          <a:solidFill>
                            <a:schemeClr val="tx1"/>
                          </a:solidFill>
                          <a:effectLst/>
                          <a:latin typeface="Verdana" panose="020B0604030504040204" pitchFamily="34" charset="0"/>
                        </a:rPr>
                        <a:t>During psychosis: experiencing threat, fear</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800" b="0" i="0" u="none" strike="noStrike" cap="none" normalizeH="0" baseline="0" noProof="0" dirty="0" smtClean="0">
                          <a:ln>
                            <a:noFill/>
                          </a:ln>
                          <a:solidFill>
                            <a:schemeClr val="tx1"/>
                          </a:solidFill>
                          <a:effectLst/>
                          <a:latin typeface="Verdana" panose="020B0604030504040204" pitchFamily="34" charset="0"/>
                        </a:rPr>
                        <a:t>During psychosis: rush, excitement, “something is happening at last”</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800" b="0" i="0" u="none" strike="noStrike" cap="none" normalizeH="0" baseline="0" noProof="0" dirty="0" smtClean="0">
                          <a:ln>
                            <a:noFill/>
                          </a:ln>
                          <a:solidFill>
                            <a:schemeClr val="tx1"/>
                          </a:solidFill>
                          <a:effectLst/>
                          <a:latin typeface="Verdana" panose="020B0604030504040204" pitchFamily="34" charset="0"/>
                        </a:rPr>
                        <a:t>During psychosis: hearing insulting voices. One thus feels worthless and offended.</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800" b="0" i="0" u="none" strike="noStrike" cap="none" normalizeH="0" baseline="0" noProof="0" dirty="0" smtClean="0">
                          <a:ln>
                            <a:noFill/>
                          </a:ln>
                          <a:solidFill>
                            <a:schemeClr val="tx1"/>
                          </a:solidFill>
                          <a:effectLst/>
                          <a:latin typeface="Verdana" panose="020B0604030504040204" pitchFamily="34" charset="0"/>
                        </a:rPr>
                        <a:t>During psychosis: hearing flattering and affirming voices. One thus feels less lonely sometimes.</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18892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800" b="0" i="0" u="none" strike="noStrike" cap="none" normalizeH="0" baseline="0" noProof="0" dirty="0" smtClean="0">
                          <a:ln>
                            <a:noFill/>
                          </a:ln>
                          <a:solidFill>
                            <a:schemeClr val="tx1"/>
                          </a:solidFill>
                          <a:effectLst/>
                          <a:latin typeface="Verdana" panose="020B0604030504040204" pitchFamily="34" charset="0"/>
                        </a:rPr>
                        <a:t>After psychosis: feeling ashamed, future may seem shattered (e.g. abandoned by friends and family)</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185738" marR="0" lvl="0" indent="-185738" algn="l" defTabSz="914400" rtl="0" eaLnBrk="1" fontAlgn="base" latinLnBrk="0" hangingPunct="1">
                        <a:lnSpc>
                          <a:spcPct val="100000"/>
                        </a:lnSpc>
                        <a:spcBef>
                          <a:spcPct val="20000"/>
                        </a:spcBef>
                        <a:spcAft>
                          <a:spcPct val="0"/>
                        </a:spcAft>
                        <a:buClr>
                          <a:srgbClr val="8CADAE"/>
                        </a:buClr>
                        <a:buSzPct val="85000"/>
                        <a:buFontTx/>
                        <a:buChar char="o"/>
                        <a:tabLst/>
                      </a:pPr>
                      <a:r>
                        <a:rPr kumimoji="0" lang="en-GB" altLang="de-DE" sz="1800" b="0" i="0" u="none" strike="noStrike" cap="none" normalizeH="0" baseline="0" noProof="0" dirty="0" smtClean="0">
                          <a:ln>
                            <a:noFill/>
                          </a:ln>
                          <a:solidFill>
                            <a:schemeClr val="tx1"/>
                          </a:solidFill>
                          <a:effectLst/>
                          <a:latin typeface="Verdana" panose="020B0604030504040204" pitchFamily="34" charset="0"/>
                        </a:rPr>
                        <a:t>During psychosis: feeling of power, talent, importance (powerful enemies) and destiny</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9476" name="Picture 22" descr="nachteil"/>
          <p:cNvPicPr>
            <a:picLocks noChangeAspect="1" noChangeArrowheads="1"/>
          </p:cNvPicPr>
          <p:nvPr/>
        </p:nvPicPr>
        <p:blipFill>
          <a:blip r:embed="rId3"/>
          <a:srcRect/>
          <a:stretch>
            <a:fillRect/>
          </a:stretch>
        </p:blipFill>
        <p:spPr bwMode="auto">
          <a:xfrm>
            <a:off x="249238" y="1628775"/>
            <a:ext cx="409575" cy="503238"/>
          </a:xfrm>
          <a:prstGeom prst="rect">
            <a:avLst/>
          </a:prstGeom>
          <a:noFill/>
          <a:ln w="9525">
            <a:noFill/>
            <a:miter lim="800000"/>
            <a:headEnd/>
            <a:tailEnd/>
          </a:ln>
        </p:spPr>
      </p:pic>
      <p:pic>
        <p:nvPicPr>
          <p:cNvPr id="19477" name="Picture 23" descr="daumen"/>
          <p:cNvPicPr>
            <a:picLocks noChangeAspect="1" noChangeArrowheads="1"/>
          </p:cNvPicPr>
          <p:nvPr/>
        </p:nvPicPr>
        <p:blipFill>
          <a:blip r:embed="rId4"/>
          <a:srcRect/>
          <a:stretch>
            <a:fillRect/>
          </a:stretch>
        </p:blipFill>
        <p:spPr bwMode="auto">
          <a:xfrm>
            <a:off x="4505325" y="1557338"/>
            <a:ext cx="546100" cy="546100"/>
          </a:xfrm>
          <a:prstGeom prst="rect">
            <a:avLst/>
          </a:prstGeom>
          <a:noFill/>
          <a:ln w="9525">
            <a:noFill/>
            <a:miter lim="800000"/>
            <a:headEnd/>
            <a:tailEnd/>
          </a:ln>
        </p:spPr>
      </p:pic>
      <p:grpSp>
        <p:nvGrpSpPr>
          <p:cNvPr id="13" name="Group 35"/>
          <p:cNvGrpSpPr>
            <a:grpSpLocks/>
          </p:cNvGrpSpPr>
          <p:nvPr/>
        </p:nvGrpSpPr>
        <p:grpSpPr bwMode="auto">
          <a:xfrm>
            <a:off x="0" y="6167432"/>
            <a:ext cx="2265363" cy="561974"/>
            <a:chOff x="0" y="3957"/>
            <a:chExt cx="1427" cy="354"/>
          </a:xfrm>
        </p:grpSpPr>
        <p:sp>
          <p:nvSpPr>
            <p:cNvPr id="14"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5" name="Picture 70" descr="Notizen2"/>
            <p:cNvPicPr>
              <a:picLocks noChangeAspect="1" noChangeArrowheads="1"/>
            </p:cNvPicPr>
            <p:nvPr/>
          </p:nvPicPr>
          <p:blipFill>
            <a:blip r:embed="rId5"/>
            <a:srcRect/>
            <a:stretch>
              <a:fillRect/>
            </a:stretch>
          </p:blipFill>
          <p:spPr bwMode="auto">
            <a:xfrm>
              <a:off x="37" y="3996"/>
              <a:ext cx="212" cy="219"/>
            </a:xfrm>
            <a:prstGeom prst="rect">
              <a:avLst/>
            </a:prstGeom>
            <a:noFill/>
            <a:ln w="9525">
              <a:noFill/>
              <a:miter lim="800000"/>
              <a:headEnd/>
              <a:tailEnd/>
            </a:ln>
          </p:spPr>
        </p:pic>
        <p:sp>
          <p:nvSpPr>
            <p:cNvPr id="16"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smtClean="0">
                  <a:sym typeface="Wingdings" pitchFamily="2" charset="2"/>
                </a:rPr>
                <a:t></a:t>
              </a:r>
              <a:r>
                <a:rPr lang="en-GB" altLang="de-DE" sz="1200" dirty="0" smtClean="0"/>
                <a:t> </a:t>
              </a:r>
              <a:r>
                <a:rPr lang="en-GB" altLang="de-DE" sz="1200" i="1" dirty="0" smtClean="0"/>
                <a:t>worksheet </a:t>
              </a:r>
              <a:r>
                <a:rPr lang="de-DE" altLang="de-DE" sz="1200" i="1" dirty="0" smtClean="0"/>
                <a:t>10.1</a:t>
              </a:r>
              <a:endParaRPr lang="de-DE" altLang="de-DE" sz="1200" i="1" dirty="0"/>
            </a:p>
            <a:p>
              <a:pPr eaLnBrk="1" hangingPunct="1"/>
              <a:r>
                <a:rPr lang="de-DE" altLang="de-DE" sz="1200" dirty="0"/>
                <a:t>     </a:t>
              </a:r>
            </a:p>
          </p:txBody>
        </p:sp>
      </p:grpSp>
      <p:sp>
        <p:nvSpPr>
          <p:cNvPr id="11"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en-GB" altLang="de-DE" sz="2000" dirty="0" smtClean="0">
                <a:solidFill>
                  <a:srgbClr val="D16349"/>
                </a:solidFill>
              </a:rPr>
              <a:t>Psychosis </a:t>
            </a:r>
            <a:r>
              <a:rPr lang="en-GB" altLang="de-DE" sz="2000" dirty="0">
                <a:solidFill>
                  <a:srgbClr val="D16349"/>
                </a:solidFill>
              </a:rPr>
              <a:t>a</a:t>
            </a:r>
            <a:r>
              <a:rPr lang="en-GB" altLang="de-DE" sz="2000" dirty="0" smtClean="0">
                <a:solidFill>
                  <a:srgbClr val="D16349"/>
                </a:solidFill>
              </a:rPr>
              <a:t>nd self-estee</a:t>
            </a:r>
            <a:r>
              <a:rPr lang="en-GB" altLang="de-DE" sz="2000" dirty="0">
                <a:solidFill>
                  <a:srgbClr val="D16349"/>
                </a:solidFill>
              </a:rPr>
              <a:t>m</a:t>
            </a:r>
            <a:endParaRPr lang="en-GB" altLang="de-DE" sz="2000" dirty="0" smtClean="0">
              <a:solidFill>
                <a:srgbClr val="D16349"/>
              </a:solidFill>
            </a:endParaRPr>
          </a:p>
          <a:p>
            <a:pPr algn="ctr" eaLnBrk="1" hangingPunct="1"/>
            <a:r>
              <a:rPr lang="en-GB" altLang="de-DE" sz="1700" dirty="0" smtClean="0">
                <a:solidFill>
                  <a:srgbClr val="D16349"/>
                </a:solidFill>
              </a:rPr>
              <a:t>Psychosis can have different effects on the emotional constitution</a:t>
            </a:r>
            <a:endParaRPr lang="en-GB" altLang="de-DE" sz="1700" dirty="0">
              <a:solidFill>
                <a:srgbClr val="D16349"/>
              </a:solidFill>
            </a:endParaRPr>
          </a:p>
        </p:txBody>
      </p:sp>
      <p:sp>
        <p:nvSpPr>
          <p:cNvPr id="1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10.10</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ext Box 20"/>
          <p:cNvSpPr txBox="1">
            <a:spLocks noChangeArrowheads="1"/>
          </p:cNvSpPr>
          <p:nvPr/>
        </p:nvSpPr>
        <p:spPr bwMode="auto">
          <a:xfrm>
            <a:off x="914400" y="1339200"/>
            <a:ext cx="7315200" cy="1892826"/>
          </a:xfrm>
          <a:prstGeom prst="rect">
            <a:avLst/>
          </a:prstGeom>
          <a:noFill/>
          <a:ln w="9525">
            <a:noFill/>
            <a:miter lim="800000"/>
            <a:headEnd/>
            <a:tailEnd/>
          </a:ln>
        </p:spPr>
        <p:txBody>
          <a:bodyPr>
            <a:spAutoFit/>
          </a:bodyPr>
          <a:lstStyle/>
          <a:p>
            <a:pPr eaLnBrk="1" hangingPunct="1">
              <a:spcBef>
                <a:spcPct val="50000"/>
              </a:spcBef>
            </a:pPr>
            <a:r>
              <a:rPr lang="en-GB" altLang="de-DE" dirty="0" smtClean="0"/>
              <a:t>The </a:t>
            </a:r>
            <a:r>
              <a:rPr lang="en-GB" altLang="de-DE" b="1" i="1" dirty="0" smtClean="0"/>
              <a:t>short-term </a:t>
            </a:r>
            <a:r>
              <a:rPr lang="en-GB" altLang="de-DE" b="1" dirty="0" smtClean="0"/>
              <a:t>positive effects</a:t>
            </a:r>
            <a:r>
              <a:rPr lang="en-GB" altLang="de-DE" dirty="0" smtClean="0"/>
              <a:t> of psychotic symptoms on self-esteem are generally washed out by the </a:t>
            </a:r>
            <a:r>
              <a:rPr lang="en-GB" altLang="de-DE" b="1" i="1" dirty="0" smtClean="0"/>
              <a:t>long-term</a:t>
            </a:r>
            <a:r>
              <a:rPr lang="en-GB" altLang="de-DE" b="1" dirty="0" smtClean="0"/>
              <a:t> negative consequences</a:t>
            </a:r>
            <a:r>
              <a:rPr lang="en-GB" altLang="de-DE" dirty="0" smtClean="0"/>
              <a:t>. </a:t>
            </a:r>
          </a:p>
          <a:p>
            <a:pPr eaLnBrk="1" hangingPunct="1">
              <a:spcBef>
                <a:spcPct val="50000"/>
              </a:spcBef>
            </a:pPr>
            <a:r>
              <a:rPr lang="en-GB" altLang="de-DE" dirty="0" smtClean="0"/>
              <a:t>Abruptly stopping medicine to revisit an exciting world of psychosis is a dangerous game with fire – particularly as fear is often predominant during psychosis!</a:t>
            </a:r>
            <a:endParaRPr lang="en-GB" altLang="de-DE" dirty="0"/>
          </a:p>
        </p:txBody>
      </p:sp>
      <p:sp>
        <p:nvSpPr>
          <p:cNvPr id="6" name="Text Box 122"/>
          <p:cNvSpPr txBox="1">
            <a:spLocks noChangeArrowheads="1"/>
          </p:cNvSpPr>
          <p:nvPr/>
        </p:nvSpPr>
        <p:spPr bwMode="auto">
          <a:xfrm>
            <a:off x="0" y="65140"/>
            <a:ext cx="9144000" cy="661720"/>
          </a:xfrm>
          <a:prstGeom prst="rect">
            <a:avLst/>
          </a:prstGeom>
          <a:noFill/>
          <a:ln w="9525">
            <a:noFill/>
            <a:miter lim="800000"/>
            <a:headEnd/>
            <a:tailEnd/>
          </a:ln>
        </p:spPr>
        <p:txBody>
          <a:bodyPr anchor="ctr">
            <a:spAutoFit/>
          </a:bodyPr>
          <a:lstStyle/>
          <a:p>
            <a:pPr algn="ctr" eaLnBrk="1" hangingPunct="1"/>
            <a:r>
              <a:rPr lang="en-GB" altLang="de-DE" sz="2000" dirty="0" smtClean="0">
                <a:solidFill>
                  <a:srgbClr val="D16349"/>
                </a:solidFill>
              </a:rPr>
              <a:t>Psychosis </a:t>
            </a:r>
            <a:r>
              <a:rPr lang="en-GB" altLang="de-DE" sz="2000" dirty="0">
                <a:solidFill>
                  <a:srgbClr val="D16349"/>
                </a:solidFill>
              </a:rPr>
              <a:t>a</a:t>
            </a:r>
            <a:r>
              <a:rPr lang="en-GB" altLang="de-DE" sz="2000" dirty="0" smtClean="0">
                <a:solidFill>
                  <a:srgbClr val="D16349"/>
                </a:solidFill>
              </a:rPr>
              <a:t>nd self-estee</a:t>
            </a:r>
            <a:r>
              <a:rPr lang="en-GB" altLang="de-DE" sz="2000" dirty="0">
                <a:solidFill>
                  <a:srgbClr val="D16349"/>
                </a:solidFill>
              </a:rPr>
              <a:t>m</a:t>
            </a:r>
            <a:endParaRPr lang="en-GB" altLang="de-DE" sz="2000" dirty="0" smtClean="0">
              <a:solidFill>
                <a:srgbClr val="D16349"/>
              </a:solidFill>
            </a:endParaRPr>
          </a:p>
          <a:p>
            <a:pPr algn="ctr" eaLnBrk="1" hangingPunct="1"/>
            <a:r>
              <a:rPr lang="en-GB" altLang="de-DE" sz="1700" dirty="0" smtClean="0">
                <a:solidFill>
                  <a:srgbClr val="D16349"/>
                </a:solidFill>
              </a:rPr>
              <a:t>Psychosis can have different effects on the emotional constitution</a:t>
            </a:r>
            <a:endParaRPr lang="en-GB" altLang="de-DE" sz="1700" dirty="0">
              <a:solidFill>
                <a:srgbClr val="D16349"/>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Sources of self-esteem</a:t>
            </a:r>
            <a:endParaRPr lang="en-GB" altLang="de-DE" sz="2000" dirty="0">
              <a:solidFill>
                <a:schemeClr val="accent1"/>
              </a:solidFill>
            </a:endParaRPr>
          </a:p>
        </p:txBody>
      </p:sp>
      <p:sp>
        <p:nvSpPr>
          <p:cNvPr id="21509"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Neues</a:t>
            </a:r>
            <a:r>
              <a:rPr lang="en-US" altLang="de-DE" sz="800" i="1" dirty="0" smtClean="0"/>
              <a:t> Regal” by </a:t>
            </a:r>
            <a:r>
              <a:rPr lang="en-US" altLang="de-DE" sz="800" i="1"/>
              <a:t>Michael </a:t>
            </a:r>
            <a:r>
              <a:rPr lang="en-US" altLang="de-DE" sz="800" i="1" smtClean="0"/>
              <a:t>Fielitz)</a:t>
            </a:r>
            <a:endParaRPr lang="de-DE" altLang="de-DE" sz="800" i="1" dirty="0"/>
          </a:p>
        </p:txBody>
      </p:sp>
      <p:grpSp>
        <p:nvGrpSpPr>
          <p:cNvPr id="2" name="Gruppierung 1"/>
          <p:cNvGrpSpPr>
            <a:grpSpLocks noChangeAspect="1"/>
          </p:cNvGrpSpPr>
          <p:nvPr/>
        </p:nvGrpSpPr>
        <p:grpSpPr>
          <a:xfrm>
            <a:off x="5199745" y="1340768"/>
            <a:ext cx="3692254" cy="3069911"/>
            <a:chOff x="5220072" y="2132856"/>
            <a:chExt cx="3030031" cy="2519308"/>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6"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smtClean="0">
                  <a:solidFill>
                    <a:srgbClr val="C00000"/>
                  </a:solidFill>
                </a:rPr>
                <a:t>Relationship</a:t>
              </a:r>
              <a:endParaRPr lang="de-DE" altLang="de-DE" sz="1600" b="1" dirty="0">
                <a:solidFill>
                  <a:srgbClr val="C00000"/>
                </a:solidFill>
              </a:endParaRPr>
            </a:p>
          </p:txBody>
        </p:sp>
        <p:sp>
          <p:nvSpPr>
            <p:cNvPr id="27" name="Textfeld 26"/>
            <p:cNvSpPr txBox="1"/>
            <p:nvPr/>
          </p:nvSpPr>
          <p:spPr>
            <a:xfrm>
              <a:off x="5267672" y="3559681"/>
              <a:ext cx="1799341" cy="303091"/>
            </a:xfrm>
            <a:prstGeom prst="rect">
              <a:avLst/>
            </a:prstGeom>
            <a:noFill/>
          </p:spPr>
          <p:txBody>
            <a:bodyPr wrap="square" rtlCol="0">
              <a:spAutoFit/>
            </a:bodyPr>
            <a:lstStyle/>
            <a:p>
              <a:r>
                <a:rPr lang="de-DE" altLang="de-DE" b="1" dirty="0" err="1" smtClean="0">
                  <a:solidFill>
                    <a:srgbClr val="C00000"/>
                  </a:solidFill>
                </a:rPr>
                <a:t>Abilities</a:t>
              </a:r>
              <a:endParaRPr lang="de-DE" altLang="de-DE" b="1" dirty="0">
                <a:solidFill>
                  <a:srgbClr val="C00000"/>
                </a:solidFill>
              </a:endParaRPr>
            </a:p>
          </p:txBody>
        </p:sp>
        <p:sp>
          <p:nvSpPr>
            <p:cNvPr id="28"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smtClean="0">
                  <a:solidFill>
                    <a:srgbClr val="C00000"/>
                  </a:solidFill>
                </a:rPr>
                <a:t>Appearance</a:t>
              </a:r>
              <a:endParaRPr lang="de-DE" altLang="de-DE" sz="1600" b="1" dirty="0">
                <a:solidFill>
                  <a:srgbClr val="C00000"/>
                </a:solidFill>
              </a:endParaRPr>
            </a:p>
          </p:txBody>
        </p:sp>
        <p:sp>
          <p:nvSpPr>
            <p:cNvPr id="29"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30"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1"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de-DE" altLang="de-DE" sz="1600" b="1" dirty="0" smtClean="0">
                  <a:solidFill>
                    <a:srgbClr val="C00000"/>
                  </a:solidFill>
                </a:rPr>
                <a:t>Job</a:t>
              </a:r>
              <a:endParaRPr lang="de-DE" altLang="de-DE" sz="1600" b="1" dirty="0">
                <a:solidFill>
                  <a:srgbClr val="C00000"/>
                </a:solidFill>
              </a:endParaRPr>
            </a:p>
          </p:txBody>
        </p:sp>
      </p:grpSp>
      <p:sp>
        <p:nvSpPr>
          <p:cNvPr id="17"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Self-esteem is not constant, </a:t>
            </a:r>
            <a:r>
              <a:rPr lang="en-GB" sz="1800" smtClean="0">
                <a:ea typeface="+mn-ea"/>
                <a:cs typeface="Times New Roman" pitchFamily="18" charset="0"/>
              </a:rPr>
              <a:t>rather it </a:t>
            </a:r>
            <a:r>
              <a:rPr lang="en-GB" sz="1800" dirty="0" smtClean="0">
                <a:ea typeface="+mn-ea"/>
                <a:cs typeface="Times New Roman" pitchFamily="18" charset="0"/>
              </a:rPr>
              <a:t>can vary across different activities (</a:t>
            </a:r>
            <a:r>
              <a:rPr lang="en-GB" sz="1800" dirty="0">
                <a:ea typeface="+mn-ea"/>
                <a:cs typeface="Times New Roman" pitchFamily="18" charset="0"/>
              </a:rPr>
              <a:t>symbolised on the </a:t>
            </a:r>
            <a:r>
              <a:rPr lang="en-GB" sz="1800" dirty="0" smtClean="0">
                <a:ea typeface="+mn-ea"/>
                <a:cs typeface="Times New Roman" pitchFamily="18" charset="0"/>
              </a:rPr>
              <a:t>right as a book shelf)</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The crucial point is whether we pay attention to only our weaknesses (= empty shelves) or also our strengths and abilities  (= full shelves)</a:t>
            </a:r>
            <a:endParaRPr lang="en-GB" sz="1800" dirty="0">
              <a:ea typeface="+mn-ea"/>
              <a:cs typeface="Times New Roman" pitchFamily="18" charset="0"/>
            </a:endParaRPr>
          </a:p>
        </p:txBody>
      </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10.12</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People with low self-esteem…</a:t>
            </a:r>
            <a:endParaRPr lang="en-GB" altLang="de-DE" sz="2000" dirty="0">
              <a:solidFill>
                <a:schemeClr val="accent1"/>
              </a:solidFill>
            </a:endParaRPr>
          </a:p>
        </p:txBody>
      </p:sp>
      <p:sp>
        <p:nvSpPr>
          <p:cNvPr id="14" name="Wolkenförmige Legende 2"/>
          <p:cNvSpPr>
            <a:spLocks noChangeArrowheads="1"/>
          </p:cNvSpPr>
          <p:nvPr/>
        </p:nvSpPr>
        <p:spPr bwMode="auto">
          <a:xfrm>
            <a:off x="5959807" y="5085184"/>
            <a:ext cx="2084387" cy="527050"/>
          </a:xfrm>
          <a:prstGeom prst="cloudCallout">
            <a:avLst>
              <a:gd name="adj1" fmla="val -43296"/>
              <a:gd name="adj2" fmla="val -305403"/>
            </a:avLst>
          </a:prstGeom>
          <a:solidFill>
            <a:schemeClr val="accent3"/>
          </a:solidFill>
          <a:ln w="9525" algn="ctr">
            <a:solidFill>
              <a:schemeClr val="tx1"/>
            </a:solidFill>
            <a:round/>
            <a:headEnd/>
            <a:tailEnd/>
          </a:ln>
        </p:spPr>
        <p:txBody>
          <a:bodyPr lIns="68580" tIns="34290" rIns="68580" bIns="34290">
            <a:spAutoFit/>
          </a:bodyPr>
          <a:lstStyle>
            <a:lvl1pPr>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ctr" eaLnBrk="1" hangingPunct="1">
              <a:spcBef>
                <a:spcPct val="0"/>
              </a:spcBef>
              <a:buClrTx/>
              <a:buSzTx/>
              <a:buFontTx/>
              <a:buNone/>
              <a:defRPr/>
            </a:pPr>
            <a:r>
              <a:rPr lang="de-DE" altLang="de-DE" sz="1800" dirty="0" smtClean="0">
                <a:solidFill>
                  <a:srgbClr val="000000"/>
                </a:solidFill>
                <a:latin typeface="Verdana" pitchFamily="34" charset="0"/>
              </a:rPr>
              <a:t>Loser!</a:t>
            </a:r>
          </a:p>
        </p:txBody>
      </p:sp>
      <p:sp>
        <p:nvSpPr>
          <p:cNvPr id="18"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Neues</a:t>
            </a:r>
            <a:r>
              <a:rPr lang="en-US" altLang="de-DE" sz="800" i="1" dirty="0" smtClean="0"/>
              <a:t> Regal” by </a:t>
            </a:r>
            <a:r>
              <a:rPr lang="en-US" altLang="de-DE" sz="800" i="1"/>
              <a:t>Michael </a:t>
            </a:r>
            <a:r>
              <a:rPr lang="en-US" altLang="de-DE" sz="800" i="1" smtClean="0"/>
              <a:t>Fielitz)</a:t>
            </a:r>
            <a:endParaRPr lang="de-DE" altLang="de-DE" sz="800" i="1" dirty="0"/>
          </a:p>
        </p:txBody>
      </p:sp>
      <p:grpSp>
        <p:nvGrpSpPr>
          <p:cNvPr id="21" name="Gruppierung 20"/>
          <p:cNvGrpSpPr>
            <a:grpSpLocks noChangeAspect="1"/>
          </p:cNvGrpSpPr>
          <p:nvPr/>
        </p:nvGrpSpPr>
        <p:grpSpPr>
          <a:xfrm>
            <a:off x="5112000" y="1340768"/>
            <a:ext cx="3780000" cy="3069911"/>
            <a:chOff x="5148064" y="2132856"/>
            <a:chExt cx="3102039" cy="2519308"/>
          </a:xfrm>
        </p:grpSpPr>
        <p:pic>
          <p:nvPicPr>
            <p:cNvPr id="22"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3"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28" name="Textfeld 27"/>
            <p:cNvSpPr txBox="1"/>
            <p:nvPr/>
          </p:nvSpPr>
          <p:spPr>
            <a:xfrm>
              <a:off x="5148064" y="3601802"/>
              <a:ext cx="1799341" cy="369332"/>
            </a:xfrm>
            <a:prstGeom prst="rect">
              <a:avLst/>
            </a:prstGeom>
            <a:noFill/>
          </p:spPr>
          <p:txBody>
            <a:bodyPr wrap="square" rtlCol="0">
              <a:spAutoFit/>
            </a:bodyPr>
            <a:lstStyle/>
            <a:p>
              <a:r>
                <a:rPr lang="de-DE" altLang="de-DE" b="1" dirty="0" smtClean="0">
                  <a:solidFill>
                    <a:srgbClr val="C00000"/>
                  </a:solidFill>
                </a:rPr>
                <a:t>Fertigkeiten</a:t>
              </a:r>
              <a:endParaRPr lang="de-DE" altLang="de-DE" b="1" dirty="0">
                <a:solidFill>
                  <a:srgbClr val="C00000"/>
                </a:solidFill>
              </a:endParaRPr>
            </a:p>
          </p:txBody>
        </p:sp>
        <p:sp>
          <p:nvSpPr>
            <p:cNvPr id="3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3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3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sp>
        <p:nvSpPr>
          <p:cNvPr id="35" name="Rectangle 3"/>
          <p:cNvSpPr txBox="1">
            <a:spLocks noChangeArrowheads="1"/>
          </p:cNvSpPr>
          <p:nvPr/>
        </p:nvSpPr>
        <p:spPr bwMode="auto">
          <a:xfrm>
            <a:off x="251520" y="1340768"/>
            <a:ext cx="4813300" cy="4392488"/>
          </a:xfrm>
          <a:prstGeom prst="rect">
            <a:avLst/>
          </a:prstGeom>
          <a:noFill/>
          <a:ln>
            <a:noFill/>
          </a:ln>
          <a:extLst/>
        </p:spPr>
        <p:txBody>
          <a:bodyPr lIns="68580" tIns="34290" rIns="68580" bIns="34290"/>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 tend to pay attention to their own empty shelves and other people’s full shelves</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 tend to make negative </a:t>
            </a:r>
            <a:r>
              <a:rPr lang="en-GB" sz="1800" u="sng" dirty="0" smtClean="0">
                <a:ea typeface="+mn-ea"/>
                <a:cs typeface="Times New Roman" pitchFamily="18" charset="0"/>
              </a:rPr>
              <a:t>global</a:t>
            </a:r>
            <a:r>
              <a:rPr lang="en-GB" sz="1800" dirty="0" smtClean="0">
                <a:ea typeface="+mn-ea"/>
                <a:cs typeface="Times New Roman" pitchFamily="18" charset="0"/>
              </a:rPr>
              <a:t> appraisals of themselves (“I am worthless”)</a:t>
            </a:r>
          </a:p>
          <a:p>
            <a:pPr marL="720000" indent="-360000">
              <a:spcBef>
                <a:spcPts val="1200"/>
              </a:spcBef>
              <a:buClr>
                <a:srgbClr val="8CADAE"/>
              </a:buClr>
              <a:buSzPct val="85000"/>
              <a:buFontTx/>
              <a:buChar char="o"/>
              <a:tabLst>
                <a:tab pos="722313" algn="l"/>
              </a:tabLst>
              <a:defRPr/>
            </a:pPr>
            <a:r>
              <a:rPr lang="en-GB" sz="1800" dirty="0" smtClean="0">
                <a:ea typeface="+mn-ea"/>
                <a:cs typeface="Times New Roman" pitchFamily="18" charset="0"/>
              </a:rPr>
              <a:t>… equate behaviour and person (something fails = I am a failure) </a:t>
            </a:r>
            <a:endParaRPr lang="en-GB" sz="1800" dirty="0">
              <a:ea typeface="+mn-ea"/>
              <a:cs typeface="Times New Roman" pitchFamily="18" charset="0"/>
            </a:endParaRPr>
          </a:p>
        </p:txBody>
      </p:sp>
      <p:grpSp>
        <p:nvGrpSpPr>
          <p:cNvPr id="15" name="Gruppierung 1"/>
          <p:cNvGrpSpPr>
            <a:grpSpLocks noChangeAspect="1"/>
          </p:cNvGrpSpPr>
          <p:nvPr/>
        </p:nvGrpSpPr>
        <p:grpSpPr>
          <a:xfrm>
            <a:off x="5199745" y="1340768"/>
            <a:ext cx="3692254" cy="3069911"/>
            <a:chOff x="5220072" y="2132856"/>
            <a:chExt cx="3030031" cy="2519308"/>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17"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smtClean="0">
                  <a:solidFill>
                    <a:srgbClr val="C00000"/>
                  </a:solidFill>
                </a:rPr>
                <a:t>Relationship</a:t>
              </a:r>
              <a:endParaRPr lang="de-DE" altLang="de-DE" sz="1600" b="1" dirty="0">
                <a:solidFill>
                  <a:srgbClr val="C00000"/>
                </a:solidFill>
              </a:endParaRPr>
            </a:p>
          </p:txBody>
        </p:sp>
        <p:sp>
          <p:nvSpPr>
            <p:cNvPr id="20" name="Textfeld 19"/>
            <p:cNvSpPr txBox="1"/>
            <p:nvPr/>
          </p:nvSpPr>
          <p:spPr>
            <a:xfrm>
              <a:off x="5267672" y="3559681"/>
              <a:ext cx="1799341" cy="303091"/>
            </a:xfrm>
            <a:prstGeom prst="rect">
              <a:avLst/>
            </a:prstGeom>
            <a:noFill/>
          </p:spPr>
          <p:txBody>
            <a:bodyPr wrap="square" rtlCol="0">
              <a:spAutoFit/>
            </a:bodyPr>
            <a:lstStyle/>
            <a:p>
              <a:r>
                <a:rPr lang="de-DE" altLang="de-DE" b="1" dirty="0" err="1" smtClean="0">
                  <a:solidFill>
                    <a:srgbClr val="C00000"/>
                  </a:solidFill>
                </a:rPr>
                <a:t>Abilities</a:t>
              </a:r>
              <a:endParaRPr lang="de-DE" altLang="de-DE" b="1" dirty="0">
                <a:solidFill>
                  <a:srgbClr val="C00000"/>
                </a:solidFill>
              </a:endParaRPr>
            </a:p>
          </p:txBody>
        </p:sp>
        <p:sp>
          <p:nvSpPr>
            <p:cNvPr id="24"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smtClean="0">
                  <a:solidFill>
                    <a:srgbClr val="C00000"/>
                  </a:solidFill>
                </a:rPr>
                <a:t>Appearance</a:t>
              </a:r>
              <a:endParaRPr lang="de-DE" altLang="de-DE" sz="1600" b="1" dirty="0">
                <a:solidFill>
                  <a:srgbClr val="C00000"/>
                </a:solidFill>
              </a:endParaRPr>
            </a:p>
          </p:txBody>
        </p:sp>
        <p:sp>
          <p:nvSpPr>
            <p:cNvPr id="25"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26"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27"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de-DE" altLang="de-DE" sz="1600" b="1" dirty="0" smtClean="0">
                  <a:solidFill>
                    <a:srgbClr val="C00000"/>
                  </a:solidFill>
                </a:rPr>
                <a:t>Job</a:t>
              </a:r>
              <a:endParaRPr lang="de-DE" altLang="de-DE" sz="1600" b="1" dirty="0">
                <a:solidFill>
                  <a:srgbClr val="C00000"/>
                </a:solidFill>
              </a:endParaRPr>
            </a:p>
          </p:txBody>
        </p:sp>
      </p:grpSp>
      <p:sp>
        <p:nvSpPr>
          <p:cNvPr id="3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1"/>
          <p:cNvSpPr>
            <a:spLocks noChangeArrowheads="1"/>
          </p:cNvSpPr>
          <p:nvPr/>
        </p:nvSpPr>
        <p:spPr bwMode="auto">
          <a:xfrm>
            <a:off x="1187624" y="4942909"/>
            <a:ext cx="6405389" cy="646331"/>
          </a:xfrm>
          <a:prstGeom prst="rect">
            <a:avLst/>
          </a:prstGeom>
          <a:noFill/>
          <a:ln w="9525">
            <a:noFill/>
            <a:miter lim="800000"/>
            <a:headEnd/>
            <a:tailEnd/>
          </a:ln>
        </p:spPr>
        <p:txBody>
          <a:bodyPr wrap="square" anchor="ctr">
            <a:spAutoFit/>
          </a:bodyPr>
          <a:lstStyle/>
          <a:p>
            <a:pPr algn="ctr" eaLnBrk="1" hangingPunct="1"/>
            <a:r>
              <a:rPr lang="en-GB" altLang="de-DE" dirty="0" smtClean="0">
                <a:solidFill>
                  <a:srgbClr val="006699"/>
                </a:solidFill>
              </a:rPr>
              <a:t>What shelf have you not had a look at in a long time? What hidden treasures can you find there?</a:t>
            </a:r>
            <a:endParaRPr lang="en-GB" altLang="de-DE" dirty="0">
              <a:solidFill>
                <a:srgbClr val="006699"/>
              </a:solidFill>
            </a:endParaRPr>
          </a:p>
        </p:txBody>
      </p:sp>
      <p:sp>
        <p:nvSpPr>
          <p:cNvPr id="2355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Nothing held back…</a:t>
            </a:r>
            <a:endParaRPr lang="en-GB" altLang="de-DE" sz="2000" dirty="0">
              <a:solidFill>
                <a:schemeClr val="accent1"/>
              </a:solidFill>
            </a:endParaRPr>
          </a:p>
        </p:txBody>
      </p:sp>
      <p:sp>
        <p:nvSpPr>
          <p:cNvPr id="18" name="AutoShape 7"/>
          <p:cNvSpPr>
            <a:spLocks noChangeArrowheads="1"/>
          </p:cNvSpPr>
          <p:nvPr/>
        </p:nvSpPr>
        <p:spPr bwMode="auto">
          <a:xfrm>
            <a:off x="6861373" y="1412775"/>
            <a:ext cx="1743075" cy="1393485"/>
          </a:xfrm>
          <a:prstGeom prst="wedgeRoundRectCallout">
            <a:avLst>
              <a:gd name="adj1" fmla="val -69277"/>
              <a:gd name="adj2" fmla="val 10436"/>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n-GB" sz="1000" i="1" dirty="0" smtClean="0">
                <a:solidFill>
                  <a:srgbClr val="000000"/>
                </a:solidFill>
              </a:rPr>
              <a:t>I can cook fairly well; I have a good knowledge of world politics; I dance badly but enjoy it nonetheless; I am very interested in cinema…</a:t>
            </a:r>
            <a:endParaRPr lang="de-DE" sz="1000" i="1" dirty="0">
              <a:solidFill>
                <a:srgbClr val="000000"/>
              </a:solidFill>
            </a:endParaRPr>
          </a:p>
        </p:txBody>
      </p:sp>
      <p:sp>
        <p:nvSpPr>
          <p:cNvPr id="19" name="AutoShape 8"/>
          <p:cNvSpPr>
            <a:spLocks noChangeArrowheads="1"/>
          </p:cNvSpPr>
          <p:nvPr/>
        </p:nvSpPr>
        <p:spPr bwMode="auto">
          <a:xfrm>
            <a:off x="490299" y="1845435"/>
            <a:ext cx="1636712" cy="760985"/>
          </a:xfrm>
          <a:prstGeom prst="wedgeRoundRectCallout">
            <a:avLst>
              <a:gd name="adj1" fmla="val 88048"/>
              <a:gd name="adj2" fmla="val 5584"/>
              <a:gd name="adj3" fmla="val 16667"/>
            </a:avLst>
          </a:prstGeom>
          <a:solidFill>
            <a:schemeClr val="bg1"/>
          </a:solidFill>
          <a:ln w="9525">
            <a:solidFill>
              <a:srgbClr val="00FF00"/>
            </a:solidFill>
            <a:miter lim="800000"/>
            <a:headEnd/>
            <a:tailEnd/>
          </a:ln>
          <a:effectLst/>
          <a:extLst/>
        </p:spPr>
        <p:txBody>
          <a:bodyPr/>
          <a:lstStyle/>
          <a:p>
            <a:pPr algn="ctr" eaLnBrk="1" hangingPunct="1">
              <a:defRPr/>
            </a:pPr>
            <a:r>
              <a:rPr lang="en-GB" sz="1000" i="1" dirty="0" smtClean="0">
                <a:solidFill>
                  <a:srgbClr val="000000"/>
                </a:solidFill>
              </a:rPr>
              <a:t>I am a family person and can make others laugh…</a:t>
            </a:r>
            <a:endParaRPr lang="en-GB" sz="1000" dirty="0">
              <a:solidFill>
                <a:srgbClr val="000000"/>
              </a:solidFill>
            </a:endParaRPr>
          </a:p>
        </p:txBody>
      </p:sp>
      <p:sp>
        <p:nvSpPr>
          <p:cNvPr id="20" name="AutoShape 9"/>
          <p:cNvSpPr>
            <a:spLocks noChangeArrowheads="1"/>
          </p:cNvSpPr>
          <p:nvPr/>
        </p:nvSpPr>
        <p:spPr bwMode="auto">
          <a:xfrm>
            <a:off x="6882895" y="3941368"/>
            <a:ext cx="1744662" cy="703263"/>
          </a:xfrm>
          <a:prstGeom prst="wedgeRoundRectCallout">
            <a:avLst>
              <a:gd name="adj1" fmla="val -69516"/>
              <a:gd name="adj2" fmla="val -82353"/>
              <a:gd name="adj3" fmla="val 16667"/>
            </a:avLst>
          </a:prstGeom>
          <a:solidFill>
            <a:schemeClr val="bg1"/>
          </a:solidFill>
          <a:ln w="9525">
            <a:solidFill>
              <a:srgbClr val="FF0000"/>
            </a:solidFill>
            <a:miter lim="800000"/>
            <a:headEnd/>
            <a:tailEnd/>
          </a:ln>
          <a:effectLst/>
          <a:extLst/>
        </p:spPr>
        <p:txBody>
          <a:bodyPr/>
          <a:lstStyle/>
          <a:p>
            <a:pPr algn="ctr" eaLnBrk="1" hangingPunct="1">
              <a:defRPr/>
            </a:pPr>
            <a:r>
              <a:rPr lang="en-GB" sz="1000" i="1" dirty="0" smtClean="0">
                <a:solidFill>
                  <a:srgbClr val="000000"/>
                </a:solidFill>
              </a:rPr>
              <a:t>I feel overstrained in my job; failed an exam; trouble with work colleagues…   </a:t>
            </a:r>
            <a:endParaRPr lang="en-GB" sz="1000" i="1" dirty="0">
              <a:solidFill>
                <a:srgbClr val="000000"/>
              </a:solidFill>
            </a:endParaRPr>
          </a:p>
        </p:txBody>
      </p:sp>
      <p:sp>
        <p:nvSpPr>
          <p:cNvPr id="21" name="AutoShape 10"/>
          <p:cNvSpPr>
            <a:spLocks noChangeArrowheads="1"/>
          </p:cNvSpPr>
          <p:nvPr/>
        </p:nvSpPr>
        <p:spPr bwMode="auto">
          <a:xfrm>
            <a:off x="490299" y="3402377"/>
            <a:ext cx="1636712" cy="877545"/>
          </a:xfrm>
          <a:prstGeom prst="wedgeRoundRectCallout">
            <a:avLst>
              <a:gd name="adj1" fmla="val 91052"/>
              <a:gd name="adj2" fmla="val -3254"/>
              <a:gd name="adj3" fmla="val 16667"/>
            </a:avLst>
          </a:prstGeom>
          <a:solidFill>
            <a:schemeClr val="bg1"/>
          </a:solidFill>
          <a:ln w="9525">
            <a:solidFill>
              <a:srgbClr val="3366FF"/>
            </a:solidFill>
            <a:miter lim="800000"/>
            <a:headEnd/>
            <a:tailEnd/>
          </a:ln>
          <a:effectLst/>
          <a:extLst/>
        </p:spPr>
        <p:txBody>
          <a:bodyPr/>
          <a:lstStyle/>
          <a:p>
            <a:pPr algn="ctr" eaLnBrk="1" hangingPunct="1">
              <a:defRPr/>
            </a:pPr>
            <a:r>
              <a:rPr lang="en-GB" sz="1000" i="1" dirty="0" smtClean="0">
                <a:solidFill>
                  <a:srgbClr val="000000"/>
                </a:solidFill>
              </a:rPr>
              <a:t>I like my hair, I am happy with my skin but think I am too chubby…</a:t>
            </a:r>
            <a:endParaRPr lang="en-GB" sz="1000" i="1" dirty="0">
              <a:solidFill>
                <a:srgbClr val="000000"/>
              </a:solidFill>
            </a:endParaRPr>
          </a:p>
        </p:txBody>
      </p:sp>
      <p:grpSp>
        <p:nvGrpSpPr>
          <p:cNvPr id="26" name="Group 35"/>
          <p:cNvGrpSpPr>
            <a:grpSpLocks/>
          </p:cNvGrpSpPr>
          <p:nvPr/>
        </p:nvGrpSpPr>
        <p:grpSpPr bwMode="auto">
          <a:xfrm>
            <a:off x="0" y="6167432"/>
            <a:ext cx="2265363" cy="561974"/>
            <a:chOff x="0" y="3957"/>
            <a:chExt cx="1427" cy="354"/>
          </a:xfrm>
        </p:grpSpPr>
        <p:sp>
          <p:nvSpPr>
            <p:cNvPr id="2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28"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29"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smtClean="0"/>
                <a:t>worksheet</a:t>
              </a:r>
              <a:r>
                <a:rPr lang="de-DE" altLang="de-DE" sz="1200" i="1" dirty="0" smtClean="0"/>
                <a:t> 10.2</a:t>
              </a:r>
              <a:endParaRPr lang="de-DE" altLang="de-DE" sz="1200" i="1" dirty="0"/>
            </a:p>
            <a:p>
              <a:pPr eaLnBrk="1" hangingPunct="1"/>
              <a:r>
                <a:rPr lang="de-DE" altLang="de-DE" sz="1200" dirty="0"/>
                <a:t>     </a:t>
              </a:r>
            </a:p>
          </p:txBody>
        </p:sp>
      </p:grpSp>
      <p:sp>
        <p:nvSpPr>
          <p:cNvPr id="34"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Neues</a:t>
            </a:r>
            <a:r>
              <a:rPr lang="en-US" altLang="de-DE" sz="800" i="1" dirty="0" smtClean="0"/>
              <a:t> Regal” by </a:t>
            </a:r>
            <a:r>
              <a:rPr lang="en-US" altLang="de-DE" sz="800" i="1"/>
              <a:t>Michael </a:t>
            </a:r>
            <a:r>
              <a:rPr lang="en-US" altLang="de-DE" sz="800" i="1" smtClean="0"/>
              <a:t>Fielitz)</a:t>
            </a:r>
            <a:endParaRPr lang="de-DE" altLang="de-DE" sz="800" i="1" dirty="0"/>
          </a:p>
        </p:txBody>
      </p:sp>
      <p:grpSp>
        <p:nvGrpSpPr>
          <p:cNvPr id="37" name="Gruppierung 36"/>
          <p:cNvGrpSpPr>
            <a:grpSpLocks noChangeAspect="1"/>
          </p:cNvGrpSpPr>
          <p:nvPr/>
        </p:nvGrpSpPr>
        <p:grpSpPr>
          <a:xfrm>
            <a:off x="2682000" y="1340768"/>
            <a:ext cx="3780000" cy="3069911"/>
            <a:chOff x="5148064" y="2132856"/>
            <a:chExt cx="3102039" cy="2519308"/>
          </a:xfrm>
        </p:grpSpPr>
        <p:pic>
          <p:nvPicPr>
            <p:cNvPr id="38"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39" name="Textfeld 11"/>
            <p:cNvSpPr txBox="1">
              <a:spLocks noChangeArrowheads="1"/>
            </p:cNvSpPr>
            <p:nvPr/>
          </p:nvSpPr>
          <p:spPr bwMode="auto">
            <a:xfrm>
              <a:off x="5267672" y="2996952"/>
              <a:ext cx="1375892" cy="338554"/>
            </a:xfrm>
            <a:prstGeom prst="rect">
              <a:avLst/>
            </a:prstGeom>
            <a:noFill/>
            <a:ln w="9525">
              <a:noFill/>
              <a:miter lim="800000"/>
              <a:headEnd/>
              <a:tailEnd/>
            </a:ln>
          </p:spPr>
          <p:txBody>
            <a:bodyPr wrap="square">
              <a:spAutoFit/>
            </a:bodyPr>
            <a:lstStyle/>
            <a:p>
              <a:r>
                <a:rPr lang="de-DE" altLang="de-DE" sz="1600" b="1" dirty="0">
                  <a:solidFill>
                    <a:srgbClr val="C00000"/>
                  </a:solidFill>
                </a:rPr>
                <a:t>Beziehung</a:t>
              </a:r>
            </a:p>
          </p:txBody>
        </p:sp>
        <p:sp>
          <p:nvSpPr>
            <p:cNvPr id="40" name="Textfeld 39"/>
            <p:cNvSpPr txBox="1"/>
            <p:nvPr/>
          </p:nvSpPr>
          <p:spPr>
            <a:xfrm>
              <a:off x="5148064" y="3601802"/>
              <a:ext cx="1799341" cy="369332"/>
            </a:xfrm>
            <a:prstGeom prst="rect">
              <a:avLst/>
            </a:prstGeom>
            <a:noFill/>
          </p:spPr>
          <p:txBody>
            <a:bodyPr wrap="square" rtlCol="0">
              <a:spAutoFit/>
            </a:bodyPr>
            <a:lstStyle/>
            <a:p>
              <a:r>
                <a:rPr lang="de-DE" altLang="de-DE" b="1" dirty="0" smtClean="0">
                  <a:solidFill>
                    <a:srgbClr val="C00000"/>
                  </a:solidFill>
                </a:rPr>
                <a:t>Fertigkeiten</a:t>
              </a:r>
              <a:endParaRPr lang="de-DE" altLang="de-DE" b="1" dirty="0">
                <a:solidFill>
                  <a:srgbClr val="C00000"/>
                </a:solidFill>
              </a:endParaRPr>
            </a:p>
          </p:txBody>
        </p:sp>
        <p:sp>
          <p:nvSpPr>
            <p:cNvPr id="41" name="Textfeld 13"/>
            <p:cNvSpPr txBox="1">
              <a:spLocks noChangeArrowheads="1"/>
            </p:cNvSpPr>
            <p:nvPr/>
          </p:nvSpPr>
          <p:spPr bwMode="auto">
            <a:xfrm>
              <a:off x="5267672" y="4267026"/>
              <a:ext cx="1408897" cy="338554"/>
            </a:xfrm>
            <a:prstGeom prst="rect">
              <a:avLst/>
            </a:prstGeom>
            <a:noFill/>
            <a:ln w="9525">
              <a:noFill/>
              <a:miter lim="800000"/>
              <a:headEnd/>
              <a:tailEnd/>
            </a:ln>
          </p:spPr>
          <p:txBody>
            <a:bodyPr wrap="square">
              <a:spAutoFit/>
            </a:bodyPr>
            <a:lstStyle/>
            <a:p>
              <a:r>
                <a:rPr lang="de-DE" altLang="de-DE" sz="1600" b="1" dirty="0">
                  <a:solidFill>
                    <a:srgbClr val="C00000"/>
                  </a:solidFill>
                </a:rPr>
                <a:t>Aussehen</a:t>
              </a:r>
            </a:p>
          </p:txBody>
        </p:sp>
        <p:sp>
          <p:nvSpPr>
            <p:cNvPr id="42"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43"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44" name="Textfeld 14"/>
            <p:cNvSpPr txBox="1">
              <a:spLocks noChangeArrowheads="1"/>
            </p:cNvSpPr>
            <p:nvPr/>
          </p:nvSpPr>
          <p:spPr bwMode="auto">
            <a:xfrm>
              <a:off x="7190396" y="4267025"/>
              <a:ext cx="849793" cy="338609"/>
            </a:xfrm>
            <a:prstGeom prst="rect">
              <a:avLst/>
            </a:prstGeom>
            <a:noFill/>
            <a:ln w="9525">
              <a:noFill/>
              <a:miter lim="800000"/>
              <a:headEnd/>
              <a:tailEnd/>
            </a:ln>
          </p:spPr>
          <p:txBody>
            <a:bodyPr>
              <a:spAutoFit/>
            </a:bodyPr>
            <a:lstStyle/>
            <a:p>
              <a:r>
                <a:rPr lang="de-DE" altLang="de-DE" sz="1600" b="1" dirty="0">
                  <a:solidFill>
                    <a:srgbClr val="C00000"/>
                  </a:solidFill>
                </a:rPr>
                <a:t>Beruf</a:t>
              </a:r>
            </a:p>
          </p:txBody>
        </p:sp>
      </p:grpSp>
      <p:grpSp>
        <p:nvGrpSpPr>
          <p:cNvPr id="22" name="Gruppierung 1"/>
          <p:cNvGrpSpPr>
            <a:grpSpLocks noChangeAspect="1"/>
          </p:cNvGrpSpPr>
          <p:nvPr/>
        </p:nvGrpSpPr>
        <p:grpSpPr>
          <a:xfrm>
            <a:off x="2771800" y="1340768"/>
            <a:ext cx="3692254" cy="3069911"/>
            <a:chOff x="5220072" y="2132856"/>
            <a:chExt cx="3030031" cy="2519308"/>
          </a:xfrm>
        </p:grpSpPr>
        <p:pic>
          <p:nvPicPr>
            <p:cNvPr id="23" name="Grafik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132856"/>
              <a:ext cx="3024709" cy="2519308"/>
            </a:xfrm>
            <a:prstGeom prst="rect">
              <a:avLst/>
            </a:prstGeom>
          </p:spPr>
        </p:pic>
        <p:sp>
          <p:nvSpPr>
            <p:cNvPr id="24" name="Textfeld 11"/>
            <p:cNvSpPr txBox="1">
              <a:spLocks noChangeArrowheads="1"/>
            </p:cNvSpPr>
            <p:nvPr/>
          </p:nvSpPr>
          <p:spPr bwMode="auto">
            <a:xfrm>
              <a:off x="5267672" y="2996952"/>
              <a:ext cx="1375892" cy="277833"/>
            </a:xfrm>
            <a:prstGeom prst="rect">
              <a:avLst/>
            </a:prstGeom>
            <a:noFill/>
            <a:ln w="9525">
              <a:noFill/>
              <a:miter lim="800000"/>
              <a:headEnd/>
              <a:tailEnd/>
            </a:ln>
          </p:spPr>
          <p:txBody>
            <a:bodyPr wrap="square">
              <a:spAutoFit/>
            </a:bodyPr>
            <a:lstStyle/>
            <a:p>
              <a:r>
                <a:rPr lang="de-DE" altLang="de-DE" sz="1600" b="1" dirty="0" err="1" smtClean="0">
                  <a:solidFill>
                    <a:srgbClr val="C00000"/>
                  </a:solidFill>
                </a:rPr>
                <a:t>Relationship</a:t>
              </a:r>
              <a:endParaRPr lang="de-DE" altLang="de-DE" sz="1600" b="1" dirty="0">
                <a:solidFill>
                  <a:srgbClr val="C00000"/>
                </a:solidFill>
              </a:endParaRPr>
            </a:p>
          </p:txBody>
        </p:sp>
        <p:sp>
          <p:nvSpPr>
            <p:cNvPr id="25" name="Textfeld 24"/>
            <p:cNvSpPr txBox="1"/>
            <p:nvPr/>
          </p:nvSpPr>
          <p:spPr>
            <a:xfrm>
              <a:off x="5267672" y="3559681"/>
              <a:ext cx="1799341" cy="303091"/>
            </a:xfrm>
            <a:prstGeom prst="rect">
              <a:avLst/>
            </a:prstGeom>
            <a:noFill/>
          </p:spPr>
          <p:txBody>
            <a:bodyPr wrap="square" rtlCol="0">
              <a:spAutoFit/>
            </a:bodyPr>
            <a:lstStyle/>
            <a:p>
              <a:r>
                <a:rPr lang="de-DE" altLang="de-DE" b="1" dirty="0" err="1" smtClean="0">
                  <a:solidFill>
                    <a:srgbClr val="C00000"/>
                  </a:solidFill>
                </a:rPr>
                <a:t>Abilities</a:t>
              </a:r>
              <a:endParaRPr lang="de-DE" altLang="de-DE" b="1" dirty="0">
                <a:solidFill>
                  <a:srgbClr val="C00000"/>
                </a:solidFill>
              </a:endParaRPr>
            </a:p>
          </p:txBody>
        </p:sp>
        <p:sp>
          <p:nvSpPr>
            <p:cNvPr id="30" name="Textfeld 13"/>
            <p:cNvSpPr txBox="1">
              <a:spLocks noChangeArrowheads="1"/>
            </p:cNvSpPr>
            <p:nvPr/>
          </p:nvSpPr>
          <p:spPr bwMode="auto">
            <a:xfrm>
              <a:off x="5267672" y="4267026"/>
              <a:ext cx="1408897" cy="277833"/>
            </a:xfrm>
            <a:prstGeom prst="rect">
              <a:avLst/>
            </a:prstGeom>
            <a:noFill/>
            <a:ln w="9525">
              <a:noFill/>
              <a:miter lim="800000"/>
              <a:headEnd/>
              <a:tailEnd/>
            </a:ln>
          </p:spPr>
          <p:txBody>
            <a:bodyPr wrap="square">
              <a:spAutoFit/>
            </a:bodyPr>
            <a:lstStyle/>
            <a:p>
              <a:r>
                <a:rPr lang="de-DE" altLang="de-DE" sz="1600" b="1" dirty="0" err="1" smtClean="0">
                  <a:solidFill>
                    <a:srgbClr val="C00000"/>
                  </a:solidFill>
                </a:rPr>
                <a:t>Appearance</a:t>
              </a:r>
              <a:endParaRPr lang="de-DE" altLang="de-DE" sz="1600" b="1" dirty="0">
                <a:solidFill>
                  <a:srgbClr val="C00000"/>
                </a:solidFill>
              </a:endParaRPr>
            </a:p>
          </p:txBody>
        </p:sp>
        <p:sp>
          <p:nvSpPr>
            <p:cNvPr id="31" name="Textfeld 27"/>
            <p:cNvSpPr txBox="1">
              <a:spLocks noChangeArrowheads="1"/>
            </p:cNvSpPr>
            <p:nvPr/>
          </p:nvSpPr>
          <p:spPr bwMode="auto">
            <a:xfrm>
              <a:off x="7132150" y="2691861"/>
              <a:ext cx="1117953" cy="338554"/>
            </a:xfrm>
            <a:prstGeom prst="rect">
              <a:avLst/>
            </a:prstGeom>
            <a:noFill/>
            <a:ln w="9525">
              <a:noFill/>
              <a:miter lim="800000"/>
              <a:headEnd/>
              <a:tailEnd/>
            </a:ln>
          </p:spPr>
          <p:txBody>
            <a:bodyPr wrap="square">
              <a:spAutoFit/>
            </a:bodyPr>
            <a:lstStyle/>
            <a:p>
              <a:r>
                <a:rPr lang="de-DE" altLang="de-DE" sz="1600" b="1" dirty="0" smtClean="0">
                  <a:solidFill>
                    <a:srgbClr val="C00000"/>
                  </a:solidFill>
                </a:rPr>
                <a:t>Hobbies</a:t>
              </a:r>
              <a:r>
                <a:rPr lang="de-DE" altLang="de-DE" sz="1600" dirty="0" smtClean="0">
                  <a:solidFill>
                    <a:schemeClr val="bg1"/>
                  </a:solidFill>
                </a:rPr>
                <a:t> </a:t>
              </a:r>
              <a:endParaRPr lang="de-DE" altLang="de-DE" sz="1600" dirty="0">
                <a:solidFill>
                  <a:schemeClr val="bg1"/>
                </a:solidFill>
              </a:endParaRPr>
            </a:p>
          </p:txBody>
        </p:sp>
        <p:sp>
          <p:nvSpPr>
            <p:cNvPr id="32" name="Textfeld 12"/>
            <p:cNvSpPr txBox="1">
              <a:spLocks noChangeArrowheads="1"/>
            </p:cNvSpPr>
            <p:nvPr/>
          </p:nvSpPr>
          <p:spPr bwMode="auto">
            <a:xfrm>
              <a:off x="7126828" y="3485701"/>
              <a:ext cx="858103" cy="338554"/>
            </a:xfrm>
            <a:prstGeom prst="rect">
              <a:avLst/>
            </a:prstGeom>
            <a:noFill/>
            <a:ln w="9525">
              <a:noFill/>
              <a:miter lim="800000"/>
              <a:headEnd/>
              <a:tailEnd/>
            </a:ln>
          </p:spPr>
          <p:txBody>
            <a:bodyPr wrap="square">
              <a:spAutoFit/>
            </a:bodyPr>
            <a:lstStyle/>
            <a:p>
              <a:r>
                <a:rPr lang="de-DE" altLang="de-DE" sz="1600" b="1" dirty="0">
                  <a:solidFill>
                    <a:srgbClr val="C00000"/>
                  </a:solidFill>
                </a:rPr>
                <a:t>Sport</a:t>
              </a:r>
            </a:p>
          </p:txBody>
        </p:sp>
        <p:sp>
          <p:nvSpPr>
            <p:cNvPr id="33" name="Textfeld 14"/>
            <p:cNvSpPr txBox="1">
              <a:spLocks noChangeArrowheads="1"/>
            </p:cNvSpPr>
            <p:nvPr/>
          </p:nvSpPr>
          <p:spPr bwMode="auto">
            <a:xfrm>
              <a:off x="7132150" y="4267025"/>
              <a:ext cx="849793" cy="277833"/>
            </a:xfrm>
            <a:prstGeom prst="rect">
              <a:avLst/>
            </a:prstGeom>
            <a:noFill/>
            <a:ln w="9525">
              <a:noFill/>
              <a:miter lim="800000"/>
              <a:headEnd/>
              <a:tailEnd/>
            </a:ln>
          </p:spPr>
          <p:txBody>
            <a:bodyPr>
              <a:spAutoFit/>
            </a:bodyPr>
            <a:lstStyle/>
            <a:p>
              <a:r>
                <a:rPr lang="de-DE" altLang="de-DE" sz="1600" b="1" dirty="0" smtClean="0">
                  <a:solidFill>
                    <a:srgbClr val="C00000"/>
                  </a:solidFill>
                </a:rPr>
                <a:t>Job</a:t>
              </a:r>
              <a:endParaRPr lang="de-DE" altLang="de-DE" sz="1600" b="1" dirty="0">
                <a:solidFill>
                  <a:srgbClr val="C00000"/>
                </a:solidFill>
              </a:endParaRPr>
            </a:p>
          </p:txBody>
        </p:sp>
      </p:grpSp>
      <p:sp>
        <p:nvSpPr>
          <p:cNvPr id="4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Inhaltsplatzhalter 2"/>
          <p:cNvSpPr>
            <a:spLocks noGrp="1"/>
          </p:cNvSpPr>
          <p:nvPr>
            <p:ph idx="1"/>
          </p:nvPr>
        </p:nvSpPr>
        <p:spPr>
          <a:xfrm>
            <a:off x="250824" y="1339200"/>
            <a:ext cx="8640763" cy="4598988"/>
          </a:xfrm>
        </p:spPr>
        <p:txBody>
          <a:bodyPr/>
          <a:lstStyle/>
          <a:p>
            <a:pPr marL="180000" indent="0">
              <a:spcBef>
                <a:spcPts val="1200"/>
              </a:spcBef>
              <a:buFont typeface="Wingdings 2" pitchFamily="18" charset="2"/>
              <a:buNone/>
            </a:pPr>
            <a:r>
              <a:rPr lang="en-GB" altLang="de-DE" sz="1800" dirty="0" smtClean="0">
                <a:latin typeface="Verdana" pitchFamily="34" charset="0"/>
                <a:ea typeface="Verdana" pitchFamily="34" charset="0"/>
                <a:cs typeface="Verdana" pitchFamily="34" charset="0"/>
              </a:rPr>
              <a:t>Why is it sometimes difficult to name our own strengths?</a:t>
            </a:r>
          </a:p>
          <a:p>
            <a:pPr marL="180000" indent="0">
              <a:spcBef>
                <a:spcPts val="1200"/>
              </a:spcBef>
              <a:buFont typeface="Wingdings 2" pitchFamily="18" charset="2"/>
              <a:buNone/>
            </a:pPr>
            <a:endParaRPr lang="en-GB" altLang="de-DE" sz="1800" dirty="0" smtClean="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Obstructive assumption: “Don’t toot your own horn.”</a:t>
            </a: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During acute illness there are fewer possibilities to show own strengths and recognize them oneself.</a:t>
            </a:r>
            <a:endParaRPr lang="en-GB" altLang="de-DE" sz="1800" kern="1200" dirty="0">
              <a:solidFill>
                <a:schemeClr val="tx1"/>
              </a:solidFill>
              <a:latin typeface="Verdana" pitchFamily="34" charset="0"/>
              <a:ea typeface="+mn-ea"/>
              <a:cs typeface="Times New Roman" pitchFamily="18" charset="0"/>
            </a:endParaRPr>
          </a:p>
        </p:txBody>
      </p:sp>
      <p:sp>
        <p:nvSpPr>
          <p:cNvPr id="2458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treasure chest” </a:t>
            </a:r>
            <a:r>
              <a:rPr lang="en-US" altLang="de-DE" sz="800" i="1" smtClean="0"/>
              <a:t>by burnbless) </a:t>
            </a:r>
            <a:endParaRPr lang="de-DE" altLang="de-DE" sz="800" i="1" dirty="0"/>
          </a:p>
        </p:txBody>
      </p:sp>
      <p:pic>
        <p:nvPicPr>
          <p:cNvPr id="18" name="Grafik 5"/>
          <p:cNvPicPr>
            <a:picLocks noChangeAspect="1"/>
          </p:cNvPicPr>
          <p:nvPr/>
        </p:nvPicPr>
        <p:blipFill>
          <a:blip r:embed="rId2"/>
          <a:srcRect/>
          <a:stretch>
            <a:fillRect/>
          </a:stretch>
        </p:blipFill>
        <p:spPr bwMode="auto">
          <a:xfrm>
            <a:off x="7620000" y="5753100"/>
            <a:ext cx="1524000" cy="917575"/>
          </a:xfrm>
          <a:prstGeom prst="rect">
            <a:avLst/>
          </a:prstGeom>
          <a:noFill/>
          <a:ln w="9525">
            <a:noFill/>
            <a:miter lim="800000"/>
            <a:headEnd/>
            <a:tailEnd/>
          </a:ln>
        </p:spPr>
      </p:pic>
      <p:sp>
        <p:nvSpPr>
          <p:cNvPr id="7"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Remembering your strengths</a:t>
            </a:r>
            <a:endParaRPr lang="en-GB" altLang="de-DE" sz="2000"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10.15</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95805" y="5623272"/>
            <a:ext cx="6650037" cy="261610"/>
          </a:xfrm>
          <a:prstGeom prst="rect">
            <a:avLst/>
          </a:prstGeom>
          <a:noFill/>
        </p:spPr>
        <p:txBody>
          <a:bodyPr>
            <a:spAutoFit/>
          </a:bodyPr>
          <a:lstStyle/>
          <a:p>
            <a:pPr eaLnBrk="1" hangingPunct="1">
              <a:defRPr/>
            </a:pPr>
            <a:r>
              <a:rPr lang="en-GB" sz="1100" dirty="0" smtClean="0">
                <a:ea typeface="Verdana" pitchFamily="34" charset="0"/>
                <a:cs typeface="Verdana" pitchFamily="34" charset="0"/>
              </a:rPr>
              <a:t>* In a joy-diary, only the positive events of the day should be noted</a:t>
            </a:r>
            <a:endParaRPr lang="en-GB" sz="1100" dirty="0">
              <a:ea typeface="Verdana" pitchFamily="34" charset="0"/>
              <a:cs typeface="Verdana" pitchFamily="34" charset="0"/>
            </a:endParaRPr>
          </a:p>
        </p:txBody>
      </p:sp>
      <p:pic>
        <p:nvPicPr>
          <p:cNvPr id="25605" name="Grafik 5"/>
          <p:cNvPicPr>
            <a:picLocks noChangeAspect="1"/>
          </p:cNvPicPr>
          <p:nvPr/>
        </p:nvPicPr>
        <p:blipFill>
          <a:blip r:embed="rId3"/>
          <a:srcRect/>
          <a:stretch>
            <a:fillRect/>
          </a:stretch>
        </p:blipFill>
        <p:spPr bwMode="auto">
          <a:xfrm>
            <a:off x="7620000" y="5753100"/>
            <a:ext cx="1524000" cy="917575"/>
          </a:xfrm>
          <a:prstGeom prst="rect">
            <a:avLst/>
          </a:prstGeom>
          <a:noFill/>
          <a:ln w="9525">
            <a:noFill/>
            <a:miter lim="800000"/>
            <a:headEnd/>
            <a:tailEnd/>
          </a:ln>
        </p:spPr>
      </p:pic>
      <p:sp>
        <p:nvSpPr>
          <p:cNvPr id="25606" name="Textfeld 6"/>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smtClean="0"/>
              <a:t>treasure chest” </a:t>
            </a:r>
            <a:r>
              <a:rPr lang="en-US" altLang="de-DE" sz="800" i="1" smtClean="0"/>
              <a:t>by burnbless) </a:t>
            </a:r>
            <a:endParaRPr lang="de-DE" altLang="de-DE" sz="800" i="1" dirty="0"/>
          </a:p>
        </p:txBody>
      </p:sp>
      <p:grpSp>
        <p:nvGrpSpPr>
          <p:cNvPr id="15" name="Group 35"/>
          <p:cNvGrpSpPr>
            <a:grpSpLocks/>
          </p:cNvGrpSpPr>
          <p:nvPr/>
        </p:nvGrpSpPr>
        <p:grpSpPr bwMode="auto">
          <a:xfrm>
            <a:off x="0" y="6167432"/>
            <a:ext cx="2265363" cy="561974"/>
            <a:chOff x="0" y="3957"/>
            <a:chExt cx="1427" cy="354"/>
          </a:xfrm>
        </p:grpSpPr>
        <p:sp>
          <p:nvSpPr>
            <p:cNvPr id="16"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7"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18"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smtClean="0"/>
                <a:t>worksheet</a:t>
              </a:r>
              <a:r>
                <a:rPr lang="de-DE" altLang="de-DE" sz="1200" i="1" dirty="0" smtClean="0"/>
                <a:t> 10.3</a:t>
              </a:r>
              <a:endParaRPr lang="de-DE" altLang="de-DE" sz="1200" i="1" dirty="0"/>
            </a:p>
            <a:p>
              <a:pPr eaLnBrk="1" hangingPunct="1"/>
              <a:r>
                <a:rPr lang="de-DE" altLang="de-DE" sz="1200" dirty="0"/>
                <a:t>     </a:t>
              </a:r>
            </a:p>
          </p:txBody>
        </p:sp>
      </p:grpSp>
      <p:sp>
        <p:nvSpPr>
          <p:cNvPr id="14"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Remembering your strengths</a:t>
            </a:r>
            <a:endParaRPr lang="en-GB" altLang="de-DE" sz="2000" dirty="0">
              <a:solidFill>
                <a:schemeClr val="accent1"/>
              </a:solidFill>
            </a:endParaRPr>
          </a:p>
        </p:txBody>
      </p:sp>
      <p:sp>
        <p:nvSpPr>
          <p:cNvPr id="20" name="Inhaltsplatzhalter 2"/>
          <p:cNvSpPr txBox="1">
            <a:spLocks/>
          </p:cNvSpPr>
          <p:nvPr/>
        </p:nvSpPr>
        <p:spPr bwMode="auto">
          <a:xfrm>
            <a:off x="250824" y="1339200"/>
            <a:ext cx="8640763" cy="3457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eaLnBrk="0" fontAlgn="base" hangingPunct="0">
              <a:spcBef>
                <a:spcPct val="20000"/>
              </a:spcBef>
              <a:spcAft>
                <a:spcPct val="0"/>
              </a:spcAft>
              <a:buClr>
                <a:srgbClr val="8FB08C"/>
              </a:buClr>
              <a:buChar char="•"/>
              <a:defRPr>
                <a:solidFill>
                  <a:schemeClr val="tx1"/>
                </a:solidFill>
                <a:latin typeface="+mn-lt"/>
              </a:defRPr>
            </a:lvl6pPr>
            <a:lvl7pPr marL="2286000" indent="-228600" algn="l" rtl="0" eaLnBrk="0" fontAlgn="base" hangingPunct="0">
              <a:spcBef>
                <a:spcPct val="20000"/>
              </a:spcBef>
              <a:spcAft>
                <a:spcPct val="0"/>
              </a:spcAft>
              <a:buClr>
                <a:srgbClr val="8FB08C"/>
              </a:buClr>
              <a:buChar char="•"/>
              <a:defRPr>
                <a:solidFill>
                  <a:schemeClr val="tx1"/>
                </a:solidFill>
                <a:latin typeface="+mn-lt"/>
              </a:defRPr>
            </a:lvl7pPr>
            <a:lvl8pPr marL="2743200" indent="-228600" algn="l" rtl="0" eaLnBrk="0" fontAlgn="base" hangingPunct="0">
              <a:spcBef>
                <a:spcPct val="20000"/>
              </a:spcBef>
              <a:spcAft>
                <a:spcPct val="0"/>
              </a:spcAft>
              <a:buClr>
                <a:srgbClr val="8FB08C"/>
              </a:buClr>
              <a:buChar char="•"/>
              <a:defRPr>
                <a:solidFill>
                  <a:schemeClr val="tx1"/>
                </a:solidFill>
                <a:latin typeface="+mn-lt"/>
              </a:defRPr>
            </a:lvl8pPr>
            <a:lvl9pPr marL="3200400" indent="-228600" algn="l" rtl="0" eaLnBrk="0" fontAlgn="base" hangingPunct="0">
              <a:spcBef>
                <a:spcPct val="20000"/>
              </a:spcBef>
              <a:spcAft>
                <a:spcPct val="0"/>
              </a:spcAft>
              <a:buClr>
                <a:srgbClr val="8FB08C"/>
              </a:buClr>
              <a:buChar char="•"/>
              <a:defRPr>
                <a:solidFill>
                  <a:schemeClr val="tx1"/>
                </a:solidFill>
                <a:latin typeface="+mn-lt"/>
              </a:defRPr>
            </a:lvl9pPr>
          </a:lstStyle>
          <a:p>
            <a:pPr marL="180000" indent="0">
              <a:spcBef>
                <a:spcPts val="1200"/>
              </a:spcBef>
              <a:buNone/>
            </a:pPr>
            <a:r>
              <a:rPr lang="en-GB" altLang="de-DE" sz="1800" dirty="0" smtClean="0">
                <a:latin typeface="Verdana" pitchFamily="34" charset="0"/>
                <a:ea typeface="Verdana" pitchFamily="34" charset="0"/>
                <a:cs typeface="Verdana" pitchFamily="34" charset="0"/>
              </a:rPr>
              <a:t>Finding “lost treasures”:</a:t>
            </a:r>
          </a:p>
          <a:p>
            <a:pPr marL="180000" indent="0">
              <a:spcBef>
                <a:spcPts val="1200"/>
              </a:spcBef>
              <a:buNone/>
            </a:pPr>
            <a:endParaRPr lang="en-GB" altLang="de-DE" sz="1800" dirty="0" smtClean="0">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n-GB" altLang="de-DE" sz="1800" dirty="0" smtClean="0">
                <a:solidFill>
                  <a:schemeClr val="tx1"/>
                </a:solidFill>
                <a:latin typeface="Verdana" pitchFamily="34" charset="0"/>
              </a:rPr>
              <a:t>Ask your friends and family what your strengths are and what they value in you.</a:t>
            </a:r>
          </a:p>
          <a:p>
            <a:pPr marL="720000" lvl="1" indent="-360000" eaLnBrk="1" hangingPunct="1">
              <a:spcBef>
                <a:spcPts val="1200"/>
              </a:spcBef>
              <a:buClr>
                <a:srgbClr val="8CADAE"/>
              </a:buClr>
              <a:buSzPct val="85000"/>
              <a:buFontTx/>
              <a:buChar char="o"/>
              <a:tabLst>
                <a:tab pos="722313" algn="l"/>
              </a:tabLst>
              <a:defRPr/>
            </a:pPr>
            <a:r>
              <a:rPr lang="en-GB" altLang="de-DE" sz="1800" dirty="0" smtClean="0">
                <a:solidFill>
                  <a:schemeClr val="tx1"/>
                </a:solidFill>
                <a:latin typeface="Verdana" pitchFamily="34" charset="0"/>
              </a:rPr>
              <a:t>Think of </a:t>
            </a:r>
            <a:r>
              <a:rPr lang="en-GB" altLang="de-DE" sz="1800" u="sng" dirty="0" smtClean="0">
                <a:solidFill>
                  <a:schemeClr val="tx1"/>
                </a:solidFill>
                <a:latin typeface="Verdana" pitchFamily="34" charset="0"/>
              </a:rPr>
              <a:t>concrete</a:t>
            </a:r>
            <a:r>
              <a:rPr lang="en-GB" altLang="de-DE" sz="1800" dirty="0" smtClean="0">
                <a:solidFill>
                  <a:schemeClr val="tx1"/>
                </a:solidFill>
                <a:latin typeface="Verdana" pitchFamily="34" charset="0"/>
              </a:rPr>
              <a:t> situations, in which you achieved something and maybe received compliments for it – they can be small things too.</a:t>
            </a:r>
          </a:p>
          <a:p>
            <a:pPr marL="720000" lvl="1" indent="-360000" eaLnBrk="1" hangingPunct="1">
              <a:spcBef>
                <a:spcPts val="1200"/>
              </a:spcBef>
              <a:buClr>
                <a:srgbClr val="8CADAE"/>
              </a:buClr>
              <a:buSzPct val="85000"/>
              <a:buFontTx/>
              <a:buChar char="o"/>
              <a:tabLst>
                <a:tab pos="722313" algn="l"/>
              </a:tabLst>
              <a:defRPr/>
            </a:pPr>
            <a:r>
              <a:rPr lang="en-GB" altLang="de-DE" sz="1800" dirty="0" smtClean="0">
                <a:solidFill>
                  <a:schemeClr val="tx1"/>
                </a:solidFill>
                <a:latin typeface="Verdana" pitchFamily="34" charset="0"/>
              </a:rPr>
              <a:t>…and write down your experiences in a “joy-diary”* so you can fall back on them during bad times.</a:t>
            </a:r>
            <a:endParaRPr lang="en-GB" altLang="de-DE" sz="1800" dirty="0">
              <a:solidFill>
                <a:schemeClr val="tx1"/>
              </a:solidFill>
              <a:latin typeface="Verdana" pitchFamily="34" charset="0"/>
            </a:endParaRP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10.16</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uppieren 36"/>
          <p:cNvGrpSpPr>
            <a:grpSpLocks/>
          </p:cNvGrpSpPr>
          <p:nvPr/>
        </p:nvGrpSpPr>
        <p:grpSpPr bwMode="auto">
          <a:xfrm>
            <a:off x="3517900" y="2941885"/>
            <a:ext cx="1655763" cy="2965450"/>
            <a:chOff x="2483768" y="2420888"/>
            <a:chExt cx="1656184" cy="2965418"/>
          </a:xfrm>
        </p:grpSpPr>
        <p:sp>
          <p:nvSpPr>
            <p:cNvPr id="26634"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5"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6636"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6637"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6638" name="Gerader Verbinder 41"/>
            <p:cNvCxnSpPr>
              <a:cxnSpLocks noChangeShapeType="1"/>
              <a:stCxn id="26634" idx="4"/>
            </p:cNvCxnSpPr>
            <p:nvPr/>
          </p:nvCxnSpPr>
          <p:spPr bwMode="auto">
            <a:xfrm>
              <a:off x="3239852" y="3140968"/>
              <a:ext cx="0" cy="1296144"/>
            </a:xfrm>
            <a:prstGeom prst="line">
              <a:avLst/>
            </a:prstGeom>
            <a:noFill/>
            <a:ln w="9525" algn="ctr">
              <a:solidFill>
                <a:schemeClr val="tx1"/>
              </a:solidFill>
              <a:round/>
              <a:headEnd/>
              <a:tailEnd/>
            </a:ln>
          </p:spPr>
        </p:cxnSp>
        <p:cxnSp>
          <p:nvCxnSpPr>
            <p:cNvPr id="26639"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6640"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6641"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6642"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6643"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6644"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6645"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6646"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6627" name="Abgerundete rechteckige Legende 50"/>
          <p:cNvSpPr>
            <a:spLocks noChangeArrowheads="1"/>
          </p:cNvSpPr>
          <p:nvPr/>
        </p:nvSpPr>
        <p:spPr bwMode="auto">
          <a:xfrm>
            <a:off x="661976" y="2941885"/>
            <a:ext cx="2923176" cy="646986"/>
          </a:xfrm>
          <a:prstGeom prst="wedgeRoundRectCallout">
            <a:avLst>
              <a:gd name="adj1" fmla="val 67498"/>
              <a:gd name="adj2" fmla="val -2319"/>
              <a:gd name="adj3" fmla="val 16667"/>
            </a:avLst>
          </a:prstGeom>
          <a:noFill/>
          <a:ln w="9525" algn="ctr">
            <a:solidFill>
              <a:schemeClr val="tx1"/>
            </a:solidFill>
            <a:round/>
            <a:headEnd/>
            <a:tailEnd/>
          </a:ln>
        </p:spPr>
        <p:txBody>
          <a:bodyPr wrap="none">
            <a:spAutoFit/>
          </a:bodyPr>
          <a:lstStyle/>
          <a:p>
            <a:pPr algn="ctr" eaLnBrk="1" hangingPunct="1"/>
            <a:r>
              <a:rPr lang="en-GB" altLang="de-DE" sz="1600" dirty="0" smtClean="0">
                <a:solidFill>
                  <a:srgbClr val="006699"/>
                </a:solidFill>
              </a:rPr>
              <a:t>You‘re bad at everything! </a:t>
            </a:r>
          </a:p>
          <a:p>
            <a:pPr algn="ctr" eaLnBrk="1" hangingPunct="1"/>
            <a:r>
              <a:rPr lang="en-GB" altLang="de-DE" sz="1600" dirty="0" smtClean="0">
                <a:solidFill>
                  <a:srgbClr val="006699"/>
                </a:solidFill>
              </a:rPr>
              <a:t>You‘re worthless.</a:t>
            </a:r>
            <a:endParaRPr lang="en-GB" altLang="de-DE" sz="1600" dirty="0">
              <a:solidFill>
                <a:srgbClr val="006699"/>
              </a:solidFill>
            </a:endParaRPr>
          </a:p>
        </p:txBody>
      </p:sp>
      <p:sp>
        <p:nvSpPr>
          <p:cNvPr id="26628" name="Textfeld 66"/>
          <p:cNvSpPr txBox="1">
            <a:spLocks noChangeArrowheads="1"/>
          </p:cNvSpPr>
          <p:nvPr/>
        </p:nvSpPr>
        <p:spPr bwMode="auto">
          <a:xfrm>
            <a:off x="899319" y="6165850"/>
            <a:ext cx="7345362" cy="369332"/>
          </a:xfrm>
          <a:prstGeom prst="rect">
            <a:avLst/>
          </a:prstGeom>
          <a:noFill/>
          <a:ln w="9525">
            <a:noFill/>
            <a:miter lim="800000"/>
            <a:headEnd/>
            <a:tailEnd/>
          </a:ln>
        </p:spPr>
        <p:txBody>
          <a:bodyPr>
            <a:spAutoFit/>
          </a:bodyPr>
          <a:lstStyle/>
          <a:p>
            <a:pPr algn="ctr" eaLnBrk="1" hangingPunct="1"/>
            <a:r>
              <a:rPr lang="en-GB" altLang="de-DE" dirty="0" smtClean="0">
                <a:solidFill>
                  <a:srgbClr val="006699"/>
                </a:solidFill>
              </a:rPr>
              <a:t>What is the function of the inner critic?</a:t>
            </a:r>
            <a:endParaRPr lang="en-GB" altLang="de-DE" dirty="0">
              <a:solidFill>
                <a:srgbClr val="006699"/>
              </a:solidFill>
            </a:endParaRPr>
          </a:p>
        </p:txBody>
      </p:sp>
      <p:sp>
        <p:nvSpPr>
          <p:cNvPr id="33801"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en-GB" altLang="de-DE" sz="2000" dirty="0" smtClean="0">
                <a:solidFill>
                  <a:schemeClr val="accent1"/>
                </a:solidFill>
              </a:rPr>
              <a:t>Inner critic</a:t>
            </a:r>
            <a:endParaRPr lang="en-GB" altLang="de-DE" sz="2000" strike="sngStrike" dirty="0">
              <a:solidFill>
                <a:srgbClr val="FF3300"/>
              </a:solidFill>
            </a:endParaRPr>
          </a:p>
        </p:txBody>
      </p:sp>
      <p:sp>
        <p:nvSpPr>
          <p:cNvPr id="26630" name="Textfeld 35"/>
          <p:cNvSpPr txBox="1">
            <a:spLocks noChangeArrowheads="1"/>
          </p:cNvSpPr>
          <p:nvPr/>
        </p:nvSpPr>
        <p:spPr bwMode="auto">
          <a:xfrm>
            <a:off x="252480" y="1087576"/>
            <a:ext cx="8640000" cy="1477328"/>
          </a:xfrm>
          <a:prstGeom prst="rect">
            <a:avLst/>
          </a:prstGeom>
          <a:noFill/>
          <a:ln w="9525">
            <a:noFill/>
            <a:miter lim="800000"/>
            <a:headEnd/>
            <a:tailEnd/>
          </a:ln>
        </p:spPr>
        <p:txBody>
          <a:bodyPr>
            <a:spAutoFit/>
          </a:bodyPr>
          <a:lstStyle/>
          <a:p>
            <a:pPr marL="180000"/>
            <a:r>
              <a:rPr lang="en-GB" altLang="de-DE" dirty="0" smtClean="0"/>
              <a:t>Most people have an </a:t>
            </a:r>
            <a:r>
              <a:rPr lang="en-GB" altLang="de-DE" i="1" dirty="0" smtClean="0"/>
              <a:t>inner</a:t>
            </a:r>
            <a:r>
              <a:rPr lang="en-GB" altLang="de-DE" dirty="0" smtClean="0"/>
              <a:t> voice that is called “inner critic”. It often tells us things that we have formerly heard from others (e.g. mean classmates, strict teachers, ambitious parents). The inner critic is not a real person or external enemy, but rather shows just how deeply we have absorbed criticism and exaggerated expectations. </a:t>
            </a:r>
            <a:endParaRPr lang="en-GB" altLang="de-DE" dirty="0"/>
          </a:p>
        </p:txBody>
      </p:sp>
      <p:sp>
        <p:nvSpPr>
          <p:cNvPr id="26631" name="Textfeld 3"/>
          <p:cNvSpPr txBox="1">
            <a:spLocks noChangeArrowheads="1"/>
          </p:cNvSpPr>
          <p:nvPr/>
        </p:nvSpPr>
        <p:spPr bwMode="auto">
          <a:xfrm>
            <a:off x="5435601" y="3685946"/>
            <a:ext cx="1944712" cy="1477328"/>
          </a:xfrm>
          <a:prstGeom prst="rect">
            <a:avLst/>
          </a:prstGeom>
          <a:noFill/>
          <a:ln w="9525">
            <a:noFill/>
            <a:miter lim="800000"/>
            <a:headEnd/>
            <a:tailEnd/>
          </a:ln>
        </p:spPr>
        <p:txBody>
          <a:bodyPr wrap="square">
            <a:spAutoFit/>
          </a:bodyPr>
          <a:lstStyle/>
          <a:p>
            <a:r>
              <a:rPr lang="en-GB" altLang="de-DE" dirty="0" smtClean="0"/>
              <a:t>Inner critic: know-it-all, nagger, pusher, dogmatist</a:t>
            </a:r>
            <a:endParaRPr lang="en-GB" altLang="de-DE" dirty="0"/>
          </a:p>
        </p:txBody>
      </p:sp>
      <p:sp>
        <p:nvSpPr>
          <p:cNvPr id="22"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2"/>
          <p:cNvSpPr>
            <a:spLocks noGrp="1"/>
          </p:cNvSpPr>
          <p:nvPr>
            <p:ph sz="quarter" idx="1"/>
          </p:nvPr>
        </p:nvSpPr>
        <p:spPr>
          <a:xfrm>
            <a:off x="252000" y="1339200"/>
            <a:ext cx="8640000" cy="4637088"/>
          </a:xfrm>
        </p:spPr>
        <p:txBody>
          <a:bodyPr/>
          <a:lstStyle/>
          <a:p>
            <a:pPr marL="180000" indent="0">
              <a:spcBef>
                <a:spcPts val="600"/>
              </a:spcBef>
              <a:spcAft>
                <a:spcPts val="0"/>
              </a:spcAft>
              <a:buFont typeface="Wingdings 2" pitchFamily="18" charset="2"/>
              <a:buNone/>
            </a:pPr>
            <a:r>
              <a:rPr lang="en-GB" altLang="de-DE" sz="1800" b="1" dirty="0" smtClean="0">
                <a:latin typeface="Verdana"/>
                <a:ea typeface="Verdana" pitchFamily="34" charset="0"/>
                <a:cs typeface="Verdana"/>
              </a:rPr>
              <a:t>Function of the inner critic:</a:t>
            </a:r>
          </a:p>
          <a:p>
            <a:pPr marL="180000" indent="0">
              <a:spcBef>
                <a:spcPts val="0"/>
              </a:spcBef>
              <a:spcAft>
                <a:spcPts val="0"/>
              </a:spcAft>
              <a:buFont typeface="Wingdings 2" pitchFamily="18" charset="2"/>
              <a:buNone/>
            </a:pPr>
            <a:r>
              <a:rPr lang="en-GB" altLang="de-DE" sz="1800" dirty="0" smtClean="0">
                <a:latin typeface="Verdana"/>
                <a:ea typeface="Verdana" pitchFamily="34" charset="0"/>
                <a:cs typeface="Verdana"/>
              </a:rPr>
              <a:t>He spurs us on, helps us to perform better and to face challenges. </a:t>
            </a:r>
          </a:p>
          <a:p>
            <a:pPr marL="180000" indent="0">
              <a:spcBef>
                <a:spcPts val="0"/>
              </a:spcBef>
              <a:spcAft>
                <a:spcPts val="0"/>
              </a:spcAft>
              <a:buFont typeface="Wingdings 2" pitchFamily="18" charset="2"/>
              <a:buNone/>
            </a:pPr>
            <a:endParaRPr lang="en-GB" altLang="de-DE" sz="1800" b="1" dirty="0">
              <a:latin typeface="Verdana"/>
              <a:ea typeface="Verdana" pitchFamily="34" charset="0"/>
              <a:cs typeface="Verdana"/>
            </a:endParaRPr>
          </a:p>
          <a:p>
            <a:pPr marL="180000" indent="0">
              <a:spcBef>
                <a:spcPts val="0"/>
              </a:spcBef>
              <a:spcAft>
                <a:spcPts val="0"/>
              </a:spcAft>
              <a:buFont typeface="Wingdings 2" pitchFamily="18" charset="2"/>
              <a:buNone/>
            </a:pPr>
            <a:r>
              <a:rPr lang="en-GB" altLang="de-DE" sz="1800" b="1" dirty="0" smtClean="0">
                <a:latin typeface="Verdana"/>
                <a:ea typeface="Verdana" pitchFamily="34" charset="0"/>
                <a:cs typeface="Verdana"/>
              </a:rPr>
              <a:t>Danger:</a:t>
            </a:r>
          </a:p>
          <a:p>
            <a:pPr marL="180000" indent="0">
              <a:spcBef>
                <a:spcPts val="0"/>
              </a:spcBef>
              <a:spcAft>
                <a:spcPts val="0"/>
              </a:spcAft>
              <a:buFont typeface="Wingdings 2" pitchFamily="18" charset="2"/>
              <a:buNone/>
            </a:pPr>
            <a:r>
              <a:rPr lang="en-GB" altLang="de-DE" sz="1800" dirty="0" smtClean="0">
                <a:latin typeface="Verdana"/>
                <a:ea typeface="Verdana" pitchFamily="34" charset="0"/>
                <a:cs typeface="Verdana"/>
              </a:rPr>
              <a:t>People with low self-esteem have a very dominant and often too demanding inner critic.</a:t>
            </a:r>
          </a:p>
          <a:p>
            <a:pPr marL="180000" indent="0">
              <a:spcBef>
                <a:spcPts val="1200"/>
              </a:spcBef>
              <a:spcAft>
                <a:spcPts val="0"/>
              </a:spcAft>
              <a:buFont typeface="Wingdings 2" pitchFamily="18" charset="2"/>
              <a:buNone/>
            </a:pPr>
            <a:r>
              <a:rPr lang="en-GB" altLang="de-DE" sz="1800" dirty="0" smtClean="0">
                <a:latin typeface="Verdana"/>
                <a:ea typeface="Verdana" pitchFamily="34" charset="0"/>
                <a:cs typeface="Verdana"/>
              </a:rPr>
              <a:t>The inner critic should have his place, but not define the entire life.</a:t>
            </a:r>
          </a:p>
          <a:p>
            <a:pPr marL="0" indent="0">
              <a:spcBef>
                <a:spcPct val="0"/>
              </a:spcBef>
              <a:spcAft>
                <a:spcPts val="1000"/>
              </a:spcAft>
              <a:buFont typeface="Wingdings 2" pitchFamily="18" charset="2"/>
              <a:buNone/>
            </a:pPr>
            <a:endParaRPr lang="en-GB" altLang="de-DE" sz="1800" dirty="0" smtClean="0">
              <a:solidFill>
                <a:schemeClr val="tx2"/>
              </a:solidFill>
              <a:latin typeface="Verdana"/>
              <a:cs typeface="Verdana"/>
            </a:endParaRPr>
          </a:p>
          <a:p>
            <a:pPr marL="0" indent="0">
              <a:buFont typeface="Wingdings 2" pitchFamily="18" charset="2"/>
              <a:buNone/>
            </a:pPr>
            <a:r>
              <a:rPr lang="en-GB" altLang="de-DE" sz="1800" dirty="0" smtClean="0">
                <a:solidFill>
                  <a:srgbClr val="006699"/>
                </a:solidFill>
                <a:latin typeface="Verdana"/>
                <a:cs typeface="Verdana"/>
              </a:rPr>
              <a:t> </a:t>
            </a:r>
          </a:p>
        </p:txBody>
      </p:sp>
      <p:pic>
        <p:nvPicPr>
          <p:cNvPr id="27652"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a:t>
            </a:r>
            <a:r>
              <a:rPr lang="en-US" altLang="de-DE" sz="800" i="1" smtClean="0"/>
              <a:t>Lisa Schilling)</a:t>
            </a:r>
            <a:endParaRPr lang="de-DE" altLang="de-DE" sz="800" i="1" dirty="0"/>
          </a:p>
        </p:txBody>
      </p:sp>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defRPr/>
            </a:pPr>
            <a:r>
              <a:rPr lang="en-GB" altLang="de-DE" sz="2000" dirty="0" smtClean="0">
                <a:solidFill>
                  <a:schemeClr val="accent1"/>
                </a:solidFill>
              </a:rPr>
              <a:t>Inner critic</a:t>
            </a:r>
            <a:endParaRPr lang="en-GB" altLang="de-DE" sz="2000" strike="sngStrike" dirty="0">
              <a:solidFill>
                <a:srgbClr val="FF3300"/>
              </a:solidFill>
            </a:endParaRPr>
          </a:p>
        </p:txBody>
      </p:sp>
      <p:sp>
        <p:nvSpPr>
          <p:cNvPr id="14"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0"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10.18</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5"/>
          <p:cNvSpPr>
            <a:spLocks noGrp="1"/>
          </p:cNvSpPr>
          <p:nvPr>
            <p:ph sz="quarter" idx="4"/>
          </p:nvPr>
        </p:nvSpPr>
        <p:spPr>
          <a:xfrm>
            <a:off x="6732240" y="4149080"/>
            <a:ext cx="1944315" cy="2043013"/>
          </a:xfrm>
        </p:spPr>
        <p:txBody>
          <a:bodyPr/>
          <a:lstStyle/>
          <a:p>
            <a:pPr marL="0" indent="0">
              <a:buFont typeface="Wingdings 2" pitchFamily="18" charset="2"/>
              <a:buNone/>
            </a:pPr>
            <a:r>
              <a:rPr lang="en-GB" altLang="de-DE" sz="1800" dirty="0" smtClean="0">
                <a:latin typeface="Verdana" pitchFamily="34" charset="0"/>
                <a:ea typeface="Verdana" pitchFamily="34" charset="0"/>
                <a:cs typeface="Verdana" pitchFamily="34" charset="0"/>
              </a:rPr>
              <a:t>Kind companion: appreciates what was done well</a:t>
            </a:r>
            <a:r>
              <a:rPr lang="en-GB" altLang="de-DE" sz="1800" dirty="0">
                <a:latin typeface="Verdana" pitchFamily="34" charset="0"/>
                <a:ea typeface="Verdana" pitchFamily="34" charset="0"/>
                <a:cs typeface="Verdana" pitchFamily="34" charset="0"/>
              </a:rPr>
              <a:t>,</a:t>
            </a:r>
            <a:r>
              <a:rPr lang="en-GB" altLang="de-DE" sz="1800" dirty="0" smtClean="0">
                <a:latin typeface="Verdana" pitchFamily="34" charset="0"/>
                <a:ea typeface="Verdana" pitchFamily="34" charset="0"/>
                <a:cs typeface="Verdana" pitchFamily="34" charset="0"/>
              </a:rPr>
              <a:t> caring, judges leniently</a:t>
            </a:r>
          </a:p>
        </p:txBody>
      </p:sp>
      <p:sp>
        <p:nvSpPr>
          <p:cNvPr id="28675" name="Inhaltsplatzhalter 34"/>
          <p:cNvSpPr>
            <a:spLocks noGrp="1"/>
          </p:cNvSpPr>
          <p:nvPr>
            <p:ph sz="quarter" idx="3"/>
          </p:nvPr>
        </p:nvSpPr>
        <p:spPr>
          <a:xfrm>
            <a:off x="683568" y="4437112"/>
            <a:ext cx="2010054" cy="1532727"/>
          </a:xfrm>
        </p:spPr>
        <p:txBody>
          <a:bodyPr wrap="square">
            <a:spAutoFit/>
          </a:bodyPr>
          <a:lstStyle/>
          <a:p>
            <a:pPr marL="0" indent="0">
              <a:buFont typeface="Wingdings 2" pitchFamily="18" charset="2"/>
              <a:buNone/>
            </a:pPr>
            <a:r>
              <a:rPr lang="en-GB" altLang="de-DE" sz="1800" dirty="0" smtClean="0">
                <a:latin typeface="Verdana" pitchFamily="34" charset="0"/>
                <a:ea typeface="Verdana" pitchFamily="34" charset="0"/>
                <a:cs typeface="Verdana" pitchFamily="34" charset="0"/>
              </a:rPr>
              <a:t>Inner critic:</a:t>
            </a:r>
          </a:p>
          <a:p>
            <a:pPr marL="0" indent="0">
              <a:buFont typeface="Wingdings 2" pitchFamily="18" charset="2"/>
              <a:buNone/>
            </a:pPr>
            <a:r>
              <a:rPr lang="en-GB" altLang="de-DE" sz="1800" dirty="0">
                <a:latin typeface="Verdana" pitchFamily="34" charset="0"/>
                <a:ea typeface="Verdana" pitchFamily="34" charset="0"/>
                <a:cs typeface="Verdana" pitchFamily="34" charset="0"/>
              </a:rPr>
              <a:t>k</a:t>
            </a:r>
            <a:r>
              <a:rPr lang="en-GB" altLang="de-DE" sz="1800" dirty="0" smtClean="0">
                <a:latin typeface="Verdana" pitchFamily="34" charset="0"/>
                <a:ea typeface="Verdana" pitchFamily="34" charset="0"/>
                <a:cs typeface="Verdana" pitchFamily="34" charset="0"/>
              </a:rPr>
              <a:t>now-it-all, nagger, pusher, dogmatist</a:t>
            </a:r>
          </a:p>
        </p:txBody>
      </p:sp>
      <p:grpSp>
        <p:nvGrpSpPr>
          <p:cNvPr id="28676" name="Gruppieren 36"/>
          <p:cNvGrpSpPr>
            <a:grpSpLocks/>
          </p:cNvGrpSpPr>
          <p:nvPr/>
        </p:nvGrpSpPr>
        <p:grpSpPr bwMode="auto">
          <a:xfrm>
            <a:off x="2844229" y="3200400"/>
            <a:ext cx="1655763" cy="2965450"/>
            <a:chOff x="2483768" y="2420888"/>
            <a:chExt cx="1656184" cy="2965418"/>
          </a:xfrm>
        </p:grpSpPr>
        <p:sp>
          <p:nvSpPr>
            <p:cNvPr id="28697" name="Ellipse 37"/>
            <p:cNvSpPr>
              <a:spLocks noChangeArrowheads="1"/>
            </p:cNvSpPr>
            <p:nvPr/>
          </p:nvSpPr>
          <p:spPr bwMode="auto">
            <a:xfrm>
              <a:off x="2843808" y="2420888"/>
              <a:ext cx="792088" cy="720080"/>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98" name="Freihandform 38"/>
            <p:cNvSpPr>
              <a:spLocks/>
            </p:cNvSpPr>
            <p:nvPr/>
          </p:nvSpPr>
          <p:spPr bwMode="auto">
            <a:xfrm>
              <a:off x="3128534" y="2830594"/>
              <a:ext cx="222637" cy="159096"/>
            </a:xfrm>
            <a:custGeom>
              <a:avLst/>
              <a:gdLst>
                <a:gd name="T0" fmla="*/ 0 w 222637"/>
                <a:gd name="T1" fmla="*/ 143194 h 159096"/>
                <a:gd name="T2" fmla="*/ 119270 w 222637"/>
                <a:gd name="T3" fmla="*/ 70 h 159096"/>
                <a:gd name="T4" fmla="*/ 222637 w 222637"/>
                <a:gd name="T5" fmla="*/ 159096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99" name="Ellipse 39"/>
            <p:cNvSpPr>
              <a:spLocks noChangeArrowheads="1"/>
            </p:cNvSpPr>
            <p:nvPr/>
          </p:nvSpPr>
          <p:spPr bwMode="auto">
            <a:xfrm>
              <a:off x="31497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700" name="Ellipse 40"/>
            <p:cNvSpPr>
              <a:spLocks noChangeArrowheads="1"/>
            </p:cNvSpPr>
            <p:nvPr/>
          </p:nvSpPr>
          <p:spPr bwMode="auto">
            <a:xfrm>
              <a:off x="3302145" y="2564904"/>
              <a:ext cx="45719" cy="72008"/>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701" name="Gerader Verbinder 41"/>
            <p:cNvCxnSpPr>
              <a:cxnSpLocks noChangeShapeType="1"/>
              <a:stCxn id="28697" idx="4"/>
            </p:cNvCxnSpPr>
            <p:nvPr/>
          </p:nvCxnSpPr>
          <p:spPr bwMode="auto">
            <a:xfrm>
              <a:off x="3239852" y="3140968"/>
              <a:ext cx="0" cy="1296144"/>
            </a:xfrm>
            <a:prstGeom prst="line">
              <a:avLst/>
            </a:prstGeom>
            <a:noFill/>
            <a:ln w="9525" algn="ctr">
              <a:solidFill>
                <a:schemeClr val="tx1"/>
              </a:solidFill>
              <a:round/>
              <a:headEnd/>
              <a:tailEnd/>
            </a:ln>
          </p:spPr>
        </p:cxnSp>
        <p:cxnSp>
          <p:nvCxnSpPr>
            <p:cNvPr id="28702" name="Gerader Verbinder 42"/>
            <p:cNvCxnSpPr>
              <a:cxnSpLocks noChangeShapeType="1"/>
            </p:cNvCxnSpPr>
            <p:nvPr/>
          </p:nvCxnSpPr>
          <p:spPr bwMode="auto">
            <a:xfrm>
              <a:off x="3239852" y="3429000"/>
              <a:ext cx="252028" cy="144016"/>
            </a:xfrm>
            <a:prstGeom prst="line">
              <a:avLst/>
            </a:prstGeom>
            <a:noFill/>
            <a:ln w="9525" algn="ctr">
              <a:solidFill>
                <a:schemeClr val="tx1"/>
              </a:solidFill>
              <a:round/>
              <a:headEnd/>
              <a:tailEnd/>
            </a:ln>
          </p:spPr>
        </p:cxnSp>
        <p:cxnSp>
          <p:nvCxnSpPr>
            <p:cNvPr id="28703" name="Gerader Verbinder 43"/>
            <p:cNvCxnSpPr>
              <a:cxnSpLocks noChangeShapeType="1"/>
            </p:cNvCxnSpPr>
            <p:nvPr/>
          </p:nvCxnSpPr>
          <p:spPr bwMode="auto">
            <a:xfrm flipH="1">
              <a:off x="3302145" y="3573016"/>
              <a:ext cx="189735" cy="360040"/>
            </a:xfrm>
            <a:prstGeom prst="line">
              <a:avLst/>
            </a:prstGeom>
            <a:noFill/>
            <a:ln w="9525" algn="ctr">
              <a:solidFill>
                <a:schemeClr val="tx1"/>
              </a:solidFill>
              <a:round/>
              <a:headEnd/>
              <a:tailEnd/>
            </a:ln>
          </p:spPr>
        </p:cxnSp>
        <p:cxnSp>
          <p:nvCxnSpPr>
            <p:cNvPr id="28704" name="Gerader Verbinder 44"/>
            <p:cNvCxnSpPr>
              <a:cxnSpLocks noChangeShapeType="1"/>
            </p:cNvCxnSpPr>
            <p:nvPr/>
          </p:nvCxnSpPr>
          <p:spPr bwMode="auto">
            <a:xfrm flipH="1">
              <a:off x="2915816" y="3429000"/>
              <a:ext cx="324036" cy="144016"/>
            </a:xfrm>
            <a:prstGeom prst="line">
              <a:avLst/>
            </a:prstGeom>
            <a:noFill/>
            <a:ln w="9525" algn="ctr">
              <a:solidFill>
                <a:schemeClr val="tx1"/>
              </a:solidFill>
              <a:round/>
              <a:headEnd/>
              <a:tailEnd/>
            </a:ln>
          </p:spPr>
        </p:cxnSp>
        <p:cxnSp>
          <p:nvCxnSpPr>
            <p:cNvPr id="28705" name="Gerader Verbinder 45"/>
            <p:cNvCxnSpPr>
              <a:cxnSpLocks noChangeShapeType="1"/>
            </p:cNvCxnSpPr>
            <p:nvPr/>
          </p:nvCxnSpPr>
          <p:spPr bwMode="auto">
            <a:xfrm>
              <a:off x="2915816" y="3550674"/>
              <a:ext cx="233929" cy="382382"/>
            </a:xfrm>
            <a:prstGeom prst="line">
              <a:avLst/>
            </a:prstGeom>
            <a:noFill/>
            <a:ln w="9525" algn="ctr">
              <a:solidFill>
                <a:schemeClr val="tx1"/>
              </a:solidFill>
              <a:round/>
              <a:headEnd/>
              <a:tailEnd/>
            </a:ln>
          </p:spPr>
        </p:cxnSp>
        <p:cxnSp>
          <p:nvCxnSpPr>
            <p:cNvPr id="28706" name="Gerader Verbinder 46"/>
            <p:cNvCxnSpPr>
              <a:cxnSpLocks noChangeShapeType="1"/>
            </p:cNvCxnSpPr>
            <p:nvPr/>
          </p:nvCxnSpPr>
          <p:spPr bwMode="auto">
            <a:xfrm>
              <a:off x="3239852" y="4437112"/>
              <a:ext cx="612068" cy="936104"/>
            </a:xfrm>
            <a:prstGeom prst="line">
              <a:avLst/>
            </a:prstGeom>
            <a:noFill/>
            <a:ln w="9525" algn="ctr">
              <a:solidFill>
                <a:schemeClr val="tx1"/>
              </a:solidFill>
              <a:round/>
              <a:headEnd/>
              <a:tailEnd/>
            </a:ln>
          </p:spPr>
        </p:cxnSp>
        <p:cxnSp>
          <p:nvCxnSpPr>
            <p:cNvPr id="28707" name="Gerader Verbinder 47"/>
            <p:cNvCxnSpPr>
              <a:cxnSpLocks noChangeShapeType="1"/>
            </p:cNvCxnSpPr>
            <p:nvPr/>
          </p:nvCxnSpPr>
          <p:spPr bwMode="auto">
            <a:xfrm flipH="1">
              <a:off x="2771800" y="4437112"/>
              <a:ext cx="468052" cy="936104"/>
            </a:xfrm>
            <a:prstGeom prst="line">
              <a:avLst/>
            </a:prstGeom>
            <a:noFill/>
            <a:ln w="9525" algn="ctr">
              <a:solidFill>
                <a:schemeClr val="tx1"/>
              </a:solidFill>
              <a:round/>
              <a:headEnd/>
              <a:tailEnd/>
            </a:ln>
          </p:spPr>
        </p:cxnSp>
        <p:cxnSp>
          <p:nvCxnSpPr>
            <p:cNvPr id="28708" name="Gerader Verbinder 48"/>
            <p:cNvCxnSpPr>
              <a:cxnSpLocks noChangeShapeType="1"/>
            </p:cNvCxnSpPr>
            <p:nvPr/>
          </p:nvCxnSpPr>
          <p:spPr bwMode="auto">
            <a:xfrm>
              <a:off x="2483768" y="5373216"/>
              <a:ext cx="288032" cy="0"/>
            </a:xfrm>
            <a:prstGeom prst="line">
              <a:avLst/>
            </a:prstGeom>
            <a:noFill/>
            <a:ln w="9525" algn="ctr">
              <a:solidFill>
                <a:schemeClr val="tx1"/>
              </a:solidFill>
              <a:round/>
              <a:headEnd/>
              <a:tailEnd/>
            </a:ln>
          </p:spPr>
        </p:cxnSp>
        <p:cxnSp>
          <p:nvCxnSpPr>
            <p:cNvPr id="28709" name="Gerader Verbinder 49"/>
            <p:cNvCxnSpPr>
              <a:cxnSpLocks noChangeShapeType="1"/>
            </p:cNvCxnSpPr>
            <p:nvPr/>
          </p:nvCxnSpPr>
          <p:spPr bwMode="auto">
            <a:xfrm>
              <a:off x="3851920" y="5386306"/>
              <a:ext cx="288032" cy="0"/>
            </a:xfrm>
            <a:prstGeom prst="line">
              <a:avLst/>
            </a:prstGeom>
            <a:noFill/>
            <a:ln w="9525" algn="ctr">
              <a:solidFill>
                <a:schemeClr val="tx1"/>
              </a:solidFill>
              <a:round/>
              <a:headEnd/>
              <a:tailEnd/>
            </a:ln>
          </p:spPr>
        </p:cxnSp>
      </p:grpSp>
      <p:sp>
        <p:nvSpPr>
          <p:cNvPr id="28677" name="Abgerundete rechteckige Legende 50"/>
          <p:cNvSpPr>
            <a:spLocks noChangeArrowheads="1"/>
          </p:cNvSpPr>
          <p:nvPr/>
        </p:nvSpPr>
        <p:spPr bwMode="auto">
          <a:xfrm>
            <a:off x="301935" y="2852936"/>
            <a:ext cx="2923176" cy="646986"/>
          </a:xfrm>
          <a:prstGeom prst="wedgeRoundRectCallout">
            <a:avLst>
              <a:gd name="adj1" fmla="val 45708"/>
              <a:gd name="adj2" fmla="val 75056"/>
              <a:gd name="adj3" fmla="val 16667"/>
            </a:avLst>
          </a:prstGeom>
          <a:noFill/>
          <a:ln w="9525" algn="ctr">
            <a:solidFill>
              <a:schemeClr val="tx1"/>
            </a:solidFill>
            <a:round/>
            <a:headEnd/>
            <a:tailEnd/>
          </a:ln>
        </p:spPr>
        <p:txBody>
          <a:bodyPr wrap="none">
            <a:spAutoFit/>
          </a:bodyPr>
          <a:lstStyle/>
          <a:p>
            <a:pPr algn="ctr" eaLnBrk="1" hangingPunct="1"/>
            <a:r>
              <a:rPr lang="en-GB" altLang="de-DE" sz="1600" dirty="0">
                <a:solidFill>
                  <a:srgbClr val="006699"/>
                </a:solidFill>
              </a:rPr>
              <a:t>You‘re bad at everything! </a:t>
            </a:r>
          </a:p>
          <a:p>
            <a:pPr algn="ctr" eaLnBrk="1" hangingPunct="1"/>
            <a:r>
              <a:rPr lang="en-GB" altLang="de-DE" sz="1600" dirty="0">
                <a:solidFill>
                  <a:srgbClr val="006699"/>
                </a:solidFill>
              </a:rPr>
              <a:t>You‘re worthless</a:t>
            </a:r>
            <a:r>
              <a:rPr lang="en-GB" altLang="de-DE" sz="1600" dirty="0" smtClean="0">
                <a:solidFill>
                  <a:srgbClr val="006699"/>
                </a:solidFill>
              </a:rPr>
              <a:t>.</a:t>
            </a:r>
            <a:endParaRPr lang="en-GB" altLang="de-DE" sz="1600" dirty="0">
              <a:solidFill>
                <a:srgbClr val="006699"/>
              </a:solidFill>
            </a:endParaRPr>
          </a:p>
        </p:txBody>
      </p:sp>
      <p:grpSp>
        <p:nvGrpSpPr>
          <p:cNvPr id="28678" name="Gruppieren 51"/>
          <p:cNvGrpSpPr>
            <a:grpSpLocks/>
          </p:cNvGrpSpPr>
          <p:nvPr/>
        </p:nvGrpSpPr>
        <p:grpSpPr bwMode="auto">
          <a:xfrm>
            <a:off x="5364088" y="4330700"/>
            <a:ext cx="1011238" cy="1835150"/>
            <a:chOff x="4932040" y="3732533"/>
            <a:chExt cx="867403" cy="1835632"/>
          </a:xfrm>
        </p:grpSpPr>
        <p:sp>
          <p:nvSpPr>
            <p:cNvPr id="28684"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5"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8686"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8687"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8688" name="Gerader Verbinder 56"/>
            <p:cNvCxnSpPr>
              <a:cxnSpLocks noChangeShapeType="1"/>
              <a:stCxn id="28684" idx="4"/>
            </p:cNvCxnSpPr>
            <p:nvPr/>
          </p:nvCxnSpPr>
          <p:spPr bwMode="auto">
            <a:xfrm>
              <a:off x="5328028" y="4178272"/>
              <a:ext cx="0" cy="802330"/>
            </a:xfrm>
            <a:prstGeom prst="line">
              <a:avLst/>
            </a:prstGeom>
            <a:noFill/>
            <a:ln w="9525" algn="ctr">
              <a:solidFill>
                <a:schemeClr val="tx1"/>
              </a:solidFill>
              <a:round/>
              <a:headEnd/>
              <a:tailEnd/>
            </a:ln>
          </p:spPr>
        </p:cxnSp>
        <p:cxnSp>
          <p:nvCxnSpPr>
            <p:cNvPr id="28689"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8690"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8691"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8692"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8693"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8694"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8695"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8696"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8679" name="Abgerundete rechteckige Legende 65"/>
          <p:cNvSpPr>
            <a:spLocks noChangeArrowheads="1"/>
          </p:cNvSpPr>
          <p:nvPr/>
        </p:nvSpPr>
        <p:spPr bwMode="auto">
          <a:xfrm>
            <a:off x="5928696" y="2708920"/>
            <a:ext cx="1595632" cy="1191816"/>
          </a:xfrm>
          <a:prstGeom prst="wedgeRoundRectCallout">
            <a:avLst>
              <a:gd name="adj1" fmla="val -35880"/>
              <a:gd name="adj2" fmla="val 105454"/>
              <a:gd name="adj3" fmla="val 16667"/>
            </a:avLst>
          </a:prstGeom>
          <a:noFill/>
          <a:ln w="9525" algn="ctr">
            <a:solidFill>
              <a:schemeClr val="tx1"/>
            </a:solidFill>
            <a:round/>
            <a:headEnd/>
            <a:tailEnd/>
          </a:ln>
        </p:spPr>
        <p:txBody>
          <a:bodyPr wrap="square">
            <a:spAutoFit/>
          </a:bodyPr>
          <a:lstStyle/>
          <a:p>
            <a:pPr algn="ctr" eaLnBrk="1" hangingPunct="1"/>
            <a:r>
              <a:rPr lang="en-GB" altLang="de-DE" sz="1600" dirty="0">
                <a:solidFill>
                  <a:srgbClr val="006699"/>
                </a:solidFill>
              </a:rPr>
              <a:t>You did well, you can be proud of yourself.</a:t>
            </a:r>
          </a:p>
        </p:txBody>
      </p:sp>
      <p:sp>
        <p:nvSpPr>
          <p:cNvPr id="28680" name="Rectangle 3"/>
          <p:cNvSpPr>
            <a:spLocks noChangeArrowheads="1"/>
          </p:cNvSpPr>
          <p:nvPr/>
        </p:nvSpPr>
        <p:spPr bwMode="auto">
          <a:xfrm>
            <a:off x="3175" y="-7938"/>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Inner critic and kind companion</a:t>
            </a:r>
            <a:endParaRPr lang="en-GB" altLang="de-DE" sz="2000" dirty="0">
              <a:solidFill>
                <a:schemeClr val="accent1"/>
              </a:solidFill>
            </a:endParaRPr>
          </a:p>
        </p:txBody>
      </p:sp>
      <p:sp>
        <p:nvSpPr>
          <p:cNvPr id="28681" name="Textfeld 35"/>
          <p:cNvSpPr txBox="1">
            <a:spLocks noChangeArrowheads="1"/>
          </p:cNvSpPr>
          <p:nvPr/>
        </p:nvSpPr>
        <p:spPr bwMode="auto">
          <a:xfrm>
            <a:off x="252000" y="1047219"/>
            <a:ext cx="8640000" cy="1477328"/>
          </a:xfrm>
          <a:prstGeom prst="rect">
            <a:avLst/>
          </a:prstGeom>
          <a:noFill/>
          <a:ln w="9525">
            <a:noFill/>
            <a:miter lim="800000"/>
            <a:headEnd/>
            <a:tailEnd/>
          </a:ln>
        </p:spPr>
        <p:txBody>
          <a:bodyPr anchor="ctr">
            <a:spAutoFit/>
          </a:bodyPr>
          <a:lstStyle/>
          <a:p>
            <a:pPr marL="180000"/>
            <a:r>
              <a:rPr lang="en-GB" altLang="de-DE" dirty="0" smtClean="0"/>
              <a:t>The opponent of the inner critic is the inner kind companion. Just like the inner critic, this is not a real person, but brings up positive (self-esteem boosting) judgements and memories. People with low self-esteem have a very small and quiet kind companion compared to their big and loud inner critic.</a:t>
            </a:r>
            <a:endParaRPr lang="en-GB" altLang="de-DE" dirty="0"/>
          </a:p>
        </p:txBody>
      </p:sp>
      <p:sp>
        <p:nvSpPr>
          <p:cNvPr id="39"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4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10.19</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Textfeld 1"/>
          <p:cNvSpPr txBox="1">
            <a:spLocks noChangeArrowheads="1"/>
          </p:cNvSpPr>
          <p:nvPr/>
        </p:nvSpPr>
        <p:spPr bwMode="auto">
          <a:xfrm>
            <a:off x="251520" y="2985333"/>
            <a:ext cx="8640068" cy="3323987"/>
          </a:xfrm>
          <a:prstGeom prst="rect">
            <a:avLst/>
          </a:prstGeom>
          <a:noFill/>
          <a:ln>
            <a:noFill/>
          </a:ln>
          <a:extLst/>
        </p:spPr>
        <p:txBody>
          <a:bodyPr wrap="square">
            <a:spAutoFit/>
          </a:bodyPr>
          <a:lstStyle>
            <a:lvl1pPr>
              <a:defRPr>
                <a:solidFill>
                  <a:schemeClr val="tx1"/>
                </a:solidFill>
                <a:latin typeface="Verdana" pitchFamily="34" charset="0"/>
                <a:cs typeface="Times New Roman" pitchFamily="18" charset="0"/>
              </a:defRPr>
            </a:lvl1pPr>
            <a:lvl2pPr marL="742950" indent="-285750">
              <a:defRPr>
                <a:solidFill>
                  <a:schemeClr val="tx1"/>
                </a:solidFill>
                <a:latin typeface="Verdana" pitchFamily="34" charset="0"/>
                <a:cs typeface="Times New Roman" pitchFamily="18" charset="0"/>
              </a:defRPr>
            </a:lvl2pPr>
            <a:lvl3pPr marL="1143000" indent="-228600">
              <a:defRPr>
                <a:solidFill>
                  <a:schemeClr val="tx1"/>
                </a:solidFill>
                <a:latin typeface="Verdana" pitchFamily="34" charset="0"/>
                <a:cs typeface="Times New Roman" pitchFamily="18" charset="0"/>
              </a:defRPr>
            </a:lvl3pPr>
            <a:lvl4pPr marL="1600200" indent="-228600">
              <a:defRPr>
                <a:solidFill>
                  <a:schemeClr val="tx1"/>
                </a:solidFill>
                <a:latin typeface="Verdana" pitchFamily="34" charset="0"/>
                <a:cs typeface="Times New Roman" pitchFamily="18" charset="0"/>
              </a:defRPr>
            </a:lvl4pPr>
            <a:lvl5pPr marL="2057400" indent="-22860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marL="720000" lvl="1" indent="-360000" eaLnBrk="1" hangingPunct="1">
              <a:spcBef>
                <a:spcPts val="1200"/>
              </a:spcBef>
              <a:buClr>
                <a:srgbClr val="8CADAE"/>
              </a:buClr>
              <a:buSzPct val="85000"/>
              <a:buFontTx/>
              <a:buChar char="o"/>
              <a:tabLst>
                <a:tab pos="722313" algn="l"/>
              </a:tabLst>
              <a:defRPr/>
            </a:pPr>
            <a:r>
              <a:rPr lang="en-GB" dirty="0" smtClean="0"/>
              <a:t>It is best not to choose a real person since we never think only positive things about someone, but negative things too.</a:t>
            </a:r>
          </a:p>
          <a:p>
            <a:pPr marL="360000" lvl="1" indent="0" eaLnBrk="1" hangingPunct="1">
              <a:spcBef>
                <a:spcPts val="1200"/>
              </a:spcBef>
              <a:buClr>
                <a:srgbClr val="8CADAE"/>
              </a:buClr>
              <a:buSzPct val="85000"/>
              <a:tabLst>
                <a:tab pos="722313" algn="l"/>
              </a:tabLst>
              <a:defRPr/>
            </a:pPr>
            <a:endParaRPr lang="en-GB" sz="800" dirty="0" smtClean="0"/>
          </a:p>
          <a:p>
            <a:pPr marL="180000">
              <a:spcBef>
                <a:spcPts val="1200"/>
              </a:spcBef>
              <a:defRPr/>
            </a:pPr>
            <a:r>
              <a:rPr lang="en-GB" altLang="de-DE" b="1" dirty="0" smtClean="0"/>
              <a:t>What could your kind companion look like?</a:t>
            </a:r>
            <a:endParaRPr lang="en-GB" altLang="de-DE" dirty="0" smtClean="0"/>
          </a:p>
          <a:p>
            <a:pPr marL="180000">
              <a:spcBef>
                <a:spcPts val="1200"/>
              </a:spcBef>
              <a:defRPr/>
            </a:pPr>
            <a:r>
              <a:rPr lang="en-GB" dirty="0" smtClean="0"/>
              <a:t>Close your eyes and imagine what such a kind companion would have to be like for you. Look within yourself </a:t>
            </a:r>
            <a:r>
              <a:rPr lang="en-GB" dirty="0"/>
              <a:t>a</a:t>
            </a:r>
            <a:r>
              <a:rPr lang="en-GB" dirty="0" smtClean="0"/>
              <a:t>nd try to find a symbol for that. Take your time. Maybe more than one image come to mind. Is one of them stronger than the others?</a:t>
            </a:r>
          </a:p>
          <a:p>
            <a:pPr marL="180000">
              <a:spcBef>
                <a:spcPts val="1200"/>
              </a:spcBef>
              <a:defRPr/>
            </a:pPr>
            <a:r>
              <a:rPr lang="en-GB" dirty="0" smtClean="0"/>
              <a:t>Double-check if your kind companion really only radiates kindness, encouragement and support</a:t>
            </a:r>
            <a:r>
              <a:rPr lang="de-DE" dirty="0" smtClean="0"/>
              <a:t>. </a:t>
            </a:r>
            <a:endParaRPr lang="de-DE" altLang="de-DE" dirty="0" smtClean="0"/>
          </a:p>
        </p:txBody>
      </p:sp>
      <p:grpSp>
        <p:nvGrpSpPr>
          <p:cNvPr id="29698" name="Gruppieren 51"/>
          <p:cNvGrpSpPr>
            <a:grpSpLocks/>
          </p:cNvGrpSpPr>
          <p:nvPr/>
        </p:nvGrpSpPr>
        <p:grpSpPr bwMode="auto">
          <a:xfrm>
            <a:off x="8139595" y="1490638"/>
            <a:ext cx="676275" cy="1114425"/>
            <a:chOff x="4932040" y="3732533"/>
            <a:chExt cx="867403" cy="1835632"/>
          </a:xfrm>
        </p:grpSpPr>
        <p:sp>
          <p:nvSpPr>
            <p:cNvPr id="29705" name="Ellipse 52"/>
            <p:cNvSpPr>
              <a:spLocks noChangeArrowheads="1"/>
            </p:cNvSpPr>
            <p:nvPr/>
          </p:nvSpPr>
          <p:spPr bwMode="auto">
            <a:xfrm>
              <a:off x="5120606" y="3732533"/>
              <a:ext cx="414845" cy="445739"/>
            </a:xfrm>
            <a:prstGeom prst="ellipse">
              <a:avLst/>
            </a:prstGeom>
            <a:noFill/>
            <a:ln w="9525"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6" name="Freihandform 53"/>
            <p:cNvSpPr>
              <a:spLocks/>
            </p:cNvSpPr>
            <p:nvPr/>
          </p:nvSpPr>
          <p:spPr bwMode="auto">
            <a:xfrm rot="10800000">
              <a:off x="5269727" y="3986146"/>
              <a:ext cx="116603" cy="98482"/>
            </a:xfrm>
            <a:custGeom>
              <a:avLst/>
              <a:gdLst>
                <a:gd name="T0" fmla="*/ 0 w 222637"/>
                <a:gd name="T1" fmla="*/ 25 h 159096"/>
                <a:gd name="T2" fmla="*/ 1 w 222637"/>
                <a:gd name="T3" fmla="*/ 1 h 159096"/>
                <a:gd name="T4" fmla="*/ 2 w 222637"/>
                <a:gd name="T5" fmla="*/ 28 h 159096"/>
                <a:gd name="T6" fmla="*/ 0 60000 65536"/>
                <a:gd name="T7" fmla="*/ 0 60000 65536"/>
                <a:gd name="T8" fmla="*/ 0 60000 65536"/>
                <a:gd name="T9" fmla="*/ 0 w 222637"/>
                <a:gd name="T10" fmla="*/ 0 h 159096"/>
                <a:gd name="T11" fmla="*/ 222637 w 222637"/>
                <a:gd name="T12" fmla="*/ 159096 h 159096"/>
              </a:gdLst>
              <a:ahLst/>
              <a:cxnLst>
                <a:cxn ang="T6">
                  <a:pos x="T0" y="T1"/>
                </a:cxn>
                <a:cxn ang="T7">
                  <a:pos x="T2" y="T3"/>
                </a:cxn>
                <a:cxn ang="T8">
                  <a:pos x="T4" y="T5"/>
                </a:cxn>
              </a:cxnLst>
              <a:rect l="T9" t="T10" r="T11" b="T12"/>
              <a:pathLst>
                <a:path w="222637" h="159096">
                  <a:moveTo>
                    <a:pt x="0" y="143194"/>
                  </a:moveTo>
                  <a:cubicBezTo>
                    <a:pt x="41082" y="70307"/>
                    <a:pt x="82164" y="-2580"/>
                    <a:pt x="119270" y="70"/>
                  </a:cubicBezTo>
                  <a:cubicBezTo>
                    <a:pt x="156376" y="2720"/>
                    <a:pt x="189506" y="80908"/>
                    <a:pt x="222637" y="159096"/>
                  </a:cubicBezTo>
                </a:path>
              </a:pathLst>
            </a:custGeom>
            <a:noFill/>
            <a:ln w="12700" cap="flat" cmpd="sng" algn="ctr">
              <a:solidFill>
                <a:schemeClr val="tx1"/>
              </a:solidFill>
              <a:prstDash val="solid"/>
              <a:round/>
              <a:headEnd type="none" w="med" len="med"/>
              <a:tailEnd type="none" w="med" len="med"/>
            </a:ln>
          </p:spPr>
          <p:txBody>
            <a:bodyPr wrap="none">
              <a:spAutoFit/>
            </a:bodyPr>
            <a:lstStyle/>
            <a:p>
              <a:endParaRPr lang="de-DE"/>
            </a:p>
          </p:txBody>
        </p:sp>
        <p:sp>
          <p:nvSpPr>
            <p:cNvPr id="29707" name="Ellipse 54"/>
            <p:cNvSpPr>
              <a:spLocks noChangeArrowheads="1"/>
            </p:cNvSpPr>
            <p:nvPr/>
          </p:nvSpPr>
          <p:spPr bwMode="auto">
            <a:xfrm>
              <a:off x="5280836"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sp>
          <p:nvSpPr>
            <p:cNvPr id="29708" name="Ellipse 55"/>
            <p:cNvSpPr>
              <a:spLocks noChangeArrowheads="1"/>
            </p:cNvSpPr>
            <p:nvPr/>
          </p:nvSpPr>
          <p:spPr bwMode="auto">
            <a:xfrm>
              <a:off x="5360653" y="3821681"/>
              <a:ext cx="23945" cy="44574"/>
            </a:xfrm>
            <a:prstGeom prst="ellipse">
              <a:avLst/>
            </a:prstGeom>
            <a:noFill/>
            <a:ln w="12700" algn="ctr">
              <a:solidFill>
                <a:schemeClr val="tx1"/>
              </a:solidFill>
              <a:round/>
              <a:headEnd/>
              <a:tailEnd/>
            </a:ln>
          </p:spPr>
          <p:txBody>
            <a:bodyPr wrap="none">
              <a:spAutoFit/>
            </a:bodyPr>
            <a:lstStyle/>
            <a:p>
              <a:pPr algn="ctr" eaLnBrk="1" hangingPunct="1"/>
              <a:endParaRPr lang="de-DE" altLang="de-DE" sz="4400">
                <a:solidFill>
                  <a:schemeClr val="tx2"/>
                </a:solidFill>
              </a:endParaRPr>
            </a:p>
          </p:txBody>
        </p:sp>
        <p:cxnSp>
          <p:nvCxnSpPr>
            <p:cNvPr id="29709" name="Gerader Verbinder 56"/>
            <p:cNvCxnSpPr>
              <a:cxnSpLocks noChangeShapeType="1"/>
            </p:cNvCxnSpPr>
            <p:nvPr/>
          </p:nvCxnSpPr>
          <p:spPr bwMode="auto">
            <a:xfrm>
              <a:off x="5328028" y="4178272"/>
              <a:ext cx="0" cy="802330"/>
            </a:xfrm>
            <a:prstGeom prst="line">
              <a:avLst/>
            </a:prstGeom>
            <a:noFill/>
            <a:ln w="9525" algn="ctr">
              <a:solidFill>
                <a:schemeClr val="tx1"/>
              </a:solidFill>
              <a:round/>
              <a:headEnd/>
              <a:tailEnd/>
            </a:ln>
          </p:spPr>
        </p:cxnSp>
        <p:cxnSp>
          <p:nvCxnSpPr>
            <p:cNvPr id="29710" name="Gerader Verbinder 57"/>
            <p:cNvCxnSpPr>
              <a:cxnSpLocks noChangeShapeType="1"/>
            </p:cNvCxnSpPr>
            <p:nvPr/>
          </p:nvCxnSpPr>
          <p:spPr bwMode="auto">
            <a:xfrm>
              <a:off x="5328028" y="4356567"/>
              <a:ext cx="131996" cy="89148"/>
            </a:xfrm>
            <a:prstGeom prst="line">
              <a:avLst/>
            </a:prstGeom>
            <a:noFill/>
            <a:ln w="9525" algn="ctr">
              <a:solidFill>
                <a:schemeClr val="tx1"/>
              </a:solidFill>
              <a:round/>
              <a:headEnd/>
              <a:tailEnd/>
            </a:ln>
          </p:spPr>
        </p:cxnSp>
        <p:cxnSp>
          <p:nvCxnSpPr>
            <p:cNvPr id="29711" name="Gerader Verbinder 58"/>
            <p:cNvCxnSpPr>
              <a:cxnSpLocks noChangeShapeType="1"/>
            </p:cNvCxnSpPr>
            <p:nvPr/>
          </p:nvCxnSpPr>
          <p:spPr bwMode="auto">
            <a:xfrm flipH="1">
              <a:off x="5360653" y="4445715"/>
              <a:ext cx="99371" cy="222869"/>
            </a:xfrm>
            <a:prstGeom prst="line">
              <a:avLst/>
            </a:prstGeom>
            <a:noFill/>
            <a:ln w="9525" algn="ctr">
              <a:solidFill>
                <a:schemeClr val="tx1"/>
              </a:solidFill>
              <a:round/>
              <a:headEnd/>
              <a:tailEnd/>
            </a:ln>
          </p:spPr>
        </p:cxnSp>
        <p:cxnSp>
          <p:nvCxnSpPr>
            <p:cNvPr id="29712" name="Gerader Verbinder 59"/>
            <p:cNvCxnSpPr>
              <a:cxnSpLocks noChangeShapeType="1"/>
            </p:cNvCxnSpPr>
            <p:nvPr/>
          </p:nvCxnSpPr>
          <p:spPr bwMode="auto">
            <a:xfrm flipH="1">
              <a:off x="5158319" y="4356567"/>
              <a:ext cx="169709" cy="89148"/>
            </a:xfrm>
            <a:prstGeom prst="line">
              <a:avLst/>
            </a:prstGeom>
            <a:noFill/>
            <a:ln w="9525" algn="ctr">
              <a:solidFill>
                <a:schemeClr val="tx1"/>
              </a:solidFill>
              <a:round/>
              <a:headEnd/>
              <a:tailEnd/>
            </a:ln>
          </p:spPr>
        </p:cxnSp>
        <p:cxnSp>
          <p:nvCxnSpPr>
            <p:cNvPr id="29713" name="Gerader Verbinder 60"/>
            <p:cNvCxnSpPr>
              <a:cxnSpLocks noChangeShapeType="1"/>
            </p:cNvCxnSpPr>
            <p:nvPr/>
          </p:nvCxnSpPr>
          <p:spPr bwMode="auto">
            <a:xfrm>
              <a:off x="5158319" y="4431885"/>
              <a:ext cx="122517" cy="236699"/>
            </a:xfrm>
            <a:prstGeom prst="line">
              <a:avLst/>
            </a:prstGeom>
            <a:noFill/>
            <a:ln w="9525" algn="ctr">
              <a:solidFill>
                <a:schemeClr val="tx1"/>
              </a:solidFill>
              <a:round/>
              <a:headEnd/>
              <a:tailEnd/>
            </a:ln>
          </p:spPr>
        </p:cxnSp>
        <p:cxnSp>
          <p:nvCxnSpPr>
            <p:cNvPr id="29714" name="Gerader Verbinder 61"/>
            <p:cNvCxnSpPr>
              <a:cxnSpLocks noChangeShapeType="1"/>
            </p:cNvCxnSpPr>
            <p:nvPr/>
          </p:nvCxnSpPr>
          <p:spPr bwMode="auto">
            <a:xfrm>
              <a:off x="5328028" y="4980602"/>
              <a:ext cx="320562" cy="579460"/>
            </a:xfrm>
            <a:prstGeom prst="line">
              <a:avLst/>
            </a:prstGeom>
            <a:noFill/>
            <a:ln w="9525" algn="ctr">
              <a:solidFill>
                <a:schemeClr val="tx1"/>
              </a:solidFill>
              <a:round/>
              <a:headEnd/>
              <a:tailEnd/>
            </a:ln>
          </p:spPr>
        </p:cxnSp>
        <p:cxnSp>
          <p:nvCxnSpPr>
            <p:cNvPr id="29715" name="Gerader Verbinder 62"/>
            <p:cNvCxnSpPr>
              <a:cxnSpLocks noChangeShapeType="1"/>
            </p:cNvCxnSpPr>
            <p:nvPr/>
          </p:nvCxnSpPr>
          <p:spPr bwMode="auto">
            <a:xfrm flipH="1">
              <a:off x="5082893" y="4980602"/>
              <a:ext cx="245136" cy="579460"/>
            </a:xfrm>
            <a:prstGeom prst="line">
              <a:avLst/>
            </a:prstGeom>
            <a:noFill/>
            <a:ln w="9525" algn="ctr">
              <a:solidFill>
                <a:schemeClr val="tx1"/>
              </a:solidFill>
              <a:round/>
              <a:headEnd/>
              <a:tailEnd/>
            </a:ln>
          </p:spPr>
        </p:cxnSp>
        <p:cxnSp>
          <p:nvCxnSpPr>
            <p:cNvPr id="29716" name="Gerader Verbinder 63"/>
            <p:cNvCxnSpPr>
              <a:cxnSpLocks noChangeShapeType="1"/>
            </p:cNvCxnSpPr>
            <p:nvPr/>
          </p:nvCxnSpPr>
          <p:spPr bwMode="auto">
            <a:xfrm>
              <a:off x="4932040" y="5560062"/>
              <a:ext cx="150853" cy="0"/>
            </a:xfrm>
            <a:prstGeom prst="line">
              <a:avLst/>
            </a:prstGeom>
            <a:noFill/>
            <a:ln w="9525" algn="ctr">
              <a:solidFill>
                <a:schemeClr val="tx1"/>
              </a:solidFill>
              <a:round/>
              <a:headEnd/>
              <a:tailEnd/>
            </a:ln>
          </p:spPr>
        </p:cxnSp>
        <p:cxnSp>
          <p:nvCxnSpPr>
            <p:cNvPr id="29717" name="Gerader Verbinder 64"/>
            <p:cNvCxnSpPr>
              <a:cxnSpLocks noChangeShapeType="1"/>
            </p:cNvCxnSpPr>
            <p:nvPr/>
          </p:nvCxnSpPr>
          <p:spPr bwMode="auto">
            <a:xfrm>
              <a:off x="5648590" y="5568165"/>
              <a:ext cx="150853" cy="0"/>
            </a:xfrm>
            <a:prstGeom prst="line">
              <a:avLst/>
            </a:prstGeom>
            <a:noFill/>
            <a:ln w="9525" algn="ctr">
              <a:solidFill>
                <a:schemeClr val="tx1"/>
              </a:solidFill>
              <a:round/>
              <a:headEnd/>
              <a:tailEnd/>
            </a:ln>
          </p:spPr>
        </p:cxnSp>
      </p:grpSp>
      <p:sp>
        <p:nvSpPr>
          <p:cNvPr id="29699" name="Abgerundete rechteckige Legende 65"/>
          <p:cNvSpPr>
            <a:spLocks noChangeArrowheads="1"/>
          </p:cNvSpPr>
          <p:nvPr/>
        </p:nvSpPr>
        <p:spPr bwMode="auto">
          <a:xfrm>
            <a:off x="6764824" y="1282905"/>
            <a:ext cx="1184275" cy="783193"/>
          </a:xfrm>
          <a:prstGeom prst="wedgeRoundRectCallout">
            <a:avLst>
              <a:gd name="adj1" fmla="val 71759"/>
              <a:gd name="adj2" fmla="val 2954"/>
              <a:gd name="adj3" fmla="val 16667"/>
            </a:avLst>
          </a:prstGeom>
          <a:noFill/>
          <a:ln w="9525" algn="ctr">
            <a:solidFill>
              <a:schemeClr val="tx1"/>
            </a:solidFill>
            <a:round/>
            <a:headEnd/>
            <a:tailEnd/>
          </a:ln>
        </p:spPr>
        <p:txBody>
          <a:bodyPr>
            <a:spAutoFit/>
          </a:bodyPr>
          <a:lstStyle/>
          <a:p>
            <a:pPr algn="ctr" eaLnBrk="1" hangingPunct="1"/>
            <a:r>
              <a:rPr lang="en-GB" altLang="de-DE" sz="1000" dirty="0" smtClean="0">
                <a:solidFill>
                  <a:srgbClr val="006699"/>
                </a:solidFill>
              </a:rPr>
              <a:t>You did well, you can be proud of yourself.</a:t>
            </a:r>
            <a:endParaRPr lang="en-GB" altLang="de-DE" sz="1000" dirty="0">
              <a:solidFill>
                <a:srgbClr val="006699"/>
              </a:solidFill>
            </a:endParaRPr>
          </a:p>
        </p:txBody>
      </p:sp>
      <p:sp>
        <p:nvSpPr>
          <p:cNvPr id="2970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Strengthen the kind companion</a:t>
            </a:r>
            <a:endParaRPr lang="en-GB" altLang="de-DE" sz="2000" dirty="0">
              <a:solidFill>
                <a:schemeClr val="accent1"/>
              </a:solidFill>
            </a:endParaRPr>
          </a:p>
        </p:txBody>
      </p:sp>
      <p:sp>
        <p:nvSpPr>
          <p:cNvPr id="2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2" name="Textfeld 1"/>
          <p:cNvSpPr txBox="1"/>
          <p:nvPr/>
        </p:nvSpPr>
        <p:spPr>
          <a:xfrm>
            <a:off x="251520" y="908720"/>
            <a:ext cx="6120680" cy="2031325"/>
          </a:xfrm>
          <a:prstGeom prst="rect">
            <a:avLst/>
          </a:prstGeom>
          <a:noFill/>
        </p:spPr>
        <p:txBody>
          <a:bodyPr wrap="square" rtlCol="0">
            <a:spAutoFit/>
          </a:bodyPr>
          <a:lstStyle/>
          <a:p>
            <a:pPr marL="720000" lvl="1" indent="-360000" defTabSz="554038" eaLnBrk="1" hangingPunct="1">
              <a:spcBef>
                <a:spcPts val="1200"/>
              </a:spcBef>
              <a:buClr>
                <a:srgbClr val="8CADAE"/>
              </a:buClr>
              <a:buSzPct val="85000"/>
              <a:buFontTx/>
              <a:buChar char="o"/>
              <a:tabLst>
                <a:tab pos="722313" algn="l"/>
                <a:tab pos="6643688" algn="l"/>
              </a:tabLst>
              <a:defRPr/>
            </a:pPr>
            <a:r>
              <a:rPr lang="en-GB" altLang="de-DE" dirty="0"/>
              <a:t>In order to let the </a:t>
            </a:r>
            <a:r>
              <a:rPr lang="en-GB" altLang="de-DE" dirty="0" smtClean="0"/>
              <a:t>kind companion </a:t>
            </a:r>
            <a:r>
              <a:rPr lang="en-GB" altLang="de-DE" dirty="0"/>
              <a:t>have more of a say in things, it is helpful to find a figure or a symbol for him which only represents positive things. This could be e.g. a good fairy or a guardian angel or even a cartoon hero or a stuffed animal that </a:t>
            </a:r>
            <a:r>
              <a:rPr lang="en-GB" altLang="de-DE" dirty="0" smtClean="0"/>
              <a:t>symbolises this </a:t>
            </a:r>
            <a:r>
              <a:rPr lang="en-GB" altLang="de-DE" dirty="0"/>
              <a:t>for you</a:t>
            </a:r>
            <a:r>
              <a:rPr lang="en-GB" altLang="de-DE" dirty="0" smtClean="0"/>
              <a:t>.</a:t>
            </a:r>
            <a:endParaRPr lang="en-GB" dirty="0"/>
          </a:p>
        </p:txBody>
      </p:sp>
      <p:sp>
        <p:nvSpPr>
          <p:cNvPr id="2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10.20</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spcBef>
                <a:spcPts val="1200"/>
              </a:spcBef>
              <a:buNone/>
            </a:pPr>
            <a:r>
              <a:rPr lang="en-GB" altLang="de-DE" sz="1800" dirty="0" smtClean="0">
                <a:latin typeface="Verdana" pitchFamily="34" charset="0"/>
                <a:ea typeface="Verdana" pitchFamily="34" charset="0"/>
                <a:cs typeface="Verdana" pitchFamily="34" charset="0"/>
              </a:rPr>
              <a:t>In daily life it is often difficult for people with low self-esteem to let the kind companion have a say. Therefore, it can be helpful to write down one or more of the kind companion’s positive sentences, to have them at hand.</a:t>
            </a:r>
          </a:p>
          <a:p>
            <a:pPr marL="180000" indent="0">
              <a:spcBef>
                <a:spcPts val="1200"/>
              </a:spcBef>
              <a:buNone/>
            </a:pPr>
            <a:r>
              <a:rPr lang="en-GB" altLang="de-DE" sz="1800" dirty="0" smtClean="0">
                <a:latin typeface="Verdana" pitchFamily="34" charset="0"/>
                <a:ea typeface="Verdana" pitchFamily="34" charset="0"/>
                <a:cs typeface="Verdana" pitchFamily="34" charset="0"/>
              </a:rPr>
              <a:t>Example: John would like to quit smoking and has already lasted three days. After a fight with his girlfriend he lights up a cigarette. </a:t>
            </a:r>
          </a:p>
          <a:p>
            <a:pPr marL="180000" indent="0">
              <a:spcBef>
                <a:spcPts val="1200"/>
              </a:spcBef>
              <a:buNone/>
            </a:pPr>
            <a:r>
              <a:rPr lang="en-GB" altLang="de-DE" sz="1800" dirty="0" smtClean="0">
                <a:latin typeface="Verdana" pitchFamily="34" charset="0"/>
                <a:ea typeface="Verdana" pitchFamily="34" charset="0"/>
                <a:cs typeface="Verdana" pitchFamily="34" charset="0"/>
              </a:rPr>
              <a:t>His inner critic speaks up: “You loser. It was so obvious that you weren’t going to make it. You suck at everything”. </a:t>
            </a:r>
          </a:p>
          <a:p>
            <a:pPr marL="180000" indent="0">
              <a:spcBef>
                <a:spcPts val="1200"/>
              </a:spcBef>
              <a:buNone/>
            </a:pPr>
            <a:r>
              <a:rPr lang="en-GB" altLang="de-DE" sz="1800" dirty="0">
                <a:latin typeface="Verdana" pitchFamily="34" charset="0"/>
                <a:ea typeface="Verdana" pitchFamily="34" charset="0"/>
                <a:cs typeface="Verdana" pitchFamily="34" charset="0"/>
              </a:rPr>
              <a:t>What could the kind companion say? </a:t>
            </a:r>
          </a:p>
          <a:p>
            <a:pPr marL="0" indent="0">
              <a:buNone/>
            </a:pPr>
            <a:endParaRPr lang="en-GB" altLang="de-DE" sz="1800" dirty="0">
              <a:latin typeface="Verdana" pitchFamily="34" charset="0"/>
              <a:ea typeface="Verdana" pitchFamily="34" charset="0"/>
              <a:cs typeface="Verdana" pitchFamily="34" charset="0"/>
            </a:endParaRPr>
          </a:p>
          <a:p>
            <a:pPr marL="0" indent="0" algn="ctr">
              <a:buNone/>
            </a:pPr>
            <a:r>
              <a:rPr lang="en-GB" altLang="de-DE" sz="1800" dirty="0">
                <a:latin typeface="Verdana" pitchFamily="34" charset="0"/>
                <a:ea typeface="Verdana" pitchFamily="34" charset="0"/>
                <a:cs typeface="Verdana" pitchFamily="34" charset="0"/>
              </a:rPr>
              <a:t>???</a:t>
            </a:r>
            <a:endParaRPr lang="en-GB" altLang="de-DE" sz="1000" dirty="0">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a:t>
            </a:r>
            <a:r>
              <a:rPr lang="en-US" altLang="de-DE" sz="800" i="1" smtClean="0"/>
              <a:t>Lisa Schilling)</a:t>
            </a:r>
            <a:endParaRPr lang="de-DE" altLang="de-DE" sz="800" i="1" dirty="0"/>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Strengthen the kind companion</a:t>
            </a:r>
            <a:endParaRPr lang="en-GB" altLang="de-DE" sz="2000" dirty="0">
              <a:solidFill>
                <a:schemeClr val="accent1"/>
              </a:solidFill>
            </a:endParaRPr>
          </a:p>
        </p:txBody>
      </p:sp>
      <p:sp>
        <p:nvSpPr>
          <p:cNvPr id="1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nhaltsplatzhalter 2"/>
          <p:cNvSpPr>
            <a:spLocks noGrp="1"/>
          </p:cNvSpPr>
          <p:nvPr>
            <p:ph sz="quarter" idx="1"/>
          </p:nvPr>
        </p:nvSpPr>
        <p:spPr>
          <a:xfrm>
            <a:off x="252000" y="907200"/>
            <a:ext cx="8640000" cy="5330112"/>
          </a:xfrm>
        </p:spPr>
        <p:txBody>
          <a:bodyPr/>
          <a:lstStyle/>
          <a:p>
            <a:pPr marL="180000" indent="0">
              <a:spcBef>
                <a:spcPts val="1200"/>
              </a:spcBef>
              <a:buNone/>
            </a:pPr>
            <a:r>
              <a:rPr lang="en-GB" altLang="de-DE" sz="1800" dirty="0" smtClean="0">
                <a:latin typeface="Verdana" pitchFamily="34" charset="0"/>
                <a:ea typeface="Verdana" pitchFamily="34" charset="0"/>
                <a:cs typeface="Verdana" pitchFamily="34" charset="0"/>
              </a:rPr>
              <a:t>In daily life it is often difficult for people with low self-esteem to let the kind companion have a say. Therefore, it can be helpful to write down one or more of the kind companion’s positive sentences, to have them at hand.</a:t>
            </a:r>
          </a:p>
          <a:p>
            <a:pPr marL="180000" indent="0">
              <a:spcBef>
                <a:spcPts val="1200"/>
              </a:spcBef>
              <a:buNone/>
            </a:pPr>
            <a:r>
              <a:rPr lang="en-GB" altLang="de-DE" sz="1800" dirty="0" smtClean="0">
                <a:latin typeface="Verdana" pitchFamily="34" charset="0"/>
                <a:ea typeface="Verdana" pitchFamily="34" charset="0"/>
                <a:cs typeface="Verdana" pitchFamily="34" charset="0"/>
              </a:rPr>
              <a:t>Example: John would like to quit smoking and has already lasted three days. After a fight with his girlfriend he lights up a cigarette. </a:t>
            </a:r>
          </a:p>
          <a:p>
            <a:pPr marL="180000" indent="0">
              <a:spcBef>
                <a:spcPts val="1200"/>
              </a:spcBef>
              <a:buNone/>
            </a:pPr>
            <a:r>
              <a:rPr lang="en-GB" altLang="de-DE" sz="1800" dirty="0" smtClean="0">
                <a:latin typeface="Verdana" pitchFamily="34" charset="0"/>
                <a:ea typeface="Verdana" pitchFamily="34" charset="0"/>
                <a:cs typeface="Verdana" pitchFamily="34" charset="0"/>
              </a:rPr>
              <a:t>His inner critic speaks up: “You loser. It was so obvious that you weren’t going to make it. You suck at everything”. </a:t>
            </a:r>
          </a:p>
          <a:p>
            <a:pPr marL="180000" indent="0">
              <a:spcBef>
                <a:spcPts val="1200"/>
              </a:spcBef>
              <a:buNone/>
            </a:pPr>
            <a:r>
              <a:rPr lang="en-GB" altLang="de-DE" sz="1800" dirty="0" smtClean="0">
                <a:latin typeface="Verdana" pitchFamily="34" charset="0"/>
                <a:ea typeface="Verdana" pitchFamily="34" charset="0"/>
                <a:cs typeface="Verdana" pitchFamily="34" charset="0"/>
              </a:rPr>
              <a:t>Kind companion: “Don’t be so strict with yourself. It really isn’t easy to quit smoking and even so you lasted three days. In stressful situations it is even more difficult. Just because you smoked a cigarette now does not mean that you will have to keep smoking. Other ex-smokers usually need several attempts too, before they can</a:t>
            </a:r>
          </a:p>
          <a:p>
            <a:pPr marL="180000" indent="0">
              <a:spcBef>
                <a:spcPts val="0"/>
              </a:spcBef>
              <a:buNone/>
            </a:pPr>
            <a:r>
              <a:rPr lang="en-GB" altLang="de-DE" sz="1800" dirty="0">
                <a:latin typeface="Verdana" pitchFamily="34" charset="0"/>
                <a:ea typeface="Verdana" pitchFamily="34" charset="0"/>
                <a:cs typeface="Verdana" pitchFamily="34" charset="0"/>
              </a:rPr>
              <a:t>b</a:t>
            </a:r>
            <a:r>
              <a:rPr lang="en-GB" altLang="de-DE" sz="1800" dirty="0" smtClean="0">
                <a:latin typeface="Verdana" pitchFamily="34" charset="0"/>
                <a:ea typeface="Verdana" pitchFamily="34" charset="0"/>
                <a:cs typeface="Verdana" pitchFamily="34" charset="0"/>
              </a:rPr>
              <a:t>e completely smoke-free.”</a:t>
            </a:r>
            <a:endParaRPr lang="en-GB" altLang="de-DE" sz="1800" dirty="0" smtClean="0">
              <a:solidFill>
                <a:srgbClr val="FF3300"/>
              </a:solidFill>
              <a:latin typeface="Verdana" pitchFamily="34" charset="0"/>
              <a:ea typeface="Verdana" pitchFamily="34" charset="0"/>
              <a:cs typeface="Verdana" pitchFamily="34" charset="0"/>
            </a:endParaRPr>
          </a:p>
        </p:txBody>
      </p:sp>
      <p:sp>
        <p:nvSpPr>
          <p:cNvPr id="7"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a:t>
            </a:r>
            <a:r>
              <a:rPr lang="en-US" altLang="de-DE" sz="800" i="1" smtClean="0"/>
              <a:t>Lisa Schilling)</a:t>
            </a:r>
            <a:endParaRPr lang="de-DE" altLang="de-DE" sz="800" i="1" dirty="0"/>
          </a:p>
        </p:txBody>
      </p:sp>
      <p:pic>
        <p:nvPicPr>
          <p:cNvPr id="10" name="Picture 6" descr="Kopf Finger2"/>
          <p:cNvPicPr preferRelativeResize="0">
            <a:picLocks noChangeArrowheads="1"/>
          </p:cNvPicPr>
          <p:nvPr/>
        </p:nvPicPr>
        <p:blipFill>
          <a:blip r:embed="rId2"/>
          <a:srcRect/>
          <a:stretch>
            <a:fillRect/>
          </a:stretch>
        </p:blipFill>
        <p:spPr bwMode="auto">
          <a:xfrm>
            <a:off x="7667625" y="4716636"/>
            <a:ext cx="1476375" cy="1943100"/>
          </a:xfrm>
          <a:prstGeom prst="rect">
            <a:avLst/>
          </a:prstGeom>
          <a:noFill/>
          <a:ln w="9525">
            <a:noFill/>
            <a:miter lim="800000"/>
            <a:headEnd/>
            <a:tailEnd/>
          </a:ln>
        </p:spPr>
      </p:pic>
      <p:sp>
        <p:nvSpPr>
          <p:cNvPr id="12"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Strengthen the kind companion</a:t>
            </a:r>
            <a:endParaRPr lang="en-GB" altLang="de-DE" sz="2000" dirty="0">
              <a:solidFill>
                <a:schemeClr val="accent1"/>
              </a:solidFill>
            </a:endParaRPr>
          </a:p>
        </p:txBody>
      </p:sp>
      <p:sp>
        <p:nvSpPr>
          <p:cNvPr id="13"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1"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10.22</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extLst>
      <p:ext uri="{BB962C8B-B14F-4D97-AF65-F5344CB8AC3E}">
        <p14:creationId xmlns:p14="http://schemas.microsoft.com/office/powerpoint/2010/main" val="4052638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
          </p:nvPr>
        </p:nvSpPr>
        <p:spPr>
          <a:xfrm>
            <a:off x="252000" y="907200"/>
            <a:ext cx="8640000" cy="4751164"/>
          </a:xfrm>
        </p:spPr>
        <p:txBody>
          <a:bodyPr/>
          <a:lstStyle/>
          <a:p>
            <a:pPr marL="180000" indent="0">
              <a:spcBef>
                <a:spcPts val="1200"/>
              </a:spcBef>
              <a:buFont typeface="Wingdings 2" pitchFamily="18" charset="2"/>
              <a:buNone/>
              <a:defRPr/>
            </a:pPr>
            <a:r>
              <a:rPr lang="en-GB" altLang="de-DE" sz="1800" dirty="0" smtClean="0">
                <a:latin typeface="Verdana" pitchFamily="34" charset="0"/>
                <a:ea typeface="Verdana" pitchFamily="34" charset="0"/>
                <a:cs typeface="Verdana" pitchFamily="34" charset="0"/>
              </a:rPr>
              <a:t>What are typical situations in which your inner critic is very loud and you devaluate yourself? What could your kind companion say in these situations? Write it down.</a:t>
            </a:r>
          </a:p>
          <a:p>
            <a:pPr marL="180000" indent="0">
              <a:spcBef>
                <a:spcPts val="1200"/>
              </a:spcBef>
              <a:buFont typeface="Wingdings 2" pitchFamily="18" charset="2"/>
              <a:buNone/>
              <a:defRPr/>
            </a:pPr>
            <a:r>
              <a:rPr lang="en-GB" sz="1800" dirty="0" smtClean="0">
                <a:latin typeface="Verdana" pitchFamily="34" charset="0"/>
                <a:ea typeface="Verdana" pitchFamily="34" charset="0"/>
                <a:cs typeface="Verdana" pitchFamily="34" charset="0"/>
              </a:rPr>
              <a:t>Stop short throughout the day and keep asking yourself what your kind companion would say in this situation. Actively look for him, since it feels very unfamiliar at first to pay attention to the positive instead of the negative.</a:t>
            </a:r>
          </a:p>
          <a:p>
            <a:pPr marL="180000" indent="0">
              <a:spcBef>
                <a:spcPts val="1200"/>
              </a:spcBef>
              <a:buFont typeface="Wingdings 2" pitchFamily="18" charset="2"/>
              <a:buNone/>
              <a:defRPr/>
            </a:pPr>
            <a:r>
              <a:rPr lang="en-GB" sz="1800" dirty="0" smtClean="0">
                <a:latin typeface="Verdana" pitchFamily="34" charset="0"/>
                <a:ea typeface="Verdana" pitchFamily="34" charset="0"/>
                <a:cs typeface="Verdana" pitchFamily="34" charset="0"/>
              </a:rPr>
              <a:t>Write down your kind companion’s answers. In times of discouragement, you can read them to help you take courage.</a:t>
            </a:r>
            <a:endParaRPr lang="en-GB" altLang="de-DE" sz="1800" dirty="0" smtClean="0">
              <a:latin typeface="Verdana" pitchFamily="34" charset="0"/>
              <a:ea typeface="Verdana" pitchFamily="34" charset="0"/>
              <a:cs typeface="Verdana" pitchFamily="34" charset="0"/>
            </a:endParaRPr>
          </a:p>
        </p:txBody>
      </p:sp>
      <p:grpSp>
        <p:nvGrpSpPr>
          <p:cNvPr id="14" name="Group 35"/>
          <p:cNvGrpSpPr>
            <a:grpSpLocks/>
          </p:cNvGrpSpPr>
          <p:nvPr/>
        </p:nvGrpSpPr>
        <p:grpSpPr bwMode="auto">
          <a:xfrm>
            <a:off x="0" y="6167432"/>
            <a:ext cx="2265363" cy="561974"/>
            <a:chOff x="0" y="3957"/>
            <a:chExt cx="1427" cy="354"/>
          </a:xfrm>
        </p:grpSpPr>
        <p:sp>
          <p:nvSpPr>
            <p:cNvPr id="15"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6"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7"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smtClean="0"/>
                <a:t>worksheet</a:t>
              </a:r>
              <a:r>
                <a:rPr lang="de-DE" altLang="de-DE" sz="1200" i="1" dirty="0" smtClean="0"/>
                <a:t> 10.4</a:t>
              </a:r>
              <a:endParaRPr lang="de-DE" altLang="de-DE" sz="1200" i="1" dirty="0"/>
            </a:p>
            <a:p>
              <a:pPr eaLnBrk="1" hangingPunct="1"/>
              <a:r>
                <a:rPr lang="de-DE" altLang="de-DE" sz="1200" dirty="0"/>
                <a:t>     </a:t>
              </a:r>
            </a:p>
          </p:txBody>
        </p:sp>
      </p:grpSp>
      <p:sp>
        <p:nvSpPr>
          <p:cNvPr id="11" name="Textfeld 5"/>
          <p:cNvSpPr txBox="1">
            <a:spLocks noChangeArrowheads="1"/>
          </p:cNvSpPr>
          <p:nvPr/>
        </p:nvSpPr>
        <p:spPr bwMode="auto">
          <a:xfrm>
            <a:off x="3175" y="6670675"/>
            <a:ext cx="9144000" cy="214313"/>
          </a:xfrm>
          <a:prstGeom prst="rect">
            <a:avLst/>
          </a:prstGeom>
          <a:noFill/>
          <a:ln w="9525">
            <a:noFill/>
            <a:miter lim="800000"/>
            <a:headEnd/>
            <a:tailEnd/>
          </a:ln>
        </p:spPr>
        <p:txBody>
          <a:bodyPr>
            <a:spAutoFit/>
          </a:bodyPr>
          <a:lstStyle/>
          <a:p>
            <a:r>
              <a:rPr lang="en-US" altLang="de-DE" sz="800" i="1" smtClean="0"/>
              <a:t>(“</a:t>
            </a:r>
            <a:r>
              <a:rPr lang="en-US" altLang="de-DE" sz="800" i="1" dirty="0" err="1" smtClean="0"/>
              <a:t>Innerer</a:t>
            </a:r>
            <a:r>
              <a:rPr lang="en-US" altLang="de-DE" sz="800" i="1" dirty="0" smtClean="0"/>
              <a:t> </a:t>
            </a:r>
            <a:r>
              <a:rPr lang="en-US" altLang="de-DE" sz="800" i="1" dirty="0" err="1" smtClean="0"/>
              <a:t>Kritiker</a:t>
            </a:r>
            <a:r>
              <a:rPr lang="en-US" altLang="de-DE" sz="800" i="1" dirty="0" smtClean="0"/>
              <a:t>” by </a:t>
            </a:r>
            <a:r>
              <a:rPr lang="en-US" altLang="de-DE" sz="800" i="1" smtClean="0"/>
              <a:t>Lisa Schilling)</a:t>
            </a:r>
            <a:endParaRPr lang="de-DE" altLang="de-DE" sz="800" i="1" dirty="0"/>
          </a:p>
        </p:txBody>
      </p:sp>
      <p:pic>
        <p:nvPicPr>
          <p:cNvPr id="18" name="Picture 6" descr="Kopf Finger2"/>
          <p:cNvPicPr preferRelativeResize="0">
            <a:picLocks noChangeArrowheads="1"/>
          </p:cNvPicPr>
          <p:nvPr/>
        </p:nvPicPr>
        <p:blipFill>
          <a:blip r:embed="rId3"/>
          <a:srcRect/>
          <a:stretch>
            <a:fillRect/>
          </a:stretch>
        </p:blipFill>
        <p:spPr bwMode="auto">
          <a:xfrm>
            <a:off x="7667625" y="4716636"/>
            <a:ext cx="1476375" cy="1943100"/>
          </a:xfrm>
          <a:prstGeom prst="rect">
            <a:avLst/>
          </a:prstGeom>
          <a:noFill/>
          <a:ln w="9525">
            <a:noFill/>
            <a:miter lim="800000"/>
            <a:headEnd/>
            <a:tailEnd/>
          </a:ln>
        </p:spPr>
      </p:pic>
      <p:sp>
        <p:nvSpPr>
          <p:cNvPr id="20"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Strengthen the kind companion</a:t>
            </a:r>
            <a:endParaRPr lang="en-GB" altLang="de-DE" sz="2000" dirty="0">
              <a:solidFill>
                <a:schemeClr val="accent1"/>
              </a:solidFill>
            </a:endParaRPr>
          </a:p>
        </p:txBody>
      </p:sp>
      <p:sp>
        <p:nvSpPr>
          <p:cNvPr id="21" name="Text Box 6"/>
          <p:cNvSpPr txBox="1">
            <a:spLocks noChangeArrowheads="1"/>
          </p:cNvSpPr>
          <p:nvPr/>
        </p:nvSpPr>
        <p:spPr bwMode="auto">
          <a:xfrm>
            <a:off x="6732240" y="481013"/>
            <a:ext cx="2445862" cy="276999"/>
          </a:xfrm>
          <a:prstGeom prst="rect">
            <a:avLst/>
          </a:prstGeom>
          <a:noFill/>
          <a:ln w="9525">
            <a:noFill/>
            <a:miter lim="800000"/>
            <a:headEnd/>
            <a:tailEnd/>
          </a:ln>
        </p:spPr>
        <p:txBody>
          <a:bodyPr wrap="none">
            <a:spAutoFit/>
          </a:bodyPr>
          <a:lstStyle/>
          <a:p>
            <a:pPr eaLnBrk="1" hangingPunct="1"/>
            <a:r>
              <a:rPr lang="en-GB" altLang="de-DE" sz="1200" dirty="0">
                <a:solidFill>
                  <a:schemeClr val="accent1"/>
                </a:solidFill>
              </a:rPr>
              <a:t>b</a:t>
            </a:r>
            <a:r>
              <a:rPr lang="en-GB" altLang="de-DE" sz="1200" dirty="0" smtClean="0">
                <a:solidFill>
                  <a:schemeClr val="accent1"/>
                </a:solidFill>
              </a:rPr>
              <a:t>ased on </a:t>
            </a:r>
            <a:r>
              <a:rPr lang="en-GB" altLang="de-DE" sz="1200" dirty="0" err="1" smtClean="0">
                <a:solidFill>
                  <a:schemeClr val="accent1"/>
                </a:solidFill>
              </a:rPr>
              <a:t>Potreck</a:t>
            </a:r>
            <a:r>
              <a:rPr lang="en-GB" altLang="de-DE" sz="1200" dirty="0" smtClean="0">
                <a:solidFill>
                  <a:schemeClr val="accent1"/>
                </a:solidFill>
              </a:rPr>
              <a:t>-Rose, 2006</a:t>
            </a:r>
            <a:endParaRPr lang="en-GB" altLang="de-DE" sz="1200" dirty="0">
              <a:solidFill>
                <a:schemeClr val="accent1"/>
              </a:solidFill>
            </a:endParaRPr>
          </a:p>
        </p:txBody>
      </p:sp>
      <p:sp>
        <p:nvSpPr>
          <p:cNvPr id="1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0" y="211334"/>
            <a:ext cx="9144000" cy="369332"/>
          </a:xfrm>
          <a:prstGeom prst="rect">
            <a:avLst/>
          </a:prstGeom>
          <a:noFill/>
          <a:ln w="9525">
            <a:noFill/>
            <a:miter lim="800000"/>
            <a:headEnd/>
            <a:tailEnd/>
          </a:ln>
        </p:spPr>
        <p:txBody>
          <a:bodyPr anchor="ctr">
            <a:spAutoFit/>
          </a:bodyPr>
          <a:lstStyle/>
          <a:p>
            <a:pPr algn="ctr" eaLnBrk="1" hangingPunct="1">
              <a:lnSpc>
                <a:spcPct val="90000"/>
              </a:lnSpc>
              <a:spcBef>
                <a:spcPct val="20000"/>
              </a:spcBef>
            </a:pPr>
            <a:r>
              <a:rPr lang="en-GB" altLang="de-DE" sz="2000" dirty="0" smtClean="0">
                <a:solidFill>
                  <a:schemeClr val="accent1"/>
                </a:solidFill>
              </a:rPr>
              <a:t>Applying your own standards as the ultimate measurement</a:t>
            </a:r>
            <a:endParaRPr lang="en-GB" altLang="de-DE" sz="2000" b="1" dirty="0">
              <a:solidFill>
                <a:schemeClr val="accent1"/>
              </a:solidFill>
              <a:latin typeface="Arial" charset="0"/>
            </a:endParaRPr>
          </a:p>
        </p:txBody>
      </p:sp>
      <p:pic>
        <p:nvPicPr>
          <p:cNvPr id="33795" name="Picture 10"/>
          <p:cNvPicPr>
            <a:picLocks noChangeAspect="1" noChangeArrowheads="1"/>
          </p:cNvPicPr>
          <p:nvPr/>
        </p:nvPicPr>
        <p:blipFill>
          <a:blip r:embed="rId3"/>
          <a:srcRect/>
          <a:stretch>
            <a:fillRect/>
          </a:stretch>
        </p:blipFill>
        <p:spPr bwMode="auto">
          <a:xfrm>
            <a:off x="7123112" y="5153298"/>
            <a:ext cx="2020888" cy="1516062"/>
          </a:xfrm>
          <a:prstGeom prst="rect">
            <a:avLst/>
          </a:prstGeom>
          <a:noFill/>
          <a:ln w="9525">
            <a:noFill/>
            <a:miter lim="800000"/>
            <a:headEnd/>
            <a:tailEnd/>
          </a:ln>
        </p:spPr>
      </p:pic>
      <p:sp>
        <p:nvSpPr>
          <p:cNvPr id="33796" name="Rectangle 11"/>
          <p:cNvSpPr>
            <a:spLocks noChangeArrowheads="1"/>
          </p:cNvSpPr>
          <p:nvPr/>
        </p:nvSpPr>
        <p:spPr bwMode="auto">
          <a:xfrm>
            <a:off x="-61913" y="6670675"/>
            <a:ext cx="1560042"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(“Mirror Love” by Katie@!)</a:t>
            </a:r>
            <a:endParaRPr lang="en-GB" altLang="de-DE" sz="800" i="1" dirty="0"/>
          </a:p>
        </p:txBody>
      </p:sp>
      <p:sp>
        <p:nvSpPr>
          <p:cNvPr id="33798" name="Text Box 11"/>
          <p:cNvSpPr txBox="1">
            <a:spLocks noChangeArrowheads="1"/>
          </p:cNvSpPr>
          <p:nvPr/>
        </p:nvSpPr>
        <p:spPr bwMode="auto">
          <a:xfrm>
            <a:off x="252000" y="1339200"/>
            <a:ext cx="8640000" cy="2893100"/>
          </a:xfrm>
          <a:prstGeom prst="rect">
            <a:avLst/>
          </a:prstGeom>
          <a:noFill/>
          <a:ln w="9525">
            <a:noFill/>
            <a:miter lim="800000"/>
            <a:headEnd/>
            <a:tailEnd/>
          </a:ln>
        </p:spPr>
        <p:txBody>
          <a:bodyPr>
            <a:spAutoFit/>
          </a:bodyPr>
          <a:lstStyle/>
          <a:p>
            <a:pPr marL="180000" eaLnBrk="1" hangingPunct="1">
              <a:tabLst>
                <a:tab pos="361950" algn="l"/>
              </a:tabLst>
            </a:pPr>
            <a:r>
              <a:rPr lang="en-GB" altLang="de-DE" b="1" dirty="0" smtClean="0"/>
              <a:t>There is a difference between how I judge myself and how others judge me!</a:t>
            </a:r>
          </a:p>
          <a:p>
            <a:pPr marL="363538" indent="-363538" eaLnBrk="1" hangingPunct="1">
              <a:tabLst>
                <a:tab pos="361950" algn="l"/>
              </a:tabLst>
            </a:pPr>
            <a:endParaRPr lang="en-GB" altLang="de-DE" dirty="0" smtClean="0"/>
          </a:p>
          <a:p>
            <a:pPr marL="720000" lvl="1" indent="-360000" eaLnBrk="1" hangingPunct="1">
              <a:spcBef>
                <a:spcPts val="1200"/>
              </a:spcBef>
              <a:buClr>
                <a:srgbClr val="8CADAE"/>
              </a:buClr>
              <a:buSzPct val="85000"/>
              <a:buFontTx/>
              <a:buChar char="o"/>
              <a:tabLst>
                <a:tab pos="722313" algn="l"/>
              </a:tabLst>
              <a:defRPr/>
            </a:pPr>
            <a:r>
              <a:rPr lang="en-GB" altLang="de-DE" dirty="0" smtClean="0"/>
              <a:t>If I consider myself ugly, boring etc., others do not necessarily share this view. There are multiple opinions, judgements and preferences!</a:t>
            </a:r>
          </a:p>
          <a:p>
            <a:pPr marL="720000" lvl="1" indent="-360000" eaLnBrk="1" hangingPunct="1">
              <a:spcBef>
                <a:spcPts val="1200"/>
              </a:spcBef>
              <a:buClr>
                <a:srgbClr val="8CADAE"/>
              </a:buClr>
              <a:buSzPct val="85000"/>
              <a:buFontTx/>
              <a:buChar char="o"/>
              <a:tabLst>
                <a:tab pos="722313" algn="l"/>
              </a:tabLst>
              <a:defRPr/>
            </a:pPr>
            <a:r>
              <a:rPr lang="en-GB" altLang="de-DE" dirty="0" smtClean="0"/>
              <a:t>Many people are their own worst enemies and are overcritical of themselves! Their inner critic is, as we have just seen, particularly big and loud.</a:t>
            </a:r>
            <a:endParaRPr lang="en-GB" altLang="de-DE" dirty="0"/>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234000" y="1339200"/>
            <a:ext cx="8676000" cy="3817992"/>
          </a:xfrm>
          <a:prstGeom prst="rect">
            <a:avLst/>
          </a:prstGeom>
          <a:noFill/>
          <a:ln w="9525">
            <a:noFill/>
            <a:miter lim="800000"/>
            <a:headEnd/>
            <a:tailEnd/>
          </a:ln>
        </p:spPr>
        <p:txBody>
          <a:bodyPr anchor="ctr"/>
          <a:lstStyle/>
          <a:p>
            <a:pPr marL="0" lvl="1" algn="ctr" eaLnBrk="1" hangingPunct="1">
              <a:spcBef>
                <a:spcPts val="1200"/>
              </a:spcBef>
              <a:buClr>
                <a:srgbClr val="006699"/>
              </a:buClr>
              <a:buFont typeface="Wingdings" pitchFamily="2" charset="2"/>
              <a:buNone/>
            </a:pPr>
            <a:r>
              <a:rPr lang="en-GB" altLang="de-DE" dirty="0" smtClean="0"/>
              <a:t>Do you often compare yourself with others? </a:t>
            </a:r>
          </a:p>
          <a:p>
            <a:pPr marL="0" lvl="1" algn="ctr" eaLnBrk="1" hangingPunct="1">
              <a:spcBef>
                <a:spcPts val="1200"/>
              </a:spcBef>
              <a:buClr>
                <a:srgbClr val="006699"/>
              </a:buClr>
              <a:buFont typeface="Wingdings" pitchFamily="2" charset="2"/>
              <a:buNone/>
            </a:pPr>
            <a:endParaRPr lang="en-GB" altLang="de-DE" dirty="0" smtClean="0"/>
          </a:p>
          <a:p>
            <a:pPr marL="0" lvl="1" algn="ctr" eaLnBrk="1" hangingPunct="1">
              <a:spcBef>
                <a:spcPts val="1200"/>
              </a:spcBef>
              <a:buClr>
                <a:srgbClr val="006699"/>
              </a:buClr>
              <a:buFont typeface="Wingdings" pitchFamily="2" charset="2"/>
              <a:buNone/>
            </a:pPr>
            <a:r>
              <a:rPr lang="en-GB" altLang="de-DE" dirty="0" smtClean="0"/>
              <a:t>If so, with whom? </a:t>
            </a:r>
          </a:p>
          <a:p>
            <a:pPr marL="0" lvl="1" algn="ctr" eaLnBrk="1" hangingPunct="1">
              <a:spcBef>
                <a:spcPts val="1200"/>
              </a:spcBef>
              <a:buClr>
                <a:srgbClr val="006699"/>
              </a:buClr>
              <a:buFont typeface="Wingdings" pitchFamily="2" charset="2"/>
              <a:buNone/>
            </a:pPr>
            <a:endParaRPr lang="en-GB" altLang="de-DE" dirty="0" smtClean="0"/>
          </a:p>
          <a:p>
            <a:pPr marL="0" lvl="1" algn="ctr" eaLnBrk="1" hangingPunct="1">
              <a:spcBef>
                <a:spcPts val="1200"/>
              </a:spcBef>
              <a:buClr>
                <a:srgbClr val="006699"/>
              </a:buClr>
              <a:buFont typeface="Wingdings" pitchFamily="2" charset="2"/>
              <a:buNone/>
            </a:pPr>
            <a:r>
              <a:rPr lang="en-GB" altLang="de-DE" dirty="0" smtClean="0"/>
              <a:t>How do you fair in these comparisons? </a:t>
            </a:r>
            <a:endParaRPr lang="en-GB" altLang="de-DE" dirty="0"/>
          </a:p>
        </p:txBody>
      </p:sp>
      <p:sp>
        <p:nvSpPr>
          <p:cNvPr id="34819"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Comparing with others</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10.25</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257968" y="1339850"/>
            <a:ext cx="5538167" cy="3817342"/>
          </a:xfrm>
        </p:spPr>
        <p:txBody>
          <a:bodyPr/>
          <a:lstStyle/>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Quickly and without noticing it, we compare ourselves with others. This is normal. </a:t>
            </a: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With whom and in what areas we compare ourselves may influence our self-esteem. People with self-esteem issues often choose unfair comparisons (e.g. top manager when it comes to wages)</a:t>
            </a:r>
            <a:endParaRPr lang="en-GB" altLang="de-DE" sz="1800" dirty="0" smtClean="0"/>
          </a:p>
        </p:txBody>
      </p:sp>
      <p:sp>
        <p:nvSpPr>
          <p:cNvPr id="35843" name="Rectangle 1033"/>
          <p:cNvSpPr>
            <a:spLocks noChangeArrowheads="1"/>
          </p:cNvSpPr>
          <p:nvPr/>
        </p:nvSpPr>
        <p:spPr bwMode="auto">
          <a:xfrm>
            <a:off x="-180975" y="3068638"/>
            <a:ext cx="6048375" cy="4525962"/>
          </a:xfrm>
          <a:prstGeom prst="rect">
            <a:avLst/>
          </a:prstGeom>
          <a:noFill/>
          <a:ln w="9525">
            <a:noFill/>
            <a:miter lim="800000"/>
            <a:headEnd/>
            <a:tailEnd/>
          </a:ln>
        </p:spPr>
        <p:txBody>
          <a:bodyPr/>
          <a:lstStyle/>
          <a:p>
            <a:pPr marL="742950" lvl="1" indent="-285750">
              <a:lnSpc>
                <a:spcPct val="80000"/>
              </a:lnSpc>
              <a:spcBef>
                <a:spcPct val="20000"/>
              </a:spcBef>
              <a:buClr>
                <a:srgbClr val="006699"/>
              </a:buClr>
              <a:buFont typeface="Wingdings" pitchFamily="2" charset="2"/>
              <a:buChar char="Ø"/>
            </a:pPr>
            <a:endParaRPr lang="de-DE" altLang="de-DE" sz="4400">
              <a:solidFill>
                <a:srgbClr val="000000"/>
              </a:solidFill>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340768"/>
            <a:ext cx="3024336" cy="3569993"/>
          </a:xfrm>
          <a:prstGeom prst="rect">
            <a:avLst/>
          </a:prstGeom>
        </p:spPr>
      </p:pic>
      <p:sp>
        <p:nvSpPr>
          <p:cNvPr id="10" name="Rectangle 11"/>
          <p:cNvSpPr>
            <a:spLocks noChangeArrowheads="1"/>
          </p:cNvSpPr>
          <p:nvPr/>
        </p:nvSpPr>
        <p:spPr bwMode="auto">
          <a:xfrm>
            <a:off x="-61913" y="6670675"/>
            <a:ext cx="2669320" cy="215444"/>
          </a:xfrm>
          <a:prstGeom prst="rect">
            <a:avLst/>
          </a:prstGeom>
          <a:noFill/>
          <a:ln w="9525">
            <a:noFill/>
            <a:miter lim="800000"/>
            <a:headEnd/>
            <a:tailEnd/>
          </a:ln>
        </p:spPr>
        <p:txBody>
          <a:bodyPr wrap="none">
            <a:spAutoFit/>
          </a:bodyPr>
          <a:lstStyle/>
          <a:p>
            <a:pPr eaLnBrk="1" hangingPunct="1">
              <a:spcBef>
                <a:spcPct val="50000"/>
              </a:spcBef>
            </a:pPr>
            <a:r>
              <a:rPr lang="en-GB" altLang="de-DE" sz="800" i="1" dirty="0" smtClean="0"/>
              <a:t>(“Barbie close-up. Grace” </a:t>
            </a:r>
            <a:r>
              <a:rPr lang="en-GB" altLang="de-DE" sz="800" i="1" smtClean="0"/>
              <a:t>from BarbieFantasies)</a:t>
            </a:r>
            <a:endParaRPr lang="en-GB" altLang="de-DE" sz="800" i="1" dirty="0"/>
          </a:p>
        </p:txBody>
      </p:sp>
      <p:sp>
        <p:nvSpPr>
          <p:cNvPr id="8"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Comparing with others</a:t>
            </a:r>
            <a:endParaRPr lang="en-GB" altLang="de-DE" sz="2000" dirty="0">
              <a:solidFill>
                <a:schemeClr val="accent1"/>
              </a:solidFill>
            </a:endParaRPr>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10.26</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9234" name="Rectangle 2"/>
          <p:cNvSpPr>
            <a:spLocks noGrp="1" noChangeArrowheads="1"/>
          </p:cNvSpPr>
          <p:nvPr>
            <p:ph type="body" idx="1"/>
          </p:nvPr>
        </p:nvSpPr>
        <p:spPr>
          <a:xfrm>
            <a:off x="252000" y="1340768"/>
            <a:ext cx="8640000" cy="5040312"/>
          </a:xfrm>
        </p:spPr>
        <p:txBody>
          <a:bodyPr/>
          <a:lstStyle/>
          <a:p>
            <a:pPr marL="180000" indent="0">
              <a:spcBef>
                <a:spcPts val="1200"/>
              </a:spcBef>
              <a:buNone/>
              <a:defRPr/>
            </a:pPr>
            <a:r>
              <a:rPr lang="en-GB" altLang="de-DE" sz="1800" kern="1200" dirty="0" smtClean="0">
                <a:latin typeface="Verdana" pitchFamily="34" charset="0"/>
                <a:ea typeface="Verdana" pitchFamily="34" charset="0"/>
                <a:cs typeface="Verdana" pitchFamily="34" charset="0"/>
              </a:rPr>
              <a:t>Another example for unfair comparisons</a:t>
            </a:r>
          </a:p>
          <a:p>
            <a:pPr marL="720000" lvl="1" indent="-360000" eaLnBrk="1" hangingPunct="1">
              <a:spcBef>
                <a:spcPts val="1200"/>
              </a:spcBef>
              <a:buClr>
                <a:srgbClr val="8CADAE"/>
              </a:buClr>
              <a:buSzPct val="85000"/>
              <a:buFontTx/>
              <a:buChar char="o"/>
              <a:tabLst>
                <a:tab pos="722313" algn="l"/>
              </a:tabLst>
              <a:defRPr/>
            </a:pPr>
            <a:r>
              <a:rPr lang="en-GB" sz="1800" kern="1200" dirty="0" smtClean="0">
                <a:solidFill>
                  <a:schemeClr val="tx1"/>
                </a:solidFill>
                <a:latin typeface="Verdana" pitchFamily="34" charset="0"/>
                <a:ea typeface="+mn-ea"/>
                <a:cs typeface="Times New Roman" pitchFamily="18" charset="0"/>
              </a:rPr>
              <a:t>Girl that compares her appearance with pictures of models in glossy magazines (make-up and digital picture editing make the comparison even more unfair)</a:t>
            </a:r>
          </a:p>
          <a:p>
            <a:pPr marL="360000" lvl="1" indent="0" eaLnBrk="1" hangingPunct="1">
              <a:spcBef>
                <a:spcPts val="1200"/>
              </a:spcBef>
              <a:buClr>
                <a:srgbClr val="8CADAE"/>
              </a:buClr>
              <a:buSzPct val="85000"/>
              <a:buNone/>
              <a:tabLst>
                <a:tab pos="722313" algn="l"/>
              </a:tabLst>
              <a:defRPr/>
            </a:pPr>
            <a:endParaRPr lang="en-GB" altLang="de-DE" sz="1800" kern="1200" dirty="0" smtClean="0">
              <a:solidFill>
                <a:schemeClr val="tx1"/>
              </a:solidFill>
              <a:latin typeface="Verdana" pitchFamily="34" charset="0"/>
              <a:ea typeface="+mn-ea"/>
              <a:cs typeface="Times New Roman" pitchFamily="18" charset="0"/>
            </a:endParaRPr>
          </a:p>
          <a:p>
            <a:pPr marL="185738" lvl="1" indent="0" eaLnBrk="1" hangingPunct="1">
              <a:spcBef>
                <a:spcPts val="1200"/>
              </a:spcBef>
              <a:buClr>
                <a:srgbClr val="8CADAE"/>
              </a:buClr>
              <a:buSzPct val="85000"/>
              <a:buNone/>
              <a:tabLst>
                <a:tab pos="722313" algn="l"/>
              </a:tabLst>
              <a:defRPr/>
            </a:pPr>
            <a:r>
              <a:rPr lang="en-GB" altLang="de-DE" sz="1800" kern="1200" dirty="0" smtClean="0">
                <a:solidFill>
                  <a:schemeClr val="tx1"/>
                </a:solidFill>
                <a:latin typeface="Verdana" pitchFamily="34" charset="0"/>
                <a:ea typeface="Verdana" pitchFamily="34" charset="0"/>
                <a:cs typeface="Verdana" pitchFamily="34" charset="0"/>
              </a:rPr>
              <a:t>Don’t compare yourself too much with other people! There are always people who are better-looking, more successful and more popular.</a:t>
            </a:r>
            <a:endParaRPr lang="en-GB" sz="1800" kern="1200" dirty="0" smtClean="0">
              <a:solidFill>
                <a:schemeClr val="tx1"/>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n-GB" sz="1800" kern="1200" dirty="0" smtClean="0">
                <a:solidFill>
                  <a:schemeClr val="tx1"/>
                </a:solidFill>
                <a:latin typeface="Verdana" pitchFamily="34" charset="0"/>
                <a:ea typeface="+mn-ea"/>
                <a:cs typeface="Times New Roman" pitchFamily="18" charset="0"/>
              </a:rPr>
              <a:t>Include all areas of life when you are assessing a seemingly “perfect biography”…</a:t>
            </a:r>
            <a:endParaRPr lang="en-GB" sz="1800" kern="1200" dirty="0">
              <a:solidFill>
                <a:schemeClr val="tx1"/>
              </a:solidFill>
              <a:latin typeface="Verdana" pitchFamily="34" charset="0"/>
              <a:ea typeface="+mn-ea"/>
              <a:cs typeface="Times New Roman" pitchFamily="18" charset="0"/>
            </a:endParaRPr>
          </a:p>
        </p:txBody>
      </p:sp>
      <p:sp>
        <p:nvSpPr>
          <p:cNvPr id="5"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Comparing with others</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10.27</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6"/>
          <p:cNvSpPr>
            <a:spLocks noChangeArrowheads="1"/>
          </p:cNvSpPr>
          <p:nvPr/>
        </p:nvSpPr>
        <p:spPr bwMode="auto">
          <a:xfrm>
            <a:off x="2878497" y="1340768"/>
            <a:ext cx="3387017" cy="369332"/>
          </a:xfrm>
          <a:prstGeom prst="rect">
            <a:avLst/>
          </a:prstGeom>
          <a:noFill/>
          <a:ln w="9525">
            <a:noFill/>
            <a:miter lim="800000"/>
            <a:headEnd/>
            <a:tailEnd/>
          </a:ln>
        </p:spPr>
        <p:txBody>
          <a:bodyPr wrap="none">
            <a:spAutoFit/>
          </a:bodyPr>
          <a:lstStyle/>
          <a:p>
            <a:pPr algn="ctr" eaLnBrk="1" hangingPunct="1"/>
            <a:r>
              <a:rPr lang="en-GB" altLang="de-DE" dirty="0" smtClean="0"/>
              <a:t>Do you know these people?</a:t>
            </a:r>
            <a:endParaRPr lang="en-GB" altLang="de-DE" dirty="0"/>
          </a:p>
        </p:txBody>
      </p:sp>
      <p:grpSp>
        <p:nvGrpSpPr>
          <p:cNvPr id="2" name="Gruppierung 1"/>
          <p:cNvGrpSpPr/>
          <p:nvPr/>
        </p:nvGrpSpPr>
        <p:grpSpPr>
          <a:xfrm>
            <a:off x="2550989" y="2476842"/>
            <a:ext cx="4042022" cy="1044575"/>
            <a:chOff x="2555776" y="2848987"/>
            <a:chExt cx="4042022" cy="1044575"/>
          </a:xfrm>
        </p:grpSpPr>
        <p:pic>
          <p:nvPicPr>
            <p:cNvPr id="37904"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7894"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7895"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7896"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37900"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smtClean="0"/>
              <a:t>“Perfect Life…?”</a:t>
            </a:r>
            <a:endParaRPr lang="en-GB" altLang="de-DE" dirty="0"/>
          </a:p>
        </p:txBody>
      </p:sp>
      <p:sp>
        <p:nvSpPr>
          <p:cNvPr id="12"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10.28</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11"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605631" y="4005064"/>
            <a:ext cx="7932738" cy="1440160"/>
          </a:xfrm>
        </p:spPr>
        <p:txBody>
          <a:bodyPr/>
          <a:lstStyle/>
          <a:p>
            <a:pPr marL="360000" lvl="1" indent="0" algn="ctr" eaLnBrk="1" hangingPunct="1">
              <a:lnSpc>
                <a:spcPct val="80000"/>
              </a:lnSpc>
              <a:spcBef>
                <a:spcPts val="1200"/>
              </a:spcBef>
              <a:buClr>
                <a:srgbClr val="8CADAE"/>
              </a:buClr>
              <a:buSzPct val="85000"/>
              <a:buNone/>
              <a:tabLst>
                <a:tab pos="722313" algn="l"/>
              </a:tabLst>
              <a:defRPr/>
            </a:pPr>
            <a:r>
              <a:rPr lang="en-GB" altLang="de-DE" sz="1800" kern="1200" dirty="0" smtClean="0">
                <a:solidFill>
                  <a:schemeClr val="tx1"/>
                </a:solidFill>
                <a:latin typeface="Verdana" pitchFamily="34" charset="0"/>
                <a:ea typeface="+mn-ea"/>
                <a:cs typeface="Times New Roman" pitchFamily="18" charset="0"/>
                <a:sym typeface="Wingdings" pitchFamily="2" charset="2"/>
              </a:rPr>
              <a:t>…famous, rich, good looking, successful???</a:t>
            </a:r>
          </a:p>
          <a:p>
            <a:pPr marL="360000" lvl="1" indent="0" algn="ctr" eaLnBrk="1" hangingPunct="1">
              <a:lnSpc>
                <a:spcPct val="80000"/>
              </a:lnSpc>
              <a:spcBef>
                <a:spcPts val="1200"/>
              </a:spcBef>
              <a:buClr>
                <a:srgbClr val="8CADAE"/>
              </a:buClr>
              <a:buSzPct val="85000"/>
              <a:buNone/>
              <a:tabLst>
                <a:tab pos="722313" algn="l"/>
              </a:tabLst>
              <a:defRPr/>
            </a:pPr>
            <a:endParaRPr lang="en-GB" altLang="de-DE" sz="1800" kern="1200" dirty="0" smtClean="0">
              <a:solidFill>
                <a:schemeClr val="tx1"/>
              </a:solidFill>
              <a:latin typeface="Verdana" pitchFamily="34" charset="0"/>
              <a:ea typeface="+mn-ea"/>
              <a:cs typeface="Times New Roman" pitchFamily="18" charset="0"/>
              <a:sym typeface="Wingdings" pitchFamily="2" charset="2"/>
            </a:endParaRPr>
          </a:p>
          <a:p>
            <a:pPr marL="360000" lvl="1" indent="0" algn="ctr" eaLnBrk="1" hangingPunct="1">
              <a:lnSpc>
                <a:spcPct val="80000"/>
              </a:lnSpc>
              <a:spcBef>
                <a:spcPts val="1200"/>
              </a:spcBef>
              <a:buClr>
                <a:srgbClr val="8CADAE"/>
              </a:buClr>
              <a:buSzPct val="85000"/>
              <a:buNone/>
              <a:tabLst>
                <a:tab pos="722313" algn="l"/>
              </a:tabLst>
              <a:defRPr/>
            </a:pPr>
            <a:r>
              <a:rPr lang="en-GB" altLang="de-DE" sz="1800" b="1" kern="1200" dirty="0" smtClean="0">
                <a:solidFill>
                  <a:schemeClr val="tx1"/>
                </a:solidFill>
                <a:latin typeface="Verdana" pitchFamily="34" charset="0"/>
                <a:ea typeface="+mn-ea"/>
                <a:cs typeface="Times New Roman" pitchFamily="18" charset="0"/>
                <a:sym typeface="Wingdings" pitchFamily="2" charset="2"/>
              </a:rPr>
              <a:t>BUT:</a:t>
            </a:r>
            <a:r>
              <a:rPr lang="en-GB" altLang="de-DE" sz="1800" kern="1200" dirty="0" smtClean="0">
                <a:solidFill>
                  <a:schemeClr val="tx1"/>
                </a:solidFill>
                <a:latin typeface="Verdana" pitchFamily="34" charset="0"/>
                <a:ea typeface="+mn-ea"/>
                <a:cs typeface="Times New Roman" pitchFamily="18" charset="0"/>
                <a:sym typeface="Wingdings" pitchFamily="2" charset="2"/>
              </a:rPr>
              <a:t> Every one of these famous people has or had psychological problems.</a:t>
            </a:r>
            <a:endParaRPr lang="en-GB" altLang="de-DE" sz="1800" kern="1200" dirty="0">
              <a:solidFill>
                <a:schemeClr val="tx1"/>
              </a:solidFill>
              <a:latin typeface="Verdana" pitchFamily="34" charset="0"/>
              <a:ea typeface="+mn-ea"/>
              <a:cs typeface="Times New Roman" pitchFamily="18" charset="0"/>
              <a:sym typeface="Wingdings" pitchFamily="2" charset="2"/>
            </a:endParaRPr>
          </a:p>
        </p:txBody>
      </p:sp>
      <p:sp>
        <p:nvSpPr>
          <p:cNvPr id="30" name="Rectangle 6"/>
          <p:cNvSpPr>
            <a:spLocks noChangeArrowheads="1"/>
          </p:cNvSpPr>
          <p:nvPr/>
        </p:nvSpPr>
        <p:spPr bwMode="auto">
          <a:xfrm>
            <a:off x="2878498" y="1340768"/>
            <a:ext cx="3387017" cy="369332"/>
          </a:xfrm>
          <a:prstGeom prst="rect">
            <a:avLst/>
          </a:prstGeom>
          <a:noFill/>
          <a:ln w="9525">
            <a:noFill/>
            <a:miter lim="800000"/>
            <a:headEnd/>
            <a:tailEnd/>
          </a:ln>
        </p:spPr>
        <p:txBody>
          <a:bodyPr wrap="none">
            <a:spAutoFit/>
          </a:bodyPr>
          <a:lstStyle/>
          <a:p>
            <a:pPr algn="ctr" eaLnBrk="1" hangingPunct="1"/>
            <a:r>
              <a:rPr lang="en-GB" altLang="de-DE" dirty="0" smtClean="0"/>
              <a:t>Do you know these people?</a:t>
            </a:r>
            <a:endParaRPr lang="en-GB" altLang="de-DE" dirty="0"/>
          </a:p>
        </p:txBody>
      </p:sp>
      <p:grpSp>
        <p:nvGrpSpPr>
          <p:cNvPr id="31" name="Gruppierung 30"/>
          <p:cNvGrpSpPr/>
          <p:nvPr/>
        </p:nvGrpSpPr>
        <p:grpSpPr>
          <a:xfrm>
            <a:off x="2550989" y="2476842"/>
            <a:ext cx="4042022" cy="1044575"/>
            <a:chOff x="2555776" y="2848987"/>
            <a:chExt cx="4042022" cy="1044575"/>
          </a:xfrm>
        </p:grpSpPr>
        <p:pic>
          <p:nvPicPr>
            <p:cNvPr id="32" name="Picture 28" descr="Robbie Williams - gwelt - flickr - ccc"/>
            <p:cNvPicPr>
              <a:picLocks noChangeAspect="1" noChangeArrowheads="1"/>
            </p:cNvPicPr>
            <p:nvPr/>
          </p:nvPicPr>
          <p:blipFill>
            <a:blip r:embed="rId3"/>
            <a:srcRect/>
            <a:stretch>
              <a:fillRect/>
            </a:stretch>
          </p:blipFill>
          <p:spPr bwMode="auto">
            <a:xfrm>
              <a:off x="2555776" y="2849562"/>
              <a:ext cx="820737" cy="1022350"/>
            </a:xfrm>
            <a:prstGeom prst="rect">
              <a:avLst/>
            </a:prstGeom>
            <a:noFill/>
            <a:ln w="9525">
              <a:noFill/>
              <a:miter lim="800000"/>
              <a:headEnd/>
              <a:tailEnd/>
            </a:ln>
          </p:spPr>
        </p:pic>
        <p:pic>
          <p:nvPicPr>
            <p:cNvPr id="33" name="Picture 31"/>
            <p:cNvPicPr>
              <a:picLocks noChangeAspect="1" noChangeArrowheads="1"/>
            </p:cNvPicPr>
            <p:nvPr/>
          </p:nvPicPr>
          <p:blipFill>
            <a:blip r:embed="rId4"/>
            <a:srcRect/>
            <a:stretch>
              <a:fillRect/>
            </a:stretch>
          </p:blipFill>
          <p:spPr bwMode="auto">
            <a:xfrm>
              <a:off x="5092848" y="2848987"/>
              <a:ext cx="1504950" cy="1044575"/>
            </a:xfrm>
            <a:prstGeom prst="rect">
              <a:avLst/>
            </a:prstGeom>
            <a:noFill/>
            <a:ln w="9525">
              <a:noFill/>
              <a:miter lim="800000"/>
              <a:headEnd/>
              <a:tailEnd/>
            </a:ln>
          </p:spPr>
        </p:pic>
        <p:pic>
          <p:nvPicPr>
            <p:cNvPr id="34" name="Picture 32" descr="P1010594-greginhollywood-flickr-ccc-bearbeitet"/>
            <p:cNvPicPr>
              <a:picLocks noChangeAspect="1" noChangeArrowheads="1"/>
            </p:cNvPicPr>
            <p:nvPr/>
          </p:nvPicPr>
          <p:blipFill>
            <a:blip r:embed="rId5"/>
            <a:srcRect/>
            <a:stretch>
              <a:fillRect/>
            </a:stretch>
          </p:blipFill>
          <p:spPr bwMode="auto">
            <a:xfrm>
              <a:off x="4219848" y="2849562"/>
              <a:ext cx="876018" cy="1044000"/>
            </a:xfrm>
            <a:prstGeom prst="rect">
              <a:avLst/>
            </a:prstGeom>
            <a:noFill/>
            <a:ln w="9525">
              <a:noFill/>
              <a:miter lim="800000"/>
              <a:headEnd/>
              <a:tailEnd/>
            </a:ln>
          </p:spPr>
        </p:pic>
        <p:pic>
          <p:nvPicPr>
            <p:cNvPr id="35" name="Picture 33" descr="Princess Diana in Bristol, UK, 1987-Floyd Nello-flickr-ccc-bearbeitet"/>
            <p:cNvPicPr>
              <a:picLocks noChangeAspect="1" noChangeArrowheads="1"/>
            </p:cNvPicPr>
            <p:nvPr/>
          </p:nvPicPr>
          <p:blipFill rotWithShape="1">
            <a:blip r:embed="rId6"/>
            <a:srcRect t="-1" b="789"/>
            <a:stretch/>
          </p:blipFill>
          <p:spPr bwMode="auto">
            <a:xfrm>
              <a:off x="3372544" y="2849562"/>
              <a:ext cx="852673" cy="1044000"/>
            </a:xfrm>
            <a:prstGeom prst="rect">
              <a:avLst/>
            </a:prstGeom>
            <a:noFill/>
            <a:ln w="9525">
              <a:noFill/>
              <a:miter lim="800000"/>
              <a:headEnd/>
              <a:tailEnd/>
            </a:ln>
          </p:spPr>
        </p:pic>
      </p:grpSp>
      <p:sp>
        <p:nvSpPr>
          <p:cNvPr id="12"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smtClean="0"/>
              <a:t>“Perfect Life…?”</a:t>
            </a:r>
            <a:endParaRPr lang="en-GB" altLang="de-DE" dirty="0"/>
          </a:p>
        </p:txBody>
      </p:sp>
      <p:sp>
        <p:nvSpPr>
          <p:cNvPr id="13"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
        <p:nvSpPr>
          <p:cNvPr id="15"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10.29</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941888"/>
            <a:ext cx="1187450" cy="1366837"/>
          </a:xfrm>
          <a:prstGeom prst="rect">
            <a:avLst/>
          </a:prstGeom>
          <a:solidFill>
            <a:srgbClr val="000000"/>
          </a:solidFill>
          <a:ln w="9525">
            <a:solidFill>
              <a:schemeClr val="tx1"/>
            </a:solidFill>
            <a:miter lim="800000"/>
            <a:headEnd/>
            <a:tailEnd/>
          </a:ln>
        </p:spPr>
        <p:txBody>
          <a:bodyPr wrap="none" anchor="ctr"/>
          <a:lstStyle/>
          <a:p>
            <a:pPr algn="ctr" eaLnBrk="1" hangingPunct="1"/>
            <a:endParaRPr lang="en-US" altLang="de-DE"/>
          </a:p>
        </p:txBody>
      </p:sp>
      <p:sp>
        <p:nvSpPr>
          <p:cNvPr id="39939" name="Rectangle 3"/>
          <p:cNvSpPr>
            <a:spLocks noChangeArrowheads="1"/>
          </p:cNvSpPr>
          <p:nvPr/>
        </p:nvSpPr>
        <p:spPr bwMode="auto">
          <a:xfrm>
            <a:off x="0" y="3717925"/>
            <a:ext cx="1187450" cy="1223963"/>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0" name="Rectangle 4"/>
          <p:cNvSpPr>
            <a:spLocks noChangeArrowheads="1"/>
          </p:cNvSpPr>
          <p:nvPr/>
        </p:nvSpPr>
        <p:spPr bwMode="auto">
          <a:xfrm>
            <a:off x="0" y="1196975"/>
            <a:ext cx="1187450" cy="1152525"/>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42" name="Line 7"/>
          <p:cNvSpPr>
            <a:spLocks noChangeShapeType="1"/>
          </p:cNvSpPr>
          <p:nvPr/>
        </p:nvSpPr>
        <p:spPr bwMode="auto">
          <a:xfrm>
            <a:off x="0" y="1196975"/>
            <a:ext cx="9144000" cy="0"/>
          </a:xfrm>
          <a:prstGeom prst="line">
            <a:avLst/>
          </a:prstGeom>
          <a:noFill/>
          <a:ln w="28575" cap="sq">
            <a:solidFill>
              <a:schemeClr val="tx1"/>
            </a:solidFill>
            <a:round/>
            <a:headEnd/>
            <a:tailEnd/>
          </a:ln>
        </p:spPr>
        <p:txBody>
          <a:bodyPr/>
          <a:lstStyle/>
          <a:p>
            <a:endParaRPr lang="de-DE"/>
          </a:p>
        </p:txBody>
      </p:sp>
      <p:sp>
        <p:nvSpPr>
          <p:cNvPr id="39943" name="Line 8"/>
          <p:cNvSpPr>
            <a:spLocks noChangeShapeType="1"/>
          </p:cNvSpPr>
          <p:nvPr/>
        </p:nvSpPr>
        <p:spPr bwMode="auto">
          <a:xfrm flipV="1">
            <a:off x="0" y="2420938"/>
            <a:ext cx="9144000" cy="1587"/>
          </a:xfrm>
          <a:prstGeom prst="line">
            <a:avLst/>
          </a:prstGeom>
          <a:noFill/>
          <a:ln w="12700">
            <a:solidFill>
              <a:schemeClr val="tx1"/>
            </a:solidFill>
            <a:round/>
            <a:headEnd/>
            <a:tailEnd/>
          </a:ln>
        </p:spPr>
        <p:txBody>
          <a:bodyPr/>
          <a:lstStyle/>
          <a:p>
            <a:endParaRPr lang="de-DE"/>
          </a:p>
        </p:txBody>
      </p:sp>
      <p:sp>
        <p:nvSpPr>
          <p:cNvPr id="39944" name="Line 9"/>
          <p:cNvSpPr>
            <a:spLocks noChangeShapeType="1"/>
          </p:cNvSpPr>
          <p:nvPr/>
        </p:nvSpPr>
        <p:spPr bwMode="auto">
          <a:xfrm>
            <a:off x="0" y="3789363"/>
            <a:ext cx="9144000" cy="0"/>
          </a:xfrm>
          <a:prstGeom prst="line">
            <a:avLst/>
          </a:prstGeom>
          <a:noFill/>
          <a:ln w="12700">
            <a:solidFill>
              <a:schemeClr val="tx1"/>
            </a:solidFill>
            <a:round/>
            <a:headEnd/>
            <a:tailEnd/>
          </a:ln>
        </p:spPr>
        <p:txBody>
          <a:bodyPr/>
          <a:lstStyle/>
          <a:p>
            <a:endParaRPr lang="de-DE"/>
          </a:p>
        </p:txBody>
      </p:sp>
      <p:sp>
        <p:nvSpPr>
          <p:cNvPr id="39945" name="Line 10"/>
          <p:cNvSpPr>
            <a:spLocks noChangeShapeType="1"/>
          </p:cNvSpPr>
          <p:nvPr/>
        </p:nvSpPr>
        <p:spPr bwMode="auto">
          <a:xfrm>
            <a:off x="0" y="4941888"/>
            <a:ext cx="9144000" cy="0"/>
          </a:xfrm>
          <a:prstGeom prst="line">
            <a:avLst/>
          </a:prstGeom>
          <a:noFill/>
          <a:ln w="12700">
            <a:solidFill>
              <a:schemeClr val="tx1"/>
            </a:solidFill>
            <a:round/>
            <a:headEnd/>
            <a:tailEnd/>
          </a:ln>
        </p:spPr>
        <p:txBody>
          <a:bodyPr/>
          <a:lstStyle/>
          <a:p>
            <a:endParaRPr lang="de-DE"/>
          </a:p>
        </p:txBody>
      </p:sp>
      <p:sp>
        <p:nvSpPr>
          <p:cNvPr id="39946" name="Line 11"/>
          <p:cNvSpPr>
            <a:spLocks noChangeShapeType="1"/>
          </p:cNvSpPr>
          <p:nvPr/>
        </p:nvSpPr>
        <p:spPr bwMode="auto">
          <a:xfrm flipV="1">
            <a:off x="0" y="6308725"/>
            <a:ext cx="9144000" cy="1588"/>
          </a:xfrm>
          <a:prstGeom prst="line">
            <a:avLst/>
          </a:prstGeom>
          <a:noFill/>
          <a:ln w="12700">
            <a:solidFill>
              <a:schemeClr val="tx1"/>
            </a:solidFill>
            <a:round/>
            <a:headEnd/>
            <a:tailEnd/>
          </a:ln>
        </p:spPr>
        <p:txBody>
          <a:bodyPr/>
          <a:lstStyle/>
          <a:p>
            <a:endParaRPr lang="de-DE"/>
          </a:p>
        </p:txBody>
      </p:sp>
      <p:sp>
        <p:nvSpPr>
          <p:cNvPr id="39947" name="Line 12"/>
          <p:cNvSpPr>
            <a:spLocks noChangeShapeType="1"/>
          </p:cNvSpPr>
          <p:nvPr/>
        </p:nvSpPr>
        <p:spPr bwMode="auto">
          <a:xfrm>
            <a:off x="0" y="6308725"/>
            <a:ext cx="9144000" cy="0"/>
          </a:xfrm>
          <a:prstGeom prst="line">
            <a:avLst/>
          </a:prstGeom>
          <a:noFill/>
          <a:ln w="28575" cap="sq">
            <a:solidFill>
              <a:schemeClr val="tx1"/>
            </a:solidFill>
            <a:round/>
            <a:headEnd/>
            <a:tailEnd/>
          </a:ln>
        </p:spPr>
        <p:txBody>
          <a:bodyPr/>
          <a:lstStyle/>
          <a:p>
            <a:endParaRPr lang="de-DE"/>
          </a:p>
        </p:txBody>
      </p:sp>
      <p:sp>
        <p:nvSpPr>
          <p:cNvPr id="39948" name="Line 13"/>
          <p:cNvSpPr>
            <a:spLocks noChangeShapeType="1"/>
          </p:cNvSpPr>
          <p:nvPr/>
        </p:nvSpPr>
        <p:spPr bwMode="auto">
          <a:xfrm>
            <a:off x="9140825" y="1196975"/>
            <a:ext cx="0" cy="5184775"/>
          </a:xfrm>
          <a:prstGeom prst="line">
            <a:avLst/>
          </a:prstGeom>
          <a:noFill/>
          <a:ln w="28575" cap="sq">
            <a:solidFill>
              <a:schemeClr val="tx1"/>
            </a:solidFill>
            <a:round/>
            <a:headEnd/>
            <a:tailEnd/>
          </a:ln>
        </p:spPr>
        <p:txBody>
          <a:bodyPr/>
          <a:lstStyle/>
          <a:p>
            <a:endParaRPr lang="de-DE"/>
          </a:p>
        </p:txBody>
      </p:sp>
      <p:sp>
        <p:nvSpPr>
          <p:cNvPr id="39949" name="Text Box 15"/>
          <p:cNvSpPr txBox="1">
            <a:spLocks noChangeArrowheads="1"/>
          </p:cNvSpPr>
          <p:nvPr/>
        </p:nvSpPr>
        <p:spPr bwMode="auto">
          <a:xfrm>
            <a:off x="1239838" y="1296988"/>
            <a:ext cx="7885112" cy="1015663"/>
          </a:xfrm>
          <a:prstGeom prst="rect">
            <a:avLst/>
          </a:prstGeom>
          <a:noFill/>
          <a:ln w="9525">
            <a:noFill/>
            <a:miter lim="800000"/>
            <a:headEnd/>
            <a:tailEnd/>
          </a:ln>
        </p:spPr>
        <p:txBody>
          <a:bodyPr>
            <a:spAutoFit/>
          </a:bodyPr>
          <a:lstStyle/>
          <a:p>
            <a:pPr eaLnBrk="1" hangingPunct="1">
              <a:spcBef>
                <a:spcPct val="50000"/>
              </a:spcBef>
            </a:pPr>
            <a:r>
              <a:rPr lang="en-GB" altLang="de-DE" sz="1500" dirty="0" smtClean="0"/>
              <a:t>Robbie Williams became famous as a member of the band “Take That”, which he eventually had to leave because of drug use. Later, he began a successful career as a singer. In February 2007, he was admitted to a clinic for addiction to pills and depression. </a:t>
            </a:r>
            <a:endParaRPr lang="en-GB" altLang="de-DE" sz="1500" dirty="0"/>
          </a:p>
        </p:txBody>
      </p:sp>
      <p:sp>
        <p:nvSpPr>
          <p:cNvPr id="39950" name="Text Box 16"/>
          <p:cNvSpPr txBox="1">
            <a:spLocks noChangeArrowheads="1"/>
          </p:cNvSpPr>
          <p:nvPr/>
        </p:nvSpPr>
        <p:spPr bwMode="auto">
          <a:xfrm>
            <a:off x="1223963" y="2492375"/>
            <a:ext cx="7885112" cy="1015663"/>
          </a:xfrm>
          <a:prstGeom prst="rect">
            <a:avLst/>
          </a:prstGeom>
          <a:noFill/>
          <a:ln w="9525">
            <a:noFill/>
            <a:miter lim="800000"/>
            <a:headEnd/>
            <a:tailEnd/>
          </a:ln>
        </p:spPr>
        <p:txBody>
          <a:bodyPr>
            <a:spAutoFit/>
          </a:bodyPr>
          <a:lstStyle/>
          <a:p>
            <a:pPr eaLnBrk="1" hangingPunct="1">
              <a:spcBef>
                <a:spcPct val="50000"/>
              </a:spcBef>
            </a:pPr>
            <a:r>
              <a:rPr lang="en-GB" altLang="de-DE" sz="1500" dirty="0" smtClean="0"/>
              <a:t>To the outside world, princess Diana, the first wife of British crown prince Charles, lead a dream life: Money and luxury, admired all over the world for her looks and her charity work. </a:t>
            </a:r>
            <a:r>
              <a:rPr lang="en-GB" altLang="de-DE" sz="1500" dirty="0"/>
              <a:t>H</a:t>
            </a:r>
            <a:r>
              <a:rPr lang="en-GB" altLang="de-DE" sz="1500" dirty="0" smtClean="0"/>
              <a:t>owever, she was in fact suffering from bulimia and depression for years. 1997 she was killed in a car accident.</a:t>
            </a:r>
            <a:endParaRPr lang="en-GB" altLang="de-DE" sz="1500" dirty="0"/>
          </a:p>
        </p:txBody>
      </p:sp>
      <p:sp>
        <p:nvSpPr>
          <p:cNvPr id="39951" name="Text Box 17"/>
          <p:cNvSpPr txBox="1">
            <a:spLocks noChangeArrowheads="1"/>
          </p:cNvSpPr>
          <p:nvPr/>
        </p:nvSpPr>
        <p:spPr bwMode="auto">
          <a:xfrm>
            <a:off x="1258888" y="3860800"/>
            <a:ext cx="7885112" cy="784830"/>
          </a:xfrm>
          <a:prstGeom prst="rect">
            <a:avLst/>
          </a:prstGeom>
          <a:noFill/>
          <a:ln w="9525">
            <a:noFill/>
            <a:miter lim="800000"/>
            <a:headEnd/>
            <a:tailEnd/>
          </a:ln>
        </p:spPr>
        <p:txBody>
          <a:bodyPr>
            <a:spAutoFit/>
          </a:bodyPr>
          <a:lstStyle/>
          <a:p>
            <a:pPr eaLnBrk="1" hangingPunct="1">
              <a:spcBef>
                <a:spcPct val="50000"/>
              </a:spcBef>
            </a:pPr>
            <a:r>
              <a:rPr lang="en-GB" altLang="de-DE" sz="1500" dirty="0" smtClean="0"/>
              <a:t>The comedian and actor Jim Carrey suffered from severe depression for a long time. At first, antidepressants helped him to overcome his low periods. He now successfully uses other strategies (e.g. psychotherapy) to treat his depression. </a:t>
            </a:r>
            <a:endParaRPr lang="en-GB" altLang="de-DE" sz="1500" dirty="0"/>
          </a:p>
        </p:txBody>
      </p:sp>
      <p:pic>
        <p:nvPicPr>
          <p:cNvPr id="39952" name="Picture 19" descr="Robbie Williams - gwelt - flickr - ccc"/>
          <p:cNvPicPr>
            <a:picLocks noChangeAspect="1" noChangeArrowheads="1"/>
          </p:cNvPicPr>
          <p:nvPr/>
        </p:nvPicPr>
        <p:blipFill>
          <a:blip r:embed="rId3"/>
          <a:srcRect/>
          <a:stretch>
            <a:fillRect/>
          </a:stretch>
        </p:blipFill>
        <p:spPr bwMode="auto">
          <a:xfrm>
            <a:off x="179388" y="1258888"/>
            <a:ext cx="876300" cy="1090612"/>
          </a:xfrm>
          <a:prstGeom prst="rect">
            <a:avLst/>
          </a:prstGeom>
          <a:noFill/>
          <a:ln w="9525">
            <a:noFill/>
            <a:miter lim="800000"/>
            <a:headEnd/>
            <a:tailEnd/>
          </a:ln>
        </p:spPr>
      </p:pic>
      <p:sp>
        <p:nvSpPr>
          <p:cNvPr id="39953" name="Rectangle 20"/>
          <p:cNvSpPr>
            <a:spLocks noChangeArrowheads="1"/>
          </p:cNvSpPr>
          <p:nvPr/>
        </p:nvSpPr>
        <p:spPr bwMode="auto">
          <a:xfrm>
            <a:off x="0" y="2349500"/>
            <a:ext cx="1187450" cy="1358900"/>
          </a:xfrm>
          <a:prstGeom prst="rect">
            <a:avLst/>
          </a:prstGeom>
          <a:solidFill>
            <a:schemeClr val="tx1"/>
          </a:solidFill>
          <a:ln w="9525">
            <a:solidFill>
              <a:schemeClr val="tx1"/>
            </a:solidFill>
            <a:miter lim="800000"/>
            <a:headEnd/>
            <a:tailEnd/>
          </a:ln>
        </p:spPr>
        <p:txBody>
          <a:bodyPr wrap="none" anchor="ctr"/>
          <a:lstStyle/>
          <a:p>
            <a:pPr algn="ctr" eaLnBrk="1" hangingPunct="1"/>
            <a:endParaRPr lang="en-US" altLang="de-DE"/>
          </a:p>
        </p:txBody>
      </p:sp>
      <p:sp>
        <p:nvSpPr>
          <p:cNvPr id="39954" name="Text Box 24"/>
          <p:cNvSpPr txBox="1">
            <a:spLocks noChangeArrowheads="1"/>
          </p:cNvSpPr>
          <p:nvPr/>
        </p:nvSpPr>
        <p:spPr bwMode="auto">
          <a:xfrm>
            <a:off x="1258888" y="4983163"/>
            <a:ext cx="7740650" cy="1246495"/>
          </a:xfrm>
          <a:prstGeom prst="rect">
            <a:avLst/>
          </a:prstGeom>
          <a:noFill/>
          <a:ln w="9525">
            <a:noFill/>
            <a:miter lim="800000"/>
            <a:headEnd/>
            <a:tailEnd/>
          </a:ln>
        </p:spPr>
        <p:txBody>
          <a:bodyPr>
            <a:spAutoFit/>
          </a:bodyPr>
          <a:lstStyle/>
          <a:p>
            <a:pPr eaLnBrk="1" hangingPunct="1">
              <a:spcBef>
                <a:spcPct val="50000"/>
              </a:spcBef>
            </a:pPr>
            <a:r>
              <a:rPr lang="en-GB" altLang="de-DE" sz="1500" dirty="0" smtClean="0"/>
              <a:t>The British soccer star David Beckham suffers from obsessive compulsive disorder. It is very difficult for him when something in his environment is out of order or not symmetrically placed. In an interview, Beckham stated that he suffers from it immensely, as he frequently loses time and experiences interpersonal conflicts as a result.</a:t>
            </a:r>
            <a:endParaRPr lang="en-GB" altLang="de-DE" sz="1500" dirty="0"/>
          </a:p>
        </p:txBody>
      </p:sp>
      <p:pic>
        <p:nvPicPr>
          <p:cNvPr id="39955" name="Picture 25"/>
          <p:cNvPicPr>
            <a:picLocks noChangeAspect="1" noChangeArrowheads="1"/>
          </p:cNvPicPr>
          <p:nvPr/>
        </p:nvPicPr>
        <p:blipFill>
          <a:blip r:embed="rId4"/>
          <a:srcRect/>
          <a:stretch>
            <a:fillRect/>
          </a:stretch>
        </p:blipFill>
        <p:spPr bwMode="auto">
          <a:xfrm>
            <a:off x="0" y="5195888"/>
            <a:ext cx="1187450" cy="825500"/>
          </a:xfrm>
          <a:prstGeom prst="rect">
            <a:avLst/>
          </a:prstGeom>
          <a:noFill/>
          <a:ln w="9525">
            <a:noFill/>
            <a:miter lim="800000"/>
            <a:headEnd/>
            <a:tailEnd/>
          </a:ln>
        </p:spPr>
      </p:pic>
      <p:pic>
        <p:nvPicPr>
          <p:cNvPr id="39956" name="Picture 27" descr="P1010594-greginhollywood-flickr-ccc-bearbeitet"/>
          <p:cNvPicPr>
            <a:picLocks noChangeAspect="1" noChangeArrowheads="1"/>
          </p:cNvPicPr>
          <p:nvPr/>
        </p:nvPicPr>
        <p:blipFill>
          <a:blip r:embed="rId5"/>
          <a:srcRect/>
          <a:stretch>
            <a:fillRect/>
          </a:stretch>
        </p:blipFill>
        <p:spPr bwMode="auto">
          <a:xfrm>
            <a:off x="169863" y="3860800"/>
            <a:ext cx="885825" cy="1055688"/>
          </a:xfrm>
          <a:prstGeom prst="rect">
            <a:avLst/>
          </a:prstGeom>
          <a:noFill/>
          <a:ln w="9525">
            <a:noFill/>
            <a:miter lim="800000"/>
            <a:headEnd/>
            <a:tailEnd/>
          </a:ln>
        </p:spPr>
      </p:pic>
      <p:pic>
        <p:nvPicPr>
          <p:cNvPr id="39957" name="Picture 28" descr="Princess Diana in Bristol, UK, 1987-Floyd Nello-flickr-ccc-bearbeitet"/>
          <p:cNvPicPr>
            <a:picLocks noChangeAspect="1" noChangeArrowheads="1"/>
          </p:cNvPicPr>
          <p:nvPr/>
        </p:nvPicPr>
        <p:blipFill>
          <a:blip r:embed="rId6"/>
          <a:srcRect/>
          <a:stretch>
            <a:fillRect/>
          </a:stretch>
        </p:blipFill>
        <p:spPr bwMode="auto">
          <a:xfrm>
            <a:off x="179388" y="2565400"/>
            <a:ext cx="874712" cy="1079500"/>
          </a:xfrm>
          <a:prstGeom prst="rect">
            <a:avLst/>
          </a:prstGeom>
          <a:noFill/>
          <a:ln w="9525">
            <a:noFill/>
            <a:miter lim="800000"/>
            <a:headEnd/>
            <a:tailEnd/>
          </a:ln>
        </p:spPr>
      </p:pic>
      <p:sp>
        <p:nvSpPr>
          <p:cNvPr id="24" name="Text Box 5"/>
          <p:cNvSpPr txBox="1">
            <a:spLocks noChangeArrowheads="1"/>
          </p:cNvSpPr>
          <p:nvPr/>
        </p:nvSpPr>
        <p:spPr bwMode="auto">
          <a:xfrm>
            <a:off x="0" y="0"/>
            <a:ext cx="9144000" cy="792000"/>
          </a:xfrm>
          <a:prstGeom prst="rect">
            <a:avLst/>
          </a:prstGeom>
          <a:noFill/>
          <a:ln w="9525">
            <a:noFill/>
            <a:miter lim="800000"/>
            <a:headEnd/>
            <a:tailEnd/>
          </a:ln>
        </p:spPr>
        <p:txBody>
          <a:bodyPr anchor="ctr"/>
          <a:lstStyle>
            <a:defPPr>
              <a:defRPr lang="de-DE"/>
            </a:defPPr>
            <a:lvl1pPr algn="ctr" eaLnBrk="1" hangingPunct="1">
              <a:defRPr sz="2000">
                <a:solidFill>
                  <a:schemeClr val="accent1"/>
                </a:solidFill>
              </a:defRPr>
            </a:lvl1pPr>
          </a:lstStyle>
          <a:p>
            <a:r>
              <a:rPr lang="en-GB" altLang="de-DE" dirty="0" smtClean="0"/>
              <a:t>“Perfect Life…?”</a:t>
            </a:r>
            <a:endParaRPr lang="en-GB" altLang="de-DE" dirty="0"/>
          </a:p>
        </p:txBody>
      </p:sp>
      <p:sp>
        <p:nvSpPr>
          <p:cNvPr id="2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10.30</a:t>
            </a:r>
            <a:endParaRPr kumimoji="0" lang="en-AU" altLang="de-DE" sz="1200" b="1" i="0" u="none" strike="noStrike" kern="0" cap="none" spc="0" normalizeH="0" baseline="0" noProof="0" dirty="0">
              <a:ln>
                <a:noFill/>
              </a:ln>
              <a:solidFill>
                <a:srgbClr val="646B86"/>
              </a:solidFill>
              <a:effectLst/>
              <a:uLnTx/>
              <a:uFillTx/>
              <a:latin typeface="Verdana"/>
            </a:endParaRPr>
          </a:p>
        </p:txBody>
      </p:sp>
      <p:sp>
        <p:nvSpPr>
          <p:cNvPr id="26" name="Text Box 4"/>
          <p:cNvSpPr txBox="1">
            <a:spLocks noChangeArrowheads="1"/>
          </p:cNvSpPr>
          <p:nvPr/>
        </p:nvSpPr>
        <p:spPr bwMode="auto">
          <a:xfrm>
            <a:off x="-38100" y="6630988"/>
            <a:ext cx="5402263" cy="273050"/>
          </a:xfrm>
          <a:prstGeom prst="rect">
            <a:avLst/>
          </a:prstGeom>
          <a:noFill/>
          <a:ln w="9525">
            <a:noFill/>
            <a:miter lim="800000"/>
            <a:headEnd/>
            <a:tailEnd/>
          </a:ln>
        </p:spPr>
        <p:txBody>
          <a:bodyPr>
            <a:spAutoFit/>
          </a:bodyPr>
          <a:lstStyle/>
          <a:p>
            <a:pPr eaLnBrk="1" hangingPunct="1">
              <a:lnSpc>
                <a:spcPct val="85000"/>
              </a:lnSpc>
            </a:pPr>
            <a:r>
              <a:rPr lang="en-GB" altLang="de-DE" sz="700" i="1" dirty="0" smtClean="0">
                <a:cs typeface="Arial" charset="0"/>
              </a:rPr>
              <a:t>(</a:t>
            </a:r>
            <a:r>
              <a:rPr lang="en-GB" altLang="de-DE" sz="700" i="1" dirty="0" err="1" smtClean="0">
                <a:cs typeface="Arial" charset="0"/>
              </a:rPr>
              <a:t>f.l.t.r</a:t>
            </a:r>
            <a:r>
              <a:rPr lang="en-GB" altLang="de-DE" sz="700" i="1" dirty="0" smtClean="0">
                <a:cs typeface="Arial" charset="0"/>
              </a:rPr>
              <a:t>: </a:t>
            </a:r>
            <a:r>
              <a:rPr lang="en-GB" altLang="de-DE" sz="700" i="1" dirty="0" smtClean="0"/>
              <a:t>“</a:t>
            </a:r>
            <a:r>
              <a:rPr lang="en-GB" altLang="de-DE" sz="700" i="1" dirty="0" smtClean="0">
                <a:cs typeface="Arial" charset="0"/>
              </a:rPr>
              <a:t>Robbie Williams</a:t>
            </a:r>
            <a:r>
              <a:rPr lang="en-GB" altLang="de-DE" sz="700" i="1" dirty="0" smtClean="0"/>
              <a:t>” </a:t>
            </a:r>
            <a:r>
              <a:rPr lang="en-GB" altLang="de-DE" sz="700" i="1" dirty="0" smtClean="0">
                <a:cs typeface="Arial" charset="0"/>
              </a:rPr>
              <a:t>from </a:t>
            </a:r>
            <a:r>
              <a:rPr lang="en-GB" altLang="de-DE" sz="700" i="1" dirty="0" err="1" smtClean="0">
                <a:cs typeface="Arial" charset="0"/>
              </a:rPr>
              <a:t>gwelt</a:t>
            </a:r>
            <a:r>
              <a:rPr lang="en-GB" altLang="de-DE" sz="700" i="1" dirty="0" smtClean="0">
                <a:cs typeface="Arial" charset="0"/>
              </a:rPr>
              <a:t>; “Princess Diana in Bristol, UK, 1987” by Floyd </a:t>
            </a:r>
            <a:r>
              <a:rPr lang="en-GB" altLang="de-DE" sz="700" i="1" dirty="0" err="1" smtClean="0">
                <a:cs typeface="Arial" charset="0"/>
              </a:rPr>
              <a:t>Nello</a:t>
            </a:r>
            <a:r>
              <a:rPr lang="en-GB" altLang="de-DE" sz="700" i="1" dirty="0" smtClean="0">
                <a:cs typeface="Arial" charset="0"/>
              </a:rPr>
              <a:t>; “P1010594” from </a:t>
            </a:r>
            <a:r>
              <a:rPr lang="en-GB" altLang="de-DE" sz="700" i="1" dirty="0" err="1" smtClean="0">
                <a:cs typeface="Arial" charset="0"/>
              </a:rPr>
              <a:t>greginhollywood</a:t>
            </a:r>
            <a:r>
              <a:rPr lang="en-GB" altLang="de-DE" sz="700" dirty="0" smtClean="0">
                <a:cs typeface="Arial" charset="0"/>
              </a:rPr>
              <a:t>;</a:t>
            </a:r>
            <a:r>
              <a:rPr lang="en-GB" altLang="de-DE" sz="700" i="1" dirty="0" smtClean="0">
                <a:cs typeface="Arial" charset="0"/>
              </a:rPr>
              <a:t> “</a:t>
            </a:r>
            <a:r>
              <a:rPr lang="en-GB" altLang="de-DE" sz="700" i="1" dirty="0" err="1" smtClean="0">
                <a:cs typeface="Arial" charset="0"/>
              </a:rPr>
              <a:t>i</a:t>
            </a:r>
            <a:r>
              <a:rPr lang="en-GB" altLang="de-DE" sz="700" i="1" dirty="0" smtClean="0">
                <a:cs typeface="Arial" charset="0"/>
              </a:rPr>
              <a:t> love NY” by leezie5</a:t>
            </a:r>
            <a:r>
              <a:rPr lang="en-GB" altLang="de-DE" sz="700" i="1" dirty="0" smtClean="0">
                <a:cs typeface="Arial" charset="0"/>
                <a:sym typeface="Wingdings" pitchFamily="2" charset="2"/>
              </a:rPr>
              <a:t>)</a:t>
            </a:r>
            <a:endParaRPr lang="en-GB" altLang="de-DE" sz="700" i="1" dirty="0">
              <a:cs typeface="Arial" charset="0"/>
              <a:sym typeface="Wingdings" pitchFamily="2" charset="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Inhaltsplatzhalter 2"/>
          <p:cNvSpPr>
            <a:spLocks noGrp="1"/>
          </p:cNvSpPr>
          <p:nvPr>
            <p:ph idx="1"/>
          </p:nvPr>
        </p:nvSpPr>
        <p:spPr>
          <a:xfrm>
            <a:off x="252000" y="1329580"/>
            <a:ext cx="8640000" cy="5296740"/>
          </a:xfrm>
        </p:spPr>
        <p:txBody>
          <a:bodyPr/>
          <a:lstStyle/>
          <a:p>
            <a:pPr algn="ctr">
              <a:spcBef>
                <a:spcPts val="1200"/>
              </a:spcBef>
              <a:buFont typeface="Wingdings 2" pitchFamily="18" charset="2"/>
              <a:buNone/>
            </a:pPr>
            <a:r>
              <a:rPr lang="en-GB" altLang="de-DE" sz="1800" b="1" dirty="0" smtClean="0">
                <a:latin typeface="Verdana" pitchFamily="34" charset="0"/>
                <a:ea typeface="Verdana" pitchFamily="34" charset="0"/>
                <a:cs typeface="Verdana" pitchFamily="34" charset="0"/>
              </a:rPr>
              <a:t>Learning objectives:</a:t>
            </a:r>
            <a:endParaRPr lang="en-GB" altLang="de-DE" sz="1800" b="1" dirty="0" smtClean="0">
              <a:solidFill>
                <a:schemeClr val="tx2"/>
              </a:solidFill>
              <a:latin typeface="Verdana" pitchFamily="34" charset="0"/>
              <a:ea typeface="Verdana" pitchFamily="34" charset="0"/>
              <a:cs typeface="Verdana" pitchFamily="34" charset="0"/>
            </a:endParaRP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Self-esteem is the value we place on ourselves. It is never objective.</a:t>
            </a: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Try to take into account and strengthen your self-esteem in different areas of life.</a:t>
            </a:r>
          </a:p>
          <a:p>
            <a:pPr marL="720000" lvl="1" indent="-360000" eaLnBrk="1" hangingPunct="1">
              <a:spcBef>
                <a:spcPts val="1200"/>
              </a:spcBef>
              <a:buClr>
                <a:srgbClr val="8CADAE"/>
              </a:buClr>
              <a:buSzPct val="85000"/>
              <a:buFontTx/>
              <a:buChar char="o"/>
              <a:tabLst>
                <a:tab pos="722313" algn="l"/>
              </a:tabLst>
              <a:defRPr/>
            </a:pPr>
            <a:r>
              <a:rPr lang="en-GB" altLang="de-DE" sz="1800" kern="1200" dirty="0">
                <a:solidFill>
                  <a:schemeClr val="tx1"/>
                </a:solidFill>
                <a:latin typeface="Verdana" pitchFamily="34" charset="0"/>
                <a:ea typeface="+mn-ea"/>
                <a:cs typeface="Times New Roman" pitchFamily="18" charset="0"/>
              </a:rPr>
              <a:t>S</a:t>
            </a:r>
            <a:r>
              <a:rPr lang="en-GB" altLang="de-DE" sz="1800" kern="1200" dirty="0" smtClean="0">
                <a:solidFill>
                  <a:schemeClr val="tx1"/>
                </a:solidFill>
                <a:latin typeface="Verdana" pitchFamily="34" charset="0"/>
                <a:ea typeface="+mn-ea"/>
                <a:cs typeface="Times New Roman" pitchFamily="18" charset="0"/>
              </a:rPr>
              <a:t>earch after hidden strengths – e.g. by asking your friends or keeping a “joy diary”.</a:t>
            </a: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Don’t make unfair comparisons. </a:t>
            </a: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Don’t blindly believe what the inner critic is telling you. </a:t>
            </a:r>
          </a:p>
          <a:p>
            <a:pPr marL="720000" lvl="1" indent="-360000" eaLnBrk="1" hangingPunct="1">
              <a:spcBef>
                <a:spcPts val="1200"/>
              </a:spcBef>
              <a:buClr>
                <a:srgbClr val="8CADAE"/>
              </a:buClr>
              <a:buSzPct val="85000"/>
              <a:buFontTx/>
              <a:buChar char="o"/>
              <a:tabLst>
                <a:tab pos="722313" algn="l"/>
              </a:tabLst>
              <a:defRPr/>
            </a:pPr>
            <a:r>
              <a:rPr lang="en-GB" altLang="de-DE" sz="1800" kern="1200" dirty="0" smtClean="0">
                <a:solidFill>
                  <a:schemeClr val="tx1"/>
                </a:solidFill>
                <a:latin typeface="Verdana" pitchFamily="34" charset="0"/>
                <a:ea typeface="+mn-ea"/>
                <a:cs typeface="Times New Roman" pitchFamily="18" charset="0"/>
              </a:rPr>
              <a:t>Let the inner kind companion speak to you and look upon you with favour. You could, for example, tell yourself in front of the mirror every day: “I like you, you’re doing great here!” (or also “I like myself!”)</a:t>
            </a:r>
          </a:p>
          <a:p>
            <a:pPr>
              <a:spcBef>
                <a:spcPts val="1200"/>
              </a:spcBef>
              <a:buFont typeface="Arial" charset="0"/>
              <a:buChar char="•"/>
            </a:pPr>
            <a:endParaRPr lang="en-GB" altLang="de-DE" sz="1800" dirty="0" smtClean="0">
              <a:latin typeface="Verdana" pitchFamily="34" charset="0"/>
              <a:ea typeface="Verdana" pitchFamily="34" charset="0"/>
              <a:cs typeface="Verdana" pitchFamily="34" charset="0"/>
            </a:endParaRPr>
          </a:p>
          <a:p>
            <a:pPr>
              <a:spcBef>
                <a:spcPts val="1200"/>
              </a:spcBef>
              <a:buFont typeface="Arial" charset="0"/>
              <a:buChar char="•"/>
            </a:pPr>
            <a:endParaRPr lang="en-GB" altLang="de-DE" sz="1800" dirty="0" smtClean="0">
              <a:latin typeface="Verdana" pitchFamily="34" charset="0"/>
              <a:ea typeface="Verdana" pitchFamily="34" charset="0"/>
              <a:cs typeface="Verdana" pitchFamily="34" charset="0"/>
            </a:endParaRPr>
          </a:p>
          <a:p>
            <a:pPr>
              <a:spcBef>
                <a:spcPts val="1200"/>
              </a:spcBef>
            </a:pPr>
            <a:endParaRPr lang="en-GB" altLang="de-DE" sz="1800" dirty="0" smtClean="0">
              <a:latin typeface="Verdana" pitchFamily="34" charset="0"/>
              <a:ea typeface="Verdana" pitchFamily="34" charset="0"/>
              <a:cs typeface="Verdana" pitchFamily="34" charset="0"/>
            </a:endParaRPr>
          </a:p>
          <a:p>
            <a:pPr>
              <a:spcBef>
                <a:spcPts val="1200"/>
              </a:spcBef>
            </a:pPr>
            <a:endParaRPr lang="en-GB" altLang="de-DE" sz="1800" dirty="0" smtClean="0">
              <a:latin typeface="Verdana" pitchFamily="34" charset="0"/>
              <a:ea typeface="Verdana" pitchFamily="34" charset="0"/>
              <a:cs typeface="Verdana" pitchFamily="34" charset="0"/>
            </a:endParaRPr>
          </a:p>
        </p:txBody>
      </p:sp>
      <p:sp>
        <p:nvSpPr>
          <p:cNvPr id="40963"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Application to everyday life</a:t>
            </a:r>
            <a:endParaRPr lang="en-GB" altLang="de-DE" sz="2000" dirty="0">
              <a:solidFill>
                <a:schemeClr val="accent1"/>
              </a:solidFill>
            </a:endParaRPr>
          </a:p>
        </p:txBody>
      </p:sp>
      <p:sp>
        <p:nvSpPr>
          <p:cNvPr id="7"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10.31</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2000" y="1340768"/>
            <a:ext cx="8640000" cy="5564732"/>
          </a:xfrm>
        </p:spPr>
        <p:txBody>
          <a:bodyPr/>
          <a:lstStyle/>
          <a:p>
            <a:pPr marL="180000" indent="0">
              <a:spcBef>
                <a:spcPts val="1200"/>
              </a:spcBef>
              <a:buFont typeface="Wingdings 2" pitchFamily="18" charset="2"/>
              <a:buNone/>
              <a:defRPr/>
            </a:pPr>
            <a:r>
              <a:rPr lang="en-GB" sz="1800" smtClean="0">
                <a:latin typeface="Verdana" panose="020B0604030504040204" pitchFamily="34" charset="0"/>
                <a:ea typeface="Verdana" panose="020B0604030504040204" pitchFamily="34" charset="0"/>
                <a:cs typeface="Verdana" panose="020B0604030504040204" pitchFamily="34" charset="0"/>
              </a:rPr>
              <a:t>Tips </a:t>
            </a:r>
            <a:r>
              <a:rPr lang="en-GB" sz="1800" dirty="0" smtClean="0">
                <a:latin typeface="Verdana" panose="020B0604030504040204" pitchFamily="34" charset="0"/>
                <a:ea typeface="Verdana" panose="020B0604030504040204" pitchFamily="34" charset="0"/>
                <a:cs typeface="Verdana" panose="020B0604030504040204" pitchFamily="34" charset="0"/>
              </a:rPr>
              <a:t>to appreciate the beautiful things more that one experiences in one day:</a:t>
            </a:r>
          </a:p>
          <a:p>
            <a:pPr marL="720000" lvl="1" indent="-360000" eaLnBrk="1" hangingPunct="1">
              <a:spcBef>
                <a:spcPts val="1200"/>
              </a:spcBef>
              <a:buClr>
                <a:srgbClr val="8CADAE"/>
              </a:buClr>
              <a:buSzPct val="85000"/>
              <a:buFontTx/>
              <a:buChar char="o"/>
              <a:tabLst>
                <a:tab pos="722313" algn="l"/>
              </a:tabLst>
              <a:defRPr/>
            </a:pPr>
            <a:r>
              <a:rPr lang="en-GB" sz="1600" kern="1200" dirty="0" smtClean="0">
                <a:solidFill>
                  <a:schemeClr val="tx1"/>
                </a:solidFill>
                <a:latin typeface="Verdana" pitchFamily="34" charset="0"/>
                <a:ea typeface="+mn-ea"/>
                <a:cs typeface="Times New Roman" pitchFamily="18" charset="0"/>
              </a:rPr>
              <a:t>When leaving the house, take a handful of pellets (beans, marbles, etc.) with you in your right-hand pocket.</a:t>
            </a:r>
          </a:p>
          <a:p>
            <a:pPr marL="720000" lvl="1" indent="-360000" eaLnBrk="1" hangingPunct="1">
              <a:spcBef>
                <a:spcPts val="1200"/>
              </a:spcBef>
              <a:buClr>
                <a:srgbClr val="8CADAE"/>
              </a:buClr>
              <a:buSzPct val="85000"/>
              <a:buFontTx/>
              <a:buChar char="o"/>
              <a:tabLst>
                <a:tab pos="722313" algn="l"/>
              </a:tabLst>
              <a:defRPr/>
            </a:pPr>
            <a:r>
              <a:rPr lang="en-GB" sz="1600" kern="1200" dirty="0" smtClean="0">
                <a:solidFill>
                  <a:schemeClr val="tx1"/>
                </a:solidFill>
                <a:latin typeface="Verdana" pitchFamily="34" charset="0"/>
                <a:ea typeface="+mn-ea"/>
                <a:cs typeface="Times New Roman" pitchFamily="18" charset="0"/>
              </a:rPr>
              <a:t>Every time you experience something positive (e.g. a smile of a friend, nice conversation, good lunch, etc. ...), move one pellet from the right pocket to the left.</a:t>
            </a:r>
          </a:p>
          <a:p>
            <a:pPr marL="720000" lvl="1" indent="-360000" eaLnBrk="1" hangingPunct="1">
              <a:spcBef>
                <a:spcPts val="1200"/>
              </a:spcBef>
              <a:buClr>
                <a:srgbClr val="8CADAE"/>
              </a:buClr>
              <a:buSzPct val="85000"/>
              <a:buFontTx/>
              <a:buChar char="o"/>
              <a:tabLst>
                <a:tab pos="722313" algn="l"/>
              </a:tabLst>
              <a:defRPr/>
            </a:pPr>
            <a:r>
              <a:rPr lang="en-GB" sz="1600" kern="1200" dirty="0" smtClean="0">
                <a:solidFill>
                  <a:schemeClr val="tx1"/>
                </a:solidFill>
                <a:latin typeface="Verdana" pitchFamily="34" charset="0"/>
                <a:ea typeface="+mn-ea"/>
                <a:cs typeface="Times New Roman" pitchFamily="18" charset="0"/>
              </a:rPr>
              <a:t>In the evening, take the pellets out of the left pocket and remind yourself of the beautiful things you experienced that day.</a:t>
            </a:r>
          </a:p>
          <a:p>
            <a:pPr marL="720000" lvl="1" indent="-360000" eaLnBrk="1" hangingPunct="1">
              <a:spcBef>
                <a:spcPts val="1200"/>
              </a:spcBef>
              <a:buClr>
                <a:srgbClr val="8CADAE"/>
              </a:buClr>
              <a:buSzPct val="85000"/>
              <a:buFontTx/>
              <a:buChar char="o"/>
              <a:tabLst>
                <a:tab pos="722313" algn="l"/>
              </a:tabLst>
              <a:defRPr/>
            </a:pPr>
            <a:r>
              <a:rPr lang="en-GB" sz="1600" kern="1200" dirty="0" smtClean="0">
                <a:solidFill>
                  <a:schemeClr val="tx1"/>
                </a:solidFill>
                <a:latin typeface="Verdana" pitchFamily="34" charset="0"/>
                <a:ea typeface="+mn-ea"/>
                <a:cs typeface="Times New Roman" pitchFamily="18" charset="0"/>
              </a:rPr>
              <a:t>This way you preserve positive moments and enjoy the present. Unfortunately, we let the good things in life pass by unnoticed way too easily.</a:t>
            </a:r>
            <a:endParaRPr lang="en-GB" sz="16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endParaRPr lang="en-GB" altLang="de-DE" sz="1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180000" lvl="1" indent="0">
              <a:spcBef>
                <a:spcPts val="1200"/>
              </a:spcBef>
              <a:buClr>
                <a:schemeClr val="accent1"/>
              </a:buClr>
              <a:buSzPct val="85000"/>
              <a:buNone/>
              <a:defRPr/>
            </a:pPr>
            <a:r>
              <a:rPr lang="en-GB" altLang="de-DE" sz="1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Do you know other methods on how to enjoy and/or remember the good things of the day? </a:t>
            </a:r>
          </a:p>
          <a:p>
            <a:pPr marL="180000" lvl="1" indent="0">
              <a:spcBef>
                <a:spcPts val="1200"/>
              </a:spcBef>
              <a:buClr>
                <a:schemeClr val="accent1"/>
              </a:buClr>
              <a:buSzPct val="85000"/>
              <a:buNone/>
              <a:defRPr/>
            </a:pPr>
            <a:endParaRPr lang="en-GB"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1988"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6" name="Rectangle 3"/>
          <p:cNvSpPr>
            <a:spLocks noChangeArrowheads="1"/>
          </p:cNvSpPr>
          <p:nvPr/>
        </p:nvSpPr>
        <p:spPr bwMode="auto">
          <a:xfrm>
            <a:off x="0" y="0"/>
            <a:ext cx="9144000" cy="792000"/>
          </a:xfrm>
          <a:prstGeom prst="rect">
            <a:avLst/>
          </a:prstGeom>
          <a:noFill/>
          <a:ln w="9525">
            <a:noFill/>
            <a:miter lim="800000"/>
            <a:headEnd/>
            <a:tailEnd/>
          </a:ln>
        </p:spPr>
        <p:txBody>
          <a:bodyPr anchor="ctr"/>
          <a:lstStyle/>
          <a:p>
            <a:pPr algn="ctr" eaLnBrk="1" hangingPunct="1"/>
            <a:r>
              <a:rPr lang="en-GB" altLang="de-DE" sz="2000" dirty="0" smtClean="0">
                <a:solidFill>
                  <a:schemeClr val="accent1"/>
                </a:solidFill>
              </a:rPr>
              <a:t>Application to everyday life</a:t>
            </a:r>
            <a:endParaRPr lang="en-GB" altLang="de-DE" sz="2000" dirty="0">
              <a:solidFill>
                <a:schemeClr val="accent1"/>
              </a:solidFill>
            </a:endParaRPr>
          </a:p>
        </p:txBody>
      </p:sp>
      <p:sp>
        <p:nvSpPr>
          <p:cNvPr id="9"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10.32</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ChangeArrowheads="1"/>
          </p:cNvSpPr>
          <p:nvPr/>
        </p:nvSpPr>
        <p:spPr bwMode="auto">
          <a:xfrm>
            <a:off x="3175" y="-7938"/>
            <a:ext cx="9144000" cy="1049338"/>
          </a:xfrm>
          <a:prstGeom prst="rect">
            <a:avLst/>
          </a:prstGeom>
          <a:noFill/>
          <a:ln w="9525">
            <a:noFill/>
            <a:miter lim="800000"/>
            <a:headEnd/>
            <a:tailEnd/>
          </a:ln>
        </p:spPr>
        <p:txBody>
          <a:bodyPr anchor="ctr"/>
          <a:lstStyle/>
          <a:p>
            <a:pPr algn="ctr" eaLnBrk="1" hangingPunct="1"/>
            <a:endParaRPr lang="de-DE" altLang="de-DE" sz="2800">
              <a:solidFill>
                <a:schemeClr val="accent1"/>
              </a:solidFill>
            </a:endParaRPr>
          </a:p>
        </p:txBody>
      </p:sp>
      <p:sp>
        <p:nvSpPr>
          <p:cNvPr id="43013"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en-GB" altLang="de-DE" sz="2000" dirty="0" smtClean="0">
                <a:solidFill>
                  <a:schemeClr val="accent1"/>
                </a:solidFill>
              </a:rPr>
              <a:t>What does this have to do with psychosis?</a:t>
            </a:r>
            <a:endParaRPr lang="en-GB" altLang="de-DE" sz="2000" dirty="0">
              <a:solidFill>
                <a:schemeClr val="accent1"/>
              </a:solidFill>
            </a:endParaRPr>
          </a:p>
        </p:txBody>
      </p:sp>
      <p:sp>
        <p:nvSpPr>
          <p:cNvPr id="43014" name="Text Box 9"/>
          <p:cNvSpPr txBox="1">
            <a:spLocks noChangeArrowheads="1"/>
          </p:cNvSpPr>
          <p:nvPr/>
        </p:nvSpPr>
        <p:spPr bwMode="auto">
          <a:xfrm>
            <a:off x="250388" y="1340768"/>
            <a:ext cx="8643225" cy="3754874"/>
          </a:xfrm>
          <a:prstGeom prst="rect">
            <a:avLst/>
          </a:prstGeom>
          <a:noFill/>
          <a:ln w="9525">
            <a:noFill/>
            <a:miter lim="800000"/>
            <a:headEnd/>
            <a:tailEnd/>
          </a:ln>
        </p:spPr>
        <p:txBody>
          <a:bodyPr>
            <a:spAutoFit/>
          </a:bodyPr>
          <a:lstStyle/>
          <a:p>
            <a:pPr marL="180000" eaLnBrk="1" hangingPunct="1">
              <a:spcBef>
                <a:spcPts val="1200"/>
              </a:spcBef>
              <a:buClr>
                <a:schemeClr val="accent1"/>
              </a:buClr>
              <a:buSzPct val="85000"/>
              <a:buFont typeface="Wingdings 2" pitchFamily="18" charset="2"/>
              <a:buNone/>
            </a:pPr>
            <a:r>
              <a:rPr lang="en-GB" altLang="de-DE" dirty="0" smtClean="0"/>
              <a:t>Many </a:t>
            </a:r>
            <a:r>
              <a:rPr lang="en-GB" altLang="de-DE" dirty="0" smtClean="0">
                <a:solidFill>
                  <a:srgbClr val="000000"/>
                </a:solidFill>
              </a:rPr>
              <a:t>(but not all!) </a:t>
            </a:r>
            <a:r>
              <a:rPr lang="en-GB" altLang="de-DE" dirty="0" smtClean="0"/>
              <a:t>people with psychosis have low self-esteem, especially </a:t>
            </a:r>
            <a:r>
              <a:rPr lang="en-GB" altLang="de-DE" i="1" dirty="0" smtClean="0"/>
              <a:t>after</a:t>
            </a:r>
            <a:r>
              <a:rPr lang="en-GB" altLang="de-DE" dirty="0" smtClean="0"/>
              <a:t> a psychotic episode (e.g. feeling ashamed; fear of friends turning away).</a:t>
            </a:r>
          </a:p>
          <a:p>
            <a:pPr marL="180000" eaLnBrk="1" hangingPunct="1">
              <a:spcBef>
                <a:spcPts val="1200"/>
              </a:spcBef>
              <a:buClr>
                <a:schemeClr val="accent1"/>
              </a:buClr>
              <a:buSzPct val="85000"/>
              <a:buFont typeface="Wingdings 2" pitchFamily="18" charset="2"/>
              <a:buNone/>
            </a:pPr>
            <a:r>
              <a:rPr lang="en-GB" altLang="de-DE" dirty="0" smtClean="0"/>
              <a:t>Many people experience fear but also other emotions during psychosis:</a:t>
            </a:r>
          </a:p>
          <a:p>
            <a:pPr marL="720000" indent="-360000" eaLnBrk="1" hangingPunct="1">
              <a:spcBef>
                <a:spcPts val="0"/>
              </a:spcBef>
              <a:buClr>
                <a:srgbClr val="8CADAE"/>
              </a:buClr>
              <a:buSzPct val="85000"/>
              <a:buFontTx/>
              <a:buChar char="o"/>
            </a:pPr>
            <a:r>
              <a:rPr lang="en-GB" altLang="de-DE" dirty="0" smtClean="0"/>
              <a:t>Excitement (“Something is happening at last!”)</a:t>
            </a:r>
          </a:p>
          <a:p>
            <a:pPr marL="720000" indent="-360000" eaLnBrk="1" hangingPunct="1">
              <a:spcBef>
                <a:spcPts val="0"/>
              </a:spcBef>
              <a:buClr>
                <a:srgbClr val="8CADAE"/>
              </a:buClr>
              <a:buSzPct val="85000"/>
              <a:buFontTx/>
              <a:buChar char="o"/>
            </a:pPr>
            <a:r>
              <a:rPr lang="en-GB" altLang="de-DE" dirty="0" smtClean="0"/>
              <a:t>Sense of destiny (to fulfil a mission; to be </a:t>
            </a:r>
            <a:r>
              <a:rPr lang="en-GB" altLang="de-DE" i="1" dirty="0" smtClean="0"/>
              <a:t>important</a:t>
            </a:r>
            <a:r>
              <a:rPr lang="en-GB" altLang="de-DE" dirty="0" smtClean="0"/>
              <a:t>)</a:t>
            </a:r>
          </a:p>
          <a:p>
            <a:pPr marL="180000" eaLnBrk="1" hangingPunct="1">
              <a:spcBef>
                <a:spcPts val="1200"/>
              </a:spcBef>
              <a:buFont typeface="Wingdings 2" pitchFamily="18" charset="2"/>
              <a:buNone/>
            </a:pPr>
            <a:r>
              <a:rPr lang="en-GB" altLang="de-DE" dirty="0" smtClean="0"/>
              <a:t>The discussed techniques are meant to help build a healthy and durable self-confidence.</a:t>
            </a:r>
            <a:endParaRPr lang="en-GB" altLang="de-DE" i="1" dirty="0" smtClean="0">
              <a:solidFill>
                <a:srgbClr val="FF0000"/>
              </a:solidFill>
            </a:endParaRPr>
          </a:p>
          <a:p>
            <a:pPr marL="180000" eaLnBrk="1" hangingPunct="1">
              <a:spcBef>
                <a:spcPts val="1200"/>
              </a:spcBef>
            </a:pPr>
            <a:r>
              <a:rPr lang="en-GB" altLang="de-DE" i="1" dirty="0" smtClean="0"/>
              <a:t>What aspects of the therapy unit do I find particularly useful or helpful? </a:t>
            </a:r>
          </a:p>
          <a:p>
            <a:pPr marL="180000" eaLnBrk="1" hangingPunct="1">
              <a:spcBef>
                <a:spcPts val="1200"/>
              </a:spcBef>
            </a:pPr>
            <a:r>
              <a:rPr lang="en-GB" altLang="de-DE" i="1" dirty="0" smtClean="0"/>
              <a:t>When and in what concrete situation could I apply what I learned in the near future? How could it be helpful (e.g. to feel </a:t>
            </a:r>
            <a:r>
              <a:rPr lang="en-GB" altLang="de-DE" i="1" smtClean="0"/>
              <a:t>less tense)?</a:t>
            </a:r>
            <a:endParaRPr lang="en-GB" altLang="de-DE" i="1" dirty="0"/>
          </a:p>
        </p:txBody>
      </p:sp>
      <p:grpSp>
        <p:nvGrpSpPr>
          <p:cNvPr id="11" name="Group 35"/>
          <p:cNvGrpSpPr>
            <a:grpSpLocks/>
          </p:cNvGrpSpPr>
          <p:nvPr/>
        </p:nvGrpSpPr>
        <p:grpSpPr bwMode="auto">
          <a:xfrm>
            <a:off x="0" y="6167432"/>
            <a:ext cx="2265363" cy="561974"/>
            <a:chOff x="0" y="3957"/>
            <a:chExt cx="1427" cy="354"/>
          </a:xfrm>
        </p:grpSpPr>
        <p:sp>
          <p:nvSpPr>
            <p:cNvPr id="1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13"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14" name="Text Box 71"/>
            <p:cNvSpPr txBox="1">
              <a:spLocks noChangeArrowheads="1"/>
            </p:cNvSpPr>
            <p:nvPr/>
          </p:nvSpPr>
          <p:spPr bwMode="auto">
            <a:xfrm>
              <a:off x="113"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smtClean="0"/>
                <a:t>worksheet</a:t>
              </a:r>
              <a:r>
                <a:rPr lang="de-DE" altLang="de-DE" sz="1200" i="1" dirty="0" smtClean="0"/>
                <a:t> 10.5</a:t>
              </a:r>
              <a:endParaRPr lang="de-DE" altLang="de-DE" sz="1200" i="1" dirty="0"/>
            </a:p>
            <a:p>
              <a:pPr eaLnBrk="1" hangingPunct="1"/>
              <a:r>
                <a:rPr lang="de-DE" altLang="de-DE" sz="1200" dirty="0"/>
                <a:t>     </a:t>
              </a:r>
            </a:p>
          </p:txBody>
        </p:sp>
      </p:grpSp>
      <p:sp>
        <p:nvSpPr>
          <p:cNvPr id="16"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10.33</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52000" y="1361974"/>
            <a:ext cx="8640000" cy="2846933"/>
          </a:xfrm>
          <a:prstGeom prst="rect">
            <a:avLst/>
          </a:prstGeom>
          <a:noFill/>
          <a:ln w="9525">
            <a:noFill/>
            <a:miter lim="800000"/>
            <a:headEnd/>
            <a:tailEnd/>
          </a:ln>
        </p:spPr>
        <p:txBody>
          <a:bodyPr>
            <a:spAutoFit/>
          </a:bodyPr>
          <a:lstStyle/>
          <a:p>
            <a:pPr marL="180000" eaLnBrk="1" hangingPunct="1">
              <a:spcBef>
                <a:spcPts val="1200"/>
              </a:spcBef>
              <a:buFont typeface="Wingdings" pitchFamily="2" charset="2"/>
              <a:buNone/>
            </a:pPr>
            <a:r>
              <a:rPr lang="en-GB" altLang="de-DE" dirty="0" smtClean="0"/>
              <a:t>Example: Max feels more and more sad and thinks he is not good for anything anymore: “I don’t have a job and I am a burden to my family.”</a:t>
            </a:r>
          </a:p>
          <a:p>
            <a:pPr marL="180000" eaLnBrk="1" hangingPunct="1">
              <a:spcBef>
                <a:spcPts val="1200"/>
              </a:spcBef>
              <a:buFont typeface="Wingdings" pitchFamily="2" charset="2"/>
              <a:buNone/>
            </a:pPr>
            <a:r>
              <a:rPr lang="en-GB" altLang="de-DE" b="1" dirty="0" smtClean="0"/>
              <a:t>But:</a:t>
            </a:r>
            <a:r>
              <a:rPr lang="en-GB" altLang="de-DE" dirty="0" smtClean="0"/>
              <a:t> Max is </a:t>
            </a:r>
            <a:r>
              <a:rPr lang="en-GB" altLang="de-DE" smtClean="0"/>
              <a:t>currently registered </a:t>
            </a:r>
            <a:r>
              <a:rPr lang="en-GB" altLang="de-DE" dirty="0" smtClean="0"/>
              <a:t>as unemployed, which does not mean that he is incapable. He has got many talents and strengths to help find a work placement (e.g. he has a good technical knowledge and repairs other people’s computers; he is widely read). Besides, he has his family and some good friends who love him. </a:t>
            </a:r>
          </a:p>
          <a:p>
            <a:pPr marL="180000" eaLnBrk="1" hangingPunct="1">
              <a:spcBef>
                <a:spcPts val="1200"/>
              </a:spcBef>
              <a:buFont typeface="Wingdings" pitchFamily="2" charset="2"/>
              <a:buNone/>
            </a:pPr>
            <a:endParaRPr lang="en-GB" altLang="de-DE" sz="1500" dirty="0"/>
          </a:p>
        </p:txBody>
      </p:sp>
      <p:sp>
        <p:nvSpPr>
          <p:cNvPr id="5" name="Text Box 6"/>
          <p:cNvSpPr txBox="1">
            <a:spLocks noChangeArrowheads="1"/>
          </p:cNvSpPr>
          <p:nvPr/>
        </p:nvSpPr>
        <p:spPr bwMode="auto">
          <a:xfrm>
            <a:off x="0" y="195945"/>
            <a:ext cx="9144000" cy="400110"/>
          </a:xfrm>
          <a:prstGeom prst="rect">
            <a:avLst/>
          </a:prstGeom>
          <a:noFill/>
          <a:ln w="9525">
            <a:noFill/>
            <a:miter lim="800000"/>
            <a:headEnd/>
            <a:tailEnd/>
          </a:ln>
        </p:spPr>
        <p:txBody>
          <a:bodyPr anchor="ctr">
            <a:spAutoFit/>
          </a:bodyPr>
          <a:lstStyle/>
          <a:p>
            <a:pPr algn="ctr" eaLnBrk="1" hangingPunct="1"/>
            <a:r>
              <a:rPr lang="en-GB" altLang="de-DE" sz="2000" dirty="0" smtClean="0">
                <a:solidFill>
                  <a:schemeClr val="accent1"/>
                </a:solidFill>
              </a:rPr>
              <a:t>What does this have to do with psychosis?</a:t>
            </a:r>
            <a:endParaRPr lang="en-GB" altLang="de-DE" sz="2000" dirty="0">
              <a:solidFill>
                <a:schemeClr val="accent1"/>
              </a:solidFill>
            </a:endParaRPr>
          </a:p>
        </p:txBody>
      </p:sp>
      <p:sp>
        <p:nvSpPr>
          <p:cNvPr id="8" name="Text Box 11"/>
          <p:cNvSpPr txBox="1">
            <a:spLocks noChangeArrowheads="1"/>
          </p:cNvSpPr>
          <p:nvPr/>
        </p:nvSpPr>
        <p:spPr bwMode="auto">
          <a:xfrm>
            <a:off x="5760392" y="6626320"/>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marL="0" marR="0" lvl="0" indent="0" algn="r" defTabSz="914400" eaLnBrk="1" fontAlgn="auto" latinLnBrk="0" hangingPunct="1">
              <a:lnSpc>
                <a:spcPct val="100000"/>
              </a:lnSpc>
              <a:spcBef>
                <a:spcPct val="50000"/>
              </a:spcBef>
              <a:spcAft>
                <a:spcPts val="0"/>
              </a:spcAft>
              <a:buClrTx/>
              <a:buSzTx/>
              <a:buFontTx/>
              <a:buNone/>
              <a:tabLst/>
              <a:defRPr/>
            </a:pPr>
            <a:r>
              <a:rPr lang="en-AU" altLang="de-DE" sz="1200" b="1" kern="0" noProof="0" dirty="0">
                <a:solidFill>
                  <a:srgbClr val="646B86"/>
                </a:solidFill>
                <a:latin typeface="Verdana"/>
              </a:rPr>
              <a:t>S</a:t>
            </a:r>
            <a:r>
              <a:rPr kumimoji="0" lang="en-AU" altLang="de-DE" sz="1200" b="1" i="0" u="none" strike="noStrike" kern="0" cap="none" spc="0" normalizeH="0" baseline="0" noProof="0" dirty="0" smtClean="0">
                <a:ln>
                  <a:noFill/>
                </a:ln>
                <a:solidFill>
                  <a:srgbClr val="646B86"/>
                </a:solidFill>
                <a:effectLst/>
                <a:uLnTx/>
                <a:uFillTx/>
                <a:latin typeface="Verdana"/>
              </a:rPr>
              <a:t>elf-esteem</a:t>
            </a:r>
            <a:r>
              <a:rPr kumimoji="0" lang="en-AU" altLang="de-DE" sz="1200" b="1" i="0" u="none" strike="noStrike" kern="0" cap="none" spc="0" normalizeH="0" baseline="0" noProof="0" dirty="0" smtClean="0">
                <a:ln>
                  <a:noFill/>
                </a:ln>
                <a:solidFill>
                  <a:srgbClr val="646B86"/>
                </a:solidFill>
                <a:effectLst/>
                <a:uLnTx/>
                <a:uFillTx/>
                <a:latin typeface="Verdana"/>
              </a:rPr>
              <a:t>	   10.34</a:t>
            </a:r>
            <a:endParaRPr kumimoji="0" lang="en-AU" altLang="de-DE" sz="1200" b="1" i="0" u="none" strike="noStrike" kern="0" cap="none" spc="0" normalizeH="0" baseline="0" noProof="0" dirty="0">
              <a:ln>
                <a:noFill/>
              </a:ln>
              <a:solidFill>
                <a:srgbClr val="646B86"/>
              </a:solidFill>
              <a:effectLst/>
              <a:uLnTx/>
              <a:uFillTx/>
              <a:latin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ronus">
  <a:themeElements>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1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Georgia"/>
        <a:ea typeface=""/>
        <a:cs typeface=""/>
      </a:majorFont>
      <a:minorFont>
        <a:latin typeface="Georgi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Cronus">
  <a:themeElements>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4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3033</Words>
  <Application>Microsoft Office PowerPoint</Application>
  <PresentationFormat>Bildschirmpräsentation (4:3)</PresentationFormat>
  <Paragraphs>308</Paragraphs>
  <Slides>34</Slides>
  <Notes>18</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34</vt:i4>
      </vt:variant>
    </vt:vector>
  </HeadingPairs>
  <TitlesOfParts>
    <vt:vector size="52" baseType="lpstr">
      <vt:lpstr>ＭＳ Ｐゴシック</vt:lpstr>
      <vt:lpstr>Arial</vt:lpstr>
      <vt:lpstr>Courier New</vt:lpstr>
      <vt:lpstr>Georgia</vt:lpstr>
      <vt:lpstr>Times New Roman</vt:lpstr>
      <vt:lpstr>Verdana</vt:lpstr>
      <vt:lpstr>Wingdings</vt:lpstr>
      <vt:lpstr>Wingdings 2</vt:lpstr>
      <vt:lpstr>2_Standarddesign</vt:lpstr>
      <vt:lpstr>3_Standarddesign</vt:lpstr>
      <vt:lpstr>4_Standarddesign</vt:lpstr>
      <vt:lpstr>1_Standarddesign</vt:lpstr>
      <vt:lpstr>5_Standarddesign</vt:lpstr>
      <vt:lpstr>6_Standarddesign</vt:lpstr>
      <vt:lpstr>1_Cronus</vt:lpstr>
      <vt:lpstr>3_Cronus</vt:lpstr>
      <vt:lpstr>4_Cronus</vt:lpstr>
      <vt:lpstr>2_Cronus</vt:lpstr>
      <vt:lpstr>THERAPY UNIT 10: SELF-ESTEEM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Hiwis</cp:lastModifiedBy>
  <cp:revision>1054</cp:revision>
  <cp:lastPrinted>2010-08-18T09:16:54Z</cp:lastPrinted>
  <dcterms:created xsi:type="dcterms:W3CDTF">2010-08-11T06:51:14Z</dcterms:created>
  <dcterms:modified xsi:type="dcterms:W3CDTF">2017-04-26T14:14:29Z</dcterms:modified>
</cp:coreProperties>
</file>