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Lst>
  <p:notesMasterIdLst>
    <p:notesMasterId r:id="rId49"/>
  </p:notesMasterIdLst>
  <p:handoutMasterIdLst>
    <p:handoutMasterId r:id="rId50"/>
  </p:handoutMasterIdLst>
  <p:sldIdLst>
    <p:sldId id="292" r:id="rId8"/>
    <p:sldId id="608" r:id="rId9"/>
    <p:sldId id="643" r:id="rId10"/>
    <p:sldId id="320" r:id="rId11"/>
    <p:sldId id="555" r:id="rId12"/>
    <p:sldId id="638" r:id="rId13"/>
    <p:sldId id="642" r:id="rId14"/>
    <p:sldId id="622" r:id="rId15"/>
    <p:sldId id="639" r:id="rId16"/>
    <p:sldId id="547" r:id="rId17"/>
    <p:sldId id="546" r:id="rId18"/>
    <p:sldId id="600" r:id="rId19"/>
    <p:sldId id="610" r:id="rId20"/>
    <p:sldId id="609" r:id="rId21"/>
    <p:sldId id="633" r:id="rId22"/>
    <p:sldId id="634" r:id="rId23"/>
    <p:sldId id="635" r:id="rId24"/>
    <p:sldId id="640" r:id="rId25"/>
    <p:sldId id="637" r:id="rId26"/>
    <p:sldId id="611" r:id="rId27"/>
    <p:sldId id="612" r:id="rId28"/>
    <p:sldId id="614" r:id="rId29"/>
    <p:sldId id="618" r:id="rId30"/>
    <p:sldId id="615" r:id="rId31"/>
    <p:sldId id="576" r:id="rId32"/>
    <p:sldId id="631" r:id="rId33"/>
    <p:sldId id="632" r:id="rId34"/>
    <p:sldId id="590" r:id="rId35"/>
    <p:sldId id="629" r:id="rId36"/>
    <p:sldId id="644" r:id="rId37"/>
    <p:sldId id="630" r:id="rId38"/>
    <p:sldId id="588" r:id="rId39"/>
    <p:sldId id="575" r:id="rId40"/>
    <p:sldId id="601" r:id="rId41"/>
    <p:sldId id="599" r:id="rId42"/>
    <p:sldId id="554" r:id="rId43"/>
    <p:sldId id="581" r:id="rId44"/>
    <p:sldId id="544" r:id="rId45"/>
    <p:sldId id="569" r:id="rId46"/>
    <p:sldId id="641" r:id="rId47"/>
    <p:sldId id="570" r:id="rId48"/>
  </p:sldIdLst>
  <p:sldSz cx="9144000" cy="6858000" type="screen4x3"/>
  <p:notesSz cx="6797675" cy="9926638"/>
  <p:defaultTextStyle>
    <a:defPPr>
      <a:defRPr lang="de-DE"/>
    </a:defPPr>
    <a:lvl1pPr algn="l" rtl="0" fontAlgn="base">
      <a:spcBef>
        <a:spcPct val="0"/>
      </a:spcBef>
      <a:spcAft>
        <a:spcPct val="0"/>
      </a:spcAft>
      <a:defRPr b="1" kern="1200">
        <a:solidFill>
          <a:schemeClr val="tx1"/>
        </a:solidFill>
        <a:latin typeface="Arial" charset="0"/>
        <a:ea typeface="+mn-ea"/>
        <a:cs typeface="Times New Roman" pitchFamily="18" charset="0"/>
      </a:defRPr>
    </a:lvl1pPr>
    <a:lvl2pPr marL="457200" algn="l" rtl="0" fontAlgn="base">
      <a:spcBef>
        <a:spcPct val="0"/>
      </a:spcBef>
      <a:spcAft>
        <a:spcPct val="0"/>
      </a:spcAft>
      <a:defRPr b="1" kern="1200">
        <a:solidFill>
          <a:schemeClr val="tx1"/>
        </a:solidFill>
        <a:latin typeface="Arial" charset="0"/>
        <a:ea typeface="+mn-ea"/>
        <a:cs typeface="Times New Roman" pitchFamily="18" charset="0"/>
      </a:defRPr>
    </a:lvl2pPr>
    <a:lvl3pPr marL="914400" algn="l" rtl="0" fontAlgn="base">
      <a:spcBef>
        <a:spcPct val="0"/>
      </a:spcBef>
      <a:spcAft>
        <a:spcPct val="0"/>
      </a:spcAft>
      <a:defRPr b="1" kern="1200">
        <a:solidFill>
          <a:schemeClr val="tx1"/>
        </a:solidFill>
        <a:latin typeface="Arial" charset="0"/>
        <a:ea typeface="+mn-ea"/>
        <a:cs typeface="Times New Roman" pitchFamily="18" charset="0"/>
      </a:defRPr>
    </a:lvl3pPr>
    <a:lvl4pPr marL="1371600" algn="l" rtl="0" fontAlgn="base">
      <a:spcBef>
        <a:spcPct val="0"/>
      </a:spcBef>
      <a:spcAft>
        <a:spcPct val="0"/>
      </a:spcAft>
      <a:defRPr b="1" kern="1200">
        <a:solidFill>
          <a:schemeClr val="tx1"/>
        </a:solidFill>
        <a:latin typeface="Arial" charset="0"/>
        <a:ea typeface="+mn-ea"/>
        <a:cs typeface="Times New Roman" pitchFamily="18" charset="0"/>
      </a:defRPr>
    </a:lvl4pPr>
    <a:lvl5pPr marL="1828800" algn="l" rtl="0" fontAlgn="base">
      <a:spcBef>
        <a:spcPct val="0"/>
      </a:spcBef>
      <a:spcAft>
        <a:spcPct val="0"/>
      </a:spcAft>
      <a:defRPr b="1" kern="1200">
        <a:solidFill>
          <a:schemeClr val="tx1"/>
        </a:solidFill>
        <a:latin typeface="Arial" charset="0"/>
        <a:ea typeface="+mn-ea"/>
        <a:cs typeface="Times New Roman" pitchFamily="18" charset="0"/>
      </a:defRPr>
    </a:lvl5pPr>
    <a:lvl6pPr marL="2286000" algn="l" defTabSz="914400" rtl="0" eaLnBrk="1" latinLnBrk="0" hangingPunct="1">
      <a:defRPr b="1" kern="1200">
        <a:solidFill>
          <a:schemeClr val="tx1"/>
        </a:solidFill>
        <a:latin typeface="Arial" charset="0"/>
        <a:ea typeface="+mn-ea"/>
        <a:cs typeface="Times New Roman" pitchFamily="18" charset="0"/>
      </a:defRPr>
    </a:lvl6pPr>
    <a:lvl7pPr marL="2743200" algn="l" defTabSz="914400" rtl="0" eaLnBrk="1" latinLnBrk="0" hangingPunct="1">
      <a:defRPr b="1" kern="1200">
        <a:solidFill>
          <a:schemeClr val="tx1"/>
        </a:solidFill>
        <a:latin typeface="Arial" charset="0"/>
        <a:ea typeface="+mn-ea"/>
        <a:cs typeface="Times New Roman" pitchFamily="18" charset="0"/>
      </a:defRPr>
    </a:lvl7pPr>
    <a:lvl8pPr marL="3200400" algn="l" defTabSz="914400" rtl="0" eaLnBrk="1" latinLnBrk="0" hangingPunct="1">
      <a:defRPr b="1" kern="1200">
        <a:solidFill>
          <a:schemeClr val="tx1"/>
        </a:solidFill>
        <a:latin typeface="Arial" charset="0"/>
        <a:ea typeface="+mn-ea"/>
        <a:cs typeface="Times New Roman" pitchFamily="18" charset="0"/>
      </a:defRPr>
    </a:lvl8pPr>
    <a:lvl9pPr marL="3657600" algn="l" defTabSz="914400" rtl="0" eaLnBrk="1" latinLnBrk="0" hangingPunct="1">
      <a:defRPr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5" pos="158" userDrawn="1">
          <p15:clr>
            <a:srgbClr val="A4A3A4"/>
          </p15:clr>
        </p15:guide>
        <p15:guide id="6" pos="5602" userDrawn="1">
          <p15:clr>
            <a:srgbClr val="A4A3A4"/>
          </p15:clr>
        </p15:guide>
        <p15:guide id="8" orient="horz" pos="84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a Krieger" initials="EK" lastIdx="3" clrIdx="0"/>
  <p:cmAuthor id="1" name="Janne Hottenrott" initials="JH"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A98EFE"/>
    <a:srgbClr val="FF0066"/>
    <a:srgbClr val="FFFF00"/>
    <a:srgbClr val="FF0000"/>
    <a:srgbClr val="ADC0CB"/>
    <a:srgbClr val="FF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4660"/>
  </p:normalViewPr>
  <p:slideViewPr>
    <p:cSldViewPr>
      <p:cViewPr varScale="1">
        <p:scale>
          <a:sx n="104" d="100"/>
          <a:sy n="104" d="100"/>
        </p:scale>
        <p:origin x="108" y="132"/>
      </p:cViewPr>
      <p:guideLst>
        <p:guide pos="158"/>
        <p:guide pos="5602"/>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E12031B0-8C91-4790-A9ED-067939B61AAA}" type="slidenum">
              <a:rPr lang="en-GB" altLang="de-DE"/>
              <a:pPr>
                <a:defRPr/>
              </a:pPr>
              <a:t>‹Nr.›</a:t>
            </a:fld>
            <a:endParaRPr lang="en-GB" altLang="de-DE"/>
          </a:p>
        </p:txBody>
      </p:sp>
    </p:spTree>
    <p:extLst>
      <p:ext uri="{BB962C8B-B14F-4D97-AF65-F5344CB8AC3E}">
        <p14:creationId xmlns:p14="http://schemas.microsoft.com/office/powerpoint/2010/main" val="3934031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4875" y="4714875"/>
            <a:ext cx="4987925" cy="4467225"/>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p>
            <a:pPr lvl="0"/>
            <a:r>
              <a:rPr lang="en-US" altLang="de-DE" noProof="0" smtClean="0"/>
              <a:t>Klicken Sie, um die Formate des Vorlagentextes zu bearbeiten</a:t>
            </a:r>
          </a:p>
          <a:p>
            <a:pPr lvl="0"/>
            <a:r>
              <a:rPr lang="en-US" altLang="de-DE" noProof="0" smtClean="0"/>
              <a:t>Zweite Ebene</a:t>
            </a:r>
          </a:p>
          <a:p>
            <a:pPr lvl="0"/>
            <a:r>
              <a:rPr lang="en-US" altLang="de-DE" noProof="0" smtClean="0"/>
              <a:t>Dritte Ebene</a:t>
            </a:r>
          </a:p>
          <a:p>
            <a:pPr lvl="0"/>
            <a:r>
              <a:rPr lang="en-US" altLang="de-DE" noProof="0" smtClean="0"/>
              <a:t>Vierte Ebene</a:t>
            </a:r>
          </a:p>
          <a:p>
            <a:pPr lvl="0"/>
            <a:r>
              <a:rPr lang="en-US" altLang="de-DE" noProof="0" smtClean="0"/>
              <a:t>Fünfte Ebene</a:t>
            </a:r>
          </a:p>
        </p:txBody>
      </p:sp>
      <p:sp>
        <p:nvSpPr>
          <p:cNvPr id="46086"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1143BEA6-D662-4695-A52F-A555AC2AD163}" type="slidenum">
              <a:rPr lang="en-US" altLang="de-DE"/>
              <a:pPr>
                <a:defRPr/>
              </a:pPr>
              <a:t>‹Nr.›</a:t>
            </a:fld>
            <a:endParaRPr lang="en-US" altLang="de-DE"/>
          </a:p>
        </p:txBody>
      </p:sp>
    </p:spTree>
    <p:extLst>
      <p:ext uri="{BB962C8B-B14F-4D97-AF65-F5344CB8AC3E}">
        <p14:creationId xmlns:p14="http://schemas.microsoft.com/office/powerpoint/2010/main" val="1364845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11430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7A455C8A-991F-42A9-8FBC-87A38C9E8FB6}" type="slidenum">
              <a:rPr lang="en-US" altLang="de-DE" smtClean="0">
                <a:ea typeface="ＭＳ Ｐゴシック" charset="-128"/>
              </a:rPr>
              <a:pPr eaLnBrk="1" hangingPunct="1"/>
              <a:t>1</a:t>
            </a:fld>
            <a:endParaRPr lang="en-US" altLang="de-DE" smtClean="0">
              <a:ea typeface="ＭＳ Ｐゴシック"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19494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61D73092-EFED-4C96-B3BC-8AE1879CD523}" type="slidenum">
              <a:rPr lang="en-US" altLang="de-DE" smtClean="0">
                <a:ea typeface="ＭＳ Ｐゴシック" charset="-128"/>
              </a:rPr>
              <a:pPr eaLnBrk="1" hangingPunct="1"/>
              <a:t>2</a:t>
            </a:fld>
            <a:endParaRPr lang="en-US" altLang="de-DE" smtClean="0">
              <a:ea typeface="ＭＳ Ｐゴシック"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7422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61D73092-EFED-4C96-B3BC-8AE1879CD523}" type="slidenum">
              <a:rPr lang="en-US" altLang="de-DE" smtClean="0">
                <a:ea typeface="ＭＳ Ｐゴシック" charset="-128"/>
              </a:rPr>
              <a:pPr eaLnBrk="1" hangingPunct="1"/>
              <a:t>3</a:t>
            </a:fld>
            <a:endParaRPr lang="en-US" altLang="de-DE" smtClean="0">
              <a:ea typeface="ＭＳ Ｐゴシック"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742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3F0A15D-5EA9-495F-AA65-57FAB5CF00CA}" type="slidenum">
              <a:rPr lang="en-US" altLang="de-DE" smtClean="0">
                <a:ea typeface="ＭＳ Ｐゴシック" charset="-128"/>
              </a:rPr>
              <a:pPr eaLnBrk="1" hangingPunct="1"/>
              <a:t>4</a:t>
            </a:fld>
            <a:endParaRPr lang="en-US" altLang="de-DE" smtClean="0">
              <a:ea typeface="ＭＳ Ｐゴシック" charset="-128"/>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719988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F529390D-3A98-4D46-A065-60B21113762D}" type="slidenum">
              <a:rPr lang="en-US" altLang="de-DE" smtClean="0">
                <a:ea typeface="ＭＳ Ｐゴシック" charset="-128"/>
              </a:rPr>
              <a:pPr eaLnBrk="1" hangingPunct="1"/>
              <a:t>5</a:t>
            </a:fld>
            <a:endParaRPr lang="en-US" altLang="de-DE"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99245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6</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116728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7</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02312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5EABA56-14B7-4BB8-81FD-545F32DACC8D}" type="slidenum">
              <a:rPr lang="en-US" altLang="de-DE" smtClean="0">
                <a:ea typeface="ＭＳ Ｐゴシック" charset="-128"/>
              </a:rPr>
              <a:pPr eaLnBrk="1" hangingPunct="1"/>
              <a:t>8</a:t>
            </a:fld>
            <a:endParaRPr lang="en-US" altLang="de-DE" smtClean="0">
              <a:ea typeface="ＭＳ Ｐゴシック"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569115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25545167-1DAE-4DE3-902A-F70D506F969C}" type="slidenum">
              <a:rPr lang="en-US" altLang="de-DE" sz="1300">
                <a:ea typeface="ＭＳ Ｐゴシック" charset="-128"/>
              </a:rPr>
              <a:pPr algn="r" eaLnBrk="1" hangingPunct="1"/>
              <a:t>9</a:t>
            </a:fld>
            <a:endParaRPr lang="en-US" altLang="de-DE" sz="130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06566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B2BF641-DFDF-456A-AC08-8F888B59AD4E}" type="slidenum">
              <a:rPr lang="en-US" altLang="de-DE" smtClean="0">
                <a:ea typeface="ＭＳ Ｐゴシック" charset="-128"/>
              </a:rPr>
              <a:pPr eaLnBrk="1" hangingPunct="1"/>
              <a:t>10</a:t>
            </a:fld>
            <a:endParaRPr lang="en-US" altLang="de-DE" smtClean="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814855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F911CE99-73D2-4482-BB7B-7B4BBE1E7FF7}" type="slidenum">
              <a:rPr lang="en-US" altLang="de-DE" smtClean="0">
                <a:ea typeface="ＭＳ Ｐゴシック" charset="-128"/>
              </a:rPr>
              <a:pPr eaLnBrk="1" hangingPunct="1"/>
              <a:t>11</a:t>
            </a:fld>
            <a:endParaRPr lang="en-US" altLang="de-DE" smtClean="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19585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9688809-EF1F-4F7E-BE2C-882A762BD398}" type="slidenum">
              <a:rPr lang="en-US" altLang="de-DE" smtClean="0">
                <a:ea typeface="ＭＳ Ｐゴシック" charset="-128"/>
              </a:rPr>
              <a:pPr eaLnBrk="1" hangingPunct="1"/>
              <a:t>14</a:t>
            </a:fld>
            <a:endParaRPr lang="en-US" altLang="de-DE" smtClean="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019022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AE9EE4CD-74B5-4417-898B-FFA7F9728C6C}" type="slidenum">
              <a:rPr lang="en-US" altLang="de-DE" smtClean="0">
                <a:ea typeface="ＭＳ Ｐゴシック" charset="-128"/>
              </a:rPr>
              <a:pPr eaLnBrk="1" hangingPunct="1"/>
              <a:t>15</a:t>
            </a:fld>
            <a:endParaRPr lang="en-US" altLang="de-DE" smtClean="0">
              <a:ea typeface="ＭＳ Ｐゴシック"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95427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D3F6160E-B3E1-45CD-AA84-0F9E03348292}" type="slidenum">
              <a:rPr lang="en-US" altLang="de-DE" smtClean="0">
                <a:ea typeface="ＭＳ Ｐゴシック" charset="-128"/>
              </a:rPr>
              <a:pPr eaLnBrk="1" hangingPunct="1"/>
              <a:t>16</a:t>
            </a:fld>
            <a:endParaRPr lang="en-US" altLang="de-DE" smtClean="0">
              <a:ea typeface="ＭＳ Ｐゴシック"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024890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3289E6AF-5113-40D7-BAE0-0C76A26619E2}" type="slidenum">
              <a:rPr lang="en-US" altLang="de-DE" smtClean="0">
                <a:ea typeface="ＭＳ Ｐゴシック" charset="-128"/>
              </a:rPr>
              <a:pPr eaLnBrk="1" hangingPunct="1"/>
              <a:t>17</a:t>
            </a:fld>
            <a:endParaRPr lang="en-US" altLang="de-DE" smtClean="0">
              <a:ea typeface="ＭＳ Ｐゴシック" charset="-128"/>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553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4420BDA6-4080-4952-B6C4-20169F65C571}" type="slidenum">
              <a:rPr lang="en-US" altLang="de-DE" sz="1300">
                <a:ea typeface="ＭＳ Ｐゴシック" charset="-128"/>
              </a:rPr>
              <a:pPr algn="r" eaLnBrk="1" hangingPunct="1"/>
              <a:t>18</a:t>
            </a:fld>
            <a:endParaRPr lang="en-US" altLang="de-DE" sz="1300">
              <a:ea typeface="ＭＳ Ｐゴシック"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191262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EFEE32F-3AE5-42C8-8FC0-C7542715130D}" type="slidenum">
              <a:rPr lang="en-US" altLang="de-DE" smtClean="0">
                <a:ea typeface="ＭＳ Ｐゴシック" charset="-128"/>
              </a:rPr>
              <a:pPr eaLnBrk="1" hangingPunct="1"/>
              <a:t>25</a:t>
            </a:fld>
            <a:endParaRPr lang="en-US" altLang="de-DE" smtClean="0">
              <a:ea typeface="ＭＳ Ｐゴシック"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739305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B1A6CCC6-D4CC-43E2-9221-55EA8F839CED}" type="slidenum">
              <a:rPr lang="en-US" altLang="de-DE" smtClean="0">
                <a:ea typeface="ＭＳ Ｐゴシック" charset="-128"/>
              </a:rPr>
              <a:pPr eaLnBrk="1" hangingPunct="1"/>
              <a:t>26</a:t>
            </a:fld>
            <a:endParaRPr lang="en-US" altLang="de-DE" smtClean="0">
              <a:ea typeface="ＭＳ Ｐゴシック"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792204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8B43A905-D150-4071-9AC5-9E86777857D3}" type="slidenum">
              <a:rPr lang="en-US" altLang="de-DE" smtClean="0">
                <a:ea typeface="ＭＳ Ｐゴシック" charset="-128"/>
              </a:rPr>
              <a:pPr eaLnBrk="1" hangingPunct="1"/>
              <a:t>27</a:t>
            </a:fld>
            <a:endParaRPr lang="en-US" altLang="de-DE" smtClean="0">
              <a:ea typeface="ＭＳ Ｐゴシック" charset="-128"/>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298796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24A6DE4-0E14-4CA0-BBD7-92ACEAEA378A}" type="slidenum">
              <a:rPr lang="en-US" altLang="de-DE" smtClean="0">
                <a:ea typeface="ＭＳ Ｐゴシック" charset="-128"/>
              </a:rPr>
              <a:pPr eaLnBrk="1" hangingPunct="1"/>
              <a:t>28</a:t>
            </a:fld>
            <a:endParaRPr lang="en-US" altLang="de-DE" smtClean="0">
              <a:ea typeface="ＭＳ Ｐゴシック"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955832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E0EC7476-26C8-4C9E-B098-7DF9AAF168AE}" type="slidenum">
              <a:rPr lang="en-US" altLang="de-DE" smtClean="0">
                <a:ea typeface="ＭＳ Ｐゴシック" charset="-128"/>
              </a:rPr>
              <a:pPr eaLnBrk="1" hangingPunct="1"/>
              <a:t>29</a:t>
            </a:fld>
            <a:endParaRPr lang="en-US" altLang="de-DE" smtClean="0">
              <a:ea typeface="ＭＳ Ｐゴシック" charset="-128"/>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501723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E0EC7476-26C8-4C9E-B098-7DF9AAF168AE}" type="slidenum">
              <a:rPr lang="en-US" altLang="de-DE" smtClean="0">
                <a:ea typeface="ＭＳ Ｐゴシック" charset="-128"/>
              </a:rPr>
              <a:pPr eaLnBrk="1" hangingPunct="1"/>
              <a:t>30</a:t>
            </a:fld>
            <a:endParaRPr lang="en-US" altLang="de-DE" smtClean="0">
              <a:ea typeface="ＭＳ Ｐゴシック" charset="-128"/>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156420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2A4CEC64-D36E-4468-AF06-D5FC0713EC1E}" type="slidenum">
              <a:rPr lang="en-US" altLang="de-DE" smtClean="0">
                <a:ea typeface="ＭＳ Ｐゴシック" charset="-128"/>
              </a:rPr>
              <a:pPr eaLnBrk="1" hangingPunct="1"/>
              <a:t>31</a:t>
            </a:fld>
            <a:endParaRPr lang="en-US" altLang="de-DE" smtClean="0">
              <a:ea typeface="ＭＳ Ｐゴシック" charset="-128"/>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499897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74E0D7BB-D027-46C2-81EF-C4DC74B7B819}" type="slidenum">
              <a:rPr lang="en-US" altLang="de-DE" smtClean="0">
                <a:ea typeface="ＭＳ Ｐゴシック" charset="-128"/>
              </a:rPr>
              <a:pPr eaLnBrk="1" hangingPunct="1"/>
              <a:t>32</a:t>
            </a:fld>
            <a:endParaRPr lang="en-US" altLang="de-DE" smtClean="0">
              <a:ea typeface="ＭＳ Ｐゴシック" charset="-128"/>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083649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0A25F91C-70EF-4F6F-972E-2C1B436E92BB}" type="slidenum">
              <a:rPr lang="en-US" altLang="de-DE" smtClean="0">
                <a:ea typeface="ＭＳ Ｐゴシック" charset="-128"/>
              </a:rPr>
              <a:pPr eaLnBrk="1" hangingPunct="1"/>
              <a:t>33</a:t>
            </a:fld>
            <a:endParaRPr lang="en-US" altLang="de-DE" smtClean="0">
              <a:ea typeface="ＭＳ Ｐゴシック" charset="-128"/>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506723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94F53E16-09F8-4C99-886D-B21D2983C99F}" type="slidenum">
              <a:rPr lang="en-US" altLang="de-DE" smtClean="0">
                <a:ea typeface="ＭＳ Ｐゴシック" charset="-128"/>
              </a:rPr>
              <a:pPr eaLnBrk="1" hangingPunct="1"/>
              <a:t>35</a:t>
            </a:fld>
            <a:endParaRPr lang="en-US" altLang="de-DE" smtClean="0">
              <a:ea typeface="ＭＳ Ｐゴシック"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876258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8592B7DA-6A93-4CA6-A829-283B6E4A184C}" type="slidenum">
              <a:rPr lang="en-US" altLang="de-DE" smtClean="0">
                <a:ea typeface="ＭＳ Ｐゴシック" charset="-128"/>
              </a:rPr>
              <a:pPr eaLnBrk="1" hangingPunct="1"/>
              <a:t>36</a:t>
            </a:fld>
            <a:endParaRPr lang="en-US" altLang="de-DE" smtClean="0">
              <a:ea typeface="ＭＳ Ｐゴシック" charset="-128"/>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496697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13025DFF-A2D2-46B5-9281-00911B511FCE}" type="slidenum">
              <a:rPr lang="en-US" altLang="de-DE" smtClean="0">
                <a:ea typeface="ＭＳ Ｐゴシック" charset="-128"/>
              </a:rPr>
              <a:pPr eaLnBrk="1" hangingPunct="1"/>
              <a:t>37</a:t>
            </a:fld>
            <a:endParaRPr lang="en-US" altLang="de-DE" smtClean="0">
              <a:ea typeface="ＭＳ Ｐゴシック"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716125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1ACC02D9-D276-461B-B95C-8D81EB0503D5}" type="slidenum">
              <a:rPr lang="en-US" altLang="de-DE" smtClean="0">
                <a:ea typeface="ＭＳ Ｐゴシック" charset="-128"/>
              </a:rPr>
              <a:pPr eaLnBrk="1" hangingPunct="1"/>
              <a:t>38</a:t>
            </a:fld>
            <a:endParaRPr lang="en-US" altLang="de-DE" smtClean="0">
              <a:ea typeface="ＭＳ Ｐゴシック" charset="-128"/>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503661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C8FCB99-5C1A-4191-9CFB-7FFEFD63D0F0}" type="slidenum">
              <a:rPr lang="en-US" altLang="de-DE" smtClean="0">
                <a:ea typeface="ＭＳ Ｐゴシック" charset="-128"/>
              </a:rPr>
              <a:pPr eaLnBrk="1" hangingPunct="1"/>
              <a:t>39</a:t>
            </a:fld>
            <a:endParaRPr lang="en-US" altLang="de-DE" smtClean="0">
              <a:ea typeface="ＭＳ Ｐゴシック" charset="-128"/>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10014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364B530F-07A0-4381-B435-BBAE5F95A78D}" type="slidenum">
              <a:rPr lang="en-US" altLang="de-DE" smtClean="0">
                <a:ea typeface="ＭＳ Ｐゴシック" charset="-128"/>
              </a:rPr>
              <a:pPr eaLnBrk="1" hangingPunct="1"/>
              <a:t>41</a:t>
            </a:fld>
            <a:endParaRPr lang="en-US" altLang="de-DE" smtClean="0">
              <a:ea typeface="ＭＳ Ｐゴシック" charset="-128"/>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32466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68164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1932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83719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6735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4157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3994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2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6256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8812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262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222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23843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6096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25965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4627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04632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59015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85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70250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45946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583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2036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059904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152934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04248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75392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48646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531332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854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723755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078545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9395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267579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35600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45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003555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6714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05086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027789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279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30581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076179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10960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624404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94594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74705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23151547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606331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816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05972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570835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94966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29903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19789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658051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08012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80766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606573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9CD3A80-BC01-4910-8C0B-8A02DBEC433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378F5CE4-930B-41AA-824D-1036BB205609}" type="slidenum">
              <a:rPr lang="de-DE"/>
              <a:pPr>
                <a:defRPr/>
              </a:pPr>
              <a:t>‹Nr.›</a:t>
            </a:fld>
            <a:endParaRPr lang="de-DE" dirty="0"/>
          </a:p>
        </p:txBody>
      </p:sp>
    </p:spTree>
    <p:extLst>
      <p:ext uri="{BB962C8B-B14F-4D97-AF65-F5344CB8AC3E}">
        <p14:creationId xmlns:p14="http://schemas.microsoft.com/office/powerpoint/2010/main" val="5810260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089FA42-AC8E-40EC-AB30-638E00AD59F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3F25A74-8B61-4A4F-A774-9BA3D1B8DC67}" type="slidenum">
              <a:rPr lang="de-DE"/>
              <a:pPr>
                <a:defRPr/>
              </a:pPr>
              <a:t>‹Nr.›</a:t>
            </a:fld>
            <a:endParaRPr lang="de-DE" dirty="0"/>
          </a:p>
        </p:txBody>
      </p:sp>
    </p:spTree>
    <p:extLst>
      <p:ext uri="{BB962C8B-B14F-4D97-AF65-F5344CB8AC3E}">
        <p14:creationId xmlns:p14="http://schemas.microsoft.com/office/powerpoint/2010/main" val="37572010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63680A15-4394-49AA-8517-159EA6BEA0C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78AAB8-AE54-43BA-AB86-F9BF9AD5B63A}" type="slidenum">
              <a:rPr lang="de-DE"/>
              <a:pPr>
                <a:defRPr/>
              </a:pPr>
              <a:t>‹Nr.›</a:t>
            </a:fld>
            <a:endParaRPr lang="de-DE" dirty="0"/>
          </a:p>
        </p:txBody>
      </p:sp>
    </p:spTree>
    <p:extLst>
      <p:ext uri="{BB962C8B-B14F-4D97-AF65-F5344CB8AC3E}">
        <p14:creationId xmlns:p14="http://schemas.microsoft.com/office/powerpoint/2010/main" val="35538404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11EEE497-24D0-4022-BDE0-0BD672C2144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59AF1CD5-A6FF-497C-8EF5-8600FA797455}" type="slidenum">
              <a:rPr lang="de-DE"/>
              <a:pPr>
                <a:defRPr/>
              </a:pPr>
              <a:t>‹Nr.›</a:t>
            </a:fld>
            <a:endParaRPr lang="de-DE" dirty="0"/>
          </a:p>
        </p:txBody>
      </p:sp>
    </p:spTree>
    <p:extLst>
      <p:ext uri="{BB962C8B-B14F-4D97-AF65-F5344CB8AC3E}">
        <p14:creationId xmlns:p14="http://schemas.microsoft.com/office/powerpoint/2010/main" val="30583429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923AFBB-DE5D-4B70-8D5F-9E42AC86CBEE}"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0D4C5143-22A4-4327-ADED-753E36C4506F}" type="slidenum">
              <a:rPr lang="de-DE"/>
              <a:pPr>
                <a:defRPr/>
              </a:pPr>
              <a:t>‹Nr.›</a:t>
            </a:fld>
            <a:endParaRPr lang="de-DE" dirty="0"/>
          </a:p>
        </p:txBody>
      </p:sp>
    </p:spTree>
    <p:extLst>
      <p:ext uri="{BB962C8B-B14F-4D97-AF65-F5344CB8AC3E}">
        <p14:creationId xmlns:p14="http://schemas.microsoft.com/office/powerpoint/2010/main" val="18524416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BBE4DB05-1AD6-4F22-82A6-32CC7BCF89A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46D2E637-AB3E-48A5-A132-64C24AA82F53}" type="slidenum">
              <a:rPr lang="de-DE"/>
              <a:pPr>
                <a:defRPr/>
              </a:pPr>
              <a:t>‹Nr.›</a:t>
            </a:fld>
            <a:endParaRPr lang="de-DE" dirty="0"/>
          </a:p>
        </p:txBody>
      </p:sp>
    </p:spTree>
    <p:extLst>
      <p:ext uri="{BB962C8B-B14F-4D97-AF65-F5344CB8AC3E}">
        <p14:creationId xmlns:p14="http://schemas.microsoft.com/office/powerpoint/2010/main" val="3058661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CFA1067-9AB6-4EA7-9B88-DEDD9478661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B9B176D9-D6A2-4F83-97AA-24B9FBC947DA}" type="slidenum">
              <a:rPr lang="de-DE"/>
              <a:pPr>
                <a:defRPr/>
              </a:pPr>
              <a:t>‹Nr.›</a:t>
            </a:fld>
            <a:endParaRPr lang="de-DE" dirty="0"/>
          </a:p>
        </p:txBody>
      </p:sp>
    </p:spTree>
    <p:extLst>
      <p:ext uri="{BB962C8B-B14F-4D97-AF65-F5344CB8AC3E}">
        <p14:creationId xmlns:p14="http://schemas.microsoft.com/office/powerpoint/2010/main" val="9022361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CDC6DDDE-4F29-4654-A837-C8AAA929D7CF}"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C86B1A3-3E68-45C2-AF7E-E0112729C030}" type="slidenum">
              <a:rPr lang="de-DE"/>
              <a:pPr>
                <a:defRPr/>
              </a:pPr>
              <a:t>‹Nr.›</a:t>
            </a:fld>
            <a:endParaRPr lang="de-DE" dirty="0"/>
          </a:p>
        </p:txBody>
      </p:sp>
    </p:spTree>
    <p:extLst>
      <p:ext uri="{BB962C8B-B14F-4D97-AF65-F5344CB8AC3E}">
        <p14:creationId xmlns:p14="http://schemas.microsoft.com/office/powerpoint/2010/main" val="8191059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44C9952-957F-431D-A491-26A4DB06BFDE}"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5D660A1-549D-4A60-89BA-86243ECE2F1D}" type="slidenum">
              <a:rPr lang="de-DE"/>
              <a:pPr>
                <a:defRPr/>
              </a:pPr>
              <a:t>‹Nr.›</a:t>
            </a:fld>
            <a:endParaRPr lang="de-DE" dirty="0"/>
          </a:p>
        </p:txBody>
      </p:sp>
    </p:spTree>
    <p:extLst>
      <p:ext uri="{BB962C8B-B14F-4D97-AF65-F5344CB8AC3E}">
        <p14:creationId xmlns:p14="http://schemas.microsoft.com/office/powerpoint/2010/main" val="40138491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86431D-FF21-4227-8544-40F5E5ED7A0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CD3EEA-00B5-41B3-9B84-CD948043EB47}" type="slidenum">
              <a:rPr lang="de-DE"/>
              <a:pPr>
                <a:defRPr/>
              </a:pPr>
              <a:t>‹Nr.›</a:t>
            </a:fld>
            <a:endParaRPr lang="de-DE" dirty="0"/>
          </a:p>
        </p:txBody>
      </p:sp>
    </p:spTree>
    <p:extLst>
      <p:ext uri="{BB962C8B-B14F-4D97-AF65-F5344CB8AC3E}">
        <p14:creationId xmlns:p14="http://schemas.microsoft.com/office/powerpoint/2010/main" val="826458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51FDCDF7-39E1-40FB-AA30-B380BF4944FD}"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5F6614FA-6861-4250-85C3-0125EBF77A69}" type="slidenum">
              <a:rPr lang="de-DE"/>
              <a:pPr>
                <a:defRPr/>
              </a:pPr>
              <a:t>‹Nr.›</a:t>
            </a:fld>
            <a:endParaRPr lang="de-DE" dirty="0"/>
          </a:p>
        </p:txBody>
      </p:sp>
    </p:spTree>
    <p:extLst>
      <p:ext uri="{BB962C8B-B14F-4D97-AF65-F5344CB8AC3E}">
        <p14:creationId xmlns:p14="http://schemas.microsoft.com/office/powerpoint/2010/main" val="1111659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6FE70DF5-69E4-426E-9262-820C74E72F31}"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6626ACB-9049-4E3E-AD39-39D3941199C9}" type="slidenum">
              <a:rPr lang="en-US"/>
              <a:pPr>
                <a:defRPr/>
              </a:pPr>
              <a:t>‹Nr.›</a:t>
            </a:fld>
            <a:endParaRPr lang="en-US"/>
          </a:p>
        </p:txBody>
      </p:sp>
    </p:spTree>
    <p:extLst>
      <p:ext uri="{BB962C8B-B14F-4D97-AF65-F5344CB8AC3E}">
        <p14:creationId xmlns:p14="http://schemas.microsoft.com/office/powerpoint/2010/main" val="37191535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E04B4B1-AFEB-4FAC-B689-16865AA09C1A}"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ABE6537-0A1F-4F96-AB88-2736A02A9605}" type="slidenum">
              <a:rPr lang="en-US"/>
              <a:pPr>
                <a:defRPr/>
              </a:pPr>
              <a:t>‹Nr.›</a:t>
            </a:fld>
            <a:endParaRPr lang="en-US"/>
          </a:p>
        </p:txBody>
      </p:sp>
    </p:spTree>
    <p:extLst>
      <p:ext uri="{BB962C8B-B14F-4D97-AF65-F5344CB8AC3E}">
        <p14:creationId xmlns:p14="http://schemas.microsoft.com/office/powerpoint/2010/main" val="1427651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29103271-8E33-4B0D-AA7E-E0976A010758}"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C2AAB7A-F805-4694-9968-8C8FE80533C4}" type="slidenum">
              <a:rPr lang="en-US"/>
              <a:pPr>
                <a:defRPr/>
              </a:pPr>
              <a:t>‹Nr.›</a:t>
            </a:fld>
            <a:endParaRPr lang="en-US"/>
          </a:p>
        </p:txBody>
      </p:sp>
    </p:spTree>
    <p:extLst>
      <p:ext uri="{BB962C8B-B14F-4D97-AF65-F5344CB8AC3E}">
        <p14:creationId xmlns:p14="http://schemas.microsoft.com/office/powerpoint/2010/main" val="31850611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BB49BE05-B905-4E4D-A6E6-F7513CBA072A}"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5D5F5EFC-0253-4438-BA26-B84309623E53}" type="slidenum">
              <a:rPr lang="en-US"/>
              <a:pPr>
                <a:defRPr/>
              </a:pPr>
              <a:t>‹Nr.›</a:t>
            </a:fld>
            <a:endParaRPr lang="en-US"/>
          </a:p>
        </p:txBody>
      </p:sp>
    </p:spTree>
    <p:extLst>
      <p:ext uri="{BB962C8B-B14F-4D97-AF65-F5344CB8AC3E}">
        <p14:creationId xmlns:p14="http://schemas.microsoft.com/office/powerpoint/2010/main" val="17504277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62A2858-5647-4472-8415-737FEC853782}" type="datetime1">
              <a:rPr lang="en-US"/>
              <a:pPr>
                <a:defRPr/>
              </a:pPr>
              <a:t>6/12/2017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BAF239F-CEC6-4D78-A977-57264FF9B43D}" type="slidenum">
              <a:rPr lang="en-US"/>
              <a:pPr>
                <a:defRPr/>
              </a:pPr>
              <a:t>‹Nr.›</a:t>
            </a:fld>
            <a:endParaRPr lang="en-US"/>
          </a:p>
        </p:txBody>
      </p:sp>
    </p:spTree>
    <p:extLst>
      <p:ext uri="{BB962C8B-B14F-4D97-AF65-F5344CB8AC3E}">
        <p14:creationId xmlns:p14="http://schemas.microsoft.com/office/powerpoint/2010/main" val="28076780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D3FF7F69-912C-422B-B08F-03D5089723E6}" type="datetime1">
              <a:rPr lang="en-US"/>
              <a:pPr>
                <a:defRPr/>
              </a:pPr>
              <a:t>6/12/2017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8DDFF35B-5EBC-45C7-B93E-27A71E2256A0}" type="slidenum">
              <a:rPr lang="en-US"/>
              <a:pPr>
                <a:defRPr/>
              </a:pPr>
              <a:t>‹Nr.›</a:t>
            </a:fld>
            <a:endParaRPr lang="en-US"/>
          </a:p>
        </p:txBody>
      </p:sp>
    </p:spTree>
    <p:extLst>
      <p:ext uri="{BB962C8B-B14F-4D97-AF65-F5344CB8AC3E}">
        <p14:creationId xmlns:p14="http://schemas.microsoft.com/office/powerpoint/2010/main" val="42419858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9EA6F27B-FDD2-451E-B878-80D1E46529BE}" type="datetime1">
              <a:rPr lang="en-US"/>
              <a:pPr>
                <a:defRPr/>
              </a:pPr>
              <a:t>6/12/2017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A1316F4A-4A49-4855-B2D6-679A6582EEED}" type="slidenum">
              <a:rPr lang="en-US"/>
              <a:pPr>
                <a:defRPr/>
              </a:pPr>
              <a:t>‹Nr.›</a:t>
            </a:fld>
            <a:endParaRPr lang="en-US"/>
          </a:p>
        </p:txBody>
      </p:sp>
    </p:spTree>
    <p:extLst>
      <p:ext uri="{BB962C8B-B14F-4D97-AF65-F5344CB8AC3E}">
        <p14:creationId xmlns:p14="http://schemas.microsoft.com/office/powerpoint/2010/main" val="14165174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C842F14F-72F9-4C45-8591-2BA14F4CE1FD}"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0276620C-4679-4551-954D-EBCA5C06007D}" type="slidenum">
              <a:rPr lang="en-US"/>
              <a:pPr>
                <a:defRPr/>
              </a:pPr>
              <a:t>‹Nr.›</a:t>
            </a:fld>
            <a:endParaRPr lang="en-US"/>
          </a:p>
        </p:txBody>
      </p:sp>
    </p:spTree>
    <p:extLst>
      <p:ext uri="{BB962C8B-B14F-4D97-AF65-F5344CB8AC3E}">
        <p14:creationId xmlns:p14="http://schemas.microsoft.com/office/powerpoint/2010/main" val="34954548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7FA34E9-A2A2-45C1-8B5B-FA94EF62A850}"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137F8FD-DBCA-4AF6-87ED-8CCE1B930A4C}" type="slidenum">
              <a:rPr lang="en-US"/>
              <a:pPr>
                <a:defRPr/>
              </a:pPr>
              <a:t>‹Nr.›</a:t>
            </a:fld>
            <a:endParaRPr lang="en-US"/>
          </a:p>
        </p:txBody>
      </p:sp>
    </p:spTree>
    <p:extLst>
      <p:ext uri="{BB962C8B-B14F-4D97-AF65-F5344CB8AC3E}">
        <p14:creationId xmlns:p14="http://schemas.microsoft.com/office/powerpoint/2010/main" val="12301190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84EBEF8-ED80-48F0-8AD6-CF46EFDE5480}"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330827D-C189-4131-806C-131C9002E553}" type="slidenum">
              <a:rPr lang="en-US"/>
              <a:pPr>
                <a:defRPr/>
              </a:pPr>
              <a:t>‹Nr.›</a:t>
            </a:fld>
            <a:endParaRPr lang="en-US"/>
          </a:p>
        </p:txBody>
      </p:sp>
    </p:spTree>
    <p:extLst>
      <p:ext uri="{BB962C8B-B14F-4D97-AF65-F5344CB8AC3E}">
        <p14:creationId xmlns:p14="http://schemas.microsoft.com/office/powerpoint/2010/main" val="28695011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85E2C0F-2E60-4BEF-91FC-3A8174E96C74}"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9686F4C-15D6-4188-A3C5-FB886854D700}" type="slidenum">
              <a:rPr lang="en-US"/>
              <a:pPr>
                <a:defRPr/>
              </a:pPr>
              <a:t>‹Nr.›</a:t>
            </a:fld>
            <a:endParaRPr lang="en-US"/>
          </a:p>
        </p:txBody>
      </p:sp>
    </p:spTree>
    <p:extLst>
      <p:ext uri="{BB962C8B-B14F-4D97-AF65-F5344CB8AC3E}">
        <p14:creationId xmlns:p14="http://schemas.microsoft.com/office/powerpoint/2010/main" val="104561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649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076"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7"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8"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49"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15D366AE-CA60-4D7C-B6FC-E42A30253192}"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7187B73B-3F0D-4047-BBF9-085988F703A7}" type="slidenum">
              <a:rPr lang="de-DE"/>
              <a:pPr>
                <a:defRPr/>
              </a:pPr>
              <a:t>‹Nr.›</a:t>
            </a:fld>
            <a:endParaRPr lang="de-DE" dirty="0"/>
          </a:p>
        </p:txBody>
      </p:sp>
      <p:sp>
        <p:nvSpPr>
          <p:cNvPr id="6153"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solidFill>
                <a:srgbClr val="000000"/>
              </a:solidFill>
              <a:latin typeface="Georgia" pitchFamily="18" charset="0"/>
            </a:endParaRPr>
          </a:p>
        </p:txBody>
      </p:sp>
      <p:sp>
        <p:nvSpPr>
          <p:cNvPr id="6154"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de-DE"/>
          </a:p>
        </p:txBody>
      </p:sp>
      <p:sp>
        <p:nvSpPr>
          <p:cNvPr id="6155"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de-DE"/>
          </a:p>
        </p:txBody>
      </p:sp>
      <p:sp>
        <p:nvSpPr>
          <p:cNvPr id="6156"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2EA457F4-7E66-4961-92B6-1F8DD42D4B97}" type="datetime1">
              <a:rPr lang="en-US"/>
              <a:pPr>
                <a:defRPr/>
              </a:pPr>
              <a:t>6/12/2017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8C6215E0-2D3D-4A9B-AA95-56A8A8A1C91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65.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5.xml"/><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65.xml"/><Relationship Id="rId5" Type="http://schemas.openxmlformats.org/officeDocument/2006/relationships/image" Target="../media/image7.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5.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65.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65.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65.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65.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idx="4294967295"/>
          </p:nvPr>
        </p:nvSpPr>
        <p:spPr>
          <a:xfrm>
            <a:off x="673100" y="2655888"/>
            <a:ext cx="7772400" cy="1143000"/>
          </a:xfrm>
        </p:spPr>
        <p:txBody>
          <a:bodyPr anchor="ctr"/>
          <a:lstStyle/>
          <a:p>
            <a:pPr eaLnBrk="1" hangingPunct="1">
              <a:lnSpc>
                <a:spcPct val="150000"/>
              </a:lnSpc>
            </a:pPr>
            <a:r>
              <a:rPr lang="en-GB" altLang="de-DE" sz="1800" b="1" dirty="0" smtClean="0">
                <a:solidFill>
                  <a:schemeClr val="tx2"/>
                </a:solidFill>
              </a:rPr>
              <a:t>THERAPY UNIT 6:</a:t>
            </a:r>
            <a:br>
              <a:rPr lang="en-GB" altLang="de-DE" sz="1800" b="1" dirty="0" smtClean="0">
                <a:solidFill>
                  <a:schemeClr val="tx2"/>
                </a:solidFill>
              </a:rPr>
            </a:br>
            <a:r>
              <a:rPr lang="en-GB" altLang="de-DE" sz="1800" b="1" dirty="0" smtClean="0">
                <a:solidFill>
                  <a:schemeClr val="tx2"/>
                </a:solidFill>
              </a:rPr>
              <a:t>CHANGING BELIEFS</a:t>
            </a:r>
          </a:p>
        </p:txBody>
      </p:sp>
      <p:sp>
        <p:nvSpPr>
          <p:cNvPr id="8195" name="Text Box 16"/>
          <p:cNvSpPr txBox="1">
            <a:spLocks noChangeArrowheads="1"/>
          </p:cNvSpPr>
          <p:nvPr/>
        </p:nvSpPr>
        <p:spPr bwMode="auto">
          <a:xfrm>
            <a:off x="0" y="1519238"/>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GB" altLang="de-DE" sz="3600" b="0" dirty="0" smtClean="0">
                <a:solidFill>
                  <a:schemeClr val="accent1"/>
                </a:solidFill>
                <a:latin typeface="Verdana" pitchFamily="34" charset="0"/>
              </a:rPr>
              <a:t>Metacognitive</a:t>
            </a:r>
            <a:r>
              <a:rPr lang="en-GB" altLang="de-DE" sz="3600" b="0" dirty="0" smtClean="0">
                <a:solidFill>
                  <a:schemeClr val="bg1"/>
                </a:solidFill>
                <a:latin typeface="Verdana" pitchFamily="34" charset="0"/>
              </a:rPr>
              <a:t> </a:t>
            </a:r>
            <a:r>
              <a:rPr lang="en-GB" altLang="de-DE" sz="3600" b="0" dirty="0" smtClean="0">
                <a:solidFill>
                  <a:schemeClr val="accent1"/>
                </a:solidFill>
                <a:latin typeface="Verdana" pitchFamily="34" charset="0"/>
              </a:rPr>
              <a:t>Therapy</a:t>
            </a:r>
            <a:endParaRPr lang="en-GB" altLang="de-DE" sz="36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42913" y="169545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360363" indent="1588" eaLnBrk="1" hangingPunct="1">
              <a:buClr>
                <a:srgbClr val="ADC0CB"/>
              </a:buClr>
              <a:buSzPct val="85000"/>
              <a:tabLst>
                <a:tab pos="630238" algn="l"/>
              </a:tabLst>
            </a:pPr>
            <a:r>
              <a:rPr lang="en-GB" altLang="de-DE" b="0" dirty="0">
                <a:latin typeface="Verdana" pitchFamily="34" charset="0"/>
              </a:rPr>
              <a:t>Humans tend to stick with first impressions (e.g.: prejudice, “</a:t>
            </a:r>
            <a:r>
              <a:rPr lang="en-GB" altLang="de-DE" b="0" dirty="0" smtClean="0">
                <a:latin typeface="Verdana" pitchFamily="34" charset="0"/>
              </a:rPr>
              <a:t>the first </a:t>
            </a:r>
            <a:r>
              <a:rPr lang="en-GB" altLang="de-DE" b="0" dirty="0">
                <a:latin typeface="Verdana" pitchFamily="34" charset="0"/>
              </a:rPr>
              <a:t>impression is the only impression” - attitude).</a:t>
            </a:r>
          </a:p>
          <a:p>
            <a:pPr eaLnBrk="1" hangingPunct="1">
              <a:buClr>
                <a:srgbClr val="ADC0CB"/>
              </a:buClr>
              <a:buSzPct val="85000"/>
            </a:pPr>
            <a:endParaRPr lang="en-GB" altLang="de-DE" b="0" dirty="0">
              <a:latin typeface="Verdana" pitchFamily="34" charset="0"/>
            </a:endParaRPr>
          </a:p>
          <a:p>
            <a:pPr eaLnBrk="1" hangingPunct="1">
              <a:spcBef>
                <a:spcPct val="50000"/>
              </a:spcBef>
              <a:buClr>
                <a:srgbClr val="ADC0CB"/>
              </a:buClr>
              <a:buSzPct val="85000"/>
              <a:buFontTx/>
              <a:buChar char="o"/>
            </a:pPr>
            <a:r>
              <a:rPr lang="en-GB" altLang="de-DE" b="0" dirty="0" smtClean="0">
                <a:latin typeface="Verdana" pitchFamily="34" charset="0"/>
              </a:rPr>
              <a:t>Reasons</a:t>
            </a:r>
            <a:r>
              <a:rPr lang="de-DE" altLang="de-DE" b="0" dirty="0" smtClean="0">
                <a:latin typeface="Verdana" pitchFamily="34" charset="0"/>
              </a:rPr>
              <a:t>: </a:t>
            </a:r>
            <a:r>
              <a:rPr lang="en-GB" altLang="de-DE" b="0" dirty="0" smtClean="0">
                <a:latin typeface="Verdana" pitchFamily="34" charset="0"/>
              </a:rPr>
              <a:t>???</a:t>
            </a:r>
            <a:r>
              <a:rPr lang="en-GB" altLang="de-DE" b="0" dirty="0" smtClean="0">
                <a:solidFill>
                  <a:schemeClr val="bg1"/>
                </a:solidFill>
                <a:latin typeface="Verdana" pitchFamily="34" charset="0"/>
              </a:rPr>
              <a:t>; “confirmation bias” (you only see what you want to see); thoughtlessness; simple “truths” facilitate orientation/view of the world; pride</a:t>
            </a:r>
          </a:p>
          <a:p>
            <a:pPr eaLnBrk="1" hangingPunct="1">
              <a:spcBef>
                <a:spcPct val="50000"/>
              </a:spcBef>
              <a:buClr>
                <a:srgbClr val="ADC0CB"/>
              </a:buClr>
              <a:buSzPct val="85000"/>
              <a:buFontTx/>
              <a:buChar char="o"/>
            </a:pPr>
            <a:r>
              <a:rPr lang="de-DE" altLang="de-DE" b="0" dirty="0" smtClean="0">
                <a:latin typeface="Verdana" pitchFamily="34" charset="0"/>
              </a:rPr>
              <a:t>Problems: </a:t>
            </a:r>
            <a:r>
              <a:rPr lang="en-US" altLang="de-DE" b="0" dirty="0" smtClean="0">
                <a:latin typeface="Verdana" pitchFamily="34" charset="0"/>
              </a:rPr>
              <a:t>???</a:t>
            </a:r>
            <a:endParaRPr lang="en-US" altLang="de-DE" b="0"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a:t>
            </a:r>
            <a:endParaRPr lang="en-GB" altLang="de-DE" sz="1200" b="1" dirty="0">
              <a:solidFill>
                <a:schemeClr val="tx2"/>
              </a:solidFill>
              <a:latin typeface="+mn-lt"/>
            </a:endParaRPr>
          </a:p>
        </p:txBody>
      </p:sp>
      <p:sp>
        <p:nvSpPr>
          <p:cNvPr id="6"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GB" altLang="de-DE" sz="2000" b="0" dirty="0" smtClean="0">
                <a:solidFill>
                  <a:schemeClr val="accent1"/>
                </a:solidFill>
                <a:latin typeface="Verdana" pitchFamily="34" charset="0"/>
              </a:rPr>
              <a:t>Changing one’s own point of view</a:t>
            </a:r>
            <a:endParaRPr lang="en-GB"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42913" y="1695450"/>
            <a:ext cx="83058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360363" indent="1588" eaLnBrk="1" hangingPunct="1">
              <a:buClr>
                <a:srgbClr val="ADC0CB"/>
              </a:buClr>
              <a:buSzPct val="85000"/>
              <a:tabLst>
                <a:tab pos="630238" algn="l"/>
              </a:tabLst>
            </a:pPr>
            <a:r>
              <a:rPr lang="en-GB" altLang="de-DE" b="0" dirty="0">
                <a:latin typeface="Verdana" pitchFamily="34" charset="0"/>
              </a:rPr>
              <a:t>Humans tend to stick with first impressions (e.g.: prejudice, “</a:t>
            </a:r>
            <a:r>
              <a:rPr lang="en-GB" altLang="de-DE" b="0" dirty="0" smtClean="0">
                <a:latin typeface="Verdana" pitchFamily="34" charset="0"/>
              </a:rPr>
              <a:t>the first </a:t>
            </a:r>
            <a:r>
              <a:rPr lang="en-GB" altLang="de-DE" b="0" dirty="0">
                <a:latin typeface="Verdana" pitchFamily="34" charset="0"/>
              </a:rPr>
              <a:t>impression is the only impression” - attitude).</a:t>
            </a:r>
          </a:p>
          <a:p>
            <a:pPr eaLnBrk="1" hangingPunct="1">
              <a:buClr>
                <a:srgbClr val="ADC0CB"/>
              </a:buClr>
              <a:buSzPct val="85000"/>
            </a:pPr>
            <a:endParaRPr lang="en-GB" altLang="de-DE" b="0" dirty="0">
              <a:latin typeface="Verdana" pitchFamily="34" charset="0"/>
            </a:endParaRPr>
          </a:p>
          <a:p>
            <a:pPr eaLnBrk="1" hangingPunct="1">
              <a:spcBef>
                <a:spcPct val="50000"/>
              </a:spcBef>
              <a:buClr>
                <a:srgbClr val="ADC0CB"/>
              </a:buClr>
              <a:buSzPct val="85000"/>
              <a:buFontTx/>
              <a:buChar char="o"/>
            </a:pPr>
            <a:r>
              <a:rPr lang="en-GB" altLang="de-DE" b="0" dirty="0" smtClean="0">
                <a:latin typeface="Verdana" pitchFamily="34" charset="0"/>
              </a:rPr>
              <a:t>Reasons</a:t>
            </a:r>
            <a:r>
              <a:rPr lang="de-DE" altLang="de-DE" b="0" dirty="0" smtClean="0">
                <a:latin typeface="Verdana" pitchFamily="34" charset="0"/>
              </a:rPr>
              <a:t>: </a:t>
            </a:r>
            <a:r>
              <a:rPr lang="en-GB" altLang="de-DE" b="0" dirty="0" smtClean="0">
                <a:latin typeface="Verdana" pitchFamily="34" charset="0"/>
              </a:rPr>
              <a:t>laziness; “confirmation bias” (you only see what you want to see); thoughtlessness; simple “truths” facilitate orientation/view of the world; pride</a:t>
            </a:r>
          </a:p>
          <a:p>
            <a:pPr eaLnBrk="1" hangingPunct="1">
              <a:spcBef>
                <a:spcPct val="50000"/>
              </a:spcBef>
              <a:buClr>
                <a:srgbClr val="ADC0CB"/>
              </a:buClr>
              <a:buSzPct val="85000"/>
              <a:buFontTx/>
              <a:buChar char="o"/>
            </a:pPr>
            <a:r>
              <a:rPr lang="de-DE" altLang="de-DE" b="0" dirty="0" smtClean="0">
                <a:latin typeface="Verdana" pitchFamily="34" charset="0"/>
              </a:rPr>
              <a:t>Problems: </a:t>
            </a:r>
            <a:r>
              <a:rPr lang="en-US" altLang="de-DE" b="0" dirty="0" smtClean="0">
                <a:latin typeface="Verdana" pitchFamily="34" charset="0"/>
              </a:rPr>
              <a:t>false judgements (</a:t>
            </a:r>
            <a:r>
              <a:rPr lang="en-US" altLang="de-DE" b="0" dirty="0" smtClean="0">
                <a:latin typeface="Verdana" pitchFamily="34" charset="0"/>
                <a:sym typeface="Wingdings" pitchFamily="2" charset="2"/>
              </a:rPr>
              <a:t></a:t>
            </a:r>
            <a:r>
              <a:rPr lang="en-US" altLang="de-DE" b="0" dirty="0" smtClean="0">
                <a:latin typeface="Verdana" pitchFamily="34" charset="0"/>
              </a:rPr>
              <a:t> prejudices) persist; false overgeneralization (“seen one – seen them all”); someone who might have deserved it is not granted a second chance</a:t>
            </a:r>
            <a:endParaRPr lang="en-US" altLang="de-DE" b="0"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a:t>
            </a:r>
            <a:endParaRPr lang="en-GB" altLang="de-DE" sz="1200" b="1" dirty="0">
              <a:solidFill>
                <a:schemeClr val="tx2"/>
              </a:solidFill>
              <a:latin typeface="+mn-lt"/>
            </a:endParaRPr>
          </a:p>
        </p:txBody>
      </p:sp>
      <p:sp>
        <p:nvSpPr>
          <p:cNvPr id="6"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GB" altLang="de-DE" sz="2000" b="0" dirty="0" smtClean="0">
                <a:solidFill>
                  <a:schemeClr val="accent1"/>
                </a:solidFill>
                <a:latin typeface="Verdana" pitchFamily="34" charset="0"/>
              </a:rPr>
              <a:t>Changing one’s own point of view</a:t>
            </a:r>
            <a:endParaRPr lang="en-GB" altLang="de-DE" sz="2000" b="0" dirty="0">
              <a:solidFill>
                <a:schemeClr val="accent1"/>
              </a:solidFill>
              <a:latin typeface="Verdana" pitchFamily="34" charset="0"/>
            </a:endParaRPr>
          </a:p>
        </p:txBody>
      </p:sp>
    </p:spTree>
    <p:extLst>
      <p:ext uri="{BB962C8B-B14F-4D97-AF65-F5344CB8AC3E}">
        <p14:creationId xmlns:p14="http://schemas.microsoft.com/office/powerpoint/2010/main" val="2316391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1116013" y="1688786"/>
            <a:ext cx="7056437"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pPr>
            <a:r>
              <a:rPr lang="en-US" altLang="de-DE" b="0" dirty="0" smtClean="0">
                <a:latin typeface="Verdana" pitchFamily="34" charset="0"/>
              </a:rPr>
              <a:t>Studies show that many (but not all!) people with psychosis continue to cling to their opinion or belief about an event, even when confronted with information that speaks against this belief. </a:t>
            </a:r>
          </a:p>
          <a:p>
            <a:pPr eaLnBrk="1" hangingPunct="1">
              <a:spcBef>
                <a:spcPct val="20000"/>
              </a:spcBef>
            </a:pPr>
            <a:endParaRPr lang="de-DE" altLang="de-DE" b="0" dirty="0">
              <a:latin typeface="Verdana" pitchFamily="34" charset="0"/>
            </a:endParaRPr>
          </a:p>
          <a:p>
            <a:pPr eaLnBrk="1" hangingPunct="1">
              <a:spcBef>
                <a:spcPct val="20000"/>
              </a:spcBef>
            </a:pPr>
            <a:r>
              <a:rPr lang="de-DE" altLang="de-DE" dirty="0" smtClean="0">
                <a:latin typeface="Verdana" pitchFamily="34" charset="0"/>
              </a:rPr>
              <a:t>This </a:t>
            </a:r>
            <a:r>
              <a:rPr lang="en-US" altLang="de-DE" dirty="0" smtClean="0">
                <a:latin typeface="Verdana" pitchFamily="34" charset="0"/>
              </a:rPr>
              <a:t>may lead to interpersonal problems and may obstruct a realistic appraisal of situations. </a:t>
            </a:r>
            <a:endParaRPr lang="en-US" altLang="de-DE" dirty="0">
              <a:latin typeface="Verdana" pitchFamily="34" charset="0"/>
            </a:endParaRPr>
          </a:p>
        </p:txBody>
      </p:sp>
      <p:sp>
        <p:nvSpPr>
          <p:cNvPr id="6"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US" altLang="de-DE" sz="2000" b="0" dirty="0" smtClean="0">
                <a:solidFill>
                  <a:schemeClr val="accent1"/>
                </a:solidFill>
                <a:latin typeface="Verdana" pitchFamily="34" charset="0"/>
              </a:rPr>
              <a:t>Why are we doing this?</a:t>
            </a:r>
            <a:endParaRPr lang="en-US" altLang="de-DE" sz="2000" b="0" dirty="0">
              <a:solidFill>
                <a:schemeClr val="accent1"/>
              </a:solidFill>
              <a:latin typeface="Verdana" pitchFamily="34" charset="0"/>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829" name="Group 53"/>
          <p:cNvGraphicFramePr>
            <a:graphicFrameLocks noGrp="1"/>
          </p:cNvGraphicFramePr>
          <p:nvPr>
            <p:extLst>
              <p:ext uri="{D42A27DB-BD31-4B8C-83A1-F6EECF244321}">
                <p14:modId xmlns:p14="http://schemas.microsoft.com/office/powerpoint/2010/main" val="72934616"/>
              </p:ext>
            </p:extLst>
          </p:nvPr>
        </p:nvGraphicFramePr>
        <p:xfrm>
          <a:off x="57150" y="1052513"/>
          <a:ext cx="9029700" cy="4319588"/>
        </p:xfrm>
        <a:graphic>
          <a:graphicData uri="http://schemas.openxmlformats.org/drawingml/2006/table">
            <a:tbl>
              <a:tblPr/>
              <a:tblGrid>
                <a:gridCol w="1912938"/>
                <a:gridCol w="7116762"/>
              </a:tblGrid>
              <a:tr h="3657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1" i="0" u="none" strike="noStrike" cap="none" normalizeH="0" baseline="0" noProof="0" dirty="0" smtClean="0">
                          <a:ln>
                            <a:noFill/>
                          </a:ln>
                          <a:solidFill>
                            <a:schemeClr val="tx1"/>
                          </a:solidFill>
                          <a:effectLst/>
                          <a:latin typeface="Verdana" pitchFamily="34" charset="0"/>
                        </a:rPr>
                        <a:t>Field</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1" i="0" u="none" strike="noStrike" cap="none" normalizeH="0" baseline="0" noProof="0" dirty="0" smtClean="0">
                          <a:ln>
                            <a:noFill/>
                          </a:ln>
                          <a:solidFill>
                            <a:schemeClr val="tx1"/>
                          </a:solidFill>
                          <a:effectLst/>
                          <a:latin typeface="Verdana" pitchFamily="34" charset="0"/>
                        </a:rPr>
                        <a:t>Example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786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Society</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ADC0CB"/>
                        </a:buClr>
                        <a:buSzPct val="85000"/>
                        <a:buFontTx/>
                        <a:buChar char="o"/>
                        <a:tabLst/>
                      </a:pPr>
                      <a:r>
                        <a:rPr kumimoji="0" lang="en-US" altLang="de-DE" sz="1800" b="0" i="0" u="none" strike="noStrike" cap="none" normalizeH="0" baseline="0" noProof="0" dirty="0" smtClean="0">
                          <a:ln>
                            <a:noFill/>
                          </a:ln>
                          <a:solidFill>
                            <a:schemeClr val="tx1"/>
                          </a:solidFill>
                          <a:effectLst/>
                          <a:latin typeface="Verdana" pitchFamily="34" charset="0"/>
                        </a:rPr>
                        <a:t>Many people are convinced that women are inferior drivers, even though according to statistics, women cause fewer or at least not more accidents than men.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74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Environmental protection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ADC0CB"/>
                        </a:buClr>
                        <a:buSzPct val="85000"/>
                        <a:buFontTx/>
                        <a:buChar char="o"/>
                        <a:tabLst/>
                      </a:pPr>
                      <a:r>
                        <a:rPr kumimoji="0" lang="en-US" altLang="de-DE" sz="1800" b="0" i="0" u="none" strike="noStrike" kern="1200" cap="none" normalizeH="0" baseline="0" noProof="0" dirty="0" smtClean="0">
                          <a:ln>
                            <a:noFill/>
                          </a:ln>
                          <a:solidFill>
                            <a:schemeClr val="tx1"/>
                          </a:solidFill>
                          <a:effectLst/>
                          <a:latin typeface="Verdana" pitchFamily="34" charset="0"/>
                          <a:ea typeface="+mn-ea"/>
                          <a:cs typeface="+mn-cs"/>
                        </a:rPr>
                        <a:t>Agents of big industries and several governments deny that human activity contributes to climate change (e.g. due to greenhouse effect), even though part I of the UN climate report 2014 as well as almost every expert in this field have affirmed human responsibility for climate change.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844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Psychosis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ADC0CB"/>
                        </a:buClr>
                        <a:buSzPct val="85000"/>
                        <a:buFontTx/>
                        <a:buChar char="o"/>
                        <a:tabLst/>
                      </a:pPr>
                      <a:r>
                        <a:rPr kumimoji="0" lang="en-US" altLang="de-DE" sz="1800" b="0" i="0" u="none" strike="noStrike" cap="none" normalizeH="0" baseline="0" noProof="0" dirty="0" smtClean="0">
                          <a:ln>
                            <a:noFill/>
                          </a:ln>
                          <a:solidFill>
                            <a:schemeClr val="tx1"/>
                          </a:solidFill>
                          <a:effectLst/>
                          <a:latin typeface="Verdana" pitchFamily="34" charset="0"/>
                        </a:rPr>
                        <a:t>Fixed belief in false or biased convictions (e.g. being chosen for a higher lot) despite challenging arguments </a:t>
                      </a:r>
                      <a:r>
                        <a:rPr kumimoji="0" lang="en-US" altLang="de-DE" sz="1800" b="0" i="1" u="none" strike="noStrike" cap="none" normalizeH="0" baseline="0" noProof="0" dirty="0" smtClean="0">
                          <a:ln>
                            <a:noFill/>
                          </a:ln>
                          <a:solidFill>
                            <a:schemeClr val="tx1"/>
                          </a:solidFill>
                          <a:effectLst/>
                          <a:latin typeface="Verdana" pitchFamily="34" charset="0"/>
                        </a:rPr>
                        <a:t>against</a:t>
                      </a:r>
                      <a:r>
                        <a:rPr kumimoji="0" lang="en-US" altLang="de-DE" sz="1800" b="0" i="0" u="none" strike="noStrike" cap="none" normalizeH="0" baseline="0" noProof="0" dirty="0" smtClean="0">
                          <a:ln>
                            <a:noFill/>
                          </a:ln>
                          <a:solidFill>
                            <a:schemeClr val="tx1"/>
                          </a:solidFill>
                          <a:effectLst/>
                          <a:latin typeface="Verdana" pitchFamily="34" charset="0"/>
                        </a:rPr>
                        <a:t> these beliefs.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07" name="Text Box 20"/>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US" altLang="de-DE" sz="2000" b="0" dirty="0" smtClean="0">
                <a:solidFill>
                  <a:schemeClr val="accent1"/>
                </a:solidFill>
                <a:latin typeface="Verdana" pitchFamily="34" charset="0"/>
              </a:rPr>
              <a:t>Inflexibility in the general public</a:t>
            </a:r>
            <a:br>
              <a:rPr lang="en-US" altLang="de-DE" sz="2000" b="0" dirty="0" smtClean="0">
                <a:solidFill>
                  <a:schemeClr val="accent1"/>
                </a:solidFill>
                <a:latin typeface="Verdana" pitchFamily="34" charset="0"/>
              </a:rPr>
            </a:br>
            <a:r>
              <a:rPr lang="en-US" altLang="de-DE" sz="2000" b="0" dirty="0" smtClean="0">
                <a:solidFill>
                  <a:schemeClr val="accent1"/>
                </a:solidFill>
                <a:latin typeface="Verdana" pitchFamily="34" charset="0"/>
              </a:rPr>
              <a:t>(“tunnel-vision”)</a:t>
            </a:r>
            <a:endParaRPr lang="en-US" altLang="de-DE" sz="2000" b="0" dirty="0">
              <a:solidFill>
                <a:schemeClr val="accent1"/>
              </a:solidFill>
              <a:latin typeface="Verdana" pitchFamily="34" charset="0"/>
            </a:endParaRPr>
          </a:p>
        </p:txBody>
      </p:sp>
      <p:pic>
        <p:nvPicPr>
          <p:cNvPr id="12308" name="Picture 22" descr="getting ready for work-Paul Keleher-flickr-ccc-scheuklappen aus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 y="5478463"/>
            <a:ext cx="115252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9" name="Rectangle 25"/>
          <p:cNvSpPr>
            <a:spLocks noChangeArrowheads="1"/>
          </p:cNvSpPr>
          <p:nvPr/>
        </p:nvSpPr>
        <p:spPr bwMode="auto">
          <a:xfrm>
            <a:off x="8610600" y="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6.5</a:t>
            </a:r>
          </a:p>
        </p:txBody>
      </p:sp>
      <p:sp>
        <p:nvSpPr>
          <p:cNvPr id="12310" name="Text Box 27"/>
          <p:cNvSpPr txBox="1">
            <a:spLocks noChangeArrowheads="1"/>
          </p:cNvSpPr>
          <p:nvPr/>
        </p:nvSpPr>
        <p:spPr bwMode="auto">
          <a:xfrm>
            <a:off x="0" y="666432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(“getting ready for work” by Paul </a:t>
            </a:r>
            <a:r>
              <a:rPr lang="en-US" altLang="de-DE" sz="800" b="0" i="1" dirty="0" err="1" smtClean="0">
                <a:latin typeface="Verdana" pitchFamily="34" charset="0"/>
              </a:rPr>
              <a:t>Keleher</a:t>
            </a:r>
            <a:r>
              <a:rPr lang="en-US" altLang="de-DE" sz="800" b="0" i="1" dirty="0" smtClean="0">
                <a:latin typeface="Verdana" pitchFamily="34" charset="0"/>
              </a:rPr>
              <a:t>)</a:t>
            </a:r>
            <a:endParaRPr lang="en-US" altLang="de-DE" sz="800" b="0" i="1"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extLst>
              <p:ext uri="{D42A27DB-BD31-4B8C-83A1-F6EECF244321}">
                <p14:modId xmlns:p14="http://schemas.microsoft.com/office/powerpoint/2010/main" val="3483445450"/>
              </p:ext>
            </p:extLst>
          </p:nvPr>
        </p:nvGraphicFramePr>
        <p:xfrm>
          <a:off x="100092" y="958026"/>
          <a:ext cx="8932783" cy="5567318"/>
        </p:xfrm>
        <a:graphic>
          <a:graphicData uri="http://schemas.openxmlformats.org/drawingml/2006/table">
            <a:tbl>
              <a:tblPr/>
              <a:tblGrid>
                <a:gridCol w="3319558"/>
                <a:gridCol w="5613225"/>
              </a:tblGrid>
              <a:tr h="382742">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1" i="0" u="none" strike="noStrike" cap="none" normalizeH="0" baseline="0" dirty="0" smtClean="0">
                          <a:ln>
                            <a:noFill/>
                          </a:ln>
                          <a:solidFill>
                            <a:schemeClr val="tx1"/>
                          </a:solidFill>
                          <a:effectLst/>
                          <a:latin typeface="Verdana" pitchFamily="34" charset="0"/>
                        </a:rPr>
                        <a:t>Statements: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1" i="0" u="none" strike="noStrike" cap="none" normalizeH="0" baseline="0" dirty="0" smtClean="0">
                          <a:ln>
                            <a:noFill/>
                          </a:ln>
                          <a:solidFill>
                            <a:schemeClr val="tx1"/>
                          </a:solidFill>
                          <a:effectLst/>
                          <a:latin typeface="Verdana" pitchFamily="34" charset="0"/>
                        </a:rPr>
                        <a:t>Counterarguments: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To take psychotropic drugs means that I am weak and not normal.</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n-US" sz="1500" b="0" noProof="0" dirty="0" smtClean="0">
                          <a:solidFill>
                            <a:schemeClr val="tx1"/>
                          </a:solidFill>
                          <a:latin typeface="Verdana" pitchFamily="34" charset="0"/>
                          <a:cs typeface="+mn-cs"/>
                        </a:rPr>
                        <a:t>The side effects of antipsychotics </a:t>
                      </a:r>
                      <a:r>
                        <a:rPr kumimoji="0" lang="en-US" altLang="de-DE" sz="1500" b="0" i="0" u="none" strike="noStrike" cap="none" normalizeH="0" baseline="0" noProof="0" dirty="0" smtClean="0">
                          <a:ln>
                            <a:noFill/>
                          </a:ln>
                          <a:solidFill>
                            <a:schemeClr val="tx1"/>
                          </a:solidFill>
                          <a:effectLst/>
                          <a:latin typeface="Verdana" pitchFamily="34" charset="0"/>
                        </a:rPr>
                        <a:t>(formerly</a:t>
                      </a:r>
                      <a:r>
                        <a:rPr kumimoji="0" lang="en-US" altLang="de-DE" sz="1500" b="0" i="0" u="none" strike="noStrike" cap="none" normalizeH="0" baseline="0" noProof="0" smtClean="0">
                          <a:ln>
                            <a:noFill/>
                          </a:ln>
                          <a:solidFill>
                            <a:schemeClr val="tx1"/>
                          </a:solidFill>
                          <a:effectLst/>
                          <a:latin typeface="Verdana" pitchFamily="34" charset="0"/>
                        </a:rPr>
                        <a:t>: neuroleptics; </a:t>
                      </a:r>
                      <a:r>
                        <a:rPr kumimoji="0" lang="en-US" altLang="de-DE" sz="1500" b="0" i="0" u="none" strike="noStrike" cap="none" normalizeH="0" baseline="0" noProof="0" dirty="0" smtClean="0">
                          <a:ln>
                            <a:noFill/>
                          </a:ln>
                          <a:solidFill>
                            <a:schemeClr val="tx1"/>
                          </a:solidFill>
                          <a:effectLst/>
                          <a:latin typeface="Verdana" pitchFamily="34" charset="0"/>
                        </a:rPr>
                        <a:t>e.g. Haldol, </a:t>
                      </a:r>
                      <a:r>
                        <a:rPr kumimoji="0" lang="en-US" altLang="de-DE" sz="1500" b="0" i="0" u="none" strike="noStrike" cap="none" normalizeH="0" baseline="0" noProof="0" dirty="0" err="1" smtClean="0">
                          <a:ln>
                            <a:noFill/>
                          </a:ln>
                          <a:solidFill>
                            <a:schemeClr val="tx1"/>
                          </a:solidFill>
                          <a:effectLst/>
                          <a:latin typeface="Verdana" pitchFamily="34" charset="0"/>
                        </a:rPr>
                        <a:t>Risperidon</a:t>
                      </a:r>
                      <a:r>
                        <a:rPr kumimoji="0" lang="en-US" altLang="de-DE" sz="1500" b="0" i="0" u="none" strike="noStrike" cap="none" normalizeH="0" baseline="0" noProof="0" dirty="0" smtClean="0">
                          <a:ln>
                            <a:noFill/>
                          </a:ln>
                          <a:solidFill>
                            <a:schemeClr val="tx1"/>
                          </a:solidFill>
                          <a:effectLst/>
                          <a:latin typeface="Verdana" pitchFamily="34" charset="0"/>
                        </a:rPr>
                        <a:t>)</a:t>
                      </a:r>
                      <a:r>
                        <a:rPr lang="en-US" sz="1500" b="0" noProof="0" dirty="0" smtClean="0">
                          <a:solidFill>
                            <a:schemeClr val="tx1"/>
                          </a:solidFill>
                          <a:latin typeface="Verdana" pitchFamily="34" charset="0"/>
                          <a:cs typeface="+mn-cs"/>
                        </a:rPr>
                        <a:t> are very strong compared to small benefit, so that taking them is not worth it.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de-DE" sz="1500" b="0" dirty="0" smtClean="0">
                          <a:solidFill>
                            <a:schemeClr val="tx1"/>
                          </a:solidFill>
                          <a:latin typeface="Verdana" pitchFamily="34" charset="0"/>
                          <a:cs typeface="+mn-cs"/>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Antipsychotics should only be taken episodically, e.g</a:t>
                      </a:r>
                      <a:r>
                        <a:rPr kumimoji="0" lang="en-US" altLang="de-DE" sz="1500" b="0" i="0" u="none" strike="noStrike" cap="none" normalizeH="0" baseline="0" noProof="0" smtClean="0">
                          <a:ln>
                            <a:noFill/>
                          </a:ln>
                          <a:solidFill>
                            <a:schemeClr val="tx1"/>
                          </a:solidFill>
                          <a:effectLst/>
                          <a:latin typeface="Verdana" pitchFamily="34" charset="0"/>
                        </a:rPr>
                        <a:t>. when </a:t>
                      </a:r>
                      <a:r>
                        <a:rPr kumimoji="0" lang="en-US" altLang="de-DE" sz="1500" b="0" i="0" u="none" strike="noStrike" cap="none" normalizeH="0" baseline="0" noProof="0" dirty="0" smtClean="0">
                          <a:ln>
                            <a:noFill/>
                          </a:ln>
                          <a:solidFill>
                            <a:schemeClr val="tx1"/>
                          </a:solidFill>
                          <a:effectLst/>
                          <a:latin typeface="Verdana" pitchFamily="34" charset="0"/>
                        </a:rPr>
                        <a:t>symptoms become acute.</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Antipsychotic medications cause dependency!</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All antipsychotics actually have the same effect. If one doesn’t help, others won’t either.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6.6</a:t>
            </a:r>
            <a:endParaRPr lang="en-GB" altLang="de-DE" sz="1200" b="1" dirty="0">
              <a:solidFill>
                <a:schemeClr val="tx2"/>
              </a:solidFill>
              <a:latin typeface="+mn-lt"/>
            </a:endParaRP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r>
              <a:rPr lang="en-US" altLang="de-DE" sz="2000" b="0" dirty="0" smtClean="0">
                <a:solidFill>
                  <a:schemeClr val="accent1"/>
                </a:solidFill>
                <a:latin typeface="Verdana" pitchFamily="34" charset="0"/>
              </a:rPr>
              <a:t>Medication for psychosis</a:t>
            </a:r>
            <a:br>
              <a:rPr lang="en-US" altLang="de-DE" sz="2000" b="0" dirty="0" smtClean="0">
                <a:solidFill>
                  <a:schemeClr val="accent1"/>
                </a:solidFill>
                <a:latin typeface="Verdana" pitchFamily="34" charset="0"/>
              </a:rPr>
            </a:br>
            <a:r>
              <a:rPr lang="en-US" altLang="de-DE" sz="2000" b="0" dirty="0" smtClean="0">
                <a:solidFill>
                  <a:schemeClr val="accent1"/>
                </a:solidFill>
                <a:latin typeface="Verdana" pitchFamily="34" charset="0"/>
              </a:rPr>
              <a:t>Frequent prejudices and false beliefs</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extLst>
              <p:ext uri="{D42A27DB-BD31-4B8C-83A1-F6EECF244321}">
                <p14:modId xmlns:p14="http://schemas.microsoft.com/office/powerpoint/2010/main" val="3987188626"/>
              </p:ext>
            </p:extLst>
          </p:nvPr>
        </p:nvGraphicFramePr>
        <p:xfrm>
          <a:off x="100092" y="958026"/>
          <a:ext cx="8932783" cy="5567318"/>
        </p:xfrm>
        <a:graphic>
          <a:graphicData uri="http://schemas.openxmlformats.org/drawingml/2006/table">
            <a:tbl>
              <a:tblPr/>
              <a:tblGrid>
                <a:gridCol w="3319558"/>
                <a:gridCol w="5613225"/>
              </a:tblGrid>
              <a:tr h="382742">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1" i="0" u="none" strike="noStrike" cap="none" normalizeH="0" baseline="0" dirty="0" smtClean="0">
                          <a:ln>
                            <a:noFill/>
                          </a:ln>
                          <a:solidFill>
                            <a:schemeClr val="tx1"/>
                          </a:solidFill>
                          <a:effectLst/>
                          <a:latin typeface="Verdana" pitchFamily="34" charset="0"/>
                        </a:rPr>
                        <a:t>Statements: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500" b="1" i="0" u="none" strike="noStrike" cap="none" normalizeH="0" baseline="0" dirty="0" smtClean="0">
                          <a:ln>
                            <a:noFill/>
                          </a:ln>
                          <a:solidFill>
                            <a:schemeClr val="tx1"/>
                          </a:solidFill>
                          <a:effectLst/>
                          <a:latin typeface="Verdana" pitchFamily="34" charset="0"/>
                        </a:rPr>
                        <a:t>Counterarguments: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To take psychotropic drugs means that I am weak and not normal.</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Many other people also need medication that affect the brain – e.g. for heart problems </a:t>
                      </a:r>
                      <a:r>
                        <a:rPr kumimoji="0" lang="en-US" altLang="de-DE" sz="1500" b="0" i="0" u="none" strike="noStrike" cap="none" normalizeH="0" baseline="0" noProof="0" smtClean="0">
                          <a:ln>
                            <a:noFill/>
                          </a:ln>
                          <a:solidFill>
                            <a:schemeClr val="tx1"/>
                          </a:solidFill>
                          <a:effectLst/>
                          <a:latin typeface="Verdana" pitchFamily="34" charset="0"/>
                        </a:rPr>
                        <a:t>or Parkinson’s </a:t>
                      </a:r>
                      <a:r>
                        <a:rPr kumimoji="0" lang="en-US" altLang="de-DE" sz="1500" b="0" i="0" u="none" strike="noStrike" cap="none" normalizeH="0" baseline="0" noProof="0" dirty="0" smtClean="0">
                          <a:ln>
                            <a:noFill/>
                          </a:ln>
                          <a:solidFill>
                            <a:schemeClr val="tx1"/>
                          </a:solidFill>
                          <a:effectLst/>
                          <a:latin typeface="Verdana" pitchFamily="34" charset="0"/>
                        </a:rPr>
                        <a:t>disease.</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61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n-US" sz="1500" b="0" noProof="0" dirty="0" smtClean="0">
                          <a:solidFill>
                            <a:schemeClr val="tx1"/>
                          </a:solidFill>
                          <a:latin typeface="Verdana" pitchFamily="34" charset="0"/>
                          <a:cs typeface="+mn-cs"/>
                        </a:rPr>
                        <a:t>The side effects of antipsychotics </a:t>
                      </a:r>
                      <a:r>
                        <a:rPr kumimoji="0" lang="en-US" altLang="de-DE" sz="1500" b="0" i="0" u="none" strike="noStrike" cap="none" normalizeH="0" baseline="0" noProof="0" dirty="0" smtClean="0">
                          <a:ln>
                            <a:noFill/>
                          </a:ln>
                          <a:solidFill>
                            <a:schemeClr val="tx1"/>
                          </a:solidFill>
                          <a:effectLst/>
                          <a:latin typeface="Verdana" pitchFamily="34" charset="0"/>
                        </a:rPr>
                        <a:t>(formerly: neuroleptics; e.g. Haldol, </a:t>
                      </a:r>
                      <a:r>
                        <a:rPr kumimoji="0" lang="en-US" altLang="de-DE" sz="1500" b="0" i="0" u="none" strike="noStrike" cap="none" normalizeH="0" baseline="0" noProof="0" dirty="0" err="1" smtClean="0">
                          <a:ln>
                            <a:noFill/>
                          </a:ln>
                          <a:solidFill>
                            <a:schemeClr val="tx1"/>
                          </a:solidFill>
                          <a:effectLst/>
                          <a:latin typeface="Verdana" pitchFamily="34" charset="0"/>
                        </a:rPr>
                        <a:t>Risperidon</a:t>
                      </a:r>
                      <a:r>
                        <a:rPr kumimoji="0" lang="en-US" altLang="de-DE" sz="1500" b="0" i="0" u="none" strike="noStrike" cap="none" normalizeH="0" baseline="0" noProof="0" dirty="0" smtClean="0">
                          <a:ln>
                            <a:noFill/>
                          </a:ln>
                          <a:solidFill>
                            <a:schemeClr val="tx1"/>
                          </a:solidFill>
                          <a:effectLst/>
                          <a:latin typeface="Verdana" pitchFamily="34" charset="0"/>
                        </a:rPr>
                        <a:t>)</a:t>
                      </a:r>
                      <a:r>
                        <a:rPr lang="en-US" sz="1500" b="0" noProof="0" dirty="0" smtClean="0">
                          <a:solidFill>
                            <a:schemeClr val="tx1"/>
                          </a:solidFill>
                          <a:latin typeface="Verdana" pitchFamily="34" charset="0"/>
                          <a:cs typeface="+mn-cs"/>
                        </a:rPr>
                        <a:t> are very strong compared to small benefit, so that taking them is not worth it.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n-US" sz="1500" b="0" noProof="0" dirty="0" smtClean="0">
                          <a:solidFill>
                            <a:schemeClr val="tx1"/>
                          </a:solidFill>
                          <a:latin typeface="Verdana" pitchFamily="34" charset="0"/>
                          <a:cs typeface="+mn-cs"/>
                        </a:rPr>
                        <a:t>Like all pharmaceuticals, antipsychotics have side effects, some of which can be burdening. But: strong and</a:t>
                      </a:r>
                      <a:r>
                        <a:rPr lang="en-US" sz="1500" b="0" baseline="0" noProof="0" dirty="0" smtClean="0">
                          <a:solidFill>
                            <a:schemeClr val="tx1"/>
                          </a:solidFill>
                          <a:latin typeface="Verdana" pitchFamily="34" charset="0"/>
                          <a:cs typeface="+mn-cs"/>
                        </a:rPr>
                        <a:t> continuous psychotic symptoms or relapse usually mean a much larger burden</a:t>
                      </a:r>
                      <a:r>
                        <a:rPr lang="en-US" sz="1500" b="0" noProof="0" dirty="0" smtClean="0">
                          <a:solidFill>
                            <a:schemeClr val="tx1"/>
                          </a:solidFill>
                          <a:latin typeface="Verdana" pitchFamily="34" charset="0"/>
                          <a:cs typeface="+mn-cs"/>
                        </a:rPr>
                        <a:t>. In the case of</a:t>
                      </a:r>
                      <a:r>
                        <a:rPr lang="en-US" sz="1500" b="0" baseline="0" noProof="0" dirty="0" smtClean="0">
                          <a:solidFill>
                            <a:schemeClr val="tx1"/>
                          </a:solidFill>
                          <a:latin typeface="Verdana" pitchFamily="34" charset="0"/>
                          <a:cs typeface="+mn-cs"/>
                        </a:rPr>
                        <a:t> an intolerance, the doctor can prescribe a different substance</a:t>
                      </a:r>
                      <a:r>
                        <a:rPr lang="en-US" sz="1500" b="0" noProof="0" dirty="0" smtClean="0">
                          <a:solidFill>
                            <a:schemeClr val="tx1"/>
                          </a:solidFill>
                          <a:latin typeface="Verdana" pitchFamily="34" charset="0"/>
                          <a:cs typeface="+mn-cs"/>
                        </a:rPr>
                        <a:t>.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Antipsychotics should only be taken episodically, e.g. when symptoms become acute.</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smtClean="0">
                          <a:ln>
                            <a:noFill/>
                          </a:ln>
                          <a:solidFill>
                            <a:schemeClr val="tx1"/>
                          </a:solidFill>
                          <a:effectLst/>
                          <a:latin typeface="Verdana" pitchFamily="34" charset="0"/>
                        </a:rPr>
                        <a:t>The effect of antipsychotics is preventive. After the first psychosis, a constant low-dose treatment is recommended for the following 12 months.</a:t>
                      </a:r>
                      <a:endParaRPr kumimoji="0" lang="en-US" altLang="de-DE" sz="15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Antipsychotic medications cause dependency!</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Unlike for example Benzodiazepines (tranquilizer), antipsychotics do not lead to physical dependency.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All antipsychotics actually have the same effect. If one doesn’t help, others won’t either.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500" b="0" i="0" u="none" strike="noStrike" cap="none" normalizeH="0" baseline="0" noProof="0" dirty="0" smtClean="0">
                          <a:ln>
                            <a:noFill/>
                          </a:ln>
                          <a:solidFill>
                            <a:schemeClr val="tx1"/>
                          </a:solidFill>
                          <a:effectLst/>
                          <a:latin typeface="Verdana" pitchFamily="34" charset="0"/>
                        </a:rPr>
                        <a:t>Antipsychotics influence different receptor systems in the brain. In case of ineffectiveness of one, a different substance may well be effective.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6.7</a:t>
            </a:r>
            <a:endParaRPr lang="en-GB" altLang="de-DE" sz="1200" b="1" dirty="0">
              <a:solidFill>
                <a:schemeClr val="tx2"/>
              </a:solidFill>
              <a:latin typeface="+mn-lt"/>
            </a:endParaRP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r>
              <a:rPr lang="en-US" altLang="de-DE" sz="2000" b="0" dirty="0" smtClean="0">
                <a:solidFill>
                  <a:schemeClr val="accent1"/>
                </a:solidFill>
                <a:latin typeface="Verdana" pitchFamily="34" charset="0"/>
              </a:rPr>
              <a:t>Medication for psychosis</a:t>
            </a:r>
            <a:br>
              <a:rPr lang="en-US" altLang="de-DE" sz="2000" b="0" dirty="0" smtClean="0">
                <a:solidFill>
                  <a:schemeClr val="accent1"/>
                </a:solidFill>
                <a:latin typeface="Verdana" pitchFamily="34" charset="0"/>
              </a:rPr>
            </a:br>
            <a:r>
              <a:rPr lang="en-US" altLang="de-DE" sz="2000" b="0" dirty="0" smtClean="0">
                <a:solidFill>
                  <a:schemeClr val="accent1"/>
                </a:solidFill>
                <a:latin typeface="Verdana" pitchFamily="34" charset="0"/>
              </a:rPr>
              <a:t>Frequent prejudices and false beliefs</a:t>
            </a:r>
            <a:endParaRPr lang="en-US" altLang="de-DE" sz="2000" b="0" dirty="0">
              <a:solidFill>
                <a:schemeClr val="accent1"/>
              </a:solidFill>
              <a:latin typeface="Verdana" pitchFamily="34" charset="0"/>
            </a:endParaRPr>
          </a:p>
        </p:txBody>
      </p:sp>
    </p:spTree>
    <p:extLst>
      <p:ext uri="{BB962C8B-B14F-4D97-AF65-F5344CB8AC3E}">
        <p14:creationId xmlns:p14="http://schemas.microsoft.com/office/powerpoint/2010/main" val="2632670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79"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15380" name="Text Box 20"/>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5381"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r>
              <a:rPr lang="en-US" altLang="de-DE" sz="2000" b="0" dirty="0" smtClean="0">
                <a:solidFill>
                  <a:schemeClr val="accent1"/>
                </a:solidFill>
                <a:latin typeface="Verdana" pitchFamily="34" charset="0"/>
              </a:rPr>
              <a:t>Frequent prejudices and false beliefs about depot medication</a:t>
            </a:r>
            <a:endParaRPr lang="en-US" altLang="de-DE" sz="2000" b="0" dirty="0">
              <a:solidFill>
                <a:schemeClr val="accent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6.8</a:t>
            </a:r>
            <a:endParaRPr lang="en-GB" altLang="de-DE" sz="1200" b="1" dirty="0">
              <a:solidFill>
                <a:schemeClr val="tx2"/>
              </a:solidFill>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613149397"/>
              </p:ext>
            </p:extLst>
          </p:nvPr>
        </p:nvGraphicFramePr>
        <p:xfrm>
          <a:off x="107951" y="945708"/>
          <a:ext cx="8928100" cy="5635287"/>
        </p:xfrm>
        <a:graphic>
          <a:graphicData uri="http://schemas.openxmlformats.org/drawingml/2006/table">
            <a:tbl>
              <a:tblPr/>
              <a:tblGrid>
                <a:gridCol w="3656614"/>
                <a:gridCol w="5271486"/>
              </a:tblGrid>
              <a:tr h="43963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800" b="1" i="0" u="none" strike="noStrike" cap="none" normalizeH="0" baseline="0" dirty="0" smtClean="0">
                          <a:ln>
                            <a:noFill/>
                          </a:ln>
                          <a:solidFill>
                            <a:schemeClr val="tx1"/>
                          </a:solidFill>
                          <a:effectLst/>
                          <a:latin typeface="Verdana" pitchFamily="34" charset="0"/>
                        </a:rPr>
                        <a:t>Statements: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800" b="1" i="0" u="none" strike="noStrike" cap="none" normalizeH="0" baseline="0" dirty="0" smtClean="0">
                          <a:ln>
                            <a:noFill/>
                          </a:ln>
                          <a:solidFill>
                            <a:schemeClr val="tx1"/>
                          </a:solidFill>
                          <a:effectLst/>
                          <a:latin typeface="Verdana" pitchFamily="34" charset="0"/>
                        </a:rPr>
                        <a:t>Counterarguments: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The fact that my doctor prescribes me depot medication means that he distrusts me.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It is degrading to get undressed in front of the doctor in order to get an injection.</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a:t>
                      </a:r>
                      <a:r>
                        <a:rPr kumimoji="0" lang="en-US" altLang="de-DE" sz="1800" b="0" i="0" u="none" strike="noStrike" cap="none" normalizeH="0" baseline="0" noProof="0" dirty="0" smtClean="0">
                          <a:ln>
                            <a:noFill/>
                          </a:ln>
                          <a:solidFill>
                            <a:schemeClr val="bg1"/>
                          </a:solidFill>
                          <a:effectLst/>
                          <a:latin typeface="Verdana" pitchFamily="34" charset="0"/>
                        </a:rPr>
                        <a:t>ere are many kinds of physical examinations or vaccinations where it is common to get undressed in front of the doctor. In addition, there are now depot preparations which can be injected into the upper arm.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95341">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I’d rather decide for myself what and how much I take!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8482" name="Group 2"/>
          <p:cNvGraphicFramePr>
            <a:graphicFrameLocks noGrp="1"/>
          </p:cNvGraphicFramePr>
          <p:nvPr>
            <p:extLst>
              <p:ext uri="{D42A27DB-BD31-4B8C-83A1-F6EECF244321}">
                <p14:modId xmlns:p14="http://schemas.microsoft.com/office/powerpoint/2010/main" val="332949635"/>
              </p:ext>
            </p:extLst>
          </p:nvPr>
        </p:nvGraphicFramePr>
        <p:xfrm>
          <a:off x="107951" y="945708"/>
          <a:ext cx="8928100" cy="5651644"/>
        </p:xfrm>
        <a:graphic>
          <a:graphicData uri="http://schemas.openxmlformats.org/drawingml/2006/table">
            <a:tbl>
              <a:tblPr/>
              <a:tblGrid>
                <a:gridCol w="3656614"/>
                <a:gridCol w="5271486"/>
              </a:tblGrid>
              <a:tr h="43963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800" b="1" i="0" u="none" strike="noStrike" cap="none" normalizeH="0" baseline="0" dirty="0" smtClean="0">
                          <a:ln>
                            <a:noFill/>
                          </a:ln>
                          <a:solidFill>
                            <a:schemeClr val="tx1"/>
                          </a:solidFill>
                          <a:effectLst/>
                          <a:latin typeface="Verdana" pitchFamily="34" charset="0"/>
                        </a:rPr>
                        <a:t>Statements: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800" b="1" i="0" u="none" strike="noStrike" cap="none" normalizeH="0" baseline="0" dirty="0" smtClean="0">
                          <a:ln>
                            <a:noFill/>
                          </a:ln>
                          <a:solidFill>
                            <a:schemeClr val="tx1"/>
                          </a:solidFill>
                          <a:effectLst/>
                          <a:latin typeface="Verdana" pitchFamily="34" charset="0"/>
                        </a:rPr>
                        <a:t>Counterarguments: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The fact that my doctor prescribes me depot medication means that he distrusts me.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The prescription of depot medication is also common in other fields of medicine, as many patients have difficulties with remembering to take meds regularly. Plus, it can be annoying to take pills every day.</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It is degrading to get undressed in front of the doctor in order to get an injection.</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There are many kinds of physical examinations or vaccinations where it is common to get undressed in front of the doctor. In addition, there are now depot preparations which can be injected into the upper arm.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95341">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I’d rather decide for myself what and how much I take!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800" b="0" i="0" u="none" strike="noStrike" cap="none" normalizeH="0" baseline="0" noProof="0" dirty="0" smtClean="0">
                          <a:ln>
                            <a:noFill/>
                          </a:ln>
                          <a:solidFill>
                            <a:schemeClr val="tx1"/>
                          </a:solidFill>
                          <a:effectLst/>
                          <a:latin typeface="Verdana" pitchFamily="34" charset="0"/>
                        </a:rPr>
                        <a:t>Neuroleptics should be taken on a regular basis and not be started or stopped on a daily basis. Any change in dose should be made gradually and in consultation with the doctor. Stopping meds for several days can even remove the effect and the protection against relapse.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403"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6.9</a:t>
            </a:r>
            <a:endParaRPr lang="en-GB" altLang="de-DE" sz="1200" b="1" dirty="0">
              <a:solidFill>
                <a:schemeClr val="tx2"/>
              </a:solidFill>
              <a:latin typeface="+mn-lt"/>
            </a:endParaRPr>
          </a:p>
        </p:txBody>
      </p:sp>
      <p:sp>
        <p:nvSpPr>
          <p:cNvPr id="8"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r>
              <a:rPr lang="en-US" altLang="de-DE" sz="2000" b="0" dirty="0" smtClean="0">
                <a:solidFill>
                  <a:schemeClr val="accent1"/>
                </a:solidFill>
                <a:latin typeface="Verdana" pitchFamily="34" charset="0"/>
              </a:rPr>
              <a:t>Frequent prejudices and false beliefs about depot medication</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These three numbers follow a rule. What is the rule?</a:t>
            </a:r>
          </a:p>
        </p:txBody>
      </p:sp>
      <p:sp>
        <p:nvSpPr>
          <p:cNvPr id="17411" name="Rectangle 3"/>
          <p:cNvSpPr>
            <a:spLocks noGrp="1" noChangeArrowheads="1"/>
          </p:cNvSpPr>
          <p:nvPr>
            <p:ph type="body" idx="4294967295"/>
          </p:nvPr>
        </p:nvSpPr>
        <p:spPr>
          <a:xfrm>
            <a:off x="250825" y="1700808"/>
            <a:ext cx="8642350" cy="1404938"/>
          </a:xfrm>
        </p:spPr>
        <p:txBody>
          <a:bodyPr/>
          <a:lstStyle/>
          <a:p>
            <a:pPr eaLnBrk="1" hangingPunct="1"/>
            <a:endParaRPr lang="de-DE" altLang="de-DE" dirty="0" smtClean="0"/>
          </a:p>
          <a:p>
            <a:pPr algn="ctr" eaLnBrk="1" hangingPunct="1"/>
            <a:r>
              <a:rPr lang="de-DE" altLang="de-DE" sz="3000" dirty="0" smtClean="0"/>
              <a:t>1 3 5</a:t>
            </a:r>
            <a:r>
              <a:rPr lang="de-DE" altLang="de-DE" dirty="0" smtClean="0"/>
              <a:t> </a:t>
            </a:r>
          </a:p>
        </p:txBody>
      </p:sp>
      <p:sp>
        <p:nvSpPr>
          <p:cNvPr id="17412" name="Text Box 4"/>
          <p:cNvSpPr txBox="1">
            <a:spLocks noChangeArrowheads="1"/>
          </p:cNvSpPr>
          <p:nvPr/>
        </p:nvSpPr>
        <p:spPr bwMode="auto">
          <a:xfrm>
            <a:off x="250825" y="3665538"/>
            <a:ext cx="8642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80000" eaLnBrk="1" hangingPunct="1">
              <a:spcBef>
                <a:spcPts val="1200"/>
              </a:spcBef>
            </a:pPr>
            <a:r>
              <a:rPr lang="en-US" altLang="de-DE" b="0" dirty="0" smtClean="0">
                <a:latin typeface="Verdana" pitchFamily="34" charset="0"/>
              </a:rPr>
              <a:t>Suggest the following numbers for the sequence in order to find out the rule. I will confirm or disconfirm your suggestions by answering “yes” or “no”. When you are sure about the rule, present your solution. </a:t>
            </a:r>
            <a:endParaRPr lang="en-US" altLang="de-DE" b="0" dirty="0">
              <a:latin typeface="Verdana" pitchFamily="34" charset="0"/>
            </a:endParaRPr>
          </a:p>
        </p:txBody>
      </p:sp>
      <p:sp>
        <p:nvSpPr>
          <p:cNvPr id="17413" name="Text Box 8"/>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250825" y="1710645"/>
            <a:ext cx="8642351" cy="1584325"/>
          </a:xfrm>
        </p:spPr>
        <p:txBody>
          <a:bodyPr/>
          <a:lstStyle/>
          <a:p>
            <a:pPr eaLnBrk="1" hangingPunct="1">
              <a:lnSpc>
                <a:spcPct val="80000"/>
              </a:lnSpc>
            </a:pPr>
            <a:endParaRPr lang="de-DE" altLang="de-DE" sz="1000" dirty="0" smtClean="0"/>
          </a:p>
          <a:p>
            <a:pPr algn="ctr" eaLnBrk="1" hangingPunct="1">
              <a:lnSpc>
                <a:spcPct val="80000"/>
              </a:lnSpc>
              <a:spcBef>
                <a:spcPct val="0"/>
              </a:spcBef>
            </a:pPr>
            <a:r>
              <a:rPr lang="de-DE" altLang="de-DE" dirty="0" smtClean="0"/>
              <a:t/>
            </a:r>
            <a:br>
              <a:rPr lang="de-DE" altLang="de-DE" dirty="0" smtClean="0"/>
            </a:br>
            <a:r>
              <a:rPr lang="en-US" altLang="de-DE" dirty="0" smtClean="0"/>
              <a:t>Rule: The numbers simply increase!</a:t>
            </a:r>
          </a:p>
          <a:p>
            <a:pPr algn="ctr" eaLnBrk="1" hangingPunct="1">
              <a:lnSpc>
                <a:spcPct val="80000"/>
              </a:lnSpc>
              <a:spcBef>
                <a:spcPct val="0"/>
              </a:spcBef>
            </a:pPr>
            <a:endParaRPr lang="en-US" altLang="de-DE" dirty="0" smtClean="0"/>
          </a:p>
          <a:p>
            <a:pPr algn="ctr" eaLnBrk="1" hangingPunct="1">
              <a:lnSpc>
                <a:spcPct val="80000"/>
              </a:lnSpc>
              <a:spcBef>
                <a:spcPct val="50000"/>
              </a:spcBef>
            </a:pPr>
            <a:r>
              <a:rPr lang="en-US" altLang="de-DE" dirty="0" smtClean="0">
                <a:solidFill>
                  <a:schemeClr val="accent1"/>
                </a:solidFill>
              </a:rPr>
              <a:t>Possible following numbers:</a:t>
            </a:r>
            <a:r>
              <a:rPr lang="en-US" altLang="de-DE" dirty="0" smtClean="0"/>
              <a:t> </a:t>
            </a:r>
          </a:p>
          <a:p>
            <a:pPr algn="ctr" eaLnBrk="1" hangingPunct="1">
              <a:lnSpc>
                <a:spcPct val="80000"/>
              </a:lnSpc>
              <a:spcBef>
                <a:spcPct val="50000"/>
              </a:spcBef>
            </a:pPr>
            <a:r>
              <a:rPr lang="de-DE" altLang="de-DE" dirty="0" smtClean="0"/>
              <a:t>1 3 5 </a:t>
            </a:r>
            <a:r>
              <a:rPr lang="de-DE" altLang="de-DE" dirty="0" smtClean="0">
                <a:solidFill>
                  <a:schemeClr val="accent1"/>
                </a:solidFill>
              </a:rPr>
              <a:t>6 8 21…</a:t>
            </a:r>
            <a:r>
              <a:rPr lang="de-DE" altLang="de-DE" dirty="0" smtClean="0">
                <a:solidFill>
                  <a:srgbClr val="FF0000"/>
                </a:solidFill>
              </a:rPr>
              <a:t> </a:t>
            </a:r>
          </a:p>
          <a:p>
            <a:pPr algn="ctr" eaLnBrk="1" hangingPunct="1">
              <a:lnSpc>
                <a:spcPct val="80000"/>
              </a:lnSpc>
            </a:pPr>
            <a:endParaRPr lang="de-DE" altLang="de-DE" dirty="0" smtClean="0">
              <a:solidFill>
                <a:srgbClr val="FF0000"/>
              </a:solidFill>
            </a:endParaRPr>
          </a:p>
          <a:p>
            <a:pPr algn="ctr" eaLnBrk="1" hangingPunct="1">
              <a:lnSpc>
                <a:spcPct val="80000"/>
              </a:lnSpc>
            </a:pPr>
            <a:endParaRPr lang="de-DE" altLang="de-DE" dirty="0" smtClean="0"/>
          </a:p>
        </p:txBody>
      </p:sp>
      <p:sp>
        <p:nvSpPr>
          <p:cNvPr id="18435" name="Text Box 4"/>
          <p:cNvSpPr txBox="1">
            <a:spLocks noChangeArrowheads="1"/>
          </p:cNvSpPr>
          <p:nvPr/>
        </p:nvSpPr>
        <p:spPr bwMode="auto">
          <a:xfrm>
            <a:off x="250825" y="3675161"/>
            <a:ext cx="864234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80000" eaLnBrk="1" hangingPunct="1">
              <a:spcBef>
                <a:spcPct val="50000"/>
              </a:spcBef>
            </a:pPr>
            <a:r>
              <a:rPr lang="en-US" altLang="de-DE" dirty="0" smtClean="0">
                <a:latin typeface="Verdana" pitchFamily="34" charset="0"/>
              </a:rPr>
              <a:t>Frequent mistake: </a:t>
            </a:r>
            <a:r>
              <a:rPr lang="en-US" altLang="de-DE" b="0" dirty="0" smtClean="0">
                <a:latin typeface="Verdana" pitchFamily="34" charset="0"/>
              </a:rPr>
              <a:t>To only look for information confirming one’s own assumption (supposed rule: numbers progress by twos), but not challenging it. Neither alternative possibilities are taken into account, nor is the assumption critically reviewed (confirmation bias). In the example, the numbers 6 and 8 could have been considered. Unexpectedly, both would have led to a “yes” as well, challenging your hypothesis.</a:t>
            </a:r>
            <a:r>
              <a:rPr lang="en-US" altLang="de-DE" sz="2000" b="0" dirty="0" smtClean="0">
                <a:latin typeface="Verdana" pitchFamily="34" charset="0"/>
              </a:rPr>
              <a:t> </a:t>
            </a:r>
            <a:endParaRPr lang="en-US" altLang="de-DE" sz="2000" b="0" dirty="0">
              <a:latin typeface="Verdana" pitchFamily="34" charset="0"/>
            </a:endParaRPr>
          </a:p>
        </p:txBody>
      </p:sp>
      <p:sp>
        <p:nvSpPr>
          <p:cNvPr id="18437" name="Text Box 15"/>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8438" name="Rectangle 16"/>
          <p:cNvSpPr>
            <a:spLocks noChangeArrowheads="1"/>
          </p:cNvSpPr>
          <p:nvPr/>
        </p:nvSpPr>
        <p:spPr bwMode="auto">
          <a:xfrm>
            <a:off x="8382000" y="0"/>
            <a:ext cx="776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6.11</a:t>
            </a:r>
          </a:p>
        </p:txBody>
      </p:sp>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These three numbers follow a rule. What is the rule?</a:t>
            </a:r>
            <a:endParaRPr lang="en-US" altLang="de-DE" b="0" kern="0" dirty="0" smtClean="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6.11</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idx="4294967295"/>
          </p:nvPr>
        </p:nvSpPr>
        <p:spPr>
          <a:xfrm>
            <a:off x="1692275" y="1341437"/>
            <a:ext cx="7343775" cy="4954587"/>
          </a:xfrm>
        </p:spPr>
        <p:txBody>
          <a:bodyPr anchor="t"/>
          <a:lstStyle/>
          <a:p>
            <a:pPr marL="177800" indent="1588" algn="l" eaLnBrk="1" hangingPunct="1">
              <a:spcBef>
                <a:spcPts val="1200"/>
              </a:spcBef>
              <a:buClr>
                <a:srgbClr val="006699"/>
              </a:buClr>
              <a:buFont typeface="Wingdings" pitchFamily="2" charset="2"/>
              <a:buNone/>
            </a:pPr>
            <a:r>
              <a:rPr lang="de-DE" altLang="de-DE" sz="1800" dirty="0" smtClean="0">
                <a:solidFill>
                  <a:schemeClr val="tx1"/>
                </a:solidFill>
              </a:rPr>
              <a:t>1. </a:t>
            </a:r>
            <a:r>
              <a:rPr lang="en-US" altLang="de-DE" sz="1800" dirty="0" smtClean="0">
                <a:solidFill>
                  <a:schemeClr val="tx1"/>
                </a:solidFill>
              </a:rPr>
              <a:t>According to statistics, the “perceived increase” in prices associated with the introduction of the Euro in Germany was three times as high as the actual increase. This could be due to the fact that some products became disproportionately expensive (e.g. meals at a restaurant) and because general skepticism towards the new currency was high.</a:t>
            </a:r>
            <a:br>
              <a:rPr lang="en-US" altLang="de-DE" sz="1800" dirty="0" smtClean="0">
                <a:solidFill>
                  <a:schemeClr val="tx1"/>
                </a:solidFill>
              </a:rPr>
            </a:br>
            <a:r>
              <a:rPr lang="en-US" altLang="de-DE" sz="1800" dirty="0" smtClean="0">
                <a:solidFill>
                  <a:schemeClr val="tx1"/>
                </a:solidFill>
              </a:rPr>
              <a:t>Consumers primarily registered those prices which increased, prices that remained stable or decreased were hardly noticed or considered as exceptions.</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2. When in a hurry, it seems like all traffic lights turn red and other drivers deliberately slow down just to annoy you.</a:t>
            </a:r>
            <a:r>
              <a:rPr lang="en-US" altLang="de-DE" sz="1000" dirty="0" smtClean="0">
                <a:solidFill>
                  <a:schemeClr val="tx1"/>
                </a:solidFill>
              </a:rPr>
              <a:t/>
            </a:r>
            <a:br>
              <a:rPr lang="en-US" altLang="de-DE" sz="1000" dirty="0" smtClean="0">
                <a:solidFill>
                  <a:schemeClr val="tx1"/>
                </a:solidFill>
              </a:rPr>
            </a:br>
            <a:endParaRPr lang="en-US" altLang="de-DE" sz="900" dirty="0" smtClean="0">
              <a:solidFill>
                <a:schemeClr val="tx1"/>
              </a:solidFill>
            </a:endParaRPr>
          </a:p>
        </p:txBody>
      </p:sp>
      <p:sp>
        <p:nvSpPr>
          <p:cNvPr id="19459"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Seeing what you want or expect to see </a:t>
            </a:r>
          </a:p>
          <a:p>
            <a:pPr algn="ctr" eaLnBrk="1" hangingPunct="1"/>
            <a:r>
              <a:rPr lang="en-US" altLang="de-DE" sz="2000" b="0" dirty="0" smtClean="0">
                <a:solidFill>
                  <a:schemeClr val="accent1"/>
                </a:solidFill>
                <a:latin typeface="Verdana" pitchFamily="34" charset="0"/>
              </a:rPr>
              <a:t>(confirmation bias in everyday life)</a:t>
            </a:r>
            <a:endParaRPr lang="en-US" altLang="de-DE" sz="2000" b="0" dirty="0">
              <a:solidFill>
                <a:schemeClr val="accent1"/>
              </a:solidFill>
              <a:latin typeface="Verdana" pitchFamily="34" charset="0"/>
            </a:endParaRPr>
          </a:p>
        </p:txBody>
      </p:sp>
      <p:pic>
        <p:nvPicPr>
          <p:cNvPr id="19460" name="Picture 7" descr="De donde son tus euros - Andrea Guerra - flickr - 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14398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8"/>
          <p:cNvSpPr>
            <a:spLocks noChangeArrowheads="1"/>
          </p:cNvSpPr>
          <p:nvPr/>
        </p:nvSpPr>
        <p:spPr bwMode="auto">
          <a:xfrm>
            <a:off x="0" y="6659563"/>
            <a:ext cx="58674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(“De </a:t>
            </a:r>
            <a:r>
              <a:rPr lang="en-US" altLang="de-DE" sz="800" b="0" i="1" dirty="0" err="1" smtClean="0">
                <a:latin typeface="Verdana" pitchFamily="34" charset="0"/>
              </a:rPr>
              <a:t>donde</a:t>
            </a:r>
            <a:r>
              <a:rPr lang="en-US" altLang="de-DE" sz="800" b="0" i="1" dirty="0" smtClean="0">
                <a:latin typeface="Verdana" pitchFamily="34" charset="0"/>
              </a:rPr>
              <a:t> son </a:t>
            </a:r>
            <a:r>
              <a:rPr lang="en-US" altLang="de-DE" sz="800" b="0" i="1" dirty="0" err="1" smtClean="0">
                <a:latin typeface="Verdana" pitchFamily="34" charset="0"/>
              </a:rPr>
              <a:t>tus</a:t>
            </a:r>
            <a:r>
              <a:rPr lang="en-US" altLang="de-DE" sz="800" b="0" i="1" dirty="0" smtClean="0">
                <a:latin typeface="Verdana" pitchFamily="34" charset="0"/>
              </a:rPr>
              <a:t> euros?” by Andrea Guerra; “Taxi </a:t>
            </a:r>
            <a:r>
              <a:rPr lang="en-US" altLang="de-DE" sz="800" b="0" i="1" dirty="0" err="1" smtClean="0">
                <a:latin typeface="Verdana" pitchFamily="34" charset="0"/>
              </a:rPr>
              <a:t>Ampel</a:t>
            </a:r>
            <a:r>
              <a:rPr lang="en-US" altLang="de-DE" sz="800" b="0" i="1" dirty="0" smtClean="0">
                <a:latin typeface="Verdana" pitchFamily="34" charset="0"/>
              </a:rPr>
              <a:t> rot” by </a:t>
            </a:r>
            <a:r>
              <a:rPr lang="en-US" altLang="de-DE" sz="800" b="0" i="1" dirty="0" err="1" smtClean="0">
                <a:latin typeface="Verdana" pitchFamily="34" charset="0"/>
              </a:rPr>
              <a:t>elephanteum</a:t>
            </a:r>
            <a:r>
              <a:rPr lang="de-DE" altLang="de-DE" sz="800" b="0" i="1" dirty="0" smtClean="0">
                <a:latin typeface="Verdana" pitchFamily="34" charset="0"/>
              </a:rPr>
              <a:t>)</a:t>
            </a:r>
            <a:endParaRPr lang="de-DE" altLang="de-DE" sz="800" b="0" i="1" dirty="0">
              <a:latin typeface="Verdana" pitchFamily="34" charset="0"/>
            </a:endParaRPr>
          </a:p>
          <a:p>
            <a:pPr eaLnBrk="1" hangingPunct="1"/>
            <a:endParaRPr lang="de-DE" altLang="de-DE" sz="800" b="0" i="1" dirty="0">
              <a:latin typeface="Verdana" pitchFamily="34" charset="0"/>
            </a:endParaRPr>
          </a:p>
          <a:p>
            <a:endParaRPr lang="de-DE" altLang="de-DE" b="0" dirty="0"/>
          </a:p>
        </p:txBody>
      </p:sp>
      <p:pic>
        <p:nvPicPr>
          <p:cNvPr id="19462" name="Picture 10" descr="Taxi Ampel rot - elephanteum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437112"/>
            <a:ext cx="1443037"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5"/>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20484" name="Rectangle 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6.13</a:t>
            </a:r>
          </a:p>
        </p:txBody>
      </p:sp>
      <p:sp>
        <p:nvSpPr>
          <p:cNvPr id="20485" name="Text Box 9"/>
          <p:cNvSpPr txBox="1">
            <a:spLocks noChangeArrowheads="1"/>
          </p:cNvSpPr>
          <p:nvPr/>
        </p:nvSpPr>
        <p:spPr bwMode="auto">
          <a:xfrm>
            <a:off x="251520" y="1052736"/>
            <a:ext cx="864165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80000" eaLnBrk="1" hangingPunct="1">
              <a:spcBef>
                <a:spcPts val="1200"/>
              </a:spcBef>
            </a:pPr>
            <a:r>
              <a:rPr lang="en-US" altLang="de-DE" b="0" dirty="0" smtClean="0">
                <a:latin typeface="Verdana" pitchFamily="34" charset="0"/>
              </a:rPr>
              <a:t>Random events suddenly seem to be meaningful due to excessive attention. This can lead to anxiety. Examples: </a:t>
            </a:r>
            <a:br>
              <a:rPr lang="en-US" altLang="de-DE" b="0" dirty="0" smtClean="0">
                <a:latin typeface="Verdana" pitchFamily="34" charset="0"/>
              </a:rPr>
            </a:br>
            <a:r>
              <a:rPr lang="en-US" altLang="de-DE" dirty="0" smtClean="0">
                <a:latin typeface="Verdana" pitchFamily="34" charset="0"/>
              </a:rPr>
              <a:t/>
            </a:r>
            <a:br>
              <a:rPr lang="en-US" altLang="de-DE" dirty="0" smtClean="0">
                <a:latin typeface="Verdana" pitchFamily="34" charset="0"/>
              </a:rPr>
            </a:br>
            <a:r>
              <a:rPr lang="en-US" altLang="de-DE" dirty="0" smtClean="0">
                <a:latin typeface="Verdana" pitchFamily="34" charset="0"/>
              </a:rPr>
              <a:t>Suspicion:</a:t>
            </a:r>
            <a:r>
              <a:rPr lang="en-US" altLang="de-DE" b="0" dirty="0" smtClean="0">
                <a:latin typeface="Verdana" pitchFamily="34" charset="0"/>
              </a:rPr>
              <a:t> The house could be blasted. </a:t>
            </a:r>
            <a:br>
              <a:rPr lang="en-US" altLang="de-DE" b="0" dirty="0" smtClean="0">
                <a:latin typeface="Verdana" pitchFamily="34" charset="0"/>
              </a:rPr>
            </a:br>
            <a:r>
              <a:rPr lang="en-US" altLang="de-DE" dirty="0" smtClean="0">
                <a:latin typeface="Verdana" pitchFamily="34" charset="0"/>
              </a:rPr>
              <a:t>Evidence:</a:t>
            </a:r>
            <a:r>
              <a:rPr lang="en-US" altLang="de-DE" b="0" dirty="0" smtClean="0">
                <a:latin typeface="Verdana" pitchFamily="34" charset="0"/>
              </a:rPr>
              <a:t> Several neighbors are on holiday at the same time. Construction workers ae scarifying the road surface in front of the house.</a:t>
            </a:r>
            <a:br>
              <a:rPr lang="en-US" altLang="de-DE" b="0" dirty="0" smtClean="0">
                <a:latin typeface="Verdana" pitchFamily="34" charset="0"/>
              </a:rPr>
            </a:br>
            <a:r>
              <a:rPr lang="en-US" altLang="de-DE" dirty="0" smtClean="0">
                <a:latin typeface="Verdana" pitchFamily="34" charset="0"/>
              </a:rPr>
              <a:t>What is overlooked/ignored?</a:t>
            </a:r>
            <a:r>
              <a:rPr lang="en-US" altLang="de-DE" b="0" dirty="0" smtClean="0">
                <a:latin typeface="Verdana" pitchFamily="34" charset="0"/>
              </a:rPr>
              <a:t> It is the summer holidays and many people are going on vacation. More and more parts of the street surface have been scarified since weeks to renew pipes.</a:t>
            </a:r>
            <a:br>
              <a:rPr lang="en-US" altLang="de-DE" b="0" dirty="0" smtClean="0">
                <a:latin typeface="Verdana" pitchFamily="34" charset="0"/>
              </a:rPr>
            </a:br>
            <a:r>
              <a:rPr lang="en-US" altLang="de-DE" b="0" dirty="0" smtClean="0">
                <a:latin typeface="Verdana" pitchFamily="34" charset="0"/>
              </a:rPr>
              <a:t/>
            </a:r>
            <a:br>
              <a:rPr lang="en-US" altLang="de-DE" b="0" dirty="0" smtClean="0">
                <a:latin typeface="Verdana" pitchFamily="34" charset="0"/>
              </a:rPr>
            </a:br>
            <a:r>
              <a:rPr lang="en-US" altLang="de-DE" dirty="0" smtClean="0">
                <a:latin typeface="Verdana" pitchFamily="34" charset="0"/>
              </a:rPr>
              <a:t>Suspicion:</a:t>
            </a:r>
            <a:r>
              <a:rPr lang="en-US" altLang="de-DE" b="0" dirty="0" smtClean="0">
                <a:latin typeface="Verdana" pitchFamily="34" charset="0"/>
              </a:rPr>
              <a:t> I am being tailed by the CIA. </a:t>
            </a:r>
            <a:br>
              <a:rPr lang="en-US" altLang="de-DE" b="0" dirty="0" smtClean="0">
                <a:latin typeface="Verdana" pitchFamily="34" charset="0"/>
              </a:rPr>
            </a:br>
            <a:r>
              <a:rPr lang="en-US" altLang="de-DE" dirty="0" smtClean="0">
                <a:latin typeface="Verdana" pitchFamily="34" charset="0"/>
              </a:rPr>
              <a:t>Evidence:</a:t>
            </a:r>
            <a:r>
              <a:rPr lang="en-US" altLang="de-DE" b="0" dirty="0" smtClean="0">
                <a:latin typeface="Verdana" pitchFamily="34" charset="0"/>
              </a:rPr>
              <a:t> There are black cars standing in front of the house. In films the CIA always drives black cars.</a:t>
            </a:r>
            <a:br>
              <a:rPr lang="en-US" altLang="de-DE" b="0" dirty="0" smtClean="0">
                <a:latin typeface="Verdana" pitchFamily="34" charset="0"/>
              </a:rPr>
            </a:br>
            <a:r>
              <a:rPr lang="en-US" altLang="de-DE" dirty="0">
                <a:latin typeface="Verdana" pitchFamily="34" charset="0"/>
              </a:rPr>
              <a:t>What is overlooked/ignored?</a:t>
            </a:r>
            <a:r>
              <a:rPr lang="en-US" altLang="de-DE" b="0" dirty="0" smtClean="0">
                <a:latin typeface="Verdana" pitchFamily="34" charset="0"/>
              </a:rPr>
              <a:t> There are many black cars in other streets of the neighborhood, as this is just a popular color for a car.</a:t>
            </a:r>
            <a:br>
              <a:rPr lang="en-US" altLang="de-DE" b="0" dirty="0" smtClean="0">
                <a:latin typeface="Verdana" pitchFamily="34" charset="0"/>
              </a:rPr>
            </a:br>
            <a:r>
              <a:rPr lang="en-US" altLang="de-DE" b="0" dirty="0" smtClean="0">
                <a:latin typeface="Verdana" pitchFamily="34" charset="0"/>
              </a:rPr>
              <a:t/>
            </a:r>
            <a:br>
              <a:rPr lang="en-US" altLang="de-DE" b="0" dirty="0" smtClean="0">
                <a:latin typeface="Verdana" pitchFamily="34" charset="0"/>
              </a:rPr>
            </a:br>
            <a:r>
              <a:rPr lang="en-US" altLang="de-DE" b="0" dirty="0" smtClean="0">
                <a:latin typeface="Verdana" pitchFamily="34" charset="0"/>
              </a:rPr>
              <a:t>One is virtually couching (in state of alertness) and sees what one wants to see. Do you experience this sometimes or have you experienced this in the past?</a:t>
            </a:r>
            <a:endParaRPr lang="en-US" altLang="de-DE" b="0" dirty="0">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6.13</a:t>
            </a:r>
            <a:endParaRPr lang="en-GB" altLang="de-DE" sz="1200" b="1" dirty="0">
              <a:solidFill>
                <a:schemeClr val="tx2"/>
              </a:solidFill>
              <a:latin typeface="+mn-lt"/>
            </a:endParaRPr>
          </a:p>
        </p:txBody>
      </p:sp>
      <p:sp>
        <p:nvSpPr>
          <p:cNvPr id="9"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Seeing what you want or expect to see </a:t>
            </a:r>
          </a:p>
          <a:p>
            <a:pPr algn="ctr" eaLnBrk="1" hangingPunct="1"/>
            <a:r>
              <a:rPr lang="en-US" altLang="de-DE" sz="2000" b="0" dirty="0" smtClean="0">
                <a:solidFill>
                  <a:schemeClr val="accent1"/>
                </a:solidFill>
                <a:latin typeface="Verdana" pitchFamily="34" charset="0"/>
              </a:rPr>
              <a:t>(confirmation bias in everyday life)</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250825" y="1340768"/>
            <a:ext cx="842563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361950" eaLnBrk="0" hangingPunct="0">
              <a:tabLst>
                <a:tab pos="361950" algn="l"/>
              </a:tabLst>
              <a:defRPr b="1">
                <a:solidFill>
                  <a:schemeClr val="tx1"/>
                </a:solidFill>
                <a:latin typeface="Arial" charset="0"/>
                <a:cs typeface="Times New Roman" pitchFamily="18" charset="0"/>
              </a:defRPr>
            </a:lvl1pPr>
            <a:lvl2pPr marL="742950" indent="-285750" eaLnBrk="0" hangingPunct="0">
              <a:tabLst>
                <a:tab pos="361950" algn="l"/>
              </a:tabLst>
              <a:defRPr b="1">
                <a:solidFill>
                  <a:schemeClr val="tx1"/>
                </a:solidFill>
                <a:latin typeface="Arial" charset="0"/>
                <a:cs typeface="Times New Roman" pitchFamily="18" charset="0"/>
              </a:defRPr>
            </a:lvl2pPr>
            <a:lvl3pPr marL="1143000" indent="-228600" eaLnBrk="0" hangingPunct="0">
              <a:tabLst>
                <a:tab pos="361950" algn="l"/>
              </a:tabLst>
              <a:defRPr b="1">
                <a:solidFill>
                  <a:schemeClr val="tx1"/>
                </a:solidFill>
                <a:latin typeface="Arial" charset="0"/>
                <a:cs typeface="Times New Roman" pitchFamily="18" charset="0"/>
              </a:defRPr>
            </a:lvl3pPr>
            <a:lvl4pPr marL="1600200" indent="-228600" eaLnBrk="0" hangingPunct="0">
              <a:tabLst>
                <a:tab pos="361950" algn="l"/>
              </a:tabLst>
              <a:defRPr b="1">
                <a:solidFill>
                  <a:schemeClr val="tx1"/>
                </a:solidFill>
                <a:latin typeface="Arial" charset="0"/>
                <a:cs typeface="Times New Roman" pitchFamily="18" charset="0"/>
              </a:defRPr>
            </a:lvl4pPr>
            <a:lvl5pPr marL="2057400" indent="-228600" eaLnBrk="0" hangingPunct="0">
              <a:tabLst>
                <a:tab pos="361950"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361950" algn="l"/>
              </a:tabLst>
              <a:defRPr b="1">
                <a:solidFill>
                  <a:schemeClr val="tx1"/>
                </a:solidFill>
                <a:latin typeface="Arial" charset="0"/>
                <a:cs typeface="Times New Roman" pitchFamily="18" charset="0"/>
              </a:defRPr>
            </a:lvl9pPr>
          </a:lstStyle>
          <a:p>
            <a:pPr marL="450850" indent="-273050" eaLnBrk="1" hangingPunct="1">
              <a:spcBef>
                <a:spcPct val="50000"/>
              </a:spcBef>
              <a:buClr>
                <a:srgbClr val="8CADAE"/>
              </a:buClr>
              <a:buSzPct val="85000"/>
              <a:buFontTx/>
              <a:buChar char="o"/>
            </a:pPr>
            <a:r>
              <a:rPr lang="en-US" altLang="de-DE" b="0" dirty="0" smtClean="0">
                <a:latin typeface="Verdana" pitchFamily="34" charset="0"/>
              </a:rPr>
              <a:t>Three pictures illustrating a scenario will be shown to you, along with various interpretations.</a:t>
            </a:r>
          </a:p>
          <a:p>
            <a:pPr marL="450850" indent="-273050" eaLnBrk="1" hangingPunct="1">
              <a:spcBef>
                <a:spcPct val="50000"/>
              </a:spcBef>
              <a:buClr>
                <a:srgbClr val="8CADAE"/>
              </a:buClr>
              <a:buSzPct val="85000"/>
              <a:buFontTx/>
              <a:buChar char="o"/>
            </a:pPr>
            <a:r>
              <a:rPr lang="en-US" altLang="de-DE" b="0" dirty="0" smtClean="0">
                <a:latin typeface="Verdana" pitchFamily="34" charset="0"/>
              </a:rPr>
              <a:t>The pictures are shown in reverse order, the final event being shown first.</a:t>
            </a:r>
          </a:p>
          <a:p>
            <a:pPr marL="450850" indent="-273050" eaLnBrk="1" hangingPunct="1">
              <a:spcBef>
                <a:spcPct val="50000"/>
              </a:spcBef>
              <a:buClr>
                <a:srgbClr val="8CADAE"/>
              </a:buClr>
              <a:buSzPct val="85000"/>
              <a:buFontTx/>
              <a:buChar char="o"/>
            </a:pPr>
            <a:r>
              <a:rPr lang="en-US" altLang="de-DE" b="0" dirty="0" smtClean="0">
                <a:latin typeface="Verdana" pitchFamily="34" charset="0"/>
              </a:rPr>
              <a:t>After a picture is shown, you will be asked to rate the plausibility or likelihood of each of the provided interpretations. These have to be reassessed each time a new picture is revealed for that scenario. </a:t>
            </a:r>
            <a:endParaRPr lang="de-DE" altLang="de-DE" b="0" dirty="0">
              <a:latin typeface="Verdana" pitchFamily="34" charset="0"/>
            </a:endParaRPr>
          </a:p>
        </p:txBody>
      </p:sp>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Task 1</a:t>
            </a: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324600" y="371036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dirty="0"/>
              <a:t>3</a:t>
            </a:r>
          </a:p>
        </p:txBody>
      </p:sp>
      <p:sp>
        <p:nvSpPr>
          <p:cNvPr id="22531" name="Text Box 3"/>
          <p:cNvSpPr txBox="1">
            <a:spLocks noChangeArrowheads="1"/>
          </p:cNvSpPr>
          <p:nvPr/>
        </p:nvSpPr>
        <p:spPr bwMode="auto">
          <a:xfrm>
            <a:off x="250825" y="4443114"/>
            <a:ext cx="86407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men are arguing over a parking space in the shade.</a:t>
            </a:r>
          </a:p>
          <a:p>
            <a:pPr eaLnBrk="1" hangingPunct="1">
              <a:spcBef>
                <a:spcPct val="50000"/>
              </a:spcBef>
              <a:buFontTx/>
              <a:buAutoNum type="arabicParenBoth"/>
            </a:pPr>
            <a:r>
              <a:rPr lang="en-US" altLang="de-DE" b="0" dirty="0" smtClean="0">
                <a:latin typeface="Verdana" pitchFamily="34" charset="0"/>
              </a:rPr>
              <a:t>The man is right in telling the other person off for occupying two parking spaces.</a:t>
            </a:r>
          </a:p>
          <a:p>
            <a:pPr eaLnBrk="1" hangingPunct="1">
              <a:spcBef>
                <a:spcPct val="50000"/>
              </a:spcBef>
              <a:buFontTx/>
              <a:buAutoNum type="arabicParenBoth"/>
            </a:pPr>
            <a:r>
              <a:rPr lang="en-US" altLang="de-DE" b="0" dirty="0" smtClean="0">
                <a:latin typeface="Verdana" pitchFamily="34" charset="0"/>
              </a:rPr>
              <a:t>The driver of the grey car is wrongly being criticized.</a:t>
            </a:r>
          </a:p>
          <a:p>
            <a:pPr eaLnBrk="1" hangingPunct="1">
              <a:spcBef>
                <a:spcPct val="50000"/>
              </a:spcBef>
              <a:buFontTx/>
              <a:buAutoNum type="arabicParenBoth"/>
            </a:pPr>
            <a:r>
              <a:rPr lang="en-US" altLang="de-DE" b="0" dirty="0" smtClean="0">
                <a:latin typeface="Verdana" pitchFamily="34" charset="0"/>
              </a:rPr>
              <a:t>The man in the blue shirt is yelling at the other one because he hit his red car when parking.</a:t>
            </a:r>
            <a:endParaRPr lang="en-US" altLang="de-DE" b="0" dirty="0">
              <a:latin typeface="Verdana" pitchFamily="34" charset="0"/>
            </a:endParaRPr>
          </a:p>
        </p:txBody>
      </p:sp>
      <p:sp>
        <p:nvSpPr>
          <p:cNvPr id="22533" name="Rectangle 5"/>
          <p:cNvSpPr>
            <a:spLocks noChangeArrowheads="1"/>
          </p:cNvSpPr>
          <p:nvPr/>
        </p:nvSpPr>
        <p:spPr bwMode="auto">
          <a:xfrm>
            <a:off x="5580063" y="148431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2534"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388" y="1340768"/>
            <a:ext cx="28670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
        <p:nvSpPr>
          <p:cNvPr id="1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rate the probability</a:t>
            </a:r>
            <a:endParaRPr lang="en-US" altLang="de-DE" b="0" kern="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476750" y="377916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3555" name="Text Box 3"/>
          <p:cNvSpPr txBox="1">
            <a:spLocks noChangeArrowheads="1"/>
          </p:cNvSpPr>
          <p:nvPr/>
        </p:nvSpPr>
        <p:spPr bwMode="auto">
          <a:xfrm>
            <a:off x="8229600" y="377916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3557" name="Rectangle 5"/>
          <p:cNvSpPr>
            <a:spLocks noChangeArrowheads="1"/>
          </p:cNvSpPr>
          <p:nvPr/>
        </p:nvSpPr>
        <p:spPr bwMode="auto">
          <a:xfrm>
            <a:off x="7207250" y="1701131"/>
            <a:ext cx="144463"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3558"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340768"/>
            <a:ext cx="2919413"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40768"/>
            <a:ext cx="2895600"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6.16</a:t>
            </a:r>
            <a:endParaRPr lang="en-GB" altLang="de-DE" sz="1200" b="1" dirty="0">
              <a:solidFill>
                <a:schemeClr val="tx2"/>
              </a:solidFill>
              <a:latin typeface="+mn-lt"/>
            </a:endParaRPr>
          </a:p>
        </p:txBody>
      </p:sp>
      <p:sp>
        <p:nvSpPr>
          <p:cNvPr id="15"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
        <p:nvSpPr>
          <p:cNvPr id="16" name="Text Box 3"/>
          <p:cNvSpPr txBox="1">
            <a:spLocks noChangeArrowheads="1"/>
          </p:cNvSpPr>
          <p:nvPr/>
        </p:nvSpPr>
        <p:spPr bwMode="auto">
          <a:xfrm>
            <a:off x="250825" y="4443114"/>
            <a:ext cx="86407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men are arguing over a parking space in the shade.</a:t>
            </a:r>
          </a:p>
          <a:p>
            <a:pPr eaLnBrk="1" hangingPunct="1">
              <a:spcBef>
                <a:spcPct val="50000"/>
              </a:spcBef>
              <a:buFontTx/>
              <a:buAutoNum type="arabicParenBoth"/>
            </a:pPr>
            <a:r>
              <a:rPr lang="en-US" altLang="de-DE" b="0" dirty="0" smtClean="0">
                <a:latin typeface="Verdana" pitchFamily="34" charset="0"/>
              </a:rPr>
              <a:t>The man is right in telling the other person off for occupying two parking spaces.</a:t>
            </a:r>
          </a:p>
          <a:p>
            <a:pPr eaLnBrk="1" hangingPunct="1">
              <a:spcBef>
                <a:spcPct val="50000"/>
              </a:spcBef>
              <a:buFontTx/>
              <a:buAutoNum type="arabicParenBoth"/>
            </a:pPr>
            <a:r>
              <a:rPr lang="en-US" altLang="de-DE" b="0" dirty="0" smtClean="0">
                <a:latin typeface="Verdana" pitchFamily="34" charset="0"/>
              </a:rPr>
              <a:t>The driver of the grey car is wrongly being criticized.</a:t>
            </a:r>
          </a:p>
          <a:p>
            <a:pPr eaLnBrk="1" hangingPunct="1">
              <a:spcBef>
                <a:spcPct val="50000"/>
              </a:spcBef>
              <a:buFontTx/>
              <a:buAutoNum type="arabicParenBoth"/>
            </a:pPr>
            <a:r>
              <a:rPr lang="en-US" altLang="de-DE" b="0" dirty="0" smtClean="0">
                <a:latin typeface="Verdana" pitchFamily="34" charset="0"/>
              </a:rPr>
              <a:t>The man in the blue shirt is yelling at the other one because he hit his red car when parking.</a:t>
            </a:r>
            <a:endParaRPr lang="en-US" altLang="de-DE" b="0" dirty="0">
              <a:latin typeface="Verdan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867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4579" name="Text Box 3"/>
          <p:cNvSpPr txBox="1">
            <a:spLocks noChangeArrowheads="1"/>
          </p:cNvSpPr>
          <p:nvPr/>
        </p:nvSpPr>
        <p:spPr bwMode="auto">
          <a:xfrm>
            <a:off x="883285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4580" name="Text Box 4"/>
          <p:cNvSpPr txBox="1">
            <a:spLocks noChangeArrowheads="1"/>
          </p:cNvSpPr>
          <p:nvPr/>
        </p:nvSpPr>
        <p:spPr bwMode="auto">
          <a:xfrm>
            <a:off x="2819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24581" name="Rectangle 6"/>
          <p:cNvSpPr>
            <a:spLocks noChangeArrowheads="1"/>
          </p:cNvSpPr>
          <p:nvPr/>
        </p:nvSpPr>
        <p:spPr bwMode="auto">
          <a:xfrm>
            <a:off x="8224838" y="162969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4582"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40768"/>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40768"/>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0768"/>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6.17</a:t>
            </a:r>
            <a:endParaRPr lang="en-GB" altLang="de-DE" sz="1200" b="1" dirty="0">
              <a:solidFill>
                <a:schemeClr val="tx2"/>
              </a:solidFill>
              <a:latin typeface="+mn-lt"/>
            </a:endParaRPr>
          </a:p>
        </p:txBody>
      </p:sp>
      <p:sp>
        <p:nvSpPr>
          <p:cNvPr id="15"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
        <p:nvSpPr>
          <p:cNvPr id="17" name="Text Box 3"/>
          <p:cNvSpPr txBox="1">
            <a:spLocks noChangeArrowheads="1"/>
          </p:cNvSpPr>
          <p:nvPr/>
        </p:nvSpPr>
        <p:spPr bwMode="auto">
          <a:xfrm>
            <a:off x="250825" y="4443114"/>
            <a:ext cx="86407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men are arguing over a parking space in the shade.</a:t>
            </a:r>
          </a:p>
          <a:p>
            <a:pPr eaLnBrk="1" hangingPunct="1">
              <a:spcBef>
                <a:spcPct val="50000"/>
              </a:spcBef>
              <a:buFontTx/>
              <a:buAutoNum type="arabicParenBoth"/>
            </a:pPr>
            <a:r>
              <a:rPr lang="en-US" altLang="de-DE" b="0" dirty="0" smtClean="0">
                <a:latin typeface="Verdana" pitchFamily="34" charset="0"/>
              </a:rPr>
              <a:t>The man is right in telling the other person off for occupying two parking spaces.</a:t>
            </a:r>
          </a:p>
          <a:p>
            <a:pPr eaLnBrk="1" hangingPunct="1">
              <a:spcBef>
                <a:spcPct val="50000"/>
              </a:spcBef>
              <a:buFontTx/>
              <a:buAutoNum type="arabicParenBoth"/>
            </a:pPr>
            <a:r>
              <a:rPr lang="en-US" altLang="de-DE" b="0" dirty="0" smtClean="0">
                <a:latin typeface="Verdana" pitchFamily="34" charset="0"/>
              </a:rPr>
              <a:t>The driver of the grey car is wrongly being criticized.</a:t>
            </a:r>
          </a:p>
          <a:p>
            <a:pPr eaLnBrk="1" hangingPunct="1">
              <a:spcBef>
                <a:spcPct val="50000"/>
              </a:spcBef>
              <a:buFontTx/>
              <a:buAutoNum type="arabicParenBoth"/>
            </a:pPr>
            <a:r>
              <a:rPr lang="en-US" altLang="de-DE" b="0" dirty="0" smtClean="0">
                <a:latin typeface="Verdana" pitchFamily="34" charset="0"/>
              </a:rPr>
              <a:t>The man in the blue shirt is yelling at the other one because he hit his red car when parking.</a:t>
            </a:r>
            <a:endParaRPr lang="en-US" altLang="de-DE" b="0" dirty="0">
              <a:latin typeface="Verdana" pitchFamily="34" charset="0"/>
            </a:endParaRPr>
          </a:p>
        </p:txBody>
      </p:sp>
      <p:sp>
        <p:nvSpPr>
          <p:cNvPr id="19"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5867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15" name="Text Box 3"/>
          <p:cNvSpPr txBox="1">
            <a:spLocks noChangeArrowheads="1"/>
          </p:cNvSpPr>
          <p:nvPr/>
        </p:nvSpPr>
        <p:spPr bwMode="auto">
          <a:xfrm>
            <a:off x="883285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16" name="Text Box 4"/>
          <p:cNvSpPr txBox="1">
            <a:spLocks noChangeArrowheads="1"/>
          </p:cNvSpPr>
          <p:nvPr/>
        </p:nvSpPr>
        <p:spPr bwMode="auto">
          <a:xfrm>
            <a:off x="2819400" y="355056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7" name="Rectangle 6"/>
          <p:cNvSpPr>
            <a:spLocks noChangeArrowheads="1"/>
          </p:cNvSpPr>
          <p:nvPr/>
        </p:nvSpPr>
        <p:spPr bwMode="auto">
          <a:xfrm>
            <a:off x="8224838" y="162969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18"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40768"/>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40768"/>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40768"/>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6.18</a:t>
            </a:r>
            <a:endParaRPr lang="en-GB" altLang="de-DE" sz="1200" b="1" dirty="0">
              <a:solidFill>
                <a:schemeClr val="tx2"/>
              </a:solidFill>
              <a:latin typeface="+mn-lt"/>
            </a:endParaRPr>
          </a:p>
        </p:txBody>
      </p:sp>
      <p:sp>
        <p:nvSpPr>
          <p:cNvPr id="24"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
        <p:nvSpPr>
          <p:cNvPr id="25" name="Text Box 3"/>
          <p:cNvSpPr txBox="1">
            <a:spLocks noChangeArrowheads="1"/>
          </p:cNvSpPr>
          <p:nvPr/>
        </p:nvSpPr>
        <p:spPr bwMode="auto">
          <a:xfrm>
            <a:off x="250825" y="4443114"/>
            <a:ext cx="86407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men are arguing over a parking space in the shade.</a:t>
            </a:r>
          </a:p>
          <a:p>
            <a:pPr eaLnBrk="1" hangingPunct="1">
              <a:spcBef>
                <a:spcPct val="50000"/>
              </a:spcBef>
              <a:buFontTx/>
              <a:buAutoNum type="arabicParenBoth"/>
            </a:pPr>
            <a:r>
              <a:rPr lang="en-US" altLang="de-DE" b="0" dirty="0" smtClean="0">
                <a:latin typeface="Verdana" pitchFamily="34" charset="0"/>
              </a:rPr>
              <a:t>The man is right in telling the other person off for occupying two parking spaces.</a:t>
            </a:r>
          </a:p>
          <a:p>
            <a:pPr eaLnBrk="1" hangingPunct="1">
              <a:spcBef>
                <a:spcPct val="50000"/>
              </a:spcBef>
              <a:buFontTx/>
              <a:buAutoNum type="arabicParenBoth"/>
            </a:pPr>
            <a:r>
              <a:rPr lang="en-US" altLang="de-DE" dirty="0" smtClean="0">
                <a:latin typeface="Verdana" pitchFamily="34" charset="0"/>
              </a:rPr>
              <a:t>The driver of the grey car is wrongly being criticized.</a:t>
            </a:r>
          </a:p>
          <a:p>
            <a:pPr eaLnBrk="1" hangingPunct="1">
              <a:spcBef>
                <a:spcPct val="50000"/>
              </a:spcBef>
              <a:buFontTx/>
              <a:buAutoNum type="arabicParenBoth"/>
            </a:pPr>
            <a:r>
              <a:rPr lang="en-US" altLang="de-DE" b="0" dirty="0" smtClean="0">
                <a:latin typeface="Verdana" pitchFamily="34" charset="0"/>
              </a:rPr>
              <a:t>The man in the blue shirt is yelling at the other one because he hit his red car when parking.</a:t>
            </a:r>
            <a:endParaRPr lang="en-US" altLang="de-DE" b="0" dirty="0">
              <a:latin typeface="Verdana" pitchFamily="34" charset="0"/>
            </a:endParaRPr>
          </a:p>
        </p:txBody>
      </p:sp>
      <p:sp>
        <p:nvSpPr>
          <p:cNvPr id="26"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867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sp>
        <p:nvSpPr>
          <p:cNvPr id="26627" name="Text Box 3"/>
          <p:cNvSpPr txBox="1">
            <a:spLocks noChangeArrowheads="1"/>
          </p:cNvSpPr>
          <p:nvPr/>
        </p:nvSpPr>
        <p:spPr bwMode="auto">
          <a:xfrm>
            <a:off x="883285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6628" name="Text Box 4"/>
          <p:cNvSpPr txBox="1">
            <a:spLocks noChangeArrowheads="1"/>
          </p:cNvSpPr>
          <p:nvPr/>
        </p:nvSpPr>
        <p:spPr bwMode="auto">
          <a:xfrm>
            <a:off x="2819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26629" name="Rectangle 5"/>
          <p:cNvSpPr>
            <a:spLocks noChangeArrowheads="1"/>
          </p:cNvSpPr>
          <p:nvPr/>
        </p:nvSpPr>
        <p:spPr bwMode="auto">
          <a:xfrm>
            <a:off x="8224838" y="2166938"/>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en-US" altLang="de-DE"/>
          </a:p>
        </p:txBody>
      </p:sp>
      <p:pic>
        <p:nvPicPr>
          <p:cNvPr id="26630" name="Picture 6" descr="autos3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33600"/>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autos2e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133600"/>
            <a:ext cx="2819400"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descr="autos1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3600"/>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ctangle 9"/>
          <p:cNvSpPr>
            <a:spLocks noChangeArrowheads="1"/>
          </p:cNvSpPr>
          <p:nvPr/>
        </p:nvSpPr>
        <p:spPr bwMode="auto">
          <a:xfrm>
            <a:off x="250824" y="1079620"/>
            <a:ext cx="864235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1600" b="0" dirty="0" smtClean="0">
                <a:latin typeface="Verdana" pitchFamily="34" charset="0"/>
              </a:rPr>
              <a:t>As the Mercedes is occupying two parking spaces, interpretation 2 initially seems to be likely. The man in the blue shirt points at the red car which makes interpretation 4 likely also.</a:t>
            </a:r>
            <a:r>
              <a:rPr lang="en-US" altLang="de-DE" b="0" dirty="0" smtClean="0">
                <a:latin typeface="Verdana" pitchFamily="34" charset="0"/>
              </a:rPr>
              <a:t>  </a:t>
            </a:r>
            <a:endParaRPr lang="en-US" altLang="de-DE" b="0" dirty="0">
              <a:latin typeface="Verdana" pitchFamily="34" charset="0"/>
            </a:endParaRPr>
          </a:p>
        </p:txBody>
      </p:sp>
      <p:sp>
        <p:nvSpPr>
          <p:cNvPr id="26634" name="Rectangle 10"/>
          <p:cNvSpPr>
            <a:spLocks noChangeArrowheads="1"/>
          </p:cNvSpPr>
          <p:nvPr/>
        </p:nvSpPr>
        <p:spPr bwMode="auto">
          <a:xfrm>
            <a:off x="250824" y="5080000"/>
            <a:ext cx="8636001"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1600" b="0" dirty="0" smtClean="0">
                <a:latin typeface="Verdana" pitchFamily="34" charset="0"/>
              </a:rPr>
              <a:t>Obvious interpretation: The man is right in telling the other person off for occupying two parking spaces. But: The situation is different: The driver of he grey Mercedes was unable to park properly because the adjacent cars did not use the appropriate parking spaces.</a:t>
            </a:r>
          </a:p>
          <a:p>
            <a:pPr eaLnBrk="1" hangingPunct="1"/>
            <a:r>
              <a:rPr lang="en-US" altLang="de-DE" sz="1600" b="0" dirty="0" smtClean="0">
                <a:latin typeface="Verdana" pitchFamily="34" charset="0"/>
              </a:rPr>
              <a:t>Conclusion: There are situations in everyday life that we misjudge on the first glance. Try to stay open for different views and to correct false judgement!</a:t>
            </a:r>
            <a:r>
              <a:rPr lang="en-US" altLang="de-DE" sz="1600" dirty="0" smtClean="0">
                <a:latin typeface="Verdana" pitchFamily="34" charset="0"/>
              </a:rPr>
              <a:t> </a:t>
            </a:r>
            <a:endParaRPr lang="en-US" altLang="de-DE" sz="1600" dirty="0">
              <a:latin typeface="Verdana" pitchFamily="34" charset="0"/>
            </a:endParaRPr>
          </a:p>
        </p:txBody>
      </p:sp>
      <p:sp>
        <p:nvSpPr>
          <p:cNvPr id="26638" name="Text Box 20"/>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In order to make a final decision, </a:t>
            </a:r>
          </a:p>
          <a:p>
            <a:pPr algn="ctr" eaLnBrk="1" hangingPunct="1"/>
            <a:r>
              <a:rPr lang="en-US" altLang="de-DE" sz="2000" b="0" dirty="0" smtClean="0">
                <a:solidFill>
                  <a:schemeClr val="accent1"/>
                </a:solidFill>
                <a:latin typeface="Verdana" pitchFamily="34" charset="0"/>
              </a:rPr>
              <a:t>All pictures must be looked at</a:t>
            </a:r>
            <a:endParaRPr lang="en-US" altLang="de-DE" sz="2000" b="0" dirty="0">
              <a:solidFill>
                <a:schemeClr val="accent1"/>
              </a:solidFill>
              <a:latin typeface="Verdana" pitchFamily="34" charset="0"/>
            </a:endParaRP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6.19</a:t>
            </a:r>
            <a:endParaRPr lang="en-GB" altLang="de-DE" sz="1200" b="1" dirty="0">
              <a:solidFill>
                <a:schemeClr val="tx2"/>
              </a:solidFill>
              <a:latin typeface="+mn-lt"/>
            </a:endParaRPr>
          </a:p>
        </p:txBody>
      </p:sp>
      <p:sp>
        <p:nvSpPr>
          <p:cNvPr id="16"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8"/>
          <p:cNvSpPr txBox="1">
            <a:spLocks noChangeArrowheads="1"/>
          </p:cNvSpPr>
          <p:nvPr/>
        </p:nvSpPr>
        <p:spPr bwMode="auto">
          <a:xfrm>
            <a:off x="0" y="6653213"/>
            <a:ext cx="2154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(picture story drawn by Lisa Schilling)</a:t>
            </a:r>
            <a:endParaRPr lang="en-US" altLang="de-DE" sz="800" b="0" i="1" dirty="0">
              <a:latin typeface="Verdana" pitchFamily="34" charset="0"/>
            </a:endParaRPr>
          </a:p>
        </p:txBody>
      </p:sp>
      <p:pic>
        <p:nvPicPr>
          <p:cNvPr id="27652" name="Picture 11"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5" y="1340768"/>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12"/>
          <p:cNvSpPr txBox="1">
            <a:spLocks noChangeArrowheads="1"/>
          </p:cNvSpPr>
          <p:nvPr/>
        </p:nvSpPr>
        <p:spPr bwMode="auto">
          <a:xfrm>
            <a:off x="5414963"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7654" name="Text Box 17"/>
          <p:cNvSpPr txBox="1">
            <a:spLocks noChangeArrowheads="1"/>
          </p:cNvSpPr>
          <p:nvPr/>
        </p:nvSpPr>
        <p:spPr bwMode="auto">
          <a:xfrm>
            <a:off x="179388" y="4005064"/>
            <a:ext cx="89646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woman won the lottery and wants to give away her money via the radio.</a:t>
            </a:r>
            <a:r>
              <a:rPr lang="en-US" altLang="de-DE" dirty="0" smtClean="0">
                <a:latin typeface="Verdana" pitchFamily="34" charset="0"/>
              </a:rPr>
              <a:t> </a:t>
            </a:r>
            <a:endParaRPr lang="en-US" altLang="de-DE" b="0" dirty="0" smtClean="0">
              <a:latin typeface="Verdana" pitchFamily="34" charset="0"/>
            </a:endParaRPr>
          </a:p>
          <a:p>
            <a:pPr eaLnBrk="1" hangingPunct="1">
              <a:spcBef>
                <a:spcPct val="50000"/>
              </a:spcBef>
              <a:buFontTx/>
              <a:buAutoNum type="arabicParenBoth"/>
            </a:pPr>
            <a:r>
              <a:rPr lang="en-US" altLang="de-DE" b="0" dirty="0" smtClean="0">
                <a:latin typeface="Verdana" pitchFamily="34" charset="0"/>
              </a:rPr>
              <a:t>The woman is reporting her missed dog.</a:t>
            </a:r>
          </a:p>
          <a:p>
            <a:pPr eaLnBrk="1" hangingPunct="1">
              <a:spcBef>
                <a:spcPct val="50000"/>
              </a:spcBef>
              <a:buFontTx/>
              <a:buAutoNum type="arabicParenBoth"/>
            </a:pPr>
            <a:r>
              <a:rPr lang="en-US" altLang="de-DE" b="0" dirty="0" smtClean="0">
                <a:latin typeface="Verdana" pitchFamily="34" charset="0"/>
              </a:rPr>
              <a:t>The woman wants to start a singing career regardless of her family. </a:t>
            </a:r>
          </a:p>
          <a:p>
            <a:pPr eaLnBrk="1" hangingPunct="1">
              <a:spcBef>
                <a:spcPct val="50000"/>
              </a:spcBef>
              <a:buFontTx/>
              <a:buAutoNum type="arabicParenBoth"/>
            </a:pPr>
            <a:r>
              <a:rPr lang="en-US" altLang="de-DE" b="0" dirty="0" smtClean="0">
                <a:latin typeface="Verdana" pitchFamily="34" charset="0"/>
              </a:rPr>
              <a:t>The woman wants to find the man of her dreams via the radio.</a:t>
            </a:r>
            <a:endParaRPr lang="en-US" altLang="de-DE" b="0"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6.20</a:t>
            </a:r>
            <a:endParaRPr lang="en-GB" altLang="de-DE" sz="1200" b="1" dirty="0">
              <a:solidFill>
                <a:schemeClr val="tx2"/>
              </a:solidFill>
              <a:latin typeface="+mn-lt"/>
            </a:endParaRPr>
          </a:p>
        </p:txBody>
      </p:sp>
      <p:sp>
        <p:nvSpPr>
          <p:cNvPr id="10"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Task 2: Please rate the probability</a:t>
            </a:r>
            <a:endParaRPr lang="en-US" altLang="de-DE" b="0" kern="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0975" y="1340768"/>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1"/>
          <p:cNvSpPr txBox="1">
            <a:spLocks noChangeArrowheads="1"/>
          </p:cNvSpPr>
          <p:nvPr/>
        </p:nvSpPr>
        <p:spPr bwMode="auto">
          <a:xfrm>
            <a:off x="6989763"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8676" name="Text Box 22"/>
          <p:cNvSpPr txBox="1">
            <a:spLocks noChangeArrowheads="1"/>
          </p:cNvSpPr>
          <p:nvPr/>
        </p:nvSpPr>
        <p:spPr bwMode="auto">
          <a:xfrm>
            <a:off x="4597400" y="347119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28677" name="Picture 24" descr="Frau in Ei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1340768"/>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6.21</a:t>
            </a:r>
            <a:endParaRPr lang="en-GB" altLang="de-DE" sz="1200" b="1" dirty="0">
              <a:solidFill>
                <a:schemeClr val="tx2"/>
              </a:solidFill>
              <a:latin typeface="+mn-lt"/>
            </a:endParaRPr>
          </a:p>
        </p:txBody>
      </p:sp>
      <p:sp>
        <p:nvSpPr>
          <p:cNvPr id="13" name="Text Box 8"/>
          <p:cNvSpPr txBox="1">
            <a:spLocks noChangeArrowheads="1"/>
          </p:cNvSpPr>
          <p:nvPr/>
        </p:nvSpPr>
        <p:spPr bwMode="auto">
          <a:xfrm>
            <a:off x="0" y="6653213"/>
            <a:ext cx="2154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(picture story drawn by Lisa Schilling)</a:t>
            </a:r>
            <a:endParaRPr lang="en-US" altLang="de-DE" sz="800" b="0" i="1" dirty="0">
              <a:latin typeface="Verdana" pitchFamily="34" charset="0"/>
            </a:endParaRPr>
          </a:p>
        </p:txBody>
      </p:sp>
      <p:sp>
        <p:nvSpPr>
          <p:cNvPr id="14"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
        <p:nvSpPr>
          <p:cNvPr id="15" name="Text Box 17"/>
          <p:cNvSpPr txBox="1">
            <a:spLocks noChangeArrowheads="1"/>
          </p:cNvSpPr>
          <p:nvPr/>
        </p:nvSpPr>
        <p:spPr bwMode="auto">
          <a:xfrm>
            <a:off x="179388" y="4005064"/>
            <a:ext cx="89646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woman won the lottery and wants to give away her money via the radio.</a:t>
            </a:r>
            <a:r>
              <a:rPr lang="en-US" altLang="de-DE" dirty="0" smtClean="0">
                <a:latin typeface="Verdana" pitchFamily="34" charset="0"/>
              </a:rPr>
              <a:t> </a:t>
            </a:r>
            <a:endParaRPr lang="en-US" altLang="de-DE" b="0" dirty="0" smtClean="0">
              <a:latin typeface="Verdana" pitchFamily="34" charset="0"/>
            </a:endParaRPr>
          </a:p>
          <a:p>
            <a:pPr eaLnBrk="1" hangingPunct="1">
              <a:spcBef>
                <a:spcPct val="50000"/>
              </a:spcBef>
              <a:buFontTx/>
              <a:buAutoNum type="arabicParenBoth"/>
            </a:pPr>
            <a:r>
              <a:rPr lang="en-US" altLang="de-DE" b="0" dirty="0" smtClean="0">
                <a:latin typeface="Verdana" pitchFamily="34" charset="0"/>
              </a:rPr>
              <a:t>The woman is reporting her missed dog.</a:t>
            </a:r>
          </a:p>
          <a:p>
            <a:pPr eaLnBrk="1" hangingPunct="1">
              <a:spcBef>
                <a:spcPct val="50000"/>
              </a:spcBef>
              <a:buFontTx/>
              <a:buAutoNum type="arabicParenBoth"/>
            </a:pPr>
            <a:r>
              <a:rPr lang="en-US" altLang="de-DE" b="0" dirty="0" smtClean="0">
                <a:latin typeface="Verdana" pitchFamily="34" charset="0"/>
              </a:rPr>
              <a:t>The woman wants to start a singing career regardless of her family. </a:t>
            </a:r>
          </a:p>
          <a:p>
            <a:pPr eaLnBrk="1" hangingPunct="1">
              <a:spcBef>
                <a:spcPct val="50000"/>
              </a:spcBef>
              <a:buFontTx/>
              <a:buAutoNum type="arabicParenBoth"/>
            </a:pPr>
            <a:r>
              <a:rPr lang="en-US" altLang="de-DE" b="0" dirty="0" smtClean="0">
                <a:latin typeface="Verdana" pitchFamily="34" charset="0"/>
              </a:rPr>
              <a:t>The woman wants to find the man of her dreams via the radio.</a:t>
            </a:r>
            <a:endParaRPr lang="en-US" altLang="de-DE" b="0" dirty="0">
              <a:latin typeface="Verdan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29699" name="Rectangle 1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6.22</a:t>
            </a:r>
          </a:p>
        </p:txBody>
      </p:sp>
      <p:pic>
        <p:nvPicPr>
          <p:cNvPr id="29700" name="Picture 19"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343273"/>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20"/>
          <p:cNvSpPr txBox="1">
            <a:spLocks noChangeArrowheads="1"/>
          </p:cNvSpPr>
          <p:nvPr/>
        </p:nvSpPr>
        <p:spPr bwMode="auto">
          <a:xfrm>
            <a:off x="8510588" y="34736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29702" name="Text Box 21"/>
          <p:cNvSpPr txBox="1">
            <a:spLocks noChangeArrowheads="1"/>
          </p:cNvSpPr>
          <p:nvPr/>
        </p:nvSpPr>
        <p:spPr bwMode="auto">
          <a:xfrm>
            <a:off x="6118225" y="3494336"/>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29703" name="Picture 22"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43273"/>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3"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343273"/>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 Box 24"/>
          <p:cNvSpPr txBox="1">
            <a:spLocks noChangeArrowheads="1"/>
          </p:cNvSpPr>
          <p:nvPr/>
        </p:nvSpPr>
        <p:spPr bwMode="auto">
          <a:xfrm>
            <a:off x="2903538" y="34863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6.22</a:t>
            </a:r>
            <a:endParaRPr lang="en-GB" altLang="de-DE" sz="1200" b="1" dirty="0">
              <a:solidFill>
                <a:schemeClr val="tx2"/>
              </a:solidFill>
              <a:latin typeface="+mn-lt"/>
            </a:endParaRPr>
          </a:p>
        </p:txBody>
      </p:sp>
      <p:sp>
        <p:nvSpPr>
          <p:cNvPr id="18" name="Text Box 8"/>
          <p:cNvSpPr txBox="1">
            <a:spLocks noChangeArrowheads="1"/>
          </p:cNvSpPr>
          <p:nvPr/>
        </p:nvSpPr>
        <p:spPr bwMode="auto">
          <a:xfrm>
            <a:off x="0" y="6653213"/>
            <a:ext cx="2154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(picture story drawn by Lisa Schilling)</a:t>
            </a:r>
            <a:endParaRPr lang="en-US" altLang="de-DE" sz="800" b="0" i="1" dirty="0">
              <a:latin typeface="Verdana" pitchFamily="34" charset="0"/>
            </a:endParaRPr>
          </a:p>
        </p:txBody>
      </p:sp>
      <p:sp>
        <p:nvSpPr>
          <p:cNvPr id="19"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
        <p:nvSpPr>
          <p:cNvPr id="20" name="Text Box 17"/>
          <p:cNvSpPr txBox="1">
            <a:spLocks noChangeArrowheads="1"/>
          </p:cNvSpPr>
          <p:nvPr/>
        </p:nvSpPr>
        <p:spPr bwMode="auto">
          <a:xfrm>
            <a:off x="179388" y="4005064"/>
            <a:ext cx="89646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woman won the lottery and wants to give away her money via the radio.</a:t>
            </a:r>
            <a:r>
              <a:rPr lang="en-US" altLang="de-DE" dirty="0" smtClean="0">
                <a:latin typeface="Verdana" pitchFamily="34" charset="0"/>
              </a:rPr>
              <a:t> </a:t>
            </a:r>
            <a:endParaRPr lang="en-US" altLang="de-DE" b="0" dirty="0" smtClean="0">
              <a:latin typeface="Verdana" pitchFamily="34" charset="0"/>
            </a:endParaRPr>
          </a:p>
          <a:p>
            <a:pPr eaLnBrk="1" hangingPunct="1">
              <a:spcBef>
                <a:spcPct val="50000"/>
              </a:spcBef>
              <a:buFontTx/>
              <a:buAutoNum type="arabicParenBoth"/>
            </a:pPr>
            <a:r>
              <a:rPr lang="en-US" altLang="de-DE" b="0" dirty="0" smtClean="0">
                <a:latin typeface="Verdana" pitchFamily="34" charset="0"/>
              </a:rPr>
              <a:t>The woman is reporting her missed dog.</a:t>
            </a:r>
          </a:p>
          <a:p>
            <a:pPr eaLnBrk="1" hangingPunct="1">
              <a:spcBef>
                <a:spcPct val="50000"/>
              </a:spcBef>
              <a:buFontTx/>
              <a:buAutoNum type="arabicParenBoth"/>
            </a:pPr>
            <a:r>
              <a:rPr lang="en-US" altLang="de-DE" b="0" dirty="0" smtClean="0">
                <a:latin typeface="Verdana" pitchFamily="34" charset="0"/>
              </a:rPr>
              <a:t>The woman wants to start a singing career regardless of her family. </a:t>
            </a:r>
          </a:p>
          <a:p>
            <a:pPr eaLnBrk="1" hangingPunct="1">
              <a:spcBef>
                <a:spcPct val="50000"/>
              </a:spcBef>
              <a:buFontTx/>
              <a:buAutoNum type="arabicParenBoth"/>
            </a:pPr>
            <a:r>
              <a:rPr lang="en-US" altLang="de-DE" b="0" dirty="0" smtClean="0">
                <a:latin typeface="Verdana" pitchFamily="34" charset="0"/>
              </a:rPr>
              <a:t>The woman wants to find the man of her dreams via the radio.</a:t>
            </a:r>
            <a:endParaRPr lang="en-US" altLang="de-DE" b="0" dirty="0">
              <a:latin typeface="Verdan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9"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343273"/>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20"/>
          <p:cNvSpPr txBox="1">
            <a:spLocks noChangeArrowheads="1"/>
          </p:cNvSpPr>
          <p:nvPr/>
        </p:nvSpPr>
        <p:spPr bwMode="auto">
          <a:xfrm>
            <a:off x="8510588" y="34736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15" name="Text Box 21"/>
          <p:cNvSpPr txBox="1">
            <a:spLocks noChangeArrowheads="1"/>
          </p:cNvSpPr>
          <p:nvPr/>
        </p:nvSpPr>
        <p:spPr bwMode="auto">
          <a:xfrm>
            <a:off x="6118225" y="3494336"/>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16" name="Picture 22"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43273"/>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343273"/>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24"/>
          <p:cNvSpPr txBox="1">
            <a:spLocks noChangeArrowheads="1"/>
          </p:cNvSpPr>
          <p:nvPr/>
        </p:nvSpPr>
        <p:spPr bwMode="auto">
          <a:xfrm>
            <a:off x="2903538" y="3486398"/>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6.23</a:t>
            </a:r>
            <a:endParaRPr lang="en-GB" altLang="de-DE" sz="1200" b="1" dirty="0">
              <a:solidFill>
                <a:schemeClr val="tx2"/>
              </a:solidFill>
              <a:latin typeface="+mn-lt"/>
            </a:endParaRPr>
          </a:p>
        </p:txBody>
      </p:sp>
      <p:sp>
        <p:nvSpPr>
          <p:cNvPr id="20" name="Text Box 8"/>
          <p:cNvSpPr txBox="1">
            <a:spLocks noChangeArrowheads="1"/>
          </p:cNvSpPr>
          <p:nvPr/>
        </p:nvSpPr>
        <p:spPr bwMode="auto">
          <a:xfrm>
            <a:off x="0" y="6653213"/>
            <a:ext cx="2154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(picture story drawn by Lisa Schilling)</a:t>
            </a:r>
            <a:endParaRPr lang="en-US" altLang="de-DE" sz="800" b="0" i="1" dirty="0">
              <a:latin typeface="Verdana" pitchFamily="34" charset="0"/>
            </a:endParaRPr>
          </a:p>
        </p:txBody>
      </p:sp>
      <p:sp>
        <p:nvSpPr>
          <p:cNvPr id="2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Please re-rate the probability</a:t>
            </a:r>
            <a:endParaRPr lang="en-US" altLang="de-DE" b="0" kern="0" dirty="0"/>
          </a:p>
        </p:txBody>
      </p:sp>
      <p:sp>
        <p:nvSpPr>
          <p:cNvPr id="22" name="Text Box 17"/>
          <p:cNvSpPr txBox="1">
            <a:spLocks noChangeArrowheads="1"/>
          </p:cNvSpPr>
          <p:nvPr/>
        </p:nvSpPr>
        <p:spPr bwMode="auto">
          <a:xfrm>
            <a:off x="179388" y="4005064"/>
            <a:ext cx="89646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buFontTx/>
              <a:buAutoNum type="arabicParenBoth"/>
            </a:pPr>
            <a:r>
              <a:rPr lang="en-US" altLang="de-DE" b="0" dirty="0" smtClean="0">
                <a:latin typeface="Verdana" pitchFamily="34" charset="0"/>
              </a:rPr>
              <a:t>The woman won the lottery and wants to give away her money via the radio.</a:t>
            </a:r>
            <a:r>
              <a:rPr lang="en-US" altLang="de-DE" dirty="0" smtClean="0">
                <a:latin typeface="Verdana" pitchFamily="34" charset="0"/>
              </a:rPr>
              <a:t> </a:t>
            </a:r>
            <a:endParaRPr lang="en-US" altLang="de-DE" b="0" dirty="0" smtClean="0">
              <a:latin typeface="Verdana" pitchFamily="34" charset="0"/>
            </a:endParaRPr>
          </a:p>
          <a:p>
            <a:pPr eaLnBrk="1" hangingPunct="1">
              <a:spcBef>
                <a:spcPct val="50000"/>
              </a:spcBef>
              <a:buFontTx/>
              <a:buAutoNum type="arabicParenBoth"/>
            </a:pPr>
            <a:r>
              <a:rPr lang="en-US" altLang="de-DE" dirty="0" smtClean="0">
                <a:latin typeface="Verdana" pitchFamily="34" charset="0"/>
              </a:rPr>
              <a:t>The woman is reporting her missed dog.</a:t>
            </a:r>
          </a:p>
          <a:p>
            <a:pPr eaLnBrk="1" hangingPunct="1">
              <a:spcBef>
                <a:spcPct val="50000"/>
              </a:spcBef>
              <a:buFontTx/>
              <a:buAutoNum type="arabicParenBoth"/>
            </a:pPr>
            <a:r>
              <a:rPr lang="en-US" altLang="de-DE" b="0" dirty="0" smtClean="0">
                <a:latin typeface="Verdana" pitchFamily="34" charset="0"/>
              </a:rPr>
              <a:t>The woman wants to start a singing career regardless of her family. </a:t>
            </a:r>
          </a:p>
          <a:p>
            <a:pPr eaLnBrk="1" hangingPunct="1">
              <a:spcBef>
                <a:spcPct val="50000"/>
              </a:spcBef>
              <a:buFontTx/>
              <a:buAutoNum type="arabicParenBoth"/>
            </a:pPr>
            <a:r>
              <a:rPr lang="en-US" altLang="de-DE" b="0" dirty="0" smtClean="0">
                <a:latin typeface="Verdana" pitchFamily="34" charset="0"/>
              </a:rPr>
              <a:t>The woman wants to find the man of her dreams via the radio.</a:t>
            </a:r>
            <a:endParaRPr lang="en-US" altLang="de-DE" b="0" dirty="0">
              <a:latin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1"/>
          <p:cNvSpPr txBox="1">
            <a:spLocks noChangeArrowheads="1"/>
          </p:cNvSpPr>
          <p:nvPr/>
        </p:nvSpPr>
        <p:spPr bwMode="auto">
          <a:xfrm>
            <a:off x="250825" y="4221163"/>
            <a:ext cx="8642349"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ts val="1200"/>
              </a:spcBef>
            </a:pPr>
            <a:r>
              <a:rPr lang="en-US" altLang="de-DE" sz="1600" b="0" dirty="0" smtClean="0">
                <a:latin typeface="Verdana" pitchFamily="34" charset="0"/>
              </a:rPr>
              <a:t>Obvious interpretation: The woman wants to start a singing career regardless of her family.</a:t>
            </a:r>
          </a:p>
          <a:p>
            <a:pPr eaLnBrk="1" hangingPunct="1">
              <a:spcBef>
                <a:spcPts val="1200"/>
              </a:spcBef>
            </a:pPr>
            <a:r>
              <a:rPr lang="en-US" altLang="de-DE" sz="1600" b="0" dirty="0" smtClean="0">
                <a:latin typeface="Verdana" pitchFamily="34" charset="0"/>
              </a:rPr>
              <a:t>But: The situation is different: The family’s dog ran away and the mother wants to report the missing pet via the radio. </a:t>
            </a:r>
          </a:p>
          <a:p>
            <a:pPr eaLnBrk="1" hangingPunct="1">
              <a:spcBef>
                <a:spcPts val="1200"/>
              </a:spcBef>
            </a:pPr>
            <a:r>
              <a:rPr lang="en-US" altLang="de-DE" sz="1600" b="0" dirty="0">
                <a:latin typeface="Verdana" pitchFamily="34" charset="0"/>
              </a:rPr>
              <a:t>Conclusion: There are situations in everyday life that we misjudge on the first glance. Try to stay open for different views and to correct false judgement!</a:t>
            </a:r>
            <a:r>
              <a:rPr lang="en-US" altLang="de-DE" sz="1600" dirty="0">
                <a:latin typeface="Verdana" pitchFamily="34" charset="0"/>
              </a:rPr>
              <a:t> </a:t>
            </a:r>
          </a:p>
        </p:txBody>
      </p:sp>
      <p:sp>
        <p:nvSpPr>
          <p:cNvPr id="31751" name="Text Box 16"/>
          <p:cNvSpPr txBox="1">
            <a:spLocks noChangeArrowheads="1"/>
          </p:cNvSpPr>
          <p:nvPr/>
        </p:nvSpPr>
        <p:spPr bwMode="auto">
          <a:xfrm>
            <a:off x="250825" y="976313"/>
            <a:ext cx="86423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1600" b="0" dirty="0" smtClean="0">
                <a:latin typeface="Verdana" pitchFamily="34" charset="0"/>
              </a:rPr>
              <a:t>As the woman is shown at the radio station, interpretations 3 and 4 initially seem likely.</a:t>
            </a:r>
            <a:endParaRPr lang="en-US" altLang="de-DE" sz="1600" b="0" dirty="0">
              <a:latin typeface="Verdana" pitchFamily="34" charset="0"/>
            </a:endParaRPr>
          </a:p>
        </p:txBody>
      </p:sp>
      <p:pic>
        <p:nvPicPr>
          <p:cNvPr id="31752" name="Picture 14"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631950"/>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Text Box 15"/>
          <p:cNvSpPr txBox="1">
            <a:spLocks noChangeArrowheads="1"/>
          </p:cNvSpPr>
          <p:nvPr/>
        </p:nvSpPr>
        <p:spPr bwMode="auto">
          <a:xfrm>
            <a:off x="8510588" y="3762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3</a:t>
            </a:r>
          </a:p>
        </p:txBody>
      </p:sp>
      <p:sp>
        <p:nvSpPr>
          <p:cNvPr id="31754" name="Text Box 16"/>
          <p:cNvSpPr txBox="1">
            <a:spLocks noChangeArrowheads="1"/>
          </p:cNvSpPr>
          <p:nvPr/>
        </p:nvSpPr>
        <p:spPr bwMode="auto">
          <a:xfrm>
            <a:off x="6118225"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2</a:t>
            </a:r>
          </a:p>
        </p:txBody>
      </p:sp>
      <p:pic>
        <p:nvPicPr>
          <p:cNvPr id="31755" name="Picture 17"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31950"/>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18"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631950"/>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7" name="Text Box 19"/>
          <p:cNvSpPr txBox="1">
            <a:spLocks noChangeArrowheads="1"/>
          </p:cNvSpPr>
          <p:nvPr/>
        </p:nvSpPr>
        <p:spPr bwMode="auto">
          <a:xfrm>
            <a:off x="2903538" y="3775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a:t>1</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6.24</a:t>
            </a:r>
            <a:endParaRPr lang="en-GB" altLang="de-DE" sz="1200" b="1" dirty="0">
              <a:solidFill>
                <a:schemeClr val="tx2"/>
              </a:solidFill>
              <a:latin typeface="+mn-lt"/>
            </a:endParaRPr>
          </a:p>
        </p:txBody>
      </p:sp>
      <p:sp>
        <p:nvSpPr>
          <p:cNvPr id="15" name="Text Box 8"/>
          <p:cNvSpPr txBox="1">
            <a:spLocks noChangeArrowheads="1"/>
          </p:cNvSpPr>
          <p:nvPr/>
        </p:nvSpPr>
        <p:spPr bwMode="auto">
          <a:xfrm>
            <a:off x="0" y="6653213"/>
            <a:ext cx="2154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(picture story drawn by Lisa Schilling)</a:t>
            </a:r>
            <a:endParaRPr lang="en-US" altLang="de-DE" sz="800" b="0" i="1" dirty="0">
              <a:latin typeface="Verdana" pitchFamily="34" charset="0"/>
            </a:endParaRPr>
          </a:p>
        </p:txBody>
      </p:sp>
      <p:sp>
        <p:nvSpPr>
          <p:cNvPr id="16" name="Text Box 20"/>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In order to make a final decision, </a:t>
            </a:r>
          </a:p>
          <a:p>
            <a:pPr algn="ctr" eaLnBrk="1" hangingPunct="1"/>
            <a:r>
              <a:rPr lang="en-US" altLang="de-DE" sz="2000" b="0" dirty="0" smtClean="0">
                <a:solidFill>
                  <a:schemeClr val="accent1"/>
                </a:solidFill>
                <a:latin typeface="Verdana" pitchFamily="34" charset="0"/>
              </a:rPr>
              <a:t>All pictures must be looked at</a:t>
            </a:r>
            <a:endParaRPr lang="en-US" alt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4294967295"/>
          </p:nvPr>
        </p:nvSpPr>
        <p:spPr>
          <a:xfrm>
            <a:off x="251520" y="1340768"/>
            <a:ext cx="5081785" cy="4240213"/>
          </a:xfrm>
        </p:spPr>
        <p:txBody>
          <a:bodyPr/>
          <a:lstStyle/>
          <a:p>
            <a:pPr marL="180000" indent="0" eaLnBrk="1" hangingPunct="1">
              <a:spcBef>
                <a:spcPts val="1200"/>
              </a:spcBef>
            </a:pPr>
            <a:r>
              <a:rPr lang="en-US" altLang="de-DE" b="1" dirty="0" smtClean="0"/>
              <a:t>Example:</a:t>
            </a:r>
            <a:r>
              <a:rPr lang="en-US" altLang="de-DE" dirty="0" smtClean="0"/>
              <a:t> John thinks he is being persecuted and threatened by Scientologists. Therefore, he barely leaves the house. As ample proof he notes the following: </a:t>
            </a:r>
          </a:p>
          <a:p>
            <a:pPr marL="180000" indent="0" eaLnBrk="1" hangingPunct="1">
              <a:spcBef>
                <a:spcPts val="1200"/>
              </a:spcBef>
            </a:pPr>
            <a:r>
              <a:rPr lang="en-US" altLang="de-DE" dirty="0" smtClean="0"/>
              <a:t>Threatening voices, various suspicious cars in front of his apartment, a cross on a building looking somewhat like the Scientology symbol nearby his apartment.</a:t>
            </a:r>
          </a:p>
          <a:p>
            <a:pPr marL="180000" indent="0" eaLnBrk="1" hangingPunct="1">
              <a:spcBef>
                <a:spcPts val="1200"/>
              </a:spcBef>
            </a:pPr>
            <a:r>
              <a:rPr lang="en-US" altLang="de-DE" dirty="0" smtClean="0"/>
              <a:t/>
            </a:r>
            <a:br>
              <a:rPr lang="en-US" altLang="de-DE" dirty="0" smtClean="0"/>
            </a:br>
            <a:r>
              <a:rPr lang="en-US" altLang="de-DE" dirty="0" smtClean="0"/>
              <a:t>What could challenge John’s conviction/Is the room for doubt?</a:t>
            </a:r>
          </a:p>
          <a:p>
            <a:pPr marL="216000" indent="0" algn="ctr" eaLnBrk="1" hangingPunct="1">
              <a:lnSpc>
                <a:spcPct val="80000"/>
              </a:lnSpc>
              <a:spcBef>
                <a:spcPts val="1200"/>
              </a:spcBef>
            </a:pPr>
            <a:endParaRPr lang="de-DE" altLang="de-DE" dirty="0" smtClean="0"/>
          </a:p>
          <a:p>
            <a:pPr marL="0" indent="0" algn="ctr" eaLnBrk="1" hangingPunct="1">
              <a:lnSpc>
                <a:spcPct val="80000"/>
              </a:lnSpc>
              <a:spcBef>
                <a:spcPct val="0"/>
              </a:spcBef>
            </a:pPr>
            <a:r>
              <a:rPr lang="de-DE" altLang="de-DE" b="1" dirty="0" smtClean="0"/>
              <a:t>???</a:t>
            </a:r>
          </a:p>
        </p:txBody>
      </p:sp>
      <p:pic>
        <p:nvPicPr>
          <p:cNvPr id="327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32775"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rgbClr val="D16349"/>
                </a:solidFill>
                <a:latin typeface="Verdana" pitchFamily="34" charset="0"/>
              </a:rPr>
              <a:t>Case study:</a:t>
            </a:r>
            <a:br>
              <a:rPr lang="en-US" altLang="de-DE" sz="2000" b="0" dirty="0" smtClean="0">
                <a:solidFill>
                  <a:srgbClr val="D16349"/>
                </a:solidFill>
                <a:latin typeface="Verdana" pitchFamily="34" charset="0"/>
              </a:rPr>
            </a:br>
            <a:r>
              <a:rPr lang="en-US" altLang="de-DE" sz="2000" b="0" dirty="0" smtClean="0">
                <a:solidFill>
                  <a:srgbClr val="D16349"/>
                </a:solidFill>
                <a:latin typeface="Verdana" pitchFamily="34" charset="0"/>
              </a:rPr>
              <a:t>Real persecution or illusion?</a:t>
            </a:r>
            <a:endParaRPr lang="en-US" altLang="de-DE" sz="2000" b="0" dirty="0">
              <a:solidFill>
                <a:srgbClr val="D16349"/>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1"/>
          <p:cNvSpPr>
            <a:spLocks noGrp="1" noChangeArrowheads="1"/>
          </p:cNvSpPr>
          <p:nvPr>
            <p:ph type="body" idx="4294967295"/>
          </p:nvPr>
        </p:nvSpPr>
        <p:spPr>
          <a:xfrm>
            <a:off x="251520" y="1340768"/>
            <a:ext cx="5308600" cy="728663"/>
          </a:xfrm>
          <a:noFill/>
        </p:spPr>
        <p:txBody>
          <a:bodyPr/>
          <a:lstStyle/>
          <a:p>
            <a:pPr marL="180000" indent="0" eaLnBrk="1" hangingPunct="1">
              <a:spcBef>
                <a:spcPts val="1200"/>
              </a:spcBef>
            </a:pPr>
            <a:r>
              <a:rPr lang="en-US" altLang="de-DE" b="1" dirty="0" smtClean="0"/>
              <a:t>Example:</a:t>
            </a:r>
            <a:r>
              <a:rPr lang="en-US" altLang="de-DE" dirty="0" smtClean="0"/>
              <a:t> Persecuted by Scientologists</a:t>
            </a:r>
          </a:p>
          <a:p>
            <a:pPr marL="180000" indent="0" eaLnBrk="1" hangingPunct="1">
              <a:spcBef>
                <a:spcPts val="1200"/>
              </a:spcBef>
            </a:pPr>
            <a:r>
              <a:rPr lang="en-US" altLang="de-DE" b="1" dirty="0" smtClean="0"/>
              <a:t>What could challenge John’s conviction? Is there room for doubt?</a:t>
            </a:r>
          </a:p>
          <a:p>
            <a:pPr marL="180000" indent="0" eaLnBrk="1" hangingPunct="1">
              <a:spcBef>
                <a:spcPts val="1200"/>
              </a:spcBef>
            </a:pPr>
            <a:endParaRPr lang="en-US" altLang="de-DE" b="1" dirty="0" smtClean="0">
              <a:solidFill>
                <a:schemeClr val="bg1"/>
              </a:solidFill>
            </a:endParaRPr>
          </a:p>
        </p:txBody>
      </p:sp>
      <p:sp>
        <p:nvSpPr>
          <p:cNvPr id="33795" name="Rectangle 12"/>
          <p:cNvSpPr>
            <a:spLocks noChangeArrowheads="1"/>
          </p:cNvSpPr>
          <p:nvPr/>
        </p:nvSpPr>
        <p:spPr bwMode="auto">
          <a:xfrm>
            <a:off x="252140" y="2510756"/>
            <a:ext cx="508116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Do the parked cars or the cross represent conclusive evidence? Coincidence?</a:t>
            </a:r>
          </a:p>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Why would the Church of Scientology put so much time and effort into persecuting John?</a:t>
            </a:r>
          </a:p>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a:t>
            </a:r>
          </a:p>
          <a:p>
            <a:pPr marL="450850" indent="-273050" algn="ctr" eaLnBrk="1" hangingPunct="1">
              <a:spcBef>
                <a:spcPts val="1200"/>
              </a:spcBef>
              <a:buClr>
                <a:srgbClr val="8CADAE"/>
              </a:buClr>
            </a:pPr>
            <a:r>
              <a:rPr lang="en-US" altLang="de-DE" b="0" dirty="0" smtClean="0">
                <a:latin typeface="Verdana" pitchFamily="34" charset="0"/>
              </a:rPr>
              <a:t>How can John check upon his conviction?</a:t>
            </a:r>
          </a:p>
          <a:p>
            <a:pPr marL="450850" indent="-273050" algn="ctr" eaLnBrk="1" hangingPunct="1">
              <a:lnSpc>
                <a:spcPct val="80000"/>
              </a:lnSpc>
              <a:spcBef>
                <a:spcPts val="1200"/>
              </a:spcBef>
              <a:buClr>
                <a:srgbClr val="8CADAE"/>
              </a:buClr>
            </a:pPr>
            <a:r>
              <a:rPr lang="en-US" altLang="de-DE" dirty="0" smtClean="0">
                <a:latin typeface="Verdana" pitchFamily="34" charset="0"/>
              </a:rPr>
              <a:t>???</a:t>
            </a:r>
          </a:p>
          <a:p>
            <a:pPr eaLnBrk="1" hangingPunct="1">
              <a:lnSpc>
                <a:spcPct val="80000"/>
              </a:lnSpc>
              <a:spcBef>
                <a:spcPts val="1200"/>
              </a:spcBef>
              <a:buClr>
                <a:srgbClr val="336699"/>
              </a:buClr>
              <a:buFontTx/>
              <a:buChar char="•"/>
            </a:pPr>
            <a:endParaRPr lang="en-US" altLang="de-DE" sz="2000" dirty="0">
              <a:latin typeface="Verdana" pitchFamily="34" charset="0"/>
            </a:endParaRPr>
          </a:p>
        </p:txBody>
      </p:sp>
      <p:sp>
        <p:nvSpPr>
          <p:cNvPr id="33796" name="Rectangle 13"/>
          <p:cNvSpPr>
            <a:spLocks noChangeArrowheads="1"/>
          </p:cNvSpPr>
          <p:nvPr/>
        </p:nvSpPr>
        <p:spPr bwMode="auto">
          <a:xfrm>
            <a:off x="0" y="1916113"/>
            <a:ext cx="612140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20000"/>
              </a:spcBef>
              <a:buClr>
                <a:srgbClr val="336699"/>
              </a:buClr>
            </a:pPr>
            <a:endParaRPr lang="de-DE" altLang="de-DE" b="0">
              <a:latin typeface="Verdana" pitchFamily="34"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6.26</a:t>
            </a:r>
            <a:endParaRPr lang="en-GB" altLang="de-DE" sz="1200" b="1" dirty="0">
              <a:solidFill>
                <a:schemeClr val="tx2"/>
              </a:solidFill>
              <a:latin typeface="+mn-lt"/>
            </a:endParaRPr>
          </a:p>
        </p:txBody>
      </p:sp>
      <p:sp>
        <p:nvSpPr>
          <p:cNvPr id="13"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4"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rgbClr val="D16349"/>
                </a:solidFill>
                <a:latin typeface="Verdana" pitchFamily="34" charset="0"/>
              </a:rPr>
              <a:t>Case study:</a:t>
            </a:r>
            <a:br>
              <a:rPr lang="en-US" altLang="de-DE" sz="2000" b="0" dirty="0" smtClean="0">
                <a:solidFill>
                  <a:srgbClr val="D16349"/>
                </a:solidFill>
                <a:latin typeface="Verdana" pitchFamily="34" charset="0"/>
              </a:rPr>
            </a:br>
            <a:r>
              <a:rPr lang="en-US" altLang="de-DE" sz="2000" b="0" dirty="0" smtClean="0">
                <a:solidFill>
                  <a:srgbClr val="D16349"/>
                </a:solidFill>
                <a:latin typeface="Verdana" pitchFamily="34" charset="0"/>
              </a:rPr>
              <a:t>Real persecution or illusion?</a:t>
            </a:r>
            <a:endParaRPr lang="en-US"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8"/>
          <p:cNvSpPr>
            <a:spLocks noChangeArrowheads="1"/>
          </p:cNvSpPr>
          <p:nvPr/>
        </p:nvSpPr>
        <p:spPr bwMode="auto">
          <a:xfrm>
            <a:off x="250552" y="2422103"/>
            <a:ext cx="5082753"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Different views: asking friends, family or experts (e.g. doctor) for advice: do they share his conviction?</a:t>
            </a:r>
          </a:p>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Personal experiences: Is John prone to false perceptions and special ideas when he is stressed out?</a:t>
            </a:r>
          </a:p>
          <a:p>
            <a:pPr marL="450850" indent="-273050" eaLnBrk="1" hangingPunct="1">
              <a:lnSpc>
                <a:spcPct val="90000"/>
              </a:lnSpc>
              <a:spcBef>
                <a:spcPts val="1200"/>
              </a:spcBef>
              <a:buClr>
                <a:srgbClr val="8CADAE"/>
              </a:buClr>
              <a:buSzPct val="85000"/>
              <a:buFontTx/>
              <a:buChar char="o"/>
            </a:pPr>
            <a:r>
              <a:rPr lang="en-US" altLang="de-DE" b="0" dirty="0" smtClean="0">
                <a:latin typeface="Verdana" pitchFamily="34" charset="0"/>
              </a:rPr>
              <a:t>Does he have a tendency towards being anxious or distrustful?…</a:t>
            </a:r>
          </a:p>
          <a:p>
            <a:pPr marL="177800" indent="0" eaLnBrk="1" hangingPunct="1">
              <a:lnSpc>
                <a:spcPct val="90000"/>
              </a:lnSpc>
              <a:spcBef>
                <a:spcPts val="1200"/>
              </a:spcBef>
              <a:buClr>
                <a:srgbClr val="8CADAE"/>
              </a:buClr>
              <a:buSzPct val="85000"/>
            </a:pPr>
            <a:endParaRPr lang="en-US" altLang="de-DE" b="0" dirty="0" smtClean="0">
              <a:latin typeface="Verdana" pitchFamily="34" charset="0"/>
            </a:endParaRPr>
          </a:p>
          <a:p>
            <a:pPr marL="177800" indent="0" eaLnBrk="1" hangingPunct="1">
              <a:lnSpc>
                <a:spcPct val="90000"/>
              </a:lnSpc>
              <a:spcBef>
                <a:spcPts val="1200"/>
              </a:spcBef>
              <a:buClr>
                <a:srgbClr val="8CADAE"/>
              </a:buClr>
              <a:buSzPct val="85000"/>
            </a:pPr>
            <a:r>
              <a:rPr lang="en-US" altLang="de-DE" b="0" dirty="0" smtClean="0">
                <a:latin typeface="Verdana" pitchFamily="34" charset="0"/>
              </a:rPr>
              <a:t>Possible consequences of the conviction?</a:t>
            </a:r>
          </a:p>
          <a:p>
            <a:pPr marL="450850" indent="-273050" eaLnBrk="1" hangingPunct="1">
              <a:lnSpc>
                <a:spcPct val="80000"/>
              </a:lnSpc>
              <a:spcBef>
                <a:spcPts val="1200"/>
              </a:spcBef>
              <a:buClr>
                <a:srgbClr val="336699"/>
              </a:buClr>
              <a:buFontTx/>
              <a:buChar char="•"/>
            </a:pPr>
            <a:endParaRPr lang="en-US" altLang="de-DE" sz="2000" b="0" dirty="0">
              <a:latin typeface="Verdana" pitchFamily="34" charset="0"/>
            </a:endParaRPr>
          </a:p>
        </p:txBody>
      </p:sp>
      <p:sp>
        <p:nvSpPr>
          <p:cNvPr id="34820" name="Rectangle 9"/>
          <p:cNvSpPr>
            <a:spLocks noChangeArrowheads="1"/>
          </p:cNvSpPr>
          <p:nvPr/>
        </p:nvSpPr>
        <p:spPr bwMode="auto">
          <a:xfrm>
            <a:off x="0" y="1809750"/>
            <a:ext cx="6011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rgbClr val="336699"/>
              </a:buClr>
            </a:pPr>
            <a:endParaRPr lang="de-DE" altLang="de-DE" sz="2000" b="0">
              <a:latin typeface="Verdana" pitchFamily="34" charset="0"/>
            </a:endParaRPr>
          </a:p>
        </p:txBody>
      </p:sp>
      <p:grpSp>
        <p:nvGrpSpPr>
          <p:cNvPr id="34823" name="Group 16"/>
          <p:cNvGrpSpPr>
            <a:grpSpLocks/>
          </p:cNvGrpSpPr>
          <p:nvPr/>
        </p:nvGrpSpPr>
        <p:grpSpPr bwMode="auto">
          <a:xfrm>
            <a:off x="0" y="6167438"/>
            <a:ext cx="2339975" cy="536575"/>
            <a:chOff x="0" y="3957"/>
            <a:chExt cx="1474" cy="338"/>
          </a:xfrm>
        </p:grpSpPr>
        <p:sp>
          <p:nvSpPr>
            <p:cNvPr id="3482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3482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en-US" altLang="de-DE" sz="1200" b="0" i="1" dirty="0" smtClean="0">
                  <a:latin typeface="Verdana" pitchFamily="34" charset="0"/>
                </a:rPr>
                <a:t>worksheet </a:t>
              </a:r>
              <a:r>
                <a:rPr lang="en-US" altLang="de-DE" sz="1200" b="0" dirty="0" smtClean="0">
                  <a:latin typeface="Verdana" pitchFamily="34" charset="0"/>
                </a:rPr>
                <a:t>6.1</a:t>
              </a:r>
            </a:p>
            <a:p>
              <a:pPr eaLnBrk="1" hangingPunct="1"/>
              <a:r>
                <a:rPr lang="de-DE" altLang="de-DE" sz="1200" b="0" dirty="0" smtClean="0">
                  <a:latin typeface="Verdana" pitchFamily="34" charset="0"/>
                </a:rPr>
                <a:t>     </a:t>
              </a:r>
              <a:endParaRPr lang="de-DE" altLang="de-DE" sz="1200" b="0" dirty="0">
                <a:latin typeface="Verdana" pitchFamily="34" charset="0"/>
              </a:endParaRPr>
            </a:p>
          </p:txBody>
        </p:sp>
      </p:grpSp>
      <p:sp>
        <p:nvSpPr>
          <p:cNvPr id="15" name="Rectangle 11"/>
          <p:cNvSpPr txBox="1">
            <a:spLocks noChangeArrowheads="1"/>
          </p:cNvSpPr>
          <p:nvPr/>
        </p:nvSpPr>
        <p:spPr bwMode="auto">
          <a:xfrm>
            <a:off x="250552" y="1340768"/>
            <a:ext cx="5308600" cy="1026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n-US" altLang="de-DE" dirty="0" smtClean="0"/>
              <a:t>Example: </a:t>
            </a:r>
            <a:r>
              <a:rPr lang="en-US" altLang="de-DE" b="0" dirty="0" smtClean="0"/>
              <a:t>Persecuted by Scientologists</a:t>
            </a:r>
          </a:p>
          <a:p>
            <a:pPr marL="180000" indent="0" eaLnBrk="1" hangingPunct="1">
              <a:spcBef>
                <a:spcPts val="1200"/>
              </a:spcBef>
            </a:pPr>
            <a:r>
              <a:rPr lang="en-US" altLang="de-DE" kern="0" dirty="0" smtClean="0"/>
              <a:t>How can John check upon his convictions?</a:t>
            </a:r>
            <a:endParaRPr lang="en-US" altLang="de-DE" kern="0" dirty="0"/>
          </a:p>
        </p:txBody>
      </p:sp>
      <p:pic>
        <p:nvPicPr>
          <p:cNvPr id="1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305" y="930622"/>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6.27</a:t>
            </a:r>
            <a:endParaRPr lang="en-GB" altLang="de-DE" sz="1200" b="1" dirty="0">
              <a:solidFill>
                <a:schemeClr val="tx2"/>
              </a:solidFill>
              <a:latin typeface="+mn-lt"/>
            </a:endParaRPr>
          </a:p>
        </p:txBody>
      </p:sp>
      <p:sp>
        <p:nvSpPr>
          <p:cNvPr id="16"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9"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rgbClr val="D16349"/>
                </a:solidFill>
                <a:latin typeface="Verdana" pitchFamily="34" charset="0"/>
              </a:rPr>
              <a:t>Case study:</a:t>
            </a:r>
            <a:br>
              <a:rPr lang="en-US" altLang="de-DE" sz="2000" b="0" dirty="0" smtClean="0">
                <a:solidFill>
                  <a:srgbClr val="D16349"/>
                </a:solidFill>
                <a:latin typeface="Verdana" pitchFamily="34" charset="0"/>
              </a:rPr>
            </a:br>
            <a:r>
              <a:rPr lang="en-US" altLang="de-DE" sz="2000" b="0" dirty="0" smtClean="0">
                <a:solidFill>
                  <a:srgbClr val="D16349"/>
                </a:solidFill>
                <a:latin typeface="Verdana" pitchFamily="34" charset="0"/>
              </a:rPr>
              <a:t>Real persecution or illusion?</a:t>
            </a:r>
            <a:endParaRPr lang="en-US"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4294967295"/>
          </p:nvPr>
        </p:nvSpPr>
        <p:spPr>
          <a:xfrm>
            <a:off x="1187152" y="1132160"/>
            <a:ext cx="3384550" cy="417513"/>
          </a:xfrm>
        </p:spPr>
        <p:txBody>
          <a:bodyPr/>
          <a:lstStyle/>
          <a:p>
            <a:pPr eaLnBrk="1" hangingPunct="1"/>
            <a:r>
              <a:rPr lang="en-US" altLang="de-DE" b="1" dirty="0" smtClean="0"/>
              <a:t>Example:</a:t>
            </a:r>
            <a:r>
              <a:rPr lang="en-US" altLang="de-DE" dirty="0" smtClean="0"/>
              <a:t> Persecution</a:t>
            </a:r>
            <a:endParaRPr lang="en-US" altLang="de-DE" sz="1200" dirty="0" smtClean="0"/>
          </a:p>
        </p:txBody>
      </p:sp>
      <p:graphicFrame>
        <p:nvGraphicFramePr>
          <p:cNvPr id="113703" name="Group 39"/>
          <p:cNvGraphicFramePr>
            <a:graphicFrameLocks noGrp="1"/>
          </p:cNvGraphicFramePr>
          <p:nvPr>
            <p:extLst>
              <p:ext uri="{D42A27DB-BD31-4B8C-83A1-F6EECF244321}">
                <p14:modId xmlns:p14="http://schemas.microsoft.com/office/powerpoint/2010/main" val="3859031281"/>
              </p:ext>
            </p:extLst>
          </p:nvPr>
        </p:nvGraphicFramePr>
        <p:xfrm>
          <a:off x="250825" y="2097088"/>
          <a:ext cx="8642350" cy="3990975"/>
        </p:xfrm>
        <a:graphic>
          <a:graphicData uri="http://schemas.openxmlformats.org/drawingml/2006/table">
            <a:tbl>
              <a:tblPr/>
              <a:tblGrid>
                <a:gridCol w="1763343"/>
                <a:gridCol w="6879007"/>
              </a:tblGrid>
              <a:tr h="165594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n-US" altLang="de-DE" sz="1600" b="0" i="0" u="none" strike="noStrike" cap="none" normalizeH="0" baseline="0" noProof="0" dirty="0" smtClean="0">
                          <a:ln>
                            <a:noFill/>
                          </a:ln>
                          <a:solidFill>
                            <a:schemeClr val="tx1"/>
                          </a:solidFill>
                          <a:effectLst/>
                          <a:latin typeface="Verdana" pitchFamily="34" charset="0"/>
                        </a:rPr>
                        <a:t>John is convinced that he is being persecuted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is highly restricted in his everyday life, as he barely leaves the house (e.g. problems with looking after himself, social isolation) </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Trouble at work due to absence without permission</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His life is determined by strong fear and constant feelings of threat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350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600" b="1" i="0" u="none" strike="noStrike" cap="none" normalizeH="0" baseline="0" noProof="0" dirty="0" smtClean="0">
                          <a:ln>
                            <a:noFill/>
                          </a:ln>
                          <a:solidFill>
                            <a:schemeClr val="tx1"/>
                          </a:solidFill>
                          <a:effectLst/>
                          <a:latin typeface="Verdana" pitchFamily="34" charset="0"/>
                        </a:rPr>
                        <a:t>Alternative explanation:</a:t>
                      </a:r>
                    </a:p>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n-US" altLang="de-DE" sz="1600" b="0" i="0" u="none" strike="noStrike" cap="none" normalizeH="0" baseline="0" noProof="0" dirty="0" smtClean="0">
                          <a:ln>
                            <a:noFill/>
                          </a:ln>
                          <a:solidFill>
                            <a:schemeClr val="tx1"/>
                          </a:solidFill>
                          <a:effectLst/>
                          <a:latin typeface="Verdana" pitchFamily="34" charset="0"/>
                        </a:rPr>
                        <a:t>John identifies his ideas as an expression of a mental-health problem</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Feelings of fear and threat cease</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Possible feelings of shame may arise, as he has firmly clung to his idea and tried to convince others</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is able to accept professional help as well as support from his friends and family. His situation improves.</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spends time with his friends again and takes care of his future, both in private and professional life.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54" name="AutoShape 16"/>
          <p:cNvSpPr>
            <a:spLocks noChangeArrowheads="1"/>
          </p:cNvSpPr>
          <p:nvPr/>
        </p:nvSpPr>
        <p:spPr bwMode="auto">
          <a:xfrm>
            <a:off x="3995936" y="1196752"/>
            <a:ext cx="935038" cy="249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35855" name="Rectangle 17"/>
          <p:cNvSpPr>
            <a:spLocks noChangeArrowheads="1"/>
          </p:cNvSpPr>
          <p:nvPr/>
        </p:nvSpPr>
        <p:spPr bwMode="auto">
          <a:xfrm>
            <a:off x="4995563" y="1132160"/>
            <a:ext cx="2816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rgbClr val="336699"/>
              </a:buClr>
            </a:pPr>
            <a:r>
              <a:rPr lang="en-US" altLang="de-DE" b="0" dirty="0">
                <a:latin typeface="Verdana" pitchFamily="34" charset="0"/>
              </a:rPr>
              <a:t>p</a:t>
            </a:r>
            <a:r>
              <a:rPr lang="en-US" altLang="de-DE" b="0" dirty="0" smtClean="0">
                <a:latin typeface="Verdana" pitchFamily="34" charset="0"/>
              </a:rPr>
              <a:t>ossible consequences</a:t>
            </a:r>
            <a:endParaRPr lang="en-US" altLang="de-DE" b="0" dirty="0">
              <a:latin typeface="Verdana" pitchFamily="34" charset="0"/>
            </a:endParaRPr>
          </a:p>
        </p:txBody>
      </p:sp>
      <p:pic>
        <p:nvPicPr>
          <p:cNvPr id="35856" name="Picture 24"/>
          <p:cNvPicPr>
            <a:picLocks noChangeAspect="1" noChangeArrowheads="1"/>
          </p:cNvPicPr>
          <p:nvPr/>
        </p:nvPicPr>
        <p:blipFill>
          <a:blip r:embed="rId3">
            <a:extLst>
              <a:ext uri="{28A0092B-C50C-407E-A947-70E740481C1C}">
                <a14:useLocalDpi xmlns:a14="http://schemas.microsoft.com/office/drawing/2010/main" val="0"/>
              </a:ext>
            </a:extLst>
          </a:blip>
          <a:srcRect t="7335"/>
          <a:stretch>
            <a:fillRect/>
          </a:stretch>
        </p:blipFill>
        <p:spPr bwMode="auto">
          <a:xfrm>
            <a:off x="269577" y="1017860"/>
            <a:ext cx="78422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6.28</a:t>
            </a:r>
            <a:endParaRPr lang="en-GB" altLang="de-DE" sz="1200" b="1" dirty="0">
              <a:solidFill>
                <a:schemeClr val="tx2"/>
              </a:solidFill>
              <a:latin typeface="+mn-lt"/>
            </a:endParaRPr>
          </a:p>
        </p:txBody>
      </p:sp>
      <p:sp>
        <p:nvSpPr>
          <p:cNvPr id="13"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
        <p:nvSpPr>
          <p:cNvPr id="14" name="Rectangle 57"/>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rgbClr val="D16349"/>
                </a:solidFill>
                <a:latin typeface="Verdana" pitchFamily="34" charset="0"/>
              </a:rPr>
              <a:t>Case study:</a:t>
            </a:r>
            <a:br>
              <a:rPr lang="en-US" altLang="de-DE" sz="2000" b="0" dirty="0" smtClean="0">
                <a:solidFill>
                  <a:srgbClr val="D16349"/>
                </a:solidFill>
                <a:latin typeface="Verdana" pitchFamily="34" charset="0"/>
              </a:rPr>
            </a:br>
            <a:r>
              <a:rPr lang="en-US" altLang="de-DE" sz="2000" b="0" dirty="0" smtClean="0">
                <a:solidFill>
                  <a:srgbClr val="D16349"/>
                </a:solidFill>
                <a:latin typeface="Verdana" pitchFamily="34" charset="0"/>
              </a:rPr>
              <a:t>Real persecution or illusion?</a:t>
            </a:r>
            <a:endParaRPr lang="en-US"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251520" y="1358975"/>
            <a:ext cx="6336703" cy="5166369"/>
          </a:xfrm>
          <a:noFill/>
        </p:spPr>
        <p:txBody>
          <a:bodyPr/>
          <a:lstStyle/>
          <a:p>
            <a:pPr marL="180000" indent="0" eaLnBrk="1" hangingPunct="1">
              <a:spcBef>
                <a:spcPts val="1200"/>
              </a:spcBef>
            </a:pPr>
            <a:r>
              <a:rPr lang="en-US" altLang="de-DE" b="1" dirty="0"/>
              <a:t>Example:</a:t>
            </a:r>
            <a:r>
              <a:rPr lang="en-US" altLang="de-DE" dirty="0"/>
              <a:t> Simon is convinced that he is a “chosen” one. He feels determined to lead the Tibetan Buddhists as their next Dalai Lama. He buys a plane ticket to China from his last savings.</a:t>
            </a:r>
          </a:p>
          <a:p>
            <a:pPr marL="180000" indent="0" eaLnBrk="1" hangingPunct="1">
              <a:spcBef>
                <a:spcPts val="1200"/>
              </a:spcBef>
            </a:pPr>
            <a:r>
              <a:rPr lang="en-US" altLang="de-DE" b="1" dirty="0"/>
              <a:t>Evidence:</a:t>
            </a:r>
            <a:r>
              <a:rPr lang="en-US" altLang="de-DE" dirty="0"/>
              <a:t> On his way home from work, where he had an argument with his boss, Simon saw a Buddha graffiti and instantly felt enlightened. Ever since this experience he has had a feeling of godlike power</a:t>
            </a:r>
            <a:r>
              <a:rPr lang="en-US" altLang="de-DE" dirty="0" smtClean="0"/>
              <a:t>.</a:t>
            </a:r>
          </a:p>
          <a:p>
            <a:pPr marL="180000" indent="0" eaLnBrk="1" hangingPunct="1">
              <a:spcBef>
                <a:spcPts val="1200"/>
              </a:spcBef>
            </a:pPr>
            <a:endParaRPr lang="en-US" altLang="de-DE" dirty="0"/>
          </a:p>
          <a:p>
            <a:pPr marL="180000" indent="0" algn="ctr" eaLnBrk="1" hangingPunct="1">
              <a:spcBef>
                <a:spcPts val="1200"/>
              </a:spcBef>
            </a:pPr>
            <a:r>
              <a:rPr lang="en-US" altLang="de-DE" dirty="0"/>
              <a:t>What could challenge Simon’s conviction?</a:t>
            </a:r>
          </a:p>
          <a:p>
            <a:pPr marL="180000" indent="0" algn="ctr" eaLnBrk="1" hangingPunct="1">
              <a:spcBef>
                <a:spcPts val="0"/>
              </a:spcBef>
            </a:pPr>
            <a:r>
              <a:rPr lang="en-US" altLang="de-DE" dirty="0"/>
              <a:t>Is there room for doubts?</a:t>
            </a:r>
          </a:p>
          <a:p>
            <a:pPr marL="180000" algn="ctr" eaLnBrk="1" hangingPunct="1">
              <a:spcBef>
                <a:spcPts val="1200"/>
              </a:spcBef>
              <a:buClr>
                <a:srgbClr val="336699"/>
              </a:buClr>
            </a:pPr>
            <a:r>
              <a:rPr lang="en-US" altLang="de-DE" dirty="0" smtClean="0">
                <a:latin typeface="Verdana" pitchFamily="34" charset="0"/>
              </a:rPr>
              <a:t> </a:t>
            </a:r>
            <a:r>
              <a:rPr lang="en-US" altLang="de-DE" b="1" dirty="0" smtClean="0">
                <a:latin typeface="Verdana" pitchFamily="34" charset="0"/>
              </a:rPr>
              <a:t>???</a:t>
            </a:r>
          </a:p>
          <a:p>
            <a:pPr marL="180000" indent="0" eaLnBrk="1" hangingPunct="1">
              <a:spcBef>
                <a:spcPts val="1200"/>
              </a:spcBef>
            </a:pPr>
            <a:endParaRPr lang="en-US" altLang="de-DE" b="1" dirty="0" smtClean="0"/>
          </a:p>
        </p:txBody>
      </p:sp>
      <p:pic>
        <p:nvPicPr>
          <p:cNvPr id="11"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6.29</a:t>
            </a:r>
            <a:endParaRPr lang="en-GB" altLang="de-DE" sz="1200" b="1" dirty="0">
              <a:solidFill>
                <a:schemeClr val="tx2"/>
              </a:solidFill>
              <a:latin typeface="+mn-lt"/>
            </a:endParaRPr>
          </a:p>
        </p:txBody>
      </p:sp>
      <p:sp>
        <p:nvSpPr>
          <p:cNvPr id="8" name="Rectangle 1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Case study:</a:t>
            </a:r>
            <a:br>
              <a:rPr lang="en-US" altLang="de-DE" b="0" kern="0" smtClean="0"/>
            </a:br>
            <a:r>
              <a:rPr lang="en-US" altLang="de-DE" b="0" kern="0" smtClean="0"/>
              <a:t>Enlightenment or illusion?</a:t>
            </a:r>
            <a:endParaRPr lang="en-US" altLang="de-DE" b="0" kern="0" dirty="0" smtClean="0"/>
          </a:p>
        </p:txBody>
      </p:sp>
      <p:sp>
        <p:nvSpPr>
          <p:cNvPr id="12"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251520" y="1358975"/>
            <a:ext cx="6336703" cy="5166369"/>
          </a:xfrm>
          <a:noFill/>
        </p:spPr>
        <p:txBody>
          <a:bodyPr/>
          <a:lstStyle/>
          <a:p>
            <a:pPr marL="180000" indent="0" eaLnBrk="1" hangingPunct="1">
              <a:spcBef>
                <a:spcPts val="1200"/>
              </a:spcBef>
            </a:pPr>
            <a:r>
              <a:rPr lang="en-US" altLang="de-DE" b="1" dirty="0" smtClean="0"/>
              <a:t>Example:</a:t>
            </a:r>
            <a:r>
              <a:rPr lang="en-US" altLang="de-DE" dirty="0" smtClean="0"/>
              <a:t> Enlightenment</a:t>
            </a:r>
          </a:p>
          <a:p>
            <a:pPr marL="180000" indent="0" eaLnBrk="1" hangingPunct="1">
              <a:spcBef>
                <a:spcPts val="1200"/>
              </a:spcBef>
            </a:pPr>
            <a:r>
              <a:rPr lang="en-US" altLang="de-DE" b="1" dirty="0" smtClean="0"/>
              <a:t>What could challenge Simon’s conviction? Is there room for doubts?</a:t>
            </a:r>
          </a:p>
          <a:p>
            <a:pPr marL="450850" eaLnBrk="1" hangingPunct="1">
              <a:spcBef>
                <a:spcPts val="0"/>
              </a:spcBef>
              <a:buClr>
                <a:srgbClr val="8CADAE"/>
              </a:buClr>
              <a:buFontTx/>
              <a:buChar char="o"/>
            </a:pPr>
            <a:r>
              <a:rPr lang="en-US" altLang="de-DE" dirty="0" smtClean="0">
                <a:latin typeface="Verdana" pitchFamily="34" charset="0"/>
              </a:rPr>
              <a:t>Are the graffiti and feeling of enlightenment conclusive evidence? coincidence?</a:t>
            </a:r>
          </a:p>
          <a:p>
            <a:pPr marL="450850" eaLnBrk="1" hangingPunct="1">
              <a:spcBef>
                <a:spcPts val="0"/>
              </a:spcBef>
              <a:buClr>
                <a:srgbClr val="8CADAE"/>
              </a:buClr>
              <a:buFontTx/>
              <a:buChar char="o"/>
            </a:pPr>
            <a:r>
              <a:rPr lang="en-US" altLang="de-DE" dirty="0" smtClean="0">
                <a:latin typeface="Verdana" pitchFamily="34" charset="0"/>
              </a:rPr>
              <a:t>What does the creator of the graffiti have to do with Simon’s “enlightenment”?</a:t>
            </a:r>
          </a:p>
          <a:p>
            <a:pPr marL="450850" eaLnBrk="1" hangingPunct="1">
              <a:spcBef>
                <a:spcPts val="0"/>
              </a:spcBef>
              <a:buClr>
                <a:srgbClr val="8CADAE"/>
              </a:buClr>
              <a:buFontTx/>
              <a:buChar char="o"/>
            </a:pPr>
            <a:r>
              <a:rPr lang="en-US" altLang="de-DE" dirty="0" smtClean="0">
                <a:latin typeface="Verdana" pitchFamily="34" charset="0"/>
              </a:rPr>
              <a:t>Why should Simon become the religious leader of the Tibetan Buddhists if he stems from a Christian cultural background?</a:t>
            </a:r>
            <a:endParaRPr lang="en-US" altLang="de-DE" dirty="0" smtClean="0">
              <a:solidFill>
                <a:srgbClr val="FF0066"/>
              </a:solidFill>
              <a:latin typeface="Verdana" pitchFamily="34" charset="0"/>
            </a:endParaRPr>
          </a:p>
          <a:p>
            <a:pPr marL="450850" eaLnBrk="1" hangingPunct="1">
              <a:spcBef>
                <a:spcPts val="0"/>
              </a:spcBef>
              <a:buClr>
                <a:srgbClr val="8CADAE"/>
              </a:buClr>
              <a:buFontTx/>
              <a:buChar char="o"/>
            </a:pPr>
            <a:r>
              <a:rPr lang="en-US" altLang="de-DE" dirty="0" smtClean="0">
                <a:latin typeface="Verdana" pitchFamily="34" charset="0"/>
              </a:rPr>
              <a:t>…</a:t>
            </a:r>
          </a:p>
          <a:p>
            <a:pPr marL="180000" algn="ctr" eaLnBrk="1" hangingPunct="1">
              <a:spcBef>
                <a:spcPts val="1200"/>
              </a:spcBef>
              <a:buClr>
                <a:srgbClr val="336699"/>
              </a:buClr>
              <a:buFont typeface="Wingdings" pitchFamily="2" charset="2"/>
              <a:buNone/>
            </a:pPr>
            <a:r>
              <a:rPr lang="en-US" altLang="de-DE" dirty="0" smtClean="0">
                <a:latin typeface="Verdana" pitchFamily="34" charset="0"/>
              </a:rPr>
              <a:t>In any case, it is overly hasty to leave everything behind based on just a feeling!</a:t>
            </a:r>
          </a:p>
          <a:p>
            <a:pPr marL="180000" algn="ctr" eaLnBrk="1" hangingPunct="1">
              <a:spcBef>
                <a:spcPts val="1200"/>
              </a:spcBef>
              <a:buClr>
                <a:srgbClr val="336699"/>
              </a:buClr>
            </a:pPr>
            <a:r>
              <a:rPr lang="en-US" altLang="de-DE" dirty="0" smtClean="0">
                <a:latin typeface="Verdana" pitchFamily="34" charset="0"/>
              </a:rPr>
              <a:t>How could Simon check upon his conviction?</a:t>
            </a:r>
          </a:p>
          <a:p>
            <a:pPr marL="180000" algn="ctr" eaLnBrk="1" hangingPunct="1">
              <a:spcBef>
                <a:spcPts val="1200"/>
              </a:spcBef>
              <a:buClr>
                <a:srgbClr val="336699"/>
              </a:buClr>
            </a:pPr>
            <a:r>
              <a:rPr lang="en-US" altLang="de-DE" dirty="0" smtClean="0">
                <a:latin typeface="Verdana" pitchFamily="34" charset="0"/>
              </a:rPr>
              <a:t> </a:t>
            </a:r>
            <a:r>
              <a:rPr lang="en-US" altLang="de-DE" b="1" dirty="0" smtClean="0">
                <a:latin typeface="Verdana" pitchFamily="34" charset="0"/>
              </a:rPr>
              <a:t>???</a:t>
            </a:r>
          </a:p>
          <a:p>
            <a:pPr marL="180000" indent="0" eaLnBrk="1" hangingPunct="1">
              <a:spcBef>
                <a:spcPts val="1200"/>
              </a:spcBef>
            </a:pPr>
            <a:endParaRPr lang="en-US" altLang="de-DE" b="1" dirty="0" smtClean="0"/>
          </a:p>
        </p:txBody>
      </p:sp>
      <p:pic>
        <p:nvPicPr>
          <p:cNvPr id="11"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6.30</a:t>
            </a:r>
            <a:endParaRPr lang="en-GB" altLang="de-DE" sz="1200" b="1" dirty="0">
              <a:solidFill>
                <a:schemeClr val="tx2"/>
              </a:solidFill>
              <a:latin typeface="+mn-lt"/>
            </a:endParaRPr>
          </a:p>
        </p:txBody>
      </p:sp>
      <p:sp>
        <p:nvSpPr>
          <p:cNvPr id="8" name="Rectangle 1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Case study:</a:t>
            </a:r>
            <a:br>
              <a:rPr lang="en-US" altLang="de-DE" b="0" kern="0" smtClean="0"/>
            </a:br>
            <a:r>
              <a:rPr lang="en-US" altLang="de-DE" b="0" kern="0" smtClean="0"/>
              <a:t>Enlightenment or illusion?</a:t>
            </a:r>
            <a:endParaRPr lang="en-US" altLang="de-DE" b="0" kern="0" dirty="0" smtClean="0"/>
          </a:p>
        </p:txBody>
      </p:sp>
      <p:sp>
        <p:nvSpPr>
          <p:cNvPr id="12"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extLst>
      <p:ext uri="{BB962C8B-B14F-4D97-AF65-F5344CB8AC3E}">
        <p14:creationId xmlns:p14="http://schemas.microsoft.com/office/powerpoint/2010/main" val="3229580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251521" y="1358975"/>
            <a:ext cx="6336704" cy="4584623"/>
          </a:xfrm>
          <a:noFill/>
        </p:spPr>
        <p:txBody>
          <a:bodyPr/>
          <a:lstStyle/>
          <a:p>
            <a:pPr marL="180000" indent="0" eaLnBrk="1" hangingPunct="1">
              <a:spcBef>
                <a:spcPts val="1200"/>
              </a:spcBef>
            </a:pPr>
            <a:r>
              <a:rPr lang="en-US" altLang="de-DE" b="1" dirty="0" smtClean="0"/>
              <a:t>Example:</a:t>
            </a:r>
            <a:r>
              <a:rPr lang="en-US" altLang="de-DE" dirty="0" smtClean="0"/>
              <a:t> Enlightenment</a:t>
            </a:r>
          </a:p>
          <a:p>
            <a:pPr marL="179388" indent="-1588" eaLnBrk="1" hangingPunct="1">
              <a:spcBef>
                <a:spcPts val="1200"/>
              </a:spcBef>
              <a:buClr>
                <a:srgbClr val="336699"/>
              </a:buClr>
            </a:pPr>
            <a:r>
              <a:rPr lang="en-US" altLang="de-DE" b="1" dirty="0" smtClean="0">
                <a:latin typeface="Verdana" pitchFamily="34" charset="0"/>
              </a:rPr>
              <a:t>How could Simon check upon his conviction?</a:t>
            </a:r>
            <a:endParaRPr lang="en-US" altLang="de-DE" b="1" dirty="0" smtClean="0">
              <a:solidFill>
                <a:srgbClr val="006699"/>
              </a:solidFill>
              <a:latin typeface="Verdana" pitchFamily="34" charset="0"/>
            </a:endParaRPr>
          </a:p>
          <a:p>
            <a:pPr marL="450850" eaLnBrk="1" hangingPunct="1">
              <a:lnSpc>
                <a:spcPct val="90000"/>
              </a:lnSpc>
              <a:spcBef>
                <a:spcPts val="1200"/>
              </a:spcBef>
              <a:buClr>
                <a:srgbClr val="8CADAE"/>
              </a:buClr>
              <a:buFontTx/>
              <a:buChar char="o"/>
            </a:pPr>
            <a:r>
              <a:rPr lang="en-US" altLang="de-DE" dirty="0">
                <a:latin typeface="Verdana" pitchFamily="34" charset="0"/>
              </a:rPr>
              <a:t>Different views: asking friends, family or experts (e.g. doctor) for advice: do they share his conviction?</a:t>
            </a:r>
          </a:p>
          <a:p>
            <a:pPr marL="450850" eaLnBrk="1" hangingPunct="1">
              <a:lnSpc>
                <a:spcPct val="90000"/>
              </a:lnSpc>
              <a:spcBef>
                <a:spcPts val="1200"/>
              </a:spcBef>
              <a:buClr>
                <a:srgbClr val="8CADAE"/>
              </a:buClr>
              <a:buFontTx/>
              <a:buChar char="o"/>
            </a:pPr>
            <a:r>
              <a:rPr lang="en-US" altLang="de-DE" dirty="0">
                <a:latin typeface="Verdana" pitchFamily="34" charset="0"/>
              </a:rPr>
              <a:t>Personal experiences: Is John prone to false perceptions and special ideas when he is stressed out</a:t>
            </a:r>
            <a:r>
              <a:rPr lang="en-US" altLang="de-DE" dirty="0" smtClean="0">
                <a:latin typeface="Verdana" pitchFamily="34" charset="0"/>
              </a:rPr>
              <a:t>?</a:t>
            </a:r>
            <a:endParaRPr lang="en-US" altLang="de-DE" dirty="0">
              <a:latin typeface="Verdana" pitchFamily="34" charset="0"/>
            </a:endParaRPr>
          </a:p>
          <a:p>
            <a:pPr marL="450850" eaLnBrk="1" hangingPunct="1">
              <a:spcBef>
                <a:spcPts val="1200"/>
              </a:spcBef>
              <a:buClr>
                <a:srgbClr val="8CADAE"/>
              </a:buClr>
              <a:buFontTx/>
              <a:buChar char="o"/>
            </a:pPr>
            <a:r>
              <a:rPr lang="en-US" altLang="de-DE" dirty="0" smtClean="0">
                <a:latin typeface="Verdana" pitchFamily="34" charset="0"/>
              </a:rPr>
              <a:t>Logic: Is the new Dalai Lama already chosen or otherwise predetermined?</a:t>
            </a:r>
          </a:p>
          <a:p>
            <a:pPr marL="450850" eaLnBrk="1" hangingPunct="1">
              <a:spcBef>
                <a:spcPts val="1200"/>
              </a:spcBef>
              <a:buClr>
                <a:srgbClr val="8CADAE"/>
              </a:buClr>
              <a:buFontTx/>
              <a:buChar char="o"/>
            </a:pPr>
            <a:r>
              <a:rPr lang="en-US" altLang="de-DE" dirty="0" smtClean="0">
                <a:latin typeface="Verdana" pitchFamily="34" charset="0"/>
              </a:rPr>
              <a:t>Is Simon prone to unjust euphoria or grandiose ideas?</a:t>
            </a:r>
          </a:p>
          <a:p>
            <a:pPr marL="180000" algn="ctr" eaLnBrk="1" hangingPunct="1">
              <a:spcBef>
                <a:spcPts val="1200"/>
              </a:spcBef>
              <a:buClr>
                <a:srgbClr val="8CADAE"/>
              </a:buClr>
            </a:pPr>
            <a:r>
              <a:rPr lang="en-US" altLang="de-DE" dirty="0" smtClean="0">
                <a:latin typeface="Verdana" pitchFamily="34" charset="0"/>
              </a:rPr>
              <a:t>	Possible consequences of the conviction?</a:t>
            </a:r>
          </a:p>
          <a:p>
            <a:pPr marL="180000" indent="0" eaLnBrk="1" hangingPunct="1">
              <a:spcBef>
                <a:spcPts val="1200"/>
              </a:spcBef>
            </a:pPr>
            <a:endParaRPr lang="en-US" altLang="de-DE" dirty="0" smtClean="0">
              <a:solidFill>
                <a:schemeClr val="bg1"/>
              </a:solidFill>
            </a:endParaRPr>
          </a:p>
        </p:txBody>
      </p:sp>
      <p:grpSp>
        <p:nvGrpSpPr>
          <p:cNvPr id="38919" name="Group 15"/>
          <p:cNvGrpSpPr>
            <a:grpSpLocks/>
          </p:cNvGrpSpPr>
          <p:nvPr/>
        </p:nvGrpSpPr>
        <p:grpSpPr bwMode="auto">
          <a:xfrm>
            <a:off x="0" y="6167438"/>
            <a:ext cx="2339975" cy="536575"/>
            <a:chOff x="0" y="3957"/>
            <a:chExt cx="1474" cy="338"/>
          </a:xfrm>
        </p:grpSpPr>
        <p:sp>
          <p:nvSpPr>
            <p:cNvPr id="3892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3892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de-DE" altLang="de-DE" sz="1200" b="0" i="1" dirty="0" err="1" smtClean="0">
                  <a:latin typeface="Verdana" pitchFamily="34" charset="0"/>
                </a:rPr>
                <a:t>worksheet</a:t>
              </a:r>
              <a:r>
                <a:rPr lang="de-DE" altLang="de-DE" sz="1200" b="0" i="1" dirty="0" smtClean="0">
                  <a:latin typeface="Verdana" pitchFamily="34" charset="0"/>
                </a:rPr>
                <a:t> </a:t>
              </a:r>
              <a:r>
                <a:rPr lang="de-DE" altLang="de-DE" sz="1200" b="0" dirty="0" smtClean="0">
                  <a:latin typeface="Verdana" pitchFamily="34" charset="0"/>
                </a:rPr>
                <a:t>6.2</a:t>
              </a:r>
              <a:endParaRPr lang="de-DE" altLang="de-DE" sz="1200" b="0" dirty="0">
                <a:latin typeface="Verdana" pitchFamily="34" charset="0"/>
              </a:endParaRPr>
            </a:p>
            <a:p>
              <a:pPr eaLnBrk="1" hangingPunct="1"/>
              <a:endParaRPr lang="de-DE" altLang="de-DE" sz="1200" b="0" dirty="0">
                <a:latin typeface="Verdana" pitchFamily="34" charset="0"/>
              </a:endParaRPr>
            </a:p>
          </p:txBody>
        </p:sp>
      </p:grpSp>
      <p:pic>
        <p:nvPicPr>
          <p:cNvPr id="14" name="Picture 10" descr="Electro Graffito Buddha-flickr_ccc_James Evere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1340768"/>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6.31</a:t>
            </a:r>
            <a:endParaRPr lang="en-GB" altLang="de-DE" sz="1200" b="1" dirty="0">
              <a:solidFill>
                <a:schemeClr val="tx2"/>
              </a:solidFill>
              <a:latin typeface="+mn-lt"/>
            </a:endParaRPr>
          </a:p>
        </p:txBody>
      </p:sp>
      <p:sp>
        <p:nvSpPr>
          <p:cNvPr id="12" name="Rectangle 1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Case study:</a:t>
            </a:r>
            <a:br>
              <a:rPr lang="en-US" altLang="de-DE" b="0" kern="0" smtClean="0"/>
            </a:br>
            <a:r>
              <a:rPr lang="en-US" altLang="de-DE" b="0" kern="0" smtClean="0"/>
              <a:t>Enlightenment or illusion?</a:t>
            </a:r>
            <a:endParaRPr lang="en-US" altLang="de-DE" b="0" kern="0" dirty="0" smtClean="0"/>
          </a:p>
        </p:txBody>
      </p:sp>
      <p:sp>
        <p:nvSpPr>
          <p:cNvPr id="16"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99" name="Group 43"/>
          <p:cNvGraphicFramePr>
            <a:graphicFrameLocks noGrp="1"/>
          </p:cNvGraphicFramePr>
          <p:nvPr>
            <p:extLst>
              <p:ext uri="{D42A27DB-BD31-4B8C-83A1-F6EECF244321}">
                <p14:modId xmlns:p14="http://schemas.microsoft.com/office/powerpoint/2010/main" val="1201998000"/>
              </p:ext>
            </p:extLst>
          </p:nvPr>
        </p:nvGraphicFramePr>
        <p:xfrm>
          <a:off x="66675" y="1863725"/>
          <a:ext cx="9020175" cy="4733627"/>
        </p:xfrm>
        <a:graphic>
          <a:graphicData uri="http://schemas.openxmlformats.org/drawingml/2006/table">
            <a:tbl>
              <a:tblPr/>
              <a:tblGrid>
                <a:gridCol w="1697038"/>
                <a:gridCol w="7323137"/>
              </a:tblGrid>
              <a:tr h="2357363">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n-US" altLang="de-DE" sz="1600" b="0" i="0" u="none" strike="noStrike" cap="none" normalizeH="0" baseline="0" noProof="0" dirty="0" smtClean="0">
                          <a:ln>
                            <a:noFill/>
                          </a:ln>
                          <a:solidFill>
                            <a:schemeClr val="tx1"/>
                          </a:solidFill>
                          <a:effectLst/>
                          <a:latin typeface="Verdana" pitchFamily="34" charset="0"/>
                        </a:rPr>
                        <a:t>Simon is convinced that he is a religious leader</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spends his last savings and will be left with no money</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might run into trouble as he cannot foresee the consequences of his actions (e.g. conflicts with competitors, powers in China occupying Tibet)</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Increasing isolation and problems with social environment: People he trusts may avoid him due to his ideas or he will lose social contacts as he will be abroad</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Increase of his self-esteem!</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626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n-US" altLang="de-DE" sz="1600" b="1" i="0" u="none" strike="noStrike" cap="none" normalizeH="0" baseline="0" noProof="0" dirty="0" smtClean="0">
                          <a:ln>
                            <a:noFill/>
                          </a:ln>
                          <a:solidFill>
                            <a:schemeClr val="tx1"/>
                          </a:solidFill>
                          <a:effectLst/>
                          <a:latin typeface="Verdana" pitchFamily="34" charset="0"/>
                        </a:rPr>
                        <a:t>Alternative explanation:</a:t>
                      </a:r>
                      <a:r>
                        <a:rPr kumimoji="0" lang="en-US" altLang="de-DE" sz="1600" b="0" i="0" u="none" strike="noStrike" cap="none" normalizeH="0" baseline="0" noProof="0" dirty="0" smtClean="0">
                          <a:ln>
                            <a:noFill/>
                          </a:ln>
                          <a:solidFill>
                            <a:schemeClr val="tx1"/>
                          </a:solidFill>
                          <a:effectLst/>
                          <a:latin typeface="Verdana" pitchFamily="34" charset="0"/>
                        </a:rPr>
                        <a:t> Simon identifies his ideas as an expression of a mental-health problem</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“kicks the habit” in time and thus the above-described negative consequences of his ideas can be avoided.</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can take care of his private and professional future (e.g. getting in contact with friends again)</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awakes from a beautiful dream! Possible feelings of disappointment and shame, as he had clung to a false belief.</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600" b="0" i="0" u="none" strike="noStrike" cap="none" normalizeH="0" baseline="0" noProof="0" dirty="0" smtClean="0">
                          <a:ln>
                            <a:noFill/>
                          </a:ln>
                          <a:solidFill>
                            <a:schemeClr val="tx1"/>
                          </a:solidFill>
                          <a:effectLst/>
                          <a:latin typeface="Verdana" pitchFamily="34" charset="0"/>
                        </a:rPr>
                        <a:t>He should realize that he has psychiatric problems that require treatment and needs support.</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9949" name="Picture 4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946150"/>
            <a:ext cx="574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1" name="AutoShape 16"/>
          <p:cNvSpPr>
            <a:spLocks noChangeArrowheads="1"/>
          </p:cNvSpPr>
          <p:nvPr/>
        </p:nvSpPr>
        <p:spPr bwMode="auto">
          <a:xfrm>
            <a:off x="4285034" y="1143000"/>
            <a:ext cx="935038" cy="249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39952" name="Rectangle 17"/>
          <p:cNvSpPr>
            <a:spLocks noChangeArrowheads="1"/>
          </p:cNvSpPr>
          <p:nvPr/>
        </p:nvSpPr>
        <p:spPr bwMode="auto">
          <a:xfrm>
            <a:off x="5283595" y="1066800"/>
            <a:ext cx="2816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rgbClr val="336699"/>
              </a:buClr>
            </a:pPr>
            <a:r>
              <a:rPr lang="en-US" altLang="de-DE" b="0" dirty="0">
                <a:latin typeface="Verdana" pitchFamily="34" charset="0"/>
              </a:rPr>
              <a:t>p</a:t>
            </a:r>
            <a:r>
              <a:rPr lang="en-US" altLang="de-DE" b="0" dirty="0" smtClean="0">
                <a:latin typeface="Verdana" pitchFamily="34" charset="0"/>
              </a:rPr>
              <a:t>ossible consequences</a:t>
            </a:r>
            <a:endParaRPr lang="en-US" altLang="de-DE" b="0" dirty="0">
              <a:latin typeface="Verdana" pitchFamily="34" charset="0"/>
            </a:endParaRPr>
          </a:p>
        </p:txBody>
      </p:sp>
      <p:sp>
        <p:nvSpPr>
          <p:cNvPr id="39953" name="Rectangle 3"/>
          <p:cNvSpPr>
            <a:spLocks noChangeArrowheads="1"/>
          </p:cNvSpPr>
          <p:nvPr/>
        </p:nvSpPr>
        <p:spPr bwMode="auto">
          <a:xfrm>
            <a:off x="1146870" y="1066800"/>
            <a:ext cx="33845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Clr>
                <a:schemeClr val="accent1"/>
              </a:buClr>
              <a:buSzPct val="85000"/>
              <a:buFont typeface="Wingdings 2" pitchFamily="18" charset="2"/>
              <a:buNone/>
            </a:pPr>
            <a:r>
              <a:rPr lang="en-US" altLang="de-DE" dirty="0" smtClean="0">
                <a:latin typeface="Verdana" pitchFamily="34" charset="0"/>
              </a:rPr>
              <a:t>Example:</a:t>
            </a:r>
            <a:r>
              <a:rPr lang="en-US" altLang="de-DE" b="0" dirty="0" smtClean="0">
                <a:latin typeface="Verdana" pitchFamily="34" charset="0"/>
              </a:rPr>
              <a:t> Enlightenment</a:t>
            </a:r>
            <a:endParaRPr lang="en-US" altLang="de-DE" sz="1200" b="0" dirty="0">
              <a:latin typeface="Verdana" pitchFamily="34" charset="0"/>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6.32</a:t>
            </a:r>
            <a:endParaRPr lang="en-GB" altLang="de-DE" sz="1200" b="1" dirty="0">
              <a:solidFill>
                <a:schemeClr val="tx2"/>
              </a:solidFill>
              <a:latin typeface="+mn-lt"/>
            </a:endParaRPr>
          </a:p>
        </p:txBody>
      </p:sp>
      <p:sp>
        <p:nvSpPr>
          <p:cNvPr id="13" name="Rectangle 1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Case study:</a:t>
            </a:r>
            <a:br>
              <a:rPr lang="en-US" altLang="de-DE" b="0" kern="0" smtClean="0"/>
            </a:br>
            <a:r>
              <a:rPr lang="en-US" altLang="de-DE" b="0" kern="0" smtClean="0"/>
              <a:t>Enlightenment or illusion?</a:t>
            </a:r>
            <a:endParaRPr lang="en-US" altLang="de-DE" b="0" kern="0" dirty="0" smtClean="0"/>
          </a:p>
        </p:txBody>
      </p:sp>
      <p:sp>
        <p:nvSpPr>
          <p:cNvPr id="14"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0" y="1511300"/>
            <a:ext cx="60848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endParaRPr lang="en-US" altLang="de-DE" sz="3000"/>
          </a:p>
        </p:txBody>
      </p:sp>
      <p:sp>
        <p:nvSpPr>
          <p:cNvPr id="40963" name="Rectangle 5"/>
          <p:cNvSpPr>
            <a:spLocks noGrp="1" noChangeArrowheads="1"/>
          </p:cNvSpPr>
          <p:nvPr>
            <p:ph type="title" idx="4294967295"/>
          </p:nvPr>
        </p:nvSpPr>
        <p:spPr>
          <a:xfrm>
            <a:off x="0" y="0"/>
            <a:ext cx="9144000" cy="792000"/>
          </a:xfrm>
        </p:spPr>
        <p:txBody>
          <a:bodyPr anchor="ctr"/>
          <a:lstStyle/>
          <a:p>
            <a:pPr eaLnBrk="1" hangingPunct="1"/>
            <a:r>
              <a:rPr lang="en-US" altLang="de-DE" dirty="0" smtClean="0"/>
              <a:t>Your ideas – personal examples</a:t>
            </a:r>
          </a:p>
        </p:txBody>
      </p:sp>
      <p:sp>
        <p:nvSpPr>
          <p:cNvPr id="40964" name="Text Box 47"/>
          <p:cNvSpPr txBox="1">
            <a:spLocks noChangeArrowheads="1"/>
          </p:cNvSpPr>
          <p:nvPr/>
        </p:nvSpPr>
        <p:spPr bwMode="auto">
          <a:xfrm>
            <a:off x="323850" y="1773238"/>
            <a:ext cx="84963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US" altLang="de-DE" b="0" dirty="0" smtClean="0">
                <a:latin typeface="Verdana" pitchFamily="34" charset="0"/>
              </a:rPr>
              <a:t>What speaks for and against your ideas?</a:t>
            </a:r>
          </a:p>
          <a:p>
            <a:pPr algn="ctr" eaLnBrk="1" hangingPunct="1">
              <a:spcBef>
                <a:spcPct val="50000"/>
              </a:spcBef>
            </a:pPr>
            <a:endParaRPr lang="en-US" altLang="de-DE" b="0" dirty="0" smtClean="0">
              <a:latin typeface="Verdana" pitchFamily="34" charset="0"/>
            </a:endParaRPr>
          </a:p>
          <a:p>
            <a:pPr algn="ctr" eaLnBrk="1" hangingPunct="1">
              <a:spcBef>
                <a:spcPct val="50000"/>
              </a:spcBef>
            </a:pPr>
            <a:r>
              <a:rPr lang="en-US" altLang="de-DE" b="0" dirty="0" smtClean="0">
                <a:latin typeface="Verdana" pitchFamily="34" charset="0"/>
              </a:rPr>
              <a:t>How can you check upon these ideas?</a:t>
            </a:r>
          </a:p>
          <a:p>
            <a:pPr algn="ctr" eaLnBrk="1" hangingPunct="1">
              <a:spcBef>
                <a:spcPct val="50000"/>
              </a:spcBef>
            </a:pPr>
            <a:endParaRPr lang="en-US" altLang="de-DE" b="0" dirty="0" smtClean="0">
              <a:latin typeface="Verdana" pitchFamily="34" charset="0"/>
            </a:endParaRPr>
          </a:p>
          <a:p>
            <a:pPr algn="ctr" eaLnBrk="1" hangingPunct="1">
              <a:spcBef>
                <a:spcPct val="50000"/>
              </a:spcBef>
            </a:pPr>
            <a:r>
              <a:rPr lang="en-US" altLang="de-DE" b="0" dirty="0" smtClean="0">
                <a:latin typeface="Verdana" pitchFamily="34" charset="0"/>
              </a:rPr>
              <a:t>What are the consequences of clinging to or rejecting an idea?</a:t>
            </a:r>
            <a:endParaRPr lang="en-US" altLang="de-DE" b="0" dirty="0">
              <a:latin typeface="Verdana" pitchFamily="34" charset="0"/>
            </a:endParaRPr>
          </a:p>
        </p:txBody>
      </p:sp>
      <p:grpSp>
        <p:nvGrpSpPr>
          <p:cNvPr id="40965" name="Group 15"/>
          <p:cNvGrpSpPr>
            <a:grpSpLocks/>
          </p:cNvGrpSpPr>
          <p:nvPr/>
        </p:nvGrpSpPr>
        <p:grpSpPr bwMode="auto">
          <a:xfrm>
            <a:off x="0" y="6145213"/>
            <a:ext cx="2339975" cy="677862"/>
            <a:chOff x="0" y="3871"/>
            <a:chExt cx="1474" cy="427"/>
          </a:xfrm>
        </p:grpSpPr>
        <p:sp>
          <p:nvSpPr>
            <p:cNvPr id="40968" name="Rectangle 69"/>
            <p:cNvSpPr>
              <a:spLocks noChangeArrowheads="1"/>
            </p:cNvSpPr>
            <p:nvPr/>
          </p:nvSpPr>
          <p:spPr bwMode="auto">
            <a:xfrm>
              <a:off x="0" y="3885"/>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40969"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24"/>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Text Box 71"/>
            <p:cNvSpPr txBox="1">
              <a:spLocks noChangeArrowheads="1"/>
            </p:cNvSpPr>
            <p:nvPr/>
          </p:nvSpPr>
          <p:spPr bwMode="auto">
            <a:xfrm>
              <a:off x="160" y="3871"/>
              <a:ext cx="1314"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en-US" altLang="de-DE" sz="1200" b="0" i="1" dirty="0" smtClean="0">
                  <a:latin typeface="Verdana" pitchFamily="34" charset="0"/>
                </a:rPr>
                <a:t>worksheet</a:t>
              </a:r>
            </a:p>
            <a:p>
              <a:pPr eaLnBrk="1" hangingPunct="1"/>
              <a:r>
                <a:rPr lang="de-DE" altLang="de-DE" sz="1200" b="0" dirty="0" smtClean="0">
                  <a:latin typeface="Verdana" pitchFamily="34" charset="0"/>
                </a:rPr>
                <a:t>      6.3 </a:t>
              </a:r>
              <a:r>
                <a:rPr lang="de-DE" altLang="de-DE" sz="1200" b="0" dirty="0">
                  <a:latin typeface="Verdana" pitchFamily="34" charset="0"/>
                </a:rPr>
                <a:t>a, b, c</a:t>
              </a:r>
            </a:p>
            <a:p>
              <a:pPr eaLnBrk="1" hangingPunct="1"/>
              <a:r>
                <a:rPr lang="de-DE" altLang="de-DE" sz="1200" b="0" dirty="0">
                  <a:latin typeface="Verdana" pitchFamily="34" charset="0"/>
                </a:rPr>
                <a:t>     </a:t>
              </a:r>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0" y="-53975"/>
            <a:ext cx="9144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Changes in the environment! Is </a:t>
            </a:r>
            <a:r>
              <a:rPr lang="en-US" altLang="de-DE" sz="2000" b="0" dirty="0">
                <a:solidFill>
                  <a:schemeClr val="accent1"/>
                </a:solidFill>
                <a:latin typeface="Verdana" pitchFamily="34" charset="0"/>
              </a:rPr>
              <a:t>i</a:t>
            </a:r>
            <a:r>
              <a:rPr lang="en-US" altLang="de-DE" sz="2000" b="0" dirty="0" smtClean="0">
                <a:solidFill>
                  <a:schemeClr val="accent1"/>
                </a:solidFill>
                <a:latin typeface="Verdana" pitchFamily="34" charset="0"/>
              </a:rPr>
              <a:t>t really true? </a:t>
            </a:r>
          </a:p>
          <a:p>
            <a:pPr algn="ctr" eaLnBrk="1" hangingPunct="1"/>
            <a:r>
              <a:rPr lang="en-US" altLang="de-DE" sz="1500" b="0" dirty="0" smtClean="0">
                <a:solidFill>
                  <a:schemeClr val="accent1"/>
                </a:solidFill>
                <a:latin typeface="Verdana" pitchFamily="34" charset="0"/>
              </a:rPr>
              <a:t>Own observation: a striking number of people in your neighborhood wear sunglasses; neighbors behave in a hostile way</a:t>
            </a:r>
            <a:endParaRPr lang="en-US" altLang="de-DE" sz="1500" b="0" dirty="0">
              <a:solidFill>
                <a:schemeClr val="accent1"/>
              </a:solidFill>
              <a:latin typeface="Verdana" pitchFamily="34" charset="0"/>
            </a:endParaRPr>
          </a:p>
        </p:txBody>
      </p:sp>
      <p:sp>
        <p:nvSpPr>
          <p:cNvPr id="41987" name="Text Box 4"/>
          <p:cNvSpPr txBox="1">
            <a:spLocks noChangeArrowheads="1"/>
          </p:cNvSpPr>
          <p:nvPr/>
        </p:nvSpPr>
        <p:spPr bwMode="auto">
          <a:xfrm>
            <a:off x="251520" y="1139691"/>
            <a:ext cx="5688905" cy="459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0" indent="0" eaLnBrk="1" hangingPunct="1">
              <a:buFontTx/>
              <a:buAutoNum type="alphaUcPeriod"/>
            </a:pPr>
            <a:r>
              <a:rPr lang="en-US" altLang="de-DE" sz="1500" dirty="0" smtClean="0">
                <a:latin typeface="Verdana" pitchFamily="34" charset="0"/>
              </a:rPr>
              <a:t> Record and observe! (e.g. count the number of events for a couple of days)</a:t>
            </a:r>
          </a:p>
          <a:p>
            <a:pPr marL="0" indent="0" eaLnBrk="1" hangingPunct="1"/>
            <a:r>
              <a:rPr lang="en-US" altLang="de-DE" sz="1500" b="0" i="1" dirty="0" smtClean="0">
                <a:latin typeface="Verdana" pitchFamily="34" charset="0"/>
              </a:rPr>
              <a:t>Is it coincidence? Was it like that before? Is it my imagination? Are things the same outside my personal environment and thus hardly relate to me in any way?</a:t>
            </a:r>
          </a:p>
          <a:p>
            <a:pPr marL="0" indent="0" eaLnBrk="1" hangingPunct="1"/>
            <a:endParaRPr lang="en-US" altLang="de-DE" sz="1500" b="0" i="1" dirty="0" smtClean="0">
              <a:latin typeface="Verdana" pitchFamily="34" charset="0"/>
            </a:endParaRPr>
          </a:p>
          <a:p>
            <a:pPr marL="0" lvl="0" indent="0" eaLnBrk="1" hangingPunct="1">
              <a:spcBef>
                <a:spcPct val="50000"/>
              </a:spcBef>
            </a:pPr>
            <a:r>
              <a:rPr lang="de-DE" altLang="de-DE" sz="1500" dirty="0" smtClean="0">
                <a:solidFill>
                  <a:srgbClr val="000000"/>
                </a:solidFill>
                <a:latin typeface="Verdana" pitchFamily="34" charset="0"/>
              </a:rPr>
              <a:t>B</a:t>
            </a:r>
            <a:r>
              <a:rPr lang="de-DE" altLang="de-DE" sz="1500" dirty="0">
                <a:solidFill>
                  <a:srgbClr val="000000"/>
                </a:solidFill>
                <a:latin typeface="Verdana" pitchFamily="34" charset="0"/>
              </a:rPr>
              <a:t>. </a:t>
            </a:r>
            <a:r>
              <a:rPr lang="en-US" altLang="de-DE" sz="1500" dirty="0" smtClean="0">
                <a:solidFill>
                  <a:srgbClr val="000000"/>
                </a:solidFill>
                <a:latin typeface="Verdana" pitchFamily="34" charset="0"/>
              </a:rPr>
              <a:t>Consider other explanations! </a:t>
            </a:r>
            <a:br>
              <a:rPr lang="en-US" altLang="de-DE" sz="1500" dirty="0" smtClean="0">
                <a:solidFill>
                  <a:srgbClr val="000000"/>
                </a:solidFill>
                <a:latin typeface="Verdana" pitchFamily="34" charset="0"/>
              </a:rPr>
            </a:br>
            <a:r>
              <a:rPr lang="en-US" altLang="de-DE" sz="1500" b="0" i="1" dirty="0" smtClean="0">
                <a:solidFill>
                  <a:srgbClr val="000000"/>
                </a:solidFill>
                <a:latin typeface="Verdana" pitchFamily="34" charset="0"/>
              </a:rPr>
              <a:t>Are there alternative explanations? Many people wearing sunglasses: is it summer, are sunglasses currently “in vogue– even though the weather is bad? My neighbors behave in a hostile way: am I overreacting, do they behave like that towards others as well?</a:t>
            </a:r>
          </a:p>
          <a:p>
            <a:pPr marL="0" lvl="0" indent="0" eaLnBrk="1" hangingPunct="1">
              <a:spcBef>
                <a:spcPct val="50000"/>
              </a:spcBef>
            </a:pPr>
            <a:endParaRPr lang="en-US" altLang="de-DE" sz="1500" b="0" i="1" dirty="0" smtClean="0">
              <a:solidFill>
                <a:srgbClr val="000000"/>
              </a:solidFill>
              <a:latin typeface="Verdana" pitchFamily="34" charset="0"/>
            </a:endParaRPr>
          </a:p>
          <a:p>
            <a:pPr marL="0" lvl="0" indent="0" eaLnBrk="1" hangingPunct="1">
              <a:spcBef>
                <a:spcPct val="50000"/>
              </a:spcBef>
            </a:pPr>
            <a:r>
              <a:rPr lang="en-US" altLang="de-DE" sz="1500" dirty="0" smtClean="0">
                <a:solidFill>
                  <a:srgbClr val="000000"/>
                </a:solidFill>
                <a:latin typeface="Verdana" pitchFamily="34" charset="0"/>
              </a:rPr>
              <a:t>C. Look for more reasons for change! (e.g. maybe I am responsible for some of the changes) </a:t>
            </a:r>
            <a:br>
              <a:rPr lang="en-US" altLang="de-DE" sz="1500" dirty="0" smtClean="0">
                <a:solidFill>
                  <a:srgbClr val="000000"/>
                </a:solidFill>
                <a:latin typeface="Verdana" pitchFamily="34" charset="0"/>
              </a:rPr>
            </a:br>
            <a:r>
              <a:rPr lang="en-US" altLang="de-DE" sz="1500" b="0" i="1" dirty="0" smtClean="0">
                <a:solidFill>
                  <a:srgbClr val="000000"/>
                </a:solidFill>
                <a:latin typeface="Verdana" pitchFamily="34" charset="0"/>
              </a:rPr>
              <a:t>Neighbors are not spies or members of the mafia, but they may be grumpy because I offended them by confronting them with my theories.</a:t>
            </a:r>
            <a:endParaRPr lang="en-US" altLang="de-DE" sz="1500" b="0" i="1" dirty="0">
              <a:solidFill>
                <a:srgbClr val="000000"/>
              </a:solidFill>
              <a:latin typeface="Verdana" pitchFamily="34" charset="0"/>
            </a:endParaRPr>
          </a:p>
        </p:txBody>
      </p:sp>
      <p:sp>
        <p:nvSpPr>
          <p:cNvPr id="41988" name="Text Box 5"/>
          <p:cNvSpPr txBox="1">
            <a:spLocks noChangeArrowheads="1"/>
          </p:cNvSpPr>
          <p:nvPr/>
        </p:nvSpPr>
        <p:spPr bwMode="auto">
          <a:xfrm>
            <a:off x="7521575" y="1138392"/>
            <a:ext cx="165576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500" b="0" dirty="0" smtClean="0">
                <a:latin typeface="Verdana" pitchFamily="34" charset="0"/>
              </a:rPr>
              <a:t>YES – nothing to worry about!</a:t>
            </a:r>
            <a:endParaRPr lang="en-US" altLang="de-DE" sz="1500" b="0" dirty="0">
              <a:latin typeface="Verdana" pitchFamily="34" charset="0"/>
            </a:endParaRPr>
          </a:p>
        </p:txBody>
      </p:sp>
      <p:sp>
        <p:nvSpPr>
          <p:cNvPr id="41989" name="Text Box 6"/>
          <p:cNvSpPr txBox="1">
            <a:spLocks noChangeArrowheads="1"/>
          </p:cNvSpPr>
          <p:nvPr/>
        </p:nvSpPr>
        <p:spPr bwMode="auto">
          <a:xfrm>
            <a:off x="6083449" y="2334265"/>
            <a:ext cx="15128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b="0" dirty="0" smtClean="0">
                <a:latin typeface="Verdana" pitchFamily="34" charset="0"/>
              </a:rPr>
              <a:t>NO</a:t>
            </a:r>
            <a:endParaRPr lang="de-DE" altLang="de-DE" b="0" dirty="0">
              <a:latin typeface="Verdana" pitchFamily="34" charset="0"/>
            </a:endParaRPr>
          </a:p>
        </p:txBody>
      </p:sp>
      <p:sp>
        <p:nvSpPr>
          <p:cNvPr id="41991" name="Text Box 8"/>
          <p:cNvSpPr txBox="1">
            <a:spLocks noChangeArrowheads="1"/>
          </p:cNvSpPr>
          <p:nvPr/>
        </p:nvSpPr>
        <p:spPr bwMode="auto">
          <a:xfrm>
            <a:off x="7521575" y="4593197"/>
            <a:ext cx="16557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500" b="0" dirty="0" smtClean="0">
                <a:latin typeface="Verdana" pitchFamily="34" charset="0"/>
              </a:rPr>
              <a:t>YES!</a:t>
            </a:r>
            <a:endParaRPr lang="de-DE" altLang="de-DE" sz="1500" b="0" dirty="0">
              <a:latin typeface="Verdana" pitchFamily="34" charset="0"/>
            </a:endParaRPr>
          </a:p>
        </p:txBody>
      </p:sp>
      <p:sp>
        <p:nvSpPr>
          <p:cNvPr id="41992" name="Text Box 10"/>
          <p:cNvSpPr txBox="1">
            <a:spLocks noChangeArrowheads="1"/>
          </p:cNvSpPr>
          <p:nvPr/>
        </p:nvSpPr>
        <p:spPr bwMode="auto">
          <a:xfrm>
            <a:off x="6084168" y="3933056"/>
            <a:ext cx="15128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b="0" dirty="0" smtClean="0">
                <a:latin typeface="Verdana" pitchFamily="34" charset="0"/>
              </a:rPr>
              <a:t>NO</a:t>
            </a:r>
            <a:endParaRPr lang="de-DE" altLang="de-DE" b="0" dirty="0">
              <a:latin typeface="Verdana" pitchFamily="34" charset="0"/>
            </a:endParaRPr>
          </a:p>
        </p:txBody>
      </p:sp>
      <p:sp>
        <p:nvSpPr>
          <p:cNvPr id="41993" name="Text Box 12"/>
          <p:cNvSpPr txBox="1">
            <a:spLocks noChangeArrowheads="1"/>
          </p:cNvSpPr>
          <p:nvPr/>
        </p:nvSpPr>
        <p:spPr bwMode="auto">
          <a:xfrm>
            <a:off x="5940425" y="5705167"/>
            <a:ext cx="331152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b="0" dirty="0" smtClean="0">
                <a:latin typeface="Verdana" pitchFamily="34" charset="0"/>
              </a:rPr>
              <a:t>NO</a:t>
            </a:r>
            <a:r>
              <a:rPr lang="en-US" altLang="de-DE" sz="1400" b="0" dirty="0" smtClean="0">
                <a:latin typeface="Verdana" pitchFamily="34" charset="0"/>
              </a:rPr>
              <a:t>… </a:t>
            </a:r>
            <a:r>
              <a:rPr lang="en-US" altLang="de-DE" sz="1400" b="0" dirty="0" smtClean="0">
                <a:solidFill>
                  <a:schemeClr val="accent1"/>
                </a:solidFill>
                <a:latin typeface="Verdana" pitchFamily="34" charset="0"/>
              </a:rPr>
              <a:t>BUT, even if it’s true: How can I handle this situation in a better way?</a:t>
            </a:r>
            <a:endParaRPr lang="en-US" altLang="de-DE" sz="1400" b="0" dirty="0">
              <a:solidFill>
                <a:schemeClr val="accent1"/>
              </a:solidFill>
              <a:latin typeface="Verdana" pitchFamily="34" charset="0"/>
            </a:endParaRPr>
          </a:p>
        </p:txBody>
      </p:sp>
      <p:sp>
        <p:nvSpPr>
          <p:cNvPr id="41995" name="Text Box 14"/>
          <p:cNvSpPr txBox="1">
            <a:spLocks noChangeArrowheads="1"/>
          </p:cNvSpPr>
          <p:nvPr/>
        </p:nvSpPr>
        <p:spPr bwMode="auto">
          <a:xfrm>
            <a:off x="7521575" y="2559050"/>
            <a:ext cx="16557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500" b="0" dirty="0" smtClean="0">
                <a:latin typeface="Verdana" pitchFamily="34" charset="0"/>
              </a:rPr>
              <a:t>YES – other reasons, it is not related to me in any way!</a:t>
            </a:r>
            <a:endParaRPr lang="en-US" altLang="de-DE" sz="1500" b="0" dirty="0">
              <a:latin typeface="Verdana" pitchFamily="34" charset="0"/>
            </a:endParaRPr>
          </a:p>
        </p:txBody>
      </p:sp>
      <p:grpSp>
        <p:nvGrpSpPr>
          <p:cNvPr id="41996" name="Group 21"/>
          <p:cNvGrpSpPr>
            <a:grpSpLocks/>
          </p:cNvGrpSpPr>
          <p:nvPr/>
        </p:nvGrpSpPr>
        <p:grpSpPr bwMode="auto">
          <a:xfrm>
            <a:off x="0" y="6167438"/>
            <a:ext cx="2339975" cy="536575"/>
            <a:chOff x="0" y="3957"/>
            <a:chExt cx="1474" cy="338"/>
          </a:xfrm>
        </p:grpSpPr>
        <p:sp>
          <p:nvSpPr>
            <p:cNvPr id="4200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4200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en-US" altLang="de-DE" sz="1200" b="0" i="1" dirty="0" smtClean="0">
                  <a:latin typeface="Verdana" pitchFamily="34" charset="0"/>
                </a:rPr>
                <a:t>worksheet</a:t>
              </a:r>
              <a:r>
                <a:rPr lang="de-DE" altLang="de-DE" sz="1200" b="0" dirty="0" smtClean="0">
                  <a:latin typeface="Verdana" pitchFamily="34" charset="0"/>
                </a:rPr>
                <a:t> 6.4</a:t>
              </a:r>
              <a:endParaRPr lang="de-DE" altLang="de-DE" sz="1200" b="0" dirty="0">
                <a:latin typeface="Verdana" pitchFamily="34" charset="0"/>
              </a:endParaRPr>
            </a:p>
            <a:p>
              <a:pPr eaLnBrk="1" hangingPunct="1"/>
              <a:r>
                <a:rPr lang="de-DE" altLang="de-DE" sz="1200" b="0" dirty="0">
                  <a:latin typeface="Verdana" pitchFamily="34" charset="0"/>
                </a:rPr>
                <a:t>     </a:t>
              </a:r>
            </a:p>
          </p:txBody>
        </p:sp>
      </p:grpSp>
      <p:sp>
        <p:nvSpPr>
          <p:cNvPr id="41999" name="AutoShape 2"/>
          <p:cNvSpPr>
            <a:spLocks noChangeArrowheads="1"/>
          </p:cNvSpPr>
          <p:nvPr/>
        </p:nvSpPr>
        <p:spPr bwMode="auto">
          <a:xfrm rot="10800000">
            <a:off x="5934074" y="1183327"/>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32 w 21600"/>
              <a:gd name="T25" fmla="*/ 12152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333" y="0"/>
                </a:moveTo>
                <a:lnTo>
                  <a:pt x="9066" y="6171"/>
                </a:lnTo>
                <a:lnTo>
                  <a:pt x="12152" y="6171"/>
                </a:lnTo>
                <a:lnTo>
                  <a:pt x="12152" y="12152"/>
                </a:lnTo>
                <a:lnTo>
                  <a:pt x="6171" y="12152"/>
                </a:lnTo>
                <a:lnTo>
                  <a:pt x="6171" y="9066"/>
                </a:lnTo>
                <a:lnTo>
                  <a:pt x="0" y="15333"/>
                </a:lnTo>
                <a:lnTo>
                  <a:pt x="6171" y="21600"/>
                </a:lnTo>
                <a:lnTo>
                  <a:pt x="6171" y="18514"/>
                </a:lnTo>
                <a:lnTo>
                  <a:pt x="18514" y="18514"/>
                </a:lnTo>
                <a:lnTo>
                  <a:pt x="18514" y="6171"/>
                </a:lnTo>
                <a:lnTo>
                  <a:pt x="21600" y="6171"/>
                </a:lnTo>
                <a:lnTo>
                  <a:pt x="15333" y="0"/>
                </a:lnTo>
                <a:close/>
              </a:path>
            </a:pathLst>
          </a:custGeom>
          <a:gradFill rotWithShape="1">
            <a:gsLst>
              <a:gs pos="0">
                <a:schemeClr val="bg2"/>
              </a:gs>
              <a:gs pos="100000">
                <a:srgbClr val="8CADAE"/>
              </a:gs>
            </a:gsLst>
            <a:lin ang="5400000" scaled="1"/>
          </a:gradFill>
          <a:ln w="9525">
            <a:solidFill>
              <a:schemeClr val="tx1"/>
            </a:solidFill>
            <a:miter lim="800000"/>
            <a:headEnd/>
            <a:tailEnd/>
          </a:ln>
        </p:spPr>
        <p:txBody>
          <a:bodyPr rot="10800000" wrap="none" anchor="ctr"/>
          <a:lstStyle/>
          <a:p>
            <a:endParaRPr lang="de-DE"/>
          </a:p>
        </p:txBody>
      </p:sp>
      <p:sp>
        <p:nvSpPr>
          <p:cNvPr id="42000" name="AutoShape 9"/>
          <p:cNvSpPr>
            <a:spLocks noChangeArrowheads="1"/>
          </p:cNvSpPr>
          <p:nvPr/>
        </p:nvSpPr>
        <p:spPr bwMode="auto">
          <a:xfrm rot="10800000">
            <a:off x="5934075" y="2733485"/>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de-DE"/>
          </a:p>
        </p:txBody>
      </p:sp>
      <p:sp>
        <p:nvSpPr>
          <p:cNvPr id="42001" name="AutoShape 11"/>
          <p:cNvSpPr>
            <a:spLocks noChangeArrowheads="1"/>
          </p:cNvSpPr>
          <p:nvPr/>
        </p:nvSpPr>
        <p:spPr bwMode="auto">
          <a:xfrm rot="10800000">
            <a:off x="5934075" y="4428817"/>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de-DE"/>
          </a:p>
        </p:txBody>
      </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In your opinion, is exchanging with others important? Why?</a:t>
            </a:r>
          </a:p>
        </p:txBody>
      </p:sp>
      <p:sp>
        <p:nvSpPr>
          <p:cNvPr id="43011" name="Rectangle 3"/>
          <p:cNvSpPr>
            <a:spLocks noChangeArrowheads="1"/>
          </p:cNvSpPr>
          <p:nvPr/>
        </p:nvSpPr>
        <p:spPr bwMode="auto">
          <a:xfrm>
            <a:off x="914400" y="2670175"/>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FontTx/>
              <a:buChar char="•"/>
            </a:pPr>
            <a:endParaRPr lang="en-GB" altLang="de-DE" sz="2000" b="0">
              <a:latin typeface="Verdana" pitchFamily="34" charset="0"/>
            </a:endParaRPr>
          </a:p>
        </p:txBody>
      </p:sp>
      <p:sp>
        <p:nvSpPr>
          <p:cNvPr id="43012" name="Text Box 4"/>
          <p:cNvSpPr txBox="1">
            <a:spLocks noChangeArrowheads="1"/>
          </p:cNvSpPr>
          <p:nvPr/>
        </p:nvSpPr>
        <p:spPr bwMode="auto">
          <a:xfrm>
            <a:off x="279400" y="1363663"/>
            <a:ext cx="85693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defTabSz="363538" eaLnBrk="0" hangingPunct="0">
              <a:defRPr b="1">
                <a:solidFill>
                  <a:schemeClr val="tx1"/>
                </a:solidFill>
                <a:latin typeface="Arial" charset="0"/>
                <a:cs typeface="Times New Roman" pitchFamily="18" charset="0"/>
              </a:defRPr>
            </a:lvl1pPr>
            <a:lvl2pPr marL="1246188" indent="-352425" defTabSz="363538" eaLnBrk="0" hangingPunct="0">
              <a:defRPr b="1">
                <a:solidFill>
                  <a:schemeClr val="tx1"/>
                </a:solidFill>
                <a:latin typeface="Arial" charset="0"/>
                <a:cs typeface="Times New Roman" pitchFamily="18" charset="0"/>
              </a:defRPr>
            </a:lvl2pPr>
            <a:lvl3pPr marL="1143000" indent="-228600" defTabSz="363538" eaLnBrk="0" hangingPunct="0">
              <a:defRPr b="1">
                <a:solidFill>
                  <a:schemeClr val="tx1"/>
                </a:solidFill>
                <a:latin typeface="Arial" charset="0"/>
                <a:cs typeface="Times New Roman" pitchFamily="18" charset="0"/>
              </a:defRPr>
            </a:lvl3pPr>
            <a:lvl4pPr marL="1600200" indent="-228600" defTabSz="363538" eaLnBrk="0" hangingPunct="0">
              <a:defRPr b="1">
                <a:solidFill>
                  <a:schemeClr val="tx1"/>
                </a:solidFill>
                <a:latin typeface="Arial" charset="0"/>
                <a:cs typeface="Times New Roman" pitchFamily="18" charset="0"/>
              </a:defRPr>
            </a:lvl4pPr>
            <a:lvl5pPr marL="2057400" indent="-228600" defTabSz="363538" eaLnBrk="0" hangingPunct="0">
              <a:defRPr b="1">
                <a:solidFill>
                  <a:schemeClr val="tx1"/>
                </a:solidFill>
                <a:latin typeface="Arial" charset="0"/>
                <a:cs typeface="Times New Roman" pitchFamily="18" charset="0"/>
              </a:defRPr>
            </a:lvl5pPr>
            <a:lvl6pPr marL="2514600" indent="-228600" defTabSz="36353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36353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36353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363538" eaLnBrk="0" fontAlgn="base" hangingPunct="0">
              <a:spcBef>
                <a:spcPct val="0"/>
              </a:spcBef>
              <a:spcAft>
                <a:spcPct val="0"/>
              </a:spcAft>
              <a:defRPr b="1">
                <a:solidFill>
                  <a:schemeClr val="tx1"/>
                </a:solidFill>
                <a:latin typeface="Arial" charset="0"/>
                <a:cs typeface="Times New Roman" pitchFamily="18" charset="0"/>
              </a:defRPr>
            </a:lvl9pPr>
          </a:lstStyle>
          <a:p>
            <a:pPr marL="450850" indent="-273050" eaLnBrk="1" hangingPunct="1">
              <a:spcBef>
                <a:spcPts val="1200"/>
              </a:spcBef>
              <a:buClr>
                <a:srgbClr val="8CADAE"/>
              </a:buClr>
              <a:buSzPct val="85000"/>
              <a:buFontTx/>
              <a:buChar char="o"/>
            </a:pPr>
            <a:r>
              <a:rPr lang="en-US" altLang="de-DE" b="0" dirty="0" smtClean="0">
                <a:latin typeface="Verdana" pitchFamily="34" charset="0"/>
              </a:rPr>
              <a:t>You get a new perspective. 	</a:t>
            </a:r>
          </a:p>
          <a:p>
            <a:pPr marL="450850" indent="-273050" eaLnBrk="1" hangingPunct="1">
              <a:spcBef>
                <a:spcPts val="1200"/>
              </a:spcBef>
              <a:buClr>
                <a:srgbClr val="8CADAE"/>
              </a:buClr>
              <a:buSzPct val="85000"/>
              <a:buFontTx/>
              <a:buChar char="o"/>
            </a:pPr>
            <a:r>
              <a:rPr lang="en-US" altLang="de-DE" b="0" dirty="0" smtClean="0">
                <a:latin typeface="Verdana" pitchFamily="34" charset="0"/>
              </a:rPr>
              <a:t>When you are tense or angry, exchanging with others may prevent you from doing stupid things. </a:t>
            </a:r>
          </a:p>
          <a:p>
            <a:pPr marL="450850" indent="-273050" eaLnBrk="1" hangingPunct="1">
              <a:spcBef>
                <a:spcPts val="1200"/>
              </a:spcBef>
              <a:buClr>
                <a:srgbClr val="8CADAE"/>
              </a:buClr>
              <a:buSzPct val="85000"/>
              <a:buFontTx/>
              <a:buChar char="o"/>
            </a:pPr>
            <a:r>
              <a:rPr lang="en-US" altLang="de-DE" b="0" dirty="0" smtClean="0">
                <a:latin typeface="Verdana" pitchFamily="34" charset="0"/>
              </a:rPr>
              <a:t>By talking, you will get your troubles off your chest and often your concerns seem less serious.	</a:t>
            </a:r>
          </a:p>
          <a:p>
            <a:pPr marL="450850" indent="-273050" eaLnBrk="1" hangingPunct="1">
              <a:spcBef>
                <a:spcPts val="1200"/>
              </a:spcBef>
              <a:buClr>
                <a:srgbClr val="8CADAE"/>
              </a:buClr>
              <a:buSzPct val="85000"/>
              <a:buFontTx/>
              <a:buChar char="o"/>
            </a:pPr>
            <a:r>
              <a:rPr lang="en-US" altLang="de-DE" b="0" dirty="0" smtClean="0">
                <a:latin typeface="Verdana" pitchFamily="34" charset="0"/>
              </a:rPr>
              <a:t>It is almost impossible to get the full picture of everything from one single perspective (“Four eyes can see more than one”).</a:t>
            </a:r>
            <a:endParaRPr lang="en-US" altLang="de-DE" b="0" dirty="0" smtClean="0">
              <a:solidFill>
                <a:srgbClr val="00FFFF"/>
              </a:solidFill>
              <a:latin typeface="Verdana" pitchFamily="34" charset="0"/>
            </a:endParaRPr>
          </a:p>
          <a:p>
            <a:pPr marL="450850" indent="-273050" eaLnBrk="1" hangingPunct="1">
              <a:spcBef>
                <a:spcPts val="1200"/>
              </a:spcBef>
              <a:buClr>
                <a:srgbClr val="8CADAE"/>
              </a:buClr>
              <a:buSzPct val="85000"/>
              <a:buFontTx/>
              <a:buChar char="o"/>
            </a:pPr>
            <a:r>
              <a:rPr lang="en-US" altLang="de-DE" b="0" dirty="0" smtClean="0">
                <a:latin typeface="Verdana" pitchFamily="34" charset="0"/>
              </a:rPr>
              <a:t>You may learn something new from discussions, enabling you to reflect on your prior behavior and opinions.</a:t>
            </a:r>
          </a:p>
          <a:p>
            <a:pPr marL="450850" lvl="1" indent="-273050" eaLnBrk="1" hangingPunct="1">
              <a:lnSpc>
                <a:spcPct val="110000"/>
              </a:lnSpc>
              <a:spcBef>
                <a:spcPts val="1200"/>
              </a:spcBef>
              <a:buClr>
                <a:srgbClr val="006699"/>
              </a:buClr>
              <a:buFont typeface="Wingdings" pitchFamily="2" charset="2"/>
              <a:buNone/>
            </a:pPr>
            <a:r>
              <a:rPr lang="en-US" altLang="de-DE" sz="2000" b="0" dirty="0" smtClean="0">
                <a:latin typeface="Verdana" pitchFamily="34" charset="0"/>
              </a:rPr>
              <a:t>	</a:t>
            </a:r>
            <a:endParaRPr lang="en-US" altLang="de-DE" sz="2000" b="0" dirty="0">
              <a:latin typeface="Verdana" pitchFamily="34" charset="0"/>
            </a:endParaRPr>
          </a:p>
        </p:txBody>
      </p:sp>
      <p:pic>
        <p:nvPicPr>
          <p:cNvPr id="43013" name="Picture 5" descr="conversations_silhouettes_id228513_size450-b d soli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6193" y="4797152"/>
            <a:ext cx="2046287"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8"/>
          <p:cNvSpPr txBox="1">
            <a:spLocks noChangeArrowheads="1"/>
          </p:cNvSpPr>
          <p:nvPr/>
        </p:nvSpPr>
        <p:spPr bwMode="auto">
          <a:xfrm>
            <a:off x="0" y="6643688"/>
            <a:ext cx="35639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(“Conversations Silhouettes by Kirsty </a:t>
            </a:r>
            <a:r>
              <a:rPr lang="en-US" altLang="de-DE" sz="800" b="0" i="1" dirty="0" err="1" smtClean="0">
                <a:latin typeface="Verdana" pitchFamily="34" charset="0"/>
              </a:rPr>
              <a:t>Pargeter</a:t>
            </a:r>
            <a:r>
              <a:rPr lang="en-US" altLang="de-DE" sz="800" b="0" i="1" dirty="0" smtClean="0">
                <a:latin typeface="Verdana" pitchFamily="34" charset="0"/>
              </a:rPr>
              <a:t>” by </a:t>
            </a:r>
            <a:r>
              <a:rPr lang="en-US" altLang="de-DE" sz="800" b="0" i="1" dirty="0" err="1" smtClean="0">
                <a:latin typeface="Verdana" pitchFamily="34" charset="0"/>
              </a:rPr>
              <a:t>b_d_solis</a:t>
            </a:r>
            <a:r>
              <a:rPr lang="en-US" altLang="de-DE" sz="800" b="0" i="1" dirty="0" smtClean="0">
                <a:latin typeface="Verdana" pitchFamily="34" charset="0"/>
              </a:rPr>
              <a:t>)</a:t>
            </a:r>
            <a:endParaRPr lang="en-US" altLang="de-DE" sz="800" b="0" i="1"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2" descr="snail-Kamil porembinski-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3088" y="5359400"/>
            <a:ext cx="13684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20" descr="snails-Pikaluk-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5359400"/>
            <a:ext cx="15113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4"/>
          <p:cNvSpPr txBox="1">
            <a:spLocks noChangeArrowheads="1"/>
          </p:cNvSpPr>
          <p:nvPr/>
        </p:nvSpPr>
        <p:spPr bwMode="auto">
          <a:xfrm>
            <a:off x="269875" y="1340768"/>
            <a:ext cx="8553450" cy="35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450850" indent="-273050" eaLnBrk="1" hangingPunct="1">
              <a:spcBef>
                <a:spcPts val="1200"/>
              </a:spcBef>
              <a:buClr>
                <a:srgbClr val="8CADAE"/>
              </a:buClr>
              <a:buSzPct val="85000"/>
              <a:buFontTx/>
              <a:buChar char="o"/>
            </a:pPr>
            <a:r>
              <a:rPr lang="en-US" altLang="de-DE" b="0" dirty="0" smtClean="0">
                <a:latin typeface="Verdana" pitchFamily="34" charset="0"/>
              </a:rPr>
              <a:t>Have you always been open-minded towards different views and opinions?</a:t>
            </a:r>
          </a:p>
          <a:p>
            <a:pPr marL="450850" indent="-273050" eaLnBrk="1" hangingPunct="1">
              <a:spcBef>
                <a:spcPts val="1200"/>
              </a:spcBef>
              <a:buClr>
                <a:srgbClr val="8CADAE"/>
              </a:buClr>
              <a:buSzPct val="85000"/>
              <a:buFontTx/>
              <a:buChar char="o"/>
            </a:pPr>
            <a:r>
              <a:rPr lang="en-US" altLang="de-DE" b="0" dirty="0" smtClean="0">
                <a:latin typeface="Verdana" pitchFamily="34" charset="0"/>
              </a:rPr>
              <a:t>Have you avoided discussing your special ideas with friends or family, for example in fear of conflicts or rejection?</a:t>
            </a:r>
          </a:p>
          <a:p>
            <a:pPr marL="450850" indent="-273050" eaLnBrk="1" hangingPunct="1">
              <a:spcBef>
                <a:spcPts val="1200"/>
              </a:spcBef>
              <a:buClr>
                <a:srgbClr val="8CADAE"/>
              </a:buClr>
              <a:buSzPct val="85000"/>
              <a:buFontTx/>
              <a:buChar char="o"/>
            </a:pPr>
            <a:r>
              <a:rPr lang="en-US" altLang="de-DE" b="0" dirty="0" smtClean="0">
                <a:latin typeface="Verdana" pitchFamily="34" charset="0"/>
              </a:rPr>
              <a:t>Have you experienced people dissenting from your convictions as enemies or pursuers? </a:t>
            </a:r>
          </a:p>
          <a:p>
            <a:pPr marL="450850" indent="-273050" eaLnBrk="1" hangingPunct="1">
              <a:spcBef>
                <a:spcPts val="1200"/>
              </a:spcBef>
              <a:buClr>
                <a:srgbClr val="8CADAE"/>
              </a:buClr>
              <a:buSzPct val="85000"/>
              <a:buFontTx/>
              <a:buChar char="o"/>
            </a:pPr>
            <a:r>
              <a:rPr lang="en-US" altLang="de-DE" b="0" dirty="0" smtClean="0">
                <a:latin typeface="Verdana" pitchFamily="34" charset="0"/>
              </a:rPr>
              <a:t>Have you gathered information from one-sided sources (e.g. websites about conspiracy theories)? </a:t>
            </a:r>
          </a:p>
          <a:p>
            <a:pPr marL="450850" indent="-273050" eaLnBrk="1" hangingPunct="1">
              <a:spcBef>
                <a:spcPts val="1200"/>
              </a:spcBef>
              <a:buClr>
                <a:srgbClr val="8CADAE"/>
              </a:buClr>
              <a:buSzPct val="85000"/>
              <a:buFontTx/>
              <a:buChar char="o"/>
            </a:pPr>
            <a:r>
              <a:rPr lang="en-US" altLang="de-DE" b="0" dirty="0" smtClean="0">
                <a:latin typeface="Verdana" pitchFamily="34" charset="0"/>
              </a:rPr>
              <a:t>Other? </a:t>
            </a:r>
          </a:p>
          <a:p>
            <a:pPr eaLnBrk="1" hangingPunct="1">
              <a:spcBef>
                <a:spcPct val="20000"/>
              </a:spcBef>
              <a:buSzPct val="200000"/>
            </a:pPr>
            <a:endParaRPr lang="en-US" altLang="de-DE" b="0" dirty="0">
              <a:latin typeface="Verdana" pitchFamily="34" charset="0"/>
            </a:endParaRPr>
          </a:p>
        </p:txBody>
      </p:sp>
      <p:grpSp>
        <p:nvGrpSpPr>
          <p:cNvPr id="2" name="Gruppieren 1"/>
          <p:cNvGrpSpPr/>
          <p:nvPr/>
        </p:nvGrpSpPr>
        <p:grpSpPr>
          <a:xfrm>
            <a:off x="6660232" y="5517232"/>
            <a:ext cx="1151781" cy="253916"/>
            <a:chOff x="6660232" y="5242200"/>
            <a:chExt cx="1151781" cy="253916"/>
          </a:xfrm>
        </p:grpSpPr>
        <p:sp>
          <p:nvSpPr>
            <p:cNvPr id="44036" name="Line 29"/>
            <p:cNvSpPr>
              <a:spLocks noChangeShapeType="1"/>
            </p:cNvSpPr>
            <p:nvPr/>
          </p:nvSpPr>
          <p:spPr bwMode="auto">
            <a:xfrm>
              <a:off x="6697588" y="5359400"/>
              <a:ext cx="1114425"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44040" name="Text Box 10"/>
            <p:cNvSpPr txBox="1">
              <a:spLocks noChangeArrowheads="1"/>
            </p:cNvSpPr>
            <p:nvPr/>
          </p:nvSpPr>
          <p:spPr bwMode="auto">
            <a:xfrm>
              <a:off x="6660232" y="5242200"/>
              <a:ext cx="104298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050" dirty="0" smtClean="0">
                  <a:solidFill>
                    <a:schemeClr val="bg1"/>
                  </a:solidFill>
                  <a:latin typeface="+mn-lt"/>
                </a:rPr>
                <a:t>withdrawal</a:t>
              </a:r>
              <a:endParaRPr lang="en-US" altLang="de-DE" sz="1050" dirty="0">
                <a:solidFill>
                  <a:schemeClr val="bg1"/>
                </a:solidFill>
                <a:latin typeface="+mn-lt"/>
              </a:endParaRPr>
            </a:p>
          </p:txBody>
        </p:sp>
      </p:grpSp>
      <p:sp>
        <p:nvSpPr>
          <p:cNvPr id="44041" name="Text Box 27"/>
          <p:cNvSpPr txBox="1">
            <a:spLocks noChangeArrowheads="1"/>
          </p:cNvSpPr>
          <p:nvPr/>
        </p:nvSpPr>
        <p:spPr bwMode="auto">
          <a:xfrm>
            <a:off x="0" y="6672263"/>
            <a:ext cx="37449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dirty="0" smtClean="0">
                <a:latin typeface="Verdana" pitchFamily="34" charset="0"/>
              </a:rPr>
              <a:t>(</a:t>
            </a:r>
            <a:r>
              <a:rPr lang="en-US" altLang="de-DE" sz="800" b="0" i="1" dirty="0" err="1" smtClean="0">
                <a:latin typeface="Verdana" pitchFamily="34" charset="0"/>
              </a:rPr>
              <a:t>f.l.t.r</a:t>
            </a:r>
            <a:r>
              <a:rPr lang="en-US" altLang="de-DE" sz="800" b="0" i="1" dirty="0" smtClean="0">
                <a:latin typeface="Verdana" pitchFamily="34" charset="0"/>
              </a:rPr>
              <a:t>.: “Snails” by H Rickard; “Snail” by </a:t>
            </a:r>
            <a:r>
              <a:rPr lang="en-US" altLang="de-DE" sz="800" b="0" i="1" dirty="0" err="1" smtClean="0">
                <a:latin typeface="Verdana" pitchFamily="34" charset="0"/>
              </a:rPr>
              <a:t>Kamil</a:t>
            </a:r>
            <a:r>
              <a:rPr lang="en-US" altLang="de-DE" sz="800" b="0" i="1" dirty="0" smtClean="0">
                <a:latin typeface="Verdana" pitchFamily="34" charset="0"/>
              </a:rPr>
              <a:t> </a:t>
            </a:r>
            <a:r>
              <a:rPr lang="en-US" altLang="de-DE" sz="800" b="0" i="1" dirty="0" err="1" smtClean="0">
                <a:latin typeface="Verdana" pitchFamily="34" charset="0"/>
              </a:rPr>
              <a:t>Porembi</a:t>
            </a:r>
            <a:r>
              <a:rPr lang="en-US" altLang="de-DE" sz="800" b="0" i="1" dirty="0" err="1" smtClean="0">
                <a:latin typeface="Arial Unicode MS" pitchFamily="34" charset="-128"/>
              </a:rPr>
              <a:t>ń</a:t>
            </a:r>
            <a:r>
              <a:rPr lang="en-US" altLang="de-DE" sz="800" b="0" i="1" dirty="0" err="1" smtClean="0">
                <a:latin typeface="Verdana" pitchFamily="34" charset="0"/>
              </a:rPr>
              <a:t>ski</a:t>
            </a:r>
            <a:r>
              <a:rPr lang="en-US" altLang="de-DE" sz="800" b="0" i="1" dirty="0" smtClean="0">
                <a:latin typeface="Verdana" pitchFamily="34" charset="0"/>
              </a:rPr>
              <a:t>)</a:t>
            </a:r>
            <a:endParaRPr lang="en-US" altLang="de-DE" sz="800" b="0" i="1" dirty="0">
              <a:latin typeface="Verdana" pitchFamily="34" charset="0"/>
            </a:endParaRPr>
          </a:p>
        </p:txBody>
      </p:sp>
      <p:sp>
        <p:nvSpPr>
          <p:cNvPr id="44042" name="Rectangle 46"/>
          <p:cNvSpPr>
            <a:spLocks noGrp="1" noChangeArrowheads="1"/>
          </p:cNvSpPr>
          <p:nvPr>
            <p:ph type="title" idx="4294967295"/>
          </p:nvPr>
        </p:nvSpPr>
        <p:spPr>
          <a:xfrm>
            <a:off x="0" y="0"/>
            <a:ext cx="9144000" cy="792000"/>
          </a:xfrm>
          <a:noFill/>
        </p:spPr>
        <p:txBody>
          <a:bodyPr anchor="ctr"/>
          <a:lstStyle/>
          <a:p>
            <a:pPr eaLnBrk="1" hangingPunct="1"/>
            <a:r>
              <a:rPr lang="en-US" altLang="de-DE" dirty="0" smtClean="0"/>
              <a:t>Exchanging with others during a psychotic crisis?</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6.36</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7"/>
          <p:cNvSpPr txBox="1">
            <a:spLocks noChangeArrowheads="1"/>
          </p:cNvSpPr>
          <p:nvPr/>
        </p:nvSpPr>
        <p:spPr bwMode="auto">
          <a:xfrm>
            <a:off x="107950" y="2349500"/>
            <a:ext cx="90360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10000"/>
              </a:lnSpc>
              <a:spcBef>
                <a:spcPct val="20000"/>
              </a:spcBef>
              <a:buSzPct val="200000"/>
            </a:pPr>
            <a:r>
              <a:rPr lang="de-DE" altLang="de-DE" sz="2000" b="0">
                <a:solidFill>
                  <a:srgbClr val="336699"/>
                </a:solidFill>
                <a:latin typeface="Verdana" pitchFamily="34" charset="0"/>
              </a:rPr>
              <a:t>	</a:t>
            </a:r>
            <a:endParaRPr lang="de-DE" altLang="de-DE" sz="2000" b="0">
              <a:latin typeface="Verdana" pitchFamily="34" charset="0"/>
            </a:endParaRPr>
          </a:p>
        </p:txBody>
      </p:sp>
      <p:sp>
        <p:nvSpPr>
          <p:cNvPr id="45061" name="Text Box 24"/>
          <p:cNvSpPr txBox="1">
            <a:spLocks noChangeArrowheads="1"/>
          </p:cNvSpPr>
          <p:nvPr/>
        </p:nvSpPr>
        <p:spPr bwMode="auto">
          <a:xfrm>
            <a:off x="250602" y="1340768"/>
            <a:ext cx="6337622"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4375" indent="-352425"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0" eaLnBrk="1" hangingPunct="1"/>
            <a:r>
              <a:rPr lang="en-US" altLang="de-DE" b="0" dirty="0" smtClean="0">
                <a:latin typeface="Verdana" pitchFamily="34" charset="0"/>
              </a:rPr>
              <a:t>Possible consequences of withdrawal during psychosis:</a:t>
            </a:r>
          </a:p>
          <a:p>
            <a:pPr marL="450850" indent="-273050" eaLnBrk="1" hangingPunct="1">
              <a:spcBef>
                <a:spcPct val="50000"/>
              </a:spcBef>
              <a:buClr>
                <a:srgbClr val="8CADAE"/>
              </a:buClr>
              <a:buSzPct val="85000"/>
              <a:buFontTx/>
              <a:buChar char="o"/>
            </a:pPr>
            <a:r>
              <a:rPr lang="en-US" altLang="de-DE" b="0" dirty="0">
                <a:latin typeface="Verdana" pitchFamily="34" charset="0"/>
              </a:rPr>
              <a:t>l</a:t>
            </a:r>
            <a:r>
              <a:rPr lang="en-US" altLang="de-DE" b="0" dirty="0" smtClean="0">
                <a:latin typeface="Verdana" pitchFamily="34" charset="0"/>
              </a:rPr>
              <a:t>oneliness</a:t>
            </a:r>
          </a:p>
          <a:p>
            <a:pPr marL="450850" indent="-273050" eaLnBrk="1" hangingPunct="1">
              <a:spcBef>
                <a:spcPct val="50000"/>
              </a:spcBef>
              <a:buClr>
                <a:srgbClr val="8CADAE"/>
              </a:buClr>
              <a:buSzPct val="85000"/>
              <a:buFontTx/>
              <a:buChar char="o"/>
            </a:pPr>
            <a:r>
              <a:rPr lang="en-US" altLang="de-DE" b="0" dirty="0">
                <a:latin typeface="Verdana" pitchFamily="34" charset="0"/>
              </a:rPr>
              <a:t>d</a:t>
            </a:r>
            <a:r>
              <a:rPr lang="en-US" altLang="de-DE" b="0" dirty="0" smtClean="0">
                <a:latin typeface="Verdana" pitchFamily="34" charset="0"/>
              </a:rPr>
              <a:t>epression</a:t>
            </a:r>
          </a:p>
          <a:p>
            <a:pPr marL="450850" indent="-273050" eaLnBrk="1" hangingPunct="1">
              <a:spcBef>
                <a:spcPct val="50000"/>
              </a:spcBef>
              <a:buClr>
                <a:srgbClr val="8CADAE"/>
              </a:buClr>
              <a:buSzPct val="85000"/>
              <a:buFontTx/>
              <a:buChar char="o"/>
            </a:pPr>
            <a:r>
              <a:rPr lang="en-US" altLang="de-DE" b="0" dirty="0">
                <a:latin typeface="Verdana" pitchFamily="34" charset="0"/>
              </a:rPr>
              <a:t>l</a:t>
            </a:r>
            <a:r>
              <a:rPr lang="en-US" altLang="de-DE" b="0" dirty="0" smtClean="0">
                <a:latin typeface="Verdana" pitchFamily="34" charset="0"/>
              </a:rPr>
              <a:t>ack of distraction, so that thoughts are increasingly preoccupied with (threatening) topics and fantasies</a:t>
            </a:r>
          </a:p>
          <a:p>
            <a:pPr marL="450850" indent="-273050" eaLnBrk="1" hangingPunct="1">
              <a:spcBef>
                <a:spcPct val="50000"/>
              </a:spcBef>
              <a:buClr>
                <a:srgbClr val="8CADAE"/>
              </a:buClr>
              <a:buSzPct val="85000"/>
              <a:buFontTx/>
              <a:buChar char="o"/>
            </a:pPr>
            <a:r>
              <a:rPr lang="en-US" altLang="de-DE" b="0" dirty="0">
                <a:latin typeface="Verdana" pitchFamily="34" charset="0"/>
              </a:rPr>
              <a:t>w</a:t>
            </a:r>
            <a:r>
              <a:rPr lang="en-US" altLang="de-DE" b="0" dirty="0" smtClean="0">
                <a:latin typeface="Verdana" pitchFamily="34" charset="0"/>
              </a:rPr>
              <a:t>ithout communication with other people, there are few possibilities left to check whether assumptions are false or whether they correspond with reality</a:t>
            </a:r>
          </a:p>
          <a:p>
            <a:pPr marL="450850" indent="-273050" eaLnBrk="1" hangingPunct="1">
              <a:spcBef>
                <a:spcPct val="50000"/>
              </a:spcBef>
              <a:buClr>
                <a:srgbClr val="8CADAE"/>
              </a:buClr>
              <a:buSzPct val="85000"/>
              <a:buFontTx/>
              <a:buChar char="o"/>
            </a:pPr>
            <a:r>
              <a:rPr lang="en-US" altLang="de-DE" b="0" dirty="0" smtClean="0">
                <a:latin typeface="Verdana" pitchFamily="34" charset="0"/>
              </a:rPr>
              <a:t>…</a:t>
            </a:r>
            <a:endParaRPr lang="en-US" altLang="de-DE" b="0" dirty="0">
              <a:latin typeface="Verdana" pitchFamily="34" charset="0"/>
            </a:endParaRPr>
          </a:p>
        </p:txBody>
      </p:sp>
      <p:pic>
        <p:nvPicPr>
          <p:cNvPr id="45062"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3357563"/>
            <a:ext cx="2297112"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6.37</a:t>
            </a:r>
            <a:endParaRPr lang="en-GB" altLang="de-DE" sz="1200" b="1" dirty="0">
              <a:solidFill>
                <a:schemeClr val="tx2"/>
              </a:solidFill>
              <a:latin typeface="+mn-lt"/>
            </a:endParaRPr>
          </a:p>
        </p:txBody>
      </p:sp>
      <p:sp>
        <p:nvSpPr>
          <p:cNvPr id="9" name="Rectangle 46"/>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dirty="0" smtClean="0"/>
              <a:t>Exchanging with others vs. withdrawal during a psychotic crisis</a:t>
            </a:r>
          </a:p>
        </p:txBody>
      </p:sp>
      <p:sp>
        <p:nvSpPr>
          <p:cNvPr id="11"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Rückzug</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000"/>
          </a:xfrm>
        </p:spPr>
        <p:txBody>
          <a:bodyPr anchor="ctr"/>
          <a:lstStyle/>
          <a:p>
            <a:pPr eaLnBrk="1" hangingPunct="1"/>
            <a:r>
              <a:rPr lang="en-US" altLang="de-DE" sz="1800" dirty="0" smtClean="0"/>
              <a:t>Are there people you’ve trusted throughout? Who comes to mind?</a:t>
            </a:r>
          </a:p>
        </p:txBody>
      </p:sp>
      <p:sp>
        <p:nvSpPr>
          <p:cNvPr id="46083"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20000"/>
              </a:spcBef>
              <a:buFontTx/>
              <a:buChar char="•"/>
            </a:pPr>
            <a:endParaRPr lang="en-GB" altLang="de-DE" sz="2000" b="0">
              <a:latin typeface="Verdana" pitchFamily="34" charset="0"/>
            </a:endParaRPr>
          </a:p>
        </p:txBody>
      </p:sp>
      <p:sp>
        <p:nvSpPr>
          <p:cNvPr id="46085" name="Text Box 15"/>
          <p:cNvSpPr txBox="1">
            <a:spLocks noChangeArrowheads="1"/>
          </p:cNvSpPr>
          <p:nvPr/>
        </p:nvSpPr>
        <p:spPr bwMode="auto">
          <a:xfrm>
            <a:off x="539552" y="2269733"/>
            <a:ext cx="2989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b="0" dirty="0" smtClean="0">
                <a:latin typeface="Verdana" pitchFamily="34" charset="0"/>
              </a:rPr>
              <a:t>Please fill in the name</a:t>
            </a:r>
            <a:endParaRPr lang="en-US" altLang="de-DE" b="0" dirty="0">
              <a:latin typeface="Verdana" pitchFamily="34" charset="0"/>
            </a:endParaRPr>
          </a:p>
        </p:txBody>
      </p:sp>
      <p:sp>
        <p:nvSpPr>
          <p:cNvPr id="46086" name="Text Box 19"/>
          <p:cNvSpPr txBox="1">
            <a:spLocks noChangeArrowheads="1"/>
          </p:cNvSpPr>
          <p:nvPr/>
        </p:nvSpPr>
        <p:spPr bwMode="auto">
          <a:xfrm>
            <a:off x="539552" y="4471952"/>
            <a:ext cx="297916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b="0" dirty="0" smtClean="0">
                <a:latin typeface="Verdana" pitchFamily="34" charset="0"/>
              </a:rPr>
              <a:t>Exchanging views with people you trust helps you to correct false beliefs and prevent escalation!</a:t>
            </a:r>
            <a:endParaRPr lang="en-US" altLang="de-DE" b="0" dirty="0">
              <a:latin typeface="Verdana" pitchFamily="34" charset="0"/>
            </a:endParaRPr>
          </a:p>
        </p:txBody>
      </p:sp>
      <p:sp>
        <p:nvSpPr>
          <p:cNvPr id="46090" name="Line 5"/>
          <p:cNvSpPr>
            <a:spLocks noChangeShapeType="1"/>
          </p:cNvSpPr>
          <p:nvPr/>
        </p:nvSpPr>
        <p:spPr bwMode="auto">
          <a:xfrm>
            <a:off x="3491880" y="2454399"/>
            <a:ext cx="1258887" cy="0"/>
          </a:xfrm>
          <a:prstGeom prst="line">
            <a:avLst/>
          </a:prstGeom>
          <a:noFill/>
          <a:ln w="165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46091" name="Line 7"/>
          <p:cNvSpPr>
            <a:spLocks noChangeShapeType="1"/>
          </p:cNvSpPr>
          <p:nvPr/>
        </p:nvSpPr>
        <p:spPr bwMode="auto">
          <a:xfrm>
            <a:off x="3491880" y="5114591"/>
            <a:ext cx="1258887" cy="0"/>
          </a:xfrm>
          <a:prstGeom prst="line">
            <a:avLst/>
          </a:prstGeom>
          <a:noFill/>
          <a:ln w="165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6.38</a:t>
            </a:r>
            <a:endParaRPr lang="en-GB" altLang="de-DE" sz="1200" b="1" dirty="0">
              <a:solidFill>
                <a:schemeClr val="tx2"/>
              </a:solidFill>
              <a:latin typeface="+mn-lt"/>
            </a:endParaRPr>
          </a:p>
        </p:txBody>
      </p:sp>
      <p:pic>
        <p:nvPicPr>
          <p:cNvPr id="16" name="Picture 26" descr="red_c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464532"/>
            <a:ext cx="3671888"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yellow_ca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992228"/>
            <a:ext cx="3671888"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50825" y="1340768"/>
            <a:ext cx="8642349" cy="32008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0" lvl="0" indent="0" algn="ctr" eaLnBrk="1" hangingPunct="1">
              <a:spcBef>
                <a:spcPts val="1200"/>
              </a:spcBef>
            </a:pPr>
            <a:r>
              <a:rPr lang="en-US" altLang="de-DE" dirty="0" smtClean="0">
                <a:solidFill>
                  <a:srgbClr val="000000"/>
                </a:solidFill>
                <a:latin typeface="Verdana" pitchFamily="34" charset="0"/>
              </a:rPr>
              <a:t>Learning objectives:</a:t>
            </a:r>
            <a:endParaRPr lang="en-US" altLang="de-DE" b="0" dirty="0" smtClean="0">
              <a:latin typeface="Verdana" pitchFamily="34" charset="0"/>
            </a:endParaRPr>
          </a:p>
          <a:p>
            <a:pPr marL="450850" indent="-273050" eaLnBrk="1" hangingPunct="1">
              <a:spcBef>
                <a:spcPts val="1200"/>
              </a:spcBef>
              <a:buClr>
                <a:srgbClr val="8CADAE"/>
              </a:buClr>
              <a:buSzPct val="85000"/>
              <a:buFontTx/>
              <a:buChar char="o"/>
            </a:pPr>
            <a:r>
              <a:rPr lang="en-US" altLang="de-DE" b="0" dirty="0" smtClean="0">
                <a:latin typeface="Verdana" pitchFamily="34" charset="0"/>
              </a:rPr>
              <a:t>Sometimes events turn out differently than expected: premature decisions frequently lead to wrong conclusions!</a:t>
            </a:r>
          </a:p>
          <a:p>
            <a:pPr marL="450850" indent="-273050" eaLnBrk="1" hangingPunct="1">
              <a:spcBef>
                <a:spcPts val="1200"/>
              </a:spcBef>
              <a:buClr>
                <a:srgbClr val="8CADAE"/>
              </a:buClr>
              <a:buSzPct val="85000"/>
              <a:buFontTx/>
              <a:buChar char="o"/>
            </a:pPr>
            <a:r>
              <a:rPr lang="en-US" altLang="de-DE" b="0" dirty="0" smtClean="0">
                <a:latin typeface="Verdana" pitchFamily="34" charset="0"/>
              </a:rPr>
              <a:t>Therefore, you should always consider </a:t>
            </a:r>
            <a:r>
              <a:rPr lang="en-US" altLang="de-DE" dirty="0" smtClean="0">
                <a:latin typeface="Verdana" pitchFamily="34" charset="0"/>
              </a:rPr>
              <a:t>extensive information </a:t>
            </a:r>
            <a:r>
              <a:rPr lang="en-US" altLang="de-DE" b="0" dirty="0" smtClean="0">
                <a:latin typeface="Verdana" pitchFamily="34" charset="0"/>
              </a:rPr>
              <a:t>as well as differing interpretations, before you make up your mind.</a:t>
            </a:r>
            <a:r>
              <a:rPr lang="en-US" altLang="de-DE" dirty="0" smtClean="0">
                <a:latin typeface="Verdana" pitchFamily="34" charset="0"/>
              </a:rPr>
              <a:t> </a:t>
            </a:r>
          </a:p>
          <a:p>
            <a:pPr marL="450850" indent="-273050" eaLnBrk="1" hangingPunct="1">
              <a:spcBef>
                <a:spcPts val="1200"/>
              </a:spcBef>
              <a:buClr>
                <a:srgbClr val="8CADAE"/>
              </a:buClr>
              <a:buSzPct val="85000"/>
              <a:buFontTx/>
              <a:buChar char="o"/>
            </a:pPr>
            <a:r>
              <a:rPr lang="en-US" altLang="de-DE" b="0" dirty="0" smtClean="0">
                <a:latin typeface="Verdana" pitchFamily="34" charset="0"/>
              </a:rPr>
              <a:t>Stay flexible. Be open to correcting your assumption when there are conclusive counter-arguments.</a:t>
            </a:r>
          </a:p>
          <a:p>
            <a:pPr marL="450850" indent="-273050" eaLnBrk="1" hangingPunct="1">
              <a:spcBef>
                <a:spcPts val="1200"/>
              </a:spcBef>
              <a:buClr>
                <a:srgbClr val="8CADAE"/>
              </a:buClr>
              <a:buSzPct val="85000"/>
              <a:buFontTx/>
              <a:buChar char="o"/>
            </a:pPr>
            <a:r>
              <a:rPr lang="en-US" altLang="de-DE" b="0" dirty="0" smtClean="0">
                <a:latin typeface="Verdana" pitchFamily="34" charset="0"/>
              </a:rPr>
              <a:t>Exchanging views with people you trust is important for checking your special ideas.</a:t>
            </a:r>
            <a:endParaRPr lang="en-US" altLang="de-DE" b="0" dirty="0">
              <a:latin typeface="Verdana" pitchFamily="34" charset="0"/>
            </a:endParaRPr>
          </a:p>
        </p:txBody>
      </p:sp>
      <p:sp>
        <p:nvSpPr>
          <p:cNvPr id="4710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n-US" altLang="de-DE" sz="2000" b="0" dirty="0" smtClean="0">
                <a:solidFill>
                  <a:schemeClr val="accent1"/>
                </a:solidFill>
                <a:latin typeface="Verdana" pitchFamily="34" charset="0"/>
              </a:rPr>
              <a:t>Application to everyday life</a:t>
            </a:r>
            <a:endParaRPr lang="en-US" altLang="de-DE" sz="2000" b="0" dirty="0">
              <a:solidFill>
                <a:schemeClr val="accent1"/>
              </a:solidFill>
              <a:latin typeface="Verdana" pitchFamily="34" charset="0"/>
            </a:endParaRPr>
          </a:p>
        </p:txBody>
      </p:sp>
      <p:sp>
        <p:nvSpPr>
          <p:cNvPr id="47108" name="Rectangle 6"/>
          <p:cNvSpPr>
            <a:spLocks noChangeArrowheads="1"/>
          </p:cNvSpPr>
          <p:nvPr/>
        </p:nvSpPr>
        <p:spPr bwMode="auto">
          <a:xfrm>
            <a:off x="8458200" y="0"/>
            <a:ext cx="70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rgbClr val="FFFFFF"/>
                </a:solidFill>
                <a:latin typeface="Verdana" pitchFamily="34" charset="0"/>
              </a:rPr>
              <a:t>6.39</a:t>
            </a:r>
          </a:p>
        </p:txBody>
      </p:sp>
      <p:sp>
        <p:nvSpPr>
          <p:cNvPr id="47109" name="Text Box 7"/>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6.39</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251520" y="1340768"/>
            <a:ext cx="8641655" cy="310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lnSpc>
                <a:spcPct val="105000"/>
              </a:lnSpc>
              <a:spcBef>
                <a:spcPts val="1200"/>
              </a:spcBef>
            </a:pPr>
            <a:r>
              <a:rPr lang="en-US" altLang="de-DE" b="0" dirty="0" smtClean="0"/>
              <a:t>Many </a:t>
            </a:r>
            <a:r>
              <a:rPr lang="en-US" altLang="de-DE" b="0" dirty="0" smtClean="0">
                <a:solidFill>
                  <a:srgbClr val="000000"/>
                </a:solidFill>
              </a:rPr>
              <a:t>(but not all!) </a:t>
            </a:r>
            <a:r>
              <a:rPr lang="en-US" altLang="de-DE" b="0" dirty="0" smtClean="0"/>
              <a:t>people with psychosis maintain false beliefs despite conclusive counter-arguments. This may lead to one “getting lost” and not accepting objections. In some cases, one can lose touch with reality entirely.</a:t>
            </a:r>
          </a:p>
          <a:p>
            <a:pPr marL="180000" eaLnBrk="1" hangingPunct="1">
              <a:spcBef>
                <a:spcPts val="1200"/>
              </a:spcBef>
              <a:buClrTx/>
              <a:buSzTx/>
            </a:pPr>
            <a:r>
              <a:rPr lang="en-US" altLang="de-DE" b="0" dirty="0" smtClean="0"/>
              <a:t>It is difficult to “keep cool” when feeling threatened. Be careful when making judgements and ask people you trust for advice.</a:t>
            </a:r>
          </a:p>
          <a:p>
            <a:pPr marL="180000" eaLnBrk="1" hangingPunct="1">
              <a:spcBef>
                <a:spcPts val="1200"/>
              </a:spcBef>
              <a:buClrTx/>
              <a:buSzTx/>
              <a:buFontTx/>
              <a:buNone/>
            </a:pPr>
            <a:r>
              <a:rPr lang="en-US" altLang="de-DE" b="0" i="1" dirty="0" smtClean="0"/>
              <a:t>What aspects of the therapy unit do I find particularly useful/helpful? </a:t>
            </a:r>
          </a:p>
          <a:p>
            <a:pPr marL="180000" eaLnBrk="1" hangingPunct="1">
              <a:spcBef>
                <a:spcPts val="1200"/>
              </a:spcBef>
              <a:buClrTx/>
              <a:buSzTx/>
              <a:buFontTx/>
              <a:buNone/>
            </a:pPr>
            <a:r>
              <a:rPr lang="en-US" altLang="de-DE" b="0" i="1" dirty="0" smtClean="0"/>
              <a:t>When and in what specific situation could I apply/use what I learned in the near future? What could it help me with (e.g. to feel less tense)?</a:t>
            </a:r>
            <a:endParaRPr lang="en-US" altLang="de-DE" b="0" dirty="0"/>
          </a:p>
        </p:txBody>
      </p:sp>
      <p:sp>
        <p:nvSpPr>
          <p:cNvPr id="6" name="Text Box 7"/>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What does this have to do with psychosis?</a:t>
            </a:r>
            <a:endParaRPr lang="en-US" altLang="de-DE" sz="2000" dirty="0">
              <a:solidFill>
                <a:schemeClr val="accent1"/>
              </a:solidFill>
              <a:latin typeface="Verdana" pitchFamily="34" charset="0"/>
            </a:endParaRPr>
          </a:p>
        </p:txBody>
      </p:sp>
      <p:grpSp>
        <p:nvGrpSpPr>
          <p:cNvPr id="7" name="Group 21"/>
          <p:cNvGrpSpPr>
            <a:grpSpLocks/>
          </p:cNvGrpSpPr>
          <p:nvPr/>
        </p:nvGrpSpPr>
        <p:grpSpPr bwMode="auto">
          <a:xfrm>
            <a:off x="0" y="6167438"/>
            <a:ext cx="2339975" cy="536575"/>
            <a:chOff x="0" y="3957"/>
            <a:chExt cx="1474" cy="338"/>
          </a:xfrm>
        </p:grpSpPr>
        <p:sp>
          <p:nvSpPr>
            <p:cNvPr id="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9"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en-US" altLang="de-DE" sz="1200" b="0" i="1" dirty="0" smtClean="0">
                  <a:latin typeface="Verdana" pitchFamily="34" charset="0"/>
                </a:rPr>
                <a:t>worksheet </a:t>
              </a:r>
              <a:r>
                <a:rPr lang="de-DE" altLang="de-DE" sz="1200" b="0" dirty="0" smtClean="0">
                  <a:latin typeface="Verdana" pitchFamily="34" charset="0"/>
                </a:rPr>
                <a:t>6.5</a:t>
              </a:r>
              <a:endParaRPr lang="de-DE" altLang="de-DE" sz="1200" b="0" dirty="0">
                <a:latin typeface="Verdana" pitchFamily="34" charset="0"/>
              </a:endParaRPr>
            </a:p>
            <a:p>
              <a:pPr eaLnBrk="1" hangingPunct="1"/>
              <a:r>
                <a:rPr lang="de-DE" altLang="de-DE" sz="1200" b="0" dirty="0">
                  <a:latin typeface="Verdana" pitchFamily="34" charset="0"/>
                </a:rPr>
                <a:t>     </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6.40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0825" y="1340768"/>
            <a:ext cx="864235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80000" eaLnBrk="1" hangingPunct="1">
              <a:spcBef>
                <a:spcPts val="1200"/>
              </a:spcBef>
              <a:buFont typeface="Wingdings" pitchFamily="2" charset="2"/>
              <a:buNone/>
            </a:pPr>
            <a:r>
              <a:rPr lang="en-US" altLang="de-DE" dirty="0" smtClean="0">
                <a:latin typeface="Verdana" pitchFamily="34" charset="0"/>
              </a:rPr>
              <a:t>Example:</a:t>
            </a:r>
            <a:r>
              <a:rPr lang="en-US" altLang="de-DE" b="0" dirty="0" smtClean="0">
                <a:solidFill>
                  <a:srgbClr val="336699"/>
                </a:solidFill>
                <a:latin typeface="Verdana" pitchFamily="34" charset="0"/>
              </a:rPr>
              <a:t> </a:t>
            </a:r>
            <a:r>
              <a:rPr lang="en-US" altLang="de-DE" b="0" dirty="0" smtClean="0">
                <a:latin typeface="Verdana" pitchFamily="34" charset="0"/>
              </a:rPr>
              <a:t>Carol calls the police because she thinks that neighbors have stolen pieces of her underwear from the clothes line in the basement!</a:t>
            </a:r>
          </a:p>
          <a:p>
            <a:pPr marL="180000" eaLnBrk="1" hangingPunct="1">
              <a:spcBef>
                <a:spcPts val="1200"/>
              </a:spcBef>
              <a:buFont typeface="Wingdings" pitchFamily="2" charset="2"/>
              <a:buNone/>
            </a:pPr>
            <a:r>
              <a:rPr lang="en-US" altLang="de-DE" dirty="0" smtClean="0">
                <a:latin typeface="Verdana" pitchFamily="34" charset="0"/>
              </a:rPr>
              <a:t>Context:</a:t>
            </a:r>
            <a:r>
              <a:rPr lang="en-US" altLang="de-DE" b="0" dirty="0" smtClean="0">
                <a:solidFill>
                  <a:srgbClr val="336699"/>
                </a:solidFill>
                <a:latin typeface="Verdana" pitchFamily="34" charset="0"/>
              </a:rPr>
              <a:t> </a:t>
            </a:r>
            <a:r>
              <a:rPr lang="en-US" altLang="de-DE" b="0" dirty="0" smtClean="0">
                <a:latin typeface="Verdana" pitchFamily="34" charset="0"/>
              </a:rPr>
              <a:t>She is convinced that her neighbors want to humiliate her and drive her out of the house</a:t>
            </a:r>
            <a:r>
              <a:rPr lang="en-US" altLang="de-DE" b="0" i="1" dirty="0" smtClean="0">
                <a:latin typeface="Verdana" pitchFamily="34" charset="0"/>
              </a:rPr>
              <a:t>.</a:t>
            </a:r>
          </a:p>
          <a:p>
            <a:pPr marL="180000" eaLnBrk="1" hangingPunct="1">
              <a:spcBef>
                <a:spcPts val="1200"/>
              </a:spcBef>
              <a:buFont typeface="Wingdings" pitchFamily="2" charset="2"/>
              <a:buNone/>
            </a:pPr>
            <a:r>
              <a:rPr lang="en-US" altLang="de-DE" dirty="0" smtClean="0">
                <a:latin typeface="Verdana" pitchFamily="34" charset="0"/>
              </a:rPr>
              <a:t>But!:</a:t>
            </a:r>
            <a:r>
              <a:rPr lang="en-US" altLang="de-DE" b="0" dirty="0" smtClean="0">
                <a:solidFill>
                  <a:srgbClr val="336699"/>
                </a:solidFill>
                <a:latin typeface="Verdana" pitchFamily="34" charset="0"/>
              </a:rPr>
              <a:t> </a:t>
            </a:r>
            <a:r>
              <a:rPr lang="en-US" altLang="de-DE" b="0" dirty="0" smtClean="0">
                <a:latin typeface="Verdana" pitchFamily="34" charset="0"/>
              </a:rPr>
              <a:t>Even though there had been a conflict with one particular neighbor, others have been very friendly and helpful. For example, they accepted parcels for her. Although she finds the pieces of underwear which she thought to be stolen in her wardrobe a few days later, she does not dismiss her belief/conviction that her neighbors want to cause her harm. </a:t>
            </a:r>
            <a:endParaRPr lang="en-US" altLang="de-DE" b="0" dirty="0">
              <a:latin typeface="Verdana" pitchFamily="34" charset="0"/>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dirty="0">
                <a:solidFill>
                  <a:schemeClr val="tx2"/>
                </a:solidFill>
                <a:latin typeface="Verdana" pitchFamily="34" charset="0"/>
              </a:rPr>
              <a:t>C</a:t>
            </a:r>
            <a:r>
              <a:rPr lang="en-GB" altLang="de-DE" sz="1200" dirty="0" smtClean="0">
                <a:solidFill>
                  <a:schemeClr val="tx2"/>
                </a:solidFill>
                <a:latin typeface="Verdana" pitchFamily="34" charset="0"/>
              </a:rPr>
              <a:t>hanging beliefs	  </a:t>
            </a:r>
            <a:r>
              <a:rPr lang="en-GB" altLang="de-DE" sz="1200" b="1" dirty="0" smtClean="0">
                <a:solidFill>
                  <a:schemeClr val="tx2"/>
                </a:solidFill>
                <a:latin typeface="+mn-lt"/>
              </a:rPr>
              <a:t>6.41</a:t>
            </a:r>
            <a:endParaRPr lang="en-GB" altLang="de-DE" sz="1200" b="1" dirty="0">
              <a:solidFill>
                <a:schemeClr val="tx2"/>
              </a:solidFill>
              <a:latin typeface="+mn-lt"/>
            </a:endParaRPr>
          </a:p>
        </p:txBody>
      </p:sp>
      <p:sp>
        <p:nvSpPr>
          <p:cNvPr id="8" name="Text Box 7"/>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r>
              <a:rPr lang="en-US" altLang="de-DE" sz="2000" b="0" dirty="0" smtClean="0">
                <a:solidFill>
                  <a:schemeClr val="accent1"/>
                </a:solidFill>
                <a:latin typeface="Verdana" pitchFamily="34" charset="0"/>
              </a:rPr>
              <a:t>What does this have to do with psychosis?</a:t>
            </a:r>
            <a:endParaRPr lang="en-US" altLang="de-DE" sz="200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3914</Words>
  <Application>Microsoft Office PowerPoint</Application>
  <PresentationFormat>Bildschirmpräsentation (4:3)</PresentationFormat>
  <Paragraphs>419</Paragraphs>
  <Slides>41</Slides>
  <Notes>31</Notes>
  <HiddenSlides>0</HiddenSlides>
  <MMClips>0</MMClips>
  <ScaleCrop>false</ScaleCrop>
  <HeadingPairs>
    <vt:vector size="6" baseType="variant">
      <vt:variant>
        <vt:lpstr>Verwendete Schriftarten</vt:lpstr>
      </vt:variant>
      <vt:variant>
        <vt:i4>9</vt:i4>
      </vt:variant>
      <vt:variant>
        <vt:lpstr>Design</vt:lpstr>
      </vt:variant>
      <vt:variant>
        <vt:i4>7</vt:i4>
      </vt:variant>
      <vt:variant>
        <vt:lpstr>Folientitel</vt:lpstr>
      </vt:variant>
      <vt:variant>
        <vt:i4>41</vt:i4>
      </vt:variant>
    </vt:vector>
  </HeadingPairs>
  <TitlesOfParts>
    <vt:vector size="57" baseType="lpstr">
      <vt:lpstr>Arial Unicode MS</vt: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5_Standarddesign</vt:lpstr>
      <vt:lpstr>1_Standarddesign</vt:lpstr>
      <vt:lpstr>3_Cronus</vt:lpstr>
      <vt:lpstr>2_Cronus</vt:lpstr>
      <vt:lpstr>THERAPY UNIT 6: CHANGING BELIEFS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These three numbers follow a rule. What is the rule?</vt:lpstr>
      <vt:lpstr>PowerPoint-Präsentation</vt:lpstr>
      <vt:lpstr>1. According to statistics, the “perceived increase” in prices associated with the introduction of the Euro in Germany was three times as high as the actual increase. This could be due to the fact that some products became disproportionately expensive (e.g. meals at a restaurant) and because general skepticism towards the new currency was high. Consumers primarily registered those prices which increased, prices that remained stable or decreased were hardly noticed or considered as exceptions.  2. When in a hurry, it seems like all traffic lights turn red and other drivers deliberately slow down just to annoy you.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Your ideas – personal examples</vt:lpstr>
      <vt:lpstr>PowerPoint-Präsentation</vt:lpstr>
      <vt:lpstr>In your opinion, is exchanging with others important? Why?</vt:lpstr>
      <vt:lpstr>Exchanging with others during a psychotic crisis?</vt:lpstr>
      <vt:lpstr>PowerPoint-Präsentation</vt:lpstr>
      <vt:lpstr>Are there people you’ve trusted throughout? Who comes to mind?</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Computer09</cp:lastModifiedBy>
  <cp:revision>735</cp:revision>
  <cp:lastPrinted>2010-08-18T10:22:44Z</cp:lastPrinted>
  <dcterms:created xsi:type="dcterms:W3CDTF">2010-08-11T08:12:16Z</dcterms:created>
  <dcterms:modified xsi:type="dcterms:W3CDTF">2017-06-12T10:08:05Z</dcterms:modified>
</cp:coreProperties>
</file>