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</p:sldMasterIdLst>
  <p:notesMasterIdLst>
    <p:notesMasterId r:id="rId10"/>
  </p:notesMasterIdLst>
  <p:handoutMasterIdLst>
    <p:handoutMasterId r:id="rId11"/>
  </p:handoutMasterIdLst>
  <p:sldIdLst>
    <p:sldId id="257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45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  <p15:guide id="6" orient="horz" pos="420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B86"/>
    <a:srgbClr val="D16349"/>
    <a:srgbClr val="8CADA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660"/>
  </p:normalViewPr>
  <p:slideViewPr>
    <p:cSldViewPr>
      <p:cViewPr varScale="1">
        <p:scale>
          <a:sx n="132" d="100"/>
          <a:sy n="132" d="100"/>
        </p:scale>
        <p:origin x="972" y="132"/>
      </p:cViewPr>
      <p:guideLst>
        <p:guide orient="horz" pos="2160"/>
        <p:guide pos="2880"/>
        <p:guide orient="horz" pos="845"/>
        <p:guide pos="158"/>
        <p:guide pos="5602"/>
        <p:guide orient="horz" pos="42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772F02-10D1-4D19-B20B-A9CFAAA18F2A}" type="datetime1">
              <a:rPr lang="de-DE" altLang="de-DE"/>
              <a:pPr>
                <a:defRPr/>
              </a:pPr>
              <a:t>01.11.2019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7E2255-EC66-4A00-A3DB-530C2DE952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2835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79919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493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3A86729-E560-4772-AF16-F49CBD98A9CD}" type="slidenum">
              <a:rPr lang="de-DE" altLang="de-DE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4706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F3F2B5-6D92-49D4-8344-3BD23A36357F}" type="slidenum">
              <a:rPr lang="de-DE" altLang="de-DE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4474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619845-50DE-46F4-ADAC-80D4F154020A}" type="slidenum">
              <a:rPr lang="de-DE" altLang="de-DE" smtClean="0"/>
              <a:pPr eaLnBrk="1" hangingPunct="1">
                <a:spcBef>
                  <a:spcPct val="0"/>
                </a:spcBef>
              </a:pPr>
              <a:t>4</a:t>
            </a:fld>
            <a:endParaRPr lang="de-DE" altLang="de-DE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68" tIns="43785" rIns="87568" bIns="43785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86571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17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5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242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31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6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92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86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8098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151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3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783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98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76398-ACEC-4A59-BDC7-2E0B18F1E00E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2734-4E7E-45B6-9FF5-FA54CDC5CE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12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B6BCE-8747-4CF1-A7F8-FFEF96FA18C5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5AC2-02B4-4B35-82A1-7F7B3E096E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87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F522-DAA9-43F9-8CC3-735EDC3F4DFA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D14F-E7B9-4100-B900-4F37061CE4E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71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5CC4-1573-43E6-9F69-6549677DD4B8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41F7E-5A77-474E-984D-42716B686D9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5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C2E00-C903-4574-9D17-4BF1C96F95CE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1961-3062-46F4-A634-A1868A28A3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53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ABB63-C0E6-4A5E-90E1-6FBAD9B148BD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0B082-8BA4-41D7-9685-E76885DE57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56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1120-D019-4FF9-9B88-E53EFE1AAC90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3F2B-AD86-4918-892E-E4E4062BF4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27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5770D-1726-499F-9776-B2342B23C993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C6347-9D1B-4602-976B-BF55E644F77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8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BA82-1414-447E-9AC0-443E10E0E58E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729E3-F928-44E1-8821-52317317A43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47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5EC21-6E74-440E-920F-71A6477C7472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A5919-D397-4421-9698-30C240467B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6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A8AB0-C836-41BE-8B1B-107B4C50FC0C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B6395-6C07-497E-80C1-64C8EB44F3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79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D954B-AABD-43C8-A4B4-72DDB8E47B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88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C8885-D2CF-4C0D-96CC-F32813FD9C3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83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6C70C-7BAB-4F0C-8069-129E25C7AA7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12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DC3BA-D799-404C-8391-4D90806DBD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3376A-4AAC-4ECD-8466-CAC98C7AB81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38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1C9F-93C4-4914-956E-2869FA7657E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32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829D3-E63A-454E-8279-B2A69079FE9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8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30F6A-B569-40D1-A669-C1E9CB2C800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80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A2B05-0A3B-42EE-B747-2556C080DF2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47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26CC7-1BD2-4799-8DE2-B0737CB33A0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17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AB71E-8E8D-4EA4-A8CB-5B4D80F7A7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70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17A6-8F01-411E-875D-A2F9C50F41EA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C2C8-D6C0-4046-A439-7ED280AE792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8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D81C-6F13-4CF6-A8B4-49DD114F213F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D223-059C-4DC1-8716-C46B4FE8577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29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E7152-CE01-411E-AC4A-764040B06BFF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82B7D-46BF-486E-B476-17A40453CE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396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29C9-29FA-4A6B-98B3-C3EA0BF5A3D5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A52EF-4B5F-4C7E-8178-C0DB0E43E4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96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AEE73-7085-4C15-9EDB-CE3DBA3BB03B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F63BC-2200-430F-85B3-CD539132DF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38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01D6E-A182-44BB-A820-05C08D47FCD6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2BAE-103B-437C-90A0-7E59A0F779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0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9F4B5-D879-4961-B64E-6182F644E5A4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50BE5-4FCE-4036-9B6A-061DFCF726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140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9A5E4-64F0-41BB-B5B7-7A45CF17BF74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D8FC-68A7-41F1-BBFB-4AC9D5B3534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82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FD43C-8A5F-4623-8178-E2E1CDC599CF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56A15-3899-4472-8D19-9CDB1BE23D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80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46CFC-DE65-448F-BF26-D418D21D1BE7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8675-ED3A-460B-87F2-AE7425DA2A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45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4B959-6200-404E-8ECB-CC8B4774B749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00A14-C962-4D55-BEC5-74F8EAF054B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61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C326-3DF9-43B7-B610-AFEAF354234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828A-8B94-47AA-AA8F-78109C17D06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2142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BCC4-5487-445C-A214-6FA3AD5C96A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D819-D2FE-48BC-BA28-06B788C7ADD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2790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999AD-E725-4CB4-B946-02C32B81077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07EA-3753-451E-B22E-51CC2066524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45386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A484B-885B-4E47-970F-5AB96563721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C942C-B98C-4EA2-A184-7B1E630FDD9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90456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BBABA-F72A-40EC-8242-3DB19E21F8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B71BD-A7A2-4B25-B471-A67B39E1626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995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46AAC-F6F4-47A2-80ED-370C9FD6EF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17ACE-B68B-4D81-939B-03B88301A88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222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122F8-9FBD-4B80-A258-556DB600E98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4B2BC-9A61-47F9-9E2E-645E40D849E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30436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F33A1-4CE2-453C-9F97-4DAC8046158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D2071-D3EF-4A81-AD1A-4CC653C174A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09199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444C8-65A7-4E47-AB2E-EA54293865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AA59F-51C4-440A-B9A5-AE4A1AC963B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84648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D8C1-0120-4843-B769-E9E5C84B9AC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3091-5776-40DB-A572-D5E9DA0A506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973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2FE6A-751C-4233-9995-75121FC176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19784-DF09-4C48-83EF-24932DBDFDB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03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206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A1F2AF-4BF2-4C55-B391-490D5A20744D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87115A-05F4-4DC8-8BC2-37ADD747B3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307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grpSp>
        <p:nvGrpSpPr>
          <p:cNvPr id="3076" name="Gruppieren 28"/>
          <p:cNvGrpSpPr>
            <a:grpSpLocks/>
          </p:cNvGrpSpPr>
          <p:nvPr userDrawn="1"/>
        </p:nvGrpSpPr>
        <p:grpSpPr bwMode="auto">
          <a:xfrm>
            <a:off x="0" y="765175"/>
            <a:ext cx="9144000" cy="138113"/>
            <a:chOff x="0" y="870896"/>
            <a:chExt cx="9144000" cy="139110"/>
          </a:xfrm>
        </p:grpSpPr>
        <p:sp>
          <p:nvSpPr>
            <p:cNvPr id="24" name="Rechteck 23"/>
            <p:cNvSpPr>
              <a:spLocks noChangeArrowheads="1"/>
            </p:cNvSpPr>
            <p:nvPr userDrawn="1"/>
          </p:nvSpPr>
          <p:spPr bwMode="auto">
            <a:xfrm>
              <a:off x="0" y="870896"/>
              <a:ext cx="9144000" cy="89542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5" name="Gerade Verbindung 24"/>
            <p:cNvSpPr>
              <a:spLocks noChangeShapeType="1"/>
            </p:cNvSpPr>
            <p:nvPr userDrawn="1"/>
          </p:nvSpPr>
          <p:spPr bwMode="auto">
            <a:xfrm flipV="1">
              <a:off x="0" y="981225"/>
              <a:ext cx="9144000" cy="15990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Gerade Verbindung 25"/>
            <p:cNvSpPr>
              <a:spLocks noChangeShapeType="1"/>
            </p:cNvSpPr>
            <p:nvPr userDrawn="1"/>
          </p:nvSpPr>
          <p:spPr bwMode="auto">
            <a:xfrm>
              <a:off x="0" y="1010006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Gerade Verbindung 26"/>
            <p:cNvSpPr>
              <a:spLocks noChangeShapeType="1"/>
            </p:cNvSpPr>
            <p:nvPr userDrawn="1"/>
          </p:nvSpPr>
          <p:spPr bwMode="auto">
            <a:xfrm>
              <a:off x="0" y="891683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77" name="Gruppieren 13"/>
          <p:cNvGrpSpPr>
            <a:grpSpLocks/>
          </p:cNvGrpSpPr>
          <p:nvPr userDrawn="1"/>
        </p:nvGrpSpPr>
        <p:grpSpPr bwMode="auto">
          <a:xfrm>
            <a:off x="8893175" y="1125538"/>
            <a:ext cx="250825" cy="5734050"/>
            <a:chOff x="8748464" y="908720"/>
            <a:chExt cx="395536" cy="5950421"/>
          </a:xfrm>
        </p:grpSpPr>
        <p:sp>
          <p:nvSpPr>
            <p:cNvPr id="29" name="Vertikaler Titel 1"/>
            <p:cNvSpPr txBox="1">
              <a:spLocks/>
            </p:cNvSpPr>
            <p:nvPr userDrawn="1"/>
          </p:nvSpPr>
          <p:spPr>
            <a:xfrm>
              <a:off x="8748464" y="910367"/>
              <a:ext cx="395536" cy="59487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vert" anchor="b">
              <a:normAutofit fontScale="25000" lnSpcReduction="20000"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30" name="Gerade Verbindung 29"/>
            <p:cNvCxnSpPr/>
            <p:nvPr userDrawn="1"/>
          </p:nvCxnSpPr>
          <p:spPr>
            <a:xfrm rot="5400000">
              <a:off x="5774077" y="3883107"/>
              <a:ext cx="5948773" cy="0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8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307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02998909-ACE0-4B44-B47F-D52EBB05114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099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0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1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7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4108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278F3E-FED2-45B0-A6E5-78DB4F2ACBD4}" type="datetime1">
              <a:rPr lang="en-US"/>
              <a:pPr>
                <a:defRPr/>
              </a:pPr>
              <a:t>11/1/2019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E5DEF-17AF-4D96-B533-5959209B820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35E81D18-4560-462D-A310-9E89F9D4F38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DA39C52-76F9-46F9-A795-F3AE8B51C3A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6148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rtl="1"/>
            <a:r>
              <a:rPr lang="fa-IR" sz="3600" dirty="0">
                <a:solidFill>
                  <a:srgbClr val="D16349"/>
                </a:solidFill>
              </a:rPr>
              <a:t>درمان فراشناختی</a:t>
            </a:r>
            <a:endParaRPr lang="en-US" sz="3600" dirty="0">
              <a:solidFill>
                <a:srgbClr val="D16349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85800" y="2852738"/>
            <a:ext cx="77724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/>
            <a:r>
              <a:rPr lang="fa-IR" sz="18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سومین بخش درمان </a:t>
            </a:r>
            <a:r>
              <a:rPr lang="en-GB" altLang="de-DE" sz="18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altLang="de-DE" sz="18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a-IR" sz="1800" b="1" kern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صورتبندی و تدوین وضعیت بیمار</a:t>
            </a:r>
            <a:r>
              <a:rPr lang="fa-IR" sz="1800" b="1" kern="0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a-IR" sz="1800" b="1" kern="0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kern="0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(MCT+)</a:t>
            </a:r>
            <a:endParaRPr lang="en-US" sz="1800" b="1" kern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028"/>
          <p:cNvSpPr>
            <a:spLocks noChangeArrowheads="1"/>
          </p:cNvSpPr>
          <p:nvPr/>
        </p:nvSpPr>
        <p:spPr bwMode="auto">
          <a:xfrm>
            <a:off x="0" y="4374232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 smtClean="0">
                <a:cs typeface="B Nazanin" panose="00000400000000000000" pitchFamily="2" charset="-78"/>
              </a:rPr>
              <a:t>  تطبیق، </a:t>
            </a:r>
            <a:r>
              <a:rPr lang="fa-IR" altLang="de-DE" b="1" dirty="0" err="1" smtClean="0">
                <a:cs typeface="B Nazanin" panose="00000400000000000000" pitchFamily="2" charset="-78"/>
              </a:rPr>
              <a:t>گـردآوری</a:t>
            </a:r>
            <a:r>
              <a:rPr lang="fa-IR" altLang="de-DE" b="1" dirty="0" smtClean="0">
                <a:cs typeface="B Nazanin" panose="00000400000000000000" pitchFamily="2" charset="-78"/>
              </a:rPr>
              <a:t>، ویرایش</a:t>
            </a:r>
            <a:r>
              <a:rPr lang="fa-IR" altLang="de-DE" b="1" dirty="0">
                <a:cs typeface="B Nazanin" panose="00000400000000000000" pitchFamily="2" charset="-78"/>
              </a:rPr>
              <a:t>:</a:t>
            </a:r>
            <a:r>
              <a:rPr lang="de-DE" altLang="de-DE" b="1" dirty="0">
                <a:cs typeface="B Nazanin" panose="00000400000000000000" pitchFamily="2" charset="-78"/>
              </a:rPr>
              <a:t> </a:t>
            </a:r>
            <a:endParaRPr lang="fa-IR" altLang="de-DE" b="1" dirty="0">
              <a:cs typeface="B Nazanin" panose="00000400000000000000" pitchFamily="2" charset="-78"/>
            </a:endParaRP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>
                <a:cs typeface="B Nazanin" panose="00000400000000000000" pitchFamily="2" charset="-78"/>
              </a:rPr>
              <a:t>دکتر سعید ملیحی الذاکرینی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>
                <a:cs typeface="B Nazanin" panose="00000400000000000000" pitchFamily="2" charset="-78"/>
              </a:rPr>
              <a:t>با همکاری 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 smtClean="0">
                <a:cs typeface="B Nazanin" panose="00000400000000000000" pitchFamily="2" charset="-78"/>
              </a:rPr>
              <a:t>شاپرک کلبی</a:t>
            </a:r>
            <a:endParaRPr lang="fa-IR" altLang="de-DE" b="1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938" y="46464"/>
            <a:ext cx="9136062" cy="981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graphicFrame>
        <p:nvGraphicFramePr>
          <p:cNvPr id="17502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229796"/>
              </p:ext>
            </p:extLst>
          </p:nvPr>
        </p:nvGraphicFramePr>
        <p:xfrm>
          <a:off x="60325" y="105202"/>
          <a:ext cx="9007475" cy="6437857"/>
        </p:xfrm>
        <a:graphic>
          <a:graphicData uri="http://schemas.openxmlformats.org/drawingml/2006/table">
            <a:tbl>
              <a:tblPr/>
              <a:tblGrid>
                <a:gridCol w="33595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116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081088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به عنوان مثال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، داشتن والدینی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که حملات روانی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داشتند؛ سابقه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تجارب تروماتیک در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دوران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کودکی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زمینه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قبلی 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9175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به عنوان مثال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، استرس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(کار،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روابط اجتماعی)؛ برخی عوامل خاص استرس زا، مانند نقل مکان کردن به شهری دیگر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عامل فعال ساز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6962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به عنوان مثال، سوء استفاده از الکل/ مواد مخدر؛ قطع دارو در دوره مشاوره روان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درمانی؛ خواب نامنظم؛ نشخوار فکری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عوامل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تشدید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کننده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و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تداوم بخش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93787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هذیانها، توهمات،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توهمات</a:t>
                      </a: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شنیداری،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خستگی مفرط، افسردگی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آسیب شدید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1458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گوشه گیری،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بیکاری، تنهایی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پیامدها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95387"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مداخله: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دارو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درمانی، روان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درمان، برخی از روش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های درمانی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مورد قبول (به </a:t>
                      </a:r>
                      <a:r>
                        <a:rPr lang="fa-IR" sz="13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عنوان مثال تکنیک های ریلکسیشن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300" b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منابع: انگیزه برای تغییر، دسترسی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به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شبکه های اجتماعی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مفید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مداخله  و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a-IR" sz="13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منابع 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201" name="Text Box 35"/>
          <p:cNvSpPr txBox="1">
            <a:spLocks noChangeArrowheads="1"/>
          </p:cNvSpPr>
          <p:nvPr/>
        </p:nvSpPr>
        <p:spPr bwMode="auto">
          <a:xfrm>
            <a:off x="4377493" y="890220"/>
            <a:ext cx="17287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sz="1200" dirty="0">
                <a:latin typeface="Times New Roman" pitchFamily="18" charset="0"/>
              </a:rPr>
              <a:t>سوخت</a:t>
            </a:r>
            <a:endParaRPr lang="en-GB" altLang="de-DE" sz="1200" dirty="0"/>
          </a:p>
        </p:txBody>
      </p:sp>
      <p:sp>
        <p:nvSpPr>
          <p:cNvPr id="7202" name="Text Box 36"/>
          <p:cNvSpPr txBox="1">
            <a:spLocks noChangeArrowheads="1"/>
          </p:cNvSpPr>
          <p:nvPr/>
        </p:nvSpPr>
        <p:spPr bwMode="auto">
          <a:xfrm>
            <a:off x="5456992" y="1925391"/>
            <a:ext cx="6492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sz="1200" dirty="0">
                <a:latin typeface="Times New Roman" pitchFamily="18" charset="0"/>
              </a:rPr>
              <a:t>جرقه</a:t>
            </a:r>
            <a:endParaRPr lang="en-GB" altLang="de-DE" sz="1200" dirty="0"/>
          </a:p>
        </p:txBody>
      </p:sp>
      <p:sp>
        <p:nvSpPr>
          <p:cNvPr id="7203" name="Text Box 37"/>
          <p:cNvSpPr txBox="1">
            <a:spLocks noChangeArrowheads="1"/>
          </p:cNvSpPr>
          <p:nvPr/>
        </p:nvSpPr>
        <p:spPr bwMode="auto">
          <a:xfrm>
            <a:off x="4683295" y="4080117"/>
            <a:ext cx="14398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200" dirty="0" smtClean="0">
                <a:latin typeface="Times New Roman" pitchFamily="18" charset="0"/>
              </a:rPr>
              <a:t>شعله </a:t>
            </a:r>
            <a:r>
              <a:rPr lang="fa-IR" sz="1200" dirty="0">
                <a:latin typeface="Times New Roman" pitchFamily="18" charset="0"/>
              </a:rPr>
              <a:t>های آتش</a:t>
            </a:r>
            <a:endParaRPr lang="en-US" sz="1200" dirty="0">
              <a:latin typeface="Times New Roman" pitchFamily="18" charset="0"/>
              <a:ea typeface="Calibri"/>
            </a:endParaRPr>
          </a:p>
        </p:txBody>
      </p:sp>
      <p:pic>
        <p:nvPicPr>
          <p:cNvPr id="7204" name="Picture 38" descr="jerry cans and chemicals - colchu - ccc - bearbeitbar - und bearbeit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617" y="2246739"/>
            <a:ext cx="728663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5" name="Text Box 41"/>
          <p:cNvSpPr txBox="1">
            <a:spLocks noChangeArrowheads="1"/>
          </p:cNvSpPr>
          <p:nvPr/>
        </p:nvSpPr>
        <p:spPr bwMode="auto">
          <a:xfrm>
            <a:off x="4701413" y="6276157"/>
            <a:ext cx="1439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200" dirty="0">
                <a:latin typeface="Times New Roman" pitchFamily="18" charset="0"/>
              </a:rPr>
              <a:t>مهار کننده آتش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7206" name="Text Box 42"/>
          <p:cNvSpPr txBox="1">
            <a:spLocks noChangeArrowheads="1"/>
          </p:cNvSpPr>
          <p:nvPr/>
        </p:nvSpPr>
        <p:spPr bwMode="auto">
          <a:xfrm>
            <a:off x="4306055" y="3040488"/>
            <a:ext cx="18002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200" dirty="0">
                <a:latin typeface="Times New Roman" pitchFamily="18" charset="0"/>
              </a:rPr>
              <a:t>ماده قابل اشتعال</a:t>
            </a:r>
          </a:p>
        </p:txBody>
      </p:sp>
      <p:sp>
        <p:nvSpPr>
          <p:cNvPr id="7207" name="Text Box 43"/>
          <p:cNvSpPr txBox="1">
            <a:spLocks noChangeArrowheads="1"/>
          </p:cNvSpPr>
          <p:nvPr/>
        </p:nvSpPr>
        <p:spPr bwMode="auto">
          <a:xfrm>
            <a:off x="3491879" y="5085040"/>
            <a:ext cx="26760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200" dirty="0">
                <a:latin typeface="Times New Roman" pitchFamily="18" charset="0"/>
              </a:rPr>
              <a:t>خسارت و خرابی ناشی از آتش سوزی</a:t>
            </a:r>
            <a:endParaRPr lang="en-US" sz="1200" dirty="0">
              <a:latin typeface="Times New Roman" pitchFamily="18" charset="0"/>
              <a:ea typeface="Calibri"/>
            </a:endParaRPr>
          </a:p>
        </p:txBody>
      </p:sp>
      <p:pic>
        <p:nvPicPr>
          <p:cNvPr id="7208" name="Picture 44" descr="Match on fire_Ambient Ideas_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80" y="1237089"/>
            <a:ext cx="8636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9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442" y="4440670"/>
            <a:ext cx="971896" cy="65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0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430" y="3346876"/>
            <a:ext cx="10858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1" name="Picture 55" descr="Feuerlöscher-rudolf schuba-flickr-cc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032" y="5411500"/>
            <a:ext cx="6508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2" name="Picture 57" descr="Holz-senfgurke-flickr-cc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243" y="138538"/>
            <a:ext cx="93503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5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359526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>
                <a:cs typeface="Arial" charset="0"/>
              </a:rPr>
              <a:t>f</a:t>
            </a:r>
            <a:r>
              <a:rPr lang="en-US" altLang="de-DE" sz="700" i="1" dirty="0" err="1" smtClean="0">
                <a:ea typeface="Times New Roman" pitchFamily="18" charset="0"/>
                <a:cs typeface="Arial" charset="0"/>
              </a:rPr>
              <a:t>.t.t.b</a:t>
            </a:r>
            <a:r>
              <a:rPr lang="en-US" altLang="de-DE" sz="700" i="1" dirty="0" smtClean="0">
                <a:ea typeface="Times New Roman" pitchFamily="18" charset="0"/>
                <a:cs typeface="Arial" charset="0"/>
              </a:rPr>
              <a:t>.: </a:t>
            </a:r>
            <a:r>
              <a:rPr lang="en-GB" altLang="de-DE" sz="700" i="1" dirty="0" smtClean="0"/>
              <a:t>“</a:t>
            </a:r>
            <a:r>
              <a:rPr lang="en-GB" altLang="de-DE" sz="700" i="1" dirty="0" err="1" smtClean="0"/>
              <a:t>Holz</a:t>
            </a:r>
            <a:r>
              <a:rPr lang="en-GB" altLang="de-DE" sz="700" i="1" dirty="0" smtClean="0"/>
              <a:t>”</a:t>
            </a:r>
            <a:r>
              <a:rPr lang="en-US" altLang="de-DE" sz="700" i="1" dirty="0" smtClean="0"/>
              <a:t> by </a:t>
            </a:r>
            <a:r>
              <a:rPr lang="en-US" altLang="de-DE" sz="700" i="1" dirty="0" err="1"/>
              <a:t>senfgurke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“Match </a:t>
            </a:r>
            <a:r>
              <a:rPr lang="en-GB" altLang="de-DE" sz="700" i="1" dirty="0"/>
              <a:t>on </a:t>
            </a:r>
            <a:r>
              <a:rPr lang="en-GB" altLang="de-DE" sz="700" i="1" dirty="0" smtClean="0"/>
              <a:t>Fire” by </a:t>
            </a:r>
            <a:r>
              <a:rPr lang="en-GB" altLang="de-DE" sz="700" i="1" dirty="0"/>
              <a:t>Ambient Ideas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jerry </a:t>
            </a:r>
            <a:r>
              <a:rPr lang="en-US" altLang="de-DE" sz="700" i="1" dirty="0"/>
              <a:t>cans and </a:t>
            </a:r>
            <a:r>
              <a:rPr lang="en-US" altLang="de-DE" sz="700" i="1" dirty="0" smtClean="0"/>
              <a:t>chemicals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colchu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“Banff </a:t>
            </a:r>
            <a:r>
              <a:rPr lang="en-GB" altLang="de-DE" sz="700" i="1" dirty="0"/>
              <a:t>Prescribed Burn </a:t>
            </a:r>
            <a:r>
              <a:rPr lang="en-GB" altLang="de-DE" sz="700" i="1" dirty="0" smtClean="0"/>
              <a:t>2009” by </a:t>
            </a:r>
            <a:r>
              <a:rPr lang="en-GB" altLang="de-DE" sz="700" i="1" dirty="0" err="1"/>
              <a:t>Eggs&amp;Beer</a:t>
            </a:r>
            <a:r>
              <a:rPr lang="en-GB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Wood Pile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/>
              <a:t>dani0010; </a:t>
            </a:r>
            <a:r>
              <a:rPr lang="en-GB" altLang="de-DE" sz="700" i="1" dirty="0" smtClean="0"/>
              <a:t>“</a:t>
            </a:r>
            <a:r>
              <a:rPr lang="en-US" altLang="de-DE" sz="700" i="1" dirty="0" err="1" smtClean="0"/>
              <a:t>Feuerlöscher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rudolf</a:t>
            </a:r>
            <a:r>
              <a:rPr lang="en-US" altLang="de-DE" sz="700" i="1" dirty="0"/>
              <a:t> </a:t>
            </a:r>
            <a:r>
              <a:rPr lang="en-US" altLang="de-DE" sz="700" i="1" dirty="0" err="1"/>
              <a:t>schuba</a:t>
            </a:r>
            <a:r>
              <a:rPr lang="en-US" altLang="de-DE" sz="700" i="1" dirty="0"/>
              <a:t>)</a:t>
            </a:r>
            <a:r>
              <a:rPr lang="en-US" altLang="de-DE" sz="800" dirty="0"/>
              <a:t> 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fa-IR" sz="1200" b="1" dirty="0" smtClean="0">
                <a:solidFill>
                  <a:schemeClr val="tx2"/>
                </a:solidFill>
              </a:rPr>
              <a:t>صورتبندی و تدوین وضعیت بیمار 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3.2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286" y="1113600"/>
            <a:ext cx="4104559" cy="5282441"/>
          </a:xfrm>
          <a:prstGeom prst="rect">
            <a:avLst/>
          </a:prstGeom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rtl="1"/>
            <a:r>
              <a:rPr lang="fa-IR" sz="2000" dirty="0" smtClean="0">
                <a:solidFill>
                  <a:schemeClr val="accent1"/>
                </a:solidFill>
                <a:latin typeface="Times New Roman" pitchFamily="18" charset="0"/>
              </a:rPr>
              <a:t>صورتبندی و تدوین وضعیت </a:t>
            </a:r>
            <a:r>
              <a:rPr lang="fa-IR" sz="2000" dirty="0">
                <a:solidFill>
                  <a:schemeClr val="accent1"/>
                </a:solidFill>
                <a:latin typeface="Times New Roman" pitchFamily="18" charset="0"/>
              </a:rPr>
              <a:t>بیمار در درمان فردی</a:t>
            </a:r>
            <a:endParaRPr lang="en-US" sz="2000" dirty="0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899275" y="48752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fa-IR" sz="1200" b="1" dirty="0" smtClean="0">
                <a:solidFill>
                  <a:schemeClr val="tx2"/>
                </a:solidFill>
              </a:rPr>
              <a:t>صورتبندی و تدوین وضعیت بیمار 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3.3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359526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>
                <a:cs typeface="Arial" charset="0"/>
              </a:rPr>
              <a:t>f</a:t>
            </a:r>
            <a:r>
              <a:rPr lang="en-US" altLang="de-DE" sz="700" i="1" dirty="0" err="1" smtClean="0">
                <a:ea typeface="Times New Roman" pitchFamily="18" charset="0"/>
                <a:cs typeface="Arial" charset="0"/>
              </a:rPr>
              <a:t>.t.t.b</a:t>
            </a:r>
            <a:r>
              <a:rPr lang="en-US" altLang="de-DE" sz="700" i="1" dirty="0" smtClean="0">
                <a:ea typeface="Times New Roman" pitchFamily="18" charset="0"/>
                <a:cs typeface="Arial" charset="0"/>
              </a:rPr>
              <a:t>.: </a:t>
            </a:r>
            <a:r>
              <a:rPr lang="en-GB" altLang="de-DE" sz="700" i="1" dirty="0" smtClean="0"/>
              <a:t>“</a:t>
            </a:r>
            <a:r>
              <a:rPr lang="en-GB" altLang="de-DE" sz="700" i="1" dirty="0" err="1" smtClean="0"/>
              <a:t>Holz</a:t>
            </a:r>
            <a:r>
              <a:rPr lang="en-GB" altLang="de-DE" sz="700" i="1" dirty="0" smtClean="0"/>
              <a:t>”</a:t>
            </a:r>
            <a:r>
              <a:rPr lang="en-US" altLang="de-DE" sz="700" i="1" dirty="0" smtClean="0"/>
              <a:t> by </a:t>
            </a:r>
            <a:r>
              <a:rPr lang="en-US" altLang="de-DE" sz="700" i="1" dirty="0" err="1"/>
              <a:t>senfgurke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“Match </a:t>
            </a:r>
            <a:r>
              <a:rPr lang="en-GB" altLang="de-DE" sz="700" i="1" dirty="0"/>
              <a:t>on </a:t>
            </a:r>
            <a:r>
              <a:rPr lang="en-GB" altLang="de-DE" sz="700" i="1" dirty="0" smtClean="0"/>
              <a:t>Fire” by </a:t>
            </a:r>
            <a:r>
              <a:rPr lang="en-GB" altLang="de-DE" sz="700" i="1" dirty="0"/>
              <a:t>Ambient Ideas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jerry </a:t>
            </a:r>
            <a:r>
              <a:rPr lang="en-US" altLang="de-DE" sz="700" i="1" dirty="0"/>
              <a:t>cans and </a:t>
            </a:r>
            <a:r>
              <a:rPr lang="en-US" altLang="de-DE" sz="700" i="1" dirty="0" smtClean="0"/>
              <a:t>chemicals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colchu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“Banff </a:t>
            </a:r>
            <a:r>
              <a:rPr lang="en-GB" altLang="de-DE" sz="700" i="1" dirty="0"/>
              <a:t>Prescribed Burn </a:t>
            </a:r>
            <a:r>
              <a:rPr lang="en-GB" altLang="de-DE" sz="700" i="1" dirty="0" smtClean="0"/>
              <a:t>2009” by </a:t>
            </a:r>
            <a:r>
              <a:rPr lang="en-GB" altLang="de-DE" sz="700" i="1" dirty="0" err="1"/>
              <a:t>Eggs&amp;Beer</a:t>
            </a:r>
            <a:r>
              <a:rPr lang="en-GB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Wood Pile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/>
              <a:t>dani0010; </a:t>
            </a:r>
            <a:r>
              <a:rPr lang="en-GB" altLang="de-DE" sz="700" i="1" dirty="0" smtClean="0"/>
              <a:t>“</a:t>
            </a:r>
            <a:r>
              <a:rPr lang="en-US" altLang="de-DE" sz="700" i="1" dirty="0" err="1" smtClean="0"/>
              <a:t>Feuerlöscher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rudolf</a:t>
            </a:r>
            <a:r>
              <a:rPr lang="en-US" altLang="de-DE" sz="700" i="1" dirty="0"/>
              <a:t> </a:t>
            </a:r>
            <a:r>
              <a:rPr lang="en-US" altLang="de-DE" sz="700" i="1" dirty="0" err="1"/>
              <a:t>schuba</a:t>
            </a:r>
            <a:r>
              <a:rPr lang="en-US" altLang="de-DE" sz="700" i="1" dirty="0"/>
              <a:t>)</a:t>
            </a:r>
            <a:r>
              <a:rPr lang="en-US" altLang="de-DE" sz="800" dirty="0"/>
              <a:t> </a:t>
            </a:r>
          </a:p>
        </p:txBody>
      </p:sp>
      <p:sp>
        <p:nvSpPr>
          <p:cNvPr id="15" name="Textfeld 14"/>
          <p:cNvSpPr txBox="1"/>
          <p:nvPr/>
        </p:nvSpPr>
        <p:spPr>
          <a:xfrm rot="19806148">
            <a:off x="3434176" y="3523989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کاربرگ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3" name="Group 68"/>
          <p:cNvGrpSpPr>
            <a:grpSpLocks/>
          </p:cNvGrpSpPr>
          <p:nvPr/>
        </p:nvGrpSpPr>
        <p:grpSpPr bwMode="auto">
          <a:xfrm>
            <a:off x="0" y="6165857"/>
            <a:ext cx="2339975" cy="474663"/>
            <a:chOff x="0" y="3957"/>
            <a:chExt cx="1474" cy="299"/>
          </a:xfrm>
        </p:grpSpPr>
        <p:sp>
          <p:nvSpPr>
            <p:cNvPr id="16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17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i="1" dirty="0" smtClean="0">
                  <a:latin typeface="Verdana" pitchFamily="34" charset="0"/>
                </a:rPr>
                <a:t>3.1</a:t>
              </a:r>
              <a:r>
                <a:rPr lang="de-DE" altLang="de-DE" sz="1200" dirty="0" smtClean="0">
                  <a:latin typeface="Verdana" pitchFamily="34" charset="0"/>
                </a:rPr>
                <a:t> </a:t>
              </a:r>
              <a:r>
                <a:rPr lang="fa-IR" altLang="de-DE" sz="1200" i="1" dirty="0" smtClean="0">
                  <a:latin typeface="Verdana" pitchFamily="34" charset="0"/>
                </a:rPr>
                <a:t>کاربرگ</a:t>
              </a:r>
              <a:endParaRPr lang="de-DE" altLang="de-DE" sz="1200" i="1" dirty="0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73" y="1196752"/>
            <a:ext cx="7609854" cy="4670692"/>
          </a:xfrm>
          <a:prstGeom prst="rect">
            <a:avLst/>
          </a:prstGeom>
        </p:spPr>
      </p:pic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75"/>
            <a:ext cx="9144000" cy="822325"/>
          </a:xfrm>
        </p:spPr>
        <p:txBody>
          <a:bodyPr anchor="ctr"/>
          <a:lstStyle/>
          <a:p>
            <a:pPr rtl="1" eaLnBrk="1" hangingPunct="1"/>
            <a:r>
              <a:rPr lang="fa-IR" altLang="de-DE" dirty="0" smtClean="0">
                <a:solidFill>
                  <a:schemeClr val="accent1"/>
                </a:solidFill>
                <a:cs typeface="Times New Roman" pitchFamily="18" charset="0"/>
              </a:rPr>
              <a:t>گسترش برخی از دیدگاه ها</a:t>
            </a:r>
            <a:endParaRPr lang="en-GB" altLang="de-DE" dirty="0" smtClean="0">
              <a:solidFill>
                <a:schemeClr val="accent1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fa-IR" sz="1200" b="1" dirty="0" smtClean="0">
                <a:solidFill>
                  <a:schemeClr val="tx2"/>
                </a:solidFill>
              </a:rPr>
              <a:t>صورتبندی و تدوین وضعیت بیمار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3.4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 rot="19806148">
            <a:off x="3434177" y="3301265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کاربرگ</a:t>
            </a:r>
            <a:endParaRPr lang="en-AU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20" name="Group 68"/>
          <p:cNvGrpSpPr>
            <a:grpSpLocks/>
          </p:cNvGrpSpPr>
          <p:nvPr/>
        </p:nvGrpSpPr>
        <p:grpSpPr bwMode="auto">
          <a:xfrm>
            <a:off x="0" y="6165857"/>
            <a:ext cx="2339975" cy="474663"/>
            <a:chOff x="0" y="3957"/>
            <a:chExt cx="1474" cy="299"/>
          </a:xfrm>
        </p:grpSpPr>
        <p:sp>
          <p:nvSpPr>
            <p:cNvPr id="2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22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i="1" dirty="0" smtClean="0">
                  <a:latin typeface="Verdana" pitchFamily="34" charset="0"/>
                </a:rPr>
                <a:t>3.2</a:t>
              </a:r>
              <a:r>
                <a:rPr lang="de-DE" altLang="de-DE" sz="1200" dirty="0" smtClean="0">
                  <a:latin typeface="Verdana" pitchFamily="34" charset="0"/>
                </a:rPr>
                <a:t> </a:t>
              </a:r>
              <a:r>
                <a:rPr lang="fa-IR" altLang="de-DE" sz="1200" i="1" dirty="0" smtClean="0">
                  <a:latin typeface="Verdana" pitchFamily="34" charset="0"/>
                </a:rPr>
                <a:t>کاربرگ</a:t>
              </a:r>
              <a:endParaRPr lang="de-DE" altLang="de-DE" sz="1200" i="1" dirty="0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316</Words>
  <Application>Microsoft Office PowerPoint</Application>
  <PresentationFormat>Bildschirmpräsentation (4:3)</PresentationFormat>
  <Paragraphs>41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4</vt:i4>
      </vt:variant>
    </vt:vector>
  </HeadingPairs>
  <TitlesOfParts>
    <vt:vector size="19" baseType="lpstr">
      <vt:lpstr>ＭＳ Ｐゴシック</vt:lpstr>
      <vt:lpstr>Arial</vt:lpstr>
      <vt:lpstr>B Nazanin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5_Standarddesign</vt:lpstr>
      <vt:lpstr>1_Cronus</vt:lpstr>
      <vt:lpstr>3_Cronus</vt:lpstr>
      <vt:lpstr>2_Cronus</vt:lpstr>
      <vt:lpstr>4_Cronus</vt:lpstr>
      <vt:lpstr>PowerPoint-Präsentation</vt:lpstr>
      <vt:lpstr>PowerPoint-Präsentation</vt:lpstr>
      <vt:lpstr>PowerPoint-Präsentation</vt:lpstr>
      <vt:lpstr>گسترش برخی از دیدگاه ها</vt:lpstr>
    </vt:vector>
  </TitlesOfParts>
  <Company>Keine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Krankheitsmodell</dc:title>
  <dc:creator>Fanny</dc:creator>
  <cp:lastModifiedBy>Hiwis</cp:lastModifiedBy>
  <cp:revision>92</cp:revision>
  <cp:lastPrinted>2010-08-18T09:44:58Z</cp:lastPrinted>
  <dcterms:created xsi:type="dcterms:W3CDTF">2010-03-14T09:33:14Z</dcterms:created>
  <dcterms:modified xsi:type="dcterms:W3CDTF">2019-11-01T13:06:53Z</dcterms:modified>
</cp:coreProperties>
</file>