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3" r:id="rId3"/>
    <p:sldMasterId id="2147483654" r:id="rId4"/>
    <p:sldMasterId id="2147483655" r:id="rId5"/>
    <p:sldMasterId id="2147483656" r:id="rId6"/>
  </p:sldMasterIdLst>
  <p:notesMasterIdLst>
    <p:notesMasterId r:id="rId53"/>
  </p:notesMasterIdLst>
  <p:handoutMasterIdLst>
    <p:handoutMasterId r:id="rId54"/>
  </p:handoutMasterIdLst>
  <p:sldIdLst>
    <p:sldId id="374" r:id="rId7"/>
    <p:sldId id="606" r:id="rId8"/>
    <p:sldId id="591" r:id="rId9"/>
    <p:sldId id="592" r:id="rId10"/>
    <p:sldId id="770" r:id="rId11"/>
    <p:sldId id="800" r:id="rId12"/>
    <p:sldId id="425" r:id="rId13"/>
    <p:sldId id="726" r:id="rId14"/>
    <p:sldId id="806" r:id="rId15"/>
    <p:sldId id="625" r:id="rId16"/>
    <p:sldId id="779" r:id="rId17"/>
    <p:sldId id="807" r:id="rId18"/>
    <p:sldId id="781" r:id="rId19"/>
    <p:sldId id="775" r:id="rId20"/>
    <p:sldId id="776" r:id="rId21"/>
    <p:sldId id="777" r:id="rId22"/>
    <p:sldId id="778" r:id="rId23"/>
    <p:sldId id="724" r:id="rId24"/>
    <p:sldId id="754" r:id="rId25"/>
    <p:sldId id="719" r:id="rId26"/>
    <p:sldId id="804" r:id="rId27"/>
    <p:sldId id="720" r:id="rId28"/>
    <p:sldId id="721" r:id="rId29"/>
    <p:sldId id="601" r:id="rId30"/>
    <p:sldId id="809" r:id="rId31"/>
    <p:sldId id="795" r:id="rId32"/>
    <p:sldId id="797" r:id="rId33"/>
    <p:sldId id="792" r:id="rId34"/>
    <p:sldId id="790" r:id="rId35"/>
    <p:sldId id="791" r:id="rId36"/>
    <p:sldId id="752" r:id="rId37"/>
    <p:sldId id="759" r:id="rId38"/>
    <p:sldId id="763" r:id="rId39"/>
    <p:sldId id="801" r:id="rId40"/>
    <p:sldId id="730" r:id="rId41"/>
    <p:sldId id="740" r:id="rId42"/>
    <p:sldId id="732" r:id="rId43"/>
    <p:sldId id="802" r:id="rId44"/>
    <p:sldId id="734" r:id="rId45"/>
    <p:sldId id="737" r:id="rId46"/>
    <p:sldId id="736" r:id="rId47"/>
    <p:sldId id="805" r:id="rId48"/>
    <p:sldId id="772" r:id="rId49"/>
    <p:sldId id="808" r:id="rId50"/>
    <p:sldId id="799" r:id="rId51"/>
    <p:sldId id="798" r:id="rId52"/>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Arial"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Arial"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Arial"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Arial"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Arial" charset="0"/>
        <a:ea typeface="+mn-ea"/>
        <a:cs typeface="Times New Roman" pitchFamily="18" charset="0"/>
      </a:defRPr>
    </a:lvl5pPr>
    <a:lvl6pPr marL="2286000" algn="l" defTabSz="914400" rtl="0" eaLnBrk="1" latinLnBrk="0" hangingPunct="1">
      <a:defRPr kern="1200">
        <a:solidFill>
          <a:schemeClr val="tx1"/>
        </a:solidFill>
        <a:latin typeface="Arial" charset="0"/>
        <a:ea typeface="+mn-ea"/>
        <a:cs typeface="Times New Roman" pitchFamily="18" charset="0"/>
      </a:defRPr>
    </a:lvl6pPr>
    <a:lvl7pPr marL="2743200" algn="l" defTabSz="914400" rtl="0" eaLnBrk="1" latinLnBrk="0" hangingPunct="1">
      <a:defRPr kern="1200">
        <a:solidFill>
          <a:schemeClr val="tx1"/>
        </a:solidFill>
        <a:latin typeface="Arial" charset="0"/>
        <a:ea typeface="+mn-ea"/>
        <a:cs typeface="Times New Roman" pitchFamily="18" charset="0"/>
      </a:defRPr>
    </a:lvl7pPr>
    <a:lvl8pPr marL="3200400" algn="l" defTabSz="914400" rtl="0" eaLnBrk="1" latinLnBrk="0" hangingPunct="1">
      <a:defRPr kern="1200">
        <a:solidFill>
          <a:schemeClr val="tx1"/>
        </a:solidFill>
        <a:latin typeface="Arial" charset="0"/>
        <a:ea typeface="+mn-ea"/>
        <a:cs typeface="Times New Roman" pitchFamily="18" charset="0"/>
      </a:defRPr>
    </a:lvl8pPr>
    <a:lvl9pPr marL="3657600" algn="l" defTabSz="914400" rtl="0" eaLnBrk="1" latinLnBrk="0" hangingPunct="1">
      <a:defRPr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748">
          <p15:clr>
            <a:srgbClr val="A4A3A4"/>
          </p15:clr>
        </p15:guide>
        <p15:guide id="2" orient="horz" pos="844">
          <p15:clr>
            <a:srgbClr val="A4A3A4"/>
          </p15:clr>
        </p15:guide>
        <p15:guide id="3" pos="5602">
          <p15:clr>
            <a:srgbClr val="A4A3A4"/>
          </p15:clr>
        </p15:guide>
        <p15:guide id="4" pos="2857">
          <p15:clr>
            <a:srgbClr val="A4A3A4"/>
          </p15:clr>
        </p15:guide>
        <p15:guide id="5" pos="1551">
          <p15:clr>
            <a:srgbClr val="A4A3A4"/>
          </p15:clr>
        </p15:guide>
        <p15:guide id="6" pos="159">
          <p15:clr>
            <a:srgbClr val="A4A3A4"/>
          </p15:clr>
        </p15:guide>
        <p15:guide id="7" orient="horz" pos="1661" userDrawn="1">
          <p15:clr>
            <a:srgbClr val="A4A3A4"/>
          </p15:clr>
        </p15:guide>
        <p15:guide id="8" pos="3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1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6B86"/>
    <a:srgbClr val="006699"/>
    <a:srgbClr val="66CCFF"/>
    <a:srgbClr val="33CCFF"/>
    <a:srgbClr val="FFFF00"/>
    <a:srgbClr val="DDDDDD"/>
    <a:srgbClr val="C0C0C0"/>
    <a:srgbClr val="3366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24" autoAdjust="0"/>
    <p:restoredTop sz="99855" autoAdjust="0"/>
  </p:normalViewPr>
  <p:slideViewPr>
    <p:cSldViewPr snapToGrid="0" showGuides="1">
      <p:cViewPr varScale="1">
        <p:scale>
          <a:sx n="129" d="100"/>
          <a:sy n="129" d="100"/>
        </p:scale>
        <p:origin x="1488" y="90"/>
      </p:cViewPr>
      <p:guideLst>
        <p:guide orient="horz" pos="748"/>
        <p:guide orient="horz" pos="844"/>
        <p:guide pos="5602"/>
        <p:guide pos="2857"/>
        <p:guide pos="1551"/>
        <p:guide pos="159"/>
        <p:guide orient="horz" pos="1661"/>
        <p:guide pos="3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commentAuthors" Target="commentAuthor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55F8EB90-7CCA-4020-8A71-4CE89F196FB8}" type="slidenum">
              <a:rPr lang="en-GB" altLang="de-DE"/>
              <a:pPr>
                <a:defRPr/>
              </a:pPr>
              <a:t>‹Nr.›</a:t>
            </a:fld>
            <a:endParaRPr lang="en-GB" altLang="de-DE"/>
          </a:p>
        </p:txBody>
      </p:sp>
    </p:spTree>
    <p:extLst>
      <p:ext uri="{BB962C8B-B14F-4D97-AF65-F5344CB8AC3E}">
        <p14:creationId xmlns:p14="http://schemas.microsoft.com/office/powerpoint/2010/main" val="1698341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5746DD40-9C74-410F-A8A3-1B2CB5F7C8F4}" type="slidenum">
              <a:rPr lang="en-US" altLang="de-DE"/>
              <a:pPr>
                <a:defRPr/>
              </a:pPr>
              <a:t>‹Nr.›</a:t>
            </a:fld>
            <a:endParaRPr lang="en-US" altLang="de-DE"/>
          </a:p>
        </p:txBody>
      </p:sp>
    </p:spTree>
    <p:extLst>
      <p:ext uri="{BB962C8B-B14F-4D97-AF65-F5344CB8AC3E}">
        <p14:creationId xmlns:p14="http://schemas.microsoft.com/office/powerpoint/2010/main" val="1156861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2D14C1E-51A3-4D6B-BE27-37CE3C1B82CA}" type="slidenum">
              <a:rPr lang="en-US" altLang="de-DE" sz="1300" smtClean="0"/>
              <a:pPr>
                <a:spcBef>
                  <a:spcPct val="0"/>
                </a:spcBef>
              </a:pPr>
              <a:t>1</a:t>
            </a:fld>
            <a:endParaRPr lang="en-US" altLang="de-DE" sz="1300" dirty="0"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p>
        </p:txBody>
      </p:sp>
    </p:spTree>
    <p:extLst>
      <p:ext uri="{BB962C8B-B14F-4D97-AF65-F5344CB8AC3E}">
        <p14:creationId xmlns:p14="http://schemas.microsoft.com/office/powerpoint/2010/main" val="562787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14476016-0E28-4912-BCAD-CAB101BF61A6}" type="slidenum">
              <a:rPr lang="en-US" altLang="de-DE" sz="1300" smtClean="0"/>
              <a:pPr>
                <a:spcBef>
                  <a:spcPct val="0"/>
                </a:spcBef>
              </a:pPr>
              <a:t>2</a:t>
            </a:fld>
            <a:endParaRPr lang="en-US" altLang="de-DE" sz="1300"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065860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29BDF22-BADD-47BB-A737-FBBFE136A008}" type="slidenum">
              <a:rPr lang="en-US" altLang="de-DE" sz="1300" smtClean="0"/>
              <a:pPr>
                <a:spcBef>
                  <a:spcPct val="0"/>
                </a:spcBef>
              </a:pPr>
              <a:t>3</a:t>
            </a:fld>
            <a:endParaRPr lang="en-US" altLang="de-DE" sz="1300"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905576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8A09158-33EF-4817-B5BD-E5514713A640}" type="slidenum">
              <a:rPr lang="en-US" altLang="de-DE" sz="1300" smtClean="0"/>
              <a:pPr>
                <a:spcBef>
                  <a:spcPct val="0"/>
                </a:spcBef>
              </a:pPr>
              <a:t>4</a:t>
            </a:fld>
            <a:endParaRPr lang="en-US" altLang="de-DE" sz="1300"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514029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20B3D10-4342-4D82-9550-2F18D9A9B9DD}" type="slidenum">
              <a:rPr lang="en-US" altLang="de-DE" sz="1300" smtClean="0"/>
              <a:pPr>
                <a:spcBef>
                  <a:spcPct val="0"/>
                </a:spcBef>
              </a:pPr>
              <a:t>5</a:t>
            </a:fld>
            <a:endParaRPr lang="en-US" altLang="de-DE" sz="1300"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930790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499BA9EE-3B87-4872-9776-915E2F449A5F}" type="slidenum">
              <a:rPr lang="en-US" altLang="de-DE" sz="1300" smtClean="0"/>
              <a:pPr>
                <a:spcBef>
                  <a:spcPct val="0"/>
                </a:spcBef>
              </a:pPr>
              <a:t>7</a:t>
            </a:fld>
            <a:endParaRPr lang="en-US" altLang="de-DE" sz="130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282027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A02EDE0-735A-4BEF-98FE-3985A59606DC}" type="slidenum">
              <a:rPr lang="en-US" altLang="de-DE" sz="1300" smtClean="0"/>
              <a:pPr>
                <a:spcBef>
                  <a:spcPct val="0"/>
                </a:spcBef>
              </a:pPr>
              <a:t>8</a:t>
            </a:fld>
            <a:endParaRPr lang="en-US" altLang="de-DE" sz="13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18348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A02EDE0-735A-4BEF-98FE-3985A59606DC}" type="slidenum">
              <a:rPr lang="en-US" altLang="de-DE" sz="1300" smtClean="0"/>
              <a:pPr>
                <a:spcBef>
                  <a:spcPct val="0"/>
                </a:spcBef>
              </a:pPr>
              <a:t>9</a:t>
            </a:fld>
            <a:endParaRPr lang="en-US" altLang="de-DE" sz="13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302330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08556BF-4249-4CF6-BA38-84CDED08F913}" type="slidenum">
              <a:rPr lang="en-US" altLang="de-DE" sz="1300" smtClean="0"/>
              <a:pPr>
                <a:spcBef>
                  <a:spcPct val="0"/>
                </a:spcBef>
              </a:pPr>
              <a:t>10</a:t>
            </a:fld>
            <a:endParaRPr lang="en-US" altLang="de-DE" sz="130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628518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8C09078-640E-42B5-BF86-65D08DDEE042}" type="slidenum">
              <a:rPr lang="en-US" altLang="de-DE" sz="1300" smtClean="0"/>
              <a:pPr>
                <a:spcBef>
                  <a:spcPct val="0"/>
                </a:spcBef>
              </a:pPr>
              <a:t>11</a:t>
            </a:fld>
            <a:endParaRPr lang="en-US" altLang="de-DE" sz="130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679710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25F92E58-8DA8-467A-9A6F-D7CB5AC741CC}" type="slidenum">
              <a:rPr lang="en-US" altLang="de-DE" sz="1300" smtClean="0"/>
              <a:pPr>
                <a:spcBef>
                  <a:spcPct val="0"/>
                </a:spcBef>
              </a:pPr>
              <a:t>12</a:t>
            </a:fld>
            <a:endParaRPr lang="en-US" altLang="de-DE" sz="130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059696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4067705-DA08-40A2-B26D-7EA031DE36DE}" type="slidenum">
              <a:rPr lang="en-US" altLang="de-DE" sz="1300" smtClean="0"/>
              <a:pPr>
                <a:spcBef>
                  <a:spcPct val="0"/>
                </a:spcBef>
              </a:pPr>
              <a:t>13</a:t>
            </a:fld>
            <a:endParaRPr lang="en-US" altLang="de-DE" sz="1300"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932378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00765CE-3348-443A-B691-07EE083E02FD}" type="slidenum">
              <a:rPr lang="en-US" altLang="de-DE" sz="1300" smtClean="0"/>
              <a:pPr>
                <a:spcBef>
                  <a:spcPct val="0"/>
                </a:spcBef>
              </a:pPr>
              <a:t>14</a:t>
            </a:fld>
            <a:endParaRPr lang="en-US" altLang="de-DE" sz="1300"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821193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690E5584-1179-441D-A26B-B8B4CA88C429}" type="slidenum">
              <a:rPr lang="en-US" altLang="de-DE" sz="1300" smtClean="0"/>
              <a:pPr>
                <a:spcBef>
                  <a:spcPct val="0"/>
                </a:spcBef>
              </a:pPr>
              <a:t>15</a:t>
            </a:fld>
            <a:endParaRPr lang="en-US" altLang="de-DE" sz="1300"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948576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27FA1D6-4496-4D43-86D4-C4BBF249A0ED}" type="slidenum">
              <a:rPr lang="en-US" altLang="de-DE" sz="1300" smtClean="0"/>
              <a:pPr>
                <a:spcBef>
                  <a:spcPct val="0"/>
                </a:spcBef>
              </a:pPr>
              <a:t>16</a:t>
            </a:fld>
            <a:endParaRPr lang="en-US" altLang="de-DE" sz="130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32029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D7FA08D-E4AF-474C-900C-E44DD4681BEC}" type="slidenum">
              <a:rPr lang="en-US" altLang="de-DE" sz="1300" smtClean="0"/>
              <a:pPr>
                <a:spcBef>
                  <a:spcPct val="0"/>
                </a:spcBef>
              </a:pPr>
              <a:t>17</a:t>
            </a:fld>
            <a:endParaRPr lang="en-US" altLang="de-DE" sz="130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58380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3834ABB-190F-4831-BF4C-11C1A6B0E315}" type="slidenum">
              <a:rPr lang="en-US" altLang="de-DE" sz="1300" smtClean="0"/>
              <a:pPr>
                <a:spcBef>
                  <a:spcPct val="0"/>
                </a:spcBef>
              </a:pPr>
              <a:t>18</a:t>
            </a:fld>
            <a:endParaRPr lang="en-US" altLang="de-DE" sz="130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66196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7BD535F-7609-4A76-8E91-2A1741B14AD2}" type="slidenum">
              <a:rPr lang="en-US" altLang="de-DE" sz="1300" smtClean="0"/>
              <a:pPr>
                <a:spcBef>
                  <a:spcPct val="0"/>
                </a:spcBef>
              </a:pPr>
              <a:t>19</a:t>
            </a:fld>
            <a:endParaRPr lang="en-US" altLang="de-DE" sz="130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12878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CF1E6D03-6FD3-43F1-B398-81860F50684E}" type="slidenum">
              <a:rPr lang="en-US" altLang="de-DE" sz="1300" smtClean="0"/>
              <a:pPr>
                <a:spcBef>
                  <a:spcPct val="0"/>
                </a:spcBef>
              </a:pPr>
              <a:t>20</a:t>
            </a:fld>
            <a:endParaRPr lang="en-US" altLang="de-DE" sz="1300"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291394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15963" indent="-274638" defTabSz="955675">
              <a:spcBef>
                <a:spcPct val="30000"/>
              </a:spcBef>
              <a:defRPr sz="1200">
                <a:solidFill>
                  <a:schemeClr val="tx1"/>
                </a:solidFill>
                <a:latin typeface="Arial" charset="0"/>
                <a:ea typeface="ＭＳ Ｐゴシック" charset="-128"/>
              </a:defRPr>
            </a:lvl2pPr>
            <a:lvl3pPr marL="1101725" indent="-219075" defTabSz="955675">
              <a:spcBef>
                <a:spcPct val="30000"/>
              </a:spcBef>
              <a:defRPr sz="1200">
                <a:solidFill>
                  <a:schemeClr val="tx1"/>
                </a:solidFill>
                <a:latin typeface="Arial" charset="0"/>
                <a:ea typeface="ＭＳ Ｐゴシック" charset="-128"/>
              </a:defRPr>
            </a:lvl3pPr>
            <a:lvl4pPr marL="1543050" indent="-219075" defTabSz="955675">
              <a:spcBef>
                <a:spcPct val="30000"/>
              </a:spcBef>
              <a:defRPr sz="1200">
                <a:solidFill>
                  <a:schemeClr val="tx1"/>
                </a:solidFill>
                <a:latin typeface="Arial" charset="0"/>
                <a:ea typeface="ＭＳ Ｐゴシック" charset="-128"/>
              </a:defRPr>
            </a:lvl4pPr>
            <a:lvl5pPr marL="1984375" indent="-219075" defTabSz="955675">
              <a:spcBef>
                <a:spcPct val="30000"/>
              </a:spcBef>
              <a:defRPr sz="1200">
                <a:solidFill>
                  <a:schemeClr val="tx1"/>
                </a:solidFill>
                <a:latin typeface="Arial" charset="0"/>
                <a:ea typeface="ＭＳ Ｐゴシック" charset="-128"/>
              </a:defRPr>
            </a:lvl5pPr>
            <a:lvl6pPr marL="2441575" indent="-219075" defTabSz="955675" eaLnBrk="0" fontAlgn="base" hangingPunct="0">
              <a:spcBef>
                <a:spcPct val="30000"/>
              </a:spcBef>
              <a:spcAft>
                <a:spcPct val="0"/>
              </a:spcAft>
              <a:defRPr sz="1200">
                <a:solidFill>
                  <a:schemeClr val="tx1"/>
                </a:solidFill>
                <a:latin typeface="Arial" charset="0"/>
                <a:ea typeface="ＭＳ Ｐゴシック" charset="-128"/>
              </a:defRPr>
            </a:lvl6pPr>
            <a:lvl7pPr marL="2898775" indent="-219075" defTabSz="955675" eaLnBrk="0" fontAlgn="base" hangingPunct="0">
              <a:spcBef>
                <a:spcPct val="30000"/>
              </a:spcBef>
              <a:spcAft>
                <a:spcPct val="0"/>
              </a:spcAft>
              <a:defRPr sz="1200">
                <a:solidFill>
                  <a:schemeClr val="tx1"/>
                </a:solidFill>
                <a:latin typeface="Arial" charset="0"/>
                <a:ea typeface="ＭＳ Ｐゴシック" charset="-128"/>
              </a:defRPr>
            </a:lvl7pPr>
            <a:lvl8pPr marL="3355975" indent="-219075" defTabSz="955675" eaLnBrk="0" fontAlgn="base" hangingPunct="0">
              <a:spcBef>
                <a:spcPct val="30000"/>
              </a:spcBef>
              <a:spcAft>
                <a:spcPct val="0"/>
              </a:spcAft>
              <a:defRPr sz="1200">
                <a:solidFill>
                  <a:schemeClr val="tx1"/>
                </a:solidFill>
                <a:latin typeface="Arial" charset="0"/>
                <a:ea typeface="ＭＳ Ｐゴシック" charset="-128"/>
              </a:defRPr>
            </a:lvl8pPr>
            <a:lvl9pPr marL="3813175" indent="-219075"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906D745-AE21-460D-A5F5-C264102FA99D}" type="slidenum">
              <a:rPr lang="de-DE" altLang="de-DE" sz="1300" b="1" smtClean="0"/>
              <a:pPr>
                <a:spcBef>
                  <a:spcPct val="0"/>
                </a:spcBef>
              </a:pPr>
              <a:t>21</a:t>
            </a:fld>
            <a:endParaRPr lang="de-DE" altLang="de-DE" sz="1300" b="1" smtClean="0"/>
          </a:p>
        </p:txBody>
      </p:sp>
      <p:sp>
        <p:nvSpPr>
          <p:cNvPr id="75779" name="Rectangle 2"/>
          <p:cNvSpPr>
            <a:spLocks noGrp="1" noRot="1" noChangeAspect="1" noChangeArrowheads="1" noTextEdit="1"/>
          </p:cNvSpPr>
          <p:nvPr>
            <p:ph type="sldImg"/>
          </p:nvPr>
        </p:nvSpPr>
        <p:spPr>
          <a:xfrm>
            <a:off x="917575" y="744538"/>
            <a:ext cx="4962525"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23604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E5C74B8-EFFA-452D-978E-C6843D735443}" type="slidenum">
              <a:rPr lang="en-US" altLang="de-DE" sz="1300" smtClean="0"/>
              <a:pPr>
                <a:spcBef>
                  <a:spcPct val="0"/>
                </a:spcBef>
              </a:pPr>
              <a:t>22</a:t>
            </a:fld>
            <a:endParaRPr lang="en-US" altLang="de-DE" sz="1300"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701311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D03287F-A197-4695-95BB-74AF1C73AB8F}" type="slidenum">
              <a:rPr lang="en-US" altLang="de-DE" sz="1300" smtClean="0"/>
              <a:pPr>
                <a:spcBef>
                  <a:spcPct val="0"/>
                </a:spcBef>
              </a:pPr>
              <a:t>23</a:t>
            </a:fld>
            <a:endParaRPr lang="en-US" altLang="de-DE" sz="1300"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309326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FAFB6E7-7358-4CC0-BE1C-8E6A8EA05372}" type="slidenum">
              <a:rPr lang="en-US" altLang="de-DE" sz="1300" smtClean="0"/>
              <a:pPr>
                <a:spcBef>
                  <a:spcPct val="0"/>
                </a:spcBef>
              </a:pPr>
              <a:t>24</a:t>
            </a:fld>
            <a:endParaRPr lang="en-US" altLang="de-DE" sz="130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25257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DB7050F1-FA4E-4E77-B6B3-0F2674A700A5}" type="slidenum">
              <a:rPr lang="en-US" altLang="de-DE" sz="1300" smtClean="0"/>
              <a:pPr>
                <a:spcBef>
                  <a:spcPct val="0"/>
                </a:spcBef>
              </a:pPr>
              <a:t>25</a:t>
            </a:fld>
            <a:endParaRPr lang="en-US" altLang="de-DE" sz="130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8253467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DB7050F1-FA4E-4E77-B6B3-0F2674A700A5}" type="slidenum">
              <a:rPr lang="en-US" altLang="de-DE" sz="1300" smtClean="0"/>
              <a:pPr>
                <a:spcBef>
                  <a:spcPct val="0"/>
                </a:spcBef>
              </a:pPr>
              <a:t>26</a:t>
            </a:fld>
            <a:endParaRPr lang="en-US" altLang="de-DE" sz="130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754585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1023DE0-11B2-4A81-A467-81BBD718DF6F}" type="slidenum">
              <a:rPr lang="en-US" altLang="de-DE" sz="1300" smtClean="0"/>
              <a:pPr>
                <a:spcBef>
                  <a:spcPct val="0"/>
                </a:spcBef>
              </a:pPr>
              <a:t>27</a:t>
            </a:fld>
            <a:endParaRPr lang="en-US" altLang="de-DE" sz="1300"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17522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51DBD110-AA64-402F-82C1-F5C07D77D90E}" type="slidenum">
              <a:rPr lang="en-US" altLang="de-DE" sz="1300" smtClean="0"/>
              <a:pPr>
                <a:spcBef>
                  <a:spcPct val="0"/>
                </a:spcBef>
              </a:pPr>
              <a:t>28</a:t>
            </a:fld>
            <a:endParaRPr lang="en-US" altLang="de-DE" sz="130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832759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7D5C217-5D62-431B-850B-FB025D736E8F}" type="slidenum">
              <a:rPr lang="en-US" altLang="de-DE" sz="1300" smtClean="0"/>
              <a:pPr>
                <a:spcBef>
                  <a:spcPct val="0"/>
                </a:spcBef>
              </a:pPr>
              <a:t>29</a:t>
            </a:fld>
            <a:endParaRPr lang="en-US" altLang="de-DE" sz="130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849675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2377737-B0CC-4A99-80F0-87D8FEAB09B4}" type="slidenum">
              <a:rPr lang="en-US" altLang="de-DE" sz="1300" smtClean="0"/>
              <a:pPr>
                <a:spcBef>
                  <a:spcPct val="0"/>
                </a:spcBef>
              </a:pPr>
              <a:t>30</a:t>
            </a:fld>
            <a:endParaRPr lang="en-US" altLang="de-DE" sz="1300"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27453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724B6210-2632-4921-A269-E280532E2AAD}" type="slidenum">
              <a:rPr lang="en-US" altLang="de-DE" sz="1300" smtClean="0"/>
              <a:pPr>
                <a:spcBef>
                  <a:spcPct val="0"/>
                </a:spcBef>
              </a:pPr>
              <a:t>35</a:t>
            </a:fld>
            <a:endParaRPr lang="en-US" altLang="de-DE" sz="1300"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111048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0A6B517-8371-47B4-AAD3-B3CE659B62C4}" type="slidenum">
              <a:rPr lang="en-US" altLang="de-DE" sz="1300" smtClean="0"/>
              <a:pPr>
                <a:spcBef>
                  <a:spcPct val="0"/>
                </a:spcBef>
              </a:pPr>
              <a:t>36</a:t>
            </a:fld>
            <a:endParaRPr lang="en-US" altLang="de-DE" sz="1300"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04216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ECA7437-EAC9-456B-A7A6-CAD9040BDA6A}" type="slidenum">
              <a:rPr lang="en-US" altLang="de-DE" sz="1300" smtClean="0"/>
              <a:pPr>
                <a:spcBef>
                  <a:spcPct val="0"/>
                </a:spcBef>
              </a:pPr>
              <a:t>37</a:t>
            </a:fld>
            <a:endParaRPr lang="en-US" altLang="de-DE" sz="130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797353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D435043-0CC2-49A0-AF5D-B8E76C3D1249}" type="slidenum">
              <a:rPr lang="en-US" altLang="de-DE" sz="1300" smtClean="0"/>
              <a:pPr>
                <a:spcBef>
                  <a:spcPct val="0"/>
                </a:spcBef>
              </a:pPr>
              <a:t>39</a:t>
            </a:fld>
            <a:endParaRPr lang="en-US"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84226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CD093B1E-53A5-4B78-8BC2-22703140966F}" type="slidenum">
              <a:rPr lang="en-US" altLang="de-DE" sz="1300" smtClean="0"/>
              <a:pPr>
                <a:spcBef>
                  <a:spcPct val="0"/>
                </a:spcBef>
              </a:pPr>
              <a:t>40</a:t>
            </a:fld>
            <a:endParaRPr lang="en-US" altLang="de-DE" sz="1300"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582858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7F9DB3C0-1D5F-435E-BB19-34FE17B68782}" type="slidenum">
              <a:rPr lang="en-US" altLang="de-DE" sz="1300" smtClean="0"/>
              <a:pPr>
                <a:spcBef>
                  <a:spcPct val="0"/>
                </a:spcBef>
              </a:pPr>
              <a:t>41</a:t>
            </a:fld>
            <a:endParaRPr lang="en-US" altLang="de-DE" sz="1300"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5310034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4072748-12FE-4DF6-8BB0-DFD56370361D}" type="slidenum">
              <a:rPr lang="en-US" altLang="de-DE" sz="1300" smtClean="0"/>
              <a:pPr>
                <a:spcBef>
                  <a:spcPct val="0"/>
                </a:spcBef>
              </a:pPr>
              <a:t>43</a:t>
            </a:fld>
            <a:endParaRPr lang="en-US" altLang="de-DE" sz="130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617141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4072748-12FE-4DF6-8BB0-DFD56370361D}" type="slidenum">
              <a:rPr lang="en-US" altLang="de-DE" sz="1300" smtClean="0"/>
              <a:pPr>
                <a:spcBef>
                  <a:spcPct val="0"/>
                </a:spcBef>
              </a:pPr>
              <a:t>44</a:t>
            </a:fld>
            <a:endParaRPr lang="en-US" altLang="de-DE" sz="130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619504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E3CB5A41-3919-4061-A646-E611059CBAB1}" type="slidenum">
              <a:rPr lang="en-US" altLang="de-DE" sz="1300"/>
              <a:pPr algn="r" eaLnBrk="1" hangingPunct="1">
                <a:spcBef>
                  <a:spcPct val="0"/>
                </a:spcBef>
              </a:pPr>
              <a:t>46</a:t>
            </a:fld>
            <a:endParaRPr lang="en-US" altLang="de-DE" sz="13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427766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16058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0313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575372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01957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01713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297704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9819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781768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99962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509892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87511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13085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04545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818657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63630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83352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606938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016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73147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924637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762439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575319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33112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188612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4758183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673314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047186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543182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66925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622295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2231213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37166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72645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677468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250755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9165900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022621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799404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2663602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5044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716126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124629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163050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4918477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430099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FEE4F8CC-2E3E-4DD3-B190-5F4422BE24B6}"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DD3CA26-2041-4D1A-8955-61B026ED11EE}" type="slidenum">
              <a:rPr lang="de-DE" altLang="de-DE"/>
              <a:pPr>
                <a:defRPr/>
              </a:pPr>
              <a:t>‹Nr.›</a:t>
            </a:fld>
            <a:endParaRPr lang="de-DE" altLang="de-DE"/>
          </a:p>
        </p:txBody>
      </p:sp>
    </p:spTree>
    <p:extLst>
      <p:ext uri="{BB962C8B-B14F-4D97-AF65-F5344CB8AC3E}">
        <p14:creationId xmlns:p14="http://schemas.microsoft.com/office/powerpoint/2010/main" val="15324888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83961F74-54B7-4CFF-8453-B109AA9FBEFA}"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22D9A16-EED9-44AA-949C-56825D519DE7}" type="slidenum">
              <a:rPr lang="de-DE" altLang="de-DE"/>
              <a:pPr>
                <a:defRPr/>
              </a:pPr>
              <a:t>‹Nr.›</a:t>
            </a:fld>
            <a:endParaRPr lang="de-DE" altLang="de-DE"/>
          </a:p>
        </p:txBody>
      </p:sp>
    </p:spTree>
    <p:extLst>
      <p:ext uri="{BB962C8B-B14F-4D97-AF65-F5344CB8AC3E}">
        <p14:creationId xmlns:p14="http://schemas.microsoft.com/office/powerpoint/2010/main" val="11785865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57944573-0532-44A3-BDE1-2C7654B26C1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A80BED69-BD14-4C0D-965A-0DAD91044974}" type="slidenum">
              <a:rPr lang="de-DE" altLang="de-DE"/>
              <a:pPr>
                <a:defRPr/>
              </a:pPr>
              <a:t>‹Nr.›</a:t>
            </a:fld>
            <a:endParaRPr lang="de-DE" altLang="de-DE"/>
          </a:p>
        </p:txBody>
      </p:sp>
    </p:spTree>
    <p:extLst>
      <p:ext uri="{BB962C8B-B14F-4D97-AF65-F5344CB8AC3E}">
        <p14:creationId xmlns:p14="http://schemas.microsoft.com/office/powerpoint/2010/main" val="2854812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0080BF59-3095-477F-B59B-DAEE00FBFA61}"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8B73C72D-8029-4ABC-9060-D07DA4614668}" type="slidenum">
              <a:rPr lang="de-DE" altLang="de-DE"/>
              <a:pPr>
                <a:defRPr/>
              </a:pPr>
              <a:t>‹Nr.›</a:t>
            </a:fld>
            <a:endParaRPr lang="de-DE" altLang="de-DE"/>
          </a:p>
        </p:txBody>
      </p:sp>
    </p:spTree>
    <p:extLst>
      <p:ext uri="{BB962C8B-B14F-4D97-AF65-F5344CB8AC3E}">
        <p14:creationId xmlns:p14="http://schemas.microsoft.com/office/powerpoint/2010/main" val="10266887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AA42352B-21A4-4054-89DF-869D7E067CB4}"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ECEA58E7-D1EE-4DC6-989D-5B1758EE7F6F}" type="slidenum">
              <a:rPr lang="de-DE" altLang="de-DE"/>
              <a:pPr>
                <a:defRPr/>
              </a:pPr>
              <a:t>‹Nr.›</a:t>
            </a:fld>
            <a:endParaRPr lang="de-DE" altLang="de-DE"/>
          </a:p>
        </p:txBody>
      </p:sp>
    </p:spTree>
    <p:extLst>
      <p:ext uri="{BB962C8B-B14F-4D97-AF65-F5344CB8AC3E}">
        <p14:creationId xmlns:p14="http://schemas.microsoft.com/office/powerpoint/2010/main" val="15673374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6F494480-5A8E-418A-BF44-4400FF092E05}"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080D4889-55CD-4D9A-8501-F49FCE8CFEBC}" type="slidenum">
              <a:rPr lang="de-DE" altLang="de-DE"/>
              <a:pPr>
                <a:defRPr/>
              </a:pPr>
              <a:t>‹Nr.›</a:t>
            </a:fld>
            <a:endParaRPr lang="de-DE" altLang="de-DE"/>
          </a:p>
        </p:txBody>
      </p:sp>
    </p:spTree>
    <p:extLst>
      <p:ext uri="{BB962C8B-B14F-4D97-AF65-F5344CB8AC3E}">
        <p14:creationId xmlns:p14="http://schemas.microsoft.com/office/powerpoint/2010/main" val="32332291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EB96E633-6D3C-4004-938C-F124E4F94996}"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ED131911-EC0E-4DE2-A1EF-3B8102E8EC90}" type="slidenum">
              <a:rPr lang="de-DE" altLang="de-DE"/>
              <a:pPr>
                <a:defRPr/>
              </a:pPr>
              <a:t>‹Nr.›</a:t>
            </a:fld>
            <a:endParaRPr lang="de-DE" altLang="de-DE"/>
          </a:p>
        </p:txBody>
      </p:sp>
    </p:spTree>
    <p:extLst>
      <p:ext uri="{BB962C8B-B14F-4D97-AF65-F5344CB8AC3E}">
        <p14:creationId xmlns:p14="http://schemas.microsoft.com/office/powerpoint/2010/main" val="31744494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429B7D1B-00CB-4695-9106-D132948FD7A7}"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D0BB8DDA-4912-4BDC-AE7F-83C44359F1F6}" type="slidenum">
              <a:rPr lang="de-DE" altLang="de-DE"/>
              <a:pPr>
                <a:defRPr/>
              </a:pPr>
              <a:t>‹Nr.›</a:t>
            </a:fld>
            <a:endParaRPr lang="de-DE" altLang="de-DE"/>
          </a:p>
        </p:txBody>
      </p:sp>
    </p:spTree>
    <p:extLst>
      <p:ext uri="{BB962C8B-B14F-4D97-AF65-F5344CB8AC3E}">
        <p14:creationId xmlns:p14="http://schemas.microsoft.com/office/powerpoint/2010/main" val="14505904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F8F6A24C-8F66-415B-8818-B5745951E76C}"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EC89FBB5-1355-4F47-B7C7-A4FFB3128B8D}" type="slidenum">
              <a:rPr lang="de-DE" altLang="de-DE"/>
              <a:pPr>
                <a:defRPr/>
              </a:pPr>
              <a:t>‹Nr.›</a:t>
            </a:fld>
            <a:endParaRPr lang="de-DE" altLang="de-DE"/>
          </a:p>
        </p:txBody>
      </p:sp>
    </p:spTree>
    <p:extLst>
      <p:ext uri="{BB962C8B-B14F-4D97-AF65-F5344CB8AC3E}">
        <p14:creationId xmlns:p14="http://schemas.microsoft.com/office/powerpoint/2010/main" val="19998694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354F2A94-0581-4613-BF5A-42D7EFD0562E}"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51763B1-629D-421D-9934-8D71C7195201}" type="slidenum">
              <a:rPr lang="de-DE" altLang="de-DE"/>
              <a:pPr>
                <a:defRPr/>
              </a:pPr>
              <a:t>‹Nr.›</a:t>
            </a:fld>
            <a:endParaRPr lang="de-DE" altLang="de-DE"/>
          </a:p>
        </p:txBody>
      </p:sp>
    </p:spTree>
    <p:extLst>
      <p:ext uri="{BB962C8B-B14F-4D97-AF65-F5344CB8AC3E}">
        <p14:creationId xmlns:p14="http://schemas.microsoft.com/office/powerpoint/2010/main" val="16853174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D74F9BA-1089-4AD0-A0CC-145C759E00AF}"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45B54229-AA86-478E-8850-9524BE19EE72}" type="slidenum">
              <a:rPr lang="de-DE" altLang="de-DE"/>
              <a:pPr>
                <a:defRPr/>
              </a:pPr>
              <a:t>‹Nr.›</a:t>
            </a:fld>
            <a:endParaRPr lang="de-DE" altLang="de-DE"/>
          </a:p>
        </p:txBody>
      </p:sp>
    </p:spTree>
    <p:extLst>
      <p:ext uri="{BB962C8B-B14F-4D97-AF65-F5344CB8AC3E}">
        <p14:creationId xmlns:p14="http://schemas.microsoft.com/office/powerpoint/2010/main" val="42571275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59B9A01C-098A-4F6F-B7AD-402337369C4B}"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E76597E-5D15-44E9-824F-36C026ADC8F0}" type="slidenum">
              <a:rPr lang="en-US" altLang="de-DE"/>
              <a:pPr>
                <a:defRPr/>
              </a:pPr>
              <a:t>‹Nr.›</a:t>
            </a:fld>
            <a:endParaRPr lang="en-US" altLang="de-DE"/>
          </a:p>
        </p:txBody>
      </p:sp>
    </p:spTree>
    <p:extLst>
      <p:ext uri="{BB962C8B-B14F-4D97-AF65-F5344CB8AC3E}">
        <p14:creationId xmlns:p14="http://schemas.microsoft.com/office/powerpoint/2010/main" val="815231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CD84F56-62CE-41F2-B69A-ED2C3AF00DFA}"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54077FB-769F-47C5-98A8-46082F2A58EF}" type="slidenum">
              <a:rPr lang="en-US" altLang="de-DE"/>
              <a:pPr>
                <a:defRPr/>
              </a:pPr>
              <a:t>‹Nr.›</a:t>
            </a:fld>
            <a:endParaRPr lang="en-US" altLang="de-DE"/>
          </a:p>
        </p:txBody>
      </p:sp>
    </p:spTree>
    <p:extLst>
      <p:ext uri="{BB962C8B-B14F-4D97-AF65-F5344CB8AC3E}">
        <p14:creationId xmlns:p14="http://schemas.microsoft.com/office/powerpoint/2010/main" val="21703515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B930C642-C4D3-4572-B617-A6DA396A026F}"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55434A49-6526-4C24-8A7F-E291A24DC384}" type="slidenum">
              <a:rPr lang="en-US" altLang="de-DE"/>
              <a:pPr>
                <a:defRPr/>
              </a:pPr>
              <a:t>‹Nr.›</a:t>
            </a:fld>
            <a:endParaRPr lang="en-US" altLang="de-DE"/>
          </a:p>
        </p:txBody>
      </p:sp>
    </p:spTree>
    <p:extLst>
      <p:ext uri="{BB962C8B-B14F-4D97-AF65-F5344CB8AC3E}">
        <p14:creationId xmlns:p14="http://schemas.microsoft.com/office/powerpoint/2010/main" val="20882629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A971588C-D960-4CD4-B38D-F8FF3DD7A189}"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8DBDDD38-1EC6-497C-8668-B2A041854C28}" type="slidenum">
              <a:rPr lang="en-US" altLang="de-DE"/>
              <a:pPr>
                <a:defRPr/>
              </a:pPr>
              <a:t>‹Nr.›</a:t>
            </a:fld>
            <a:endParaRPr lang="en-US" altLang="de-DE"/>
          </a:p>
        </p:txBody>
      </p:sp>
    </p:spTree>
    <p:extLst>
      <p:ext uri="{BB962C8B-B14F-4D97-AF65-F5344CB8AC3E}">
        <p14:creationId xmlns:p14="http://schemas.microsoft.com/office/powerpoint/2010/main" val="14051890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1F14AE80-FC9F-49DF-9BE0-A77EA9A31A2C}" type="datetime1">
              <a:rPr lang="en-US"/>
              <a:pPr>
                <a:defRPr/>
              </a:pPr>
              <a:t>11/22/2019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46181013-F355-4D2B-9873-AA685F1B3D6B}" type="slidenum">
              <a:rPr lang="en-US" altLang="de-DE"/>
              <a:pPr>
                <a:defRPr/>
              </a:pPr>
              <a:t>‹Nr.›</a:t>
            </a:fld>
            <a:endParaRPr lang="en-US" altLang="de-DE"/>
          </a:p>
        </p:txBody>
      </p:sp>
    </p:spTree>
    <p:extLst>
      <p:ext uri="{BB962C8B-B14F-4D97-AF65-F5344CB8AC3E}">
        <p14:creationId xmlns:p14="http://schemas.microsoft.com/office/powerpoint/2010/main" val="11156059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8C0411AA-CF6C-43EC-813C-2CECE0EE5E18}" type="datetime1">
              <a:rPr lang="en-US"/>
              <a:pPr>
                <a:defRPr/>
              </a:pPr>
              <a:t>11/22/2019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EF1872D6-CE9D-40AF-ADDA-5ED25A7A1507}" type="slidenum">
              <a:rPr lang="en-US" altLang="de-DE"/>
              <a:pPr>
                <a:defRPr/>
              </a:pPr>
              <a:t>‹Nr.›</a:t>
            </a:fld>
            <a:endParaRPr lang="en-US" altLang="de-DE"/>
          </a:p>
        </p:txBody>
      </p:sp>
    </p:spTree>
    <p:extLst>
      <p:ext uri="{BB962C8B-B14F-4D97-AF65-F5344CB8AC3E}">
        <p14:creationId xmlns:p14="http://schemas.microsoft.com/office/powerpoint/2010/main" val="32743824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D7A268B2-66D1-44B4-9F50-805808ED19C7}" type="datetime1">
              <a:rPr lang="en-US"/>
              <a:pPr>
                <a:defRPr/>
              </a:pPr>
              <a:t>11/22/2019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1546D145-8A54-4D87-AAEB-83BF6FB05594}" type="slidenum">
              <a:rPr lang="en-US" altLang="de-DE"/>
              <a:pPr>
                <a:defRPr/>
              </a:pPr>
              <a:t>‹Nr.›</a:t>
            </a:fld>
            <a:endParaRPr lang="en-US" altLang="de-DE"/>
          </a:p>
        </p:txBody>
      </p:sp>
    </p:spTree>
    <p:extLst>
      <p:ext uri="{BB962C8B-B14F-4D97-AF65-F5344CB8AC3E}">
        <p14:creationId xmlns:p14="http://schemas.microsoft.com/office/powerpoint/2010/main" val="17127881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47DA482-2F6A-4697-B43D-0D574704A23B}"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4EDD2AC6-258D-40A3-8F7F-82A9E5317EA2}" type="slidenum">
              <a:rPr lang="en-US" altLang="de-DE"/>
              <a:pPr>
                <a:defRPr/>
              </a:pPr>
              <a:t>‹Nr.›</a:t>
            </a:fld>
            <a:endParaRPr lang="en-US" altLang="de-DE"/>
          </a:p>
        </p:txBody>
      </p:sp>
    </p:spTree>
    <p:extLst>
      <p:ext uri="{BB962C8B-B14F-4D97-AF65-F5344CB8AC3E}">
        <p14:creationId xmlns:p14="http://schemas.microsoft.com/office/powerpoint/2010/main" val="1679388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85FACA98-CF17-472A-8462-F187D0B04776}" type="datetime1">
              <a:rPr lang="en-US"/>
              <a:pPr>
                <a:defRPr/>
              </a:pPr>
              <a:t>11/22/2019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8153D9B-7363-4C12-B692-30A6CCD76CB7}" type="slidenum">
              <a:rPr lang="en-US" altLang="de-DE"/>
              <a:pPr>
                <a:defRPr/>
              </a:pPr>
              <a:t>‹Nr.›</a:t>
            </a:fld>
            <a:endParaRPr lang="en-US" altLang="de-DE"/>
          </a:p>
        </p:txBody>
      </p:sp>
    </p:spTree>
    <p:extLst>
      <p:ext uri="{BB962C8B-B14F-4D97-AF65-F5344CB8AC3E}">
        <p14:creationId xmlns:p14="http://schemas.microsoft.com/office/powerpoint/2010/main" val="9932345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0FA0FD7A-8F3E-4E9D-A567-2277A588E9C7}"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383349B-EAA7-4A52-99DE-7EC5E69CB196}" type="slidenum">
              <a:rPr lang="en-US" altLang="de-DE"/>
              <a:pPr>
                <a:defRPr/>
              </a:pPr>
              <a:t>‹Nr.›</a:t>
            </a:fld>
            <a:endParaRPr lang="en-US" altLang="de-DE"/>
          </a:p>
        </p:txBody>
      </p:sp>
    </p:spTree>
    <p:extLst>
      <p:ext uri="{BB962C8B-B14F-4D97-AF65-F5344CB8AC3E}">
        <p14:creationId xmlns:p14="http://schemas.microsoft.com/office/powerpoint/2010/main" val="32660390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CA70AB2-FA6C-4416-A9F7-7E5281FD36D3}" type="datetime1">
              <a:rPr lang="en-US"/>
              <a:pPr>
                <a:defRPr/>
              </a:pPr>
              <a:t>11/22/2019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13D020E-F2C4-4DA8-A27C-782D00E57DC3}" type="slidenum">
              <a:rPr lang="en-US" altLang="de-DE"/>
              <a:pPr>
                <a:defRPr/>
              </a:pPr>
              <a:t>‹Nr.›</a:t>
            </a:fld>
            <a:endParaRPr lang="en-US" altLang="de-DE"/>
          </a:p>
        </p:txBody>
      </p:sp>
    </p:spTree>
    <p:extLst>
      <p:ext uri="{BB962C8B-B14F-4D97-AF65-F5344CB8AC3E}">
        <p14:creationId xmlns:p14="http://schemas.microsoft.com/office/powerpoint/2010/main" val="1109137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759812" name="Rectangle 4"/>
          <p:cNvSpPr>
            <a:spLocks noChangeArrowheads="1"/>
          </p:cNvSpPr>
          <p:nvPr/>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307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4101"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5123"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5124"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5125"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latin typeface="Verdana" pitchFamily="34" charset="0"/>
              </a:defRPr>
            </a:lvl1pPr>
          </a:lstStyle>
          <a:p>
            <a:pPr>
              <a:defRPr/>
            </a:pPr>
            <a:fld id="{00C76C81-9B60-4406-BD3D-214FB215D298}"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latin typeface="Verdana" pitchFamily="34" charset="0"/>
              </a:defRPr>
            </a:lvl1pPr>
          </a:lstStyle>
          <a:p>
            <a:pPr>
              <a:defRPr/>
            </a:pPr>
            <a:fld id="{7742E071-7B5C-4B79-A5C1-CA0C0443C32F}" type="slidenum">
              <a:rPr lang="de-DE" altLang="de-DE"/>
              <a:pPr>
                <a:defRPr/>
              </a:pPr>
              <a:t>‹Nr.›</a:t>
            </a:fld>
            <a:endParaRPr lang="de-DE" altLang="de-DE"/>
          </a:p>
        </p:txBody>
      </p:sp>
      <p:sp>
        <p:nvSpPr>
          <p:cNvPr id="5129"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solidFill>
                <a:srgbClr val="000000"/>
              </a:solidFill>
              <a:latin typeface="Georgia" pitchFamily="18" charset="0"/>
            </a:endParaRPr>
          </a:p>
        </p:txBody>
      </p:sp>
      <p:sp>
        <p:nvSpPr>
          <p:cNvPr id="5130"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1"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2"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6146"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7"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8"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9"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55"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6156"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A1823B55-A2E9-4B6F-BB44-40A0A5365396}" type="datetime1">
              <a:rPr lang="en-US"/>
              <a:pPr>
                <a:defRPr/>
              </a:pPr>
              <a:t>11/22/2019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latin typeface="Verdana" pitchFamily="34" charset="0"/>
              </a:defRPr>
            </a:lvl1pPr>
          </a:lstStyle>
          <a:p>
            <a:pPr>
              <a:defRPr/>
            </a:pPr>
            <a:fld id="{B3656517-1C04-4FE0-96D5-4AEA8B63523B}"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5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5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52.xml"/><Relationship Id="rId5" Type="http://schemas.openxmlformats.org/officeDocument/2006/relationships/image" Target="../media/image2.jpe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52.xml"/><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5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9.png"/><Relationship Id="rId1" Type="http://schemas.openxmlformats.org/officeDocument/2006/relationships/slideLayout" Target="../slideLayouts/slideLayout5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3"/>
          <p:cNvSpPr txBox="1">
            <a:spLocks noChangeArrowheads="1"/>
          </p:cNvSpPr>
          <p:nvPr/>
        </p:nvSpPr>
        <p:spPr bwMode="auto">
          <a:xfrm>
            <a:off x="0" y="3397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50000"/>
              </a:spcBef>
              <a:buClrTx/>
              <a:buSzTx/>
              <a:buFontTx/>
              <a:buNone/>
            </a:pPr>
            <a:r>
              <a:rPr lang="de-DE" altLang="de-DE" sz="3600" dirty="0">
                <a:solidFill>
                  <a:schemeClr val="bg1"/>
                </a:solidFill>
              </a:rPr>
              <a:t>Metakognitive Therapie</a:t>
            </a:r>
            <a:endParaRPr lang="en-US" altLang="de-DE" sz="3600" dirty="0">
              <a:solidFill>
                <a:schemeClr val="bg1"/>
              </a:solidFill>
            </a:endParaRPr>
          </a:p>
        </p:txBody>
      </p:sp>
      <p:sp>
        <p:nvSpPr>
          <p:cNvPr id="7171"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rtl="1" eaLnBrk="1" hangingPunct="1">
              <a:spcBef>
                <a:spcPct val="0"/>
              </a:spcBef>
              <a:buClrTx/>
              <a:buSzTx/>
              <a:buFontTx/>
              <a:buNone/>
            </a:pPr>
            <a:r>
              <a:rPr lang="fa-IR" altLang="de-DE" sz="3600" dirty="0" smtClean="0">
                <a:solidFill>
                  <a:schemeClr val="accent1"/>
                </a:solidFill>
              </a:rPr>
              <a:t>درمان فراشناختی</a:t>
            </a:r>
            <a:endParaRPr lang="en-US" altLang="de-DE" sz="3600" dirty="0">
              <a:solidFill>
                <a:schemeClr val="accent1"/>
              </a:solidFill>
            </a:endParaRPr>
          </a:p>
        </p:txBody>
      </p:sp>
      <p:sp>
        <p:nvSpPr>
          <p:cNvPr id="7" name="Rectangle 2"/>
          <p:cNvSpPr txBox="1">
            <a:spLocks noChangeArrowheads="1"/>
          </p:cNvSpPr>
          <p:nvPr/>
        </p:nvSpPr>
        <p:spPr bwMode="auto">
          <a:xfrm>
            <a:off x="685800" y="2852738"/>
            <a:ext cx="777240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sz="1800" b="1" kern="0" dirty="0" smtClean="0">
                <a:solidFill>
                  <a:schemeClr val="tx2"/>
                </a:solidFill>
                <a:latin typeface="Times New Roman" panose="02020603050405020304" pitchFamily="18" charset="0"/>
                <a:cs typeface="Times New Roman" panose="02020603050405020304" pitchFamily="18" charset="0"/>
              </a:rPr>
              <a:t>هفتمین بخش درمان </a:t>
            </a:r>
            <a:r>
              <a:rPr lang="en-GB" altLang="de-DE" sz="1800" b="1" kern="0" dirty="0" smtClean="0">
                <a:solidFill>
                  <a:schemeClr val="tx2"/>
                </a:solidFill>
                <a:latin typeface="Times New Roman" panose="02020603050405020304" pitchFamily="18" charset="0"/>
                <a:cs typeface="Times New Roman" panose="02020603050405020304" pitchFamily="18" charset="0"/>
              </a:rPr>
              <a:t/>
            </a:r>
            <a:br>
              <a:rPr lang="en-GB" altLang="de-DE" sz="1800" b="1" kern="0" dirty="0" smtClean="0">
                <a:solidFill>
                  <a:schemeClr val="tx2"/>
                </a:solidFill>
                <a:latin typeface="Times New Roman" panose="02020603050405020304" pitchFamily="18" charset="0"/>
                <a:cs typeface="Times New Roman" panose="02020603050405020304" pitchFamily="18" charset="0"/>
              </a:rPr>
            </a:br>
            <a:r>
              <a:rPr lang="fa-IR" sz="1800" b="1" kern="0" smtClean="0">
                <a:solidFill>
                  <a:schemeClr val="tx2"/>
                </a:solidFill>
                <a:latin typeface="Times New Roman" panose="02020603050405020304" pitchFamily="18" charset="0"/>
                <a:cs typeface="Times New Roman" panose="02020603050405020304" pitchFamily="18" charset="0"/>
              </a:rPr>
              <a:t>درک همدلانه</a:t>
            </a:r>
            <a:r>
              <a:rPr lang="fa-IR" sz="1800" b="1" kern="0" dirty="0" smtClean="0">
                <a:solidFill>
                  <a:srgbClr val="646B86"/>
                </a:solidFill>
                <a:latin typeface="Times New Roman" panose="02020603050405020304" pitchFamily="18" charset="0"/>
                <a:cs typeface="Times New Roman" panose="02020603050405020304" pitchFamily="18" charset="0"/>
              </a:rPr>
              <a:t/>
            </a:r>
            <a:br>
              <a:rPr lang="fa-IR" sz="1800" b="1" kern="0" dirty="0" smtClean="0">
                <a:solidFill>
                  <a:srgbClr val="646B86"/>
                </a:solidFill>
                <a:latin typeface="Times New Roman" panose="02020603050405020304" pitchFamily="18" charset="0"/>
                <a:cs typeface="Times New Roman" panose="02020603050405020304" pitchFamily="18" charset="0"/>
              </a:rPr>
            </a:br>
            <a:r>
              <a:rPr lang="en-US" sz="1800" b="1" kern="0" dirty="0" smtClean="0">
                <a:solidFill>
                  <a:srgbClr val="646B86"/>
                </a:solidFill>
                <a:latin typeface="Times New Roman" panose="02020603050405020304" pitchFamily="18" charset="0"/>
                <a:cs typeface="Times New Roman" panose="02020603050405020304" pitchFamily="18" charset="0"/>
              </a:rPr>
              <a:t>(MCT+)</a:t>
            </a:r>
            <a:endParaRPr lang="en-US" sz="1800" b="1" kern="0" dirty="0">
              <a:solidFill>
                <a:schemeClr val="tx2"/>
              </a:solidFill>
              <a:latin typeface="Times New Roman" panose="02020603050405020304" pitchFamily="18" charset="0"/>
              <a:cs typeface="Times New Roman" panose="02020603050405020304" pitchFamily="18" charset="0"/>
            </a:endParaRPr>
          </a:p>
        </p:txBody>
      </p:sp>
      <p:sp>
        <p:nvSpPr>
          <p:cNvPr id="8" name="Rectangle 1028"/>
          <p:cNvSpPr>
            <a:spLocks noChangeArrowheads="1"/>
          </p:cNvSpPr>
          <p:nvPr/>
        </p:nvSpPr>
        <p:spPr bwMode="auto">
          <a:xfrm>
            <a:off x="0" y="43742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algn="ctr" rtl="1" eaLnBrk="1" hangingPunct="1">
              <a:lnSpc>
                <a:spcPct val="150000"/>
              </a:lnSpc>
            </a:pPr>
            <a:r>
              <a:rPr lang="fa-IR" altLang="de-DE" b="1" dirty="0" smtClean="0">
                <a:cs typeface="B Nazanin" panose="00000400000000000000" pitchFamily="2" charset="-78"/>
              </a:rPr>
              <a:t>  تطبیق، </a:t>
            </a:r>
            <a:r>
              <a:rPr lang="fa-IR" altLang="de-DE" b="1" dirty="0" err="1" smtClean="0">
                <a:cs typeface="B Nazanin" panose="00000400000000000000" pitchFamily="2" charset="-78"/>
              </a:rPr>
              <a:t>گـردآوری</a:t>
            </a:r>
            <a:r>
              <a:rPr lang="fa-IR" altLang="de-DE" b="1" dirty="0" smtClean="0">
                <a:cs typeface="B Nazanin" panose="00000400000000000000" pitchFamily="2" charset="-78"/>
              </a:rPr>
              <a:t>، ویرایش</a:t>
            </a:r>
            <a:r>
              <a:rPr lang="fa-IR" altLang="de-DE" b="1" dirty="0">
                <a:cs typeface="B Nazanin" panose="00000400000000000000" pitchFamily="2" charset="-78"/>
              </a:rPr>
              <a:t>:</a:t>
            </a:r>
            <a:r>
              <a:rPr lang="de-DE" altLang="de-DE" b="1" dirty="0">
                <a:cs typeface="B Nazanin" panose="00000400000000000000" pitchFamily="2" charset="-78"/>
              </a:rPr>
              <a:t> </a:t>
            </a:r>
            <a:endParaRPr lang="fa-IR" altLang="de-DE" b="1" dirty="0">
              <a:cs typeface="B Nazanin" panose="00000400000000000000" pitchFamily="2" charset="-78"/>
            </a:endParaRPr>
          </a:p>
          <a:p>
            <a:pPr algn="ctr" rtl="1" eaLnBrk="1" hangingPunct="1">
              <a:lnSpc>
                <a:spcPct val="150000"/>
              </a:lnSpc>
            </a:pPr>
            <a:r>
              <a:rPr lang="fa-IR" altLang="de-DE" b="1" dirty="0">
                <a:cs typeface="B Nazanin" panose="00000400000000000000" pitchFamily="2" charset="-78"/>
              </a:rPr>
              <a:t>دکتر سعید ملیحی الذاکرینی </a:t>
            </a:r>
            <a:endParaRPr lang="fa-IR" altLang="de-DE" b="1" dirty="0" smtClean="0">
              <a:cs typeface="B Nazanin" panose="00000400000000000000" pitchFamily="2" charset="-78"/>
            </a:endParaRPr>
          </a:p>
          <a:p>
            <a:pPr algn="ctr" rtl="1" eaLnBrk="1" hangingPunct="1">
              <a:lnSpc>
                <a:spcPct val="150000"/>
              </a:lnSpc>
            </a:pPr>
            <a:r>
              <a:rPr lang="fa-IR" altLang="de-DE" b="1">
                <a:cs typeface="B Nazanin" panose="00000400000000000000" pitchFamily="2" charset="-78"/>
              </a:rPr>
              <a:t>با همکاری  </a:t>
            </a:r>
          </a:p>
          <a:p>
            <a:pPr algn="ctr" rtl="1" eaLnBrk="1" hangingPunct="1">
              <a:lnSpc>
                <a:spcPct val="150000"/>
              </a:lnSpc>
            </a:pPr>
            <a:r>
              <a:rPr lang="fa-IR" altLang="de-DE" b="1" smtClean="0">
                <a:cs typeface="B Nazanin" panose="00000400000000000000" pitchFamily="2" charset="-78"/>
              </a:rPr>
              <a:t>شاپرک </a:t>
            </a:r>
            <a:r>
              <a:rPr lang="fa-IR" altLang="de-DE" b="1" dirty="0" smtClean="0">
                <a:cs typeface="B Nazanin" panose="00000400000000000000" pitchFamily="2" charset="-78"/>
              </a:rPr>
              <a:t>کلبی</a:t>
            </a:r>
            <a:endParaRPr lang="fa-IR" altLang="de-DE" b="1" dirty="0">
              <a:cs typeface="B Nazanin" panose="00000400000000000000"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51520" y="1354088"/>
            <a:ext cx="8641655" cy="186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a:r>
              <a:rPr lang="fa-IR" b="1" dirty="0"/>
              <a:t>مثال: </a:t>
            </a:r>
            <a:r>
              <a:rPr lang="fa-IR" dirty="0"/>
              <a:t>فردی بینی خود را می </a:t>
            </a:r>
            <a:r>
              <a:rPr lang="fa-IR" dirty="0" smtClean="0"/>
              <a:t>خاراند.</a:t>
            </a:r>
          </a:p>
          <a:p>
            <a:pPr algn="just" rtl="1"/>
            <a:r>
              <a:rPr lang="fa-IR" b="1" dirty="0" smtClean="0"/>
              <a:t>چرا</a:t>
            </a:r>
            <a:r>
              <a:rPr lang="fa-IR" b="1" dirty="0"/>
              <a:t>؟ </a:t>
            </a:r>
            <a:r>
              <a:rPr lang="fa-IR" dirty="0"/>
              <a:t>خارش </a:t>
            </a:r>
            <a:r>
              <a:rPr lang="fa-IR" dirty="0" smtClean="0"/>
              <a:t>بینی، </a:t>
            </a:r>
            <a:r>
              <a:rPr lang="fa-IR" dirty="0"/>
              <a:t>ژست تحقیرآمیز (در برخی از فرهنگ ها)، نشان دهنده دروغ گفتن یا </a:t>
            </a:r>
            <a:r>
              <a:rPr lang="fa-IR" dirty="0" smtClean="0"/>
              <a:t>خجالت؟</a:t>
            </a:r>
            <a:endParaRPr lang="en-US" dirty="0"/>
          </a:p>
          <a:p>
            <a:pPr algn="just" rtl="1"/>
            <a:endParaRPr lang="en-US" b="1" dirty="0"/>
          </a:p>
          <a:p>
            <a:pPr algn="just" rtl="1"/>
            <a:r>
              <a:rPr lang="fa-IR" b="1" dirty="0" smtClean="0"/>
              <a:t>چه </a:t>
            </a:r>
            <a:r>
              <a:rPr lang="fa-IR" b="1" dirty="0"/>
              <a:t>چیزی می تواند </a:t>
            </a:r>
            <a:r>
              <a:rPr lang="fa-IR" b="1" dirty="0" smtClean="0"/>
              <a:t>در پاسخ به این </a:t>
            </a:r>
            <a:r>
              <a:rPr lang="fa-IR" b="1" dirty="0"/>
              <a:t>سوال کمک </a:t>
            </a:r>
            <a:r>
              <a:rPr lang="fa-IR" b="1" dirty="0" smtClean="0"/>
              <a:t>کند؟</a:t>
            </a:r>
            <a:endParaRPr lang="en-US" b="1" dirty="0"/>
          </a:p>
          <a:p>
            <a:pPr marL="177800" algn="just" rtl="1" eaLnBrk="1" hangingPunct="1">
              <a:buClrTx/>
              <a:buSzTx/>
              <a:buFontTx/>
              <a:buNone/>
            </a:pPr>
            <a:endParaRPr lang="en-US" altLang="de-DE" dirty="0"/>
          </a:p>
        </p:txBody>
      </p:sp>
      <p:pic>
        <p:nvPicPr>
          <p:cNvPr id="8195" name="Picture 7" descr="Cristian Miño von julianrod cc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3150" y="3429000"/>
            <a:ext cx="191770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11"/>
          <p:cNvSpPr txBox="1">
            <a:spLocks noChangeArrowheads="1"/>
          </p:cNvSpPr>
          <p:nvPr/>
        </p:nvSpPr>
        <p:spPr bwMode="auto">
          <a:xfrm>
            <a:off x="0" y="6662738"/>
            <a:ext cx="168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(“Cristian </a:t>
            </a:r>
            <a:r>
              <a:rPr lang="en-US" altLang="de-DE" sz="800" i="1" dirty="0" err="1" smtClean="0"/>
              <a:t>Miño</a:t>
            </a:r>
            <a:r>
              <a:rPr lang="en-US" altLang="de-DE" sz="800" i="1" dirty="0" smtClean="0"/>
              <a:t>” by </a:t>
            </a:r>
            <a:r>
              <a:rPr lang="en-US" altLang="de-DE" sz="800" i="1" dirty="0" err="1" smtClean="0"/>
              <a:t>julianrod</a:t>
            </a:r>
            <a:r>
              <a:rPr lang="en-US" altLang="de-DE" sz="800" i="1" dirty="0" smtClean="0"/>
              <a:t>)</a:t>
            </a:r>
            <a:endParaRPr lang="en-US" altLang="de-DE" sz="800" i="1" dirty="0"/>
          </a:p>
        </p:txBody>
      </p:sp>
      <p:sp>
        <p:nvSpPr>
          <p:cNvPr id="8199"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ts val="0"/>
              </a:spcBef>
            </a:pPr>
            <a:r>
              <a:rPr lang="fa-IR" sz="2000" dirty="0" smtClean="0">
                <a:solidFill>
                  <a:schemeClr val="accent1"/>
                </a:solidFill>
              </a:rPr>
              <a:t>بیان </a:t>
            </a:r>
            <a:r>
              <a:rPr lang="fa-IR" sz="2000" dirty="0">
                <a:solidFill>
                  <a:schemeClr val="accent1"/>
                </a:solidFill>
              </a:rPr>
              <a:t>چهره و رفتار </a:t>
            </a:r>
            <a:r>
              <a:rPr lang="fa-IR" sz="2000" dirty="0" smtClean="0">
                <a:solidFill>
                  <a:schemeClr val="accent1"/>
                </a:solidFill>
              </a:rPr>
              <a:t>غالبا دارای ابهام هستند!</a:t>
            </a:r>
            <a:endParaRPr lang="en-US" altLang="de-DE" sz="2000" dirty="0">
              <a:solidFill>
                <a:schemeClr val="accent1"/>
              </a:solidFill>
            </a:endParaRPr>
          </a:p>
        </p:txBody>
      </p:sp>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n-lt"/>
              </a:rPr>
              <a:t>7.2</a:t>
            </a:r>
            <a:r>
              <a:rPr lang="fa-IR" altLang="de-DE" sz="1200" b="1" dirty="0" smtClean="0">
                <a:solidFill>
                  <a:schemeClr val="tx2"/>
                </a:solidFill>
                <a:latin typeface="+mn-lt"/>
              </a:rPr>
              <a:t>                همدلی</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12"/>
          <p:cNvSpPr>
            <a:spLocks noChangeArrowheads="1"/>
          </p:cNvSpPr>
          <p:nvPr/>
        </p:nvSpPr>
        <p:spPr bwMode="auto">
          <a:xfrm>
            <a:off x="250825" y="1366168"/>
            <a:ext cx="7056438" cy="2947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a:r>
              <a:rPr lang="fa-IR" b="1" dirty="0"/>
              <a:t>چه چیزی می تواند </a:t>
            </a:r>
            <a:r>
              <a:rPr lang="fa-IR" b="1" dirty="0" smtClean="0"/>
              <a:t>در پاسخ به این </a:t>
            </a:r>
            <a:r>
              <a:rPr lang="fa-IR" b="1" dirty="0"/>
              <a:t>سوال کمک کند</a:t>
            </a:r>
            <a:r>
              <a:rPr lang="fa-IR" b="1" dirty="0" smtClean="0"/>
              <a:t>؟</a:t>
            </a:r>
            <a:endParaRPr lang="en-US" b="1" dirty="0"/>
          </a:p>
          <a:p>
            <a:pPr marL="720000" indent="-360000" algn="just" rtl="1" eaLnBrk="1" hangingPunct="1">
              <a:spcBef>
                <a:spcPts val="1200"/>
              </a:spcBef>
              <a:buClr>
                <a:srgbClr val="8CADAE"/>
              </a:buClr>
              <a:buFontTx/>
              <a:buChar char="o"/>
            </a:pPr>
            <a:r>
              <a:rPr lang="fa-IR" dirty="0" smtClean="0"/>
              <a:t>شناخت داشتن نسبت به آن فرد </a:t>
            </a:r>
            <a:r>
              <a:rPr lang="fa-IR" dirty="0"/>
              <a:t>به عنوان </a:t>
            </a:r>
            <a:r>
              <a:rPr lang="fa-IR" dirty="0" smtClean="0"/>
              <a:t>مثال</a:t>
            </a:r>
            <a:r>
              <a:rPr lang="de-DE" dirty="0">
                <a:sym typeface="Wingdings" panose="05000000000000000000" pitchFamily="2" charset="2"/>
              </a:rPr>
              <a:t>  </a:t>
            </a:r>
            <a:r>
              <a:rPr lang="fa-IR" dirty="0" smtClean="0"/>
              <a:t>آیا او سرما </a:t>
            </a:r>
            <a:r>
              <a:rPr lang="fa-IR" dirty="0"/>
              <a:t>خورده است</a:t>
            </a:r>
            <a:r>
              <a:rPr lang="fa-IR" dirty="0" smtClean="0"/>
              <a:t>؟</a:t>
            </a:r>
          </a:p>
          <a:p>
            <a:pPr marL="720000" indent="-360000" algn="just" rtl="1" eaLnBrk="1" hangingPunct="1">
              <a:spcBef>
                <a:spcPts val="1200"/>
              </a:spcBef>
              <a:buClr>
                <a:srgbClr val="8CADAE"/>
              </a:buClr>
              <a:buFontTx/>
              <a:buChar char="o"/>
            </a:pPr>
            <a:r>
              <a:rPr lang="fa-IR" dirty="0"/>
              <a:t>در نظر گرفتن شرایط </a:t>
            </a:r>
            <a:r>
              <a:rPr lang="de-DE" dirty="0">
                <a:sym typeface="Wingdings" panose="05000000000000000000" pitchFamily="2" charset="2"/>
              </a:rPr>
              <a:t></a:t>
            </a:r>
            <a:r>
              <a:rPr lang="fa-IR" dirty="0" smtClean="0"/>
              <a:t> مثلا، آیا اوآلرژی </a:t>
            </a:r>
            <a:r>
              <a:rPr lang="fa-IR" dirty="0"/>
              <a:t>دارد و هوا </a:t>
            </a:r>
            <a:r>
              <a:rPr lang="fa-IR" dirty="0" smtClean="0"/>
              <a:t>آلوده است؟</a:t>
            </a:r>
            <a:endParaRPr lang="en-US" dirty="0"/>
          </a:p>
          <a:p>
            <a:pPr marL="720000" indent="-360000" algn="just" rtl="1" eaLnBrk="1" hangingPunct="1">
              <a:spcBef>
                <a:spcPts val="1200"/>
              </a:spcBef>
              <a:buClr>
                <a:srgbClr val="8CADAE"/>
              </a:buClr>
              <a:buFontTx/>
              <a:buChar char="o"/>
            </a:pPr>
            <a:r>
              <a:rPr lang="fa-IR" dirty="0" smtClean="0"/>
              <a:t>قیاس به نفس </a:t>
            </a:r>
            <a:r>
              <a:rPr lang="de-DE" dirty="0">
                <a:sym typeface="Wingdings" panose="05000000000000000000" pitchFamily="2" charset="2"/>
              </a:rPr>
              <a:t></a:t>
            </a:r>
            <a:r>
              <a:rPr lang="fa-IR" dirty="0" smtClean="0"/>
              <a:t> در </a:t>
            </a:r>
            <a:r>
              <a:rPr lang="fa-IR" dirty="0"/>
              <a:t>چه شرایط بینی </a:t>
            </a:r>
            <a:r>
              <a:rPr lang="fa-IR" dirty="0" smtClean="0"/>
              <a:t>ام </a:t>
            </a:r>
            <a:r>
              <a:rPr lang="fa-IR" dirty="0"/>
              <a:t>را لمس می کنم؟ (</a:t>
            </a:r>
            <a:r>
              <a:rPr lang="fa-IR" dirty="0" smtClean="0"/>
              <a:t>توجه!</a:t>
            </a:r>
            <a:r>
              <a:rPr lang="en-US" dirty="0" smtClean="0"/>
              <a:t> </a:t>
            </a:r>
            <a:r>
              <a:rPr lang="fa-IR" dirty="0"/>
              <a:t>بلافاصله رفتار خود را به دیگران تعمیم ندهید</a:t>
            </a:r>
            <a:r>
              <a:rPr lang="fa-IR" dirty="0" smtClean="0"/>
              <a:t>!)</a:t>
            </a:r>
          </a:p>
          <a:p>
            <a:pPr marL="720000" indent="-360000" algn="just" rtl="1" eaLnBrk="1" hangingPunct="1">
              <a:spcBef>
                <a:spcPts val="1200"/>
              </a:spcBef>
              <a:buClr>
                <a:srgbClr val="8CADAE"/>
              </a:buClr>
              <a:buFontTx/>
              <a:buChar char="o"/>
            </a:pPr>
            <a:r>
              <a:rPr lang="fa-IR" dirty="0"/>
              <a:t>حالات صورت </a:t>
            </a:r>
            <a:r>
              <a:rPr lang="de-DE" dirty="0">
                <a:sym typeface="Wingdings" panose="05000000000000000000" pitchFamily="2" charset="2"/>
              </a:rPr>
              <a:t></a:t>
            </a:r>
            <a:r>
              <a:rPr lang="fa-IR" dirty="0" smtClean="0"/>
              <a:t> </a:t>
            </a:r>
            <a:r>
              <a:rPr lang="fa-IR" dirty="0"/>
              <a:t>آیا فرد نگاه </a:t>
            </a:r>
            <a:r>
              <a:rPr lang="fa-IR" dirty="0" smtClean="0"/>
              <a:t>هیجان زده، </a:t>
            </a:r>
            <a:r>
              <a:rPr lang="fa-IR" dirty="0"/>
              <a:t>شرمنده و غیره دارد</a:t>
            </a:r>
            <a:r>
              <a:rPr lang="fa-IR" dirty="0" smtClean="0"/>
              <a:t>؟</a:t>
            </a:r>
            <a:endParaRPr lang="de-DE" dirty="0" smtClean="0"/>
          </a:p>
        </p:txBody>
      </p:sp>
      <p:pic>
        <p:nvPicPr>
          <p:cNvPr id="9220" name="Picture 13" descr="Cristian Miño von julianrod cc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0" y="4546257"/>
            <a:ext cx="1397000" cy="209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14"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ts val="0"/>
              </a:spcBef>
            </a:pPr>
            <a:r>
              <a:rPr lang="fa-IR" sz="2000" dirty="0" smtClean="0">
                <a:solidFill>
                  <a:schemeClr val="accent1"/>
                </a:solidFill>
              </a:rPr>
              <a:t>بیان </a:t>
            </a:r>
            <a:r>
              <a:rPr lang="fa-IR" sz="2000" dirty="0">
                <a:solidFill>
                  <a:schemeClr val="accent1"/>
                </a:solidFill>
              </a:rPr>
              <a:t>چهره و رفتار </a:t>
            </a:r>
            <a:r>
              <a:rPr lang="fa-IR" sz="2000" dirty="0" smtClean="0">
                <a:solidFill>
                  <a:schemeClr val="accent1"/>
                </a:solidFill>
              </a:rPr>
              <a:t>غالبا دارای ابهام هستند!</a:t>
            </a:r>
            <a:endParaRPr lang="en-US" altLang="de-DE" sz="2000" dirty="0">
              <a:solidFill>
                <a:schemeClr val="accent1"/>
              </a:solidFill>
            </a:endParaRPr>
          </a:p>
        </p:txBody>
      </p:sp>
      <p:sp>
        <p:nvSpPr>
          <p:cNvPr id="11" name="Text Box 11"/>
          <p:cNvSpPr txBox="1">
            <a:spLocks noChangeArrowheads="1"/>
          </p:cNvSpPr>
          <p:nvPr/>
        </p:nvSpPr>
        <p:spPr bwMode="auto">
          <a:xfrm>
            <a:off x="0" y="6662738"/>
            <a:ext cx="168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(“Cristian </a:t>
            </a:r>
            <a:r>
              <a:rPr lang="en-US" altLang="de-DE" sz="800" i="1" dirty="0" err="1" smtClean="0"/>
              <a:t>Miño</a:t>
            </a:r>
            <a:r>
              <a:rPr lang="en-US" altLang="de-DE" sz="800" i="1" dirty="0" smtClean="0"/>
              <a:t>” by </a:t>
            </a:r>
            <a:r>
              <a:rPr lang="en-US" altLang="de-DE" sz="800" i="1" dirty="0" err="1" smtClean="0"/>
              <a:t>julianrod</a:t>
            </a:r>
            <a:r>
              <a:rPr lang="en-US" altLang="de-DE" sz="800" i="1" dirty="0" smtClean="0"/>
              <a:t>)</a:t>
            </a:r>
            <a:endParaRPr lang="en-US" altLang="de-DE" sz="800"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Text Box 7"/>
          <p:cNvSpPr txBox="1">
            <a:spLocks noChangeArrowheads="1"/>
          </p:cNvSpPr>
          <p:nvPr/>
        </p:nvSpPr>
        <p:spPr bwMode="auto">
          <a:xfrm>
            <a:off x="252000" y="1366838"/>
            <a:ext cx="86400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marL="266700" indent="-1778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a:r>
              <a:rPr lang="fa-IR" dirty="0"/>
              <a:t>مطالعات نشان می دهند که بسیاری از افراد با مشکلات روانی  </a:t>
            </a:r>
            <a:r>
              <a:rPr lang="en-US" dirty="0"/>
              <a:t>]</a:t>
            </a:r>
            <a:r>
              <a:rPr lang="fa-IR" dirty="0"/>
              <a:t>اما نه همه!</a:t>
            </a:r>
            <a:r>
              <a:rPr lang="en-US" dirty="0"/>
              <a:t>[ </a:t>
            </a:r>
            <a:r>
              <a:rPr lang="fa-IR" dirty="0"/>
              <a:t>(به خصوص </a:t>
            </a:r>
            <a:r>
              <a:rPr lang="fa-IR" dirty="0" smtClean="0"/>
              <a:t>افراد روانپریش) </a:t>
            </a:r>
            <a:r>
              <a:rPr lang="fa-IR" dirty="0"/>
              <a:t>دارند</a:t>
            </a:r>
            <a:r>
              <a:rPr lang="en-US" dirty="0" smtClean="0"/>
              <a:t>:</a:t>
            </a:r>
            <a:endParaRPr lang="en-US" dirty="0"/>
          </a:p>
          <a:p>
            <a:pPr marL="720000" indent="-360000" algn="just" rtl="1" eaLnBrk="1" hangingPunct="1">
              <a:spcBef>
                <a:spcPts val="1200"/>
              </a:spcBef>
              <a:buClr>
                <a:srgbClr val="8CADAE"/>
              </a:buClr>
              <a:buFontTx/>
              <a:buChar char="o"/>
            </a:pPr>
            <a:r>
              <a:rPr lang="fa-IR" dirty="0" smtClean="0"/>
              <a:t>در تشخیص </a:t>
            </a:r>
            <a:r>
              <a:rPr lang="fa-IR" dirty="0"/>
              <a:t>و بررسی حالات صورت دیگران </a:t>
            </a:r>
            <a:r>
              <a:rPr lang="fa-IR" dirty="0" smtClean="0"/>
              <a:t>دارای مشکلاتی هستند (به </a:t>
            </a:r>
            <a:r>
              <a:rPr lang="fa-IR" dirty="0"/>
              <a:t>عنوان مثال </a:t>
            </a:r>
            <a:r>
              <a:rPr lang="fa-IR" dirty="0" smtClean="0"/>
              <a:t>اینکه کسی </a:t>
            </a:r>
            <a:r>
              <a:rPr lang="fa-IR" dirty="0"/>
              <a:t>احساس </a:t>
            </a:r>
            <a:r>
              <a:rPr lang="fa-IR" dirty="0" smtClean="0"/>
              <a:t>غمگینی </a:t>
            </a:r>
            <a:r>
              <a:rPr lang="fa-IR" dirty="0"/>
              <a:t>یا شادی دارد</a:t>
            </a:r>
            <a:r>
              <a:rPr lang="fa-IR" dirty="0" smtClean="0"/>
              <a:t>).</a:t>
            </a:r>
            <a:endParaRPr lang="en-US" dirty="0"/>
          </a:p>
          <a:p>
            <a:pPr marL="720000" indent="-360000" algn="just" rtl="1" eaLnBrk="1" hangingPunct="1">
              <a:spcBef>
                <a:spcPts val="1200"/>
              </a:spcBef>
              <a:buClr>
                <a:srgbClr val="8CADAE"/>
              </a:buClr>
              <a:buFontTx/>
              <a:buChar char="o"/>
            </a:pPr>
            <a:r>
              <a:rPr lang="fa-IR" dirty="0" smtClean="0"/>
              <a:t>در تفکیک </a:t>
            </a:r>
            <a:r>
              <a:rPr lang="fa-IR" dirty="0"/>
              <a:t>انگیزه های دیگران از </a:t>
            </a:r>
            <a:r>
              <a:rPr lang="fa-IR" dirty="0" smtClean="0"/>
              <a:t>رفتارشان</a:t>
            </a:r>
            <a:r>
              <a:rPr lang="fa-IR" dirty="0"/>
              <a:t> </a:t>
            </a:r>
            <a:r>
              <a:rPr lang="fa-IR" dirty="0" smtClean="0"/>
              <a:t>دارای مشکلاتی هستند. </a:t>
            </a:r>
          </a:p>
          <a:p>
            <a:pPr marL="720000" indent="-360000" algn="just" rtl="1" eaLnBrk="1" hangingPunct="1">
              <a:spcBef>
                <a:spcPts val="1200"/>
              </a:spcBef>
              <a:buClr>
                <a:srgbClr val="8CADAE"/>
              </a:buClr>
              <a:buFontTx/>
              <a:buChar char="o"/>
            </a:pPr>
            <a:r>
              <a:rPr lang="fa-IR" altLang="de-DE" dirty="0" smtClean="0"/>
              <a:t>گرایش به اطمینان بیش از اندازه نسبت به نتایج نادرست دارند (مثلا یک نفر در قطار به آنها به طرز خصومت آمیزی نگاه می کند).  </a:t>
            </a:r>
          </a:p>
        </p:txBody>
      </p:sp>
      <p:sp>
        <p:nvSpPr>
          <p:cNvPr id="10242"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a:p>
        </p:txBody>
      </p:sp>
      <p:sp>
        <p:nvSpPr>
          <p:cNvPr id="10244" name="Rectangle 6"/>
          <p:cNvSpPr>
            <a:spLocks noChangeArrowheads="1"/>
          </p:cNvSpPr>
          <p:nvPr/>
        </p:nvSpPr>
        <p:spPr bwMode="auto">
          <a:xfrm>
            <a:off x="0" y="0"/>
            <a:ext cx="9144000" cy="79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چرا این کار را انجام می دهیم؟</a:t>
            </a:r>
            <a:endParaRPr lang="en-US" sz="2000" dirty="0">
              <a:solidFill>
                <a:schemeClr val="accent1"/>
              </a:solidFill>
            </a:endParaRPr>
          </a:p>
        </p:txBody>
      </p:sp>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n-lt"/>
              </a:rPr>
              <a:t>7.4</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a:p>
        </p:txBody>
      </p:sp>
      <p:sp>
        <p:nvSpPr>
          <p:cNvPr id="11272" name="Text Box 17"/>
          <p:cNvSpPr txBox="1">
            <a:spLocks noChangeArrowheads="1"/>
          </p:cNvSpPr>
          <p:nvPr/>
        </p:nvSpPr>
        <p:spPr bwMode="auto">
          <a:xfrm>
            <a:off x="250825" y="1366168"/>
            <a:ext cx="8640763" cy="281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79388" indent="-1588" algn="just" rtl="1" eaLnBrk="1" hangingPunct="1">
              <a:spcBef>
                <a:spcPts val="1200"/>
              </a:spcBef>
              <a:buClrTx/>
              <a:buSzTx/>
            </a:pPr>
            <a:r>
              <a:rPr lang="fa-IR" dirty="0" smtClean="0"/>
              <a:t>همواره احساس در </a:t>
            </a:r>
            <a:r>
              <a:rPr lang="fa-IR" dirty="0"/>
              <a:t>معرض خطر بودن، منجر به تحریف برداشت ها </a:t>
            </a:r>
            <a:r>
              <a:rPr lang="fa-IR" dirty="0" smtClean="0"/>
              <a:t>نسبت به افراد </a:t>
            </a:r>
            <a:r>
              <a:rPr lang="fa-IR" dirty="0"/>
              <a:t>دیگر می </a:t>
            </a:r>
            <a:r>
              <a:rPr lang="fa-IR" dirty="0" smtClean="0"/>
              <a:t>شود:</a:t>
            </a:r>
          </a:p>
          <a:p>
            <a:pPr marL="720000" indent="-360000" algn="just" rtl="1" eaLnBrk="1" hangingPunct="1">
              <a:spcBef>
                <a:spcPts val="1200"/>
              </a:spcBef>
              <a:buClr>
                <a:srgbClr val="8CADAE"/>
              </a:buClr>
              <a:buFontTx/>
              <a:buChar char="o"/>
            </a:pPr>
            <a:r>
              <a:rPr lang="fa-IR" dirty="0" smtClean="0"/>
              <a:t>چهره </a:t>
            </a:r>
            <a:r>
              <a:rPr lang="fa-IR" dirty="0"/>
              <a:t>غمگین یک دوست </a:t>
            </a:r>
            <a:r>
              <a:rPr lang="fa-IR" dirty="0" smtClean="0"/>
              <a:t>به </a:t>
            </a:r>
            <a:r>
              <a:rPr lang="fa-IR" dirty="0"/>
              <a:t>اشتباه به عنوان ابراز همدردی </a:t>
            </a:r>
            <a:r>
              <a:rPr lang="fa-IR" dirty="0" smtClean="0"/>
              <a:t>نمایشی برداشت می شود</a:t>
            </a:r>
            <a:r>
              <a:rPr lang="en-US" dirty="0" smtClean="0"/>
              <a:t>.</a:t>
            </a:r>
            <a:endParaRPr lang="fa-IR" altLang="de-DE" dirty="0" smtClean="0"/>
          </a:p>
          <a:p>
            <a:pPr marL="720000" indent="-360000" algn="just" rtl="1" eaLnBrk="1" hangingPunct="1">
              <a:spcBef>
                <a:spcPts val="1200"/>
              </a:spcBef>
              <a:buClr>
                <a:srgbClr val="8CADAE"/>
              </a:buClr>
              <a:buFontTx/>
              <a:buChar char="o"/>
            </a:pPr>
            <a:r>
              <a:rPr lang="fa-IR" dirty="0"/>
              <a:t>چک کردن بی صبرانه ساعت مچی توسط </a:t>
            </a:r>
            <a:r>
              <a:rPr lang="fa-IR" dirty="0" smtClean="0"/>
              <a:t>یک دوست در </a:t>
            </a:r>
            <a:r>
              <a:rPr lang="fa-IR" dirty="0"/>
              <a:t>طول مکالمه به بی تفاوتی او ارتباط </a:t>
            </a:r>
            <a:r>
              <a:rPr lang="fa-IR" dirty="0" smtClean="0"/>
              <a:t>داده می شود</a:t>
            </a:r>
            <a:r>
              <a:rPr lang="en-US" dirty="0" smtClean="0"/>
              <a:t>.</a:t>
            </a:r>
            <a:endParaRPr lang="fa-IR" dirty="0" smtClean="0"/>
          </a:p>
          <a:p>
            <a:pPr marL="720000" indent="-360000" algn="just" rtl="1" eaLnBrk="1" hangingPunct="1">
              <a:spcBef>
                <a:spcPts val="1200"/>
              </a:spcBef>
              <a:buClr>
                <a:srgbClr val="8CADAE"/>
              </a:buClr>
              <a:buFontTx/>
              <a:buChar char="o"/>
            </a:pPr>
            <a:r>
              <a:rPr lang="fa-IR" dirty="0"/>
              <a:t>پیشنهاد کمک فروشنده </a:t>
            </a:r>
            <a:r>
              <a:rPr lang="fa-IR" dirty="0" smtClean="0"/>
              <a:t>فروشگاه، </a:t>
            </a:r>
            <a:r>
              <a:rPr lang="fa-IR" dirty="0"/>
              <a:t>به عنوان بهانه </a:t>
            </a:r>
            <a:r>
              <a:rPr lang="fa-IR" dirty="0" smtClean="0"/>
              <a:t>ای برای اثبات اینکه او </a:t>
            </a:r>
            <a:r>
              <a:rPr lang="fa-IR" dirty="0"/>
              <a:t>به شما مشکوک است که دزد </a:t>
            </a:r>
            <a:r>
              <a:rPr lang="fa-IR" dirty="0" smtClean="0"/>
              <a:t>باشید، برداشت می شود. </a:t>
            </a:r>
            <a:endParaRPr lang="en-US" dirty="0"/>
          </a:p>
          <a:p>
            <a:pPr marL="360000" algn="just" rtl="1" eaLnBrk="1" hangingPunct="1">
              <a:spcBef>
                <a:spcPts val="1200"/>
              </a:spcBef>
              <a:buClr>
                <a:srgbClr val="8CADAE"/>
              </a:buClr>
            </a:pPr>
            <a:endParaRPr lang="fa-IR" altLang="de-DE" dirty="0"/>
          </a:p>
        </p:txBody>
      </p:sp>
      <p:sp>
        <p:nvSpPr>
          <p:cNvPr id="10"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7.5</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grpSp>
        <p:nvGrpSpPr>
          <p:cNvPr id="11" name="Group 68"/>
          <p:cNvGrpSpPr>
            <a:grpSpLocks/>
          </p:cNvGrpSpPr>
          <p:nvPr/>
        </p:nvGrpSpPr>
        <p:grpSpPr bwMode="auto">
          <a:xfrm>
            <a:off x="0" y="6165857"/>
            <a:ext cx="2339975" cy="474663"/>
            <a:chOff x="0" y="3957"/>
            <a:chExt cx="1474" cy="299"/>
          </a:xfrm>
        </p:grpSpPr>
        <p:sp>
          <p:nvSpPr>
            <p:cNvPr id="1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3"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a:latin typeface="Verdana" pitchFamily="34" charset="0"/>
                  <a:sym typeface="Wingdings" pitchFamily="2" charset="2"/>
                </a:rPr>
                <a:t>7</a:t>
              </a:r>
              <a:r>
                <a:rPr lang="de-DE" altLang="de-DE" sz="1200" i="1" dirty="0" smtClean="0">
                  <a:latin typeface="Verdana" pitchFamily="34" charset="0"/>
                </a:rPr>
                <a:t>.1</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5"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kern="0" dirty="0" smtClean="0">
                <a:solidFill>
                  <a:schemeClr val="accent1"/>
                </a:solidFill>
              </a:rPr>
              <a:t>چگونه اخلال در شناسایی هیجان ها سوء تفاهم ها را تشدید می کند؟</a:t>
            </a:r>
            <a:r>
              <a:rPr lang="en-US" altLang="de-DE" kern="0" dirty="0" smtClean="0">
                <a:solidFill>
                  <a:schemeClr val="accent1"/>
                </a:solidFill>
              </a:rPr>
              <a:t/>
            </a:r>
            <a:br>
              <a:rPr lang="en-US" altLang="de-DE" kern="0" dirty="0" smtClean="0">
                <a:solidFill>
                  <a:schemeClr val="accent1"/>
                </a:solidFill>
              </a:rPr>
            </a:br>
            <a:r>
              <a:rPr lang="fa-IR" altLang="de-DE" kern="0" dirty="0" smtClean="0">
                <a:solidFill>
                  <a:schemeClr val="accent1"/>
                </a:solidFill>
              </a:rPr>
              <a:t>(به عنوان مثال در طول دوره روانپریشی)-نمونه ها:</a:t>
            </a:r>
            <a:endParaRPr lang="de-DE" kern="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a:off x="4212431" y="3021013"/>
            <a:ext cx="719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
                <a:srgbClr val="8CADAE"/>
              </a:buClr>
            </a:pPr>
            <a:r>
              <a:rPr lang="fa-IR" altLang="de-DE" dirty="0" smtClean="0">
                <a:solidFill>
                  <a:schemeClr val="accent1"/>
                </a:solidFill>
              </a:rPr>
              <a:t>؟؟؟</a:t>
            </a:r>
            <a:endParaRPr lang="de-DE" altLang="de-DE" dirty="0">
              <a:solidFill>
                <a:schemeClr val="accent1"/>
              </a:solidFill>
            </a:endParaRPr>
          </a:p>
          <a:p>
            <a:pPr algn="ctr" eaLnBrk="1" hangingPunct="1">
              <a:spcBef>
                <a:spcPct val="50000"/>
              </a:spcBef>
              <a:buClr>
                <a:srgbClr val="8CADAE"/>
              </a:buClr>
            </a:pPr>
            <a:endParaRPr lang="de-DE" altLang="de-DE" dirty="0"/>
          </a:p>
        </p:txBody>
      </p:sp>
      <p:sp>
        <p:nvSpPr>
          <p:cNvPr id="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7.6</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6"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لطفا برای برخی از هیجانات اساسی انسان را نام ببرید.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3202707" y="1997839"/>
            <a:ext cx="2738586"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
                <a:srgbClr val="8CADAE"/>
              </a:buClr>
              <a:buFontTx/>
              <a:buChar char="o"/>
            </a:pPr>
            <a:r>
              <a:rPr lang="fa-IR" altLang="de-DE" dirty="0" smtClean="0"/>
              <a:t>لذت </a:t>
            </a:r>
            <a:endParaRPr lang="en-US" altLang="de-DE" dirty="0" smtClean="0"/>
          </a:p>
          <a:p>
            <a:pPr algn="r" rtl="1" eaLnBrk="1" hangingPunct="1">
              <a:spcBef>
                <a:spcPct val="50000"/>
              </a:spcBef>
              <a:buClr>
                <a:srgbClr val="8CADAE"/>
              </a:buClr>
              <a:buFontTx/>
              <a:buChar char="o"/>
            </a:pPr>
            <a:r>
              <a:rPr lang="fa-IR" altLang="de-DE" dirty="0" smtClean="0"/>
              <a:t>تعجب</a:t>
            </a:r>
            <a:endParaRPr lang="en-US" altLang="de-DE" dirty="0" smtClean="0"/>
          </a:p>
          <a:p>
            <a:pPr algn="r" rtl="1" eaLnBrk="1" hangingPunct="1">
              <a:spcBef>
                <a:spcPct val="50000"/>
              </a:spcBef>
              <a:buClr>
                <a:srgbClr val="8CADAE"/>
              </a:buClr>
              <a:buFontTx/>
              <a:buChar char="o"/>
            </a:pPr>
            <a:r>
              <a:rPr lang="fa-IR" altLang="de-DE" dirty="0" smtClean="0"/>
              <a:t>ترس</a:t>
            </a:r>
            <a:endParaRPr lang="en-US" altLang="de-DE" dirty="0" smtClean="0"/>
          </a:p>
          <a:p>
            <a:pPr algn="r" rtl="1" eaLnBrk="1" hangingPunct="1">
              <a:spcBef>
                <a:spcPct val="50000"/>
              </a:spcBef>
              <a:buClr>
                <a:srgbClr val="8CADAE"/>
              </a:buClr>
              <a:buFontTx/>
              <a:buChar char="o"/>
            </a:pPr>
            <a:r>
              <a:rPr lang="fa-IR" altLang="de-DE" dirty="0" smtClean="0"/>
              <a:t>غم/سوگواری</a:t>
            </a:r>
            <a:endParaRPr lang="en-US" altLang="de-DE" dirty="0" smtClean="0"/>
          </a:p>
          <a:p>
            <a:pPr algn="r" rtl="1" eaLnBrk="1" hangingPunct="1">
              <a:spcBef>
                <a:spcPct val="50000"/>
              </a:spcBef>
              <a:buClr>
                <a:srgbClr val="8CADAE"/>
              </a:buClr>
              <a:buFontTx/>
              <a:buChar char="o"/>
            </a:pPr>
            <a:r>
              <a:rPr lang="fa-IR" altLang="de-DE" dirty="0" smtClean="0"/>
              <a:t>خشم</a:t>
            </a:r>
            <a:endParaRPr lang="en-US" altLang="de-DE" dirty="0" smtClean="0"/>
          </a:p>
          <a:p>
            <a:pPr algn="r" rtl="1" eaLnBrk="1" hangingPunct="1">
              <a:spcBef>
                <a:spcPct val="50000"/>
              </a:spcBef>
              <a:buClr>
                <a:srgbClr val="8CADAE"/>
              </a:buClr>
              <a:buFontTx/>
              <a:buChar char="o"/>
            </a:pPr>
            <a:r>
              <a:rPr lang="fa-IR" altLang="de-DE" dirty="0" smtClean="0"/>
              <a:t>نفرت</a:t>
            </a:r>
            <a:endParaRPr lang="en-US" altLang="de-DE" dirty="0" smtClean="0"/>
          </a:p>
          <a:p>
            <a:pPr algn="r" rtl="1" eaLnBrk="1" hangingPunct="1">
              <a:spcBef>
                <a:spcPct val="50000"/>
              </a:spcBef>
              <a:buClr>
                <a:srgbClr val="8CADAE"/>
              </a:buClr>
              <a:buFontTx/>
              <a:buChar char="o"/>
            </a:pPr>
            <a:r>
              <a:rPr lang="fa-IR" altLang="de-DE" dirty="0" smtClean="0"/>
              <a:t>گناه/شرم</a:t>
            </a:r>
            <a:endParaRPr lang="en-US" altLang="de-DE" dirty="0"/>
          </a:p>
        </p:txBody>
      </p:sp>
      <p:sp>
        <p:nvSpPr>
          <p:cNvPr id="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7.7</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8"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لطفا برای برخی از هیجانات اساسی انسان را نام ببرید.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28"/>
          <p:cNvSpPr txBox="1">
            <a:spLocks noChangeArrowheads="1"/>
          </p:cNvSpPr>
          <p:nvPr/>
        </p:nvSpPr>
        <p:spPr bwMode="auto">
          <a:xfrm>
            <a:off x="678413"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a:solidFill>
                  <a:schemeClr val="accent1"/>
                </a:solidFill>
              </a:rPr>
              <a:t>؟؟؟</a:t>
            </a:r>
            <a:endParaRPr lang="en-GB" altLang="de-DE" dirty="0">
              <a:solidFill>
                <a:schemeClr val="accent1"/>
              </a:solidFill>
            </a:endParaRPr>
          </a:p>
        </p:txBody>
      </p:sp>
      <p:sp>
        <p:nvSpPr>
          <p:cNvPr id="14340" name="Text Box 29"/>
          <p:cNvSpPr txBox="1">
            <a:spLocks noChangeArrowheads="1"/>
          </p:cNvSpPr>
          <p:nvPr/>
        </p:nvSpPr>
        <p:spPr bwMode="auto">
          <a:xfrm>
            <a:off x="3670839"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a:solidFill>
                  <a:schemeClr val="accent1"/>
                </a:solidFill>
              </a:rPr>
              <a:t>؟؟؟</a:t>
            </a:r>
            <a:endParaRPr lang="en-GB" altLang="de-DE" dirty="0">
              <a:solidFill>
                <a:schemeClr val="accent1"/>
              </a:solidFill>
            </a:endParaRPr>
          </a:p>
        </p:txBody>
      </p:sp>
      <p:sp>
        <p:nvSpPr>
          <p:cNvPr id="14341" name="Text Box 30"/>
          <p:cNvSpPr txBox="1">
            <a:spLocks noChangeArrowheads="1"/>
          </p:cNvSpPr>
          <p:nvPr/>
        </p:nvSpPr>
        <p:spPr bwMode="auto">
          <a:xfrm>
            <a:off x="6784088"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solidFill>
                  <a:schemeClr val="accent1"/>
                </a:solidFill>
              </a:rPr>
              <a:t>؟؟؟</a:t>
            </a:r>
            <a:endParaRPr lang="en-GB" altLang="de-DE" dirty="0">
              <a:solidFill>
                <a:schemeClr val="accent1"/>
              </a:solidFill>
            </a:endParaRPr>
          </a:p>
        </p:txBody>
      </p:sp>
      <p:sp>
        <p:nvSpPr>
          <p:cNvPr id="14342" name="Text Box 31"/>
          <p:cNvSpPr txBox="1">
            <a:spLocks noChangeArrowheads="1"/>
          </p:cNvSpPr>
          <p:nvPr/>
        </p:nvSpPr>
        <p:spPr bwMode="auto">
          <a:xfrm>
            <a:off x="678412"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a:solidFill>
                  <a:schemeClr val="accent1"/>
                </a:solidFill>
              </a:rPr>
              <a:t>؟؟؟</a:t>
            </a:r>
            <a:endParaRPr lang="en-GB" altLang="de-DE" dirty="0">
              <a:solidFill>
                <a:schemeClr val="accent1"/>
              </a:solidFill>
            </a:endParaRPr>
          </a:p>
        </p:txBody>
      </p:sp>
      <p:sp>
        <p:nvSpPr>
          <p:cNvPr id="14343" name="Text Box 32"/>
          <p:cNvSpPr txBox="1">
            <a:spLocks noChangeArrowheads="1"/>
          </p:cNvSpPr>
          <p:nvPr/>
        </p:nvSpPr>
        <p:spPr bwMode="auto">
          <a:xfrm>
            <a:off x="6784087"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a:solidFill>
                  <a:schemeClr val="accent1"/>
                </a:solidFill>
              </a:rPr>
              <a:t>؟؟؟</a:t>
            </a:r>
            <a:endParaRPr lang="en-GB" altLang="de-DE" dirty="0">
              <a:solidFill>
                <a:schemeClr val="accent1"/>
              </a:solidFill>
            </a:endParaRPr>
          </a:p>
        </p:txBody>
      </p:sp>
      <p:sp>
        <p:nvSpPr>
          <p:cNvPr id="14344" name="Text Box 33"/>
          <p:cNvSpPr txBox="1">
            <a:spLocks noChangeArrowheads="1"/>
          </p:cNvSpPr>
          <p:nvPr/>
        </p:nvSpPr>
        <p:spPr bwMode="auto">
          <a:xfrm>
            <a:off x="3670838"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a:solidFill>
                  <a:schemeClr val="accent1"/>
                </a:solidFill>
              </a:rPr>
              <a:t>؟؟؟</a:t>
            </a:r>
            <a:endParaRPr lang="en-GB" altLang="de-DE" dirty="0">
              <a:solidFill>
                <a:schemeClr val="accent1"/>
              </a:solidFill>
            </a:endParaRPr>
          </a:p>
        </p:txBody>
      </p:sp>
      <p:pic>
        <p:nvPicPr>
          <p:cNvPr id="14345"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1767929"/>
            <a:ext cx="2399998" cy="179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3000" y="1775753"/>
            <a:ext cx="26701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36" descr="happy couple - kthypryn - flickr - 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4688" y="1767816"/>
            <a:ext cx="24003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37" descr="Now that's what I call a gift! - billaday - flickr - cc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412" y="4214813"/>
            <a:ext cx="1440000"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38" descr="Danilo's Wake - emilio labrador - flickr - ccc_bearbeite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6140" y="4221163"/>
            <a:ext cx="2257396"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39" descr="angry chinese people in piazza navona - cking - flickr - ccc_bearbeite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0194" y="4221163"/>
            <a:ext cx="2535787"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7.8</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16"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گاهی اوقات آسان است که احساس فرد دیگری را حدس بزنید، به خصوص اگر شما آن موقعیت را بشناسید...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28"/>
          <p:cNvSpPr txBox="1">
            <a:spLocks noChangeArrowheads="1"/>
          </p:cNvSpPr>
          <p:nvPr/>
        </p:nvSpPr>
        <p:spPr bwMode="auto">
          <a:xfrm>
            <a:off x="678413"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solidFill>
                  <a:schemeClr val="accent1"/>
                </a:solidFill>
              </a:rPr>
              <a:t>نفرت</a:t>
            </a:r>
            <a:endParaRPr lang="en-US" altLang="de-DE" dirty="0">
              <a:solidFill>
                <a:schemeClr val="accent1"/>
              </a:solidFill>
            </a:endParaRPr>
          </a:p>
        </p:txBody>
      </p:sp>
      <p:sp>
        <p:nvSpPr>
          <p:cNvPr id="14340" name="Text Box 29"/>
          <p:cNvSpPr txBox="1">
            <a:spLocks noChangeArrowheads="1"/>
          </p:cNvSpPr>
          <p:nvPr/>
        </p:nvSpPr>
        <p:spPr bwMode="auto">
          <a:xfrm>
            <a:off x="3670839"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solidFill>
                  <a:schemeClr val="accent1"/>
                </a:solidFill>
              </a:rPr>
              <a:t>لذت</a:t>
            </a:r>
            <a:endParaRPr lang="en-GB" altLang="de-DE" dirty="0">
              <a:solidFill>
                <a:schemeClr val="accent1"/>
              </a:solidFill>
            </a:endParaRPr>
          </a:p>
        </p:txBody>
      </p:sp>
      <p:sp>
        <p:nvSpPr>
          <p:cNvPr id="14341" name="Text Box 30"/>
          <p:cNvSpPr txBox="1">
            <a:spLocks noChangeArrowheads="1"/>
          </p:cNvSpPr>
          <p:nvPr/>
        </p:nvSpPr>
        <p:spPr bwMode="auto">
          <a:xfrm>
            <a:off x="6784088"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solidFill>
                  <a:schemeClr val="accent1"/>
                </a:solidFill>
              </a:rPr>
              <a:t>ترس</a:t>
            </a:r>
            <a:endParaRPr lang="en-US" altLang="de-DE" dirty="0">
              <a:solidFill>
                <a:schemeClr val="accent1"/>
              </a:solidFill>
            </a:endParaRPr>
          </a:p>
        </p:txBody>
      </p:sp>
      <p:sp>
        <p:nvSpPr>
          <p:cNvPr id="14342" name="Text Box 31"/>
          <p:cNvSpPr txBox="1">
            <a:spLocks noChangeArrowheads="1"/>
          </p:cNvSpPr>
          <p:nvPr/>
        </p:nvSpPr>
        <p:spPr bwMode="auto">
          <a:xfrm>
            <a:off x="467544" y="3789040"/>
            <a:ext cx="1973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solidFill>
                  <a:schemeClr val="accent1"/>
                </a:solidFill>
              </a:rPr>
              <a:t>تعجب</a:t>
            </a:r>
            <a:endParaRPr lang="en-US" altLang="de-DE" dirty="0">
              <a:solidFill>
                <a:schemeClr val="accent1"/>
              </a:solidFill>
            </a:endParaRPr>
          </a:p>
        </p:txBody>
      </p:sp>
      <p:sp>
        <p:nvSpPr>
          <p:cNvPr id="14343" name="Text Box 32"/>
          <p:cNvSpPr txBox="1">
            <a:spLocks noChangeArrowheads="1"/>
          </p:cNvSpPr>
          <p:nvPr/>
        </p:nvSpPr>
        <p:spPr bwMode="auto">
          <a:xfrm>
            <a:off x="6784087"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solidFill>
                  <a:schemeClr val="accent1"/>
                </a:solidFill>
              </a:rPr>
              <a:t>خشم</a:t>
            </a:r>
            <a:endParaRPr lang="en-US" altLang="de-DE" dirty="0">
              <a:solidFill>
                <a:schemeClr val="accent1"/>
              </a:solidFill>
            </a:endParaRPr>
          </a:p>
        </p:txBody>
      </p:sp>
      <p:sp>
        <p:nvSpPr>
          <p:cNvPr id="14344" name="Text Box 33"/>
          <p:cNvSpPr txBox="1">
            <a:spLocks noChangeArrowheads="1"/>
          </p:cNvSpPr>
          <p:nvPr/>
        </p:nvSpPr>
        <p:spPr bwMode="auto">
          <a:xfrm>
            <a:off x="3670838"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solidFill>
                  <a:schemeClr val="accent1"/>
                </a:solidFill>
              </a:rPr>
              <a:t>غم</a:t>
            </a:r>
            <a:endParaRPr lang="en-GB" altLang="de-DE" dirty="0">
              <a:solidFill>
                <a:schemeClr val="accent1"/>
              </a:solidFill>
            </a:endParaRPr>
          </a:p>
        </p:txBody>
      </p:sp>
      <p:pic>
        <p:nvPicPr>
          <p:cNvPr id="14345"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1767816"/>
            <a:ext cx="2399998" cy="179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3000" y="1775753"/>
            <a:ext cx="26701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36" descr="happy couple - kthypryn - flickr - 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4688" y="1767816"/>
            <a:ext cx="24003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37" descr="Now that's what I call a gift! - billaday - flickr - cc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412" y="4214813"/>
            <a:ext cx="1440000"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38" descr="Danilo's Wake - emilio labrador - flickr - ccc_bearbeite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6140" y="4221163"/>
            <a:ext cx="2257396"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39" descr="angry chinese people in piazza navona - cking - flickr - ccc_bearbeite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0194" y="4221163"/>
            <a:ext cx="2535787"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21"/>
          <p:cNvSpPr txBox="1">
            <a:spLocks noChangeArrowheads="1"/>
          </p:cNvSpPr>
          <p:nvPr/>
        </p:nvSpPr>
        <p:spPr bwMode="auto">
          <a:xfrm>
            <a:off x="0" y="6624638"/>
            <a:ext cx="74016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tabLst>
                <a:tab pos="87313" algn="l"/>
              </a:tabLst>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tabLst>
                <a:tab pos="87313" algn="l"/>
              </a:tabLst>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tabLst>
                <a:tab pos="87313" algn="l"/>
              </a:tabLst>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tabLst>
                <a:tab pos="87313" algn="l"/>
              </a:tabLst>
              <a:defRPr>
                <a:solidFill>
                  <a:schemeClr val="tx1"/>
                </a:solidFill>
                <a:latin typeface="Verdana" pitchFamily="34" charset="0"/>
              </a:defRPr>
            </a:lvl4pPr>
            <a:lvl5pPr marL="2057400" indent="-228600">
              <a:spcBef>
                <a:spcPct val="20000"/>
              </a:spcBef>
              <a:buClr>
                <a:srgbClr val="8FB08C"/>
              </a:buClr>
              <a:buChar char="•"/>
              <a:tabLst>
                <a:tab pos="87313"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9pPr>
          </a:lstStyle>
          <a:p>
            <a:pPr marL="361950" indent="-361950" eaLnBrk="1" hangingPunct="1">
              <a:lnSpc>
                <a:spcPct val="85000"/>
              </a:lnSpc>
              <a:spcBef>
                <a:spcPct val="0"/>
              </a:spcBef>
              <a:buClrTx/>
              <a:buSzTx/>
              <a:buFontTx/>
              <a:buNone/>
            </a:pPr>
            <a:r>
              <a:rPr lang="en-US" altLang="de-DE" sz="700" i="1" dirty="0" smtClean="0"/>
              <a:t>(</a:t>
            </a:r>
            <a:r>
              <a:rPr lang="en-US" altLang="de-DE" sz="700" i="1" dirty="0" err="1" smtClean="0"/>
              <a:t>f.l.t.r</a:t>
            </a:r>
            <a:r>
              <a:rPr lang="en-US" altLang="de-DE" sz="700" i="1" dirty="0" smtClean="0"/>
              <a:t>.: top: “That‘s as close as I could get it to my mouth for the photo.” by </a:t>
            </a:r>
            <a:r>
              <a:rPr lang="en-US" altLang="de-DE" sz="700" i="1" dirty="0" err="1" smtClean="0"/>
              <a:t>ericskiff</a:t>
            </a:r>
            <a:r>
              <a:rPr lang="en-US" altLang="de-DE" sz="700" i="1" dirty="0" smtClean="0"/>
              <a:t>; “happy couple” by </a:t>
            </a:r>
            <a:r>
              <a:rPr lang="en-US" altLang="de-DE" sz="700" i="1" dirty="0" err="1" smtClean="0"/>
              <a:t>kthypryn</a:t>
            </a:r>
            <a:r>
              <a:rPr lang="en-US" altLang="de-DE" sz="700" i="1" dirty="0" smtClean="0"/>
              <a:t>; “July wasn‘t really scared…” by </a:t>
            </a:r>
            <a:r>
              <a:rPr lang="en-US" altLang="de-DE" sz="700" i="1" dirty="0" err="1" smtClean="0"/>
              <a:t>OctopusHat</a:t>
            </a:r>
            <a:r>
              <a:rPr lang="en-US" altLang="de-DE" sz="700" i="1" dirty="0" smtClean="0"/>
              <a:t>; bottom: “Now that's what I call a gift!” by </a:t>
            </a:r>
            <a:r>
              <a:rPr lang="en-US" altLang="de-DE" sz="700" i="1" dirty="0" err="1" smtClean="0"/>
              <a:t>billaday</a:t>
            </a:r>
            <a:r>
              <a:rPr lang="en-US" altLang="de-DE" sz="700" i="1" dirty="0" smtClean="0"/>
              <a:t>; </a:t>
            </a:r>
            <a:r>
              <a:rPr lang="en-US" altLang="de-DE" sz="700" i="1" dirty="0" smtClean="0">
                <a:latin typeface="Arial" charset="0"/>
              </a:rPr>
              <a:t>“</a:t>
            </a:r>
            <a:r>
              <a:rPr lang="en-US" altLang="de-DE" sz="700" i="1" dirty="0" smtClean="0"/>
              <a:t>Danilo's Wake” by </a:t>
            </a:r>
            <a:r>
              <a:rPr lang="en-US" altLang="de-DE" sz="700" i="1" dirty="0" err="1" smtClean="0"/>
              <a:t>emilio</a:t>
            </a:r>
            <a:r>
              <a:rPr lang="en-US" altLang="de-DE" sz="700" i="1" dirty="0" smtClean="0"/>
              <a:t> </a:t>
            </a:r>
            <a:r>
              <a:rPr lang="en-US" altLang="de-DE" sz="700" i="1" dirty="0" err="1" smtClean="0"/>
              <a:t>labrador</a:t>
            </a:r>
            <a:r>
              <a:rPr lang="en-US" altLang="de-DE" sz="700" i="1" dirty="0" smtClean="0"/>
              <a:t>; </a:t>
            </a:r>
            <a:r>
              <a:rPr lang="en-US" altLang="de-DE" sz="700" i="1" dirty="0" smtClean="0">
                <a:latin typeface="Arial" charset="0"/>
              </a:rPr>
              <a:t>“</a:t>
            </a:r>
            <a:r>
              <a:rPr lang="en-US" altLang="de-DE" sz="700" i="1" dirty="0" smtClean="0"/>
              <a:t>angry </a:t>
            </a:r>
            <a:r>
              <a:rPr lang="en-US" altLang="de-DE" sz="700" i="1" dirty="0" err="1" smtClean="0"/>
              <a:t>chinese</a:t>
            </a:r>
            <a:r>
              <a:rPr lang="en-US" altLang="de-DE" sz="700" i="1" dirty="0" smtClean="0"/>
              <a:t> people in piazza </a:t>
            </a:r>
            <a:r>
              <a:rPr lang="en-US" altLang="de-DE" sz="700" i="1" dirty="0" err="1" smtClean="0"/>
              <a:t>navona</a:t>
            </a:r>
            <a:r>
              <a:rPr lang="en-US" altLang="de-DE" sz="700" i="1" dirty="0" smtClean="0">
                <a:latin typeface="Arial" charset="0"/>
              </a:rPr>
              <a:t>” by</a:t>
            </a:r>
            <a:r>
              <a:rPr lang="en-US" altLang="de-DE" sz="700" i="1" dirty="0" smtClean="0"/>
              <a:t> </a:t>
            </a:r>
            <a:r>
              <a:rPr lang="en-US" altLang="de-DE" sz="700" i="1" dirty="0" err="1" smtClean="0"/>
              <a:t>cking</a:t>
            </a:r>
            <a:r>
              <a:rPr lang="en-US" altLang="de-DE" sz="700" i="1" dirty="0" smtClean="0"/>
              <a:t>)</a:t>
            </a:r>
            <a:r>
              <a:rPr lang="en-US" altLang="de-DE" sz="800" i="1" dirty="0" smtClean="0"/>
              <a:t>  </a:t>
            </a:r>
            <a:endParaRPr lang="en-US" altLang="de-DE" sz="800" i="1" dirty="0"/>
          </a:p>
        </p:txBody>
      </p:sp>
      <p:sp>
        <p:nvSpPr>
          <p:cNvPr id="1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7.9</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18"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گاهی اوقات آسان است که احساس فرد دیگری را حدس بزنید، به خصوص اگر شما آن موقعیت را بشناسید...</a:t>
            </a:r>
            <a:endParaRPr lang="en-US" dirty="0">
              <a:solidFill>
                <a:schemeClr val="accent1"/>
              </a:solidFill>
            </a:endParaRPr>
          </a:p>
        </p:txBody>
      </p:sp>
    </p:spTree>
    <p:extLst>
      <p:ext uri="{BB962C8B-B14F-4D97-AF65-F5344CB8AC3E}">
        <p14:creationId xmlns:p14="http://schemas.microsoft.com/office/powerpoint/2010/main" val="25518689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5"/>
          <p:cNvSpPr txBox="1">
            <a:spLocks noChangeArrowheads="1"/>
          </p:cNvSpPr>
          <p:nvPr/>
        </p:nvSpPr>
        <p:spPr bwMode="auto">
          <a:xfrm>
            <a:off x="2002042" y="4768697"/>
            <a:ext cx="512921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dirty="0"/>
              <a:t>تعجب و ترس به راحتی می </a:t>
            </a:r>
            <a:r>
              <a:rPr lang="fa-IR" dirty="0" smtClean="0"/>
              <a:t>توانند با هم </a:t>
            </a:r>
            <a:r>
              <a:rPr lang="fa-IR" dirty="0"/>
              <a:t>اشتباه گرفته </a:t>
            </a:r>
            <a:r>
              <a:rPr lang="fa-IR" dirty="0" smtClean="0"/>
              <a:t>شوند: </a:t>
            </a:r>
          </a:p>
          <a:p>
            <a:pPr algn="ctr" rtl="1" eaLnBrk="1" hangingPunct="1">
              <a:spcBef>
                <a:spcPct val="50000"/>
              </a:spcBef>
              <a:buClrTx/>
              <a:buSzTx/>
              <a:buFontTx/>
              <a:buNone/>
            </a:pPr>
            <a:r>
              <a:rPr lang="fa-IR" dirty="0" smtClean="0"/>
              <a:t>چشم </a:t>
            </a:r>
            <a:r>
              <a:rPr lang="fa-IR" dirty="0"/>
              <a:t>ها کاملا باز </a:t>
            </a:r>
            <a:r>
              <a:rPr lang="fa-IR" dirty="0" smtClean="0"/>
              <a:t>است.</a:t>
            </a:r>
            <a:endParaRPr lang="en-US" altLang="de-DE" dirty="0"/>
          </a:p>
        </p:txBody>
      </p:sp>
      <p:sp>
        <p:nvSpPr>
          <p:cNvPr id="16388" name="Text Box 27"/>
          <p:cNvSpPr txBox="1">
            <a:spLocks noChangeArrowheads="1"/>
          </p:cNvSpPr>
          <p:nvPr/>
        </p:nvSpPr>
        <p:spPr bwMode="auto">
          <a:xfrm>
            <a:off x="778716" y="3651249"/>
            <a:ext cx="1583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لذت؟</a:t>
            </a:r>
            <a:endParaRPr lang="de-DE" altLang="de-DE" dirty="0"/>
          </a:p>
        </p:txBody>
      </p:sp>
      <p:sp>
        <p:nvSpPr>
          <p:cNvPr id="16389" name="Text Box 28"/>
          <p:cNvSpPr txBox="1">
            <a:spLocks noChangeArrowheads="1"/>
          </p:cNvSpPr>
          <p:nvPr/>
        </p:nvSpPr>
        <p:spPr bwMode="auto">
          <a:xfrm>
            <a:off x="2658649" y="3651249"/>
            <a:ext cx="190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تعجب؟</a:t>
            </a:r>
            <a:endParaRPr lang="de-DE" altLang="de-DE" dirty="0"/>
          </a:p>
        </p:txBody>
      </p:sp>
      <p:sp>
        <p:nvSpPr>
          <p:cNvPr id="16390" name="Text Box 29"/>
          <p:cNvSpPr txBox="1">
            <a:spLocks noChangeArrowheads="1"/>
          </p:cNvSpPr>
          <p:nvPr/>
        </p:nvSpPr>
        <p:spPr bwMode="auto">
          <a:xfrm>
            <a:off x="4798070" y="3651249"/>
            <a:ext cx="172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نفرت؟</a:t>
            </a:r>
            <a:endParaRPr lang="en-US" altLang="de-DE" dirty="0"/>
          </a:p>
        </p:txBody>
      </p:sp>
      <p:sp>
        <p:nvSpPr>
          <p:cNvPr id="16391" name="Text Box 30"/>
          <p:cNvSpPr txBox="1">
            <a:spLocks noChangeArrowheads="1"/>
          </p:cNvSpPr>
          <p:nvPr/>
        </p:nvSpPr>
        <p:spPr bwMode="auto">
          <a:xfrm>
            <a:off x="6688397" y="3651249"/>
            <a:ext cx="1799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ترس؟</a:t>
            </a:r>
            <a:endParaRPr lang="de-DE" altLang="de-DE" dirty="0"/>
          </a:p>
        </p:txBody>
      </p:sp>
      <p:sp>
        <p:nvSpPr>
          <p:cNvPr id="1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7.10</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733" y="1838005"/>
            <a:ext cx="8002534" cy="1810389"/>
          </a:xfrm>
          <a:prstGeom prst="rect">
            <a:avLst/>
          </a:prstGeom>
        </p:spPr>
      </p:pic>
      <p:sp>
        <p:nvSpPr>
          <p:cNvPr id="11"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(f.l.t.: “12-lip-corner-puller”; “05-upper–lid-raiser”; “10-upper-lip-raiser”; “11-nasolabial-deepener” by Buster McLeod)</a:t>
            </a:r>
          </a:p>
        </p:txBody>
      </p:sp>
      <p:sp>
        <p:nvSpPr>
          <p:cNvPr id="12"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این خیلی سخت تر است زمانی که شما فقط چهره فرد را می بینید اما در مورد شخص و یا شرایط چیزی ندانید!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752600" y="38862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endParaRPr lang="en-US" altLang="de-DE">
              <a:latin typeface="Arial" charset="0"/>
            </a:endParaRPr>
          </a:p>
        </p:txBody>
      </p:sp>
      <p:pic>
        <p:nvPicPr>
          <p:cNvPr id="17412" name="Picture 5" descr="ste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882" y="4144042"/>
            <a:ext cx="2035175"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6"/>
          <p:cNvSpPr txBox="1">
            <a:spLocks noChangeArrowheads="1"/>
          </p:cNvSpPr>
          <p:nvPr/>
        </p:nvSpPr>
        <p:spPr bwMode="auto">
          <a:xfrm>
            <a:off x="252000" y="1251866"/>
            <a:ext cx="864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dirty="0" smtClean="0"/>
              <a:t>کدام یک </a:t>
            </a:r>
            <a:r>
              <a:rPr lang="fa-IR" dirty="0"/>
              <a:t>از این آقایان بازیگر، ورزشکار، روان شناس و یا قاتل </a:t>
            </a:r>
            <a:r>
              <a:rPr lang="fa-IR" dirty="0" smtClean="0"/>
              <a:t>زنجیره </a:t>
            </a:r>
            <a:r>
              <a:rPr lang="fa-IR" dirty="0"/>
              <a:t>ای هستند؟</a:t>
            </a:r>
            <a:endParaRPr lang="en-US" dirty="0"/>
          </a:p>
        </p:txBody>
      </p:sp>
      <p:pic>
        <p:nvPicPr>
          <p:cNvPr id="17414" name="Picture 8" descr="Johnwaynegacyrosalynncarter_wikimedia_bearbeit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2385" y="2103264"/>
            <a:ext cx="16002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9" descr="Bundesarchiv_Bild_183-1982-0124-013,_Torsten_Voß_zugeschnitten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882" y="2027064"/>
            <a:ext cx="14890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10" descr="753px-Sven_Nagel - wikimedia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7360" y="4144042"/>
            <a:ext cx="24352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7.11</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11"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آیا ما می توانیم در مورد شخصیت و یا شغل یک فرد، تنها بر اساس ظاهرش نتیجه گیری کنیم؟</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
          <p:cNvSpPr txBox="1">
            <a:spLocks noChangeArrowheads="1"/>
          </p:cNvSpPr>
          <p:nvPr/>
        </p:nvSpPr>
        <p:spPr bwMode="auto">
          <a:xfrm>
            <a:off x="252000" y="1052736"/>
            <a:ext cx="864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dirty="0"/>
              <a:t>اغلب، کلیشه ها بر اولین برداشت های ما غالب می </a:t>
            </a:r>
            <a:r>
              <a:rPr lang="fa-IR" dirty="0" smtClean="0"/>
              <a:t>شوند. برای </a:t>
            </a:r>
            <a:r>
              <a:rPr lang="fa-IR" dirty="0"/>
              <a:t>مثال، </a:t>
            </a:r>
            <a:r>
              <a:rPr lang="fa-IR" dirty="0" smtClean="0"/>
              <a:t>نه همه </a:t>
            </a:r>
            <a:r>
              <a:rPr lang="fa-IR" dirty="0"/>
              <a:t>هنرپیشه ها </a:t>
            </a:r>
            <a:r>
              <a:rPr lang="fa-IR" dirty="0" smtClean="0"/>
              <a:t>جذابند </a:t>
            </a:r>
            <a:r>
              <a:rPr lang="fa-IR" dirty="0"/>
              <a:t>و نه همه قاتلان نگاه بی رحمانه </a:t>
            </a:r>
            <a:r>
              <a:rPr lang="fa-IR" dirty="0" smtClean="0"/>
              <a:t>دارند </a:t>
            </a:r>
            <a:r>
              <a:rPr lang="fa-IR" dirty="0"/>
              <a:t>و غیره</a:t>
            </a:r>
            <a:r>
              <a:rPr lang="en-US" dirty="0"/>
              <a:t>!</a:t>
            </a:r>
          </a:p>
        </p:txBody>
      </p:sp>
      <p:sp>
        <p:nvSpPr>
          <p:cNvPr id="18438" name="Text Box 8"/>
          <p:cNvSpPr txBox="1">
            <a:spLocks noChangeArrowheads="1"/>
          </p:cNvSpPr>
          <p:nvPr/>
        </p:nvSpPr>
        <p:spPr bwMode="auto">
          <a:xfrm>
            <a:off x="-53976" y="6635750"/>
            <a:ext cx="67283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85000"/>
              </a:lnSpc>
              <a:spcBef>
                <a:spcPct val="50000"/>
              </a:spcBef>
              <a:buClrTx/>
              <a:buSzTx/>
              <a:buFontTx/>
              <a:buNone/>
            </a:pPr>
            <a:r>
              <a:rPr lang="en-US" altLang="de-DE" sz="700" i="1" dirty="0" smtClean="0"/>
              <a:t>(“Johnwaynegacyrosalynncarter.jpg” by U.S. federal government; “</a:t>
            </a:r>
            <a:r>
              <a:rPr lang="en-US" altLang="de-DE" sz="700" i="1" dirty="0" err="1" smtClean="0"/>
              <a:t>Bundesarchiv</a:t>
            </a:r>
            <a:r>
              <a:rPr lang="en-US" altLang="de-DE" sz="700" i="1" dirty="0" smtClean="0"/>
              <a:t> </a:t>
            </a:r>
            <a:r>
              <a:rPr lang="en-US" altLang="de-DE" sz="700" i="1" dirty="0" err="1" smtClean="0"/>
              <a:t>Bild</a:t>
            </a:r>
            <a:r>
              <a:rPr lang="en-US" altLang="de-DE" sz="700" i="1" dirty="0" smtClean="0"/>
              <a:t> 183-1982-0124-013, </a:t>
            </a:r>
            <a:r>
              <a:rPr lang="en-US" altLang="de-DE" sz="700" i="1" dirty="0" err="1" smtClean="0"/>
              <a:t>Torsten</a:t>
            </a:r>
            <a:r>
              <a:rPr lang="en-US" altLang="de-DE" sz="700" i="1" dirty="0" smtClean="0"/>
              <a:t> </a:t>
            </a:r>
            <a:r>
              <a:rPr lang="en-US" altLang="de-DE" sz="700" i="1" dirty="0" err="1" smtClean="0"/>
              <a:t>Voß</a:t>
            </a:r>
            <a:r>
              <a:rPr lang="en-US" altLang="de-DE" sz="700" i="1" dirty="0" smtClean="0"/>
              <a:t>”</a:t>
            </a:r>
            <a:r>
              <a:rPr lang="en-US" altLang="de-DE" sz="700" dirty="0" smtClean="0"/>
              <a:t> </a:t>
            </a:r>
            <a:r>
              <a:rPr lang="en-US" altLang="de-DE" sz="700" i="1" dirty="0" smtClean="0"/>
              <a:t>by Rainer </a:t>
            </a:r>
            <a:r>
              <a:rPr lang="en-US" altLang="de-DE" sz="700" i="1" dirty="0" err="1" smtClean="0"/>
              <a:t>Weisflog</a:t>
            </a:r>
            <a:r>
              <a:rPr lang="en-US" altLang="de-DE" sz="700" i="1" dirty="0" smtClean="0"/>
              <a:t>; “Sven Nagel.jpg” by </a:t>
            </a:r>
            <a:r>
              <a:rPr lang="en-US" altLang="de-DE" sz="700" i="1" dirty="0" err="1" smtClean="0"/>
              <a:t>Pehlgrimm</a:t>
            </a:r>
            <a:r>
              <a:rPr lang="en-US" altLang="de-DE" sz="700" i="1" dirty="0" smtClean="0"/>
              <a:t>; “</a:t>
            </a:r>
            <a:r>
              <a:rPr lang="en-US" altLang="de-DE" sz="700" i="1" dirty="0" err="1" smtClean="0"/>
              <a:t>ohne</a:t>
            </a:r>
            <a:r>
              <a:rPr lang="en-US" altLang="de-DE" sz="700" i="1" dirty="0" smtClean="0"/>
              <a:t> </a:t>
            </a:r>
            <a:r>
              <a:rPr lang="en-US" altLang="de-DE" sz="700" i="1" dirty="0" err="1" smtClean="0"/>
              <a:t>Titel</a:t>
            </a:r>
            <a:r>
              <a:rPr lang="en-US" altLang="de-DE" sz="700" i="1" dirty="0" smtClean="0"/>
              <a:t>” by Stefan Behrens)</a:t>
            </a:r>
            <a:endParaRPr lang="en-US" altLang="de-DE" sz="700" i="1" dirty="0"/>
          </a:p>
        </p:txBody>
      </p:sp>
      <p:sp>
        <p:nvSpPr>
          <p:cNvPr id="18440" name="Rectangle 10"/>
          <p:cNvSpPr>
            <a:spLocks noChangeArrowheads="1"/>
          </p:cNvSpPr>
          <p:nvPr/>
        </p:nvSpPr>
        <p:spPr bwMode="auto">
          <a:xfrm>
            <a:off x="8229600" y="0"/>
            <a:ext cx="917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7.11</a:t>
            </a:r>
          </a:p>
        </p:txBody>
      </p:sp>
      <p:sp>
        <p:nvSpPr>
          <p:cNvPr id="16" name="Rectangle 4"/>
          <p:cNvSpPr>
            <a:spLocks noChangeArrowheads="1"/>
          </p:cNvSpPr>
          <p:nvPr/>
        </p:nvSpPr>
        <p:spPr bwMode="auto">
          <a:xfrm>
            <a:off x="6902450" y="4046538"/>
            <a:ext cx="2190750" cy="194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a:r>
              <a:rPr lang="fa-IR" dirty="0" smtClean="0"/>
              <a:t>اشتفان برنز:</a:t>
            </a:r>
            <a:endParaRPr lang="en-US" dirty="0"/>
          </a:p>
          <a:p>
            <a:pPr algn="just" rtl="1"/>
            <a:r>
              <a:rPr lang="fa-IR" sz="1600" dirty="0" smtClean="0"/>
              <a:t>روانشناس</a:t>
            </a:r>
          </a:p>
          <a:p>
            <a:pPr algn="just" rtl="1"/>
            <a:r>
              <a:rPr lang="fa-IR" sz="1600" dirty="0" smtClean="0"/>
              <a:t>پاسخ </a:t>
            </a:r>
            <a:r>
              <a:rPr lang="fa-IR" sz="1600" dirty="0"/>
              <a:t>مکرر اما </a:t>
            </a:r>
            <a:r>
              <a:rPr lang="fa-IR" sz="1600" dirty="0" smtClean="0"/>
              <a:t>اشتباه</a:t>
            </a:r>
            <a:r>
              <a:rPr lang="fa-IR" sz="1600" dirty="0"/>
              <a:t>:</a:t>
            </a:r>
            <a:r>
              <a:rPr lang="en-US" sz="1600" dirty="0" smtClean="0"/>
              <a:t>  </a:t>
            </a:r>
            <a:r>
              <a:rPr lang="fa-IR" sz="1600" dirty="0"/>
              <a:t>قاتل زنجیره </a:t>
            </a:r>
            <a:r>
              <a:rPr lang="fa-IR" sz="1600" dirty="0" smtClean="0"/>
              <a:t>ای، </a:t>
            </a:r>
            <a:r>
              <a:rPr lang="fa-IR" sz="1600" dirty="0"/>
              <a:t>به علت ژست و حالت خصمانه </a:t>
            </a:r>
            <a:r>
              <a:rPr lang="fa-IR" sz="1600" dirty="0" smtClean="0"/>
              <a:t>چهره (آقای برنز</a:t>
            </a:r>
            <a:r>
              <a:rPr lang="en-US" sz="1600" dirty="0" smtClean="0"/>
              <a:t>  </a:t>
            </a:r>
            <a:r>
              <a:rPr lang="fa-IR" sz="1600" dirty="0"/>
              <a:t>در وقت آزاد خود، خواننده یک گروه راک است</a:t>
            </a:r>
            <a:r>
              <a:rPr lang="fa-IR" sz="1600" dirty="0" smtClean="0"/>
              <a:t>).</a:t>
            </a:r>
            <a:endParaRPr lang="en-US" altLang="de-DE" sz="1600" dirty="0"/>
          </a:p>
        </p:txBody>
      </p:sp>
      <p:sp>
        <p:nvSpPr>
          <p:cNvPr id="21" name="Rectangle 5"/>
          <p:cNvSpPr>
            <a:spLocks noChangeArrowheads="1"/>
          </p:cNvSpPr>
          <p:nvPr/>
        </p:nvSpPr>
        <p:spPr bwMode="auto">
          <a:xfrm>
            <a:off x="95250" y="2120900"/>
            <a:ext cx="2593975" cy="115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a:r>
              <a:rPr lang="fa-IR" dirty="0" smtClean="0"/>
              <a:t>جان وین گیسی:</a:t>
            </a:r>
            <a:endParaRPr lang="en-US" dirty="0"/>
          </a:p>
          <a:p>
            <a:pPr algn="just" rtl="1"/>
            <a:r>
              <a:rPr lang="fa-IR" sz="1600" dirty="0"/>
              <a:t>قاتل زنجیره </a:t>
            </a:r>
            <a:r>
              <a:rPr lang="fa-IR" sz="1600" dirty="0" smtClean="0"/>
              <a:t>ای</a:t>
            </a:r>
            <a:r>
              <a:rPr lang="en-US" sz="1600" dirty="0" smtClean="0"/>
              <a:t> </a:t>
            </a:r>
            <a:r>
              <a:rPr lang="fa-IR" sz="1600" dirty="0"/>
              <a:t>تاجر، که اغلب نقش یک دلقک را ایفا می کرد، با تصور ما از یک </a:t>
            </a:r>
            <a:r>
              <a:rPr lang="fa-IR" sz="1600" dirty="0" smtClean="0"/>
              <a:t>هیولا مطابقت ندارد.</a:t>
            </a:r>
            <a:endParaRPr lang="en-US" altLang="de-DE" sz="1600" i="1" dirty="0"/>
          </a:p>
        </p:txBody>
      </p:sp>
      <p:sp>
        <p:nvSpPr>
          <p:cNvPr id="27" name="Rectangle 14"/>
          <p:cNvSpPr>
            <a:spLocks noChangeArrowheads="1"/>
          </p:cNvSpPr>
          <p:nvPr/>
        </p:nvSpPr>
        <p:spPr bwMode="auto">
          <a:xfrm>
            <a:off x="6351588" y="2390775"/>
            <a:ext cx="19431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dirty="0" smtClean="0"/>
              <a:t>تورستن ووس: </a:t>
            </a:r>
            <a:r>
              <a:rPr lang="fa-IR" sz="1600" dirty="0"/>
              <a:t>ورزشکار </a:t>
            </a:r>
            <a:endParaRPr lang="en-US" altLang="de-DE" sz="1600" i="1" dirty="0">
              <a:solidFill>
                <a:srgbClr val="336699"/>
              </a:solidFill>
            </a:endParaRPr>
          </a:p>
        </p:txBody>
      </p:sp>
      <p:sp>
        <p:nvSpPr>
          <p:cNvPr id="28" name="Rectangle 15"/>
          <p:cNvSpPr>
            <a:spLocks noChangeArrowheads="1"/>
          </p:cNvSpPr>
          <p:nvPr/>
        </p:nvSpPr>
        <p:spPr bwMode="auto">
          <a:xfrm>
            <a:off x="252413" y="4691112"/>
            <a:ext cx="17018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en-US" dirty="0" smtClean="0"/>
              <a:t> </a:t>
            </a:r>
            <a:r>
              <a:rPr lang="fa-IR" dirty="0" smtClean="0"/>
              <a:t>سون ناگل</a:t>
            </a:r>
            <a:r>
              <a:rPr lang="ar-SA" dirty="0" smtClean="0"/>
              <a:t>: </a:t>
            </a:r>
            <a:endParaRPr lang="fa-IR" dirty="0" smtClean="0"/>
          </a:p>
          <a:p>
            <a:pPr algn="r" rtl="1" eaLnBrk="1" hangingPunct="1">
              <a:spcBef>
                <a:spcPct val="50000"/>
              </a:spcBef>
              <a:buClrTx/>
              <a:buSzTx/>
              <a:buFontTx/>
              <a:buNone/>
            </a:pPr>
            <a:r>
              <a:rPr lang="en-US" sz="1600" dirty="0" smtClean="0"/>
              <a:t> </a:t>
            </a:r>
            <a:r>
              <a:rPr lang="fa-IR" sz="1600" dirty="0" smtClean="0"/>
              <a:t>بازیگر</a:t>
            </a:r>
            <a:endParaRPr lang="en-US" altLang="de-DE" sz="1600" i="1" dirty="0">
              <a:solidFill>
                <a:srgbClr val="336699"/>
              </a:solidFill>
            </a:endParaRPr>
          </a:p>
        </p:txBody>
      </p:sp>
      <p:pic>
        <p:nvPicPr>
          <p:cNvPr id="37" name="Picture 5" descr="ste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882" y="4144042"/>
            <a:ext cx="2035175"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8" descr="Johnwaynegacyrosalynncarter_wikimedia_bearbeit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2385" y="2103264"/>
            <a:ext cx="16002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9" descr="Bundesarchiv_Bild_183-1982-0124-013,_Torsten_Voß_zugeschnitten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882" y="2027064"/>
            <a:ext cx="14890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0" descr="753px-Sven_Nagel - wikimedia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7360" y="4144042"/>
            <a:ext cx="24352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7.12</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17"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آیا ما می توانیم در مورد شخصیت و یا شغل یک فرد، تنها بر اساس ظاهرش نتیجه گیری کنیم؟</a:t>
            </a:r>
            <a:endParaRPr lang="en-US" dirty="0">
              <a:solidFill>
                <a:schemeClr val="accent1"/>
              </a:solidFill>
            </a:endParaRPr>
          </a:p>
        </p:txBody>
      </p:sp>
    </p:spTree>
    <p:extLst>
      <p:ext uri="{BB962C8B-B14F-4D97-AF65-F5344CB8AC3E}">
        <p14:creationId xmlns:p14="http://schemas.microsoft.com/office/powerpoint/2010/main" val="37608933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subTitle" idx="4294967295"/>
          </p:nvPr>
        </p:nvSpPr>
        <p:spPr>
          <a:xfrm>
            <a:off x="0" y="0"/>
            <a:ext cx="9144000" cy="792000"/>
          </a:xfrm>
        </p:spPr>
        <p:txBody>
          <a:bodyPr anchor="ctr"/>
          <a:lstStyle/>
          <a:p>
            <a:pPr algn="ctr" rtl="1"/>
            <a:r>
              <a:rPr lang="fa-IR" sz="2000" dirty="0">
                <a:solidFill>
                  <a:schemeClr val="accent1"/>
                </a:solidFill>
              </a:rPr>
              <a:t>تکلیف </a:t>
            </a:r>
            <a:r>
              <a:rPr lang="fa-IR" sz="2000" dirty="0" smtClean="0">
                <a:solidFill>
                  <a:schemeClr val="accent1"/>
                </a:solidFill>
              </a:rPr>
              <a:t>۱</a:t>
            </a:r>
            <a:endParaRPr lang="en-US" sz="2000" dirty="0">
              <a:solidFill>
                <a:schemeClr val="accent1"/>
              </a:solidFill>
            </a:endParaRPr>
          </a:p>
        </p:txBody>
      </p:sp>
      <p:sp>
        <p:nvSpPr>
          <p:cNvPr id="19459" name="Rectangle 3"/>
          <p:cNvSpPr>
            <a:spLocks noChangeArrowheads="1"/>
          </p:cNvSpPr>
          <p:nvPr/>
        </p:nvSpPr>
        <p:spPr bwMode="auto">
          <a:xfrm>
            <a:off x="983456" y="2471736"/>
            <a:ext cx="7177088"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eaLnBrk="1" hangingPunct="1">
              <a:buClrTx/>
              <a:buSzTx/>
              <a:buFontTx/>
              <a:buNone/>
            </a:pPr>
            <a:r>
              <a:rPr lang="fa-IR" dirty="0"/>
              <a:t>در ادامه شما یک تصویر (یا بخشی از یک تصویر) را می </a:t>
            </a:r>
            <a:r>
              <a:rPr lang="fa-IR" dirty="0" smtClean="0"/>
              <a:t>بینید.</a:t>
            </a:r>
          </a:p>
          <a:p>
            <a:pPr algn="just" rtl="1" eaLnBrk="1" hangingPunct="1">
              <a:buClrTx/>
              <a:buSzTx/>
              <a:buFontTx/>
              <a:buNone/>
            </a:pPr>
            <a:endParaRPr lang="en-US" altLang="de-DE" dirty="0" smtClean="0"/>
          </a:p>
          <a:p>
            <a:pPr algn="just" rtl="1"/>
            <a:r>
              <a:rPr lang="fa-IR" dirty="0"/>
              <a:t>لطفا سعی کنید </a:t>
            </a:r>
            <a:r>
              <a:rPr lang="fa-IR" dirty="0" smtClean="0"/>
              <a:t>حدس بزنید، برای </a:t>
            </a:r>
            <a:r>
              <a:rPr lang="fa-IR" dirty="0"/>
              <a:t>شخص و یا اشخاصی که در تصویر نشان داده شده اند، چه اتفاقی می </a:t>
            </a:r>
            <a:r>
              <a:rPr lang="fa-IR" dirty="0" smtClean="0"/>
              <a:t>افتد.</a:t>
            </a:r>
            <a:endParaRPr lang="en-US" dirty="0"/>
          </a:p>
          <a:p>
            <a:pPr algn="just" rtl="1" eaLnBrk="1" hangingPunct="1">
              <a:buClrTx/>
              <a:buSzTx/>
              <a:buFontTx/>
              <a:buNone/>
            </a:pPr>
            <a:endParaRPr lang="en-US" altLang="de-DE" dirty="0" smtClean="0"/>
          </a:p>
          <a:p>
            <a:pPr algn="just" rtl="1" eaLnBrk="1" hangingPunct="1">
              <a:buClrTx/>
              <a:buSzTx/>
              <a:buFontTx/>
              <a:buNone/>
            </a:pPr>
            <a:r>
              <a:rPr lang="fa-IR" altLang="de-DE" dirty="0" smtClean="0"/>
              <a:t>چه قدر نسبت به قضاوتی که انجام داده اید اطمینان دارید؟ </a:t>
            </a:r>
            <a:endParaRPr lang="en-US" altLang="de-DE" dirty="0"/>
          </a:p>
        </p:txBody>
      </p:sp>
      <p:sp>
        <p:nvSpPr>
          <p:cNvPr id="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7.13</a:t>
            </a:r>
            <a:r>
              <a:rPr lang="fa-IR" altLang="de-DE" sz="1200" b="1" dirty="0" smtClean="0">
                <a:solidFill>
                  <a:schemeClr val="tx2"/>
                </a:solidFill>
              </a:rPr>
              <a:t>                همدلی</a:t>
            </a:r>
            <a:endParaRPr lang="en-US" altLang="de-DE" sz="1200" b="1" dirty="0" smtClean="0">
              <a:solidFill>
                <a:schemeClr val="tx2"/>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478756" y="1844675"/>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برشی از یک تصویر!</a:t>
            </a:r>
            <a:endParaRPr lang="en-US" altLang="de-DE" dirty="0"/>
          </a:p>
        </p:txBody>
      </p:sp>
      <p:sp>
        <p:nvSpPr>
          <p:cNvPr id="20483" name="Text Box 3"/>
          <p:cNvSpPr txBox="1">
            <a:spLocks noChangeArrowheads="1"/>
          </p:cNvSpPr>
          <p:nvPr/>
        </p:nvSpPr>
        <p:spPr bwMode="auto">
          <a:xfrm>
            <a:off x="4573588" y="2349500"/>
            <a:ext cx="4319587"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AutoNum type="arabicPeriod"/>
            </a:pPr>
            <a:r>
              <a:rPr lang="fa-IR" dirty="0"/>
              <a:t>برنده جایزه در مراسم اهدای جوایز </a:t>
            </a:r>
            <a:endParaRPr lang="fa-IR" dirty="0" smtClean="0"/>
          </a:p>
          <a:p>
            <a:pPr algn="r" rtl="1" eaLnBrk="1" hangingPunct="1">
              <a:spcBef>
                <a:spcPct val="50000"/>
              </a:spcBef>
              <a:buClrTx/>
              <a:buSzTx/>
              <a:buFontTx/>
              <a:buAutoNum type="arabicPeriod"/>
            </a:pPr>
            <a:r>
              <a:rPr lang="fa-IR" dirty="0"/>
              <a:t>بعد از </a:t>
            </a:r>
            <a:r>
              <a:rPr lang="fa-IR" dirty="0" smtClean="0"/>
              <a:t>آزادی از </a:t>
            </a:r>
            <a:r>
              <a:rPr lang="fa-IR" dirty="0"/>
              <a:t>زندان </a:t>
            </a:r>
            <a:endParaRPr lang="fa-IR" dirty="0" smtClean="0"/>
          </a:p>
          <a:p>
            <a:pPr algn="r" rtl="1" eaLnBrk="1" hangingPunct="1">
              <a:spcBef>
                <a:spcPct val="50000"/>
              </a:spcBef>
              <a:buClrTx/>
              <a:buSzTx/>
              <a:buFontTx/>
              <a:buAutoNum type="arabicPeriod"/>
            </a:pPr>
            <a:r>
              <a:rPr lang="fa-IR" dirty="0" smtClean="0"/>
              <a:t>عکاسی که متمرکز شده </a:t>
            </a:r>
          </a:p>
          <a:p>
            <a:pPr algn="r" rtl="1" eaLnBrk="1" hangingPunct="1">
              <a:spcBef>
                <a:spcPct val="50000"/>
              </a:spcBef>
              <a:buClrTx/>
              <a:buSzTx/>
              <a:buFontTx/>
              <a:buAutoNum type="arabicPeriod"/>
            </a:pPr>
            <a:r>
              <a:rPr lang="fa-IR" dirty="0"/>
              <a:t>مرد به </a:t>
            </a:r>
            <a:r>
              <a:rPr lang="fa-IR" dirty="0" smtClean="0"/>
              <a:t>طرف مقابلش در </a:t>
            </a:r>
            <a:r>
              <a:rPr lang="fa-IR" dirty="0"/>
              <a:t>بحث گوش می کند.</a:t>
            </a:r>
            <a:endParaRPr lang="en-US" altLang="de-DE" dirty="0"/>
          </a:p>
        </p:txBody>
      </p:sp>
      <p:pic>
        <p:nvPicPr>
          <p:cNvPr id="20484" name="Picture 4" descr="Gerd 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349500"/>
            <a:ext cx="2852737"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0" indent="0" algn="ctr" rtl="1" eaLnBrk="1" hangingPunct="1">
              <a:spcBef>
                <a:spcPts val="0"/>
              </a:spcBef>
              <a:defRPr/>
            </a:pPr>
            <a:r>
              <a:rPr lang="fa-IR" altLang="de-DE" sz="2000" kern="0" dirty="0" smtClean="0">
                <a:solidFill>
                  <a:schemeClr val="accent1"/>
                </a:solidFill>
              </a:rPr>
              <a:t>چه چیزی در تصویر نمایش داده شده؟ چه قدر مطمئنید؟</a:t>
            </a:r>
            <a:endParaRPr lang="en-US" altLang="de-DE" sz="2000" kern="0" dirty="0" smtClean="0">
              <a:solidFill>
                <a:schemeClr val="accent1"/>
              </a:solidFill>
            </a:endParaRPr>
          </a:p>
        </p:txBody>
      </p:sp>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7.14</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193006" y="1849438"/>
            <a:ext cx="2538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تمرکز!</a:t>
            </a:r>
            <a:endParaRPr lang="en-US" altLang="de-DE" dirty="0"/>
          </a:p>
        </p:txBody>
      </p:sp>
      <p:pic>
        <p:nvPicPr>
          <p:cNvPr id="21507" name="Picture 3" descr="Kopie von DSC013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2349500"/>
            <a:ext cx="4067175"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Rectangle 6"/>
          <p:cNvSpPr>
            <a:spLocks noChangeArrowheads="1"/>
          </p:cNvSpPr>
          <p:nvPr/>
        </p:nvSpPr>
        <p:spPr bwMode="auto">
          <a:xfrm>
            <a:off x="8534400" y="0"/>
            <a:ext cx="612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7.14</a:t>
            </a:r>
          </a:p>
        </p:txBody>
      </p:sp>
      <p:sp>
        <p:nvSpPr>
          <p:cNvPr id="9" name="Text Box 3"/>
          <p:cNvSpPr txBox="1">
            <a:spLocks noChangeArrowheads="1"/>
          </p:cNvSpPr>
          <p:nvPr/>
        </p:nvSpPr>
        <p:spPr bwMode="auto">
          <a:xfrm>
            <a:off x="4573588" y="2349500"/>
            <a:ext cx="4319587"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AutoNum type="arabicPeriod"/>
            </a:pPr>
            <a:r>
              <a:rPr lang="fa-IR" dirty="0"/>
              <a:t>برنده جایزه در مراسم اهدای جوایز </a:t>
            </a:r>
          </a:p>
          <a:p>
            <a:pPr algn="r" rtl="1" eaLnBrk="1" hangingPunct="1">
              <a:spcBef>
                <a:spcPct val="50000"/>
              </a:spcBef>
              <a:buClrTx/>
              <a:buSzTx/>
              <a:buFontTx/>
              <a:buAutoNum type="arabicPeriod"/>
            </a:pPr>
            <a:r>
              <a:rPr lang="fa-IR" dirty="0"/>
              <a:t>بعد از آزادی از زندان </a:t>
            </a:r>
          </a:p>
          <a:p>
            <a:pPr algn="r" rtl="1" eaLnBrk="1" hangingPunct="1">
              <a:spcBef>
                <a:spcPct val="50000"/>
              </a:spcBef>
              <a:buClrTx/>
              <a:buSzTx/>
              <a:buFontTx/>
              <a:buAutoNum type="arabicPeriod"/>
            </a:pPr>
            <a:r>
              <a:rPr lang="fa-IR" b="1" dirty="0"/>
              <a:t>عکاسی که متمرکز شده </a:t>
            </a:r>
          </a:p>
          <a:p>
            <a:pPr algn="r" rtl="1" eaLnBrk="1" hangingPunct="1">
              <a:spcBef>
                <a:spcPct val="50000"/>
              </a:spcBef>
              <a:buClrTx/>
              <a:buSzTx/>
              <a:buFontTx/>
              <a:buAutoNum type="arabicPeriod"/>
            </a:pPr>
            <a:r>
              <a:rPr lang="fa-IR" dirty="0"/>
              <a:t>مرد به طرف مقابلش در بحث گوش می کند.</a:t>
            </a:r>
            <a:endParaRPr lang="en-US" altLang="de-DE" dirty="0"/>
          </a:p>
        </p:txBody>
      </p:sp>
      <p:sp>
        <p:nvSpPr>
          <p:cNvPr id="10"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7.15</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11"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a:t>
            </a:r>
            <a:r>
              <a:rPr lang="en-US" altLang="de-DE" sz="800" i="1" dirty="0" err="1"/>
              <a:t>ohne</a:t>
            </a:r>
            <a:r>
              <a:rPr lang="en-US" altLang="de-DE" sz="800" i="1" dirty="0"/>
              <a:t> </a:t>
            </a:r>
            <a:r>
              <a:rPr lang="en-US" altLang="de-DE" sz="800" i="1" dirty="0" err="1"/>
              <a:t>Titel</a:t>
            </a:r>
            <a:r>
              <a:rPr lang="en-US" altLang="de-DE" sz="800" i="1" dirty="0"/>
              <a:t>” by Steffen Moritz)</a:t>
            </a:r>
          </a:p>
        </p:txBody>
      </p:sp>
      <p:sp>
        <p:nvSpPr>
          <p:cNvPr id="12"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b="1" dirty="0">
                <a:solidFill>
                  <a:schemeClr val="accent1"/>
                </a:solidFill>
              </a:rPr>
              <a:t>برداشت اول می تواند فریب دهنده باشد ...</a:t>
            </a:r>
            <a:endParaRPr lang="en-US" b="1" dirty="0">
              <a:solidFill>
                <a:schemeClr val="accent1"/>
              </a:solidFill>
            </a:endParaRPr>
          </a:p>
          <a:p>
            <a:pPr rtl="1"/>
            <a:r>
              <a:rPr lang="fa-IR" sz="1800" dirty="0">
                <a:solidFill>
                  <a:schemeClr val="accent1"/>
                </a:solidFill>
              </a:rPr>
              <a:t>اغلب اوقات به اطلاعات بیشتری که بتوانیم بفهمیم چه چیزی برای دیگران اتفاق افتاده، توجه نمی کنیم.</a:t>
            </a:r>
            <a:endParaRPr lang="en-US" sz="1800" dirty="0">
              <a:solidFill>
                <a:schemeClr val="accent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4" descr="Vladimir Rolov fotocmuuniity in einer Koch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8900" y="2343150"/>
            <a:ext cx="2232025"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 Box 2"/>
          <p:cNvSpPr txBox="1">
            <a:spLocks noChangeArrowheads="1"/>
          </p:cNvSpPr>
          <p:nvPr/>
        </p:nvSpPr>
        <p:spPr bwMode="auto">
          <a:xfrm>
            <a:off x="4573588" y="2330450"/>
            <a:ext cx="4319587" cy="1324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15000"/>
              </a:spcBef>
              <a:buClrTx/>
              <a:buSzTx/>
              <a:buFontTx/>
              <a:buAutoNum type="arabicPeriod"/>
            </a:pPr>
            <a:r>
              <a:rPr lang="fa-IR" dirty="0"/>
              <a:t>بعد از صدور </a:t>
            </a:r>
            <a:r>
              <a:rPr lang="fa-IR" dirty="0" smtClean="0"/>
              <a:t>حکم</a:t>
            </a:r>
          </a:p>
          <a:p>
            <a:pPr algn="r" rtl="1" eaLnBrk="1" hangingPunct="1">
              <a:spcBef>
                <a:spcPct val="15000"/>
              </a:spcBef>
              <a:buClrTx/>
              <a:buSzTx/>
              <a:buFontTx/>
              <a:buAutoNum type="arabicPeriod"/>
            </a:pPr>
            <a:r>
              <a:rPr lang="fa-IR" dirty="0" smtClean="0"/>
              <a:t>چشیدن مزه غذا </a:t>
            </a:r>
            <a:r>
              <a:rPr lang="fa-IR" dirty="0"/>
              <a:t>در حین آشپزی </a:t>
            </a:r>
            <a:endParaRPr lang="fa-IR" dirty="0" smtClean="0"/>
          </a:p>
          <a:p>
            <a:pPr algn="r" rtl="1" eaLnBrk="1" hangingPunct="1">
              <a:spcBef>
                <a:spcPct val="15000"/>
              </a:spcBef>
              <a:buClrTx/>
              <a:buSzTx/>
              <a:buFontTx/>
              <a:buAutoNum type="arabicPeriod"/>
            </a:pPr>
            <a:r>
              <a:rPr lang="fa-IR" dirty="0" smtClean="0"/>
              <a:t>پسری که توسط دیگران مورد تمسخر قرار گرفته</a:t>
            </a:r>
          </a:p>
          <a:p>
            <a:pPr algn="r" rtl="1" eaLnBrk="1" hangingPunct="1">
              <a:spcBef>
                <a:spcPct val="15000"/>
              </a:spcBef>
              <a:buClrTx/>
              <a:buSzTx/>
              <a:buFontTx/>
              <a:buAutoNum type="arabicPeriod"/>
            </a:pPr>
            <a:r>
              <a:rPr lang="fa-IR" dirty="0" smtClean="0"/>
              <a:t>بازرگانی در </a:t>
            </a:r>
            <a:r>
              <a:rPr lang="fa-IR" dirty="0"/>
              <a:t>یک </a:t>
            </a:r>
            <a:r>
              <a:rPr lang="fa-IR" dirty="0" smtClean="0"/>
              <a:t>گردهمایی</a:t>
            </a:r>
            <a:endParaRPr lang="en-US" altLang="de-DE" dirty="0"/>
          </a:p>
        </p:txBody>
      </p:sp>
      <p:sp>
        <p:nvSpPr>
          <p:cNvPr id="10" name="Text Box 2"/>
          <p:cNvSpPr txBox="1">
            <a:spLocks noChangeArrowheads="1"/>
          </p:cNvSpPr>
          <p:nvPr/>
        </p:nvSpPr>
        <p:spPr bwMode="auto">
          <a:xfrm>
            <a:off x="1484312" y="1844675"/>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a:t>برشی از یک تصویر!</a:t>
            </a:r>
            <a:endParaRPr lang="en-US" altLang="de-DE" dirty="0"/>
          </a:p>
        </p:txBody>
      </p:sp>
      <p:sp>
        <p:nvSpPr>
          <p:cNvPr id="11"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0" indent="0" algn="ctr" rtl="1" eaLnBrk="1" hangingPunct="1">
              <a:spcBef>
                <a:spcPts val="0"/>
              </a:spcBef>
              <a:defRPr/>
            </a:pPr>
            <a:r>
              <a:rPr lang="fa-IR" altLang="de-DE" sz="2000" kern="0" dirty="0">
                <a:solidFill>
                  <a:schemeClr val="accent1"/>
                </a:solidFill>
              </a:rPr>
              <a:t>چه چیزی در تصویر نمایش داده شده؟ چه قدر مطمئنید؟</a:t>
            </a:r>
            <a:endParaRPr lang="en-US" altLang="de-DE" sz="2000" kern="0" dirty="0">
              <a:solidFill>
                <a:schemeClr val="accent1"/>
              </a:solidFill>
            </a:endParaRPr>
          </a:p>
        </p:txBody>
      </p:sp>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7.16</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Vladimir Rolov fotocmuuniity in einer Kochschu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9" y="2349501"/>
            <a:ext cx="4319997" cy="2964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9"/>
          <p:cNvSpPr>
            <a:spLocks noChangeArrowheads="1"/>
          </p:cNvSpPr>
          <p:nvPr/>
        </p:nvSpPr>
        <p:spPr bwMode="auto">
          <a:xfrm>
            <a:off x="8229600" y="0"/>
            <a:ext cx="917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7.16</a:t>
            </a:r>
          </a:p>
        </p:txBody>
      </p:sp>
      <p:sp>
        <p:nvSpPr>
          <p:cNvPr id="12" name="Text Box 2"/>
          <p:cNvSpPr txBox="1">
            <a:spLocks noChangeArrowheads="1"/>
          </p:cNvSpPr>
          <p:nvPr/>
        </p:nvSpPr>
        <p:spPr bwMode="auto">
          <a:xfrm>
            <a:off x="1193006" y="1849438"/>
            <a:ext cx="2538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a:t>تمرکز!</a:t>
            </a:r>
            <a:endParaRPr lang="en-US" altLang="de-DE" dirty="0"/>
          </a:p>
        </p:txBody>
      </p:sp>
      <p:sp>
        <p:nvSpPr>
          <p:cNvPr id="13" name="Text Box 2"/>
          <p:cNvSpPr txBox="1">
            <a:spLocks noChangeArrowheads="1"/>
          </p:cNvSpPr>
          <p:nvPr/>
        </p:nvSpPr>
        <p:spPr bwMode="auto">
          <a:xfrm>
            <a:off x="4573588" y="2330450"/>
            <a:ext cx="4319587"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15000"/>
              </a:spcBef>
              <a:buClrTx/>
              <a:buSzTx/>
              <a:buFontTx/>
              <a:buAutoNum type="arabicPeriod"/>
            </a:pPr>
            <a:r>
              <a:rPr lang="fa-IR" dirty="0"/>
              <a:t>بعد از صدور حکم</a:t>
            </a:r>
          </a:p>
          <a:p>
            <a:pPr algn="r" rtl="1" eaLnBrk="1" hangingPunct="1">
              <a:spcBef>
                <a:spcPct val="15000"/>
              </a:spcBef>
              <a:buClrTx/>
              <a:buSzTx/>
              <a:buFontTx/>
              <a:buAutoNum type="arabicPeriod"/>
            </a:pPr>
            <a:r>
              <a:rPr lang="fa-IR" b="1" dirty="0"/>
              <a:t>چشیدن مزه غذا در حین آشپزی </a:t>
            </a:r>
          </a:p>
          <a:p>
            <a:pPr algn="r" rtl="1" eaLnBrk="1" hangingPunct="1">
              <a:spcBef>
                <a:spcPct val="15000"/>
              </a:spcBef>
              <a:buClrTx/>
              <a:buSzTx/>
              <a:buFontTx/>
              <a:buAutoNum type="arabicPeriod"/>
            </a:pPr>
            <a:r>
              <a:rPr lang="fa-IR" dirty="0"/>
              <a:t>پسری که توسط دیگران مورد تمسخر قرار گرفته</a:t>
            </a:r>
          </a:p>
          <a:p>
            <a:pPr algn="r" rtl="1" eaLnBrk="1" hangingPunct="1">
              <a:spcBef>
                <a:spcPct val="15000"/>
              </a:spcBef>
              <a:buClrTx/>
              <a:buSzTx/>
              <a:buFontTx/>
              <a:buAutoNum type="arabicPeriod"/>
            </a:pPr>
            <a:r>
              <a:rPr lang="fa-IR" dirty="0"/>
              <a:t>بازرگانی در یک گردهمایی</a:t>
            </a:r>
            <a:endParaRPr lang="en-US" altLang="de-DE" dirty="0"/>
          </a:p>
        </p:txBody>
      </p:sp>
      <p:sp>
        <p:nvSpPr>
          <p:cNvPr id="10"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7.17</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9"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(“In </a:t>
            </a:r>
            <a:r>
              <a:rPr lang="en-US" altLang="de-DE" sz="800" i="1" dirty="0" err="1"/>
              <a:t>einer</a:t>
            </a:r>
            <a:r>
              <a:rPr lang="en-US" altLang="de-DE" sz="800" i="1" dirty="0"/>
              <a:t> </a:t>
            </a:r>
            <a:r>
              <a:rPr lang="en-US" altLang="de-DE" sz="800" i="1" dirty="0" err="1"/>
              <a:t>Kochschule</a:t>
            </a:r>
            <a:r>
              <a:rPr lang="en-US" altLang="de-DE" sz="800" i="1" dirty="0"/>
              <a:t>”“ by Vladimir </a:t>
            </a:r>
            <a:r>
              <a:rPr lang="en-US" altLang="de-DE" sz="800" i="1" dirty="0" err="1"/>
              <a:t>Rolov</a:t>
            </a:r>
            <a:r>
              <a:rPr lang="en-US" altLang="de-DE" sz="800" i="1" dirty="0"/>
              <a:t>)</a:t>
            </a:r>
          </a:p>
        </p:txBody>
      </p:sp>
      <p:sp>
        <p:nvSpPr>
          <p:cNvPr id="11"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b="1" dirty="0">
                <a:solidFill>
                  <a:schemeClr val="accent1"/>
                </a:solidFill>
              </a:rPr>
              <a:t>برداشت اول می تواند فریب دهنده باشد ...</a:t>
            </a:r>
            <a:endParaRPr lang="en-US" b="1" dirty="0">
              <a:solidFill>
                <a:schemeClr val="accent1"/>
              </a:solidFill>
            </a:endParaRPr>
          </a:p>
          <a:p>
            <a:pPr rtl="1"/>
            <a:r>
              <a:rPr lang="fa-IR" sz="1800" dirty="0">
                <a:solidFill>
                  <a:schemeClr val="accent1"/>
                </a:solidFill>
              </a:rPr>
              <a:t>اغلب اوقات به اطلاعات بیشتری که بتوانیم بفهمیم چه چیزی برای دیگران اتفاق افتاده، توجه نمی کنیم.</a:t>
            </a:r>
            <a:endParaRPr lang="en-US" sz="1800" dirty="0">
              <a:solidFill>
                <a:schemeClr val="accent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252000" y="5157788"/>
            <a:ext cx="8640000" cy="1143000"/>
          </a:xfrm>
        </p:spPr>
        <p:txBody>
          <a:bodyPr anchor="ctr"/>
          <a:lstStyle/>
          <a:p>
            <a:pPr rtl="1"/>
            <a:r>
              <a:rPr lang="fa-IR" sz="1800" dirty="0" smtClean="0">
                <a:solidFill>
                  <a:schemeClr val="tx1"/>
                </a:solidFill>
              </a:rPr>
              <a:t>وقتی </a:t>
            </a:r>
            <a:r>
              <a:rPr lang="fa-IR" sz="1800" dirty="0">
                <a:solidFill>
                  <a:schemeClr val="tx1"/>
                </a:solidFill>
              </a:rPr>
              <a:t>به این </a:t>
            </a:r>
            <a:r>
              <a:rPr lang="fa-IR" sz="1800" dirty="0" smtClean="0">
                <a:solidFill>
                  <a:schemeClr val="tx1"/>
                </a:solidFill>
              </a:rPr>
              <a:t>مرد نگاه </a:t>
            </a:r>
            <a:r>
              <a:rPr lang="fa-IR" sz="1800" dirty="0">
                <a:solidFill>
                  <a:schemeClr val="tx1"/>
                </a:solidFill>
              </a:rPr>
              <a:t>می </a:t>
            </a:r>
            <a:r>
              <a:rPr lang="fa-IR" sz="1800" dirty="0" smtClean="0">
                <a:solidFill>
                  <a:schemeClr val="tx1"/>
                </a:solidFill>
              </a:rPr>
              <a:t>کنید، </a:t>
            </a:r>
            <a:r>
              <a:rPr lang="fa-IR" sz="1800" dirty="0">
                <a:solidFill>
                  <a:schemeClr val="tx1"/>
                </a:solidFill>
              </a:rPr>
              <a:t>چه احساسی </a:t>
            </a:r>
            <a:r>
              <a:rPr lang="fa-IR" sz="1800" dirty="0" smtClean="0">
                <a:solidFill>
                  <a:schemeClr val="tx1"/>
                </a:solidFill>
              </a:rPr>
              <a:t>دارید؟</a:t>
            </a:r>
            <a:r>
              <a:rPr lang="en-US" sz="1800" dirty="0">
                <a:solidFill>
                  <a:schemeClr val="tx1"/>
                </a:solidFill>
              </a:rPr>
              <a:t/>
            </a:r>
            <a:br>
              <a:rPr lang="en-US" sz="1800" dirty="0">
                <a:solidFill>
                  <a:schemeClr val="tx1"/>
                </a:solidFill>
              </a:rPr>
            </a:br>
            <a:r>
              <a:rPr lang="fa-IR" sz="1800" dirty="0">
                <a:solidFill>
                  <a:schemeClr val="tx1"/>
                </a:solidFill>
              </a:rPr>
              <a:t>آیا اگر شما با روحیه  خوب ، غمگین، یا مضطرب بودید، همان احساس را </a:t>
            </a:r>
            <a:r>
              <a:rPr lang="fa-IR" sz="1800" dirty="0" smtClean="0">
                <a:solidFill>
                  <a:schemeClr val="tx1"/>
                </a:solidFill>
              </a:rPr>
              <a:t>داشتید؟</a:t>
            </a:r>
            <a:endParaRPr lang="en-US" sz="1800" dirty="0">
              <a:solidFill>
                <a:schemeClr val="tx1"/>
              </a:solidFill>
            </a:endParaRPr>
          </a:p>
        </p:txBody>
      </p:sp>
      <p:pic>
        <p:nvPicPr>
          <p:cNvPr id="24582"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9794" y="1341438"/>
            <a:ext cx="4824412"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7.18</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6"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(“Men at work” by </a:t>
            </a:r>
            <a:r>
              <a:rPr lang="en-US" altLang="de-DE" sz="800" i="1" dirty="0" err="1"/>
              <a:t>reynermedia</a:t>
            </a:r>
            <a:r>
              <a:rPr lang="en-US" altLang="de-DE" sz="800" i="1" dirty="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8"/>
          <p:cNvSpPr txBox="1">
            <a:spLocks noChangeArrowheads="1"/>
          </p:cNvSpPr>
          <p:nvPr/>
        </p:nvSpPr>
        <p:spPr bwMode="auto">
          <a:xfrm>
            <a:off x="1329532" y="6081713"/>
            <a:ext cx="2303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بدگمان</a:t>
            </a:r>
            <a:endParaRPr lang="en-US" altLang="de-DE" dirty="0"/>
          </a:p>
        </p:txBody>
      </p:sp>
      <p:sp>
        <p:nvSpPr>
          <p:cNvPr id="25604" name="Text Box 9"/>
          <p:cNvSpPr txBox="1">
            <a:spLocks noChangeArrowheads="1"/>
          </p:cNvSpPr>
          <p:nvPr/>
        </p:nvSpPr>
        <p:spPr bwMode="auto">
          <a:xfrm>
            <a:off x="1329532" y="5356225"/>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غمگین</a:t>
            </a:r>
            <a:endParaRPr lang="en-US" altLang="de-DE" dirty="0"/>
          </a:p>
        </p:txBody>
      </p:sp>
      <p:sp>
        <p:nvSpPr>
          <p:cNvPr id="25605" name="Text Box 10"/>
          <p:cNvSpPr txBox="1">
            <a:spLocks noChangeArrowheads="1"/>
          </p:cNvSpPr>
          <p:nvPr/>
        </p:nvSpPr>
        <p:spPr bwMode="auto">
          <a:xfrm>
            <a:off x="1329532" y="4649788"/>
            <a:ext cx="23034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dirty="0"/>
              <a:t>شاد</a:t>
            </a:r>
            <a:endParaRPr lang="de-DE" altLang="de-DE" dirty="0"/>
          </a:p>
        </p:txBody>
      </p:sp>
      <p:sp>
        <p:nvSpPr>
          <p:cNvPr id="25606" name="Text Box 11"/>
          <p:cNvSpPr txBox="1">
            <a:spLocks noChangeArrowheads="1"/>
          </p:cNvSpPr>
          <p:nvPr/>
        </p:nvSpPr>
        <p:spPr bwMode="auto">
          <a:xfrm>
            <a:off x="942974" y="4032250"/>
            <a:ext cx="2671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b="1" u="sng" dirty="0"/>
              <a:t>روحیه شما</a:t>
            </a:r>
            <a:r>
              <a:rPr lang="en-US" b="1" u="sng" dirty="0"/>
              <a:t>:</a:t>
            </a:r>
            <a:endParaRPr lang="en-US" altLang="de-DE" b="1" u="sng" dirty="0"/>
          </a:p>
        </p:txBody>
      </p:sp>
      <p:sp>
        <p:nvSpPr>
          <p:cNvPr id="25607" name="Text Box 13"/>
          <p:cNvSpPr txBox="1">
            <a:spLocks noChangeArrowheads="1"/>
          </p:cNvSpPr>
          <p:nvPr/>
        </p:nvSpPr>
        <p:spPr bwMode="auto">
          <a:xfrm>
            <a:off x="4887912" y="4649788"/>
            <a:ext cx="360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a:t>
            </a:r>
            <a:endParaRPr lang="de-DE" altLang="de-DE" dirty="0"/>
          </a:p>
        </p:txBody>
      </p:sp>
      <p:sp>
        <p:nvSpPr>
          <p:cNvPr id="25608" name="Text Box 14"/>
          <p:cNvSpPr txBox="1">
            <a:spLocks noChangeArrowheads="1"/>
          </p:cNvSpPr>
          <p:nvPr/>
        </p:nvSpPr>
        <p:spPr bwMode="auto">
          <a:xfrm>
            <a:off x="4887912" y="5356225"/>
            <a:ext cx="360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a:t>
            </a:r>
            <a:endParaRPr lang="de-DE" altLang="de-DE" dirty="0"/>
          </a:p>
        </p:txBody>
      </p:sp>
      <p:sp>
        <p:nvSpPr>
          <p:cNvPr id="25610" name="Text Box 16"/>
          <p:cNvSpPr txBox="1">
            <a:spLocks noChangeArrowheads="1"/>
          </p:cNvSpPr>
          <p:nvPr/>
        </p:nvSpPr>
        <p:spPr bwMode="auto">
          <a:xfrm>
            <a:off x="4887912" y="6081713"/>
            <a:ext cx="360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smtClean="0"/>
              <a:t>؟؟؟</a:t>
            </a:r>
            <a:endParaRPr lang="de-DE" altLang="de-DE" dirty="0"/>
          </a:p>
        </p:txBody>
      </p:sp>
      <p:grpSp>
        <p:nvGrpSpPr>
          <p:cNvPr id="25613" name="Group 39"/>
          <p:cNvGrpSpPr>
            <a:grpSpLocks/>
          </p:cNvGrpSpPr>
          <p:nvPr/>
        </p:nvGrpSpPr>
        <p:grpSpPr bwMode="auto">
          <a:xfrm>
            <a:off x="1090613" y="45815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33"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4"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5"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25614" name="Group 17"/>
          <p:cNvGrpSpPr>
            <a:grpSpLocks/>
          </p:cNvGrpSpPr>
          <p:nvPr/>
        </p:nvGrpSpPr>
        <p:grpSpPr bwMode="auto">
          <a:xfrm>
            <a:off x="1090613" y="5287963"/>
            <a:ext cx="503237" cy="503237"/>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2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25615" name="Group 55"/>
          <p:cNvGrpSpPr>
            <a:grpSpLocks/>
          </p:cNvGrpSpPr>
          <p:nvPr/>
        </p:nvGrpSpPr>
        <p:grpSpPr bwMode="auto">
          <a:xfrm>
            <a:off x="1090613" y="6018213"/>
            <a:ext cx="503237" cy="493712"/>
            <a:chOff x="735" y="3815"/>
            <a:chExt cx="317" cy="311"/>
          </a:xfrm>
        </p:grpSpPr>
        <p:sp>
          <p:nvSpPr>
            <p:cNvPr id="25620" name="Oval 51"/>
            <p:cNvSpPr>
              <a:spLocks noChangeArrowheads="1"/>
            </p:cNvSpPr>
            <p:nvPr/>
          </p:nvSpPr>
          <p:spPr bwMode="auto">
            <a:xfrm>
              <a:off x="735" y="3815"/>
              <a:ext cx="317" cy="311"/>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1" name="Oval 52"/>
            <p:cNvSpPr>
              <a:spLocks noChangeArrowheads="1"/>
            </p:cNvSpPr>
            <p:nvPr/>
          </p:nvSpPr>
          <p:spPr bwMode="auto">
            <a:xfrm>
              <a:off x="806" y="3907"/>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2" name="Oval 53"/>
            <p:cNvSpPr>
              <a:spLocks noChangeArrowheads="1"/>
            </p:cNvSpPr>
            <p:nvPr/>
          </p:nvSpPr>
          <p:spPr bwMode="auto">
            <a:xfrm>
              <a:off x="944" y="3903"/>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3" name="Line 54"/>
            <p:cNvSpPr>
              <a:spLocks noChangeShapeType="1"/>
            </p:cNvSpPr>
            <p:nvPr/>
          </p:nvSpPr>
          <p:spPr bwMode="auto">
            <a:xfrm>
              <a:off x="826" y="4042"/>
              <a:ext cx="1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4" name="Line 55"/>
            <p:cNvSpPr>
              <a:spLocks noChangeShapeType="1"/>
            </p:cNvSpPr>
            <p:nvPr/>
          </p:nvSpPr>
          <p:spPr bwMode="auto">
            <a:xfrm>
              <a:off x="810" y="3860"/>
              <a:ext cx="45"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5" name="Line 56"/>
            <p:cNvSpPr>
              <a:spLocks noChangeShapeType="1"/>
            </p:cNvSpPr>
            <p:nvPr/>
          </p:nvSpPr>
          <p:spPr bwMode="auto">
            <a:xfrm flipV="1">
              <a:off x="930" y="3860"/>
              <a:ext cx="48" cy="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6" name="Oval 19"/>
            <p:cNvSpPr>
              <a:spLocks noChangeArrowheads="1"/>
            </p:cNvSpPr>
            <p:nvPr/>
          </p:nvSpPr>
          <p:spPr bwMode="auto">
            <a:xfrm>
              <a:off x="805" y="3908"/>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27" name="Oval 20"/>
            <p:cNvSpPr>
              <a:spLocks noChangeArrowheads="1"/>
            </p:cNvSpPr>
            <p:nvPr/>
          </p:nvSpPr>
          <p:spPr bwMode="auto">
            <a:xfrm>
              <a:off x="946" y="3907"/>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grpSp>
      <p:sp>
        <p:nvSpPr>
          <p:cNvPr id="25618" name="Text Box 14"/>
          <p:cNvSpPr txBox="1">
            <a:spLocks noChangeArrowheads="1"/>
          </p:cNvSpPr>
          <p:nvPr/>
        </p:nvSpPr>
        <p:spPr bwMode="auto">
          <a:xfrm>
            <a:off x="3779838" y="136870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b="1" u="sng" dirty="0"/>
              <a:t>موقعیت</a:t>
            </a:r>
            <a:r>
              <a:rPr lang="en-US" b="1" u="sng" dirty="0"/>
              <a:t>:</a:t>
            </a:r>
            <a:endParaRPr lang="en-US" b="1" dirty="0"/>
          </a:p>
        </p:txBody>
      </p:sp>
      <p:pic>
        <p:nvPicPr>
          <p:cNvPr id="25619"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7550" y="1916113"/>
            <a:ext cx="26289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15"/>
          <p:cNvSpPr txBox="1">
            <a:spLocks noChangeArrowheads="1"/>
          </p:cNvSpPr>
          <p:nvPr/>
        </p:nvSpPr>
        <p:spPr bwMode="auto">
          <a:xfrm>
            <a:off x="4572000" y="4032250"/>
            <a:ext cx="360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b="1" u="sng" dirty="0"/>
              <a:t>ارزیابی </a:t>
            </a:r>
            <a:r>
              <a:rPr lang="fa-IR" b="1" u="sng" dirty="0" smtClean="0"/>
              <a:t>احتمالی</a:t>
            </a:r>
            <a:r>
              <a:rPr lang="en-US" b="1" u="sng" dirty="0" smtClean="0"/>
              <a:t>:</a:t>
            </a:r>
            <a:endParaRPr lang="en-US" b="1" dirty="0"/>
          </a:p>
        </p:txBody>
      </p:sp>
      <p:sp>
        <p:nvSpPr>
          <p:cNvPr id="3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7.19</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34"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(“Men at work” by </a:t>
            </a:r>
            <a:r>
              <a:rPr lang="en-US" altLang="de-DE" sz="800" i="1" dirty="0" err="1"/>
              <a:t>reynermedia</a:t>
            </a:r>
            <a:r>
              <a:rPr lang="en-US" altLang="de-DE" sz="800" i="1" dirty="0"/>
              <a:t>; “Smileys” by Ruth </a:t>
            </a:r>
            <a:r>
              <a:rPr lang="en-US" altLang="de-DE" sz="800" i="1" dirty="0" err="1"/>
              <a:t>Veckenstedt</a:t>
            </a:r>
            <a:r>
              <a:rPr lang="en-US" altLang="de-DE" sz="800" i="1" dirty="0"/>
              <a:t>)</a:t>
            </a:r>
          </a:p>
        </p:txBody>
      </p:sp>
      <p:sp>
        <p:nvSpPr>
          <p:cNvPr id="38"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خلق و خوی ما بر روی ادراک و ارزیابی ما تاثیر می گذارد!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ext Box 14"/>
          <p:cNvSpPr txBox="1">
            <a:spLocks noChangeArrowheads="1"/>
          </p:cNvSpPr>
          <p:nvPr/>
        </p:nvSpPr>
        <p:spPr bwMode="auto">
          <a:xfrm>
            <a:off x="3779838" y="1370013"/>
            <a:ext cx="158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b="1" u="sng" dirty="0"/>
              <a:t>موقعیت</a:t>
            </a:r>
            <a:r>
              <a:rPr lang="en-US" b="1" u="sng" dirty="0"/>
              <a:t>:</a:t>
            </a:r>
            <a:endParaRPr lang="en-US" b="1" dirty="0"/>
          </a:p>
        </p:txBody>
      </p:sp>
      <p:pic>
        <p:nvPicPr>
          <p:cNvPr id="6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7550" y="1916113"/>
            <a:ext cx="26289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Text Box 15"/>
          <p:cNvSpPr txBox="1">
            <a:spLocks noChangeArrowheads="1"/>
          </p:cNvSpPr>
          <p:nvPr/>
        </p:nvSpPr>
        <p:spPr bwMode="auto">
          <a:xfrm>
            <a:off x="4587875" y="4513263"/>
            <a:ext cx="4305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eaLnBrk="1" hangingPunct="1">
              <a:spcBef>
                <a:spcPct val="50000"/>
              </a:spcBef>
              <a:buClrTx/>
              <a:buSzTx/>
              <a:buFontTx/>
              <a:buNone/>
            </a:pPr>
            <a:r>
              <a:rPr lang="fa-IR" dirty="0" smtClean="0"/>
              <a:t>...چهره جذابی دارد، </a:t>
            </a:r>
            <a:r>
              <a:rPr lang="fa-IR" dirty="0"/>
              <a:t>دوست دارم با او چت کنم...</a:t>
            </a:r>
            <a:endParaRPr lang="en-US" altLang="de-DE" i="1" dirty="0"/>
          </a:p>
        </p:txBody>
      </p:sp>
      <p:sp>
        <p:nvSpPr>
          <p:cNvPr id="68" name="Text Box 16"/>
          <p:cNvSpPr txBox="1">
            <a:spLocks noChangeArrowheads="1"/>
          </p:cNvSpPr>
          <p:nvPr/>
        </p:nvSpPr>
        <p:spPr bwMode="auto">
          <a:xfrm>
            <a:off x="4573588" y="5259388"/>
            <a:ext cx="432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eaLnBrk="1" hangingPunct="1">
              <a:spcBef>
                <a:spcPct val="50000"/>
              </a:spcBef>
              <a:buClrTx/>
              <a:buSzTx/>
              <a:buFontTx/>
              <a:buNone/>
            </a:pPr>
            <a:r>
              <a:rPr lang="fa-IR" dirty="0"/>
              <a:t>... کسی مثل او قطعا فکر می کند من </a:t>
            </a:r>
            <a:r>
              <a:rPr lang="fa-IR" dirty="0" smtClean="0"/>
              <a:t>آدم کسل </a:t>
            </a:r>
            <a:r>
              <a:rPr lang="fa-IR" dirty="0"/>
              <a:t>کننده </a:t>
            </a:r>
            <a:r>
              <a:rPr lang="fa-IR" dirty="0" smtClean="0"/>
              <a:t>ای هستم</a:t>
            </a:r>
            <a:r>
              <a:rPr lang="fa-IR" dirty="0"/>
              <a:t>...</a:t>
            </a:r>
            <a:endParaRPr lang="en-US" altLang="de-DE" i="1" dirty="0"/>
          </a:p>
        </p:txBody>
      </p:sp>
      <p:sp>
        <p:nvSpPr>
          <p:cNvPr id="69" name="Text Box 19"/>
          <p:cNvSpPr txBox="1">
            <a:spLocks noChangeArrowheads="1"/>
          </p:cNvSpPr>
          <p:nvPr/>
        </p:nvSpPr>
        <p:spPr bwMode="auto">
          <a:xfrm>
            <a:off x="4573175" y="6042025"/>
            <a:ext cx="432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eaLnBrk="1" hangingPunct="1">
              <a:spcBef>
                <a:spcPct val="50000"/>
              </a:spcBef>
              <a:buClrTx/>
              <a:buSzTx/>
              <a:buFontTx/>
              <a:buNone/>
            </a:pPr>
            <a:r>
              <a:rPr lang="fa-IR" dirty="0"/>
              <a:t>... او احتمالا </a:t>
            </a:r>
            <a:r>
              <a:rPr lang="fa-IR" dirty="0" smtClean="0"/>
              <a:t>راجع به من بدگویی می </a:t>
            </a:r>
            <a:r>
              <a:rPr lang="fa-IR" dirty="0"/>
              <a:t>کند...</a:t>
            </a:r>
            <a:endParaRPr lang="en-US" altLang="de-DE" i="1" dirty="0"/>
          </a:p>
        </p:txBody>
      </p:sp>
      <p:sp>
        <p:nvSpPr>
          <p:cNvPr id="35" name="Text Box 8"/>
          <p:cNvSpPr txBox="1">
            <a:spLocks noChangeArrowheads="1"/>
          </p:cNvSpPr>
          <p:nvPr/>
        </p:nvSpPr>
        <p:spPr bwMode="auto">
          <a:xfrm>
            <a:off x="1329532" y="6081713"/>
            <a:ext cx="2303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a:t>بدگمان</a:t>
            </a:r>
            <a:endParaRPr lang="en-US" altLang="de-DE" dirty="0"/>
          </a:p>
        </p:txBody>
      </p:sp>
      <p:sp>
        <p:nvSpPr>
          <p:cNvPr id="42" name="Text Box 9"/>
          <p:cNvSpPr txBox="1">
            <a:spLocks noChangeArrowheads="1"/>
          </p:cNvSpPr>
          <p:nvPr/>
        </p:nvSpPr>
        <p:spPr bwMode="auto">
          <a:xfrm>
            <a:off x="1329532" y="5356225"/>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dirty="0"/>
              <a:t>غمگین</a:t>
            </a:r>
            <a:endParaRPr lang="en-US" altLang="de-DE" dirty="0"/>
          </a:p>
        </p:txBody>
      </p:sp>
      <p:sp>
        <p:nvSpPr>
          <p:cNvPr id="43" name="Text Box 10"/>
          <p:cNvSpPr txBox="1">
            <a:spLocks noChangeArrowheads="1"/>
          </p:cNvSpPr>
          <p:nvPr/>
        </p:nvSpPr>
        <p:spPr bwMode="auto">
          <a:xfrm>
            <a:off x="1329532" y="4649788"/>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dirty="0"/>
              <a:t>شاد</a:t>
            </a:r>
            <a:endParaRPr lang="de-DE" altLang="de-DE" dirty="0"/>
          </a:p>
        </p:txBody>
      </p:sp>
      <p:sp>
        <p:nvSpPr>
          <p:cNvPr id="45" name="Text Box 11"/>
          <p:cNvSpPr txBox="1">
            <a:spLocks noChangeArrowheads="1"/>
          </p:cNvSpPr>
          <p:nvPr/>
        </p:nvSpPr>
        <p:spPr bwMode="auto">
          <a:xfrm>
            <a:off x="942974" y="4032250"/>
            <a:ext cx="2671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b="1" u="sng" dirty="0"/>
              <a:t>روحیه شما</a:t>
            </a:r>
            <a:r>
              <a:rPr lang="en-US" b="1" u="sng" dirty="0"/>
              <a:t>:</a:t>
            </a:r>
            <a:endParaRPr lang="en-US" altLang="de-DE" b="1" u="sng" dirty="0"/>
          </a:p>
        </p:txBody>
      </p:sp>
      <p:grpSp>
        <p:nvGrpSpPr>
          <p:cNvPr id="70" name="Group 39"/>
          <p:cNvGrpSpPr>
            <a:grpSpLocks/>
          </p:cNvGrpSpPr>
          <p:nvPr/>
        </p:nvGrpSpPr>
        <p:grpSpPr bwMode="auto">
          <a:xfrm>
            <a:off x="1090613" y="4581525"/>
            <a:ext cx="504825" cy="503238"/>
            <a:chOff x="113" y="890"/>
            <a:chExt cx="408" cy="408"/>
          </a:xfrm>
        </p:grpSpPr>
        <p:sp>
          <p:nvSpPr>
            <p:cNvPr id="71"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72"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73"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74"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75" name="Group 17"/>
          <p:cNvGrpSpPr>
            <a:grpSpLocks/>
          </p:cNvGrpSpPr>
          <p:nvPr/>
        </p:nvGrpSpPr>
        <p:grpSpPr bwMode="auto">
          <a:xfrm>
            <a:off x="1090613" y="5287963"/>
            <a:ext cx="503237" cy="503237"/>
            <a:chOff x="612" y="1253"/>
            <a:chExt cx="408" cy="416"/>
          </a:xfrm>
        </p:grpSpPr>
        <p:sp>
          <p:nvSpPr>
            <p:cNvPr id="76"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77"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78"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79"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80" name="Group 55"/>
          <p:cNvGrpSpPr>
            <a:grpSpLocks/>
          </p:cNvGrpSpPr>
          <p:nvPr/>
        </p:nvGrpSpPr>
        <p:grpSpPr bwMode="auto">
          <a:xfrm>
            <a:off x="1090613" y="6018213"/>
            <a:ext cx="503237" cy="493712"/>
            <a:chOff x="735" y="3815"/>
            <a:chExt cx="317" cy="311"/>
          </a:xfrm>
        </p:grpSpPr>
        <p:sp>
          <p:nvSpPr>
            <p:cNvPr id="81" name="Oval 51"/>
            <p:cNvSpPr>
              <a:spLocks noChangeArrowheads="1"/>
            </p:cNvSpPr>
            <p:nvPr/>
          </p:nvSpPr>
          <p:spPr bwMode="auto">
            <a:xfrm>
              <a:off x="735" y="3815"/>
              <a:ext cx="317" cy="311"/>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82" name="Oval 52"/>
            <p:cNvSpPr>
              <a:spLocks noChangeArrowheads="1"/>
            </p:cNvSpPr>
            <p:nvPr/>
          </p:nvSpPr>
          <p:spPr bwMode="auto">
            <a:xfrm>
              <a:off x="806" y="3907"/>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83" name="Oval 53"/>
            <p:cNvSpPr>
              <a:spLocks noChangeArrowheads="1"/>
            </p:cNvSpPr>
            <p:nvPr/>
          </p:nvSpPr>
          <p:spPr bwMode="auto">
            <a:xfrm>
              <a:off x="944" y="3903"/>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84" name="Line 54"/>
            <p:cNvSpPr>
              <a:spLocks noChangeShapeType="1"/>
            </p:cNvSpPr>
            <p:nvPr/>
          </p:nvSpPr>
          <p:spPr bwMode="auto">
            <a:xfrm>
              <a:off x="826" y="4042"/>
              <a:ext cx="1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85" name="Line 55"/>
            <p:cNvSpPr>
              <a:spLocks noChangeShapeType="1"/>
            </p:cNvSpPr>
            <p:nvPr/>
          </p:nvSpPr>
          <p:spPr bwMode="auto">
            <a:xfrm>
              <a:off x="810" y="3860"/>
              <a:ext cx="45"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86" name="Line 56"/>
            <p:cNvSpPr>
              <a:spLocks noChangeShapeType="1"/>
            </p:cNvSpPr>
            <p:nvPr/>
          </p:nvSpPr>
          <p:spPr bwMode="auto">
            <a:xfrm flipV="1">
              <a:off x="930" y="3860"/>
              <a:ext cx="48" cy="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87" name="Oval 19"/>
            <p:cNvSpPr>
              <a:spLocks noChangeArrowheads="1"/>
            </p:cNvSpPr>
            <p:nvPr/>
          </p:nvSpPr>
          <p:spPr bwMode="auto">
            <a:xfrm>
              <a:off x="805" y="3908"/>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88" name="Oval 20"/>
            <p:cNvSpPr>
              <a:spLocks noChangeArrowheads="1"/>
            </p:cNvSpPr>
            <p:nvPr/>
          </p:nvSpPr>
          <p:spPr bwMode="auto">
            <a:xfrm>
              <a:off x="946" y="3907"/>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grpSp>
      <p:sp>
        <p:nvSpPr>
          <p:cNvPr id="89" name="Text Box 15"/>
          <p:cNvSpPr txBox="1">
            <a:spLocks noChangeArrowheads="1"/>
          </p:cNvSpPr>
          <p:nvPr/>
        </p:nvSpPr>
        <p:spPr bwMode="auto">
          <a:xfrm>
            <a:off x="4572000" y="4032250"/>
            <a:ext cx="360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b="1" u="sng" dirty="0"/>
              <a:t>ارزیابی </a:t>
            </a:r>
            <a:r>
              <a:rPr lang="fa-IR" b="1" u="sng" dirty="0" smtClean="0"/>
              <a:t>احتمالی</a:t>
            </a:r>
            <a:r>
              <a:rPr lang="en-US" b="1" u="sng" dirty="0" smtClean="0"/>
              <a:t>:</a:t>
            </a:r>
            <a:endParaRPr lang="en-US" b="1" dirty="0"/>
          </a:p>
        </p:txBody>
      </p:sp>
      <p:sp>
        <p:nvSpPr>
          <p:cNvPr id="3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7.20</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34"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(“Men at work” by </a:t>
            </a:r>
            <a:r>
              <a:rPr lang="en-US" altLang="de-DE" sz="800" i="1" dirty="0" err="1"/>
              <a:t>reynermedia</a:t>
            </a:r>
            <a:r>
              <a:rPr lang="en-US" altLang="de-DE" sz="800" i="1" dirty="0"/>
              <a:t>; “Smileys” by Ruth </a:t>
            </a:r>
            <a:r>
              <a:rPr lang="en-US" altLang="de-DE" sz="800" i="1" dirty="0" err="1"/>
              <a:t>Veckenstedt</a:t>
            </a:r>
            <a:r>
              <a:rPr lang="en-US" altLang="de-DE" sz="800" i="1" dirty="0"/>
              <a:t>)</a:t>
            </a:r>
          </a:p>
        </p:txBody>
      </p:sp>
      <p:sp>
        <p:nvSpPr>
          <p:cNvPr id="37"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خلق و خوی ما بر روی ادراک و ارزیابی ما تاثیر می گذارد!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457200"/>
            <a:ext cx="8229600" cy="1143000"/>
          </a:xfrm>
        </p:spPr>
        <p:txBody>
          <a:bodyPr/>
          <a:lstStyle/>
          <a:p>
            <a:pPr marL="838200" indent="-838200" algn="l" eaLnBrk="1" hangingPunct="1"/>
            <a:r>
              <a:rPr lang="de-DE" altLang="de-DE" sz="2400" smtClean="0"/>
              <a:t/>
            </a:r>
            <a:br>
              <a:rPr lang="de-DE" altLang="de-DE" sz="2400" smtClean="0"/>
            </a:br>
            <a:endParaRPr lang="de-DE" altLang="de-DE" smtClean="0"/>
          </a:p>
        </p:txBody>
      </p:sp>
      <p:sp>
        <p:nvSpPr>
          <p:cNvPr id="28675" name="Rectangle 3"/>
          <p:cNvSpPr>
            <a:spLocks noChangeArrowheads="1"/>
          </p:cNvSpPr>
          <p:nvPr/>
        </p:nvSpPr>
        <p:spPr bwMode="auto">
          <a:xfrm>
            <a:off x="252000" y="1362075"/>
            <a:ext cx="86400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341313" indent="-341313">
              <a:spcBef>
                <a:spcPct val="20000"/>
              </a:spcBef>
              <a:buClr>
                <a:srgbClr val="8CADAE"/>
              </a:buClr>
              <a:buSzPct val="85000"/>
              <a:buFont typeface="Courier New" pitchFamily="49" charset="0"/>
              <a:buChar char="o"/>
              <a:defRPr>
                <a:solidFill>
                  <a:schemeClr val="tx1"/>
                </a:solidFill>
                <a:latin typeface="Verdana" pitchFamily="34" charset="0"/>
              </a:defRPr>
            </a:lvl2pPr>
            <a:lvl3pPr marL="341313" indent="-341313">
              <a:spcBef>
                <a:spcPct val="20000"/>
              </a:spcBef>
              <a:buClr>
                <a:srgbClr val="8CADAE"/>
              </a:buClr>
              <a:buSzPct val="75000"/>
              <a:buFont typeface="Wingdings 2" pitchFamily="18" charset="2"/>
              <a:buChar char=""/>
              <a:defRPr>
                <a:solidFill>
                  <a:schemeClr val="tx1"/>
                </a:solidFill>
                <a:latin typeface="Verdana" pitchFamily="34" charset="0"/>
              </a:defRPr>
            </a:lvl3pPr>
            <a:lvl4pPr marL="809625" indent="-341313">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lvl="1" indent="-360000" algn="just" rtl="1" eaLnBrk="1" hangingPunct="1">
              <a:spcBef>
                <a:spcPts val="1200"/>
              </a:spcBef>
              <a:buFontTx/>
              <a:buChar char="o"/>
              <a:tabLst>
                <a:tab pos="533400" algn="l"/>
              </a:tabLst>
            </a:pPr>
            <a:r>
              <a:rPr lang="fa-IR" altLang="de-DE" dirty="0" smtClean="0"/>
              <a:t>احساس ها همیشه درست از آب در نمی آیند!</a:t>
            </a:r>
            <a:endParaRPr lang="en-US" altLang="de-DE" dirty="0" smtClean="0"/>
          </a:p>
          <a:p>
            <a:pPr marL="900000" lvl="1" indent="-358775" algn="just" rtl="1" eaLnBrk="1" hangingPunct="1">
              <a:spcBef>
                <a:spcPts val="1200"/>
              </a:spcBef>
              <a:buFontTx/>
              <a:buChar char="o"/>
              <a:tabLst>
                <a:tab pos="533400" algn="l"/>
              </a:tabLst>
            </a:pPr>
            <a:r>
              <a:rPr lang="fa-IR" altLang="de-DE" dirty="0" smtClean="0"/>
              <a:t>صرفا به دلیل اینکه من احساس ترس دارم، نمی توان گفت حتما خطری وجود دارد.</a:t>
            </a:r>
          </a:p>
          <a:p>
            <a:pPr marL="900000" lvl="1" indent="-358775" algn="just" rtl="1" eaLnBrk="1" hangingPunct="1">
              <a:spcBef>
                <a:spcPts val="1200"/>
              </a:spcBef>
              <a:buFontTx/>
              <a:buChar char="o"/>
              <a:tabLst>
                <a:tab pos="533400" algn="l"/>
              </a:tabLst>
            </a:pPr>
            <a:r>
              <a:rPr lang="fa-IR" altLang="de-DE" dirty="0" smtClean="0"/>
              <a:t>بنابراین احساس ها همیشه نمی توانند مورد اطمینان قرار بگیرند.</a:t>
            </a:r>
          </a:p>
          <a:p>
            <a:pPr marL="717550" lvl="2" indent="-358775" algn="just" rtl="1" eaLnBrk="1" hangingPunct="1">
              <a:spcBef>
                <a:spcPts val="1200"/>
              </a:spcBef>
              <a:buClr>
                <a:srgbClr val="006699"/>
              </a:buClr>
              <a:buSzTx/>
              <a:buFont typeface="Courier New" pitchFamily="49" charset="0"/>
              <a:buChar char="o"/>
            </a:pPr>
            <a:endParaRPr lang="en-US" altLang="de-DE" dirty="0" smtClean="0"/>
          </a:p>
          <a:p>
            <a:pPr marL="540000" lvl="1" indent="-360000" algn="just" rtl="1" eaLnBrk="1" hangingPunct="1">
              <a:spcBef>
                <a:spcPts val="1200"/>
              </a:spcBef>
              <a:buFontTx/>
              <a:buChar char="o"/>
              <a:tabLst>
                <a:tab pos="533400" algn="l"/>
              </a:tabLst>
            </a:pPr>
            <a:r>
              <a:rPr lang="fa-IR" altLang="de-DE" dirty="0" smtClean="0"/>
              <a:t>افراد دارای مشکلات روانی غالبا تمایل به ارائه«</a:t>
            </a:r>
            <a:r>
              <a:rPr lang="fa-IR" altLang="de-DE" dirty="0" smtClean="0">
                <a:solidFill>
                  <a:srgbClr val="006699"/>
                </a:solidFill>
              </a:rPr>
              <a:t>شواهد عاطفی</a:t>
            </a:r>
            <a:r>
              <a:rPr lang="fa-IR" altLang="de-DE" dirty="0" smtClean="0"/>
              <a:t>» دارند، مثلا آنها مطمئن هستند که احساس های منفی دقیقا بازتاب اتفاقاتی است که در حال وقوع هستند («من احساس دلخوری می کنم-بنابراین شما باید به من توهین کرده باشید!»)</a:t>
            </a:r>
          </a:p>
        </p:txBody>
      </p:sp>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7.21</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8"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خلق و خوی ما بر روی ادراک و ارزیابی ما تاثیر می گذارد!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5"/>
          <p:cNvSpPr txBox="1">
            <a:spLocks noChangeArrowheads="1"/>
          </p:cNvSpPr>
          <p:nvPr/>
        </p:nvSpPr>
        <p:spPr bwMode="auto">
          <a:xfrm>
            <a:off x="250825" y="1373188"/>
            <a:ext cx="8642350" cy="219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indent="0" algn="just" rtl="1" eaLnBrk="1" hangingPunct="1">
              <a:spcBef>
                <a:spcPts val="1200"/>
              </a:spcBef>
              <a:buClrTx/>
              <a:buSzTx/>
              <a:buFontTx/>
              <a:buNone/>
            </a:pPr>
            <a:r>
              <a:rPr lang="fa-IR" dirty="0"/>
              <a:t>عوامل زیر به راحتی می </a:t>
            </a:r>
            <a:r>
              <a:rPr lang="fa-IR" dirty="0" smtClean="0"/>
              <a:t>توانند </a:t>
            </a:r>
            <a:r>
              <a:rPr lang="fa-IR" dirty="0"/>
              <a:t>موجب قضاوت اشتباه </a:t>
            </a:r>
            <a:r>
              <a:rPr lang="fa-IR" dirty="0" smtClean="0"/>
              <a:t>شوند:</a:t>
            </a:r>
          </a:p>
          <a:p>
            <a:pPr algn="just" rtl="1">
              <a:buClrTx/>
              <a:buFont typeface="+mj-lt"/>
              <a:buAutoNum type="arabicPeriod"/>
            </a:pPr>
            <a:r>
              <a:rPr lang="de-DE" dirty="0" smtClean="0"/>
              <a:t> </a:t>
            </a:r>
            <a:r>
              <a:rPr lang="fa-IR" dirty="0" smtClean="0"/>
              <a:t>استرس/مواجهه:</a:t>
            </a:r>
            <a:r>
              <a:rPr lang="en-US" dirty="0" smtClean="0"/>
              <a:t> </a:t>
            </a:r>
            <a:r>
              <a:rPr lang="fa-IR" dirty="0" smtClean="0"/>
              <a:t>هنگام استرس اغلب، </a:t>
            </a:r>
            <a:r>
              <a:rPr lang="fa-IR" dirty="0"/>
              <a:t>مسائل کوچک را تا حد زیادی آزار دهنده و یا توهین آمیز تجربه می </a:t>
            </a:r>
            <a:r>
              <a:rPr lang="fa-IR" dirty="0" smtClean="0"/>
              <a:t>کنیم (</a:t>
            </a:r>
            <a:r>
              <a:rPr lang="fa-IR" dirty="0"/>
              <a:t>برای مثال صف طولانی در پشت صندوق سوپر مارکت</a:t>
            </a:r>
            <a:r>
              <a:rPr lang="fa-IR" dirty="0" smtClean="0"/>
              <a:t>)!</a:t>
            </a:r>
            <a:endParaRPr lang="en-US" dirty="0"/>
          </a:p>
          <a:p>
            <a:pPr algn="just" rtl="1">
              <a:buClrTx/>
              <a:buFont typeface="+mj-lt"/>
              <a:buAutoNum type="arabicPeriod"/>
            </a:pPr>
            <a:r>
              <a:rPr lang="fa-IR" dirty="0" smtClean="0"/>
              <a:t>بی </a:t>
            </a:r>
            <a:r>
              <a:rPr lang="fa-IR" dirty="0"/>
              <a:t>خوابی </a:t>
            </a:r>
            <a:r>
              <a:rPr lang="fa-IR" dirty="0" smtClean="0"/>
              <a:t>/دارو/قهوه: ما </a:t>
            </a:r>
            <a:r>
              <a:rPr lang="fa-IR" dirty="0"/>
              <a:t>اغلب منشاء تنش فیزیکی خود را بد تفسیر کرده و به اشتباه آن را به علل </a:t>
            </a:r>
            <a:r>
              <a:rPr lang="fa-IR" dirty="0" smtClean="0"/>
              <a:t>دیگری </a:t>
            </a:r>
            <a:r>
              <a:rPr lang="fa-IR" dirty="0"/>
              <a:t>نسبت می دهیم (برای مثال </a:t>
            </a:r>
            <a:r>
              <a:rPr lang="fa-IR" dirty="0" smtClean="0"/>
              <a:t>آزار از سوی همکاران)!</a:t>
            </a:r>
            <a:endParaRPr lang="de-DE" dirty="0" smtClean="0"/>
          </a:p>
          <a:p>
            <a:pPr algn="just" rtl="1">
              <a:buClrTx/>
              <a:buFont typeface="+mj-lt"/>
              <a:buAutoNum type="arabicPeriod"/>
            </a:pPr>
            <a:r>
              <a:rPr lang="fa-IR" dirty="0" smtClean="0"/>
              <a:t>موسیقی/</a:t>
            </a:r>
            <a:r>
              <a:rPr lang="en-US" dirty="0" smtClean="0"/>
              <a:t> </a:t>
            </a:r>
            <a:r>
              <a:rPr lang="fa-IR" dirty="0"/>
              <a:t>سر و </a:t>
            </a:r>
            <a:r>
              <a:rPr lang="fa-IR" dirty="0" smtClean="0"/>
              <a:t>صدا:</a:t>
            </a:r>
            <a:r>
              <a:rPr lang="fa-IR" dirty="0"/>
              <a:t> </a:t>
            </a:r>
            <a:r>
              <a:rPr lang="fa-IR" dirty="0" smtClean="0"/>
              <a:t>برخی </a:t>
            </a:r>
            <a:r>
              <a:rPr lang="fa-IR" dirty="0"/>
              <a:t>از موسیقی ها و یا سر و صدا می تواند ما را آشفته کرده و به آسانی منجر به برداشت های غلط می </a:t>
            </a:r>
            <a:r>
              <a:rPr lang="fa-IR" dirty="0" smtClean="0"/>
              <a:t>شود!</a:t>
            </a:r>
            <a:endParaRPr lang="en-US" dirty="0"/>
          </a:p>
        </p:txBody>
      </p:sp>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7.22</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6"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تاثیر عوامل بیرونی بر روی حالات ذهنی و افکار</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stretch>
            <a:fillRect/>
          </a:stretch>
        </p:blipFill>
        <p:spPr>
          <a:xfrm>
            <a:off x="2339975" y="1136587"/>
            <a:ext cx="4499812" cy="5248723"/>
          </a:xfrm>
          <a:prstGeom prst="rect">
            <a:avLst/>
          </a:prstGeom>
        </p:spPr>
      </p:pic>
      <p:pic>
        <p:nvPicPr>
          <p:cNvPr id="29701" name="Picture 157" descr="'stressed and worried' von Bhernandez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5980" y="5278437"/>
            <a:ext cx="2058020" cy="137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68"/>
          <p:cNvGrpSpPr>
            <a:grpSpLocks/>
          </p:cNvGrpSpPr>
          <p:nvPr/>
        </p:nvGrpSpPr>
        <p:grpSpPr bwMode="auto">
          <a:xfrm>
            <a:off x="0" y="6165857"/>
            <a:ext cx="2339975" cy="474663"/>
            <a:chOff x="0" y="3957"/>
            <a:chExt cx="1474" cy="299"/>
          </a:xfrm>
        </p:grpSpPr>
        <p:sp>
          <p:nvSpPr>
            <p:cNvPr id="16"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7"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7.2</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7.23</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15" name="Textfeld 14"/>
          <p:cNvSpPr txBox="1"/>
          <p:nvPr/>
        </p:nvSpPr>
        <p:spPr>
          <a:xfrm rot="19806148">
            <a:off x="3434557" y="3530761"/>
            <a:ext cx="2274888" cy="460375"/>
          </a:xfrm>
          <a:prstGeom prst="rect">
            <a:avLst/>
          </a:prstGeom>
          <a:noFill/>
        </p:spPr>
        <p:txBody>
          <a:bodyPr>
            <a:spAutoFit/>
          </a:bodyPr>
          <a:lstStyle/>
          <a:p>
            <a:pPr algn="ctr" rtl="1">
              <a:defRPr/>
            </a:pPr>
            <a:r>
              <a:rPr lang="fa-IR" sz="2400" b="1" dirty="0" smtClean="0">
                <a:solidFill>
                  <a:schemeClr val="bg1">
                    <a:lumMod val="85000"/>
                  </a:schemeClr>
                </a:solidFill>
                <a:effectLst>
                  <a:outerShdw blurRad="50800" dist="50800" dir="5400000" algn="ctr" rotWithShape="0">
                    <a:srgbClr val="000000">
                      <a:alpha val="50000"/>
                    </a:srgbClr>
                  </a:outerShdw>
                </a:effectLst>
              </a:rPr>
              <a:t>کاربرگ</a:t>
            </a:r>
            <a:endParaRPr lang="en-US" sz="2400" b="1" dirty="0">
              <a:solidFill>
                <a:schemeClr val="bg1">
                  <a:lumMod val="85000"/>
                </a:schemeClr>
              </a:solidFill>
              <a:effectLst>
                <a:outerShdw blurRad="50800" dist="50800" dir="5400000" algn="ctr" rotWithShape="0">
                  <a:srgbClr val="000000">
                    <a:alpha val="50000"/>
                  </a:srgbClr>
                </a:outerShdw>
              </a:effectLst>
            </a:endParaRPr>
          </a:p>
        </p:txBody>
      </p:sp>
      <p:sp>
        <p:nvSpPr>
          <p:cNvPr id="20"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a:t>
            </a:r>
            <a:r>
              <a:rPr lang="en-US" altLang="de-DE" sz="800" i="1" dirty="0"/>
              <a:t>stressed and worried” by </a:t>
            </a:r>
            <a:r>
              <a:rPr lang="en-US" altLang="de-DE" sz="800" i="1" dirty="0" err="1"/>
              <a:t>Bhernandez</a:t>
            </a:r>
            <a:r>
              <a:rPr lang="en-US" altLang="de-DE" sz="800" i="1" dirty="0" smtClean="0"/>
              <a:t>)</a:t>
            </a:r>
            <a:endParaRPr lang="en-US" altLang="de-DE" sz="800" i="1" dirty="0"/>
          </a:p>
        </p:txBody>
      </p:sp>
      <p:sp>
        <p:nvSpPr>
          <p:cNvPr id="21"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تاثیر عوامل بیرونی بر روی حالات ذهنی و افکار</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30723" name="Text Box 4"/>
          <p:cNvSpPr txBox="1">
            <a:spLocks noChangeArrowheads="1"/>
          </p:cNvSpPr>
          <p:nvPr/>
        </p:nvSpPr>
        <p:spPr bwMode="auto">
          <a:xfrm>
            <a:off x="252000" y="1362075"/>
            <a:ext cx="8640000" cy="27699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algn="r" rtl="1" eaLnBrk="1" hangingPunct="1">
              <a:spcBef>
                <a:spcPts val="1200"/>
              </a:spcBef>
              <a:buClr>
                <a:srgbClr val="8CADAE"/>
              </a:buClr>
              <a:buFontTx/>
              <a:buChar char="o"/>
            </a:pPr>
            <a:r>
              <a:rPr lang="fa-IR" dirty="0"/>
              <a:t>همیشه نمی توان به وضوح حالات چهره و حرکات را تفسیر </a:t>
            </a:r>
            <a:r>
              <a:rPr lang="fa-IR" dirty="0" smtClean="0"/>
              <a:t>کرد!</a:t>
            </a:r>
          </a:p>
          <a:p>
            <a:pPr marL="540000" indent="-360000" algn="r" rtl="1" eaLnBrk="1" hangingPunct="1">
              <a:spcBef>
                <a:spcPts val="1200"/>
              </a:spcBef>
              <a:buClr>
                <a:srgbClr val="8CADAE"/>
              </a:buClr>
              <a:buFontTx/>
              <a:buChar char="o"/>
            </a:pPr>
            <a:r>
              <a:rPr lang="fa-IR" b="1" dirty="0" smtClean="0"/>
              <a:t>توجه:</a:t>
            </a:r>
            <a:r>
              <a:rPr lang="en-US" b="1" dirty="0" smtClean="0"/>
              <a:t> </a:t>
            </a:r>
            <a:r>
              <a:rPr lang="fa-IR" dirty="0"/>
              <a:t>بسیاری از </a:t>
            </a:r>
            <a:r>
              <a:rPr lang="fa-IR" dirty="0" smtClean="0"/>
              <a:t>افراد- </a:t>
            </a:r>
            <a:r>
              <a:rPr lang="fa-IR" dirty="0"/>
              <a:t>به طور طبیعی و یا به دلیل مشکلات پزشکی (به عنوان مثال پارکینسون) </a:t>
            </a:r>
            <a:r>
              <a:rPr lang="en-US" dirty="0" smtClean="0"/>
              <a:t>-</a:t>
            </a:r>
            <a:r>
              <a:rPr lang="fa-IR" dirty="0" smtClean="0"/>
              <a:t>حرکات </a:t>
            </a:r>
            <a:r>
              <a:rPr lang="fa-IR" dirty="0"/>
              <a:t>ضعیفی دارند، که </a:t>
            </a:r>
            <a:r>
              <a:rPr lang="fa-IR" dirty="0" smtClean="0"/>
              <a:t>به سختی تفاوت بین حالات بیانی چهره را نشان می دهد، که مانع از این می شود احساس هایشان را تشخیص دهیم.</a:t>
            </a:r>
          </a:p>
          <a:p>
            <a:pPr marL="540000" indent="-360000" algn="r" rtl="1" eaLnBrk="1" hangingPunct="1">
              <a:spcBef>
                <a:spcPts val="1200"/>
              </a:spcBef>
              <a:buClr>
                <a:srgbClr val="8CADAE"/>
              </a:buClr>
              <a:buFontTx/>
              <a:buChar char="o"/>
            </a:pPr>
            <a:r>
              <a:rPr lang="fa-IR" dirty="0"/>
              <a:t>اطلاعات </a:t>
            </a:r>
            <a:r>
              <a:rPr lang="fa-IR" dirty="0" smtClean="0"/>
              <a:t>بیشتری </a:t>
            </a:r>
            <a:r>
              <a:rPr lang="fa-IR" dirty="0"/>
              <a:t>(موقعیت، </a:t>
            </a:r>
            <a:r>
              <a:rPr lang="fa-IR" dirty="0" smtClean="0"/>
              <a:t>شناخت راجع به فرد، </a:t>
            </a:r>
            <a:r>
              <a:rPr lang="fa-IR" dirty="0"/>
              <a:t>پرسش مستقیم) باید در نظر گرفته شود، قبل از اینکه حالات چهره و حرکات دیگران بتواند با اطمینان تفسیر </a:t>
            </a:r>
            <a:r>
              <a:rPr lang="fa-IR" dirty="0" smtClean="0"/>
              <a:t>شود.</a:t>
            </a:r>
            <a:endParaRPr lang="en-US" dirty="0"/>
          </a:p>
          <a:p>
            <a:pPr marL="540000" indent="-360000" algn="r" rtl="1" eaLnBrk="1" hangingPunct="1">
              <a:spcBef>
                <a:spcPts val="1200"/>
              </a:spcBef>
              <a:buClr>
                <a:srgbClr val="8CADAE"/>
              </a:buClr>
              <a:buFontTx/>
              <a:buChar char="o"/>
            </a:pPr>
            <a:r>
              <a:rPr lang="fa-IR" b="1" dirty="0" smtClean="0"/>
              <a:t>توجه: </a:t>
            </a:r>
            <a:r>
              <a:rPr lang="fa-IR" dirty="0" smtClean="0"/>
              <a:t>عواملی </a:t>
            </a:r>
            <a:r>
              <a:rPr lang="fa-IR" dirty="0"/>
              <a:t>مانند استرس، </a:t>
            </a:r>
            <a:r>
              <a:rPr lang="fa-IR" dirty="0" smtClean="0"/>
              <a:t>هیجانات </a:t>
            </a:r>
            <a:r>
              <a:rPr lang="fa-IR" dirty="0"/>
              <a:t>(</a:t>
            </a:r>
            <a:r>
              <a:rPr lang="fa-IR" dirty="0" smtClean="0"/>
              <a:t>ترس، غم </a:t>
            </a:r>
            <a:r>
              <a:rPr lang="fa-IR" dirty="0"/>
              <a:t>و اندوه</a:t>
            </a:r>
            <a:r>
              <a:rPr lang="fa-IR" dirty="0" smtClean="0"/>
              <a:t>) و الکل/دارو </a:t>
            </a:r>
            <a:r>
              <a:rPr lang="fa-IR" dirty="0"/>
              <a:t>می تواند ادراک ما را تحت تاثیر قرار داده و در نتیجه منجر به سوء تعبیر </a:t>
            </a:r>
            <a:r>
              <a:rPr lang="fa-IR" dirty="0" smtClean="0"/>
              <a:t>شود.</a:t>
            </a:r>
            <a:endParaRPr lang="en-US" dirty="0"/>
          </a:p>
        </p:txBody>
      </p:sp>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7.24</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6"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eaLnBrk="1" hangingPunct="1"/>
            <a:r>
              <a:rPr lang="fa-IR" dirty="0">
                <a:solidFill>
                  <a:schemeClr val="accent1"/>
                </a:solidFill>
              </a:rPr>
              <a:t>اولین جمع بندی</a:t>
            </a:r>
            <a:endParaRPr lang="en-US" altLang="de-DE" dirty="0">
              <a:solidFill>
                <a:schemeClr val="accent1"/>
              </a:solidFill>
              <a:latin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349375"/>
            <a:ext cx="31718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4" name="Rectangle 23"/>
          <p:cNvSpPr>
            <a:spLocks noChangeArrowheads="1"/>
          </p:cNvSpPr>
          <p:nvPr/>
        </p:nvSpPr>
        <p:spPr bwMode="auto">
          <a:xfrm>
            <a:off x="8382000" y="0"/>
            <a:ext cx="765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7.24</a:t>
            </a:r>
          </a:p>
        </p:txBody>
      </p:sp>
      <p:sp>
        <p:nvSpPr>
          <p:cNvPr id="21" name="Rectangle 3"/>
          <p:cNvSpPr>
            <a:spLocks noChangeArrowheads="1"/>
          </p:cNvSpPr>
          <p:nvPr/>
        </p:nvSpPr>
        <p:spPr bwMode="auto">
          <a:xfrm>
            <a:off x="0" y="1588"/>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0"/>
              </a:spcBef>
              <a:buClrTx/>
              <a:buSzTx/>
              <a:buFontTx/>
              <a:buNone/>
            </a:pPr>
            <a:r>
              <a:rPr lang="fa-IR" sz="2000" dirty="0">
                <a:solidFill>
                  <a:schemeClr val="accent1"/>
                </a:solidFill>
              </a:rPr>
              <a:t>همدلی/ارزیابی یک فرد </a:t>
            </a:r>
          </a:p>
          <a:p>
            <a:pPr algn="ctr" rtl="1"/>
            <a:r>
              <a:rPr lang="fa-IR" dirty="0">
                <a:solidFill>
                  <a:schemeClr val="accent1"/>
                </a:solidFill>
              </a:rPr>
              <a:t>وقتی کسی را ملاقات می کنید اول کجا را نگاه می کنید؟ این نشانه ها چه قدر قابل اعتمادند؟</a:t>
            </a:r>
            <a:endParaRPr lang="en-US" dirty="0">
              <a:solidFill>
                <a:schemeClr val="accent1"/>
              </a:solidFill>
            </a:endParaRPr>
          </a:p>
        </p:txBody>
      </p:sp>
      <p:sp>
        <p:nvSpPr>
          <p:cNvPr id="23"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7.25</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7"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a:t>(“Neo-Hippy Chick” by </a:t>
            </a:r>
            <a:r>
              <a:rPr lang="en-US" altLang="de-DE" sz="800" i="1" dirty="0" err="1"/>
              <a:t>garryknight</a:t>
            </a:r>
            <a:r>
              <a:rPr lang="en-US" altLang="de-DE" sz="800" i="1" dirty="0"/>
              <a:t>)</a:t>
            </a:r>
          </a:p>
        </p:txBody>
      </p:sp>
    </p:spTree>
    <p:extLst>
      <p:ext uri="{BB962C8B-B14F-4D97-AF65-F5344CB8AC3E}">
        <p14:creationId xmlns:p14="http://schemas.microsoft.com/office/powerpoint/2010/main" val="18498558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8"/>
          <p:cNvSpPr txBox="1">
            <a:spLocks noChangeArrowheads="1"/>
          </p:cNvSpPr>
          <p:nvPr/>
        </p:nvSpPr>
        <p:spPr bwMode="auto">
          <a:xfrm>
            <a:off x="2987675" y="6172994"/>
            <a:ext cx="31718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50000"/>
              </a:spcBef>
              <a:buClrTx/>
              <a:buSzTx/>
              <a:buFontTx/>
              <a:buNone/>
            </a:pPr>
            <a:r>
              <a:rPr lang="fa-IR" altLang="de-DE" i="1" dirty="0" smtClean="0"/>
              <a:t>غیره؟...</a:t>
            </a:r>
            <a:endParaRPr lang="en-US" altLang="de-DE" i="1" dirty="0"/>
          </a:p>
        </p:txBody>
      </p:sp>
      <p:pic>
        <p:nvPicPr>
          <p:cNvPr id="3277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349375"/>
            <a:ext cx="31718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4"/>
          <p:cNvSpPr txBox="1">
            <a:spLocks noChangeArrowheads="1"/>
          </p:cNvSpPr>
          <p:nvPr/>
        </p:nvSpPr>
        <p:spPr bwMode="auto">
          <a:xfrm>
            <a:off x="153488" y="5165725"/>
            <a:ext cx="2089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altLang="de-DE" dirty="0" smtClean="0"/>
              <a:t>زبان بدن/وضعیت بدن؟</a:t>
            </a:r>
            <a:endParaRPr lang="en-US" altLang="de-DE" dirty="0"/>
          </a:p>
        </p:txBody>
      </p:sp>
      <p:sp>
        <p:nvSpPr>
          <p:cNvPr id="32773" name="Text Box 5"/>
          <p:cNvSpPr txBox="1">
            <a:spLocks noChangeArrowheads="1"/>
          </p:cNvSpPr>
          <p:nvPr/>
        </p:nvSpPr>
        <p:spPr bwMode="auto">
          <a:xfrm>
            <a:off x="755650" y="2286000"/>
            <a:ext cx="741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altLang="de-DE" dirty="0" smtClean="0"/>
              <a:t>چشمها؟</a:t>
            </a:r>
            <a:endParaRPr lang="en-US" altLang="de-DE" dirty="0"/>
          </a:p>
        </p:txBody>
      </p:sp>
      <p:sp>
        <p:nvSpPr>
          <p:cNvPr id="32774" name="Text Box 6"/>
          <p:cNvSpPr txBox="1">
            <a:spLocks noChangeArrowheads="1"/>
          </p:cNvSpPr>
          <p:nvPr/>
        </p:nvSpPr>
        <p:spPr bwMode="auto">
          <a:xfrm>
            <a:off x="179388" y="3222625"/>
            <a:ext cx="9438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altLang="de-DE" dirty="0" smtClean="0"/>
              <a:t>کلام؟</a:t>
            </a:r>
            <a:endParaRPr lang="en-US" altLang="de-DE" dirty="0"/>
          </a:p>
        </p:txBody>
      </p:sp>
      <p:sp>
        <p:nvSpPr>
          <p:cNvPr id="32775" name="Text Box 7"/>
          <p:cNvSpPr txBox="1">
            <a:spLocks noChangeArrowheads="1"/>
          </p:cNvSpPr>
          <p:nvPr/>
        </p:nvSpPr>
        <p:spPr bwMode="auto">
          <a:xfrm>
            <a:off x="6877050" y="5165725"/>
            <a:ext cx="208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altLang="de-DE" dirty="0" smtClean="0"/>
              <a:t>لباس ها؟</a:t>
            </a:r>
            <a:endParaRPr lang="en-US" altLang="de-DE" dirty="0"/>
          </a:p>
        </p:txBody>
      </p:sp>
      <p:sp>
        <p:nvSpPr>
          <p:cNvPr id="32776" name="Line 9"/>
          <p:cNvSpPr>
            <a:spLocks noChangeShapeType="1"/>
          </p:cNvSpPr>
          <p:nvPr/>
        </p:nvSpPr>
        <p:spPr bwMode="auto">
          <a:xfrm>
            <a:off x="755650" y="2214563"/>
            <a:ext cx="3384550" cy="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7" name="Line 10"/>
          <p:cNvSpPr>
            <a:spLocks noChangeShapeType="1"/>
          </p:cNvSpPr>
          <p:nvPr/>
        </p:nvSpPr>
        <p:spPr bwMode="auto">
          <a:xfrm flipH="1">
            <a:off x="5219700" y="3438525"/>
            <a:ext cx="3673475" cy="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8" name="Line 11"/>
          <p:cNvSpPr>
            <a:spLocks noChangeShapeType="1"/>
          </p:cNvSpPr>
          <p:nvPr/>
        </p:nvSpPr>
        <p:spPr bwMode="auto">
          <a:xfrm flipH="1" flipV="1">
            <a:off x="4859338" y="4086225"/>
            <a:ext cx="3889375" cy="107950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9" name="Text Box 13"/>
          <p:cNvSpPr txBox="1">
            <a:spLocks noChangeArrowheads="1"/>
          </p:cNvSpPr>
          <p:nvPr/>
        </p:nvSpPr>
        <p:spPr bwMode="auto">
          <a:xfrm>
            <a:off x="6886575" y="3465513"/>
            <a:ext cx="2089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altLang="de-DE" dirty="0" smtClean="0"/>
              <a:t>دستها؟</a:t>
            </a:r>
            <a:endParaRPr lang="en-US" altLang="de-DE" dirty="0"/>
          </a:p>
        </p:txBody>
      </p:sp>
      <p:sp>
        <p:nvSpPr>
          <p:cNvPr id="32780" name="Line 14"/>
          <p:cNvSpPr>
            <a:spLocks noChangeShapeType="1"/>
          </p:cNvSpPr>
          <p:nvPr/>
        </p:nvSpPr>
        <p:spPr bwMode="auto">
          <a:xfrm flipV="1">
            <a:off x="755650" y="4157663"/>
            <a:ext cx="2592388" cy="936625"/>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1" name="Line 19"/>
          <p:cNvSpPr>
            <a:spLocks noChangeShapeType="1"/>
          </p:cNvSpPr>
          <p:nvPr/>
        </p:nvSpPr>
        <p:spPr bwMode="auto">
          <a:xfrm flipV="1">
            <a:off x="722313" y="2530475"/>
            <a:ext cx="3382962" cy="64770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2" name="Line 21"/>
          <p:cNvSpPr>
            <a:spLocks noChangeShapeType="1"/>
          </p:cNvSpPr>
          <p:nvPr/>
        </p:nvSpPr>
        <p:spPr bwMode="auto">
          <a:xfrm flipH="1">
            <a:off x="5435600" y="1925638"/>
            <a:ext cx="3455988" cy="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3" name="Text Box 22"/>
          <p:cNvSpPr txBox="1">
            <a:spLocks noChangeArrowheads="1"/>
          </p:cNvSpPr>
          <p:nvPr/>
        </p:nvSpPr>
        <p:spPr bwMode="auto">
          <a:xfrm>
            <a:off x="6877050" y="1998663"/>
            <a:ext cx="2089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altLang="de-DE" dirty="0" smtClean="0"/>
              <a:t>موها/مدل کوها؟</a:t>
            </a:r>
            <a:endParaRPr lang="en-US" altLang="de-DE" dirty="0"/>
          </a:p>
        </p:txBody>
      </p:sp>
      <p:sp>
        <p:nvSpPr>
          <p:cNvPr id="32784" name="Rectangle 23"/>
          <p:cNvSpPr>
            <a:spLocks noChangeArrowheads="1"/>
          </p:cNvSpPr>
          <p:nvPr/>
        </p:nvSpPr>
        <p:spPr bwMode="auto">
          <a:xfrm>
            <a:off x="8382000" y="0"/>
            <a:ext cx="765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7.24</a:t>
            </a:r>
          </a:p>
        </p:txBody>
      </p:sp>
      <p:sp>
        <p:nvSpPr>
          <p:cNvPr id="21" name="Rectangle 3"/>
          <p:cNvSpPr>
            <a:spLocks noChangeArrowheads="1"/>
          </p:cNvSpPr>
          <p:nvPr/>
        </p:nvSpPr>
        <p:spPr bwMode="auto">
          <a:xfrm>
            <a:off x="0" y="1588"/>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0"/>
              </a:spcBef>
              <a:buClrTx/>
              <a:buSzTx/>
              <a:buFontTx/>
              <a:buNone/>
            </a:pPr>
            <a:r>
              <a:rPr lang="fa-IR" sz="2000" dirty="0">
                <a:solidFill>
                  <a:schemeClr val="accent1"/>
                </a:solidFill>
              </a:rPr>
              <a:t>همدلی/ارزیابی یک فرد </a:t>
            </a:r>
          </a:p>
          <a:p>
            <a:pPr algn="ctr" rtl="1"/>
            <a:r>
              <a:rPr lang="fa-IR" dirty="0">
                <a:solidFill>
                  <a:schemeClr val="accent1"/>
                </a:solidFill>
              </a:rPr>
              <a:t>وقتی کسی را ملاقات می کنید اول کجا را نگاه می کنید؟ این نشانه ها چه قدر قابل اعتمادند؟</a:t>
            </a:r>
            <a:endParaRPr lang="en-US" dirty="0">
              <a:solidFill>
                <a:schemeClr val="accent1"/>
              </a:solidFill>
            </a:endParaRPr>
          </a:p>
        </p:txBody>
      </p:sp>
      <p:sp>
        <p:nvSpPr>
          <p:cNvPr id="23"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7.26</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20"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a:t>(“Neo-Hippy Chick” by </a:t>
            </a:r>
            <a:r>
              <a:rPr lang="en-US" altLang="de-DE" sz="800" i="1" dirty="0" err="1"/>
              <a:t>garryknight</a:t>
            </a:r>
            <a:r>
              <a:rPr lang="en-US" altLang="de-DE" sz="800" i="1" dirty="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ChangeArrowheads="1"/>
          </p:cNvSpPr>
          <p:nvPr/>
        </p:nvSpPr>
        <p:spPr bwMode="auto">
          <a:xfrm>
            <a:off x="252413" y="1568450"/>
            <a:ext cx="6562725"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algn="just" rtl="1" eaLnBrk="1" hangingPunct="1">
              <a:spcBef>
                <a:spcPts val="1200"/>
              </a:spcBef>
              <a:buClr>
                <a:srgbClr val="8CADAE"/>
              </a:buClr>
              <a:buFontTx/>
              <a:buChar char="o"/>
            </a:pPr>
            <a:r>
              <a:rPr lang="fa-IR" dirty="0"/>
              <a:t>اطلاعات قبلی درباره </a:t>
            </a:r>
            <a:r>
              <a:rPr lang="fa-IR" dirty="0" smtClean="0"/>
              <a:t>فرد </a:t>
            </a:r>
            <a:r>
              <a:rPr lang="fa-IR" dirty="0"/>
              <a:t>(شایعات): به عنوان مثال، اظهار نظر یکی از </a:t>
            </a:r>
            <a:r>
              <a:rPr lang="fa-IR" dirty="0" smtClean="0"/>
              <a:t>دوستان</a:t>
            </a:r>
            <a:endParaRPr lang="fa-IR" altLang="de-DE" dirty="0" smtClean="0"/>
          </a:p>
          <a:p>
            <a:pPr marL="540000" indent="-360000" algn="just" rtl="1" eaLnBrk="1" hangingPunct="1">
              <a:spcBef>
                <a:spcPts val="1200"/>
              </a:spcBef>
              <a:buClr>
                <a:srgbClr val="8CADAE"/>
              </a:buClr>
              <a:buFontTx/>
              <a:buChar char="o"/>
            </a:pPr>
            <a:r>
              <a:rPr lang="fa-IR" dirty="0"/>
              <a:t>اطلاعات قبلی </a:t>
            </a:r>
            <a:r>
              <a:rPr lang="fa-IR" dirty="0" smtClean="0"/>
              <a:t>راجع به افراد/</a:t>
            </a:r>
            <a:r>
              <a:rPr lang="en-US" dirty="0" smtClean="0"/>
              <a:t> </a:t>
            </a:r>
            <a:r>
              <a:rPr lang="fa-IR" dirty="0"/>
              <a:t>گروه های </a:t>
            </a:r>
            <a:r>
              <a:rPr lang="fa-IR" dirty="0" smtClean="0"/>
              <a:t>مشابه:</a:t>
            </a:r>
            <a:r>
              <a:rPr lang="en-US" dirty="0" smtClean="0"/>
              <a:t> </a:t>
            </a:r>
            <a:r>
              <a:rPr lang="fa-IR" dirty="0"/>
              <a:t>به عنوان مثال، هیپی، </a:t>
            </a:r>
            <a:r>
              <a:rPr lang="fa-IR" dirty="0" smtClean="0"/>
              <a:t>رپر</a:t>
            </a:r>
            <a:endParaRPr lang="en-US" dirty="0"/>
          </a:p>
          <a:p>
            <a:pPr marL="540000" indent="-360000" algn="just" rtl="1" eaLnBrk="1" hangingPunct="1">
              <a:spcBef>
                <a:spcPts val="1200"/>
              </a:spcBef>
              <a:buClr>
                <a:srgbClr val="8CADAE"/>
              </a:buClr>
              <a:buFontTx/>
              <a:buChar char="o"/>
            </a:pPr>
            <a:r>
              <a:rPr lang="fa-IR" dirty="0" smtClean="0"/>
              <a:t>«حس ششم» </a:t>
            </a:r>
            <a:r>
              <a:rPr lang="fa-IR" dirty="0"/>
              <a:t>/ </a:t>
            </a:r>
            <a:r>
              <a:rPr lang="fa-IR" dirty="0" smtClean="0"/>
              <a:t>شهود</a:t>
            </a:r>
          </a:p>
          <a:p>
            <a:pPr marL="540000" indent="-360000" algn="just" rtl="1" eaLnBrk="1" hangingPunct="1">
              <a:spcBef>
                <a:spcPts val="1200"/>
              </a:spcBef>
              <a:buClr>
                <a:srgbClr val="8CADAE"/>
              </a:buClr>
              <a:buFontTx/>
              <a:buChar char="o"/>
            </a:pPr>
            <a:r>
              <a:rPr lang="fa-IR" dirty="0"/>
              <a:t>برخی نوشته </a:t>
            </a:r>
            <a:r>
              <a:rPr lang="fa-IR" dirty="0" smtClean="0"/>
              <a:t>ها: به </a:t>
            </a:r>
            <a:r>
              <a:rPr lang="fa-IR" dirty="0"/>
              <a:t>عنوان مثال، </a:t>
            </a:r>
            <a:r>
              <a:rPr lang="fa-IR" dirty="0" smtClean="0"/>
              <a:t>ایمیل ها، چت های اینترنتی</a:t>
            </a:r>
            <a:endParaRPr lang="en-US" dirty="0"/>
          </a:p>
        </p:txBody>
      </p:sp>
      <p:pic>
        <p:nvPicPr>
          <p:cNvPr id="3379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0" y="1339850"/>
            <a:ext cx="193992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Rectangle 11"/>
          <p:cNvSpPr>
            <a:spLocks noChangeArrowheads="1"/>
          </p:cNvSpPr>
          <p:nvPr/>
        </p:nvSpPr>
        <p:spPr bwMode="auto">
          <a:xfrm>
            <a:off x="8382000" y="0"/>
            <a:ext cx="765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7.25</a:t>
            </a:r>
          </a:p>
        </p:txBody>
      </p:sp>
      <p:sp>
        <p:nvSpPr>
          <p:cNvPr id="33797" name="Text Box 13"/>
          <p:cNvSpPr txBox="1">
            <a:spLocks noChangeArrowheads="1"/>
          </p:cNvSpPr>
          <p:nvPr/>
        </p:nvSpPr>
        <p:spPr bwMode="auto">
          <a:xfrm>
            <a:off x="253588" y="4548195"/>
            <a:ext cx="8640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algn="just" rtl="1" eaLnBrk="1" hangingPunct="1">
              <a:spcBef>
                <a:spcPts val="1200"/>
              </a:spcBef>
              <a:buClrTx/>
              <a:buSzTx/>
              <a:buFontTx/>
              <a:buNone/>
            </a:pPr>
            <a:r>
              <a:rPr lang="fa-IR" dirty="0" smtClean="0"/>
              <a:t>...هیچ </a:t>
            </a:r>
            <a:r>
              <a:rPr lang="fa-IR" dirty="0"/>
              <a:t>کدام از این نشانه ها (به عنوان </a:t>
            </a:r>
            <a:r>
              <a:rPr lang="fa-IR" dirty="0" smtClean="0"/>
              <a:t>مثال گفتار، زبان بدن،  </a:t>
            </a:r>
            <a:r>
              <a:rPr lang="fa-IR" dirty="0"/>
              <a:t>شهود و غیره) نمی تواند به طور کامل قابل اعتماد </a:t>
            </a:r>
            <a:r>
              <a:rPr lang="fa-IR" dirty="0" smtClean="0"/>
              <a:t>باشد!</a:t>
            </a:r>
          </a:p>
          <a:p>
            <a:pPr marL="180000" algn="just" rtl="1" eaLnBrk="1" hangingPunct="1">
              <a:spcBef>
                <a:spcPts val="1200"/>
              </a:spcBef>
              <a:buClrTx/>
              <a:buSzTx/>
            </a:pPr>
            <a:r>
              <a:rPr lang="fa-IR" i="1" dirty="0"/>
              <a:t>هر کسی باید </a:t>
            </a:r>
            <a:r>
              <a:rPr lang="fa-IR" i="1" dirty="0" smtClean="0"/>
              <a:t>جنبه </a:t>
            </a:r>
            <a:r>
              <a:rPr lang="fa-IR" i="1" dirty="0"/>
              <a:t>های </a:t>
            </a:r>
            <a:r>
              <a:rPr lang="fa-IR" i="1" dirty="0" smtClean="0"/>
              <a:t>زیادی را تا جای ممکن در نظر بگیرد!</a:t>
            </a:r>
          </a:p>
          <a:p>
            <a:pPr marL="180000" algn="just" rtl="1" eaLnBrk="1" hangingPunct="1">
              <a:spcBef>
                <a:spcPts val="1200"/>
              </a:spcBef>
              <a:buClrTx/>
              <a:buSzTx/>
            </a:pPr>
            <a:r>
              <a:rPr lang="fa-IR" dirty="0"/>
              <a:t>در مجموع، آنها با قضاوت قابل اطمینان به ایجاد یک موقعیت پیچیده کمک می کند</a:t>
            </a:r>
            <a:r>
              <a:rPr lang="fa-IR" dirty="0" smtClean="0"/>
              <a:t>...</a:t>
            </a:r>
            <a:endParaRPr lang="en-US" i="1" dirty="0"/>
          </a:p>
        </p:txBody>
      </p:sp>
      <p:sp>
        <p:nvSpPr>
          <p:cNvPr id="10" name="Rectangle 3"/>
          <p:cNvSpPr>
            <a:spLocks noChangeArrowheads="1"/>
          </p:cNvSpPr>
          <p:nvPr/>
        </p:nvSpPr>
        <p:spPr bwMode="auto">
          <a:xfrm>
            <a:off x="0" y="1588"/>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0"/>
              </a:spcBef>
              <a:buClrTx/>
              <a:buSzTx/>
              <a:buFontTx/>
              <a:buNone/>
            </a:pPr>
            <a:r>
              <a:rPr lang="fa-IR" sz="2000" dirty="0">
                <a:solidFill>
                  <a:schemeClr val="accent1"/>
                </a:solidFill>
              </a:rPr>
              <a:t>همدلی/ارزیابی یک فرد </a:t>
            </a:r>
          </a:p>
          <a:p>
            <a:pPr algn="ctr" rtl="1"/>
            <a:r>
              <a:rPr lang="fa-IR" dirty="0">
                <a:solidFill>
                  <a:schemeClr val="accent1"/>
                </a:solidFill>
              </a:rPr>
              <a:t>وقتی کسی را ملاقات می کنید اول کجا را نگاه می کنید؟ این نشانه ها چه قدر قابل اعتمادند؟</a:t>
            </a:r>
            <a:endParaRPr lang="en-US" dirty="0">
              <a:solidFill>
                <a:schemeClr val="accent1"/>
              </a:solidFill>
            </a:endParaRPr>
          </a:p>
        </p:txBody>
      </p:sp>
      <p:sp>
        <p:nvSpPr>
          <p:cNvPr id="12"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7.27</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9"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a:t>(“Neo-Hippy Chick” by </a:t>
            </a:r>
            <a:r>
              <a:rPr lang="en-US" altLang="de-DE" sz="800" i="1" dirty="0" err="1"/>
              <a:t>garryknight</a:t>
            </a:r>
            <a:r>
              <a:rPr lang="en-US" altLang="de-DE" sz="800" i="1" dirty="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254463" y="1339850"/>
            <a:ext cx="8638712" cy="2271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tabLst>
                <a:tab pos="358775" algn="l"/>
              </a:tabLst>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tabLst>
                <a:tab pos="358775" algn="l"/>
              </a:tabLst>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tabLst>
                <a:tab pos="358775" algn="l"/>
              </a:tabLst>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tabLst>
                <a:tab pos="358775" algn="l"/>
              </a:tabLst>
              <a:defRPr>
                <a:solidFill>
                  <a:schemeClr val="tx1"/>
                </a:solidFill>
                <a:latin typeface="Verdana" pitchFamily="34" charset="0"/>
              </a:defRPr>
            </a:lvl4pPr>
            <a:lvl5pPr marL="2057400" indent="-228600">
              <a:spcBef>
                <a:spcPct val="20000"/>
              </a:spcBef>
              <a:buClr>
                <a:srgbClr val="8FB08C"/>
              </a:buClr>
              <a:buChar char="•"/>
              <a:tabLst>
                <a:tab pos="358775"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9pPr>
          </a:lstStyle>
          <a:p>
            <a:pPr marL="540000" indent="-360000" algn="just" rtl="1" eaLnBrk="1" hangingPunct="1">
              <a:spcBef>
                <a:spcPts val="1200"/>
              </a:spcBef>
              <a:buClr>
                <a:srgbClr val="8CADAE"/>
              </a:buClr>
              <a:buFontTx/>
              <a:buChar char="o"/>
            </a:pPr>
            <a:r>
              <a:rPr lang="fa-IR" dirty="0"/>
              <a:t>در ادامه، </a:t>
            </a:r>
            <a:r>
              <a:rPr lang="fa-IR" dirty="0" smtClean="0"/>
              <a:t>تصاویری به شما نشان </a:t>
            </a:r>
            <a:r>
              <a:rPr lang="fa-IR" dirty="0"/>
              <a:t>داده می </a:t>
            </a:r>
            <a:r>
              <a:rPr lang="fa-IR" dirty="0" smtClean="0"/>
              <a:t>شوند. </a:t>
            </a:r>
            <a:r>
              <a:rPr lang="fa-IR" dirty="0"/>
              <a:t>لطفا توجه کنید شخصیت های داستان </a:t>
            </a:r>
            <a:r>
              <a:rPr lang="fa-IR" dirty="0" smtClean="0"/>
              <a:t>ممکن است در </a:t>
            </a:r>
            <a:r>
              <a:rPr lang="fa-IR" dirty="0"/>
              <a:t>مورد یکدیگر چه فکری </a:t>
            </a:r>
            <a:r>
              <a:rPr lang="fa-IR" dirty="0" smtClean="0"/>
              <a:t>کنند.</a:t>
            </a:r>
            <a:endParaRPr lang="fa-IR" dirty="0"/>
          </a:p>
          <a:p>
            <a:pPr marL="180000" indent="0" algn="just" rtl="1" eaLnBrk="1" hangingPunct="1">
              <a:spcBef>
                <a:spcPts val="1200"/>
              </a:spcBef>
              <a:buClr>
                <a:srgbClr val="8CADAE"/>
              </a:buClr>
            </a:pPr>
            <a:endParaRPr lang="en-US" altLang="de-DE" dirty="0" smtClean="0"/>
          </a:p>
          <a:p>
            <a:pPr algn="just" rtl="1"/>
            <a:r>
              <a:rPr lang="fa-IR" b="1" dirty="0"/>
              <a:t>مهم:</a:t>
            </a:r>
            <a:endParaRPr lang="en-US" b="1" dirty="0"/>
          </a:p>
          <a:p>
            <a:pPr marL="540000" indent="-360000" algn="just" rtl="1" eaLnBrk="1" hangingPunct="1">
              <a:spcBef>
                <a:spcPts val="1200"/>
              </a:spcBef>
              <a:buClr>
                <a:srgbClr val="8CADAE"/>
              </a:buClr>
              <a:buFontTx/>
              <a:buChar char="o"/>
            </a:pPr>
            <a:r>
              <a:rPr lang="fa-IR" dirty="0"/>
              <a:t>شما باید </a:t>
            </a:r>
            <a:r>
              <a:rPr lang="fa-IR" dirty="0" smtClean="0"/>
              <a:t>اطلاعات </a:t>
            </a:r>
            <a:r>
              <a:rPr lang="fa-IR" dirty="0"/>
              <a:t>موجود برای خودتان </a:t>
            </a:r>
            <a:r>
              <a:rPr lang="fa-IR" dirty="0" smtClean="0"/>
              <a:t>را از </a:t>
            </a:r>
            <a:r>
              <a:rPr lang="fa-IR" dirty="0"/>
              <a:t>اطلاعات شخصیت ها درباره یکدیگر، </a:t>
            </a:r>
            <a:r>
              <a:rPr lang="fa-IR" dirty="0" smtClean="0"/>
              <a:t>متمایز کنید!</a:t>
            </a:r>
            <a:endParaRPr lang="en-US" dirty="0"/>
          </a:p>
          <a:p>
            <a:pPr marL="540000" indent="-360000" algn="just" rtl="1" eaLnBrk="1" hangingPunct="1">
              <a:spcBef>
                <a:spcPts val="1200"/>
              </a:spcBef>
              <a:buClr>
                <a:srgbClr val="8CADAE"/>
              </a:buClr>
              <a:buFontTx/>
              <a:buChar char="o"/>
            </a:pPr>
            <a:r>
              <a:rPr lang="fa-IR" dirty="0"/>
              <a:t>توجه کنید که چه اطلاعات اضافی برای ارائه یک </a:t>
            </a:r>
            <a:r>
              <a:rPr lang="fa-IR" dirty="0" smtClean="0"/>
              <a:t>پاسخ قطعی </a:t>
            </a:r>
            <a:r>
              <a:rPr lang="fa-IR" dirty="0"/>
              <a:t>لازم </a:t>
            </a:r>
            <a:r>
              <a:rPr lang="fa-IR" dirty="0" smtClean="0"/>
              <a:t>است.</a:t>
            </a:r>
            <a:endParaRPr lang="fa-IR" altLang="de-DE" dirty="0" smtClean="0"/>
          </a:p>
        </p:txBody>
      </p:sp>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7.28</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5"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تکلیف ۲</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609282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dirty="0"/>
              <a:t>مردی که با سگش قدم می زند، </a:t>
            </a:r>
            <a:r>
              <a:rPr lang="fa-IR" dirty="0" smtClean="0"/>
              <a:t>ممکن است چه </a:t>
            </a:r>
            <a:r>
              <a:rPr lang="fa-IR" dirty="0"/>
              <a:t>فکری </a:t>
            </a:r>
            <a:r>
              <a:rPr lang="fa-IR" dirty="0" smtClean="0"/>
              <a:t>کند</a:t>
            </a:r>
            <a:r>
              <a:rPr lang="fa-IR" dirty="0"/>
              <a:t>؟</a:t>
            </a:r>
            <a:endParaRPr lang="en-US" dirty="0"/>
          </a:p>
        </p:txBody>
      </p:sp>
      <p:sp>
        <p:nvSpPr>
          <p:cNvPr id="35843" name="Rectangle 4"/>
          <p:cNvSpPr>
            <a:spLocks noChangeArrowheads="1"/>
          </p:cNvSpPr>
          <p:nvPr/>
        </p:nvSpPr>
        <p:spPr bwMode="auto">
          <a:xfrm>
            <a:off x="8675688" y="-13252"/>
            <a:ext cx="468312" cy="6524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35844" name="Rectangle 5"/>
          <p:cNvSpPr>
            <a:spLocks noChangeArrowheads="1"/>
          </p:cNvSpPr>
          <p:nvPr/>
        </p:nvSpPr>
        <p:spPr bwMode="auto">
          <a:xfrm>
            <a:off x="0" y="0"/>
            <a:ext cx="482600" cy="6524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pic>
        <p:nvPicPr>
          <p:cNvPr id="35845" name="Picture 22"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333375"/>
            <a:ext cx="8204200"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ectangle 24"/>
          <p:cNvSpPr>
            <a:spLocks noChangeArrowheads="1"/>
          </p:cNvSpPr>
          <p:nvPr/>
        </p:nvSpPr>
        <p:spPr bwMode="auto">
          <a:xfrm>
            <a:off x="468313" y="0"/>
            <a:ext cx="8207375" cy="404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11"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7.29</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9"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a:t>
            </a:r>
            <a:r>
              <a:rPr lang="en-US" altLang="de-DE" sz="800" i="1" dirty="0"/>
              <a:t>picture story by Marina Ruiz</a:t>
            </a:r>
            <a:r>
              <a:rPr lang="en-US" altLang="de-DE" sz="800" i="1" dirty="0" smtClean="0"/>
              <a:t>)</a:t>
            </a:r>
            <a:endParaRPr lang="en-US" altLang="de-DE" sz="800"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4"/>
          <p:cNvSpPr txBox="1">
            <a:spLocks noChangeArrowheads="1"/>
          </p:cNvSpPr>
          <p:nvPr/>
        </p:nvSpPr>
        <p:spPr bwMode="auto">
          <a:xfrm>
            <a:off x="252413" y="4117975"/>
            <a:ext cx="8640000"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a:r>
              <a:rPr lang="fa-IR" dirty="0"/>
              <a:t>احتمال دارد (اما اشتباه</a:t>
            </a:r>
            <a:r>
              <a:rPr lang="fa-IR" dirty="0" smtClean="0"/>
              <a:t>): </a:t>
            </a:r>
            <a:r>
              <a:rPr lang="fa-IR" dirty="0"/>
              <a:t>مردی که کلاه </a:t>
            </a:r>
            <a:r>
              <a:rPr lang="fa-IR" dirty="0" smtClean="0"/>
              <a:t>دارد، </a:t>
            </a:r>
            <a:r>
              <a:rPr lang="fa-IR" dirty="0"/>
              <a:t>دزد </a:t>
            </a:r>
            <a:r>
              <a:rPr lang="fa-IR" dirty="0" smtClean="0"/>
              <a:t>است!</a:t>
            </a:r>
          </a:p>
          <a:p>
            <a:pPr algn="r" rtl="1"/>
            <a:r>
              <a:rPr lang="fa-IR" b="1" u="sng" dirty="0"/>
              <a:t>به نظر می رسد بعید </a:t>
            </a:r>
            <a:r>
              <a:rPr lang="fa-IR" b="1" u="sng" dirty="0" smtClean="0"/>
              <a:t>است</a:t>
            </a:r>
            <a:r>
              <a:rPr lang="fa-IR" u="sng" dirty="0" smtClean="0"/>
              <a:t>-</a:t>
            </a:r>
            <a:r>
              <a:rPr lang="fa-IR" b="1" u="sng" dirty="0" smtClean="0"/>
              <a:t>اما </a:t>
            </a:r>
            <a:r>
              <a:rPr lang="fa-IR" b="1" u="sng" dirty="0"/>
              <a:t>درست </a:t>
            </a:r>
            <a:r>
              <a:rPr lang="fa-IR" b="1" u="sng" dirty="0" smtClean="0"/>
              <a:t>است</a:t>
            </a:r>
            <a:r>
              <a:rPr lang="fa-IR" b="1" dirty="0" smtClean="0"/>
              <a:t>:</a:t>
            </a:r>
            <a:r>
              <a:rPr lang="fa-IR" dirty="0"/>
              <a:t> </a:t>
            </a:r>
            <a:r>
              <a:rPr lang="fa-IR" dirty="0" smtClean="0"/>
              <a:t>مرد </a:t>
            </a:r>
            <a:r>
              <a:rPr lang="fa-IR" dirty="0"/>
              <a:t>کلید خانه اش را فراموش کرده و برای برداشتن کلیدش از پنجره باز </a:t>
            </a:r>
            <a:r>
              <a:rPr lang="fa-IR" dirty="0" smtClean="0"/>
              <a:t>خانه اش بالا </a:t>
            </a:r>
            <a:r>
              <a:rPr lang="fa-IR" dirty="0"/>
              <a:t>می </a:t>
            </a:r>
            <a:r>
              <a:rPr lang="fa-IR" dirty="0" smtClean="0"/>
              <a:t>رود.</a:t>
            </a:r>
            <a:endParaRPr lang="en-US" dirty="0"/>
          </a:p>
          <a:p>
            <a:pPr algn="r" rtl="1"/>
            <a:r>
              <a:rPr lang="fa-IR" dirty="0" smtClean="0"/>
              <a:t>به علاوه: مشخص </a:t>
            </a:r>
            <a:r>
              <a:rPr lang="fa-IR" dirty="0"/>
              <a:t>نیست مردی که با سگ قدم می زند، </a:t>
            </a:r>
            <a:r>
              <a:rPr lang="fa-IR" dirty="0" smtClean="0"/>
              <a:t>آن </a:t>
            </a:r>
            <a:r>
              <a:rPr lang="fa-IR" dirty="0"/>
              <a:t>مرد را </a:t>
            </a:r>
            <a:r>
              <a:rPr lang="fa-IR" dirty="0" smtClean="0"/>
              <a:t>می شناسد- </a:t>
            </a:r>
            <a:r>
              <a:rPr lang="fa-IR" dirty="0"/>
              <a:t>در صورتی که این </a:t>
            </a:r>
            <a:r>
              <a:rPr lang="fa-IR" dirty="0" smtClean="0"/>
              <a:t>طور نباشد، </a:t>
            </a:r>
            <a:r>
              <a:rPr lang="fa-IR" dirty="0"/>
              <a:t>او احتمالا فکر می کند که مرد در حال شکستن پنجره خانه </a:t>
            </a:r>
            <a:r>
              <a:rPr lang="fa-IR" dirty="0" smtClean="0"/>
              <a:t>است.</a:t>
            </a:r>
            <a:endParaRPr lang="en-US" dirty="0"/>
          </a:p>
        </p:txBody>
      </p:sp>
      <p:pic>
        <p:nvPicPr>
          <p:cNvPr id="36868" name="Picture 22"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7925" y="1095375"/>
            <a:ext cx="42481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7.30</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7"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a:t>
            </a:r>
            <a:r>
              <a:rPr lang="en-US" altLang="de-DE" sz="800" i="1" dirty="0"/>
              <a:t>picture story by Marina Ruiz</a:t>
            </a:r>
            <a:r>
              <a:rPr lang="en-US" altLang="de-DE" sz="800" i="1" dirty="0" smtClean="0"/>
              <a:t>)</a:t>
            </a:r>
            <a:endParaRPr lang="en-US" altLang="de-DE" sz="800" i="1" dirty="0"/>
          </a:p>
        </p:txBody>
      </p:sp>
      <p:sp>
        <p:nvSpPr>
          <p:cNvPr id="10" name="Titel 4"/>
          <p:cNvSpPr txBox="1">
            <a:spLocks/>
          </p:cNvSpPr>
          <p:nvPr/>
        </p:nvSpPr>
        <p:spPr>
          <a:xfrm>
            <a:off x="0" y="0"/>
            <a:ext cx="9144000" cy="756000"/>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solidFill>
                  <a:schemeClr val="accent1"/>
                </a:solidFill>
              </a:rPr>
              <a:t>مردی که با سگش قدم می زند، ممکن است چه فکری کند؟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0" y="0"/>
            <a:ext cx="9144000" cy="792724"/>
          </a:xfrm>
        </p:spPr>
        <p:txBody>
          <a:bodyPr anchor="ctr"/>
          <a:lstStyle/>
          <a:p>
            <a:pPr rtl="1"/>
            <a:r>
              <a:rPr lang="fa-IR" dirty="0"/>
              <a:t>تغییر دیدگاه</a:t>
            </a:r>
            <a:endParaRPr lang="en-US" dirty="0"/>
          </a:p>
        </p:txBody>
      </p:sp>
      <p:sp>
        <p:nvSpPr>
          <p:cNvPr id="37891" name="Rectangle 3"/>
          <p:cNvSpPr>
            <a:spLocks noGrp="1" noChangeArrowheads="1"/>
          </p:cNvSpPr>
          <p:nvPr>
            <p:ph type="body" idx="4294967295"/>
          </p:nvPr>
        </p:nvSpPr>
        <p:spPr>
          <a:xfrm>
            <a:off x="252000" y="3554413"/>
            <a:ext cx="8640000" cy="2307125"/>
          </a:xfrm>
        </p:spPr>
        <p:txBody>
          <a:bodyPr/>
          <a:lstStyle/>
          <a:p>
            <a:pPr algn="just" rtl="1"/>
            <a:r>
              <a:rPr lang="fa-IR" dirty="0" smtClean="0"/>
              <a:t>همه افراد دارای معلومات یکسان و شیوه ابراز احساسات یکسان ندارند</a:t>
            </a:r>
            <a:r>
              <a:rPr lang="fa-IR" dirty="0"/>
              <a:t>.</a:t>
            </a:r>
            <a:r>
              <a:rPr lang="en-US" dirty="0" smtClean="0"/>
              <a:t> </a:t>
            </a:r>
            <a:r>
              <a:rPr lang="fa-IR" dirty="0"/>
              <a:t>این می تواند منجر به سوء تفاهم ها و تعارضات </a:t>
            </a:r>
            <a:r>
              <a:rPr lang="fa-IR" dirty="0" smtClean="0"/>
              <a:t>شود!</a:t>
            </a:r>
          </a:p>
          <a:p>
            <a:pPr algn="just" rtl="1"/>
            <a:r>
              <a:rPr lang="fa-IR" dirty="0"/>
              <a:t>بنابراین مهم است که</a:t>
            </a:r>
            <a:r>
              <a:rPr lang="en-US" dirty="0"/>
              <a:t>:</a:t>
            </a:r>
          </a:p>
          <a:p>
            <a:pPr marL="540000" indent="-360000" algn="just" rtl="1" eaLnBrk="1" hangingPunct="1">
              <a:spcBef>
                <a:spcPts val="1200"/>
              </a:spcBef>
              <a:buClr>
                <a:srgbClr val="8CADAE"/>
              </a:buClr>
              <a:buFontTx/>
              <a:buChar char="o"/>
              <a:tabLst>
                <a:tab pos="358775" algn="l"/>
              </a:tabLst>
            </a:pPr>
            <a:r>
              <a:rPr lang="fa-IR" dirty="0" smtClean="0"/>
              <a:t>به حساب آوردن دیدگاه های افراد، </a:t>
            </a:r>
            <a:r>
              <a:rPr lang="fa-IR" dirty="0"/>
              <a:t>به منظور درک این </a:t>
            </a:r>
            <a:r>
              <a:rPr lang="fa-IR" dirty="0" smtClean="0"/>
              <a:t>که </a:t>
            </a:r>
            <a:r>
              <a:rPr lang="fa-IR" dirty="0"/>
              <a:t>چرا آنها به شیوه خاص خود عمل می </a:t>
            </a:r>
            <a:r>
              <a:rPr lang="fa-IR" dirty="0" smtClean="0"/>
              <a:t>کنند.</a:t>
            </a:r>
          </a:p>
          <a:p>
            <a:pPr marL="540000" indent="-360000" algn="just" rtl="1" eaLnBrk="1" hangingPunct="1">
              <a:spcBef>
                <a:spcPts val="1200"/>
              </a:spcBef>
              <a:buClr>
                <a:srgbClr val="8CADAE"/>
              </a:buClr>
              <a:buFontTx/>
              <a:buChar char="o"/>
              <a:tabLst>
                <a:tab pos="358775" algn="l"/>
              </a:tabLst>
            </a:pPr>
            <a:r>
              <a:rPr lang="fa-IR" dirty="0"/>
              <a:t>برقراری ارتباط به منظور قابل درک ساختن دلایل رفتارمان برای </a:t>
            </a:r>
            <a:r>
              <a:rPr lang="fa-IR" dirty="0" smtClean="0"/>
              <a:t>دیگران.</a:t>
            </a:r>
            <a:endParaRPr lang="en-US" dirty="0"/>
          </a:p>
        </p:txBody>
      </p:sp>
      <p:pic>
        <p:nvPicPr>
          <p:cNvPr id="37893" name="Picture 9" descr="Marionette Show_von Sister72_flicker_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9782" y="1204913"/>
            <a:ext cx="2484437"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7.31</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7"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(“Marionette Show” by Sister72)</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4294967295"/>
          </p:nvPr>
        </p:nvSpPr>
        <p:spPr>
          <a:xfrm>
            <a:off x="252000" y="1976438"/>
            <a:ext cx="8640000" cy="1906133"/>
          </a:xfrm>
          <a:ln>
            <a:solidFill>
              <a:schemeClr val="tx1"/>
            </a:solidFill>
            <a:miter lim="800000"/>
            <a:headEnd/>
            <a:tailEnd/>
          </a:ln>
        </p:spPr>
        <p:txBody>
          <a:bodyPr/>
          <a:lstStyle/>
          <a:p>
            <a:pPr marL="180000" indent="0" algn="just" rtl="1" eaLnBrk="1" hangingPunct="1">
              <a:spcBef>
                <a:spcPts val="1200"/>
              </a:spcBef>
            </a:pPr>
            <a:r>
              <a:rPr lang="de-DE" b="1" dirty="0" smtClean="0"/>
              <a:t> </a:t>
            </a:r>
            <a:r>
              <a:rPr lang="fa-IR" b="1" dirty="0" smtClean="0"/>
              <a:t>موقعیت </a:t>
            </a:r>
            <a:r>
              <a:rPr lang="fa-IR" b="1" dirty="0"/>
              <a:t>زیر را تصور </a:t>
            </a:r>
            <a:r>
              <a:rPr lang="fa-IR" b="1" dirty="0" smtClean="0"/>
              <a:t>کنید:</a:t>
            </a:r>
          </a:p>
          <a:p>
            <a:pPr indent="0" algn="just" rtl="1"/>
            <a:r>
              <a:rPr lang="fa-IR" dirty="0"/>
              <a:t>شما خسته </a:t>
            </a:r>
            <a:r>
              <a:rPr lang="fa-IR" dirty="0" smtClean="0"/>
              <a:t> اید و در </a:t>
            </a:r>
            <a:r>
              <a:rPr lang="fa-IR" dirty="0"/>
              <a:t>راه بازگشت به خانه از محل کار می </a:t>
            </a:r>
            <a:r>
              <a:rPr lang="fa-IR" dirty="0" smtClean="0"/>
              <a:t>باشید. </a:t>
            </a:r>
            <a:r>
              <a:rPr lang="fa-IR" dirty="0"/>
              <a:t>برای خرید مواد غذایی توقف کرده اید و سوپرمارکت شلوغ </a:t>
            </a:r>
            <a:r>
              <a:rPr lang="fa-IR" dirty="0" smtClean="0"/>
              <a:t>است.</a:t>
            </a:r>
            <a:r>
              <a:rPr lang="en-US" dirty="0" smtClean="0"/>
              <a:t> </a:t>
            </a:r>
            <a:r>
              <a:rPr lang="fa-IR" dirty="0" smtClean="0"/>
              <a:t>همه </a:t>
            </a:r>
            <a:r>
              <a:rPr lang="fa-IR" dirty="0"/>
              <a:t>چیز را در سبد خریدتان گذاشته اید و منتظر </a:t>
            </a:r>
            <a:r>
              <a:rPr lang="fa-IR" dirty="0" smtClean="0"/>
              <a:t>در </a:t>
            </a:r>
            <a:r>
              <a:rPr lang="fa-IR" dirty="0"/>
              <a:t>صف </a:t>
            </a:r>
            <a:r>
              <a:rPr lang="fa-IR" dirty="0" smtClean="0"/>
              <a:t>ایستاده اید. دقیقا </a:t>
            </a:r>
            <a:r>
              <a:rPr lang="fa-IR" dirty="0"/>
              <a:t>قبل از شما، پیر مردی سالخورده مواد غذایی اش را پای صندوق آورده، و بسیار بی نظم </a:t>
            </a:r>
            <a:r>
              <a:rPr lang="fa-IR" dirty="0" smtClean="0"/>
              <a:t>و آهسته است. </a:t>
            </a:r>
            <a:r>
              <a:rPr lang="fa-IR" dirty="0"/>
              <a:t>هنگامی که صندوقدار قیمت را می گوید، مرد سالخورده در کیسه خود </a:t>
            </a:r>
            <a:r>
              <a:rPr lang="fa-IR" dirty="0" smtClean="0"/>
              <a:t>مدتی </a:t>
            </a:r>
            <a:r>
              <a:rPr lang="fa-IR" dirty="0"/>
              <a:t>طولانی می گردد و نمی تواند کیف پول خود را پیدا </a:t>
            </a:r>
            <a:r>
              <a:rPr lang="fa-IR" dirty="0" smtClean="0"/>
              <a:t>کند. در </a:t>
            </a:r>
            <a:r>
              <a:rPr lang="fa-IR" dirty="0"/>
              <a:t>حین جستجو، یک شیشه روغن را به طور تصادفی هل می </a:t>
            </a:r>
            <a:r>
              <a:rPr lang="fa-IR" dirty="0" smtClean="0"/>
              <a:t>دهد. بطری </a:t>
            </a:r>
            <a:r>
              <a:rPr lang="fa-IR" dirty="0"/>
              <a:t>روی زمین می </a:t>
            </a:r>
            <a:r>
              <a:rPr lang="fa-IR" dirty="0" smtClean="0"/>
              <a:t>شکند.</a:t>
            </a:r>
            <a:endParaRPr lang="en-US" dirty="0"/>
          </a:p>
        </p:txBody>
      </p:sp>
      <p:sp>
        <p:nvSpPr>
          <p:cNvPr id="10" name="Rectangle 2"/>
          <p:cNvSpPr txBox="1">
            <a:spLocks noChangeArrowheads="1"/>
          </p:cNvSpPr>
          <p:nvPr/>
        </p:nvSpPr>
        <p:spPr bwMode="auto">
          <a:xfrm>
            <a:off x="0" y="0"/>
            <a:ext cx="9144000" cy="7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t>تغییر دیدگاه</a:t>
            </a:r>
            <a:endParaRPr lang="en-US" dirty="0"/>
          </a:p>
        </p:txBody>
      </p:sp>
      <p:grpSp>
        <p:nvGrpSpPr>
          <p:cNvPr id="11" name="Group 68"/>
          <p:cNvGrpSpPr>
            <a:grpSpLocks/>
          </p:cNvGrpSpPr>
          <p:nvPr/>
        </p:nvGrpSpPr>
        <p:grpSpPr bwMode="auto">
          <a:xfrm>
            <a:off x="0" y="6165857"/>
            <a:ext cx="2339975" cy="474663"/>
            <a:chOff x="0" y="3957"/>
            <a:chExt cx="1474" cy="299"/>
          </a:xfrm>
        </p:grpSpPr>
        <p:sp>
          <p:nvSpPr>
            <p:cNvPr id="1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3"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7.3</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7.32</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91" name="Group 51"/>
          <p:cNvGraphicFramePr>
            <a:graphicFrameLocks noGrp="1"/>
          </p:cNvGraphicFramePr>
          <p:nvPr>
            <p:extLst>
              <p:ext uri="{D42A27DB-BD31-4B8C-83A1-F6EECF244321}">
                <p14:modId xmlns:p14="http://schemas.microsoft.com/office/powerpoint/2010/main" val="3010618675"/>
              </p:ext>
            </p:extLst>
          </p:nvPr>
        </p:nvGraphicFramePr>
        <p:xfrm>
          <a:off x="58056" y="1339850"/>
          <a:ext cx="9035144" cy="4859824"/>
        </p:xfrm>
        <a:graphic>
          <a:graphicData uri="http://schemas.openxmlformats.org/drawingml/2006/table">
            <a:tbl>
              <a:tblPr/>
              <a:tblGrid>
                <a:gridCol w="4517572"/>
                <a:gridCol w="4517572"/>
              </a:tblGrid>
              <a:tr h="105577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400" kern="1200" dirty="0" smtClean="0">
                          <a:solidFill>
                            <a:schemeClr val="tx1"/>
                          </a:solidFill>
                          <a:effectLst/>
                          <a:latin typeface="+mn-lt"/>
                          <a:ea typeface="+mn-ea"/>
                          <a:cs typeface="+mn-cs"/>
                        </a:rPr>
                        <a:t>به عنوان مثال:</a:t>
                      </a:r>
                      <a:r>
                        <a:rPr lang="en-US" sz="1400" kern="120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این من را عصبانی می کند که خیلی خسته باشم و </a:t>
                      </a:r>
                      <a:r>
                        <a:rPr lang="ar-SA" sz="1400" kern="1200" dirty="0" smtClean="0">
                          <a:solidFill>
                            <a:schemeClr val="tx1"/>
                          </a:solidFill>
                          <a:effectLst/>
                          <a:latin typeface="+mn-lt"/>
                          <a:ea typeface="+mn-ea"/>
                          <a:cs typeface="+mn-cs"/>
                        </a:rPr>
                        <a:t>ب</a:t>
                      </a:r>
                      <a:r>
                        <a:rPr lang="fa-IR" sz="1400" kern="1200" dirty="0" smtClean="0">
                          <a:solidFill>
                            <a:schemeClr val="tx1"/>
                          </a:solidFill>
                          <a:effectLst/>
                          <a:latin typeface="+mn-lt"/>
                          <a:ea typeface="+mn-ea"/>
                          <a:cs typeface="+mn-cs"/>
                        </a:rPr>
                        <a:t>خواهم به خانه برگردم</a:t>
                      </a:r>
                      <a:r>
                        <a:rPr lang="en-US" sz="1400" kern="1200" dirty="0" smtClean="0">
                          <a:solidFill>
                            <a:schemeClr val="tx1"/>
                          </a:solidFill>
                          <a:effectLst/>
                          <a:latin typeface="+mn-lt"/>
                          <a:ea typeface="+mn-ea"/>
                          <a:cs typeface="+mn-cs"/>
                        </a:rPr>
                        <a:t>.</a:t>
                      </a:r>
                      <a:r>
                        <a:rPr lang="fa-IR" sz="1400" kern="1200" dirty="0" smtClean="0">
                          <a:solidFill>
                            <a:schemeClr val="tx1"/>
                          </a:solidFill>
                          <a:effectLst/>
                          <a:latin typeface="+mn-lt"/>
                          <a:ea typeface="+mn-ea"/>
                          <a:cs typeface="+mn-cs"/>
                        </a:rPr>
                        <a:t> یا:</a:t>
                      </a:r>
                      <a:r>
                        <a:rPr lang="fa-IR" sz="1400" kern="1200" baseline="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من احساس دلسوزی و همدردی با مرد سالخورده می کنم</a:t>
                      </a:r>
                      <a:r>
                        <a:rPr lang="en-US" sz="1400" kern="1200" dirty="0" smtClean="0">
                          <a:solidFill>
                            <a:schemeClr val="tx1"/>
                          </a:solidFill>
                          <a:effectLst/>
                          <a:latin typeface="+mn-lt"/>
                          <a:ea typeface="+mn-ea"/>
                          <a:cs typeface="+mn-cs"/>
                        </a:rPr>
                        <a:t>.</a:t>
                      </a:r>
                      <a:endParaRPr lang="fa-IR" sz="1400" kern="1200" dirty="0" smtClean="0">
                        <a:solidFill>
                          <a:schemeClr val="tx1"/>
                        </a:solidFill>
                        <a:effectLst/>
                        <a:latin typeface="+mn-lt"/>
                        <a:ea typeface="+mn-ea"/>
                        <a:cs typeface="+mn-cs"/>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just" rtl="1">
                        <a:lnSpc>
                          <a:spcPct val="115000"/>
                        </a:lnSpc>
                        <a:spcBef>
                          <a:spcPts val="0"/>
                        </a:spcBef>
                        <a:spcAft>
                          <a:spcPts val="0"/>
                        </a:spcAft>
                      </a:pPr>
                      <a:r>
                        <a:rPr lang="fa-IR" sz="1400" dirty="0">
                          <a:effectLst/>
                          <a:latin typeface="+mn-lt"/>
                          <a:ea typeface="Calibri"/>
                          <a:cs typeface="Arial"/>
                        </a:rPr>
                        <a:t>در این شرایط </a:t>
                      </a:r>
                      <a:r>
                        <a:rPr lang="fa-IR" sz="1400" dirty="0" smtClean="0">
                          <a:effectLst/>
                          <a:latin typeface="+mn-lt"/>
                          <a:ea typeface="Calibri"/>
                          <a:cs typeface="Arial"/>
                        </a:rPr>
                        <a:t>شما چه فکری/احساسی </a:t>
                      </a:r>
                      <a:r>
                        <a:rPr lang="fa-IR" sz="1400" dirty="0">
                          <a:effectLst/>
                          <a:latin typeface="+mn-lt"/>
                          <a:ea typeface="Calibri"/>
                          <a:cs typeface="Arial"/>
                        </a:rPr>
                        <a:t>می </a:t>
                      </a:r>
                      <a:r>
                        <a:rPr lang="fa-IR" sz="1400" dirty="0" smtClean="0">
                          <a:effectLst/>
                          <a:latin typeface="+mn-lt"/>
                          <a:ea typeface="Calibri"/>
                          <a:cs typeface="Arial"/>
                        </a:rPr>
                        <a:t>کنید؟</a:t>
                      </a:r>
                      <a:endParaRPr lang="en-US" sz="1400" dirty="0">
                        <a:effectLst/>
                        <a:latin typeface="+mn-lt"/>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735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400" kern="1200" dirty="0" smtClean="0">
                          <a:solidFill>
                            <a:schemeClr val="tx1"/>
                          </a:solidFill>
                          <a:effectLst/>
                          <a:latin typeface="+mn-lt"/>
                          <a:ea typeface="+mn-ea"/>
                          <a:cs typeface="+mn-cs"/>
                        </a:rPr>
                        <a:t>به عنوان مثال:</a:t>
                      </a:r>
                      <a:r>
                        <a:rPr lang="en-US" sz="1400" kern="120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او عصبانی است چون مجبور است تکه های شکسته بطری را جمع کند، و صف طولانی و طولانی تر می شود. یا:</a:t>
                      </a:r>
                      <a:r>
                        <a:rPr lang="fa-IR" sz="1400" kern="1200" baseline="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او احساس همدردی می کند، زیرا او مرد سالخورده را می شناسد.</a:t>
                      </a:r>
                      <a:endParaRPr kumimoji="0" lang="en-US" altLang="de-DE" sz="1400" b="0" i="0" u="none" strike="noStrike" cap="none" normalizeH="0" baseline="0" noProof="0" dirty="0" smtClean="0">
                        <a:ln>
                          <a:noFill/>
                        </a:ln>
                        <a:solidFill>
                          <a:schemeClr val="tx1"/>
                        </a:solidFill>
                        <a:effectLst/>
                        <a:latin typeface="+mn-lt"/>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400" kern="1200" dirty="0" smtClean="0">
                          <a:solidFill>
                            <a:schemeClr val="tx1"/>
                          </a:solidFill>
                          <a:effectLst/>
                          <a:latin typeface="+mn-lt"/>
                          <a:ea typeface="+mn-ea"/>
                          <a:cs typeface="+mn-cs"/>
                        </a:rPr>
                        <a:t>صندوقدار چه فکری/احساسی می کند؟</a:t>
                      </a:r>
                      <a:endParaRPr kumimoji="0" lang="en-US" altLang="de-DE" sz="1400" b="0" i="0" u="none" strike="noStrike" cap="none" normalizeH="0" baseline="0" noProof="0" dirty="0" smtClean="0">
                        <a:ln>
                          <a:noFill/>
                        </a:ln>
                        <a:solidFill>
                          <a:schemeClr val="tx1"/>
                        </a:solidFill>
                        <a:effectLst/>
                        <a:latin typeface="+mn-lt"/>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209">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400" kern="1200" dirty="0" smtClean="0">
                          <a:solidFill>
                            <a:schemeClr val="tx1"/>
                          </a:solidFill>
                          <a:effectLst/>
                          <a:latin typeface="+mn-lt"/>
                          <a:ea typeface="+mn-ea"/>
                          <a:cs typeface="+mn-cs"/>
                        </a:rPr>
                        <a:t>به عنوان مثال:</a:t>
                      </a:r>
                      <a:r>
                        <a:rPr lang="en-US" sz="1400" kern="120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او شرمنده شده و از خودش عصبانی است.</a:t>
                      </a:r>
                      <a:r>
                        <a:rPr lang="en-US" sz="1400" kern="120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او احساس</a:t>
                      </a:r>
                      <a:r>
                        <a:rPr lang="fa-IR" sz="1400" kern="1200" baseline="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خجالت می کند.</a:t>
                      </a:r>
                      <a:endParaRPr kumimoji="0" lang="en-US" altLang="de-DE" sz="1400" b="0" i="0" u="none" strike="noStrike" cap="none" normalizeH="0" baseline="0" noProof="0" dirty="0" smtClean="0">
                        <a:ln>
                          <a:noFill/>
                        </a:ln>
                        <a:solidFill>
                          <a:schemeClr val="tx1"/>
                        </a:solidFill>
                        <a:effectLst/>
                        <a:latin typeface="+mn-lt"/>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just" rtl="1">
                        <a:lnSpc>
                          <a:spcPct val="115000"/>
                        </a:lnSpc>
                        <a:spcBef>
                          <a:spcPts val="0"/>
                        </a:spcBef>
                        <a:spcAft>
                          <a:spcPts val="0"/>
                        </a:spcAft>
                      </a:pPr>
                      <a:r>
                        <a:rPr lang="fa-IR" sz="1400" dirty="0">
                          <a:effectLst/>
                          <a:latin typeface="Calibri"/>
                          <a:ea typeface="Calibri"/>
                          <a:cs typeface="Arial"/>
                        </a:rPr>
                        <a:t>مرد سالخورده چه </a:t>
                      </a:r>
                      <a:r>
                        <a:rPr lang="fa-IR" sz="1400" dirty="0" smtClean="0">
                          <a:effectLst/>
                          <a:latin typeface="Calibri"/>
                          <a:ea typeface="Calibri"/>
                          <a:cs typeface="Arial"/>
                        </a:rPr>
                        <a:t>فکری/احساسی </a:t>
                      </a:r>
                      <a:r>
                        <a:rPr lang="fa-IR" sz="1400" dirty="0">
                          <a:effectLst/>
                          <a:latin typeface="Calibri"/>
                          <a:ea typeface="Calibri"/>
                          <a:cs typeface="Arial"/>
                        </a:rPr>
                        <a:t>می کند؟</a:t>
                      </a:r>
                      <a:endParaRPr lang="en-US" sz="1400" dirty="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2949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400" kern="1200" dirty="0" smtClean="0">
                          <a:solidFill>
                            <a:schemeClr val="tx1"/>
                          </a:solidFill>
                          <a:effectLst/>
                          <a:latin typeface="+mn-lt"/>
                          <a:ea typeface="+mn-ea"/>
                          <a:cs typeface="+mn-cs"/>
                        </a:rPr>
                        <a:t>به عنوان مثال:</a:t>
                      </a:r>
                      <a:r>
                        <a:rPr lang="en-US" sz="1400" kern="120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من به پدربزرگ و مادربزرگم فکر می کنم و کندتر و نا امن تر شدن با زیاد شدن سن، احتمالا منجر به مشکلاتی مشابه در آن ها نیز شده است.</a:t>
                      </a:r>
                      <a:r>
                        <a:rPr lang="en-US" sz="1400" kern="120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یا:</a:t>
                      </a:r>
                      <a:r>
                        <a:rPr lang="en-US" sz="1400" kern="120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من کنجکاوانه می خواهم بدانم چه حسی خواهم داشت اگر به طور تصادفی یک بطری را بشکنم</a:t>
                      </a:r>
                      <a:r>
                        <a:rPr lang="en-US" sz="1400" kern="1200" dirty="0" smtClean="0">
                          <a:solidFill>
                            <a:schemeClr val="tx1"/>
                          </a:solidFill>
                          <a:effectLst/>
                          <a:latin typeface="+mn-lt"/>
                          <a:ea typeface="+mn-ea"/>
                          <a:cs typeface="+mn-cs"/>
                        </a:rPr>
                        <a:t>.</a:t>
                      </a:r>
                      <a:r>
                        <a:rPr lang="fa-IR" sz="1400" kern="1200" dirty="0" smtClean="0">
                          <a:solidFill>
                            <a:schemeClr val="tx1"/>
                          </a:solidFill>
                          <a:effectLst/>
                          <a:latin typeface="+mn-lt"/>
                          <a:ea typeface="+mn-ea"/>
                          <a:cs typeface="+mn-cs"/>
                        </a:rPr>
                        <a:t> در واقع، یک بار برایم اتفاقی کاملا مشابه رخ داده و من به یاد آوردم که چقدر احساس بدی آن موقع داشتم</a:t>
                      </a:r>
                      <a:r>
                        <a:rPr lang="en-US" sz="1400" kern="1200" dirty="0" smtClean="0">
                          <a:solidFill>
                            <a:schemeClr val="tx1"/>
                          </a:solidFill>
                          <a:effectLst/>
                          <a:latin typeface="+mn-lt"/>
                          <a:ea typeface="+mn-ea"/>
                          <a:cs typeface="+mn-cs"/>
                        </a:rPr>
                        <a:t>.</a:t>
                      </a:r>
                      <a:endParaRPr kumimoji="0" lang="en-US" altLang="de-DE" sz="1400" b="0" i="0" u="none" strike="noStrike" cap="none" normalizeH="0" baseline="0" noProof="0" dirty="0" smtClean="0">
                        <a:ln>
                          <a:noFill/>
                        </a:ln>
                        <a:solidFill>
                          <a:schemeClr val="tx1"/>
                        </a:solidFill>
                        <a:effectLst/>
                        <a:latin typeface="+mn-lt"/>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Wingdings 2" pitchFamily="18" charset="2"/>
                        <a:buNone/>
                        <a:tabLst/>
                      </a:pPr>
                      <a:r>
                        <a:rPr lang="fa-IR" sz="1400" kern="1200" dirty="0" smtClean="0">
                          <a:solidFill>
                            <a:schemeClr val="tx1"/>
                          </a:solidFill>
                          <a:effectLst/>
                          <a:latin typeface="+mn-lt"/>
                          <a:ea typeface="+mn-ea"/>
                          <a:cs typeface="+mn-cs"/>
                        </a:rPr>
                        <a:t>چه چیزی می تواند به شما کمک کند تا از دید مرد سالخورده نگاه کنید؟</a:t>
                      </a:r>
                      <a:endParaRPr kumimoji="0" lang="en-US" altLang="de-DE" sz="1400" b="0" i="0" u="none" strike="noStrike" cap="none" normalizeH="0" baseline="0" noProof="0" dirty="0" smtClean="0">
                        <a:ln>
                          <a:noFill/>
                        </a:ln>
                        <a:solidFill>
                          <a:schemeClr val="tx1"/>
                        </a:solidFill>
                        <a:effectLst/>
                        <a:latin typeface="+mn-lt"/>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55" name="Rectangle 56"/>
          <p:cNvSpPr>
            <a:spLocks noChangeArrowheads="1"/>
          </p:cNvSpPr>
          <p:nvPr/>
        </p:nvSpPr>
        <p:spPr bwMode="auto">
          <a:xfrm>
            <a:off x="8074025" y="0"/>
            <a:ext cx="1069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7.31</a:t>
            </a:r>
          </a:p>
        </p:txBody>
      </p:sp>
      <p:sp>
        <p:nvSpPr>
          <p:cNvPr id="7" name="Rectangle 2"/>
          <p:cNvSpPr txBox="1">
            <a:spLocks noChangeArrowheads="1"/>
          </p:cNvSpPr>
          <p:nvPr/>
        </p:nvSpPr>
        <p:spPr bwMode="auto">
          <a:xfrm>
            <a:off x="0" y="0"/>
            <a:ext cx="9144000" cy="7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dirty="0"/>
              <a:t>تغییر دیدگاه</a:t>
            </a:r>
            <a:endParaRPr lang="en-US" dirty="0"/>
          </a:p>
        </p:txBody>
      </p:sp>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7.33</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چه چیزی باعث می شود هم صحبت خوبی </a:t>
            </a:r>
            <a:r>
              <a:rPr lang="fa-IR" sz="2000" dirty="0" smtClean="0">
                <a:solidFill>
                  <a:schemeClr val="accent1"/>
                </a:solidFill>
              </a:rPr>
              <a:t>باشید</a:t>
            </a:r>
            <a:r>
              <a:rPr lang="fa-IR" sz="2000" dirty="0">
                <a:solidFill>
                  <a:schemeClr val="accent1"/>
                </a:solidFill>
              </a:rPr>
              <a:t>؟</a:t>
            </a:r>
            <a:endParaRPr lang="en-US" sz="2000" dirty="0">
              <a:solidFill>
                <a:schemeClr val="accent1"/>
              </a:solidFill>
            </a:endParaRPr>
          </a:p>
        </p:txBody>
      </p:sp>
      <p:sp>
        <p:nvSpPr>
          <p:cNvPr id="40966" name="Text Box 3"/>
          <p:cNvSpPr txBox="1">
            <a:spLocks noChangeArrowheads="1"/>
          </p:cNvSpPr>
          <p:nvPr/>
        </p:nvSpPr>
        <p:spPr bwMode="auto">
          <a:xfrm>
            <a:off x="4212431" y="3244334"/>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fa-IR" altLang="de-DE" dirty="0" smtClean="0">
                <a:solidFill>
                  <a:schemeClr val="accent1"/>
                </a:solidFill>
              </a:rPr>
              <a:t>؟؟؟</a:t>
            </a:r>
            <a:endParaRPr lang="de-DE" altLang="de-DE" dirty="0">
              <a:solidFill>
                <a:schemeClr val="accent1"/>
              </a:solidFill>
            </a:endParaRPr>
          </a:p>
        </p:txBody>
      </p:sp>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7.34</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1987" name="Text Box 3"/>
          <p:cNvSpPr txBox="1">
            <a:spLocks noChangeArrowheads="1"/>
          </p:cNvSpPr>
          <p:nvPr/>
        </p:nvSpPr>
        <p:spPr bwMode="auto">
          <a:xfrm>
            <a:off x="253538" y="1360488"/>
            <a:ext cx="8636925" cy="38318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algn="just" rtl="1" eaLnBrk="1" hangingPunct="1">
              <a:spcBef>
                <a:spcPct val="50000"/>
              </a:spcBef>
              <a:buClr>
                <a:srgbClr val="8CADAE"/>
              </a:buClr>
              <a:buSzPct val="84000"/>
              <a:buFontTx/>
              <a:buChar char="o"/>
            </a:pPr>
            <a:r>
              <a:rPr lang="fa-IR" dirty="0" smtClean="0"/>
              <a:t>گوش </a:t>
            </a:r>
            <a:r>
              <a:rPr lang="fa-IR" dirty="0"/>
              <a:t>دادن، اجازه دادن به دیگران که صحبتشان را تمام کنند.</a:t>
            </a:r>
            <a:endParaRPr lang="en-US" dirty="0"/>
          </a:p>
          <a:p>
            <a:pPr marL="540000" indent="-360000" algn="just" rtl="1" eaLnBrk="1" hangingPunct="1">
              <a:spcBef>
                <a:spcPct val="50000"/>
              </a:spcBef>
              <a:buClr>
                <a:srgbClr val="8CADAE"/>
              </a:buClr>
              <a:buSzPct val="84000"/>
              <a:buFontTx/>
              <a:buChar char="o"/>
            </a:pPr>
            <a:r>
              <a:rPr lang="fa-IR" dirty="0"/>
              <a:t>سوال پرسیدن </a:t>
            </a:r>
            <a:r>
              <a:rPr lang="fa-IR" dirty="0" smtClean="0"/>
              <a:t> </a:t>
            </a:r>
          </a:p>
          <a:p>
            <a:pPr marL="540000" indent="-360000" algn="just" rtl="1" eaLnBrk="1" hangingPunct="1">
              <a:spcBef>
                <a:spcPct val="50000"/>
              </a:spcBef>
              <a:buClr>
                <a:srgbClr val="8CADAE"/>
              </a:buClr>
              <a:buSzPct val="84000"/>
              <a:buFontTx/>
              <a:buChar char="o"/>
            </a:pPr>
            <a:r>
              <a:rPr lang="fa-IR" dirty="0"/>
              <a:t>برقراری ارتباط چشمی اما نه زل </a:t>
            </a:r>
            <a:r>
              <a:rPr lang="fa-IR" dirty="0" smtClean="0"/>
              <a:t>زدن</a:t>
            </a:r>
          </a:p>
          <a:p>
            <a:pPr marL="540000" indent="-360000" algn="just" rtl="1" eaLnBrk="1" hangingPunct="1">
              <a:spcBef>
                <a:spcPct val="50000"/>
              </a:spcBef>
              <a:buClr>
                <a:srgbClr val="8CADAE"/>
              </a:buClr>
              <a:buSzPct val="84000"/>
              <a:buFontTx/>
              <a:buChar char="o"/>
            </a:pPr>
            <a:r>
              <a:rPr lang="fa-IR" dirty="0"/>
              <a:t>احترام </a:t>
            </a:r>
            <a:r>
              <a:rPr lang="fa-IR" dirty="0" smtClean="0"/>
              <a:t>گذاشتن به </a:t>
            </a:r>
            <a:r>
              <a:rPr lang="fa-IR" dirty="0"/>
              <a:t>عقاید </a:t>
            </a:r>
            <a:r>
              <a:rPr lang="fa-IR" dirty="0" smtClean="0"/>
              <a:t>مختلف</a:t>
            </a:r>
          </a:p>
          <a:p>
            <a:pPr marL="540000" indent="-360000" algn="just" rtl="1" eaLnBrk="1" hangingPunct="1">
              <a:spcBef>
                <a:spcPct val="50000"/>
              </a:spcBef>
              <a:buClr>
                <a:srgbClr val="8CADAE"/>
              </a:buClr>
              <a:buSzPct val="84000"/>
              <a:buFontTx/>
              <a:buChar char="o"/>
            </a:pPr>
            <a:r>
              <a:rPr lang="fa-IR" dirty="0"/>
              <a:t>نشان دادن علاقه و توجه به </a:t>
            </a:r>
            <a:r>
              <a:rPr lang="fa-IR" dirty="0" smtClean="0"/>
              <a:t>دیگران</a:t>
            </a:r>
          </a:p>
          <a:p>
            <a:pPr marL="540000" indent="-360000" algn="just" rtl="1" eaLnBrk="1" hangingPunct="1">
              <a:spcBef>
                <a:spcPct val="50000"/>
              </a:spcBef>
              <a:buClr>
                <a:srgbClr val="8CADAE"/>
              </a:buClr>
              <a:buSzPct val="84000"/>
              <a:buFontTx/>
              <a:buChar char="o"/>
            </a:pPr>
            <a:r>
              <a:rPr lang="fa-IR" dirty="0"/>
              <a:t>خودداری از صحبت </a:t>
            </a:r>
            <a:r>
              <a:rPr lang="fa-IR" dirty="0" smtClean="0"/>
              <a:t>کردن مداوم </a:t>
            </a:r>
            <a:r>
              <a:rPr lang="fa-IR" dirty="0"/>
              <a:t>درباره </a:t>
            </a:r>
            <a:r>
              <a:rPr lang="fa-IR" dirty="0" smtClean="0"/>
              <a:t>خود</a:t>
            </a:r>
          </a:p>
          <a:p>
            <a:pPr marL="540000" indent="-360000" algn="just" rtl="1" eaLnBrk="1" hangingPunct="1">
              <a:spcBef>
                <a:spcPct val="50000"/>
              </a:spcBef>
              <a:buClr>
                <a:srgbClr val="8CADAE"/>
              </a:buClr>
              <a:buSzPct val="84000"/>
              <a:buFontTx/>
              <a:buChar char="o"/>
            </a:pPr>
            <a:r>
              <a:rPr lang="fa-IR" dirty="0"/>
              <a:t>صراحت </a:t>
            </a:r>
            <a:r>
              <a:rPr lang="fa-IR" dirty="0" smtClean="0"/>
              <a:t>داشتن به اندازه مناسب </a:t>
            </a:r>
            <a:r>
              <a:rPr lang="fa-IR" dirty="0"/>
              <a:t>در طول گفتگو (افشا </a:t>
            </a:r>
            <a:r>
              <a:rPr lang="fa-IR" dirty="0" smtClean="0"/>
              <a:t>نکردن/بازگو </a:t>
            </a:r>
            <a:r>
              <a:rPr lang="fa-IR" dirty="0"/>
              <a:t>نکردن جزئیات صمیمانه در اولین </a:t>
            </a:r>
            <a:r>
              <a:rPr lang="fa-IR" dirty="0" smtClean="0"/>
              <a:t>گفتگو، در مقابل یک دوست قدیمی بیش از اندازه محافظه کاری نکردن)</a:t>
            </a:r>
          </a:p>
          <a:p>
            <a:pPr marL="540000" indent="-360000" algn="just" rtl="1" eaLnBrk="1" hangingPunct="1">
              <a:spcBef>
                <a:spcPct val="50000"/>
              </a:spcBef>
              <a:buClr>
                <a:srgbClr val="8CADAE"/>
              </a:buClr>
              <a:buSzPct val="84000"/>
              <a:buFontTx/>
              <a:buChar char="o"/>
            </a:pPr>
            <a:r>
              <a:rPr lang="fa-IR" dirty="0" smtClean="0"/>
              <a:t>ابراز </a:t>
            </a:r>
            <a:r>
              <a:rPr lang="fa-IR" dirty="0"/>
              <a:t>انتقادات به شیوه ای </a:t>
            </a:r>
            <a:r>
              <a:rPr lang="fa-IR" dirty="0" smtClean="0"/>
              <a:t>مناسب، </a:t>
            </a:r>
            <a:r>
              <a:rPr lang="fa-IR" dirty="0"/>
              <a:t>خودداری از </a:t>
            </a:r>
            <a:r>
              <a:rPr lang="fa-IR" dirty="0" smtClean="0"/>
              <a:t>بی احترامی کردن </a:t>
            </a:r>
            <a:r>
              <a:rPr lang="fa-IR" dirty="0"/>
              <a:t>(به عنوان مثال به جای</a:t>
            </a:r>
            <a:r>
              <a:rPr lang="en-US" dirty="0"/>
              <a:t> </a:t>
            </a:r>
            <a:r>
              <a:rPr lang="fa-IR" dirty="0" smtClean="0"/>
              <a:t>«مدل </a:t>
            </a:r>
            <a:r>
              <a:rPr lang="fa-IR" dirty="0"/>
              <a:t>موهای جدید شما افتضاح به نظر می </a:t>
            </a:r>
            <a:r>
              <a:rPr lang="fa-IR" dirty="0" smtClean="0"/>
              <a:t>رسد»، از جمله «من </a:t>
            </a:r>
            <a:r>
              <a:rPr lang="fa-IR" dirty="0"/>
              <a:t>مدل قبلی موهای شما را بیشتر می پسندیدم</a:t>
            </a:r>
            <a:r>
              <a:rPr lang="fa-IR" dirty="0" smtClean="0"/>
              <a:t>.»  استفاده شود).</a:t>
            </a:r>
            <a:endParaRPr lang="en-US" dirty="0"/>
          </a:p>
        </p:txBody>
      </p:sp>
      <p:pic>
        <p:nvPicPr>
          <p:cNvPr id="4198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538" y="1360488"/>
            <a:ext cx="17970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7.35</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8"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a:latin typeface="Arial" charset="0"/>
              </a:rPr>
              <a:t>(“</a:t>
            </a:r>
            <a:r>
              <a:rPr lang="en-US" altLang="de-DE" sz="800" i="1" dirty="0" err="1"/>
              <a:t>zuhören</a:t>
            </a:r>
            <a:r>
              <a:rPr lang="en-US" altLang="de-DE" sz="800" i="1" dirty="0"/>
              <a:t>” by </a:t>
            </a:r>
            <a:r>
              <a:rPr lang="en-US" altLang="de-DE" sz="800" i="1" dirty="0" err="1"/>
              <a:t>stefan.eissing</a:t>
            </a:r>
            <a:r>
              <a:rPr lang="en-US" altLang="de-DE" sz="800" i="1" dirty="0"/>
              <a:t>)</a:t>
            </a:r>
          </a:p>
        </p:txBody>
      </p:sp>
      <p:sp>
        <p:nvSpPr>
          <p:cNvPr id="10"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چه چیزی باعث می شود هم صحبت خوبی </a:t>
            </a:r>
            <a:r>
              <a:rPr lang="fa-IR" sz="2000" dirty="0" smtClean="0">
                <a:solidFill>
                  <a:schemeClr val="accent1"/>
                </a:solidFill>
              </a:rPr>
              <a:t>باشید</a:t>
            </a:r>
            <a:r>
              <a:rPr lang="fa-IR" sz="2000" dirty="0">
                <a:solidFill>
                  <a:schemeClr val="accent1"/>
                </a:solidFill>
              </a:rPr>
              <a:t>؟</a:t>
            </a:r>
            <a:endParaRPr lang="en-US" sz="2000" dirty="0">
              <a:solidFill>
                <a:schemeClr val="accent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3011" name="Text Box 3"/>
          <p:cNvSpPr txBox="1">
            <a:spLocks noChangeArrowheads="1"/>
          </p:cNvSpPr>
          <p:nvPr/>
        </p:nvSpPr>
        <p:spPr bwMode="auto">
          <a:xfrm>
            <a:off x="252000" y="1362075"/>
            <a:ext cx="8640000" cy="10772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algn="just" rtl="1" eaLnBrk="1" hangingPunct="1">
              <a:spcBef>
                <a:spcPts val="1200"/>
              </a:spcBef>
              <a:buClr>
                <a:srgbClr val="8CADAE"/>
              </a:buClr>
              <a:buFontTx/>
              <a:buChar char="o"/>
            </a:pPr>
            <a:r>
              <a:rPr lang="fa-IR" dirty="0"/>
              <a:t>در عین </a:t>
            </a:r>
            <a:r>
              <a:rPr lang="fa-IR" dirty="0" smtClean="0"/>
              <a:t>قدرشناسی، </a:t>
            </a:r>
            <a:r>
              <a:rPr lang="fa-IR" dirty="0"/>
              <a:t>صادق و طبیعی باشید (به عنوان مثال لازم نیست </a:t>
            </a:r>
            <a:r>
              <a:rPr lang="fa-IR" dirty="0" smtClean="0"/>
              <a:t>از </a:t>
            </a:r>
            <a:r>
              <a:rPr lang="fa-IR" dirty="0"/>
              <a:t>خنده بترکید، اگر </a:t>
            </a:r>
            <a:r>
              <a:rPr lang="fa-IR" dirty="0" smtClean="0"/>
              <a:t>به نظرتان جوک </a:t>
            </a:r>
            <a:r>
              <a:rPr lang="fa-IR" dirty="0"/>
              <a:t>خنده دار </a:t>
            </a:r>
            <a:r>
              <a:rPr lang="fa-IR" dirty="0" smtClean="0"/>
              <a:t>نبود).</a:t>
            </a:r>
          </a:p>
          <a:p>
            <a:pPr marL="540000" indent="-360000" algn="just" rtl="1" eaLnBrk="1" hangingPunct="1">
              <a:spcBef>
                <a:spcPts val="1200"/>
              </a:spcBef>
              <a:buClr>
                <a:srgbClr val="8CADAE"/>
              </a:buClr>
              <a:buFontTx/>
              <a:buChar char="o"/>
            </a:pPr>
            <a:r>
              <a:rPr lang="fa-IR" dirty="0"/>
              <a:t>غیبت درباره افرادی که در جمع نیستند، اغلب </a:t>
            </a:r>
            <a:r>
              <a:rPr lang="fa-IR" dirty="0" smtClean="0"/>
              <a:t>ناخوشایند به </a:t>
            </a:r>
            <a:r>
              <a:rPr lang="fa-IR" dirty="0"/>
              <a:t>نظر می رسد و اعتماد </a:t>
            </a:r>
            <a:r>
              <a:rPr lang="fa-IR" dirty="0" smtClean="0"/>
              <a:t>متقابل را </a:t>
            </a:r>
            <a:r>
              <a:rPr lang="fa-IR" dirty="0"/>
              <a:t>تقویت نمی </a:t>
            </a:r>
            <a:r>
              <a:rPr lang="fa-IR" dirty="0" smtClean="0"/>
              <a:t>کند.</a:t>
            </a:r>
            <a:endParaRPr lang="fa-IR" altLang="de-DE" dirty="0" smtClean="0"/>
          </a:p>
        </p:txBody>
      </p:sp>
      <p:pic>
        <p:nvPicPr>
          <p:cNvPr id="43012" name="Picture 7" descr="2315736389_c28a7f9defwaiting for cigarettes-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0675" y="4150463"/>
            <a:ext cx="3743325"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7.36</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8"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a:t>(“</a:t>
            </a:r>
            <a:r>
              <a:rPr lang="en-US" altLang="de-DE" sz="800" i="1" dirty="0" err="1"/>
              <a:t>ohne</a:t>
            </a:r>
            <a:r>
              <a:rPr lang="en-US" altLang="de-DE" sz="800" i="1" dirty="0"/>
              <a:t> </a:t>
            </a:r>
            <a:r>
              <a:rPr lang="en-US" altLang="de-DE" sz="800" i="1" dirty="0" err="1"/>
              <a:t>Titel</a:t>
            </a:r>
            <a:r>
              <a:rPr lang="en-US" altLang="de-DE" sz="800" i="1" dirty="0"/>
              <a:t>” by </a:t>
            </a:r>
            <a:r>
              <a:rPr lang="en-US" altLang="de-DE" sz="800" i="1" dirty="0" err="1"/>
              <a:t>DonDonney</a:t>
            </a:r>
            <a:r>
              <a:rPr lang="en-US" altLang="de-DE" sz="800" i="1" dirty="0"/>
              <a:t>)</a:t>
            </a:r>
          </a:p>
        </p:txBody>
      </p:sp>
      <p:sp>
        <p:nvSpPr>
          <p:cNvPr id="10"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چه چیزی باعث می شود هم صحبت خوبی </a:t>
            </a:r>
            <a:r>
              <a:rPr lang="fa-IR" sz="2000" dirty="0" smtClean="0">
                <a:solidFill>
                  <a:schemeClr val="accent1"/>
                </a:solidFill>
              </a:rPr>
              <a:t>باشید</a:t>
            </a:r>
            <a:r>
              <a:rPr lang="fa-IR" sz="2000" dirty="0">
                <a:solidFill>
                  <a:schemeClr val="accent1"/>
                </a:solidFill>
              </a:rPr>
              <a:t>؟</a:t>
            </a:r>
            <a:endParaRPr lang="en-US" sz="2000" dirty="0">
              <a:solidFill>
                <a:schemeClr val="accent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4035" name="Text Box 3"/>
          <p:cNvSpPr txBox="1">
            <a:spLocks noChangeArrowheads="1"/>
          </p:cNvSpPr>
          <p:nvPr/>
        </p:nvSpPr>
        <p:spPr bwMode="auto">
          <a:xfrm>
            <a:off x="252000" y="1366838"/>
            <a:ext cx="8640000" cy="39395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a:spcBef>
                <a:spcPct val="20000"/>
              </a:spcBef>
              <a:buClr>
                <a:schemeClr val="accent1"/>
              </a:buClr>
              <a:buSzPct val="85000"/>
              <a:buFont typeface="Wingdings 2" pitchFamily="18" charset="2"/>
              <a:defRPr>
                <a:solidFill>
                  <a:schemeClr val="tx1"/>
                </a:solidFill>
                <a:latin typeface="Verdana" pitchFamily="34" charset="0"/>
              </a:defRPr>
            </a:lvl1pPr>
            <a:lvl2pPr marL="1016000" indent="-34290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algn="r" rtl="1" eaLnBrk="1" hangingPunct="1">
              <a:spcBef>
                <a:spcPts val="1200"/>
              </a:spcBef>
              <a:buClr>
                <a:srgbClr val="8CADAE"/>
              </a:buClr>
              <a:buFontTx/>
              <a:buNone/>
            </a:pPr>
            <a:r>
              <a:rPr lang="fa-IR" b="1" u="sng" dirty="0"/>
              <a:t>به ویژه هنگامی که برای اولین بار با یکدیگر آشنا شده اید</a:t>
            </a:r>
            <a:r>
              <a:rPr lang="en-US" u="sng" dirty="0" smtClean="0"/>
              <a:t>:</a:t>
            </a:r>
            <a:endParaRPr lang="fa-IR" u="sng" dirty="0" smtClean="0"/>
          </a:p>
          <a:p>
            <a:pPr marL="540000" lvl="1" indent="-360000" algn="r" rtl="1" eaLnBrk="1" hangingPunct="1">
              <a:spcBef>
                <a:spcPts val="1200"/>
              </a:spcBef>
              <a:buFontTx/>
              <a:buChar char="o"/>
            </a:pPr>
            <a:r>
              <a:rPr lang="fa-IR" dirty="0" smtClean="0"/>
              <a:t>به </a:t>
            </a:r>
            <a:r>
              <a:rPr lang="fa-IR" dirty="0"/>
              <a:t>آرامی و مرحله به مرحله پیش بروید، پرسش هایی که بیش از حد شخصی هستند نه بپرسید، نه اصرار کنید/ نه </a:t>
            </a:r>
            <a:r>
              <a:rPr lang="fa-IR" dirty="0" smtClean="0"/>
              <a:t>طرف مقابل را تحت فشار قرار دهید</a:t>
            </a:r>
            <a:r>
              <a:rPr lang="en-US" dirty="0" smtClean="0"/>
              <a:t>.</a:t>
            </a:r>
            <a:endParaRPr lang="fa-IR" dirty="0" smtClean="0"/>
          </a:p>
          <a:p>
            <a:pPr marL="540000" lvl="1" indent="-360000" algn="r" rtl="1" eaLnBrk="1" hangingPunct="1">
              <a:spcBef>
                <a:spcPts val="1200"/>
              </a:spcBef>
              <a:buFontTx/>
              <a:buChar char="o"/>
            </a:pPr>
            <a:r>
              <a:rPr lang="fa-IR" dirty="0" smtClean="0"/>
              <a:t>مسائلی </a:t>
            </a:r>
            <a:r>
              <a:rPr lang="fa-IR" dirty="0"/>
              <a:t>که بیش از حد خصوصی (برای مثال گفتن داستان زندگی، شکست ها) </a:t>
            </a:r>
            <a:r>
              <a:rPr lang="fa-IR" dirty="0" smtClean="0"/>
              <a:t>هستند را </a:t>
            </a:r>
            <a:r>
              <a:rPr lang="fa-IR" dirty="0"/>
              <a:t>برای اولین بار که با یکدیگر آشنا شده اید </a:t>
            </a:r>
            <a:r>
              <a:rPr lang="fa-IR" dirty="0" smtClean="0"/>
              <a:t>افشا </a:t>
            </a:r>
            <a:r>
              <a:rPr lang="fa-IR" dirty="0"/>
              <a:t>نکنید</a:t>
            </a:r>
            <a:r>
              <a:rPr lang="en-US" dirty="0"/>
              <a:t>.</a:t>
            </a:r>
          </a:p>
          <a:p>
            <a:pPr marL="540000" lvl="1" indent="-360000" algn="r" rtl="1" eaLnBrk="1" hangingPunct="1">
              <a:spcBef>
                <a:spcPts val="1200"/>
              </a:spcBef>
              <a:buFontTx/>
              <a:buChar char="o"/>
            </a:pPr>
            <a:r>
              <a:rPr lang="fa-IR" dirty="0" smtClean="0"/>
              <a:t>نسبت به سیگنال </a:t>
            </a:r>
            <a:r>
              <a:rPr lang="fa-IR" dirty="0"/>
              <a:t>های غیر کلامی آگاه باشید (به عنوان مثال اگر کسی رو برمی گرداند و یا ساعت مچی خود را مدام چک می کند، ممکن است علاقه مند به گفتگو نباشد و یا ممکن است چیزی را فراموش کرده است)، با این حال، برخی رفتارها را </a:t>
            </a:r>
            <a:r>
              <a:rPr lang="fa-IR" dirty="0" smtClean="0"/>
              <a:t>اغراق آمیز برداشت نکنید!</a:t>
            </a:r>
            <a:endParaRPr lang="en-US" dirty="0"/>
          </a:p>
          <a:p>
            <a:pPr marL="540000" lvl="1" indent="-360000" algn="r" rtl="1" eaLnBrk="1" hangingPunct="1">
              <a:spcBef>
                <a:spcPts val="1200"/>
              </a:spcBef>
              <a:buFontTx/>
              <a:buChar char="o"/>
            </a:pPr>
            <a:r>
              <a:rPr lang="fa-IR" dirty="0"/>
              <a:t>فاصله مناسب را </a:t>
            </a:r>
            <a:r>
              <a:rPr lang="fa-IR" dirty="0" smtClean="0"/>
              <a:t>رعایت کنید</a:t>
            </a:r>
            <a:r>
              <a:rPr lang="fa-IR" dirty="0"/>
              <a:t>، بیش از </a:t>
            </a:r>
            <a:r>
              <a:rPr lang="fa-IR" dirty="0" smtClean="0"/>
              <a:t>اندازه لمس نکنید/ </a:t>
            </a:r>
            <a:r>
              <a:rPr lang="fa-IR" dirty="0"/>
              <a:t>نچسبید </a:t>
            </a:r>
            <a:r>
              <a:rPr lang="fa-IR" dirty="0" smtClean="0"/>
              <a:t>–به ویژه اگر فردی را برای اولین بار ملاقات می کنید (به </a:t>
            </a:r>
            <a:r>
              <a:rPr lang="fa-IR" dirty="0"/>
              <a:t>عنوان مثال دست بدهید اما در آغوش </a:t>
            </a:r>
            <a:r>
              <a:rPr lang="fa-IR" dirty="0" smtClean="0"/>
              <a:t>نگیرید)</a:t>
            </a:r>
            <a:r>
              <a:rPr lang="en-US" altLang="de-DE" dirty="0" smtClean="0"/>
              <a:t> </a:t>
            </a:r>
          </a:p>
          <a:p>
            <a:pPr marL="180000" indent="0" algn="r" rtl="1" eaLnBrk="1" hangingPunct="1">
              <a:spcBef>
                <a:spcPct val="50000"/>
              </a:spcBef>
              <a:buClr>
                <a:srgbClr val="336699"/>
              </a:buClr>
              <a:buSzTx/>
            </a:pPr>
            <a:endParaRPr lang="en-US" altLang="de-DE" sz="2000" u="sng" dirty="0"/>
          </a:p>
        </p:txBody>
      </p:sp>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7.37</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6"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چه چیزی باعث می شود هم صحبت خوبی </a:t>
            </a:r>
            <a:r>
              <a:rPr lang="fa-IR" sz="2000" dirty="0" smtClean="0">
                <a:solidFill>
                  <a:schemeClr val="accent1"/>
                </a:solidFill>
              </a:rPr>
              <a:t>باشید</a:t>
            </a:r>
            <a:r>
              <a:rPr lang="fa-IR" sz="2000" dirty="0">
                <a:solidFill>
                  <a:schemeClr val="accent1"/>
                </a:solidFill>
              </a:rPr>
              <a:t>؟</a:t>
            </a:r>
            <a:endParaRPr lang="en-US" sz="2000" dirty="0">
              <a:solidFill>
                <a:schemeClr val="accent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ts val="0"/>
              </a:spcBef>
            </a:pPr>
            <a:r>
              <a:rPr lang="fa-IR" sz="2000" dirty="0">
                <a:solidFill>
                  <a:schemeClr val="accent1"/>
                </a:solidFill>
              </a:rPr>
              <a:t>قوانین اجتماعی </a:t>
            </a:r>
            <a:r>
              <a:rPr lang="fa-IR" sz="2000" dirty="0" smtClean="0">
                <a:solidFill>
                  <a:schemeClr val="accent1"/>
                </a:solidFill>
              </a:rPr>
              <a:t>نانوشته</a:t>
            </a:r>
            <a:endParaRPr lang="en-US" altLang="de-DE" sz="2000" dirty="0">
              <a:solidFill>
                <a:schemeClr val="accent1"/>
              </a:solidFill>
            </a:endParaRPr>
          </a:p>
        </p:txBody>
      </p:sp>
      <p:sp>
        <p:nvSpPr>
          <p:cNvPr id="7" name="Text Box 3"/>
          <p:cNvSpPr txBox="1">
            <a:spLocks noChangeArrowheads="1"/>
          </p:cNvSpPr>
          <p:nvPr/>
        </p:nvSpPr>
        <p:spPr bwMode="auto">
          <a:xfrm>
            <a:off x="4212431" y="3244334"/>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fa-IR" altLang="de-DE" dirty="0" smtClean="0">
                <a:solidFill>
                  <a:schemeClr val="accent1"/>
                </a:solidFill>
              </a:rPr>
              <a:t>؟؟؟</a:t>
            </a:r>
            <a:endParaRPr lang="de-DE" altLang="de-DE" dirty="0">
              <a:solidFill>
                <a:schemeClr val="accent1"/>
              </a:solidFill>
            </a:endParaRPr>
          </a:p>
        </p:txBody>
      </p:sp>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7.38</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6083" name="Text Box 3"/>
          <p:cNvSpPr txBox="1">
            <a:spLocks noChangeArrowheads="1"/>
          </p:cNvSpPr>
          <p:nvPr/>
        </p:nvSpPr>
        <p:spPr bwMode="auto">
          <a:xfrm>
            <a:off x="252413" y="1365250"/>
            <a:ext cx="8640000" cy="19389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algn="just" rtl="1" eaLnBrk="1" hangingPunct="1">
              <a:spcBef>
                <a:spcPts val="1200"/>
              </a:spcBef>
              <a:buClr>
                <a:srgbClr val="8CADAE"/>
              </a:buClr>
              <a:buFontTx/>
              <a:buChar char="o"/>
            </a:pPr>
            <a:r>
              <a:rPr lang="fa-IR" dirty="0"/>
              <a:t>وقت شناس </a:t>
            </a:r>
            <a:r>
              <a:rPr lang="fa-IR" dirty="0" smtClean="0"/>
              <a:t>باشید</a:t>
            </a:r>
          </a:p>
          <a:p>
            <a:pPr marL="540000" indent="-360000" algn="just" rtl="1" eaLnBrk="1" hangingPunct="1">
              <a:spcBef>
                <a:spcPts val="1200"/>
              </a:spcBef>
              <a:buClr>
                <a:srgbClr val="8CADAE"/>
              </a:buClr>
              <a:buFontTx/>
              <a:buChar char="o"/>
            </a:pPr>
            <a:r>
              <a:rPr lang="fa-IR" dirty="0" smtClean="0"/>
              <a:t>افراد </a:t>
            </a:r>
            <a:r>
              <a:rPr lang="fa-IR" dirty="0"/>
              <a:t>مسن و یا افرادی که با شما </a:t>
            </a:r>
            <a:r>
              <a:rPr lang="fa-IR" dirty="0" smtClean="0"/>
              <a:t>آشنا نیستند، به شیوه ای رسمی </a:t>
            </a:r>
            <a:r>
              <a:rPr lang="fa-IR" dirty="0"/>
              <a:t>ملاقات </a:t>
            </a:r>
            <a:r>
              <a:rPr lang="fa-IR" dirty="0" smtClean="0"/>
              <a:t>کنید</a:t>
            </a:r>
          </a:p>
          <a:p>
            <a:pPr marL="540000" indent="-360000" algn="just" rtl="1" eaLnBrk="1" hangingPunct="1">
              <a:spcBef>
                <a:spcPts val="1200"/>
              </a:spcBef>
              <a:buClr>
                <a:srgbClr val="8CADAE"/>
              </a:buClr>
              <a:buFontTx/>
              <a:buChar char="o"/>
            </a:pPr>
            <a:r>
              <a:rPr lang="fa-IR" dirty="0"/>
              <a:t>رعایت </a:t>
            </a:r>
            <a:r>
              <a:rPr lang="fa-IR" dirty="0" smtClean="0"/>
              <a:t>ادب: «لطفا»، «متشکرم»، «ببخشید» و </a:t>
            </a:r>
            <a:r>
              <a:rPr lang="fa-IR" dirty="0"/>
              <a:t>غیره  را در جای مناسب استفاده </a:t>
            </a:r>
            <a:r>
              <a:rPr lang="fa-IR" dirty="0" smtClean="0"/>
              <a:t>کنید</a:t>
            </a:r>
          </a:p>
          <a:p>
            <a:pPr marL="540000" indent="-360000" algn="just" rtl="1" eaLnBrk="1" hangingPunct="1">
              <a:spcBef>
                <a:spcPts val="1200"/>
              </a:spcBef>
              <a:buClr>
                <a:srgbClr val="8CADAE"/>
              </a:buClr>
              <a:buFontTx/>
              <a:buChar char="o"/>
            </a:pPr>
            <a:r>
              <a:rPr lang="fa-IR" dirty="0"/>
              <a:t>تن و میزان صدای خود را متناسب با </a:t>
            </a:r>
            <a:r>
              <a:rPr lang="fa-IR" dirty="0" smtClean="0"/>
              <a:t>موقعیت/مکان </a:t>
            </a:r>
            <a:r>
              <a:rPr lang="fa-IR" dirty="0"/>
              <a:t>تطبیق  دهید، بیش از حد بلند (و یا بیش از حد آرام</a:t>
            </a:r>
            <a:r>
              <a:rPr lang="fa-IR" dirty="0" smtClean="0"/>
              <a:t>) حرف </a:t>
            </a:r>
            <a:r>
              <a:rPr lang="fa-IR" dirty="0"/>
              <a:t>نزنید</a:t>
            </a:r>
            <a:r>
              <a:rPr lang="fa-IR" dirty="0" smtClean="0"/>
              <a:t>.</a:t>
            </a:r>
            <a:endParaRPr lang="en-US" dirty="0"/>
          </a:p>
        </p:txBody>
      </p:sp>
      <p:pic>
        <p:nvPicPr>
          <p:cNvPr id="4608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0113" y="5122862"/>
            <a:ext cx="2103887"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ts val="0"/>
              </a:spcBef>
            </a:pPr>
            <a:r>
              <a:rPr lang="fa-IR" sz="2000" dirty="0">
                <a:solidFill>
                  <a:schemeClr val="accent1"/>
                </a:solidFill>
              </a:rPr>
              <a:t>قوانین اجتماعی </a:t>
            </a:r>
            <a:r>
              <a:rPr lang="fa-IR" sz="2000" dirty="0" smtClean="0">
                <a:solidFill>
                  <a:schemeClr val="accent1"/>
                </a:solidFill>
              </a:rPr>
              <a:t>نانوشته</a:t>
            </a:r>
            <a:endParaRPr lang="en-US" altLang="de-DE" sz="2000" dirty="0">
              <a:solidFill>
                <a:schemeClr val="accent1"/>
              </a:solidFill>
            </a:endParaRPr>
          </a:p>
        </p:txBody>
      </p:sp>
      <p:grpSp>
        <p:nvGrpSpPr>
          <p:cNvPr id="13" name="Group 68"/>
          <p:cNvGrpSpPr>
            <a:grpSpLocks/>
          </p:cNvGrpSpPr>
          <p:nvPr/>
        </p:nvGrpSpPr>
        <p:grpSpPr bwMode="auto">
          <a:xfrm>
            <a:off x="0" y="6165857"/>
            <a:ext cx="2339975" cy="474663"/>
            <a:chOff x="0" y="3957"/>
            <a:chExt cx="1474" cy="299"/>
          </a:xfrm>
        </p:grpSpPr>
        <p:sp>
          <p:nvSpPr>
            <p:cNvPr id="14"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6"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7.4</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7.39</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12"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a:t>(“</a:t>
            </a:r>
            <a:r>
              <a:rPr lang="en-US" altLang="de-DE" sz="800" i="1" dirty="0" err="1"/>
              <a:t>hermandad</a:t>
            </a:r>
            <a:r>
              <a:rPr lang="en-US" altLang="de-DE" sz="800" i="1" dirty="0"/>
              <a:t> – friendship” by </a:t>
            </a:r>
            <a:r>
              <a:rPr lang="en-US" altLang="de-DE" sz="800" i="1" dirty="0" err="1"/>
              <a:t>ruurmo</a:t>
            </a:r>
            <a:r>
              <a:rPr lang="en-US" altLang="de-DE" sz="800" i="1" dirty="0"/>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7107" name="Text Box 3"/>
          <p:cNvSpPr txBox="1">
            <a:spLocks noChangeArrowheads="1"/>
          </p:cNvSpPr>
          <p:nvPr/>
        </p:nvSpPr>
        <p:spPr bwMode="auto">
          <a:xfrm>
            <a:off x="252000" y="1353102"/>
            <a:ext cx="8640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algn="r" rtl="1" eaLnBrk="1" hangingPunct="1">
              <a:spcBef>
                <a:spcPts val="1200"/>
              </a:spcBef>
              <a:buClr>
                <a:srgbClr val="8CADAE"/>
              </a:buClr>
              <a:buFontTx/>
              <a:buChar char="o"/>
            </a:pPr>
            <a:r>
              <a:rPr lang="fa-IR" dirty="0" smtClean="0"/>
              <a:t>برای </a:t>
            </a:r>
            <a:r>
              <a:rPr lang="fa-IR" dirty="0"/>
              <a:t>مناسبت </a:t>
            </a:r>
            <a:r>
              <a:rPr lang="fa-IR" dirty="0" smtClean="0"/>
              <a:t>ها/موقعیت </a:t>
            </a:r>
            <a:r>
              <a:rPr lang="fa-IR" dirty="0"/>
              <a:t>ها لباس مناسب </a:t>
            </a:r>
            <a:r>
              <a:rPr lang="fa-IR" dirty="0" smtClean="0"/>
              <a:t>بپوشید(به </a:t>
            </a:r>
            <a:r>
              <a:rPr lang="fa-IR" dirty="0"/>
              <a:t>عنوان مثال نپوشیدن </a:t>
            </a:r>
            <a:r>
              <a:rPr lang="fa-IR" dirty="0" smtClean="0"/>
              <a:t>شلوار ورزشی/ کفش </a:t>
            </a:r>
            <a:r>
              <a:rPr lang="fa-IR" dirty="0"/>
              <a:t>ورزشی برای مراسم تشییع جنازه و یا مصاحبه شغلی</a:t>
            </a:r>
            <a:r>
              <a:rPr lang="fa-IR" dirty="0" smtClean="0"/>
              <a:t>)</a:t>
            </a:r>
          </a:p>
          <a:p>
            <a:pPr marL="540000" indent="-360000" algn="r" rtl="1" eaLnBrk="1" hangingPunct="1">
              <a:spcBef>
                <a:spcPts val="1200"/>
              </a:spcBef>
              <a:buClr>
                <a:srgbClr val="8CADAE"/>
              </a:buClr>
              <a:buFontTx/>
              <a:buChar char="o"/>
            </a:pPr>
            <a:r>
              <a:rPr lang="fa-IR" dirty="0" smtClean="0"/>
              <a:t>بهداشت فردی را رعایت کنید </a:t>
            </a:r>
            <a:r>
              <a:rPr lang="fa-IR" dirty="0"/>
              <a:t>(به عنوان مثال دوش گرفتن به طور منظم، نپوشیدن لباس های لکه دار</a:t>
            </a:r>
            <a:r>
              <a:rPr lang="fa-IR" dirty="0" smtClean="0"/>
              <a:t>)</a:t>
            </a:r>
            <a:endParaRPr lang="fa-IR" altLang="de-DE" dirty="0" smtClean="0"/>
          </a:p>
        </p:txBody>
      </p:sp>
      <p:sp>
        <p:nvSpPr>
          <p:cNvPr id="47108" name="Rectangle 10"/>
          <p:cNvSpPr>
            <a:spLocks noChangeArrowheads="1"/>
          </p:cNvSpPr>
          <p:nvPr/>
        </p:nvSpPr>
        <p:spPr bwMode="auto">
          <a:xfrm>
            <a:off x="7380288" y="5876925"/>
            <a:ext cx="12954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13"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ts val="0"/>
              </a:spcBef>
            </a:pPr>
            <a:r>
              <a:rPr lang="fa-IR" sz="2000" dirty="0">
                <a:solidFill>
                  <a:schemeClr val="accent1"/>
                </a:solidFill>
              </a:rPr>
              <a:t>قوانین اجتماعی </a:t>
            </a:r>
            <a:r>
              <a:rPr lang="fa-IR" sz="2000" dirty="0" smtClean="0">
                <a:solidFill>
                  <a:schemeClr val="accent1"/>
                </a:solidFill>
              </a:rPr>
              <a:t>نانوشته</a:t>
            </a:r>
            <a:endParaRPr lang="en-US" altLang="de-DE" sz="2000" dirty="0">
              <a:solidFill>
                <a:schemeClr val="accent1"/>
              </a:solidFill>
            </a:endParaRPr>
          </a:p>
        </p:txBody>
      </p:sp>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7.40</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pic>
        <p:nvPicPr>
          <p:cNvPr id="10" name="Picture 13" descr="3053413712_6df07eb6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3208338"/>
            <a:ext cx="285115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a:t>(“008-People We Know” by gingerpig2000)</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8131" name="Text Box 3"/>
          <p:cNvSpPr txBox="1">
            <a:spLocks noChangeArrowheads="1"/>
          </p:cNvSpPr>
          <p:nvPr/>
        </p:nvSpPr>
        <p:spPr bwMode="auto">
          <a:xfrm>
            <a:off x="251694" y="1366838"/>
            <a:ext cx="8640612" cy="338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6575" indent="-536575">
              <a:spcBef>
                <a:spcPct val="20000"/>
              </a:spcBef>
              <a:buClr>
                <a:schemeClr val="accent1"/>
              </a:buClr>
              <a:buSzPct val="85000"/>
              <a:buFont typeface="Wingdings 2" pitchFamily="18" charset="2"/>
              <a:tabLst>
                <a:tab pos="900113" algn="l"/>
              </a:tabLst>
              <a:defRPr>
                <a:solidFill>
                  <a:schemeClr val="tx1"/>
                </a:solidFill>
                <a:latin typeface="Verdana" pitchFamily="34" charset="0"/>
              </a:defRPr>
            </a:lvl1pPr>
            <a:lvl2pPr marL="1524000" indent="-357188">
              <a:spcBef>
                <a:spcPct val="20000"/>
              </a:spcBef>
              <a:buClr>
                <a:srgbClr val="8CADAE"/>
              </a:buClr>
              <a:buSzPct val="85000"/>
              <a:buFont typeface="Courier New" pitchFamily="49" charset="0"/>
              <a:buChar char="o"/>
              <a:tabLst>
                <a:tab pos="900113" algn="l"/>
              </a:tabLst>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tabLst>
                <a:tab pos="900113" algn="l"/>
              </a:tabLst>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tabLst>
                <a:tab pos="900113" algn="l"/>
              </a:tabLst>
              <a:defRPr>
                <a:solidFill>
                  <a:schemeClr val="tx1"/>
                </a:solidFill>
                <a:latin typeface="Verdana" pitchFamily="34" charset="0"/>
              </a:defRPr>
            </a:lvl4pPr>
            <a:lvl5pPr marL="2057400" indent="-228600">
              <a:spcBef>
                <a:spcPct val="20000"/>
              </a:spcBef>
              <a:buClr>
                <a:srgbClr val="8FB08C"/>
              </a:buClr>
              <a:buChar char="•"/>
              <a:tabLst>
                <a:tab pos="900113"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9pPr>
          </a:lstStyle>
          <a:p>
            <a:pPr marL="180000" indent="0" algn="r" rtl="1" eaLnBrk="1" hangingPunct="1">
              <a:spcBef>
                <a:spcPts val="1200"/>
              </a:spcBef>
              <a:buClr>
                <a:srgbClr val="336699"/>
              </a:buClr>
              <a:buSzTx/>
              <a:buFont typeface="Wingdings" pitchFamily="2" charset="2"/>
              <a:buNone/>
            </a:pPr>
            <a:r>
              <a:rPr lang="fa-IR" dirty="0" smtClean="0"/>
              <a:t>«خوش رفتاری»، </a:t>
            </a:r>
            <a:r>
              <a:rPr lang="fa-IR" dirty="0"/>
              <a:t>به عنوان مثال</a:t>
            </a:r>
            <a:r>
              <a:rPr lang="en-US" dirty="0" smtClean="0"/>
              <a:t>:</a:t>
            </a:r>
            <a:endParaRPr lang="fa-IR" dirty="0" smtClean="0"/>
          </a:p>
          <a:p>
            <a:pPr marL="540000" lvl="1" indent="-360000" algn="r" rtl="1" eaLnBrk="1" hangingPunct="1">
              <a:spcBef>
                <a:spcPts val="1200"/>
              </a:spcBef>
              <a:buFontTx/>
              <a:buChar char="o"/>
            </a:pPr>
            <a:r>
              <a:rPr lang="fa-IR" dirty="0" smtClean="0"/>
              <a:t>در </a:t>
            </a:r>
            <a:r>
              <a:rPr lang="fa-IR" dirty="0"/>
              <a:t>ملاء عام آروغ نزنید </a:t>
            </a:r>
            <a:r>
              <a:rPr lang="en-US" dirty="0" smtClean="0"/>
              <a:t>-</a:t>
            </a:r>
            <a:r>
              <a:rPr lang="fa-IR" dirty="0" smtClean="0"/>
              <a:t>در </a:t>
            </a:r>
            <a:r>
              <a:rPr lang="fa-IR" dirty="0"/>
              <a:t>غیر این صورت، عذرخواهی کنید.</a:t>
            </a:r>
            <a:endParaRPr lang="en-US" dirty="0"/>
          </a:p>
          <a:p>
            <a:pPr marL="540000" lvl="1" indent="-360000" algn="r" rtl="1" eaLnBrk="1" hangingPunct="1">
              <a:spcBef>
                <a:spcPts val="1200"/>
              </a:spcBef>
              <a:buFontTx/>
              <a:buChar char="o"/>
            </a:pPr>
            <a:r>
              <a:rPr lang="fa-IR" dirty="0"/>
              <a:t>هنگامی که خمیازه می کشید، دست خود را جلوی دهانتان بگیرید</a:t>
            </a:r>
            <a:r>
              <a:rPr lang="fa-IR" dirty="0" smtClean="0"/>
              <a:t>.</a:t>
            </a:r>
            <a:endParaRPr lang="fa-IR" dirty="0"/>
          </a:p>
          <a:p>
            <a:pPr marL="540000" lvl="1" indent="-360000" algn="r" rtl="1" eaLnBrk="1" hangingPunct="1">
              <a:spcBef>
                <a:spcPts val="1200"/>
              </a:spcBef>
              <a:buFontTx/>
              <a:buChar char="o"/>
            </a:pPr>
            <a:r>
              <a:rPr lang="fa-IR" dirty="0"/>
              <a:t>وقت گرفتن بینی دور از افراد/ میز قرار بگیرید</a:t>
            </a:r>
            <a:r>
              <a:rPr lang="fa-IR" dirty="0" smtClean="0"/>
              <a:t>.</a:t>
            </a:r>
          </a:p>
          <a:p>
            <a:pPr marL="540000" lvl="1" indent="-360000" algn="r" rtl="1" eaLnBrk="1" hangingPunct="1">
              <a:spcBef>
                <a:spcPts val="1200"/>
              </a:spcBef>
              <a:buFontTx/>
              <a:buChar char="o"/>
            </a:pPr>
            <a:r>
              <a:rPr lang="fa-IR" dirty="0"/>
              <a:t>وقتی دیگران غذا می خورند، سیگار نکشید</a:t>
            </a:r>
            <a:r>
              <a:rPr lang="fa-IR" dirty="0" smtClean="0"/>
              <a:t>.</a:t>
            </a:r>
          </a:p>
          <a:p>
            <a:pPr marL="540000" lvl="1" indent="-360000" algn="r" rtl="1" eaLnBrk="1" hangingPunct="1">
              <a:spcBef>
                <a:spcPts val="1200"/>
              </a:spcBef>
              <a:buFontTx/>
              <a:buChar char="o"/>
            </a:pPr>
            <a:r>
              <a:rPr lang="fa-IR" dirty="0"/>
              <a:t>با دهان پر حرف نزنید</a:t>
            </a:r>
            <a:r>
              <a:rPr lang="fa-IR" dirty="0" smtClean="0"/>
              <a:t>.</a:t>
            </a:r>
          </a:p>
          <a:p>
            <a:pPr marL="540000" lvl="1" indent="-360000" algn="r" rtl="1" eaLnBrk="1" hangingPunct="1">
              <a:spcBef>
                <a:spcPts val="1200"/>
              </a:spcBef>
              <a:buFontTx/>
              <a:buChar char="o"/>
            </a:pPr>
            <a:r>
              <a:rPr lang="fa-IR" dirty="0"/>
              <a:t>آب دهانتان را بر روی زمین نیندازید</a:t>
            </a:r>
            <a:r>
              <a:rPr lang="fa-IR" dirty="0" smtClean="0"/>
              <a:t>.</a:t>
            </a:r>
          </a:p>
          <a:p>
            <a:pPr marL="540000" lvl="1" indent="-360000" algn="r" rtl="1" eaLnBrk="1" hangingPunct="1">
              <a:spcBef>
                <a:spcPts val="1200"/>
              </a:spcBef>
              <a:buFontTx/>
              <a:buChar char="o"/>
            </a:pPr>
            <a:r>
              <a:rPr lang="fa-IR" dirty="0"/>
              <a:t>دشنام ندهید</a:t>
            </a:r>
            <a:r>
              <a:rPr lang="fa-IR" dirty="0" smtClean="0"/>
              <a:t>.</a:t>
            </a:r>
            <a:endParaRPr lang="en-US" altLang="de-DE" dirty="0" smtClean="0"/>
          </a:p>
        </p:txBody>
      </p:sp>
      <p:pic>
        <p:nvPicPr>
          <p:cNvPr id="48132" name="Picture 7" descr="1309288105_150d1fa560No Toser-No Coughing Zo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101" y="4780221"/>
            <a:ext cx="1866900" cy="186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ts val="0"/>
              </a:spcBef>
            </a:pPr>
            <a:r>
              <a:rPr lang="fa-IR" sz="2000" dirty="0">
                <a:solidFill>
                  <a:schemeClr val="accent1"/>
                </a:solidFill>
              </a:rPr>
              <a:t>قوانین اجتماعی </a:t>
            </a:r>
            <a:r>
              <a:rPr lang="fa-IR" sz="2000" dirty="0" smtClean="0">
                <a:solidFill>
                  <a:schemeClr val="accent1"/>
                </a:solidFill>
              </a:rPr>
              <a:t>نانوشته</a:t>
            </a:r>
            <a:endParaRPr lang="en-US" altLang="de-DE" sz="2000" dirty="0">
              <a:solidFill>
                <a:schemeClr val="accent1"/>
              </a:solidFill>
            </a:endParaRPr>
          </a:p>
        </p:txBody>
      </p:sp>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7.41</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10" name="Text Box 11"/>
          <p:cNvSpPr txBox="1">
            <a:spLocks noChangeArrowheads="1"/>
          </p:cNvSpPr>
          <p:nvPr/>
        </p:nvSpPr>
        <p:spPr bwMode="auto">
          <a:xfrm>
            <a:off x="-1" y="6662738"/>
            <a:ext cx="6688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a:latin typeface="Arial" charset="0"/>
              </a:rPr>
              <a:t>(“</a:t>
            </a:r>
            <a:r>
              <a:rPr lang="en-US" altLang="de-DE" sz="800" i="1" dirty="0"/>
              <a:t>No </a:t>
            </a:r>
            <a:r>
              <a:rPr lang="en-US" altLang="de-DE" sz="800" i="1" dirty="0" err="1"/>
              <a:t>Toser</a:t>
            </a:r>
            <a:r>
              <a:rPr lang="en-US" altLang="de-DE" sz="800" i="1" dirty="0"/>
              <a:t> / No Coughing Zone</a:t>
            </a:r>
            <a:r>
              <a:rPr lang="en-US" altLang="de-DE" sz="800" i="1" dirty="0">
                <a:latin typeface="Arial" charset="0"/>
              </a:rPr>
              <a:t>” by</a:t>
            </a:r>
            <a:r>
              <a:rPr lang="en-US" altLang="de-DE" sz="800" i="1" dirty="0"/>
              <a:t> Michael </a:t>
            </a:r>
            <a:r>
              <a:rPr lang="en-US" altLang="de-DE" sz="800" i="1" dirty="0" err="1"/>
              <a:t>Slichenmyer</a:t>
            </a:r>
            <a:r>
              <a:rPr lang="en-US" altLang="de-DE" sz="800" i="1" dirty="0"/>
              <a:t> (www.flickr.com/photos/notunlike)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2342438" y="1101719"/>
            <a:ext cx="4459074" cy="5473714"/>
          </a:xfrm>
          <a:prstGeom prst="rect">
            <a:avLst/>
          </a:prstGeom>
        </p:spPr>
      </p:pic>
      <p:sp>
        <p:nvSpPr>
          <p:cNvPr id="49156"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ts val="0"/>
              </a:spcBef>
            </a:pPr>
            <a:r>
              <a:rPr lang="fa-IR" altLang="de-DE" sz="2000" dirty="0" smtClean="0">
                <a:solidFill>
                  <a:schemeClr val="accent1"/>
                </a:solidFill>
              </a:rPr>
              <a:t>«از اتاق درمان تا زندگی روزمره»</a:t>
            </a:r>
            <a:endParaRPr lang="en-US" altLang="de-DE" sz="2000" dirty="0">
              <a:solidFill>
                <a:schemeClr val="accent1"/>
              </a:solidFill>
            </a:endParaRPr>
          </a:p>
        </p:txBody>
      </p:sp>
      <p:grpSp>
        <p:nvGrpSpPr>
          <p:cNvPr id="12" name="Group 68"/>
          <p:cNvGrpSpPr>
            <a:grpSpLocks/>
          </p:cNvGrpSpPr>
          <p:nvPr/>
        </p:nvGrpSpPr>
        <p:grpSpPr bwMode="auto">
          <a:xfrm>
            <a:off x="0" y="6165857"/>
            <a:ext cx="2339975" cy="474663"/>
            <a:chOff x="0" y="3957"/>
            <a:chExt cx="1474" cy="299"/>
          </a:xfrm>
        </p:grpSpPr>
        <p:sp>
          <p:nvSpPr>
            <p:cNvPr id="13"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4"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7.5</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7.42</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11" name="Textfeld 10"/>
          <p:cNvSpPr txBox="1"/>
          <p:nvPr/>
        </p:nvSpPr>
        <p:spPr>
          <a:xfrm rot="19806148">
            <a:off x="3434530" y="3608390"/>
            <a:ext cx="2274888" cy="460375"/>
          </a:xfrm>
          <a:prstGeom prst="rect">
            <a:avLst/>
          </a:prstGeom>
          <a:noFill/>
        </p:spPr>
        <p:txBody>
          <a:bodyPr>
            <a:spAutoFit/>
          </a:bodyPr>
          <a:lstStyle/>
          <a:p>
            <a:pPr algn="ctr" rtl="1">
              <a:defRPr/>
            </a:pPr>
            <a:r>
              <a:rPr lang="fa-IR" sz="2400" b="1" dirty="0" smtClean="0">
                <a:solidFill>
                  <a:schemeClr val="bg1">
                    <a:lumMod val="85000"/>
                  </a:schemeClr>
                </a:solidFill>
                <a:effectLst>
                  <a:outerShdw blurRad="50800" dist="50800" dir="5400000" algn="ctr" rotWithShape="0">
                    <a:srgbClr val="000000">
                      <a:alpha val="50000"/>
                    </a:srgbClr>
                  </a:outerShdw>
                </a:effectLst>
              </a:rPr>
              <a:t>کاربرگ</a:t>
            </a:r>
            <a:endParaRPr lang="en-US"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1413" y="1762125"/>
            <a:ext cx="8641175" cy="29238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lvl="1" indent="-360000" algn="r" rtl="1" eaLnBrk="1" hangingPunct="1">
              <a:spcBef>
                <a:spcPts val="1200"/>
              </a:spcBef>
              <a:buFontTx/>
              <a:buChar char="o"/>
              <a:tabLst>
                <a:tab pos="900113" algn="l"/>
              </a:tabLst>
            </a:pPr>
            <a:r>
              <a:rPr lang="fa-IR" dirty="0"/>
              <a:t>شما فقط زمانی در مورد فردی  دیگر به نتایج قطعی می رسید که به خوبی او را بشناسید و یا او را از نزدیک دیده باشید.</a:t>
            </a:r>
          </a:p>
          <a:p>
            <a:pPr marL="540000" lvl="1" indent="-360000" algn="r" rtl="1" eaLnBrk="1" hangingPunct="1">
              <a:spcBef>
                <a:spcPts val="1200"/>
              </a:spcBef>
              <a:buFontTx/>
              <a:buChar char="o"/>
              <a:tabLst>
                <a:tab pos="900113" algn="l"/>
              </a:tabLst>
            </a:pPr>
            <a:r>
              <a:rPr lang="fa-IR" dirty="0"/>
              <a:t>حالات صورت و ژست ها سرنخ های مهمی برای آنچه که یک فرد احساس می کند می باشد، در عین حال می تواند گمراه کننده هم باشد!</a:t>
            </a:r>
            <a:endParaRPr lang="fa-IR" altLang="de-DE" dirty="0"/>
          </a:p>
          <a:p>
            <a:pPr marL="540000" lvl="1" indent="-360000" algn="r" rtl="1" eaLnBrk="1" hangingPunct="1">
              <a:spcBef>
                <a:spcPts val="1200"/>
              </a:spcBef>
              <a:buFontTx/>
              <a:buChar char="o"/>
              <a:tabLst>
                <a:tab pos="900113" algn="l"/>
              </a:tabLst>
            </a:pPr>
            <a:r>
              <a:rPr lang="fa-IR" dirty="0"/>
              <a:t>هنگام ارزیابی موقعیت های پیچیده و یا رفتار دیگران، در نظر گرفتن تمام اطلاعات موجود بسیار مهم است.</a:t>
            </a:r>
            <a:endParaRPr lang="en-US" dirty="0"/>
          </a:p>
          <a:p>
            <a:pPr marL="540000" lvl="1" indent="-360000" algn="r" rtl="1" eaLnBrk="1" hangingPunct="1">
              <a:spcBef>
                <a:spcPts val="1200"/>
              </a:spcBef>
              <a:buFontTx/>
              <a:buChar char="o"/>
              <a:tabLst>
                <a:tab pos="900113" algn="l"/>
              </a:tabLst>
            </a:pPr>
            <a:r>
              <a:rPr lang="fa-IR" dirty="0"/>
              <a:t>توجه:</a:t>
            </a:r>
            <a:r>
              <a:rPr lang="en-US" dirty="0"/>
              <a:t> </a:t>
            </a:r>
            <a:r>
              <a:rPr lang="fa-IR" dirty="0"/>
              <a:t>وضعیت فعلی روحیه ما تحت تاثیر چگونگی درکمان از محیط  اطراف است (به عنوان مثال اینکه چگونه یک فرد را ارزیابی می کنید).</a:t>
            </a:r>
            <a:endParaRPr lang="en-US" dirty="0"/>
          </a:p>
          <a:p>
            <a:pPr marL="540000" lvl="1" indent="-360000" algn="r" rtl="1" eaLnBrk="1" hangingPunct="1">
              <a:spcBef>
                <a:spcPts val="1200"/>
              </a:spcBef>
              <a:buFontTx/>
              <a:buChar char="o"/>
              <a:tabLst>
                <a:tab pos="900113" algn="l"/>
              </a:tabLst>
            </a:pPr>
            <a:r>
              <a:rPr lang="fa-IR" dirty="0"/>
              <a:t>هنگام برقراری ارتباط  با مردم، قوانین اجتماعی (التزامی) زیادی وجود دارند که باید مورد توجه قرار گیرند.</a:t>
            </a:r>
            <a:endParaRPr lang="en-US" altLang="de-DE" dirty="0"/>
          </a:p>
        </p:txBody>
      </p:sp>
      <p:sp>
        <p:nvSpPr>
          <p:cNvPr id="50179" name="Rectangle 3"/>
          <p:cNvSpPr>
            <a:spLocks noChangeArrowheads="1"/>
          </p:cNvSpPr>
          <p:nvPr/>
        </p:nvSpPr>
        <p:spPr bwMode="auto">
          <a:xfrm>
            <a:off x="3894138" y="240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50183" name="Rectangle 6"/>
          <p:cNvSpPr>
            <a:spLocks noChangeArrowheads="1"/>
          </p:cNvSpPr>
          <p:nvPr/>
        </p:nvSpPr>
        <p:spPr bwMode="auto">
          <a:xfrm>
            <a:off x="252000" y="1341438"/>
            <a:ext cx="864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fa-IR" altLang="de-DE" b="1" dirty="0" smtClean="0"/>
              <a:t>اهداف آموزشی:</a:t>
            </a:r>
            <a:endParaRPr lang="en-US" altLang="de-DE" b="1" dirty="0"/>
          </a:p>
        </p:txBody>
      </p:sp>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7.43</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7"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کاربردهایی برای زندگی روزمره</a:t>
            </a:r>
            <a:endParaRPr lang="en-US" sz="2000" dirty="0">
              <a:solidFill>
                <a:schemeClr val="accent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1413" y="1762125"/>
            <a:ext cx="8641175" cy="21852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algn="just" rtl="1" eaLnBrk="1" hangingPunct="1">
              <a:spcBef>
                <a:spcPts val="1200"/>
              </a:spcBef>
              <a:buClr>
                <a:srgbClr val="8CADAE"/>
              </a:buClr>
              <a:buFontTx/>
              <a:buChar char="o"/>
            </a:pPr>
            <a:r>
              <a:rPr lang="fa-IR" dirty="0" smtClean="0"/>
              <a:t>زمانی </a:t>
            </a:r>
            <a:r>
              <a:rPr lang="fa-IR" dirty="0"/>
              <a:t>که از رفتار دیگران احساس آشفتگی، ناراحتی و یا استرس می </a:t>
            </a:r>
            <a:r>
              <a:rPr lang="fa-IR" dirty="0" smtClean="0"/>
              <a:t>کنید، </a:t>
            </a:r>
            <a:r>
              <a:rPr lang="fa-IR" dirty="0"/>
              <a:t>عادت کنید </a:t>
            </a:r>
            <a:r>
              <a:rPr lang="fa-IR" dirty="0" smtClean="0"/>
              <a:t>همیشه </a:t>
            </a:r>
            <a:r>
              <a:rPr lang="fa-IR" dirty="0"/>
              <a:t>حداقل 2-3 توضیح </a:t>
            </a:r>
            <a:r>
              <a:rPr lang="fa-IR" dirty="0" smtClean="0"/>
              <a:t>برای آن در </a:t>
            </a:r>
            <a:r>
              <a:rPr lang="fa-IR" dirty="0"/>
              <a:t>نظر </a:t>
            </a:r>
            <a:r>
              <a:rPr lang="fa-IR" dirty="0" smtClean="0"/>
              <a:t>بگیرید. </a:t>
            </a:r>
          </a:p>
          <a:p>
            <a:pPr marL="540000" indent="-360000" algn="just" rtl="1" eaLnBrk="1" hangingPunct="1">
              <a:spcBef>
                <a:spcPts val="1200"/>
              </a:spcBef>
              <a:buClr>
                <a:srgbClr val="8CADAE"/>
              </a:buClr>
              <a:buFontTx/>
              <a:buChar char="o"/>
            </a:pPr>
            <a:r>
              <a:rPr lang="fa-IR" dirty="0"/>
              <a:t>همچنین به شیوه زندگی افراد، برای مثال فردی را در نظر بگیرید که سحرخیز است و یا شب زنده دار </a:t>
            </a:r>
            <a:r>
              <a:rPr lang="fa-IR" dirty="0" smtClean="0"/>
              <a:t>است-و </a:t>
            </a:r>
            <a:r>
              <a:rPr lang="fa-IR" dirty="0"/>
              <a:t>یا در مورد شرایطی که یک فرد در حال حاضر با آن سر و کار دارد، توجه </a:t>
            </a:r>
            <a:r>
              <a:rPr lang="fa-IR" dirty="0" smtClean="0"/>
              <a:t>کنید.</a:t>
            </a:r>
            <a:r>
              <a:rPr lang="en-US" dirty="0" smtClean="0"/>
              <a:t> </a:t>
            </a:r>
            <a:r>
              <a:rPr lang="fa-IR" dirty="0"/>
              <a:t>اگر یک نفر حرف تند و زننده ای بزند، لزوما شرور یا دیوانه نیست اما شاید فقط بی ملاحظه </a:t>
            </a:r>
            <a:r>
              <a:rPr lang="fa-IR" dirty="0" smtClean="0"/>
              <a:t>باشد. </a:t>
            </a:r>
            <a:r>
              <a:rPr lang="fa-IR" dirty="0"/>
              <a:t>هیچ کس در تمام موقعیت ها واکنش منصفانه و مناسبی نشان نمی </a:t>
            </a:r>
            <a:r>
              <a:rPr lang="fa-IR" dirty="0" smtClean="0"/>
              <a:t>دهد</a:t>
            </a:r>
            <a:r>
              <a:rPr lang="fa-IR" dirty="0"/>
              <a:t>.</a:t>
            </a:r>
            <a:r>
              <a:rPr lang="en-US" dirty="0" smtClean="0"/>
              <a:t> </a:t>
            </a:r>
            <a:endParaRPr lang="en-US" dirty="0"/>
          </a:p>
          <a:p>
            <a:pPr marL="540000" indent="0" algn="just" rtl="1" eaLnBrk="1" hangingPunct="1">
              <a:spcBef>
                <a:spcPts val="0"/>
              </a:spcBef>
              <a:buClr>
                <a:srgbClr val="8CADAE"/>
              </a:buClr>
            </a:pPr>
            <a:r>
              <a:rPr lang="fa-IR" dirty="0" smtClean="0"/>
              <a:t>صادق باشید:</a:t>
            </a:r>
            <a:r>
              <a:rPr lang="en-US" dirty="0" smtClean="0"/>
              <a:t> </a:t>
            </a:r>
            <a:r>
              <a:rPr lang="fa-IR" dirty="0"/>
              <a:t>شما هم همیشه قادر به رفتار عادلانه و مناسب نمی </a:t>
            </a:r>
            <a:r>
              <a:rPr lang="fa-IR" dirty="0" smtClean="0"/>
              <a:t>باشید.</a:t>
            </a:r>
            <a:endParaRPr lang="en-US" dirty="0"/>
          </a:p>
        </p:txBody>
      </p:sp>
      <p:sp>
        <p:nvSpPr>
          <p:cNvPr id="50179" name="Rectangle 3"/>
          <p:cNvSpPr>
            <a:spLocks noChangeArrowheads="1"/>
          </p:cNvSpPr>
          <p:nvPr/>
        </p:nvSpPr>
        <p:spPr bwMode="auto">
          <a:xfrm>
            <a:off x="3894138" y="240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7.44</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7"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کاربردهایی برای زندگی روزمره</a:t>
            </a:r>
            <a:endParaRPr lang="en-US" sz="2000" dirty="0">
              <a:solidFill>
                <a:schemeClr val="accent1"/>
              </a:solidFill>
            </a:endParaRPr>
          </a:p>
        </p:txBody>
      </p:sp>
      <p:sp>
        <p:nvSpPr>
          <p:cNvPr id="9" name="Rectangle 6"/>
          <p:cNvSpPr>
            <a:spLocks noChangeArrowheads="1"/>
          </p:cNvSpPr>
          <p:nvPr/>
        </p:nvSpPr>
        <p:spPr bwMode="auto">
          <a:xfrm>
            <a:off x="252000" y="1341438"/>
            <a:ext cx="864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fa-IR" altLang="de-DE" b="1" dirty="0" smtClean="0"/>
              <a:t>اهداف آموزشی:</a:t>
            </a:r>
            <a:endParaRPr lang="en-US" altLang="de-DE" b="1" dirty="0"/>
          </a:p>
        </p:txBody>
      </p:sp>
    </p:spTree>
    <p:extLst>
      <p:ext uri="{BB962C8B-B14F-4D97-AF65-F5344CB8AC3E}">
        <p14:creationId xmlns:p14="http://schemas.microsoft.com/office/powerpoint/2010/main" val="27038588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252000" y="1341438"/>
            <a:ext cx="8640000" cy="3631763"/>
          </a:xfrm>
          <a:prstGeom prst="rect">
            <a:avLst/>
          </a:prstGeom>
        </p:spPr>
        <p:txBody>
          <a:bodyPr>
            <a:spAutoFit/>
          </a:bodyPr>
          <a:lstStyle/>
          <a:p>
            <a:pPr marL="180000" algn="r" rtl="1"/>
            <a:r>
              <a:rPr lang="fa-IR" dirty="0"/>
              <a:t>در طی </a:t>
            </a:r>
            <a:r>
              <a:rPr lang="fa-IR" dirty="0" smtClean="0"/>
              <a:t>دوره روانپریشی ، </a:t>
            </a:r>
            <a:r>
              <a:rPr lang="fa-IR" dirty="0"/>
              <a:t>افراد تمایل به بد تفسیر کردن یا تفسیر اغراق آمیز از حالات صورت و اعمال دیگران دارند</a:t>
            </a:r>
            <a:r>
              <a:rPr lang="en-US" dirty="0" smtClean="0"/>
              <a:t>.</a:t>
            </a:r>
            <a:endParaRPr lang="fa-IR" dirty="0" smtClean="0"/>
          </a:p>
          <a:p>
            <a:pPr marL="180000" algn="r" rtl="1" eaLnBrk="1" hangingPunct="1">
              <a:spcBef>
                <a:spcPts val="1200"/>
              </a:spcBef>
              <a:defRPr/>
            </a:pPr>
            <a:r>
              <a:rPr lang="fa-IR" dirty="0"/>
              <a:t>بسیاری از </a:t>
            </a:r>
            <a:r>
              <a:rPr lang="fa-IR" dirty="0" smtClean="0"/>
              <a:t>اتفاقات از نگاه بیننده رخ می دهند. </a:t>
            </a:r>
            <a:r>
              <a:rPr lang="fa-IR" dirty="0"/>
              <a:t>به ویژه هنگامی که ما استرس داریم، درک ما از محیط اطرافمان تمایل دارد ما را تحت تاثیر هیجاناتمان قرار دهد (به عنوان </a:t>
            </a:r>
            <a:r>
              <a:rPr lang="fa-IR" dirty="0" smtClean="0"/>
              <a:t>مثال</a:t>
            </a:r>
            <a:r>
              <a:rPr lang="fa-IR" dirty="0"/>
              <a:t>:</a:t>
            </a:r>
            <a:r>
              <a:rPr lang="en-US" dirty="0" smtClean="0"/>
              <a:t> </a:t>
            </a:r>
            <a:r>
              <a:rPr lang="fa-IR" dirty="0" smtClean="0"/>
              <a:t>احساس </a:t>
            </a:r>
            <a:r>
              <a:rPr lang="fa-IR" dirty="0"/>
              <a:t>بی اعتمادی هنگام اضطراب، احساس روشنگری هنگام سرخوشی).  </a:t>
            </a:r>
            <a:endParaRPr lang="en-US" dirty="0"/>
          </a:p>
          <a:p>
            <a:pPr marL="180000" algn="r" rtl="1" eaLnBrk="1" hangingPunct="1">
              <a:spcBef>
                <a:spcPts val="1200"/>
              </a:spcBef>
              <a:defRPr/>
            </a:pPr>
            <a:r>
              <a:rPr lang="fa-IR" altLang="de-DE" i="1" dirty="0" smtClean="0">
                <a:latin typeface="+mj-lt"/>
              </a:rPr>
              <a:t>کدامیک از جنبه های این بخش درمانی به طور خاص از نظر من مفید یا کاربردی است؟ </a:t>
            </a:r>
          </a:p>
          <a:p>
            <a:pPr marL="180000" algn="r" rtl="1" eaLnBrk="1" hangingPunct="1">
              <a:spcBef>
                <a:spcPts val="1200"/>
              </a:spcBef>
              <a:defRPr/>
            </a:pPr>
            <a:r>
              <a:rPr lang="fa-IR" i="1" dirty="0"/>
              <a:t>در آینده نزدیک چه زمانی و در چه موقعیت خاصی آنچه را که یاد گرفته ام، می توانم مورد استفاده/کاربرد قرار دهم؟ چگونه می تواند به من (مثلا برای احساس تنش کمتر ) کمک کند؟ </a:t>
            </a:r>
            <a:endParaRPr lang="en-US" i="1" dirty="0"/>
          </a:p>
          <a:p>
            <a:pPr marL="180000" algn="r" rtl="1" eaLnBrk="1" hangingPunct="1">
              <a:spcBef>
                <a:spcPts val="1200"/>
              </a:spcBef>
              <a:defRPr/>
            </a:pPr>
            <a:endParaRPr lang="fa-IR" altLang="de-DE" i="1" dirty="0">
              <a:latin typeface="+mj-lt"/>
            </a:endParaRPr>
          </a:p>
          <a:p>
            <a:pPr marL="180000" algn="r" rtl="1" eaLnBrk="1" hangingPunct="1">
              <a:spcBef>
                <a:spcPts val="1200"/>
              </a:spcBef>
              <a:buFont typeface="Wingdings" pitchFamily="2" charset="2"/>
              <a:buNone/>
              <a:defRPr/>
            </a:pPr>
            <a:endParaRPr lang="en-US" altLang="de-DE" dirty="0" smtClean="0">
              <a:latin typeface="+mj-lt"/>
            </a:endParaRPr>
          </a:p>
        </p:txBody>
      </p:sp>
      <p:grpSp>
        <p:nvGrpSpPr>
          <p:cNvPr id="10" name="Group 68"/>
          <p:cNvGrpSpPr>
            <a:grpSpLocks/>
          </p:cNvGrpSpPr>
          <p:nvPr/>
        </p:nvGrpSpPr>
        <p:grpSpPr bwMode="auto">
          <a:xfrm>
            <a:off x="0" y="6165857"/>
            <a:ext cx="2339975" cy="474663"/>
            <a:chOff x="0" y="3957"/>
            <a:chExt cx="1474" cy="299"/>
          </a:xfrm>
        </p:grpSpPr>
        <p:sp>
          <p:nvSpPr>
            <p:cNvPr id="1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2"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7.6</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4"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7.45</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9"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این بخش از درمان چه فایده ای برای اختلالات روانپریشی دارد؟</a:t>
            </a:r>
            <a:endParaRPr lang="en-US" sz="2000" dirty="0">
              <a:solidFill>
                <a:schemeClr val="accent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251106" y="1339850"/>
            <a:ext cx="8641788" cy="23391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algn="just" rtl="1" eaLnBrk="1" hangingPunct="1">
              <a:spcBef>
                <a:spcPts val="1200"/>
              </a:spcBef>
              <a:buClrTx/>
              <a:buSzTx/>
              <a:buFont typeface="Wingdings" pitchFamily="2" charset="2"/>
              <a:buNone/>
            </a:pPr>
            <a:r>
              <a:rPr lang="fa-IR" altLang="de-DE" b="1" dirty="0" smtClean="0"/>
              <a:t>مثال: </a:t>
            </a:r>
            <a:r>
              <a:rPr lang="fa-IR" altLang="de-DE" dirty="0" smtClean="0"/>
              <a:t>دانیل از استفاده از اتوبوس یا قطارهای زیرزمینی اجتناب می کند. </a:t>
            </a:r>
          </a:p>
          <a:p>
            <a:pPr marL="180000" algn="just" rtl="1" eaLnBrk="1" hangingPunct="1">
              <a:spcBef>
                <a:spcPts val="1200"/>
              </a:spcBef>
              <a:buClrTx/>
              <a:buSzTx/>
              <a:buFont typeface="Wingdings" pitchFamily="2" charset="2"/>
              <a:buNone/>
            </a:pPr>
            <a:r>
              <a:rPr lang="fa-IR" altLang="de-DE" b="1" dirty="0" smtClean="0"/>
              <a:t>موقعیت: </a:t>
            </a:r>
            <a:r>
              <a:rPr lang="fa-IR" altLang="de-DE" dirty="0" smtClean="0"/>
              <a:t>دانیل بارها متقاعد شده است که مسافرین وسایل نقلیه عمومی به او با تاسف نگاه می کنند یا حتی به او می خندند. </a:t>
            </a:r>
          </a:p>
          <a:p>
            <a:pPr marL="180000" algn="just" rtl="1" eaLnBrk="1" hangingPunct="1">
              <a:spcBef>
                <a:spcPts val="1200"/>
              </a:spcBef>
              <a:buClrTx/>
              <a:buSzTx/>
              <a:buFont typeface="Wingdings" pitchFamily="2" charset="2"/>
              <a:buNone/>
            </a:pPr>
            <a:r>
              <a:rPr lang="fa-IR" altLang="de-DE" b="1" dirty="0" smtClean="0"/>
              <a:t>اما!: </a:t>
            </a:r>
            <a:r>
              <a:rPr lang="fa-IR" altLang="de-DE" dirty="0" smtClean="0"/>
              <a:t>در طول و بعد از آخرین حمله روانپریشی ، دانیل خیلی احساس ناامنی داشت. او توجه زیادی به واکنش های مردم نشان می داد. به عنوان مثال، هنگامی که عابرین توجهشان به روزنامه او جلب می شد، او حالت چهره آن ها را خصمانه یا طرد تفسیر می کرد. برخی از عابرین واقعا به او خیره می شدند؛ اگر چه، این واکنشی به رفتار غیر عادی او بود (نگاه کردن به اطراف با حالتی عصبی، استفاده از عینک آفتابی حتی در زمستان و غیره.)</a:t>
            </a:r>
            <a:endParaRPr lang="en-US" altLang="de-DE" dirty="0"/>
          </a:p>
        </p:txBody>
      </p:sp>
      <p:sp>
        <p:nvSpPr>
          <p:cNvPr id="53252" name="Text Box 14"/>
          <p:cNvSpPr txBox="1">
            <a:spLocks noChangeArrowheads="1"/>
          </p:cNvSpPr>
          <p:nvPr/>
        </p:nvSpPr>
        <p:spPr bwMode="auto">
          <a:xfrm>
            <a:off x="0" y="0"/>
            <a:ext cx="1835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a:solidFill>
                  <a:schemeClr val="bg1"/>
                </a:solidFill>
              </a:rPr>
              <a:t>Einfühlen</a:t>
            </a:r>
            <a:endParaRPr lang="en-US" altLang="de-DE" sz="1400">
              <a:solidFill>
                <a:schemeClr val="bg1"/>
              </a:solidFill>
            </a:endParaRPr>
          </a:p>
        </p:txBody>
      </p:sp>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rtl="1" eaLnBrk="1" hangingPunct="1">
              <a:spcBef>
                <a:spcPct val="50000"/>
              </a:spcBef>
              <a:buClrTx/>
              <a:buSzTx/>
              <a:buFontTx/>
              <a:buNone/>
              <a:tabLst>
                <a:tab pos="1344613" algn="l"/>
                <a:tab pos="2508250" algn="l"/>
              </a:tabLst>
            </a:pPr>
            <a:r>
              <a:rPr lang="en-US" altLang="de-DE" sz="1200" b="1" dirty="0" smtClean="0">
                <a:solidFill>
                  <a:schemeClr val="tx2"/>
                </a:solidFill>
                <a:latin typeface="+mj-lt"/>
              </a:rPr>
              <a:t>7.46</a:t>
            </a:r>
            <a:r>
              <a:rPr lang="fa-IR" altLang="de-DE" sz="1200" b="1" dirty="0" smtClean="0">
                <a:solidFill>
                  <a:schemeClr val="tx2"/>
                </a:solidFill>
              </a:rPr>
              <a:t>                </a:t>
            </a:r>
            <a:r>
              <a:rPr lang="fa-IR" altLang="de-DE" sz="1200" b="1" dirty="0">
                <a:solidFill>
                  <a:schemeClr val="tx2"/>
                </a:solidFill>
              </a:rPr>
              <a:t>همدلی</a:t>
            </a:r>
            <a:endParaRPr lang="en-US" altLang="de-DE" sz="1200" b="1" dirty="0">
              <a:solidFill>
                <a:schemeClr val="tx2"/>
              </a:solidFill>
            </a:endParaRPr>
          </a:p>
        </p:txBody>
      </p:sp>
      <p:sp>
        <p:nvSpPr>
          <p:cNvPr id="8"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این بخش از درمان چه فایده ای برای اختلالات روانپریشی دارد؟</a:t>
            </a:r>
            <a:endParaRPr lang="en-US" sz="2000" dirty="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achbereitung 4+6 Trainingseinheit (soziale Einfühlung) _080415">
  <a:themeElements>
    <a:clrScheme name="Nachbereitung 4+6 Trainingseinheit (soziale Einfühlung) _08041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Nachbereitung 4+6 Trainingseinheit (soziale Einfühlung) _080415">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achbereitung 4+6 Trainingseinheit (soziale Einfühlung) _08041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achbereitung 4+6 Trainingseinheit (soziale Einfühlung) _08041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Nachbereitung 4+6 Trainingseinheit (soziale Einfühlung) _080415</Template>
  <TotalTime>0</TotalTime>
  <Words>3711</Words>
  <Application>Microsoft Office PowerPoint</Application>
  <PresentationFormat>Bildschirmpräsentation (4:3)</PresentationFormat>
  <Paragraphs>372</Paragraphs>
  <Slides>46</Slides>
  <Notes>38</Notes>
  <HiddenSlides>0</HiddenSlides>
  <MMClips>0</MMClips>
  <ScaleCrop>false</ScaleCrop>
  <HeadingPairs>
    <vt:vector size="6" baseType="variant">
      <vt:variant>
        <vt:lpstr>Verwendete Schriftarten</vt:lpstr>
      </vt:variant>
      <vt:variant>
        <vt:i4>10</vt:i4>
      </vt:variant>
      <vt:variant>
        <vt:lpstr>Design</vt:lpstr>
      </vt:variant>
      <vt:variant>
        <vt:i4>6</vt:i4>
      </vt:variant>
      <vt:variant>
        <vt:lpstr>Folientitel</vt:lpstr>
      </vt:variant>
      <vt:variant>
        <vt:i4>46</vt:i4>
      </vt:variant>
    </vt:vector>
  </HeadingPairs>
  <TitlesOfParts>
    <vt:vector size="62" baseType="lpstr">
      <vt:lpstr>ＭＳ Ｐゴシック</vt:lpstr>
      <vt:lpstr>Arial</vt:lpstr>
      <vt:lpstr>B Nazanin</vt:lpstr>
      <vt:lpstr>Calibri</vt:lpstr>
      <vt:lpstr>Courier New</vt:lpstr>
      <vt:lpstr>Georgia</vt:lpstr>
      <vt:lpstr>Times New Roman</vt:lpstr>
      <vt:lpstr>Verdana</vt:lpstr>
      <vt:lpstr>Wingdings</vt:lpstr>
      <vt:lpstr>Wingdings 2</vt:lpstr>
      <vt:lpstr>Nachbereitung 4+6 Trainingseinheit (soziale Einfühlung) _080415</vt:lpstr>
      <vt:lpstr>3_Standarddesign</vt:lpstr>
      <vt:lpstr>1_Standarddesign</vt:lpstr>
      <vt:lpstr>4_Standarddesign</vt:lpstr>
      <vt:lpstr>3_Cronus</vt:lpstr>
      <vt:lpstr>2_Cronus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وقتی به این مرد نگاه می کنید، چه احساسی دارید؟ آیا اگر شما با روحیه  خوب ، غمگین، یا مضطرب بودید، همان احساس را داشتید؟</vt:lpstr>
      <vt:lpstr>PowerPoint-Präsentation</vt:lpstr>
      <vt:lpstr>PowerPoint-Präsentation</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تغییر دیدگاه</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AG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Trainingseinheit 4: Einfühlung I</dc:title>
  <dc:creator>Steffen</dc:creator>
  <cp:lastModifiedBy>Mailin</cp:lastModifiedBy>
  <cp:revision>691</cp:revision>
  <dcterms:created xsi:type="dcterms:W3CDTF">2010-08-11T08:51:10Z</dcterms:created>
  <dcterms:modified xsi:type="dcterms:W3CDTF">2019-11-22T16:20:53Z</dcterms:modified>
</cp:coreProperties>
</file>