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</p:sldMasterIdLst>
  <p:notesMasterIdLst>
    <p:notesMasterId r:id="rId46"/>
  </p:notesMasterIdLst>
  <p:handoutMasterIdLst>
    <p:handoutMasterId r:id="rId47"/>
  </p:handoutMasterIdLst>
  <p:sldIdLst>
    <p:sldId id="309" r:id="rId9"/>
    <p:sldId id="393" r:id="rId10"/>
    <p:sldId id="534" r:id="rId11"/>
    <p:sldId id="524" r:id="rId12"/>
    <p:sldId id="525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2" r:id="rId24"/>
    <p:sldId id="526" r:id="rId25"/>
    <p:sldId id="527" r:id="rId26"/>
    <p:sldId id="528" r:id="rId27"/>
    <p:sldId id="529" r:id="rId28"/>
    <p:sldId id="530" r:id="rId29"/>
    <p:sldId id="531" r:id="rId30"/>
    <p:sldId id="532" r:id="rId31"/>
    <p:sldId id="533" r:id="rId32"/>
    <p:sldId id="513" r:id="rId33"/>
    <p:sldId id="514" r:id="rId34"/>
    <p:sldId id="515" r:id="rId35"/>
    <p:sldId id="516" r:id="rId36"/>
    <p:sldId id="517" r:id="rId37"/>
    <p:sldId id="518" r:id="rId38"/>
    <p:sldId id="519" r:id="rId39"/>
    <p:sldId id="471" r:id="rId40"/>
    <p:sldId id="402" r:id="rId41"/>
    <p:sldId id="520" r:id="rId42"/>
    <p:sldId id="521" r:id="rId43"/>
    <p:sldId id="523" r:id="rId44"/>
    <p:sldId id="522" r:id="rId45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158" userDrawn="1">
          <p15:clr>
            <a:srgbClr val="A4A3A4"/>
          </p15:clr>
        </p15:guide>
        <p15:guide id="3" orient="horz" pos="1661" userDrawn="1">
          <p15:clr>
            <a:srgbClr val="A4A3A4"/>
          </p15:clr>
        </p15:guide>
        <p15:guide id="4" pos="56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fen" initials="S" lastIdx="1" clrIdx="0"/>
  <p:cmAuthor id="1" name="Janne Hottenrott" initials="JH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646B86"/>
    <a:srgbClr val="C5D1D7"/>
    <a:srgbClr val="D16349"/>
    <a:srgbClr val="ADC0CB"/>
    <a:srgbClr val="FF0000"/>
    <a:srgbClr val="3333CC"/>
    <a:srgbClr val="66FF33"/>
    <a:srgbClr val="FFFF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howGuides="1">
      <p:cViewPr varScale="1">
        <p:scale>
          <a:sx n="125" d="100"/>
          <a:sy n="125" d="100"/>
        </p:scale>
        <p:origin x="1062" y="90"/>
      </p:cViewPr>
      <p:guideLst>
        <p:guide orient="horz" pos="845"/>
        <p:guide pos="158"/>
        <p:guide orient="horz" pos="1661"/>
        <p:guide pos="560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8.xml"/><Relationship Id="rId2" Type="http://schemas.openxmlformats.org/officeDocument/2006/relationships/slide" Target="slides/slide15.xml"/><Relationship Id="rId1" Type="http://schemas.openxmlformats.org/officeDocument/2006/relationships/slide" Target="slides/slide14.xml"/><Relationship Id="rId6" Type="http://schemas.openxmlformats.org/officeDocument/2006/relationships/slide" Target="slides/slide23.xml"/><Relationship Id="rId5" Type="http://schemas.openxmlformats.org/officeDocument/2006/relationships/slide" Target="slides/slide22.xml"/><Relationship Id="rId4" Type="http://schemas.openxmlformats.org/officeDocument/2006/relationships/slide" Target="slides/slide1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pPr>
              <a:defRPr/>
            </a:pPr>
            <a:fld id="{3BF4E222-E6C7-4A04-B1A2-88632152465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4282374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Klicken Sie, um die Formate des Vorlagentextes zu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pPr>
              <a:defRPr/>
            </a:pPr>
            <a:fld id="{C826BCEE-0ECC-46E7-B4DF-1348D4B00C6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9667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A4C67C7-3924-40A7-B3A8-5984F3A79D53}" type="slidenum">
              <a:rPr lang="de-DE" altLang="de-DE" smtClean="0"/>
              <a:pPr eaLnBrk="1" hangingPunct="1">
                <a:spcBef>
                  <a:spcPct val="0"/>
                </a:spcBef>
              </a:pPr>
              <a:t>1</a:t>
            </a:fld>
            <a:endParaRPr lang="de-DE" altLang="de-DE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66940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C7D5D9-4789-4B3B-9B7A-0EE80E0ADEB1}" type="slidenum">
              <a:rPr lang="de-DE" altLang="de-DE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30966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C7D5D9-4789-4B3B-9B7A-0EE80E0ADEB1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54006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7067C52-4BFC-4703-B58B-A986C29E5DD0}" type="slidenum">
              <a:rPr lang="de-DE" altLang="de-DE" smtClean="0"/>
              <a:pPr eaLnBrk="1" hangingPunct="1">
                <a:spcBef>
                  <a:spcPct val="0"/>
                </a:spcBef>
              </a:pPr>
              <a:t>6</a:t>
            </a:fld>
            <a:endParaRPr lang="de-DE" altLang="de-DE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69160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65DF3A-83C3-4D1C-B68B-0237EB6FDACE}" type="slidenum">
              <a:rPr lang="de-DE" altLang="de-DE"/>
              <a:pPr algn="r" eaLnBrk="1" hangingPunct="1">
                <a:spcBef>
                  <a:spcPct val="0"/>
                </a:spcBef>
              </a:pPr>
              <a:t>7</a:t>
            </a:fld>
            <a:endParaRPr lang="de-DE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2276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11A8C0-4C8C-476D-B0C8-6BB38256F4FA}" type="slidenum">
              <a:rPr lang="de-DE" altLang="de-DE"/>
              <a:pPr algn="r" eaLnBrk="1" hangingPunct="1">
                <a:spcBef>
                  <a:spcPct val="0"/>
                </a:spcBef>
              </a:pPr>
              <a:t>8</a:t>
            </a:fld>
            <a:endParaRPr lang="de-DE" altLang="de-DE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05499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D7CA41A-586B-42E0-A5C4-653B2872C4CA}" type="slidenum">
              <a:rPr lang="de-DE" altLang="de-DE"/>
              <a:pPr algn="r" eaLnBrk="1" hangingPunct="1">
                <a:spcBef>
                  <a:spcPct val="0"/>
                </a:spcBef>
              </a:pPr>
              <a:t>9</a:t>
            </a:fld>
            <a:endParaRPr lang="de-DE" altLang="de-DE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68337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74F34E4-18A6-4B2C-8F15-5C8127D22D93}" type="slidenum">
              <a:rPr lang="de-DE" altLang="de-DE"/>
              <a:pPr algn="r" eaLnBrk="1" hangingPunct="1">
                <a:spcBef>
                  <a:spcPct val="0"/>
                </a:spcBef>
              </a:pPr>
              <a:t>10</a:t>
            </a:fld>
            <a:endParaRPr lang="de-DE" altLang="de-DE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13484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6F7A233-5225-45BB-ADAA-30CE3E877221}" type="slidenum">
              <a:rPr lang="de-DE" altLang="de-DE"/>
              <a:pPr algn="r" eaLnBrk="1" hangingPunct="1">
                <a:spcBef>
                  <a:spcPct val="0"/>
                </a:spcBef>
              </a:pPr>
              <a:t>11</a:t>
            </a:fld>
            <a:endParaRPr lang="de-DE" altLang="de-DE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2525" cy="3721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432330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99552C-7C3A-427F-B183-7C4BDDD35B69}" type="slidenum">
              <a:rPr lang="de-DE" altLang="de-DE"/>
              <a:pPr algn="r" eaLnBrk="1" hangingPunct="1">
                <a:spcBef>
                  <a:spcPct val="0"/>
                </a:spcBef>
              </a:pPr>
              <a:t>12</a:t>
            </a:fld>
            <a:endParaRPr lang="de-DE" altLang="de-DE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09636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E2F5BD-1799-48AA-8492-0D7282D31BBC}" type="slidenum">
              <a:rPr lang="de-DE" altLang="de-DE"/>
              <a:pPr algn="r" eaLnBrk="1" hangingPunct="1">
                <a:spcBef>
                  <a:spcPct val="0"/>
                </a:spcBef>
              </a:pPr>
              <a:t>13</a:t>
            </a:fld>
            <a:endParaRPr lang="de-DE" altLang="de-DE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84594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117F25-BD2C-4808-9E50-59688B93BE04}" type="slidenum">
              <a:rPr lang="de-DE" altLang="de-DE"/>
              <a:pPr algn="r" eaLnBrk="1" hangingPunct="1">
                <a:spcBef>
                  <a:spcPct val="0"/>
                </a:spcBef>
              </a:pPr>
              <a:t>14</a:t>
            </a:fld>
            <a:endParaRPr lang="de-DE" altLang="de-DE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70753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F705AA-A696-4956-A376-FF3CBA847FFF}" type="slidenum">
              <a:rPr lang="de-DE" altLang="de-DE"/>
              <a:pPr algn="r" eaLnBrk="1" hangingPunct="1">
                <a:spcBef>
                  <a:spcPct val="0"/>
                </a:spcBef>
              </a:pPr>
              <a:t>15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48354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675EB9-B8BD-4A09-BAFE-CDB10E384F28}" type="slidenum">
              <a:rPr lang="de-DE" altLang="de-DE"/>
              <a:pPr algn="r" eaLnBrk="1" hangingPunct="1">
                <a:spcBef>
                  <a:spcPct val="0"/>
                </a:spcBef>
              </a:pPr>
              <a:t>16</a:t>
            </a:fld>
            <a:endParaRPr lang="de-DE" altLang="de-DE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95231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E2F5BD-1799-48AA-8492-0D7282D31BBC}" type="slidenum">
              <a:rPr lang="de-DE" altLang="de-DE"/>
              <a:pPr algn="r" eaLnBrk="1" hangingPunct="1">
                <a:spcBef>
                  <a:spcPct val="0"/>
                </a:spcBef>
              </a:pPr>
              <a:t>17</a:t>
            </a:fld>
            <a:endParaRPr lang="de-DE" altLang="de-DE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14656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117F25-BD2C-4808-9E50-59688B93BE04}" type="slidenum">
              <a:rPr lang="de-DE" altLang="de-DE"/>
              <a:pPr algn="r" eaLnBrk="1" hangingPunct="1">
                <a:spcBef>
                  <a:spcPct val="0"/>
                </a:spcBef>
              </a:pPr>
              <a:t>18</a:t>
            </a:fld>
            <a:endParaRPr lang="de-DE" altLang="de-DE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52579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F705AA-A696-4956-A376-FF3CBA847FFF}" type="slidenum">
              <a:rPr lang="de-DE" altLang="de-DE"/>
              <a:pPr algn="r" eaLnBrk="1" hangingPunct="1">
                <a:spcBef>
                  <a:spcPct val="0"/>
                </a:spcBef>
              </a:pPr>
              <a:t>19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42012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675EB9-B8BD-4A09-BAFE-CDB10E384F28}" type="slidenum">
              <a:rPr lang="de-DE" altLang="de-DE"/>
              <a:pPr algn="r" eaLnBrk="1" hangingPunct="1">
                <a:spcBef>
                  <a:spcPct val="0"/>
                </a:spcBef>
              </a:pPr>
              <a:t>20</a:t>
            </a:fld>
            <a:endParaRPr lang="de-DE" altLang="de-DE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40366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E2F5BD-1799-48AA-8492-0D7282D31BBC}" type="slidenum">
              <a:rPr lang="de-DE" altLang="de-DE"/>
              <a:pPr algn="r" eaLnBrk="1" hangingPunct="1">
                <a:spcBef>
                  <a:spcPct val="0"/>
                </a:spcBef>
              </a:pPr>
              <a:t>21</a:t>
            </a:fld>
            <a:endParaRPr lang="de-DE" altLang="de-DE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230267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117F25-BD2C-4808-9E50-59688B93BE04}" type="slidenum">
              <a:rPr lang="de-DE" altLang="de-DE"/>
              <a:pPr algn="r" eaLnBrk="1" hangingPunct="1">
                <a:spcBef>
                  <a:spcPct val="0"/>
                </a:spcBef>
              </a:pPr>
              <a:t>22</a:t>
            </a:fld>
            <a:endParaRPr lang="de-DE" altLang="de-DE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49338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F705AA-A696-4956-A376-FF3CBA847FFF}" type="slidenum">
              <a:rPr lang="de-DE" altLang="de-DE"/>
              <a:pPr algn="r" eaLnBrk="1" hangingPunct="1">
                <a:spcBef>
                  <a:spcPct val="0"/>
                </a:spcBef>
              </a:pPr>
              <a:t>23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60405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675EB9-B8BD-4A09-BAFE-CDB10E384F28}" type="slidenum">
              <a:rPr lang="de-DE" altLang="de-DE"/>
              <a:pPr algn="r" eaLnBrk="1" hangingPunct="1">
                <a:spcBef>
                  <a:spcPct val="0"/>
                </a:spcBef>
              </a:pPr>
              <a:t>24</a:t>
            </a:fld>
            <a:endParaRPr lang="de-DE" altLang="de-DE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2282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54A395-0D74-4249-9C67-AB1EB8C6506C}" type="slidenum">
              <a:rPr lang="de-DE" altLang="de-DE"/>
              <a:pPr algn="r" eaLnBrk="1" hangingPunct="1">
                <a:spcBef>
                  <a:spcPct val="0"/>
                </a:spcBef>
              </a:pPr>
              <a:t>25</a:t>
            </a:fld>
            <a:endParaRPr lang="de-DE" altLang="de-DE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76375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FB0AA40-4A6F-4600-8118-56EE17E33B21}" type="slidenum">
              <a:rPr lang="de-DE" altLang="de-DE"/>
              <a:pPr algn="r" eaLnBrk="1" hangingPunct="1">
                <a:spcBef>
                  <a:spcPct val="0"/>
                </a:spcBef>
              </a:pPr>
              <a:t>26</a:t>
            </a:fld>
            <a:endParaRPr lang="de-DE" altLang="de-DE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682346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F94176F-3EC8-4E40-ACA8-2B562D7C108C}" type="slidenum">
              <a:rPr lang="de-DE" altLang="de-DE"/>
              <a:pPr algn="r" eaLnBrk="1" hangingPunct="1">
                <a:spcBef>
                  <a:spcPct val="0"/>
                </a:spcBef>
              </a:pPr>
              <a:t>27</a:t>
            </a:fld>
            <a:endParaRPr lang="de-DE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499439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892E7D-FEBC-47CC-ABF1-23D0618B20F7}" type="slidenum">
              <a:rPr lang="de-DE" altLang="de-DE"/>
              <a:pPr algn="r" eaLnBrk="1" hangingPunct="1">
                <a:spcBef>
                  <a:spcPct val="0"/>
                </a:spcBef>
              </a:pPr>
              <a:t>28</a:t>
            </a:fld>
            <a:endParaRPr lang="de-DE" altLang="de-DE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049986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AA2ABE3-61CF-4FC3-8906-7B7A9E2EEC0F}" type="slidenum">
              <a:rPr lang="de-DE" altLang="de-DE"/>
              <a:pPr algn="r" eaLnBrk="1" hangingPunct="1">
                <a:spcBef>
                  <a:spcPct val="0"/>
                </a:spcBef>
              </a:pPr>
              <a:t>29</a:t>
            </a:fld>
            <a:endParaRPr lang="de-DE" altLang="de-DE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188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FE9476-26B1-48C5-B73C-DDD7F0752C17}" type="slidenum">
              <a:rPr lang="de-DE" altLang="de-DE"/>
              <a:pPr algn="r" eaLnBrk="1" hangingPunct="1">
                <a:spcBef>
                  <a:spcPct val="0"/>
                </a:spcBef>
              </a:pPr>
              <a:t>30</a:t>
            </a:fld>
            <a:endParaRPr lang="de-DE" altLang="de-DE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7554" tIns="43777" rIns="87554" bIns="43777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5407353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6913B5-F59E-49E5-A3C6-70D82AA5A417}" type="slidenum">
              <a:rPr lang="de-DE" altLang="de-DE"/>
              <a:pPr algn="r" eaLnBrk="1" hangingPunct="1">
                <a:spcBef>
                  <a:spcPct val="0"/>
                </a:spcBef>
              </a:pPr>
              <a:t>31</a:t>
            </a:fld>
            <a:endParaRPr lang="de-DE" altLang="de-DE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19513"/>
          </a:xfrm>
          <a:ln w="12700" cap="flat"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42" tIns="47121" rIns="94242" bIns="4712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974808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A91FB64-9843-4608-AEFD-B11B237BC8B6}" type="slidenum">
              <a:rPr lang="de-DE" altLang="de-DE" smtClean="0"/>
              <a:pPr eaLnBrk="1" hangingPunct="1">
                <a:spcBef>
                  <a:spcPct val="0"/>
                </a:spcBef>
              </a:pPr>
              <a:t>32</a:t>
            </a:fld>
            <a:endParaRPr lang="de-DE" altLang="de-DE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693519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C09E070-FB50-4766-A572-D10DC72673F3}" type="slidenum">
              <a:rPr lang="de-DE" altLang="de-DE" smtClean="0"/>
              <a:pPr eaLnBrk="1" hangingPunct="1">
                <a:spcBef>
                  <a:spcPct val="0"/>
                </a:spcBef>
              </a:pPr>
              <a:t>33</a:t>
            </a:fld>
            <a:endParaRPr lang="de-DE" altLang="de-D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500424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ABC110E-54E1-4B68-A84B-507702D7F3B5}" type="slidenum">
              <a:rPr lang="de-DE" altLang="de-DE"/>
              <a:pPr algn="r" eaLnBrk="1" hangingPunct="1">
                <a:spcBef>
                  <a:spcPct val="0"/>
                </a:spcBef>
              </a:pPr>
              <a:t>34</a:t>
            </a:fld>
            <a:endParaRPr lang="de-DE" altLang="de-DE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84024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FD684F-CB6B-4F8C-B2A3-4DEDFE440F9B}" type="slidenum">
              <a:rPr lang="de-DE" altLang="de-DE"/>
              <a:pPr algn="r" eaLnBrk="1" hangingPunct="1">
                <a:spcBef>
                  <a:spcPct val="0"/>
                </a:spcBef>
              </a:pPr>
              <a:t>35</a:t>
            </a:fld>
            <a:endParaRPr lang="de-DE" altLang="de-DE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504599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708B1F-B6A4-496F-BB54-A0665AFA062A}" type="slidenum">
              <a:rPr lang="de-DE" altLang="de-DE"/>
              <a:pPr algn="r" eaLnBrk="1" hangingPunct="1">
                <a:spcBef>
                  <a:spcPct val="0"/>
                </a:spcBef>
              </a:pPr>
              <a:t>37</a:t>
            </a:fld>
            <a:endParaRPr lang="de-DE" altLang="de-DE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5172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331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357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28590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55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51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58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14749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9744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18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8609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474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135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50619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36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7272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852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1089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8241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53075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2632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649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836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0658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77473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649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966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456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721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92359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720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167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189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22412-8A97-4D72-944B-5D91980B8A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64198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60569-2588-4155-853E-2EBB9D337C4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294567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32A8F-6E73-424E-9FFD-9AAE477AD58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66911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5B9F8-5121-41EF-B8B1-D16FF802135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8799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C2BAE-CF5E-4A6E-8D88-7D3F3D8DE73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665586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98291-41CD-44FF-8697-3D63F0516E9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04196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3C073-2484-487C-AE41-5DAE62CCDA8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3728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AEC3A-D4C2-4175-BCA6-C80D98DAB3F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31176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D95C7-52BA-45A7-B64C-5FA809C5BA3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78367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65ED2-98F7-4559-BB20-23B4F8F12D4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39934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00850" y="115888"/>
            <a:ext cx="2112963" cy="60102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191250" cy="60102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6CF3F-2489-46B3-9203-3C80E573317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49426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7427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282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00634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1281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25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3073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2247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622374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884606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165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75698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9468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66557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3485204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4722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9439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0856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85377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6219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0684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085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814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34311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57048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7312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9570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49F36-BA8A-4FCD-A707-4A3104A25E5F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FAC65-89D6-48D8-837E-E419E69890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14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9269E-04B6-4889-85E4-E879953F7A18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56A75-5F61-47EF-B3DA-F59D1A3005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110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93C9-78F7-443C-8A4F-5617A67741EA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EFAA9-721D-424A-95F5-7C18610F98F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705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DBF15-E2C9-498C-A328-C37FCFA2EECC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CCDFF-59E4-4472-9DBB-C516A0B1F5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859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3AEC4-449A-424E-A70C-C6D3CE4AC1FC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99956-7C9A-40DD-A002-8235944650C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574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0261-0727-41B4-90B4-F05A58EED852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5127B-4489-4AB0-B2AF-5F61A8F9C0D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060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B50BA-AF84-4AA5-BF57-AEF91DA936C2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B901D-90AD-4069-96E3-C604E7EEA53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617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1264-4404-452D-B5EC-6E1B60A728A6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8FE20-5368-443F-9FEC-B2F822B38E4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32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5980-C1E1-41A1-9718-ED71974963AF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809FB-4DFF-4670-B54F-6861D929EC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954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CBF34-A7B4-4962-A5F0-2F5B79888D1B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E2D1-0BED-497F-9AA0-EC156C6DEBF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384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C657D-FB9B-48BD-8C53-D61536059497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DDA0-4323-409D-9C51-4716850851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337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1542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02806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3265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8928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45734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38213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21863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90043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618130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6672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28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7139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 b="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68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8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8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E32E7FA8-62BF-44C5-96E0-16E8C6BBEA4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pic>
        <p:nvPicPr>
          <p:cNvPr id="410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Ø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620DF0-DF10-495A-A10A-CA72D41D0F74}" type="datetime1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1BA649-9D1B-4B93-BA0A-B226203FDFB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7938A78-523A-4BE0-B18B-A3FDCFFB86F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2"/>
          <p:cNvSpPr>
            <a:spLocks noChangeArrowheads="1"/>
          </p:cNvSpPr>
          <p:nvPr/>
        </p:nvSpPr>
        <p:spPr bwMode="auto">
          <a:xfrm>
            <a:off x="8458200" y="0"/>
            <a:ext cx="650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rgbClr val="FFFFFF"/>
                </a:solidFill>
              </a:rPr>
              <a:t>8.1</a:t>
            </a:r>
          </a:p>
        </p:txBody>
      </p:sp>
      <p:sp>
        <p:nvSpPr>
          <p:cNvPr id="9219" name="Textfeld 7"/>
          <p:cNvSpPr txBox="1">
            <a:spLocks noChangeArrowheads="1"/>
          </p:cNvSpPr>
          <p:nvPr/>
        </p:nvSpPr>
        <p:spPr bwMode="auto">
          <a:xfrm>
            <a:off x="2125663" y="254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21" name="Rectangle 24"/>
          <p:cNvSpPr>
            <a:spLocks noChangeArrowheads="1"/>
          </p:cNvSpPr>
          <p:nvPr/>
        </p:nvSpPr>
        <p:spPr bwMode="auto">
          <a:xfrm>
            <a:off x="0" y="1493838"/>
            <a:ext cx="9144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de-DE" sz="3600" b="0" dirty="0" smtClean="0">
                <a:solidFill>
                  <a:schemeClr val="accent1"/>
                </a:solidFill>
              </a:rPr>
              <a:t>درمان فرا</a:t>
            </a:r>
            <a:r>
              <a:rPr lang="fa-IR" altLang="de-DE" sz="3600" b="0" dirty="0">
                <a:solidFill>
                  <a:schemeClr val="accent1"/>
                </a:solidFill>
              </a:rPr>
              <a:t>شناخت</a:t>
            </a:r>
            <a:r>
              <a:rPr lang="fa-IR" altLang="de-DE" sz="3600" b="0" dirty="0" smtClean="0">
                <a:solidFill>
                  <a:schemeClr val="accent1"/>
                </a:solidFill>
              </a:rPr>
              <a:t>ی</a:t>
            </a:r>
            <a:endParaRPr lang="en-US" altLang="de-DE" sz="3600" b="0" dirty="0">
              <a:solidFill>
                <a:schemeClr val="accent1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2852738"/>
            <a:ext cx="77724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/>
            <a:r>
              <a:rPr lang="fa-IR" sz="1800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هشت</a:t>
            </a:r>
            <a:r>
              <a:rPr lang="fa-IR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مین بخش درمان </a:t>
            </a:r>
            <a:r>
              <a:rPr lang="en-GB" altLang="de-DE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altLang="de-DE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a-IR" sz="18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اعتماد بیش از حد به حافظه</a:t>
            </a:r>
            <a:r>
              <a:rPr lang="fa-IR" sz="1800" b="1" kern="0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1800" b="1" kern="0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kern="0" dirty="0" smtClean="0">
                <a:solidFill>
                  <a:srgbClr val="646B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(MCT+)</a:t>
            </a:r>
            <a:endParaRPr lang="en-US" sz="18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028"/>
          <p:cNvSpPr>
            <a:spLocks noChangeArrowheads="1"/>
          </p:cNvSpPr>
          <p:nvPr/>
        </p:nvSpPr>
        <p:spPr bwMode="auto">
          <a:xfrm>
            <a:off x="0" y="4374232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 smtClean="0">
                <a:cs typeface="B Nazanin" panose="00000400000000000000" pitchFamily="2" charset="-78"/>
              </a:rPr>
              <a:t>  تطبیق، </a:t>
            </a:r>
            <a:r>
              <a:rPr lang="fa-IR" altLang="de-DE" b="1" dirty="0" err="1" smtClean="0">
                <a:cs typeface="B Nazanin" panose="00000400000000000000" pitchFamily="2" charset="-78"/>
              </a:rPr>
              <a:t>گـردآوری</a:t>
            </a:r>
            <a:r>
              <a:rPr lang="fa-IR" altLang="de-DE" b="1" dirty="0" smtClean="0">
                <a:cs typeface="B Nazanin" panose="00000400000000000000" pitchFamily="2" charset="-78"/>
              </a:rPr>
              <a:t>، ویرایش</a:t>
            </a:r>
            <a:r>
              <a:rPr lang="fa-IR" altLang="de-DE" b="1" dirty="0">
                <a:cs typeface="B Nazanin" panose="00000400000000000000" pitchFamily="2" charset="-78"/>
              </a:rPr>
              <a:t>:</a:t>
            </a:r>
            <a:r>
              <a:rPr lang="de-DE" altLang="de-DE" b="1" dirty="0">
                <a:cs typeface="B Nazanin" panose="00000400000000000000" pitchFamily="2" charset="-78"/>
              </a:rPr>
              <a:t> </a:t>
            </a:r>
            <a:endParaRPr lang="fa-IR" altLang="de-DE" b="1" dirty="0">
              <a:cs typeface="B Nazanin" panose="00000400000000000000" pitchFamily="2" charset="-78"/>
            </a:endParaRP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dirty="0">
                <a:cs typeface="B Nazanin" panose="00000400000000000000" pitchFamily="2" charset="-78"/>
              </a:rPr>
              <a:t>دکتر سعید ملیحی الذاکرینی </a:t>
            </a:r>
            <a:endParaRPr lang="fa-IR" altLang="de-DE" b="1" dirty="0" smtClean="0">
              <a:cs typeface="B Nazanin" panose="00000400000000000000" pitchFamily="2" charset="-78"/>
            </a:endParaRP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>
                <a:cs typeface="B Nazanin" panose="00000400000000000000" pitchFamily="2" charset="-78"/>
              </a:rPr>
              <a:t>با همکاری 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fa-IR" altLang="de-DE" b="1" smtClean="0">
                <a:cs typeface="B Nazanin" panose="00000400000000000000" pitchFamily="2" charset="-78"/>
              </a:rPr>
              <a:t>شاپرک </a:t>
            </a:r>
            <a:r>
              <a:rPr lang="fa-IR" altLang="de-DE" b="1" dirty="0" smtClean="0">
                <a:cs typeface="B Nazanin" panose="00000400000000000000" pitchFamily="2" charset="-78"/>
              </a:rPr>
              <a:t>کلبی</a:t>
            </a:r>
            <a:endParaRPr lang="fa-IR" altLang="de-DE" b="1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251519" y="1351669"/>
            <a:ext cx="8640000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ظرفیت و توانایی ما برای </a:t>
            </a:r>
            <a:r>
              <a:rPr lang="fa-IR" sz="1800" b="0" dirty="0" smtClean="0"/>
              <a:t>ثبت </a:t>
            </a:r>
            <a:r>
              <a:rPr lang="fa-IR" sz="1800" b="0" dirty="0"/>
              <a:t>اطلاعات محدود است.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به عنوان مثال: تقریبا ٪</a:t>
            </a:r>
            <a:r>
              <a:rPr lang="fa-IR" sz="1800" b="0" dirty="0" smtClean="0"/>
              <a:t>۴۰از </a:t>
            </a:r>
            <a:r>
              <a:rPr lang="fa-IR" sz="1800" b="0" dirty="0"/>
              <a:t>جزئیات مطلبی که نیم ساعت پیش شنیده ایم را نمی توانیم به طور فعال به یاد آوریم</a:t>
            </a:r>
            <a:r>
              <a:rPr lang="fa-IR" sz="1800" b="0" dirty="0" smtClean="0"/>
              <a:t>.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dirty="0"/>
              <a:t>مزایا</a:t>
            </a:r>
            <a:r>
              <a:rPr lang="fa-IR" altLang="de-DE" sz="1800" b="0" dirty="0"/>
              <a:t>: </a:t>
            </a:r>
            <a:r>
              <a:rPr lang="fa-IR" altLang="de-DE" sz="1800" b="0" dirty="0" smtClean="0"/>
              <a:t>؟؟؟</a:t>
            </a:r>
            <a:r>
              <a:rPr lang="fa-IR" sz="1800" b="0" dirty="0" smtClean="0">
                <a:solidFill>
                  <a:schemeClr val="bg1"/>
                </a:solidFill>
              </a:rPr>
              <a:t>مغز </a:t>
            </a:r>
            <a:r>
              <a:rPr lang="fa-IR" sz="1800" b="0" dirty="0">
                <a:solidFill>
                  <a:schemeClr val="bg1"/>
                </a:solidFill>
              </a:rPr>
              <a:t>ما با اطلاعات </a:t>
            </a:r>
            <a:r>
              <a:rPr lang="fa-IR" sz="1800" b="0" dirty="0" smtClean="0">
                <a:solidFill>
                  <a:schemeClr val="bg1"/>
                </a:solidFill>
              </a:rPr>
              <a:t>به درد نخور بیش </a:t>
            </a:r>
            <a:r>
              <a:rPr lang="fa-IR" sz="1800" b="0" dirty="0">
                <a:solidFill>
                  <a:schemeClr val="bg1"/>
                </a:solidFill>
              </a:rPr>
              <a:t>از حد مشغول نمی شود، </a:t>
            </a:r>
            <a:r>
              <a:rPr lang="fa-IR" sz="1800" dirty="0">
                <a:solidFill>
                  <a:schemeClr val="bg1"/>
                </a:solidFill>
              </a:rPr>
              <a:t>اما </a:t>
            </a:r>
            <a:r>
              <a:rPr lang="en-US" sz="1800" dirty="0">
                <a:solidFill>
                  <a:schemeClr val="bg1"/>
                </a:solidFill>
              </a:rPr>
              <a:t>...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dirty="0" smtClean="0"/>
              <a:t>معایب</a:t>
            </a:r>
            <a:r>
              <a:rPr lang="fa-IR" altLang="de-DE" sz="1800" b="0" dirty="0" smtClean="0"/>
              <a:t>:؟؟؟</a:t>
            </a:r>
            <a:r>
              <a:rPr lang="fa-IR" sz="1800" b="0" dirty="0" smtClean="0">
                <a:solidFill>
                  <a:schemeClr val="bg1"/>
                </a:solidFill>
              </a:rPr>
              <a:t>...</a:t>
            </a:r>
            <a:r>
              <a:rPr lang="fa-IR" sz="1800" b="0" dirty="0">
                <a:solidFill>
                  <a:schemeClr val="bg1"/>
                </a:solidFill>
              </a:rPr>
              <a:t>بسیاری از خاطرات مهم نیز ناپدید می شوند (قرار ملاقات ها، </a:t>
            </a:r>
            <a:r>
              <a:rPr lang="fa-IR" sz="1800" b="0" dirty="0" smtClean="0">
                <a:solidFill>
                  <a:schemeClr val="bg1"/>
                </a:solidFill>
              </a:rPr>
              <a:t>خاطره </a:t>
            </a:r>
            <a:r>
              <a:rPr lang="fa-IR" sz="1800" b="0" dirty="0">
                <a:solidFill>
                  <a:schemeClr val="bg1"/>
                </a:solidFill>
              </a:rPr>
              <a:t>تعطیلات، </a:t>
            </a:r>
            <a:r>
              <a:rPr lang="fa-IR" sz="1800" b="0" dirty="0" smtClean="0">
                <a:solidFill>
                  <a:schemeClr val="bg1"/>
                </a:solidFill>
              </a:rPr>
              <a:t>دانش آموخته شده </a:t>
            </a:r>
            <a:r>
              <a:rPr lang="fa-IR" sz="1800" b="0" dirty="0">
                <a:solidFill>
                  <a:schemeClr val="bg1"/>
                </a:solidFill>
              </a:rPr>
              <a:t>در مدرسه) ...</a:t>
            </a:r>
            <a:endParaRPr lang="en-US" sz="1800" b="0" dirty="0">
              <a:solidFill>
                <a:schemeClr val="bg1"/>
              </a:solidFill>
            </a:endParaRP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endParaRPr lang="de-DE" altLang="de-DE" sz="1800" dirty="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de-DE" b="0" dirty="0">
                <a:solidFill>
                  <a:schemeClr val="accent1"/>
                </a:solidFill>
              </a:rPr>
              <a:t>حافظه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251519" y="1351669"/>
            <a:ext cx="86400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ظرفیت و توانایی ما برای </a:t>
            </a:r>
            <a:r>
              <a:rPr lang="fa-IR" sz="1800" b="0" dirty="0" smtClean="0"/>
              <a:t>ثبت </a:t>
            </a:r>
            <a:r>
              <a:rPr lang="fa-IR" sz="1800" b="0" dirty="0"/>
              <a:t>اطلاعات محدود است.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به عنوان مثال: </a:t>
            </a:r>
            <a:r>
              <a:rPr lang="fa-IR" sz="1800" b="0" dirty="0" smtClean="0"/>
              <a:t>تقریبا ٪۴۰از </a:t>
            </a:r>
            <a:r>
              <a:rPr lang="fa-IR" sz="1800" b="0" dirty="0"/>
              <a:t>جزئیات مطلبی که نیم ساعت پیش شنیده ایم را نمی توانیم به طور فعال به یاد آوریم</a:t>
            </a:r>
            <a:r>
              <a:rPr lang="fa-IR" sz="1800" b="0" dirty="0" smtClean="0"/>
              <a:t>.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dirty="0"/>
              <a:t>مزایا</a:t>
            </a:r>
            <a:r>
              <a:rPr lang="fa-IR" altLang="de-DE" sz="1800" b="0" dirty="0"/>
              <a:t>: </a:t>
            </a:r>
            <a:r>
              <a:rPr lang="fa-IR" sz="1800" b="0" dirty="0"/>
              <a:t>مغز ما با اطلاعات </a:t>
            </a:r>
            <a:r>
              <a:rPr lang="fa-IR" sz="1800" b="0" dirty="0" smtClean="0"/>
              <a:t>به درد نخور بیش </a:t>
            </a:r>
            <a:r>
              <a:rPr lang="fa-IR" sz="1800" b="0" dirty="0"/>
              <a:t>از حد مشغول نمی شود، </a:t>
            </a:r>
            <a:r>
              <a:rPr lang="fa-IR" sz="1800" dirty="0"/>
              <a:t>اما </a:t>
            </a:r>
            <a:r>
              <a:rPr lang="en-US" sz="1800" dirty="0"/>
              <a:t>...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dirty="0" smtClean="0"/>
              <a:t>معایب</a:t>
            </a:r>
            <a:r>
              <a:rPr lang="fa-IR" altLang="de-DE" sz="1800" b="0" dirty="0"/>
              <a:t>: </a:t>
            </a:r>
            <a:r>
              <a:rPr lang="fa-IR" sz="1800" b="0" dirty="0"/>
              <a:t>...بسیاری از خاطرات مهم نیز ناپدید می شوند (قرار ملاقات ها، </a:t>
            </a:r>
            <a:r>
              <a:rPr lang="fa-IR" sz="1800" b="0" dirty="0" smtClean="0"/>
              <a:t>خاطره </a:t>
            </a:r>
            <a:r>
              <a:rPr lang="fa-IR" sz="1800" b="0" dirty="0"/>
              <a:t>تعطیلات، </a:t>
            </a:r>
            <a:r>
              <a:rPr lang="fa-IR" sz="1800" b="0" dirty="0" smtClean="0"/>
              <a:t>دانش آموخته شده </a:t>
            </a:r>
            <a:r>
              <a:rPr lang="fa-IR" sz="1800" b="0" dirty="0"/>
              <a:t>در مدرسه) ...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endParaRPr lang="de-DE" altLang="de-DE" sz="1800" dirty="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de-DE" b="0" dirty="0">
                <a:solidFill>
                  <a:schemeClr val="accent1"/>
                </a:solidFill>
              </a:rPr>
              <a:t>حافظه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752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feld 4"/>
          <p:cNvSpPr txBox="1">
            <a:spLocks noChangeArrowheads="1"/>
          </p:cNvSpPr>
          <p:nvPr/>
        </p:nvSpPr>
        <p:spPr bwMode="auto">
          <a:xfrm>
            <a:off x="4139853" y="2246313"/>
            <a:ext cx="86429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rtl="1">
              <a:defRPr/>
            </a:pPr>
            <a:r>
              <a:rPr lang="fa-IR" dirty="0" smtClean="0">
                <a:latin typeface="+mj-lt"/>
              </a:rPr>
              <a:t>؟؟؟</a:t>
            </a:r>
            <a:endParaRPr lang="de-DE" dirty="0">
              <a:latin typeface="+mj-lt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itel 1"/>
          <p:cNvSpPr>
            <a:spLocks noGrp="1"/>
          </p:cNvSpPr>
          <p:nvPr/>
        </p:nvSpPr>
        <p:spPr>
          <a:xfrm>
            <a:off x="0" y="0"/>
            <a:ext cx="9144000" cy="792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defRPr/>
            </a:pPr>
            <a:r>
              <a:rPr lang="fa-IR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آیا افراد روانپریش به طور کلی فراموشکارند؟</a:t>
            </a:r>
            <a:endParaRPr lang="en-US" sz="2000" b="0" dirty="0">
              <a:solidFill>
                <a:schemeClr val="accent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feld 3"/>
          <p:cNvSpPr txBox="1">
            <a:spLocks noChangeArrowheads="1"/>
          </p:cNvSpPr>
          <p:nvPr/>
        </p:nvSpPr>
        <p:spPr bwMode="auto">
          <a:xfrm>
            <a:off x="1962150" y="981075"/>
            <a:ext cx="5219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de-DE" sz="3200" i="1" dirty="0" smtClean="0"/>
              <a:t>بله و نه!</a:t>
            </a:r>
            <a:endParaRPr lang="en-US" altLang="de-DE" sz="3200" i="1" dirty="0"/>
          </a:p>
        </p:txBody>
      </p:sp>
      <p:sp>
        <p:nvSpPr>
          <p:cNvPr id="6" name="Untertitel 2"/>
          <p:cNvSpPr>
            <a:spLocks noGrp="1"/>
          </p:cNvSpPr>
          <p:nvPr/>
        </p:nvSpPr>
        <p:spPr>
          <a:xfrm>
            <a:off x="251520" y="1565851"/>
            <a:ext cx="8640000" cy="38793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algn="just" rtl="1">
              <a:spcBef>
                <a:spcPts val="0"/>
              </a:spcBef>
              <a:defRPr/>
            </a:pPr>
            <a:r>
              <a:rPr lang="fa-IR" sz="1900" b="0" dirty="0" smtClean="0">
                <a:solidFill>
                  <a:schemeClr val="tx1"/>
                </a:solidFill>
              </a:rPr>
              <a:t>مطالعات نشان می دهند بسیاری از افراد روانپریش آزمون های حافظه و توجه را به خوبی سایر افراد، انجام نمی دهند. </a:t>
            </a:r>
          </a:p>
          <a:p>
            <a:pPr marL="180000" algn="just" rtl="1">
              <a:spcBef>
                <a:spcPts val="0"/>
              </a:spcBef>
              <a:defRPr/>
            </a:pPr>
            <a:r>
              <a:rPr lang="fa-IR" sz="1900" b="0" dirty="0" smtClean="0">
                <a:solidFill>
                  <a:schemeClr val="tx1"/>
                </a:solidFill>
              </a:rPr>
              <a:t>با این وجود نکات زیر باید مد نظر قرار بگیرند:</a:t>
            </a:r>
          </a:p>
          <a:p>
            <a:pPr marL="720000" indent="-360000" algn="just" rtl="1"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fa-IR" sz="1900" b="0" dirty="0" smtClean="0">
                <a:solidFill>
                  <a:schemeClr val="tx1"/>
                </a:solidFill>
              </a:rPr>
              <a:t>این یافته ها بر اساس میانگین نتایجی است که الزاما در مورد تمام این بیماران صدق نمی کند. بسیاری از افراد </a:t>
            </a:r>
            <a:r>
              <a:rPr lang="fa-IR" sz="1900" b="0" dirty="0">
                <a:solidFill>
                  <a:schemeClr val="tx1"/>
                </a:solidFill>
              </a:rPr>
              <a:t>روانپریش </a:t>
            </a:r>
            <a:r>
              <a:rPr lang="fa-IR" sz="1900" b="0" dirty="0" smtClean="0">
                <a:solidFill>
                  <a:schemeClr val="tx1"/>
                </a:solidFill>
              </a:rPr>
              <a:t>چنین اختلالی در حافظه نشان نمی دهند. </a:t>
            </a:r>
          </a:p>
          <a:p>
            <a:pPr marL="720000" indent="-360000" algn="just" rtl="1"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fa-IR" sz="1900" b="0" dirty="0" smtClean="0">
                <a:solidFill>
                  <a:schemeClr val="tx1"/>
                </a:solidFill>
              </a:rPr>
              <a:t>میزان این مشکلات مشاهده شده در افراد </a:t>
            </a:r>
            <a:r>
              <a:rPr lang="fa-IR" sz="1900" b="0" dirty="0">
                <a:solidFill>
                  <a:schemeClr val="tx1"/>
                </a:solidFill>
              </a:rPr>
              <a:t>روانپریش </a:t>
            </a:r>
            <a:r>
              <a:rPr lang="fa-IR" sz="1900" b="0" dirty="0" smtClean="0">
                <a:solidFill>
                  <a:schemeClr val="tx1"/>
                </a:solidFill>
              </a:rPr>
              <a:t>بسیار کمتر از افراد مبتلا به </a:t>
            </a:r>
            <a:r>
              <a:rPr lang="fa-IR" sz="1900" b="0" dirty="0">
                <a:solidFill>
                  <a:schemeClr val="tx1"/>
                </a:solidFill>
              </a:rPr>
              <a:t>م</a:t>
            </a:r>
            <a:r>
              <a:rPr lang="fa-IR" sz="1900" b="0" dirty="0" smtClean="0">
                <a:solidFill>
                  <a:schemeClr val="tx1"/>
                </a:solidFill>
              </a:rPr>
              <a:t>شکلات حافظه(از جمله آلزایمر) است. </a:t>
            </a:r>
          </a:p>
          <a:p>
            <a:pPr marL="720000" indent="-360000" algn="just" rtl="1"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fa-IR" sz="1900" b="0" dirty="0" smtClean="0">
                <a:solidFill>
                  <a:schemeClr val="tx1"/>
                </a:solidFill>
              </a:rPr>
              <a:t>این مشکلات-چنانچه بروز یافته باشد-می تواند بهبود یابد. نشخوار ذهنی، مشغولیت درونی مربوط به شنیدن صداها یا فقدان انگیزه، می تواند این مشکلات را تشدید کند و یا حتی باعث بروز آنها شود. فنون و راهکارهای ویژه ای (بعدا ارائه می شود) وجود دارند که می توانند این مشکلات را جبران کنند.</a:t>
            </a:r>
            <a:endParaRPr lang="en-US" sz="1900" b="0" dirty="0" smtClean="0">
              <a:solidFill>
                <a:schemeClr val="tx1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itel 1"/>
          <p:cNvSpPr>
            <a:spLocks noGrp="1"/>
          </p:cNvSpPr>
          <p:nvPr/>
        </p:nvSpPr>
        <p:spPr>
          <a:xfrm>
            <a:off x="0" y="0"/>
            <a:ext cx="9144000" cy="792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defRPr/>
            </a:pPr>
            <a:r>
              <a:rPr lang="fa-IR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آیا افراد روانپریش به طور کلی فراموشکارند؟</a:t>
            </a:r>
            <a:endParaRPr lang="en-US" sz="2000" b="0" dirty="0">
              <a:solidFill>
                <a:schemeClr val="accent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fa-IR" altLang="de-DE" dirty="0" smtClean="0"/>
              <a:t>تکلیف ۱ </a:t>
            </a:r>
            <a:endParaRPr lang="de-DE" altLang="de-DE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0768"/>
            <a:ext cx="8424936" cy="3312368"/>
          </a:xfrm>
        </p:spPr>
        <p:txBody>
          <a:bodyPr/>
          <a:lstStyle/>
          <a:p>
            <a:pPr marL="180000" algn="r" rtl="1"/>
            <a:r>
              <a:rPr lang="fa-IR" dirty="0" smtClean="0"/>
              <a:t>تصویری </a:t>
            </a:r>
            <a:r>
              <a:rPr lang="fa-IR" dirty="0"/>
              <a:t>به شما</a:t>
            </a:r>
            <a:r>
              <a:rPr lang="fa-IR" dirty="0" smtClean="0"/>
              <a:t> </a:t>
            </a:r>
            <a:r>
              <a:rPr lang="fa-IR" dirty="0"/>
              <a:t>نشان داده خواهد </a:t>
            </a:r>
            <a:r>
              <a:rPr lang="fa-IR" dirty="0" smtClean="0"/>
              <a:t>شد.</a:t>
            </a:r>
            <a:endParaRPr lang="en-US" dirty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dirty="0" smtClean="0"/>
          </a:p>
          <a:p>
            <a:pPr marL="180000" algn="r" rtl="1"/>
            <a:r>
              <a:rPr lang="fa-IR" dirty="0"/>
              <a:t>پس از آن از شما خواسته می شود آنچه که در تصویر دیده اید، به یاد </a:t>
            </a:r>
            <a:r>
              <a:rPr lang="fa-IR" dirty="0" smtClean="0"/>
              <a:t>آورید.</a:t>
            </a:r>
          </a:p>
          <a:p>
            <a:pPr marL="180000" algn="r" rtl="1"/>
            <a:endParaRPr lang="fa-IR" dirty="0"/>
          </a:p>
          <a:p>
            <a:pPr marL="180000" algn="r" rtl="1"/>
            <a:r>
              <a:rPr lang="fa-IR" dirty="0" smtClean="0"/>
              <a:t>همچنین لطفا بگویید چه قدر به مشاهدات خود اطمینان دارید.</a:t>
            </a:r>
            <a:endParaRPr lang="en-US" dirty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dirty="0" smtClean="0"/>
          </a:p>
          <a:p>
            <a:pPr algn="ctr" rtl="1"/>
            <a:r>
              <a:rPr lang="fa-IR" b="1" dirty="0"/>
              <a:t>سعی کنید جزئیات را کامل به </a:t>
            </a:r>
            <a:r>
              <a:rPr lang="fa-IR" b="1" dirty="0" smtClean="0"/>
              <a:t>یاد آورید!</a:t>
            </a:r>
            <a:endParaRPr lang="en-US" b="1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b="0" i="1" dirty="0" smtClean="0"/>
              <a:t>(by L. Müller)</a:t>
            </a:r>
            <a:endParaRPr lang="en-US" altLang="de-DE" sz="800" b="0" i="1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978826"/>
              </p:ext>
            </p:extLst>
          </p:nvPr>
        </p:nvGraphicFramePr>
        <p:xfrm>
          <a:off x="2345419" y="549000"/>
          <a:ext cx="4453162" cy="57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6" name="Image" r:id="rId4" imgW="3593651" imgH="4647619" progId="Photoshop.Image.9">
                  <p:embed/>
                </p:oleObj>
              </mc:Choice>
              <mc:Fallback>
                <p:oleObj name="Image" r:id="rId4" imgW="3593651" imgH="4647619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5419" y="549000"/>
                        <a:ext cx="4453162" cy="576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fa-IR" altLang="de-DE" dirty="0" smtClean="0"/>
              <a:t>هنرمند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fa-IR" altLang="de-DE" dirty="0" smtClean="0"/>
              <a:t>چه چیزی دیدید؟ چه قدر مطمئنید؟ </a:t>
            </a:r>
            <a:endParaRPr lang="en-US" altLang="de-DE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7"/>
          </a:xfrm>
        </p:spPr>
        <p:txBody>
          <a:bodyPr/>
          <a:lstStyle/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قوطی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صندلی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قلم موی نقاشی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سه پایه نقاشی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جلیقه 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کفش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پالت رنگی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کاغذ</a:t>
            </a:r>
            <a:endParaRPr lang="en-US" altLang="de-DE" dirty="0" smtClean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fa-IR" altLang="de-DE" dirty="0" smtClean="0"/>
              <a:t>هنرمند</a:t>
            </a:r>
            <a:endParaRPr lang="en-US" altLang="de-DE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1438"/>
            <a:ext cx="3708400" cy="3455714"/>
          </a:xfrm>
        </p:spPr>
        <p:txBody>
          <a:bodyPr/>
          <a:lstStyle/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/>
              <a:t>قوطی</a:t>
            </a:r>
            <a:endParaRPr lang="en-US" altLang="de-DE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/>
              <a:t>صندلی</a:t>
            </a:r>
            <a:endParaRPr lang="en-US" altLang="de-DE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/>
              <a:t>قلم موی نقاشی</a:t>
            </a:r>
            <a:endParaRPr lang="en-US" altLang="de-DE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b="1" dirty="0">
                <a:solidFill>
                  <a:srgbClr val="8CADAE"/>
                </a:solidFill>
              </a:rPr>
              <a:t>سه پایه نقاشی</a:t>
            </a:r>
            <a:endParaRPr lang="en-US" altLang="de-DE" b="1" dirty="0">
              <a:solidFill>
                <a:srgbClr val="8CADAE"/>
              </a:solidFill>
            </a:endParaRP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/>
              <a:t>جلیقه </a:t>
            </a:r>
            <a:endParaRPr lang="en-US" altLang="de-DE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/>
              <a:t>کفش</a:t>
            </a:r>
            <a:endParaRPr lang="en-US" altLang="de-DE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b="1" dirty="0">
                <a:solidFill>
                  <a:srgbClr val="8CADAE"/>
                </a:solidFill>
              </a:rPr>
              <a:t>پالت رنگی</a:t>
            </a:r>
            <a:endParaRPr lang="en-US" altLang="de-DE" b="1" dirty="0">
              <a:solidFill>
                <a:srgbClr val="8CADAE"/>
              </a:solidFill>
            </a:endParaRP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/>
              <a:t>کاغذ</a:t>
            </a:r>
            <a:endParaRPr lang="en-US" altLang="de-DE" dirty="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564632" y="5201443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56345" y="5235141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800" dirty="0" smtClean="0">
                <a:latin typeface="Arial" charset="0"/>
              </a:rPr>
              <a:t>= در تصویر نشان داده نشده بود.</a:t>
            </a:r>
            <a:endParaRPr lang="en-US" altLang="de-DE" sz="1800" dirty="0">
              <a:latin typeface="Arial" charset="0"/>
            </a:endParaRPr>
          </a:p>
        </p:txBody>
      </p:sp>
      <p:graphicFrame>
        <p:nvGraphicFramePr>
          <p:cNvPr id="1741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652341"/>
              </p:ext>
            </p:extLst>
          </p:nvPr>
        </p:nvGraphicFramePr>
        <p:xfrm>
          <a:off x="5300467" y="1341438"/>
          <a:ext cx="35941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79" name="Image" r:id="rId4" imgW="3593651" imgH="4647619" progId="Photoshop.Image.9">
                  <p:embed/>
                </p:oleObj>
              </mc:Choice>
              <mc:Fallback>
                <p:oleObj name="Image" r:id="rId4" imgW="3593651" imgH="4647619" progId="Photoshop.Image.9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467" y="1341438"/>
                        <a:ext cx="359410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b="0" i="1" dirty="0" smtClean="0"/>
              <a:t>(by L. Müller)</a:t>
            </a:r>
            <a:endParaRPr lang="en-US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rtl="1"/>
            <a:r>
              <a:rPr lang="fa-IR" dirty="0"/>
              <a:t>چرا این کار را </a:t>
            </a:r>
            <a:r>
              <a:rPr lang="fa-IR" dirty="0" smtClean="0"/>
              <a:t>انجام می دهیم؟</a:t>
            </a:r>
            <a:endParaRPr lang="en-US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b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2000" y="1340768"/>
            <a:ext cx="8640000" cy="39087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01586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855402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0112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94684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99256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03828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fa-IR" sz="1800" b="0" dirty="0" smtClean="0"/>
              <a:t>بسیاری </a:t>
            </a:r>
            <a:r>
              <a:rPr lang="fa-IR" sz="1800" b="0" dirty="0"/>
              <a:t>از </a:t>
            </a:r>
            <a:r>
              <a:rPr lang="fa-IR" sz="1800" b="0" dirty="0" smtClean="0"/>
              <a:t>افراد روانپریش (اما </a:t>
            </a:r>
            <a:r>
              <a:rPr lang="fa-IR" sz="1800" b="0" dirty="0"/>
              <a:t>نه </a:t>
            </a:r>
            <a:r>
              <a:rPr lang="fa-IR" sz="1800" b="0" dirty="0" smtClean="0"/>
              <a:t>همه آنها!) مشکلات حافظه دارند، که معمولا نشخوار فکری یا مشغولیت با صداها را تشدید می کند.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fa-IR" sz="1800" b="0" dirty="0"/>
              <a:t>مطالعات نشان می دهند که بسیاری از افراد مبتلا به روان پریشی (اما نه </a:t>
            </a:r>
            <a:r>
              <a:rPr lang="fa-IR" sz="1800" b="0" dirty="0" smtClean="0"/>
              <a:t>همه آنها!) </a:t>
            </a:r>
            <a:r>
              <a:rPr lang="fa-IR" sz="1800" b="0" dirty="0"/>
              <a:t>اعتماد بیشتری به خاطرات </a:t>
            </a:r>
            <a:r>
              <a:rPr lang="fa-IR" sz="1800" b="0" dirty="0" smtClean="0"/>
              <a:t>کاذب خود </a:t>
            </a:r>
            <a:r>
              <a:rPr lang="fa-IR" sz="1800" b="0" dirty="0"/>
              <a:t>نسبت به افراد عادی دارند.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fa-IR" sz="1800" b="0" dirty="0" smtClean="0"/>
              <a:t>در عوض اطمینان به </a:t>
            </a:r>
            <a:r>
              <a:rPr lang="fa-IR" sz="1800" b="0" i="1" dirty="0"/>
              <a:t>خاطرات واقعی </a:t>
            </a:r>
            <a:r>
              <a:rPr lang="fa-IR" sz="1800" b="0" dirty="0"/>
              <a:t>(یعنی چیزهایی که واقعا اتفاق افتاده است) در روان پریشی کاهش می </a:t>
            </a:r>
            <a:r>
              <a:rPr lang="fa-IR" sz="1800" b="0" dirty="0" smtClean="0"/>
              <a:t>یابد.</a:t>
            </a:r>
            <a:endParaRPr lang="fa-IR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fa-IR" sz="1800" dirty="0"/>
              <a:t>نتیجه </a:t>
            </a:r>
            <a:r>
              <a:rPr lang="fa-IR" sz="1800" dirty="0" smtClean="0"/>
              <a:t>گیری:</a:t>
            </a:r>
            <a:r>
              <a:rPr lang="en-US" sz="1800" dirty="0" smtClean="0"/>
              <a:t> </a:t>
            </a:r>
            <a:r>
              <a:rPr lang="fa-IR" sz="1800" b="0" dirty="0"/>
              <a:t>توانایی </a:t>
            </a:r>
            <a:r>
              <a:rPr lang="fa-IR" sz="1800" b="0" dirty="0" smtClean="0"/>
              <a:t>تشخیص خاطرات </a:t>
            </a:r>
            <a:r>
              <a:rPr lang="fa-IR" sz="1800" b="0" dirty="0"/>
              <a:t>واقعی </a:t>
            </a:r>
            <a:r>
              <a:rPr lang="fa-IR" sz="1800" b="0" dirty="0" smtClean="0"/>
              <a:t>از  کاذب آسیب </a:t>
            </a:r>
            <a:r>
              <a:rPr lang="fa-IR" sz="1800" b="0" dirty="0"/>
              <a:t>دیده است!  این می تواند به قضاوت اشتباه منجر </a:t>
            </a:r>
            <a:r>
              <a:rPr lang="fa-IR" sz="1800" b="0" dirty="0" smtClean="0"/>
              <a:t>شود! چنانچه کاملا مطمئن نباشد، باید احتمال خطای فردی در نظر گرفته شود. برای اطمینان، از دیگران برای تایید آن سوال شود. 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endParaRPr lang="fa-IR" altLang="de-DE" sz="1800" b="0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2pPr>
            <a:lvl3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3pPr>
            <a:lvl4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4pPr>
            <a:lvl5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/>
            <a:r>
              <a:rPr lang="fa-IR" b="0" dirty="0"/>
              <a:t>چگونه خطاهای حافظه </a:t>
            </a:r>
            <a:r>
              <a:rPr lang="fa-IR" b="0" dirty="0" smtClean="0"/>
              <a:t>و اطمینان بیش از اندازه به قضاوت های شخصی، منجر </a:t>
            </a:r>
            <a:r>
              <a:rPr lang="fa-IR" b="0" dirty="0"/>
              <a:t>به برداشت های </a:t>
            </a:r>
            <a:r>
              <a:rPr lang="fa-IR" b="0" dirty="0" smtClean="0"/>
              <a:t>غلط در </a:t>
            </a:r>
            <a:r>
              <a:rPr lang="fa-IR" b="0" dirty="0"/>
              <a:t>طول </a:t>
            </a:r>
            <a:r>
              <a:rPr lang="fa-IR" b="0" dirty="0" smtClean="0"/>
              <a:t>دوره روانپریشی می شوند-مثال ها: </a:t>
            </a:r>
            <a:endParaRPr lang="en-US" b="0" dirty="0"/>
          </a:p>
        </p:txBody>
      </p:sp>
      <p:graphicFrame>
        <p:nvGraphicFramePr>
          <p:cNvPr id="145465" name="Group 5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21201783"/>
              </p:ext>
            </p:extLst>
          </p:nvPr>
        </p:nvGraphicFramePr>
        <p:xfrm>
          <a:off x="250825" y="1340768"/>
          <a:ext cx="8641655" cy="3959225"/>
        </p:xfrm>
        <a:graphic>
          <a:graphicData uri="http://schemas.openxmlformats.org/drawingml/2006/table">
            <a:tbl>
              <a:tblPr/>
              <a:tblGrid>
                <a:gridCol w="3529087"/>
                <a:gridCol w="2664296"/>
                <a:gridCol w="2448272"/>
              </a:tblGrid>
              <a:tr h="357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موقعیت واقعی </a:t>
                      </a:r>
                      <a:endParaRPr kumimoji="0" lang="en-US" altLang="de-DE" sz="16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خاطره کاذب</a:t>
                      </a:r>
                      <a:endParaRPr kumimoji="0" lang="en-US" altLang="de-DE" sz="16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رویداد</a:t>
                      </a:r>
                      <a:endParaRPr kumimoji="0" lang="en-US" altLang="de-DE" sz="16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27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شما قصد داشتید از عابر بانک پول تقد بگیرید، ولی فراموش کردید.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خاطره این است که شما از عابر بانک، پول برداشتید. بنابراین</a:t>
                      </a:r>
                      <a:r>
                        <a:rPr lang="fa-IR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هم اتاقی خود را متهم به دزدیدن پولتان می کنید</a:t>
                      </a: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شما در سوپر مارکت هستید و جلوی صندوق</a:t>
                      </a:r>
                      <a:r>
                        <a:rPr lang="fa-IR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می خواهید پول نقد برای خریدهایتان پرداخت کنید، اما کیف پولتان خالی است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9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دیگران شنیدند</a:t>
                      </a:r>
                      <a:r>
                        <a:rPr lang="fa-IR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که شما بیکار شده اید چون شما  درباره این</a:t>
                      </a:r>
                      <a:r>
                        <a:rPr lang="fa-IR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موضوع </a:t>
                      </a: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با یکی از  دوستان صحبت می کردید. سکوت ناخوشایندی برای یک لحظه حکمفرما شد، اما هیچ کس واکنش کنایه آمیزی نشان نداد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altLang="de-DE" sz="16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ظاهرا شما به خاطر اخراج شدن از محل کارتان، مورد شماتت دیگران قرار گرفتید.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lang="fa-IR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ملاقات با دوستان قدیمی</a:t>
                      </a:r>
                      <a:endParaRPr kumimoji="0" lang="en-US" altLang="de-DE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0" name="Group 68"/>
          <p:cNvGrpSpPr>
            <a:grpSpLocks/>
          </p:cNvGrpSpPr>
          <p:nvPr/>
        </p:nvGrpSpPr>
        <p:grpSpPr bwMode="auto">
          <a:xfrm>
            <a:off x="0" y="6165857"/>
            <a:ext cx="2339975" cy="474663"/>
            <a:chOff x="0" y="3957"/>
            <a:chExt cx="1474" cy="299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2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latin typeface="Verdana" pitchFamily="34" charset="0"/>
                  <a:sym typeface="Wingdings" pitchFamily="2" charset="2"/>
                </a:rPr>
                <a:t>8</a:t>
              </a:r>
              <a:r>
                <a:rPr lang="de-DE" altLang="de-DE" sz="1200" b="0" dirty="0" smtClean="0">
                  <a:latin typeface="Verdana" pitchFamily="34" charset="0"/>
                </a:rPr>
                <a:t>.1</a:t>
              </a:r>
              <a:r>
                <a:rPr lang="de-DE" altLang="de-DE" sz="1200" dirty="0" smtClean="0">
                  <a:latin typeface="Verdana" pitchFamily="34" charset="0"/>
                </a:rPr>
                <a:t> </a:t>
              </a:r>
              <a:r>
                <a:rPr lang="fa-IR" altLang="de-DE" sz="1200" i="1" dirty="0" smtClean="0">
                  <a:latin typeface="Verdana" pitchFamily="34" charset="0"/>
                </a:rPr>
                <a:t>کاربرگ</a:t>
              </a:r>
              <a:endParaRPr lang="de-DE" altLang="de-DE" sz="1200" i="1" dirty="0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rtl="1" eaLnBrk="1" hangingPunct="1"/>
            <a:r>
              <a:rPr lang="fa-IR" altLang="de-DE" dirty="0" smtClean="0"/>
              <a:t>تکلیف ۲ </a:t>
            </a:r>
            <a:endParaRPr lang="en-US" altLang="de-DE" dirty="0" smtClean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algn="r" rtl="1"/>
            <a:r>
              <a:rPr lang="fa-IR" sz="1800" b="0" dirty="0"/>
              <a:t>تصویر پیچیده ای به شما نشان داده خواهد شد.</a:t>
            </a:r>
            <a:endParaRPr lang="en-US" sz="1800" b="0" dirty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sz="1800" b="0" kern="0" dirty="0"/>
          </a:p>
          <a:p>
            <a:pPr marL="180000" algn="r" rtl="1"/>
            <a:r>
              <a:rPr lang="fa-IR" sz="1800" b="0" dirty="0"/>
              <a:t>پس از آن از شما خواسته می شود آنچه دیدید را به یاد آورید</a:t>
            </a:r>
            <a:r>
              <a:rPr lang="en-US" sz="1800" b="0" dirty="0"/>
              <a:t>.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sz="1800" b="0" kern="0" dirty="0"/>
          </a:p>
          <a:p>
            <a:pPr marL="180000" algn="r" rtl="1"/>
            <a:r>
              <a:rPr lang="fa-IR" sz="1800" b="0" dirty="0"/>
              <a:t>همچنین لطفا بگویید چه قدر به مشاهدات خود اطمینان دارید.</a:t>
            </a:r>
            <a:endParaRPr lang="en-US" sz="1800" b="0" dirty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sz="1800" b="0" dirty="0"/>
          </a:p>
          <a:p>
            <a:pPr algn="ctr" rtl="1"/>
            <a:r>
              <a:rPr lang="fa-IR" sz="1800" dirty="0"/>
              <a:t>سعی کنید جزئیات را کامل به یادآورید!</a:t>
            </a:r>
            <a:endParaRPr lang="en-US" sz="1800" dirty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sz="1800" b="0" kern="0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sz="1800" b="0" kern="0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sz="1800" b="0" kern="0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sz="1800" b="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549000"/>
            <a:ext cx="8640000" cy="5760000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1176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Heike Platow) </a:t>
            </a:r>
            <a:endParaRPr lang="de-DE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rtl="1" eaLnBrk="1" hangingPunct="1"/>
            <a:r>
              <a:rPr lang="fa-IR" altLang="de-DE" dirty="0" smtClean="0"/>
              <a:t>بارش مغزی</a:t>
            </a:r>
            <a:endParaRPr lang="en-US" altLang="de-DE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000" y="1343745"/>
            <a:ext cx="8640000" cy="4013200"/>
          </a:xfrm>
          <a:noFill/>
        </p:spPr>
        <p:txBody>
          <a:bodyPr/>
          <a:lstStyle/>
          <a:p>
            <a:pPr marL="180000" indent="0" algn="r" rtl="1" eaLnBrk="1" hangingPunct="1">
              <a:spcBef>
                <a:spcPts val="1200"/>
              </a:spcBef>
            </a:pPr>
            <a:r>
              <a:rPr lang="fa-IR" altLang="de-DE" dirty="0" smtClean="0"/>
              <a:t>شما به طور خاص چه چیزهایی در یک باربکیو می بینید؟</a:t>
            </a:r>
            <a:endParaRPr lang="en-US" altLang="de-DE" dirty="0" smtClean="0"/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de-DE" altLang="de-DE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rtl="1" eaLnBrk="1" hangingPunct="1">
              <a:spcBef>
                <a:spcPts val="0"/>
              </a:spcBef>
            </a:pPr>
            <a:r>
              <a:rPr lang="fa-IR" altLang="de-DE" dirty="0" smtClean="0"/>
              <a:t>باربکیو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fa-IR" altLang="de-DE" dirty="0" smtClean="0"/>
              <a:t>چه چیزی دیدید؟ چه قدر مطمئنید؟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076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تعدادی سوسیس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سس کچاپ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زغال چوبی</a:t>
            </a: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صندلی مخصوص پارک 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سس خردل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انبر مخصوص باربکیو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تعدادی لیوان</a:t>
            </a:r>
            <a:endParaRPr lang="en-US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rtl="1" eaLnBrk="1" hangingPunct="1">
              <a:spcBef>
                <a:spcPts val="0"/>
              </a:spcBef>
            </a:pPr>
            <a:r>
              <a:rPr lang="fa-IR" altLang="de-DE" dirty="0" smtClean="0"/>
              <a:t>باربکیو</a:t>
            </a:r>
            <a:endParaRPr lang="en-US" altLang="de-DE" dirty="0" smtClean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7504" y="1340768"/>
            <a:ext cx="2760838" cy="307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/>
              <a:t>تعدادی سوسیس</a:t>
            </a:r>
            <a:endParaRPr lang="en-US" altLang="de-DE" sz="1800" b="0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dirty="0">
                <a:solidFill>
                  <a:srgbClr val="8CADAE"/>
                </a:solidFill>
              </a:rPr>
              <a:t>سس کچاپ</a:t>
            </a:r>
            <a:endParaRPr lang="en-US" altLang="de-DE" sz="1800" dirty="0">
              <a:solidFill>
                <a:srgbClr val="8CADAE"/>
              </a:solidFill>
            </a:endParaRP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/>
              <a:t>زغال چوبی</a:t>
            </a: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/>
              <a:t>صندلی مخصوص پارک </a:t>
            </a:r>
            <a:endParaRPr lang="en-US" altLang="de-DE" sz="1800" b="0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/>
              <a:t>سس خردل</a:t>
            </a:r>
            <a:endParaRPr lang="en-US" altLang="de-DE" sz="1800" b="0" dirty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dirty="0">
                <a:solidFill>
                  <a:srgbClr val="8CADAE"/>
                </a:solidFill>
              </a:rPr>
              <a:t>انبر مخصوص باربکیو</a:t>
            </a:r>
            <a:endParaRPr lang="en-US" altLang="de-DE" sz="1800" dirty="0">
              <a:solidFill>
                <a:srgbClr val="8CADAE"/>
              </a:solidFill>
            </a:endParaRP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/>
              <a:t>تعدادی لیوان</a:t>
            </a:r>
            <a:endParaRPr lang="en-US" altLang="de-DE" sz="1800" b="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80" y="1340768"/>
            <a:ext cx="5940000" cy="396000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454007" y="5560673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81579" y="5560673"/>
            <a:ext cx="23070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800" dirty="0" smtClean="0">
                <a:latin typeface="Arial" charset="0"/>
              </a:rPr>
              <a:t>= نشان داده نشده بود</a:t>
            </a:r>
            <a:endParaRPr lang="en-US" altLang="de-DE" sz="1800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1176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Heike Platow) </a:t>
            </a:r>
            <a:endParaRPr lang="de-DE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1" y="549000"/>
            <a:ext cx="8639999" cy="5760000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1176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Heike Platow) </a:t>
            </a:r>
            <a:endParaRPr lang="de-DE" altLang="de-DE" sz="800" b="0" i="1" dirty="0"/>
          </a:p>
        </p:txBody>
      </p:sp>
    </p:spTree>
    <p:extLst>
      <p:ext uri="{BB962C8B-B14F-4D97-AF65-F5344CB8AC3E}">
        <p14:creationId xmlns:p14="http://schemas.microsoft.com/office/powerpoint/2010/main" val="41445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/>
            <a:r>
              <a:rPr lang="fa-IR" altLang="de-DE" b="0" kern="0" dirty="0" smtClean="0"/>
              <a:t>بارش مغزی</a:t>
            </a:r>
            <a:endParaRPr lang="de-DE" altLang="de-DE" b="0" kern="0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algn="r" rtl="1" eaLnBrk="1" hangingPunct="1">
              <a:spcBef>
                <a:spcPts val="1200"/>
              </a:spcBef>
            </a:pPr>
            <a:r>
              <a:rPr lang="fa-IR" altLang="de-DE" sz="1800" b="0" dirty="0"/>
              <a:t>شما به طور خاص چه چیزهایی در یک </a:t>
            </a:r>
            <a:r>
              <a:rPr lang="fa-IR" altLang="de-DE" sz="1800" b="0" dirty="0" smtClean="0"/>
              <a:t>اتاق کودک می </a:t>
            </a:r>
            <a:r>
              <a:rPr lang="fa-IR" altLang="de-DE" sz="1800" b="0" dirty="0"/>
              <a:t>بینید؟</a:t>
            </a:r>
            <a:endParaRPr lang="en-US" altLang="de-DE" sz="1800" b="0" dirty="0"/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03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568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fa-IR" altLang="de-DE" dirty="0" smtClean="0"/>
              <a:t>اتاق کودک</a:t>
            </a:r>
            <a:br>
              <a:rPr lang="fa-IR" altLang="de-DE" dirty="0" smtClean="0"/>
            </a:br>
            <a:r>
              <a:rPr lang="fa-IR" altLang="de-DE" dirty="0" smtClean="0"/>
              <a:t>چه چیزهایی در تصویر دیدید؟ چه قدر مطمئنید؟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آشپزخانه بازی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تعدادی عروسک </a:t>
            </a: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حیوانات پوشالی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صندلی کودک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تعدادی کتاب </a:t>
            </a:r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خانه عروسکی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بیل مکانیکی</a:t>
            </a:r>
            <a:endParaRPr lang="en-US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64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rtl="1" eaLnBrk="1" hangingPunct="1">
              <a:spcBef>
                <a:spcPts val="0"/>
              </a:spcBef>
            </a:pPr>
            <a:r>
              <a:rPr lang="fa-IR" altLang="de-DE" dirty="0" smtClean="0"/>
              <a:t>اتاق کودک</a:t>
            </a:r>
            <a:endParaRPr lang="de-DE" altLang="de-DE" dirty="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-11793" y="1432750"/>
            <a:ext cx="2845671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72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defRPr sz="1800" b="0" kern="0">
                <a:latin typeface="+mn-lt"/>
                <a:cs typeface="+mn-cs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latin typeface="+mn-lt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latin typeface="+mn-lt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latin typeface="+mn-lt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latin typeface="+mn-lt"/>
              </a:defRPr>
            </a:lvl5pPr>
            <a:lvl6pPr marL="18288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6pPr>
            <a:lvl7pPr marL="22860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7pPr>
            <a:lvl8pPr marL="27432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8pPr>
            <a:lvl9pPr marL="32004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9pPr>
          </a:lstStyle>
          <a:p>
            <a:pPr marL="360000" algn="r" rtl="1"/>
            <a:r>
              <a:rPr lang="fa-IR" altLang="de-DE" dirty="0"/>
              <a:t>آشپزخانه بازی</a:t>
            </a:r>
            <a:endParaRPr lang="en-US" altLang="de-DE" dirty="0"/>
          </a:p>
          <a:p>
            <a:pPr marL="360000" algn="r" rtl="1"/>
            <a:r>
              <a:rPr lang="fa-IR" altLang="de-DE" dirty="0"/>
              <a:t>تعدادی عروسک </a:t>
            </a:r>
          </a:p>
          <a:p>
            <a:pPr marL="360000" algn="r" rtl="1"/>
            <a:r>
              <a:rPr lang="fa-IR" altLang="de-DE" b="1" dirty="0">
                <a:solidFill>
                  <a:srgbClr val="8CADAE"/>
                </a:solidFill>
              </a:rPr>
              <a:t>حیوانات </a:t>
            </a:r>
            <a:r>
              <a:rPr lang="fa-IR" altLang="de-DE" b="1" dirty="0" smtClean="0">
                <a:solidFill>
                  <a:srgbClr val="8CADAE"/>
                </a:solidFill>
              </a:rPr>
              <a:t>پوشالی</a:t>
            </a:r>
            <a:endParaRPr lang="en-US" altLang="de-DE" b="1" dirty="0">
              <a:solidFill>
                <a:srgbClr val="8CADAE"/>
              </a:solidFill>
            </a:endParaRPr>
          </a:p>
          <a:p>
            <a:pPr marL="360000" algn="r" rtl="1"/>
            <a:r>
              <a:rPr lang="fa-IR" altLang="de-DE" b="1" dirty="0">
                <a:solidFill>
                  <a:srgbClr val="8CADAE"/>
                </a:solidFill>
              </a:rPr>
              <a:t>صندلی کودک</a:t>
            </a:r>
            <a:endParaRPr lang="en-US" altLang="de-DE" b="1" dirty="0">
              <a:solidFill>
                <a:srgbClr val="8CADAE"/>
              </a:solidFill>
            </a:endParaRPr>
          </a:p>
          <a:p>
            <a:pPr marL="360000" algn="r" rtl="1"/>
            <a:r>
              <a:rPr lang="fa-IR" altLang="de-DE" dirty="0"/>
              <a:t>تعدادی کتاب </a:t>
            </a:r>
          </a:p>
          <a:p>
            <a:pPr marL="360000" algn="r" rtl="1"/>
            <a:r>
              <a:rPr lang="fa-IR" altLang="de-DE" dirty="0"/>
              <a:t>خانه عروسکی</a:t>
            </a:r>
            <a:endParaRPr lang="en-US" altLang="de-DE" dirty="0"/>
          </a:p>
          <a:p>
            <a:pPr marL="360000" algn="r" rtl="1"/>
            <a:r>
              <a:rPr lang="fa-IR" altLang="de-DE" dirty="0"/>
              <a:t>بیل مکانیکی</a:t>
            </a:r>
            <a:endParaRPr lang="en-US" alt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75" y="1341438"/>
            <a:ext cx="5940000" cy="3960000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521375" y="5566970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78755" y="5580304"/>
            <a:ext cx="18714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800" dirty="0" smtClean="0">
                <a:latin typeface="Arial" charset="0"/>
              </a:rPr>
              <a:t>= نشان داده نشده بود</a:t>
            </a:r>
            <a:endParaRPr lang="en-US" altLang="de-DE" sz="1800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1176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Heike Platow) </a:t>
            </a:r>
            <a:endParaRPr lang="de-DE" altLang="de-DE" sz="800" b="0" i="1" dirty="0"/>
          </a:p>
        </p:txBody>
      </p:sp>
    </p:spTree>
    <p:extLst>
      <p:ext uri="{BB962C8B-B14F-4D97-AF65-F5344CB8AC3E}">
        <p14:creationId xmlns:p14="http://schemas.microsoft.com/office/powerpoint/2010/main" val="12907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548680"/>
            <a:ext cx="8640000" cy="5760000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1176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Heike Platow) </a:t>
            </a:r>
            <a:endParaRPr lang="de-DE" altLang="de-DE" sz="800" b="0" i="1" dirty="0"/>
          </a:p>
        </p:txBody>
      </p:sp>
    </p:spTree>
    <p:extLst>
      <p:ext uri="{BB962C8B-B14F-4D97-AF65-F5344CB8AC3E}">
        <p14:creationId xmlns:p14="http://schemas.microsoft.com/office/powerpoint/2010/main" val="320060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/>
            <a:r>
              <a:rPr lang="fa-IR" altLang="de-DE" b="0" kern="0" dirty="0" smtClean="0"/>
              <a:t>بارش مغزی</a:t>
            </a:r>
            <a:endParaRPr lang="de-DE" altLang="de-DE" b="0" kern="0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algn="r" rtl="1" eaLnBrk="1" hangingPunct="1">
              <a:spcBef>
                <a:spcPts val="1200"/>
              </a:spcBef>
            </a:pPr>
            <a:r>
              <a:rPr lang="fa-IR" altLang="de-DE" sz="1800" b="0" dirty="0"/>
              <a:t>شما به طور خاص چه چیزهایی در یک </a:t>
            </a:r>
            <a:r>
              <a:rPr lang="fa-IR" altLang="de-DE" sz="1800" b="0" dirty="0" smtClean="0"/>
              <a:t>آشپزخانه می </a:t>
            </a:r>
            <a:r>
              <a:rPr lang="fa-IR" altLang="de-DE" sz="1800" b="0" dirty="0"/>
              <a:t>بینید؟</a:t>
            </a:r>
            <a:endParaRPr lang="en-US" altLang="de-DE" sz="1800" b="0" dirty="0"/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/>
              <a:t>…</a:t>
            </a:r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sz="1800" b="0" kern="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7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fa-IR" altLang="de-DE" dirty="0" smtClean="0"/>
              <a:t>آشپزخانه</a:t>
            </a:r>
            <a:r>
              <a:rPr lang="fa-IR" altLang="de-DE" dirty="0"/>
              <a:t/>
            </a:r>
            <a:br>
              <a:rPr lang="fa-IR" altLang="de-DE" dirty="0"/>
            </a:br>
            <a:r>
              <a:rPr lang="fa-IR" altLang="de-DE" dirty="0"/>
              <a:t>چه چیزهایی در تصویر دیدید؟ چه قدر مطمئنید؟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ماهی تابه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تستر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حوله روکش قوری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کتری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دستمال گردگیری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تعدادی بطری</a:t>
            </a:r>
            <a:endParaRPr lang="en-US" altLang="de-DE" dirty="0" smtClean="0"/>
          </a:p>
          <a:p>
            <a:pPr marL="36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dirty="0" smtClean="0"/>
              <a:t>تخته گوشت</a:t>
            </a:r>
            <a:endParaRPr lang="en-US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66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rtl="1" eaLnBrk="1" hangingPunct="1">
              <a:spcBef>
                <a:spcPts val="0"/>
              </a:spcBef>
            </a:pPr>
            <a:r>
              <a:rPr lang="fa-IR" altLang="de-DE" dirty="0" smtClean="0"/>
              <a:t>آشپزخانه</a:t>
            </a:r>
            <a:endParaRPr lang="en-US" altLang="de-DE" dirty="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352" y="1340725"/>
            <a:ext cx="2701654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72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defRPr sz="1800" b="0" kern="0">
                <a:latin typeface="+mn-lt"/>
                <a:cs typeface="+mn-cs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latin typeface="+mn-lt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latin typeface="+mn-lt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latin typeface="+mn-lt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latin typeface="+mn-lt"/>
              </a:defRPr>
            </a:lvl5pPr>
            <a:lvl6pPr marL="18288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6pPr>
            <a:lvl7pPr marL="22860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7pPr>
            <a:lvl8pPr marL="27432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8pPr>
            <a:lvl9pPr marL="32004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9pPr>
          </a:lstStyle>
          <a:p>
            <a:pPr marL="360000" algn="r" rtl="1"/>
            <a:r>
              <a:rPr lang="fa-IR" altLang="de-DE" dirty="0"/>
              <a:t>ماهی تابه</a:t>
            </a:r>
            <a:endParaRPr lang="en-US" altLang="de-DE" dirty="0"/>
          </a:p>
          <a:p>
            <a:pPr marL="360000" algn="r" rtl="1"/>
            <a:r>
              <a:rPr lang="fa-IR" altLang="de-DE" dirty="0"/>
              <a:t>تستر</a:t>
            </a:r>
            <a:endParaRPr lang="en-US" altLang="de-DE" dirty="0"/>
          </a:p>
          <a:p>
            <a:pPr marL="360000" algn="r" rtl="1"/>
            <a:r>
              <a:rPr lang="fa-IR" altLang="de-DE" b="1" dirty="0">
                <a:solidFill>
                  <a:srgbClr val="8CADAE"/>
                </a:solidFill>
              </a:rPr>
              <a:t>حوله روکش قوری</a:t>
            </a:r>
            <a:endParaRPr lang="en-US" altLang="de-DE" b="1" dirty="0">
              <a:solidFill>
                <a:srgbClr val="8CADAE"/>
              </a:solidFill>
            </a:endParaRPr>
          </a:p>
          <a:p>
            <a:pPr marL="360000" algn="r" rtl="1"/>
            <a:r>
              <a:rPr lang="fa-IR" altLang="de-DE" dirty="0"/>
              <a:t>کتری</a:t>
            </a:r>
            <a:endParaRPr lang="en-US" altLang="de-DE" dirty="0"/>
          </a:p>
          <a:p>
            <a:pPr marL="360000" algn="r" rtl="1"/>
            <a:r>
              <a:rPr lang="fa-IR" altLang="de-DE" dirty="0"/>
              <a:t>دستمال گردگیری</a:t>
            </a:r>
            <a:endParaRPr lang="en-US" altLang="de-DE" dirty="0"/>
          </a:p>
          <a:p>
            <a:pPr marL="360000" algn="r" rtl="1"/>
            <a:r>
              <a:rPr lang="fa-IR" altLang="de-DE" dirty="0"/>
              <a:t>تعدادی بطری</a:t>
            </a:r>
            <a:endParaRPr lang="en-US" altLang="de-DE" dirty="0"/>
          </a:p>
          <a:p>
            <a:pPr marL="360000" algn="r" rtl="1"/>
            <a:r>
              <a:rPr lang="fa-IR" altLang="de-DE" b="1" dirty="0">
                <a:solidFill>
                  <a:srgbClr val="8CADAE"/>
                </a:solidFill>
              </a:rPr>
              <a:t>تخته گوشت</a:t>
            </a:r>
            <a:endParaRPr lang="en-US" altLang="de-DE" b="1" dirty="0">
              <a:solidFill>
                <a:srgbClr val="8CADAE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74" y="1341438"/>
            <a:ext cx="5940001" cy="396000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340509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83848" y="5593638"/>
            <a:ext cx="19566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800" dirty="0" smtClean="0">
                <a:latin typeface="Arial" charset="0"/>
              </a:rPr>
              <a:t>= نشان داده نشده بود</a:t>
            </a:r>
            <a:endParaRPr lang="de-DE" altLang="de-DE" sz="1800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1176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Heike Platow) </a:t>
            </a:r>
            <a:endParaRPr lang="de-DE" altLang="de-DE" sz="800" b="0" i="1" dirty="0"/>
          </a:p>
        </p:txBody>
      </p:sp>
    </p:spTree>
    <p:extLst>
      <p:ext uri="{BB962C8B-B14F-4D97-AF65-F5344CB8AC3E}">
        <p14:creationId xmlns:p14="http://schemas.microsoft.com/office/powerpoint/2010/main" val="35445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51520" y="1340768"/>
            <a:ext cx="8640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dirty="0"/>
              <a:t>فراموشی</a:t>
            </a:r>
            <a:endParaRPr lang="en-US" altLang="de-DE" sz="1800" dirty="0" smtClean="0"/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dirty="0"/>
              <a:t>سوگیری های حافظه: </a:t>
            </a:r>
            <a:r>
              <a:rPr lang="en-US" sz="1800" b="0" dirty="0">
                <a:latin typeface="Arial" charset="0"/>
              </a:rPr>
              <a:t/>
            </a:r>
            <a:br>
              <a:rPr lang="en-US" sz="1800" b="0" dirty="0">
                <a:latin typeface="Arial" charset="0"/>
              </a:rPr>
            </a:br>
            <a:r>
              <a:rPr lang="en-US" sz="1800" b="0" dirty="0" smtClean="0">
                <a:latin typeface="Arial" charset="0"/>
              </a:rPr>
              <a:t> </a:t>
            </a:r>
            <a:r>
              <a:rPr lang="de-DE" altLang="de-DE" sz="1800" b="0" dirty="0" smtClean="0">
                <a:latin typeface="Arial" charset="0"/>
                <a:sym typeface="Wingdings" panose="05000000000000000000" pitchFamily="2" charset="2"/>
              </a:rPr>
              <a:t></a:t>
            </a:r>
            <a:r>
              <a:rPr lang="fa-IR" sz="1800" b="0" dirty="0" smtClean="0"/>
              <a:t>خاطرات </a:t>
            </a:r>
            <a:r>
              <a:rPr lang="fa-IR" sz="1800" b="0" dirty="0"/>
              <a:t>منفی عمدتا فراموش </a:t>
            </a:r>
            <a:r>
              <a:rPr lang="fa-IR" sz="1800" b="0" dirty="0" smtClean="0"/>
              <a:t>می شوند (سرکوب</a:t>
            </a:r>
            <a:r>
              <a:rPr lang="fa-IR" sz="1800" b="0" dirty="0" smtClean="0"/>
              <a:t>)</a:t>
            </a:r>
            <a:r>
              <a:rPr lang="de-DE" sz="1800" b="0" dirty="0"/>
              <a:t/>
            </a:r>
            <a:br>
              <a:rPr lang="de-DE" sz="1800" b="0" dirty="0"/>
            </a:br>
            <a:r>
              <a:rPr lang="de-DE" altLang="de-DE" sz="1800" b="0" dirty="0" smtClean="0">
                <a:latin typeface="Arial" charset="0"/>
                <a:sym typeface="Wingdings" panose="05000000000000000000" pitchFamily="2" charset="2"/>
              </a:rPr>
              <a:t></a:t>
            </a:r>
            <a:r>
              <a:rPr lang="fa-IR" sz="1800" b="0" dirty="0" smtClean="0"/>
              <a:t> خاطرات </a:t>
            </a:r>
            <a:r>
              <a:rPr lang="fa-IR" sz="1800" b="0" dirty="0"/>
              <a:t>مثبت عمدتا فراموش شده اند (خلق افسرده</a:t>
            </a:r>
            <a:r>
              <a:rPr lang="fa-IR" sz="1800" b="0" dirty="0" smtClean="0"/>
              <a:t>)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dirty="0" smtClean="0"/>
              <a:t> توهمات/خاطرات کاذب: </a:t>
            </a:r>
            <a:r>
              <a:rPr lang="fa-IR" sz="1800" b="0" dirty="0" smtClean="0"/>
              <a:t>اتفاقات خاص طوری تداعی می شوند که آن طور اتفاق </a:t>
            </a:r>
            <a:r>
              <a:rPr lang="fa-IR" sz="1800" b="0" dirty="0"/>
              <a:t>نیافتاده </a:t>
            </a:r>
            <a:r>
              <a:rPr lang="fa-IR" sz="1800" b="0" dirty="0" smtClean="0"/>
              <a:t>اند!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Rectangle 1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/>
            <a:r>
              <a:rPr lang="fa-IR" b="0" dirty="0">
                <a:solidFill>
                  <a:schemeClr val="accent1"/>
                </a:solidFill>
              </a:rPr>
              <a:t>انواع خطاهای حافظه</a:t>
            </a:r>
            <a:endParaRPr lang="en-US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rtl="1"/>
            <a:r>
              <a:rPr lang="fa-IR" dirty="0"/>
              <a:t>چه عواملی باعث خاطرات </a:t>
            </a:r>
            <a:r>
              <a:rPr lang="fa-IR" dirty="0" smtClean="0"/>
              <a:t>کاذب می شوند</a:t>
            </a:r>
            <a:r>
              <a:rPr lang="fa-IR" dirty="0"/>
              <a:t>؟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000" y="1340768"/>
            <a:ext cx="8640000" cy="3384376"/>
          </a:xfrm>
        </p:spPr>
        <p:txBody>
          <a:bodyPr/>
          <a:lstStyle/>
          <a:p>
            <a:pPr marL="180000" indent="0" algn="just" rtl="1" eaLnBrk="1" hangingPunct="1">
              <a:spcBef>
                <a:spcPts val="1200"/>
              </a:spcBef>
            </a:pPr>
            <a:r>
              <a:rPr lang="fa-IR" dirty="0"/>
              <a:t>مغز ما </a:t>
            </a:r>
            <a:r>
              <a:rPr lang="fa-IR" dirty="0" smtClean="0"/>
              <a:t>اطلاعات قدیمی از </a:t>
            </a:r>
            <a:r>
              <a:rPr lang="fa-IR" dirty="0"/>
              <a:t>دست رفته  </a:t>
            </a:r>
            <a:r>
              <a:rPr lang="fa-IR" dirty="0" smtClean="0"/>
              <a:t>و اتفاقات مرتبط را جایگزین </a:t>
            </a:r>
            <a:r>
              <a:rPr lang="fa-IR" dirty="0"/>
              <a:t>و اضافه می </a:t>
            </a:r>
            <a:r>
              <a:rPr lang="fa-IR" dirty="0" smtClean="0"/>
              <a:t>کند (</a:t>
            </a:r>
            <a:r>
              <a:rPr lang="fa-IR" dirty="0"/>
              <a:t>به عنوان مثال بازدید از باغ وحش، </a:t>
            </a:r>
            <a:r>
              <a:rPr lang="fa-IR" dirty="0" smtClean="0"/>
              <a:t>سفر اکتشافی) </a:t>
            </a:r>
            <a:r>
              <a:rPr lang="fa-IR" dirty="0"/>
              <a:t>و بیشترش به ترتیب توسط </a:t>
            </a:r>
            <a:r>
              <a:rPr lang="fa-IR" dirty="0" smtClean="0"/>
              <a:t>«منطق» </a:t>
            </a:r>
            <a:r>
              <a:rPr lang="fa-IR" dirty="0"/>
              <a:t>(به عنوان </a:t>
            </a:r>
            <a:r>
              <a:rPr lang="fa-IR" dirty="0" smtClean="0"/>
              <a:t>مثال:</a:t>
            </a:r>
            <a:r>
              <a:rPr lang="fa-IR" dirty="0"/>
              <a:t> </a:t>
            </a:r>
            <a:r>
              <a:rPr lang="fa-IR" dirty="0" smtClean="0"/>
              <a:t>کرگدن، شیر</a:t>
            </a:r>
            <a:r>
              <a:rPr lang="fa-IR" dirty="0"/>
              <a:t>) </a:t>
            </a:r>
            <a:r>
              <a:rPr lang="fa-IR" dirty="0" smtClean="0"/>
              <a:t>اضافه </a:t>
            </a:r>
            <a:r>
              <a:rPr lang="fa-IR" dirty="0"/>
              <a:t>شده </a:t>
            </a:r>
            <a:r>
              <a:rPr lang="fa-IR" dirty="0" smtClean="0"/>
              <a:t>است!</a:t>
            </a:r>
            <a:endParaRPr lang="fa-IR" altLang="de-DE" dirty="0" smtClean="0"/>
          </a:p>
          <a:p>
            <a:pPr marL="180000" indent="0" algn="r" rtl="1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altLang="de-DE" dirty="0" smtClean="0"/>
          </a:p>
          <a:p>
            <a:pPr algn="r" rtl="1"/>
            <a:r>
              <a:rPr lang="fa-IR" dirty="0"/>
              <a:t>استرس </a:t>
            </a:r>
            <a:r>
              <a:rPr lang="fa-IR" dirty="0" smtClean="0"/>
              <a:t>پیش آگهی خطاهای </a:t>
            </a:r>
            <a:r>
              <a:rPr lang="fa-IR" dirty="0"/>
              <a:t>حافظه </a:t>
            </a:r>
            <a:r>
              <a:rPr lang="fa-IR" dirty="0" smtClean="0"/>
              <a:t>را </a:t>
            </a:r>
            <a:r>
              <a:rPr lang="fa-IR" dirty="0"/>
              <a:t>افزایش </a:t>
            </a:r>
            <a:r>
              <a:rPr lang="fa-IR" dirty="0" smtClean="0"/>
              <a:t>می دهد!</a:t>
            </a:r>
            <a:endParaRPr lang="en-US" dirty="0"/>
          </a:p>
          <a:p>
            <a:pPr marL="180000" indent="0" algn="r" rtl="1" eaLnBrk="1" hangingPunct="1">
              <a:spcBef>
                <a:spcPts val="1200"/>
              </a:spcBef>
            </a:pPr>
            <a:endParaRPr lang="en-US" altLang="de-DE" dirty="0" smtClean="0"/>
          </a:p>
          <a:p>
            <a:pPr algn="just" rtl="1"/>
            <a:r>
              <a:rPr lang="fa-IR" dirty="0"/>
              <a:t>خاطرات واقعی اغلب می توانند از خاطرات </a:t>
            </a:r>
            <a:r>
              <a:rPr lang="fa-IR" dirty="0" smtClean="0"/>
              <a:t>کاذب از </a:t>
            </a:r>
            <a:r>
              <a:rPr lang="fa-IR" dirty="0"/>
              <a:t>طریق </a:t>
            </a:r>
            <a:r>
              <a:rPr lang="fa-IR" dirty="0" smtClean="0"/>
              <a:t>«</a:t>
            </a:r>
            <a:r>
              <a:rPr lang="fa-IR" b="1" dirty="0" smtClean="0"/>
              <a:t>وضوح تصاویر</a:t>
            </a:r>
            <a:r>
              <a:rPr lang="fa-IR" dirty="0" smtClean="0"/>
              <a:t>»</a:t>
            </a:r>
            <a:r>
              <a:rPr lang="en-US" dirty="0" smtClean="0"/>
              <a:t> </a:t>
            </a:r>
            <a:r>
              <a:rPr lang="fa-IR" dirty="0"/>
              <a:t>شان متمایز </a:t>
            </a:r>
            <a:r>
              <a:rPr lang="fa-IR" dirty="0" smtClean="0"/>
              <a:t>شوند: خاطرات</a:t>
            </a:r>
          </a:p>
          <a:p>
            <a:pPr algn="r" rtl="1"/>
            <a:r>
              <a:rPr lang="fa-IR" dirty="0" smtClean="0"/>
              <a:t> </a:t>
            </a:r>
            <a:r>
              <a:rPr lang="fa-IR" dirty="0"/>
              <a:t>کاذب نسبتا </a:t>
            </a:r>
            <a:r>
              <a:rPr lang="fa-IR" dirty="0" smtClean="0"/>
              <a:t>«مبهم»</a:t>
            </a:r>
            <a:r>
              <a:rPr lang="en-US" dirty="0" smtClean="0"/>
              <a:t> </a:t>
            </a:r>
            <a:r>
              <a:rPr lang="fa-IR" dirty="0"/>
              <a:t>و دارای جزئیات کمتر </a:t>
            </a:r>
            <a:r>
              <a:rPr lang="fa-IR" dirty="0" smtClean="0"/>
              <a:t>هستند</a:t>
            </a:r>
            <a:r>
              <a:rPr lang="fa-IR" dirty="0"/>
              <a:t>.</a:t>
            </a:r>
            <a:endParaRPr lang="en-US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rtl="1" eaLnBrk="1" hangingPunct="1"/>
            <a:r>
              <a:rPr lang="fa-IR" dirty="0"/>
              <a:t>خاطرات </a:t>
            </a:r>
            <a:r>
              <a:rPr lang="fa-IR" dirty="0" smtClean="0"/>
              <a:t>کاذب در </a:t>
            </a:r>
            <a:r>
              <a:rPr lang="fa-IR" dirty="0"/>
              <a:t>زندگی روزمره</a:t>
            </a:r>
            <a:endParaRPr lang="en-US" altLang="de-DE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4625"/>
            <a:ext cx="4495800" cy="5184775"/>
          </a:xfrm>
        </p:spPr>
        <p:txBody>
          <a:bodyPr/>
          <a:lstStyle/>
          <a:p>
            <a:pPr marL="0" indent="0" eaLnBrk="1" hangingPunct="1"/>
            <a:endParaRPr lang="de-DE" altLang="de-DE" sz="1600" dirty="0" smtClean="0"/>
          </a:p>
          <a:p>
            <a:pPr marL="0" indent="0" eaLnBrk="1" hangingPunct="1"/>
            <a:endParaRPr lang="de-DE" altLang="de-DE" sz="1600" dirty="0" smtClean="0"/>
          </a:p>
        </p:txBody>
      </p:sp>
      <p:graphicFrame>
        <p:nvGraphicFramePr>
          <p:cNvPr id="161834" name="Group 42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284026759"/>
              </p:ext>
            </p:extLst>
          </p:nvPr>
        </p:nvGraphicFramePr>
        <p:xfrm>
          <a:off x="250824" y="1340768"/>
          <a:ext cx="8641656" cy="5040559"/>
        </p:xfrm>
        <a:graphic>
          <a:graphicData uri="http://schemas.openxmlformats.org/drawingml/2006/table">
            <a:tbl>
              <a:tblPr/>
              <a:tblGrid>
                <a:gridCol w="4321176"/>
                <a:gridCol w="4320480"/>
              </a:tblGrid>
              <a:tr h="23199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9388" marR="0" lvl="0" indent="-179388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  <a:defRPr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خاطرات خواهر و برادرها رویدادهای مشابهی هستند، که اغلب جزئیات متفاوت زیادی دارند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9388" marR="0" lvl="0" indent="-179388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گاهی اوقات ما فکر می کنیم که به وضوح رویدادی خاص را به یاد داریم، که در واقع فقط در عکس ها دیده ایم و یا از والدین خود شنیده ایم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fa-IR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9388" indent="-1793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8015863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38195250" indent="-5110797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به عنوان مثال خاطرات دوران کودکی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36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9388" marR="0" lvl="0" indent="-179388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  <a:defRPr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به عنوان مثال، دنبال ماشینتان می گردید: ما مطمئنیم ماشین را در یک محل مشخصی پارک کرد</a:t>
                      </a:r>
                      <a:r>
                        <a:rPr lang="ar-SA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 ایم، </a:t>
                      </a: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اما این اتفاق ممکن است مربوط به روز قبل باشد!</a:t>
                      </a:r>
                      <a:endParaRPr lang="fa-IR" altLang="de-DE" sz="1400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9388" indent="-1793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8015863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38195250" indent="-5110797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به عنوان مثال، اگر شرایط به شدت به یکدیگر شباهت داشته باشند. </a:t>
                      </a:r>
                      <a:endParaRPr kumimoji="0" lang="fa-IR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68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9388" marR="0" lvl="0" indent="-179388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  <a:defRPr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خلق ما اغلب «چاشنی»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خاطراتمان را  زیاد می کند (پس از یک بحث، ما تمایل داریم آنچه طرف مقابل گفته را خصومت آمیز تر از آنچه درواقع بوده به یاد آوریم ).</a:t>
                      </a: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9388" indent="-1793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8017450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38195250" indent="-5110797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lang="fa-IR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به عنوان مثال، اشتباه گرفتن یک موضوع با موضوعی دیگر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just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None/>
                        <a:tabLst/>
                      </a:pPr>
                      <a:endParaRPr kumimoji="0" lang="fa-IR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66" name="Picture 57" descr="250240095_7949d897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964" y="1988375"/>
            <a:ext cx="106362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7" name="Picture 59" descr="250240183_246d06be4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604" y="2165499"/>
            <a:ext cx="1660525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8" name="Picture 61" descr="250240588_44904a41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03" y="1882319"/>
            <a:ext cx="103505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508023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 smtClean="0"/>
              <a:t>(</a:t>
            </a:r>
            <a:r>
              <a:rPr lang="en-US" altLang="de-DE" sz="800" b="0" i="1" dirty="0" err="1"/>
              <a:t>f.l.t.r</a:t>
            </a:r>
            <a:r>
              <a:rPr lang="en-US" altLang="de-DE" sz="800" b="0" i="1" dirty="0"/>
              <a:t>.: “childhood untitled57”; “childhood untitled59”; “childhood untitled69” by Phil Schatz</a:t>
            </a:r>
            <a:r>
              <a:rPr lang="de-DE" altLang="de-DE" sz="800" b="0" i="1" dirty="0" smtClean="0"/>
              <a:t>) </a:t>
            </a:r>
            <a:endParaRPr lang="de-DE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fa-IR" dirty="0"/>
              <a:t>خاطرات </a:t>
            </a:r>
            <a:r>
              <a:rPr lang="fa-IR" dirty="0" smtClean="0"/>
              <a:t>کاذب در مجامع عمومی</a:t>
            </a:r>
            <a:endParaRPr lang="en-US" altLang="de-DE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4625"/>
            <a:ext cx="4495800" cy="5184775"/>
          </a:xfrm>
        </p:spPr>
        <p:txBody>
          <a:bodyPr/>
          <a:lstStyle/>
          <a:p>
            <a:pPr marL="0" indent="0" eaLnBrk="1" hangingPunct="1"/>
            <a:endParaRPr lang="de-DE" altLang="de-DE" sz="1600" smtClean="0"/>
          </a:p>
          <a:p>
            <a:pPr marL="0" indent="0" eaLnBrk="1" hangingPunct="1"/>
            <a:endParaRPr lang="de-DE" altLang="de-DE" sz="1600" smtClean="0"/>
          </a:p>
        </p:txBody>
      </p:sp>
      <p:graphicFrame>
        <p:nvGraphicFramePr>
          <p:cNvPr id="163865" name="Group 2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11337521"/>
              </p:ext>
            </p:extLst>
          </p:nvPr>
        </p:nvGraphicFramePr>
        <p:xfrm>
          <a:off x="239836" y="1340768"/>
          <a:ext cx="8652644" cy="4537075"/>
        </p:xfrm>
        <a:graphic>
          <a:graphicData uri="http://schemas.openxmlformats.org/drawingml/2006/table">
            <a:tbl>
              <a:tblPr/>
              <a:tblGrid>
                <a:gridCol w="4188148"/>
                <a:gridCol w="4464496"/>
              </a:tblGrid>
              <a:tr h="453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algn="just" rtl="1"/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در سال ۲۰۰۶ ، در یک تصمیم بحث برانگیز از اجرای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Idomeneo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 </a:t>
                      </a: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در خانه اپرای برلین به دلیل ترس از تظاهرات توسط گروه های اسلامگرا </a:t>
                      </a:r>
                      <a:r>
                        <a:rPr lang="ar-SA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ممانعت </a:t>
                      </a: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شد (این نمایشنامه برخی از رهبران مذهبی، از جمله پیامبر مسلمانان را، به نحوی که یک فرد عمیقا مذهبی ممکن است توهین آمیز تلقی کند، معرفی کرده است). </a:t>
                      </a:r>
                      <a:endParaRPr lang="en-US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1"/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امروزه با نگاهی به گذشته ، برخی از مردم ادعا می کنند به یاد دارند که اجرا در پی تظاهرات عمومی واقعی توسط گروه های مسلمان لغو شد، که این واقعیت ندارد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در عوض، انتقاد مسلمانان برای لغو اپرا در آن زمان وجود داشت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مثال:</a:t>
                      </a:r>
                      <a:r>
                        <a:rPr lang="fa-IR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a-IR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اسناد علیتی</a:t>
                      </a:r>
                      <a:endParaRPr lang="en-US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8684" name="Picture 47" descr="Theatre Royal Panorama, Brighton, UK_von Ian Mutto_CCC-flick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4103688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31742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US" altLang="de-DE" sz="800" b="0" i="1" dirty="0"/>
              <a:t>(“Theatre Royal Panorama, Brighton, UK” by Ian </a:t>
            </a:r>
            <a:r>
              <a:rPr lang="en-US" altLang="de-DE" sz="800" b="0" i="1" dirty="0" err="1"/>
              <a:t>Muttoo</a:t>
            </a:r>
            <a:r>
              <a:rPr lang="en-US" altLang="de-DE" sz="800" b="0" i="1" dirty="0" smtClean="0"/>
              <a:t>)</a:t>
            </a:r>
            <a:r>
              <a:rPr lang="de-DE" altLang="de-DE" sz="800" b="0" i="1" dirty="0" smtClean="0"/>
              <a:t> </a:t>
            </a:r>
            <a:endParaRPr lang="de-DE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ChangeArrowheads="1"/>
          </p:cNvSpPr>
          <p:nvPr/>
        </p:nvSpPr>
        <p:spPr bwMode="auto">
          <a:xfrm>
            <a:off x="3924300" y="2636912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rtl="1" eaLnBrk="1" hangingPunct="1">
              <a:buClr>
                <a:schemeClr val="bg1"/>
              </a:buClr>
              <a:buSzTx/>
              <a:buFontTx/>
              <a:buNone/>
            </a:pPr>
            <a:r>
              <a:rPr lang="fa-IR" altLang="de-DE" sz="1800" dirty="0" smtClean="0"/>
              <a:t>؟؟؟</a:t>
            </a:r>
            <a:endParaRPr lang="de-DE" altLang="de-DE" sz="1800" dirty="0"/>
          </a:p>
        </p:txBody>
      </p:sp>
      <p:sp>
        <p:nvSpPr>
          <p:cNvPr id="29699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rtl="1" eaLnBrk="1" hangingPunct="1"/>
            <a:r>
              <a:rPr lang="fa-IR" altLang="de-DE" dirty="0" smtClean="0"/>
              <a:t>پافشاری بر خاطرات کاذب</a:t>
            </a:r>
            <a:r>
              <a:rPr lang="en-US" altLang="de-DE" sz="1800" dirty="0" smtClean="0"/>
              <a:t/>
            </a:r>
            <a:br>
              <a:rPr lang="en-US" altLang="de-DE" sz="1800" dirty="0" smtClean="0"/>
            </a:br>
            <a:r>
              <a:rPr lang="fa-IR" altLang="de-DE" dirty="0" smtClean="0"/>
              <a:t>پیامدهای آن چیست؟</a:t>
            </a:r>
            <a:endParaRPr lang="en-US" altLang="de-DE" dirty="0" smtClean="0"/>
          </a:p>
        </p:txBody>
      </p:sp>
      <p:sp>
        <p:nvSpPr>
          <p:cNvPr id="29702" name="Rectangle 19"/>
          <p:cNvSpPr>
            <a:spLocks noChangeArrowheads="1"/>
          </p:cNvSpPr>
          <p:nvPr/>
        </p:nvSpPr>
        <p:spPr bwMode="auto">
          <a:xfrm>
            <a:off x="252000" y="1340768"/>
            <a:ext cx="86400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rtl="1"/>
            <a:r>
              <a:rPr lang="fa-IR" sz="1800" b="0" dirty="0" smtClean="0"/>
              <a:t>پیامدهای احتمالی </a:t>
            </a:r>
            <a:r>
              <a:rPr lang="fa-IR" sz="1800" b="0" dirty="0"/>
              <a:t>پافشاری بر خاطرات </a:t>
            </a:r>
            <a:r>
              <a:rPr lang="fa-IR" sz="1800" b="0" dirty="0" smtClean="0"/>
              <a:t>کاذب شما </a:t>
            </a:r>
            <a:r>
              <a:rPr lang="fa-IR" sz="1800" b="0" dirty="0"/>
              <a:t>چیست، یعنی اگر شما به اشتباه متقاعد شده اید که آنها واقعی هستند؟</a:t>
            </a:r>
            <a:endParaRPr lang="en-US" sz="1800" b="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252000" y="1340768"/>
            <a:ext cx="864000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rtl="1"/>
            <a:r>
              <a:rPr lang="fa-IR" sz="1800" b="0" dirty="0"/>
              <a:t>پیامدهای احتمالی پافشاری بر خاطرات </a:t>
            </a:r>
            <a:r>
              <a:rPr lang="fa-IR" sz="1800" b="0" dirty="0" smtClean="0"/>
              <a:t>کاذب شما </a:t>
            </a:r>
            <a:r>
              <a:rPr lang="fa-IR" sz="1800" b="0" dirty="0"/>
              <a:t>چیست، یعنی اگر شما به اشتباه متقاعد شده اید که آنها واقعی هستند؟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به دلیل خاطرات متناقض با دیگران دعوایم می شود (به عنوان مثال، من تقاضای پولی را می کنم که آن را به من مدتها پیش پس داده اند</a:t>
            </a:r>
            <a:r>
              <a:rPr lang="fa-IR" sz="1800" b="0" dirty="0" smtClean="0"/>
              <a:t>).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در صورت (نادرست) یادآوری رویدادهای منفی (به عنوان مثال ظاهرا در حال </a:t>
            </a:r>
            <a:r>
              <a:rPr lang="fa-IR" sz="1800" b="0" dirty="0" smtClean="0"/>
              <a:t>طرد شدن)، به </a:t>
            </a:r>
            <a:r>
              <a:rPr lang="fa-IR" sz="1800" b="0" dirty="0"/>
              <a:t>محیط اطرافم واکنش خصمانه نشان می دهم و مردم را اشتباه می </a:t>
            </a:r>
            <a:r>
              <a:rPr lang="fa-IR" sz="1800" b="0" dirty="0" smtClean="0"/>
              <a:t>گیرم.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sz="1800" b="0" dirty="0"/>
              <a:t>مرزهای واقعیت و تخیل مبهم می </a:t>
            </a:r>
            <a:r>
              <a:rPr lang="fa-IR" sz="1800" b="0" dirty="0" smtClean="0"/>
              <a:t>شوند.</a:t>
            </a:r>
            <a:endParaRPr lang="en-US" sz="1800" b="0" dirty="0"/>
          </a:p>
        </p:txBody>
      </p:sp>
      <p:sp>
        <p:nvSpPr>
          <p:cNvPr id="6" name="Rectangle 16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/>
            <a:r>
              <a:rPr lang="fa-IR" altLang="de-DE" b="0" dirty="0"/>
              <a:t>پافشاری بر خاطرات </a:t>
            </a:r>
            <a:r>
              <a:rPr lang="fa-IR" altLang="de-DE" b="0" dirty="0" smtClean="0"/>
              <a:t>کاذب</a:t>
            </a:r>
            <a:r>
              <a:rPr lang="en-US" altLang="de-DE" b="0" dirty="0"/>
              <a:t/>
            </a:r>
            <a:br>
              <a:rPr lang="en-US" altLang="de-DE" b="0" dirty="0"/>
            </a:br>
            <a:r>
              <a:rPr lang="fa-IR" altLang="de-DE" b="0" dirty="0"/>
              <a:t>پیامدهای آن چیست؟</a:t>
            </a:r>
            <a:endParaRPr lang="en-US" altLang="de-DE" b="0" kern="0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lIns="92075" tIns="46038" rIns="92075" bIns="46038" anchor="ctr"/>
          <a:lstStyle/>
          <a:p>
            <a:pPr rtl="1" eaLnBrk="1" hangingPunct="1"/>
            <a:r>
              <a:rPr lang="fa-IR" altLang="de-DE" kern="1200" dirty="0" smtClean="0">
                <a:latin typeface="Verdana" pitchFamily="34" charset="0"/>
                <a:ea typeface="+mn-ea"/>
                <a:cs typeface="Times New Roman" pitchFamily="18" charset="0"/>
              </a:rPr>
              <a:t>کمک های حافظه در زندگی روزانه</a:t>
            </a:r>
            <a:endParaRPr lang="en-JM" altLang="de-DE" kern="1200" dirty="0"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33795" name="Rectangle 9"/>
          <p:cNvSpPr>
            <a:spLocks noChangeArrowheads="1"/>
          </p:cNvSpPr>
          <p:nvPr/>
        </p:nvSpPr>
        <p:spPr bwMode="auto">
          <a:xfrm>
            <a:off x="250825" y="1340768"/>
            <a:ext cx="8640000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algn="just" rtl="1" eaLnBrk="1" hangingPunct="1">
              <a:spcBef>
                <a:spcPts val="1200"/>
              </a:spcBef>
              <a:buClr>
                <a:srgbClr val="336699"/>
              </a:buClr>
              <a:buSzTx/>
              <a:buFontTx/>
              <a:buNone/>
            </a:pPr>
            <a:r>
              <a:rPr lang="fa-IR" altLang="de-DE" sz="1800" dirty="0" smtClean="0"/>
              <a:t>بار حافظه خود را سنگین نکنید. به طور منظم یادداشت برداری کنید: </a:t>
            </a:r>
            <a:endParaRPr lang="en-US" altLang="de-DE" sz="1800" dirty="0" smtClean="0"/>
          </a:p>
          <a:p>
            <a:pPr marL="720000" indent="-360000" algn="just" rtl="1" eaLnBrk="1" hangingPunct="1">
              <a:spcBef>
                <a:spcPts val="1200"/>
              </a:spcBef>
              <a:buClrTx/>
              <a:buSzTx/>
              <a:buAutoNum type="arabicPeriod"/>
              <a:tabLst>
                <a:tab pos="712788" algn="l"/>
              </a:tabLst>
            </a:pPr>
            <a:r>
              <a:rPr lang="fa-IR" sz="1800" b="0" dirty="0" smtClean="0"/>
              <a:t>یک </a:t>
            </a:r>
            <a:r>
              <a:rPr lang="fa-IR" sz="1800" b="0" dirty="0"/>
              <a:t>تقویم قرار </a:t>
            </a:r>
            <a:r>
              <a:rPr lang="fa-IR" sz="1800" b="0" dirty="0" smtClean="0"/>
              <a:t>ملاقات/دفترچه </a:t>
            </a:r>
            <a:r>
              <a:rPr lang="fa-IR" sz="1800" b="0" dirty="0"/>
              <a:t>یادداشت داشته </a:t>
            </a:r>
            <a:r>
              <a:rPr lang="fa-IR" sz="1800" b="0" dirty="0" smtClean="0"/>
              <a:t>باشید یا از گوشی موبایل خود ( در صورت امکان) استفاده کنید.</a:t>
            </a:r>
          </a:p>
          <a:p>
            <a:pPr marL="720000" indent="-360000" algn="just" rtl="1" eaLnBrk="1" hangingPunct="1">
              <a:spcBef>
                <a:spcPts val="1200"/>
              </a:spcBef>
              <a:buClrTx/>
              <a:buSzTx/>
              <a:buAutoNum type="arabicPeriod"/>
              <a:tabLst>
                <a:tab pos="712788" algn="l"/>
              </a:tabLst>
            </a:pPr>
            <a:r>
              <a:rPr lang="fa-IR" sz="1800" b="0" dirty="0" smtClean="0"/>
              <a:t>کاغذهای </a:t>
            </a:r>
            <a:r>
              <a:rPr lang="fa-IR" sz="1800" b="0" dirty="0"/>
              <a:t>تکه و </a:t>
            </a:r>
            <a:r>
              <a:rPr lang="fa-IR" sz="1800" b="0" dirty="0" smtClean="0"/>
              <a:t>پاره</a:t>
            </a:r>
            <a:r>
              <a:rPr lang="fa-IR" sz="1800" b="0" dirty="0"/>
              <a:t> </a:t>
            </a:r>
            <a:r>
              <a:rPr lang="fa-IR" sz="1800" b="0" dirty="0" smtClean="0"/>
              <a:t>جمع نکنید: از </a:t>
            </a:r>
            <a:r>
              <a:rPr lang="fa-IR" sz="1800" b="0" dirty="0"/>
              <a:t>یک دفترچه یادداشت </a:t>
            </a:r>
            <a:r>
              <a:rPr lang="fa-IR" sz="1800" b="0" dirty="0" smtClean="0"/>
              <a:t>یا وسایل الکترونیکی استفاده کنید.</a:t>
            </a:r>
          </a:p>
          <a:p>
            <a:pPr marL="720000" indent="-360000" algn="just" rtl="1" eaLnBrk="1" hangingPunct="1">
              <a:spcBef>
                <a:spcPts val="1200"/>
              </a:spcBef>
              <a:buClrTx/>
              <a:buSzTx/>
              <a:buFont typeface="Wingdings 2" pitchFamily="18" charset="2"/>
              <a:buAutoNum type="arabicPeriod"/>
              <a:tabLst>
                <a:tab pos="712788" algn="l"/>
              </a:tabLst>
            </a:pPr>
            <a:r>
              <a:rPr lang="fa-IR" sz="1800" b="0" dirty="0"/>
              <a:t>یادداشت هایی برای برنامه های مهم (به عنوان مثال یادآوری زمان مصرف دارو) در مکان هایی که چند بار در روز رد می شوید (مثلا تخته، یخچال، آیینه دستشویی) </a:t>
            </a:r>
            <a:r>
              <a:rPr lang="fa-IR" sz="1800" b="0" dirty="0" smtClean="0"/>
              <a:t>متصل کنید.</a:t>
            </a:r>
            <a:endParaRPr lang="en-US" sz="1800" b="0" dirty="0"/>
          </a:p>
          <a:p>
            <a:pPr marL="720000" indent="-360000" algn="just" rtl="1" eaLnBrk="1" hangingPunct="1">
              <a:spcBef>
                <a:spcPts val="1200"/>
              </a:spcBef>
              <a:buClrTx/>
              <a:buSzTx/>
              <a:buFont typeface="Wingdings 2" pitchFamily="18" charset="2"/>
              <a:buAutoNum type="arabicPeriod"/>
              <a:tabLst>
                <a:tab pos="712788" algn="l"/>
              </a:tabLst>
            </a:pPr>
            <a:r>
              <a:rPr lang="fa-IR" sz="1800" b="0" dirty="0"/>
              <a:t>نوشتن </a:t>
            </a:r>
            <a:r>
              <a:rPr lang="fa-IR" sz="1800" b="0" dirty="0" smtClean="0"/>
              <a:t>اهداف/برنامه ها! هر بیشتر یادداشت شود، حافظه کار </a:t>
            </a:r>
            <a:r>
              <a:rPr lang="fa-IR" sz="1800" b="0" dirty="0"/>
              <a:t>کمتری انجام می </a:t>
            </a:r>
            <a:r>
              <a:rPr lang="fa-IR" sz="1800" b="0" dirty="0" smtClean="0"/>
              <a:t>دهد</a:t>
            </a:r>
            <a:r>
              <a:rPr lang="en-US" altLang="de-DE" sz="1800" b="0" dirty="0" smtClean="0"/>
              <a:t>.</a:t>
            </a:r>
            <a:endParaRPr lang="fa-IR" altLang="de-DE" sz="1800" b="0" dirty="0" smtClean="0"/>
          </a:p>
          <a:p>
            <a:pPr marL="720000" indent="-360000" algn="just" rtl="1" eaLnBrk="1" hangingPunct="1">
              <a:spcBef>
                <a:spcPts val="1200"/>
              </a:spcBef>
              <a:buClrTx/>
              <a:buSzTx/>
              <a:buFont typeface="Wingdings 2" pitchFamily="18" charset="2"/>
              <a:buAutoNum type="arabicPeriod"/>
              <a:tabLst>
                <a:tab pos="712788" algn="l"/>
              </a:tabLst>
            </a:pPr>
            <a:r>
              <a:rPr lang="fa-IR" sz="1800" b="0" dirty="0"/>
              <a:t>با این حال سعی کنید </a:t>
            </a:r>
            <a:r>
              <a:rPr lang="fa-IR" sz="1800" b="0" dirty="0" smtClean="0"/>
              <a:t>چیزهایی </a:t>
            </a:r>
            <a:r>
              <a:rPr lang="fa-IR" sz="1800" b="0" dirty="0"/>
              <a:t>را بدون </a:t>
            </a:r>
            <a:r>
              <a:rPr lang="fa-IR" sz="1800" b="0" dirty="0" smtClean="0"/>
              <a:t>ابزار کمکی </a:t>
            </a:r>
            <a:r>
              <a:rPr lang="fa-IR" sz="1800" b="0" dirty="0"/>
              <a:t>به خاطر </a:t>
            </a:r>
            <a:r>
              <a:rPr lang="fa-IR" sz="1800" b="0" dirty="0" smtClean="0"/>
              <a:t>بسپارید.</a:t>
            </a:r>
            <a:endParaRPr lang="en-US" sz="1800" b="0" dirty="0"/>
          </a:p>
          <a:p>
            <a:pPr marL="360000" algn="just" rtl="1" eaLnBrk="1" hangingPunct="1">
              <a:spcBef>
                <a:spcPts val="1200"/>
              </a:spcBef>
              <a:buClr>
                <a:srgbClr val="336699"/>
              </a:buClr>
              <a:buSzTx/>
              <a:tabLst>
                <a:tab pos="712788" algn="l"/>
              </a:tabLst>
            </a:pPr>
            <a:endParaRPr lang="en-US" altLang="de-DE" sz="1800" b="0" dirty="0" smtClean="0"/>
          </a:p>
          <a:p>
            <a:pPr algn="just" rtl="1" eaLnBrk="1" hangingPunct="1">
              <a:spcBef>
                <a:spcPct val="4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endParaRPr lang="en-US" altLang="de-DE" sz="1800" b="0" dirty="0"/>
          </a:p>
        </p:txBody>
      </p:sp>
      <p:pic>
        <p:nvPicPr>
          <p:cNvPr id="33796" name="Picture 11" descr="To-do list book - koalazymonkey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888" y="5060950"/>
            <a:ext cx="1154112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221567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US" altLang="de-DE" sz="800" b="0" i="1" dirty="0" smtClean="0"/>
              <a:t>(“</a:t>
            </a:r>
            <a:r>
              <a:rPr lang="en-GB" altLang="de-DE" sz="800" b="0" i="1" dirty="0"/>
              <a:t>To-do list book.” by </a:t>
            </a:r>
            <a:r>
              <a:rPr lang="en-GB" altLang="de-DE" sz="800" b="0" i="1" dirty="0" err="1"/>
              <a:t>koalazymonkey</a:t>
            </a:r>
            <a:r>
              <a:rPr lang="en-US" altLang="de-DE" sz="800" b="0" i="1" dirty="0" smtClean="0"/>
              <a:t>)</a:t>
            </a:r>
            <a:r>
              <a:rPr lang="de-DE" altLang="de-DE" sz="800" b="0" i="1" dirty="0" smtClean="0"/>
              <a:t> </a:t>
            </a:r>
            <a:endParaRPr lang="de-DE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52000" y="1340768"/>
            <a:ext cx="86400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تکرار و تمرین، </a:t>
            </a:r>
            <a:r>
              <a:rPr lang="fa-IR" altLang="de-DE" sz="1800" dirty="0" smtClean="0"/>
              <a:t>ادراک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از کمک های جانبی، به ویژه برای موضوعات انتزاعی استفاده کنید، مثلا: </a:t>
            </a:r>
          </a:p>
          <a:p>
            <a:pPr marL="1077187" lvl="1" indent="-360000" algn="r" rtl="1" eaLnBrk="1" hangingPunct="1">
              <a:spcBef>
                <a:spcPts val="1200"/>
              </a:spcBef>
              <a:buFontTx/>
              <a:buChar char="o"/>
            </a:pPr>
            <a:r>
              <a:rPr lang="fa-IR" altLang="de-DE" sz="1800" b="0" dirty="0"/>
              <a:t>صرفه جویی در روشنایی </a:t>
            </a:r>
            <a:r>
              <a:rPr lang="fa-IR" altLang="de-DE" sz="1800" b="0" dirty="0" smtClean="0"/>
              <a:t>روز:</a:t>
            </a:r>
          </a:p>
          <a:p>
            <a:pPr marL="1076400" lvl="1" indent="-360000" algn="r" rtl="1" eaLnBrk="1" hangingPunct="1">
              <a:spcBef>
                <a:spcPts val="1200"/>
              </a:spcBef>
              <a:buNone/>
            </a:pPr>
            <a:r>
              <a:rPr lang="de-DE" altLang="de-DE" sz="1800" b="0" dirty="0" smtClean="0"/>
              <a:t>	</a:t>
            </a:r>
            <a:r>
              <a:rPr lang="fa-IR" altLang="de-DE" sz="1800" b="0" dirty="0" smtClean="0"/>
              <a:t>صل </a:t>
            </a:r>
            <a:r>
              <a:rPr lang="fa-IR" altLang="de-DE" sz="1800" b="0" dirty="0" smtClean="0"/>
              <a:t>بهار مبلمان حیاط را به سمت جلویی خانه منتقل </a:t>
            </a:r>
            <a:r>
              <a:rPr lang="fa-IR" altLang="de-DE" sz="1800" b="0" dirty="0" smtClean="0"/>
              <a:t>کنید.</a:t>
            </a:r>
            <a:endParaRPr lang="en-US" altLang="de-DE" sz="1800" b="0" dirty="0"/>
          </a:p>
          <a:p>
            <a:pPr marL="1476450" lvl="2" indent="-360000" algn="r" rtl="1" eaLnBrk="1" hangingPunct="1">
              <a:spcBef>
                <a:spcPts val="1200"/>
              </a:spcBef>
              <a:buNone/>
            </a:pPr>
            <a:r>
              <a:rPr lang="fa-IR" altLang="de-DE" sz="1800" b="0" dirty="0" smtClean="0"/>
              <a:t>در </a:t>
            </a:r>
            <a:r>
              <a:rPr lang="fa-IR" altLang="de-DE" sz="1800" b="0" dirty="0" smtClean="0"/>
              <a:t>فصل پاییز آنها را به زیر سایبان برگردانید.</a:t>
            </a:r>
          </a:p>
          <a:p>
            <a:pPr marL="1077187" lvl="1" indent="-360000" algn="r" rtl="1" eaLnBrk="1" hangingPunct="1">
              <a:spcBef>
                <a:spcPts val="1200"/>
              </a:spcBef>
              <a:buFontTx/>
              <a:buChar char="o"/>
            </a:pPr>
            <a:r>
              <a:rPr lang="fa-IR" altLang="de-DE" sz="1800" b="0" dirty="0" smtClean="0"/>
              <a:t>پیچ گوشتی: گردش به سمت چپ= شل شدن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پیوند اطلاعات جدید با دانش قبلی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برای مدت زمانی بیش از اندازه طولانی مطالعه نکنید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در طول مطالعه الکل مصرف نکنید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بعد از مطالعه، بلافاصله بخوابید</a:t>
            </a:r>
          </a:p>
          <a:p>
            <a:pPr marL="720000" indent="-360000" algn="r" rtl="1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fa-IR" altLang="de-DE" sz="1800" b="0" dirty="0" smtClean="0"/>
              <a:t>در هنگام مطالعه تا حد امکان از بیشتر حواس پنجگانه تان استفاده کنید (مثلا، شنوایی، بینایی...)</a:t>
            </a:r>
            <a:endParaRPr lang="en-US" altLang="de-DE" sz="1800" b="0" dirty="0" smtClean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>
              <a:spcBef>
                <a:spcPts val="0"/>
              </a:spcBef>
            </a:pPr>
            <a:r>
              <a:rPr lang="fa-IR" altLang="de-DE" b="0" dirty="0">
                <a:solidFill>
                  <a:schemeClr val="accent1"/>
                </a:solidFill>
              </a:rPr>
              <a:t>چگونه می توانم موضوعات را بهتر به یاد بیاورم؟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026"/>
          <p:cNvSpPr txBox="1">
            <a:spLocks noChangeArrowheads="1"/>
          </p:cNvSpPr>
          <p:nvPr/>
        </p:nvSpPr>
        <p:spPr bwMode="auto">
          <a:xfrm>
            <a:off x="315170" y="2924944"/>
            <a:ext cx="260900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800" b="0" dirty="0" smtClean="0"/>
              <a:t>هر چه حواس بیشتری در حین فرایند یادگیری دخالت داشته باشند، آن چه را یاد گرفته اید بهتر به یاد می آورید!</a:t>
            </a:r>
            <a:endParaRPr lang="en-US" altLang="de-DE" b="0" dirty="0"/>
          </a:p>
        </p:txBody>
      </p:sp>
      <p:pic>
        <p:nvPicPr>
          <p:cNvPr id="32771" name="Picture 1028" descr="img0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408" y="1758280"/>
            <a:ext cx="6161088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1029"/>
          <p:cNvSpPr txBox="1">
            <a:spLocks noChangeArrowheads="1"/>
          </p:cNvSpPr>
          <p:nvPr/>
        </p:nvSpPr>
        <p:spPr bwMode="auto">
          <a:xfrm>
            <a:off x="3591332" y="2612041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شنوایی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73" name="Text Box 1030"/>
          <p:cNvSpPr txBox="1">
            <a:spLocks noChangeArrowheads="1"/>
          </p:cNvSpPr>
          <p:nvPr/>
        </p:nvSpPr>
        <p:spPr bwMode="auto">
          <a:xfrm>
            <a:off x="3591332" y="5219692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شنوایی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4" name="Text Box 1031"/>
          <p:cNvSpPr txBox="1">
            <a:spLocks noChangeArrowheads="1"/>
          </p:cNvSpPr>
          <p:nvPr/>
        </p:nvSpPr>
        <p:spPr bwMode="auto">
          <a:xfrm>
            <a:off x="3591332" y="4353034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شنوایی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5" name="Text Box 1032"/>
          <p:cNvSpPr txBox="1">
            <a:spLocks noChangeArrowheads="1"/>
          </p:cNvSpPr>
          <p:nvPr/>
        </p:nvSpPr>
        <p:spPr bwMode="auto">
          <a:xfrm>
            <a:off x="3591332" y="6081847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شنوایی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6" name="Text Box 1033"/>
          <p:cNvSpPr txBox="1">
            <a:spLocks noChangeArrowheads="1"/>
          </p:cNvSpPr>
          <p:nvPr/>
        </p:nvSpPr>
        <p:spPr bwMode="auto">
          <a:xfrm>
            <a:off x="3591332" y="3482537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بینایی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77" name="Text Box 1034"/>
          <p:cNvSpPr txBox="1">
            <a:spLocks noChangeArrowheads="1"/>
          </p:cNvSpPr>
          <p:nvPr/>
        </p:nvSpPr>
        <p:spPr bwMode="auto">
          <a:xfrm>
            <a:off x="4572000" y="4353033"/>
            <a:ext cx="762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بینایی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8" name="Text Box 1035"/>
          <p:cNvSpPr txBox="1">
            <a:spLocks noChangeArrowheads="1"/>
          </p:cNvSpPr>
          <p:nvPr/>
        </p:nvSpPr>
        <p:spPr bwMode="auto">
          <a:xfrm>
            <a:off x="4572000" y="5219691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بینایی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9" name="Text Box 1036"/>
          <p:cNvSpPr txBox="1">
            <a:spLocks noChangeArrowheads="1"/>
          </p:cNvSpPr>
          <p:nvPr/>
        </p:nvSpPr>
        <p:spPr bwMode="auto">
          <a:xfrm>
            <a:off x="4572000" y="6081846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بینایی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80" name="Text Box 1037"/>
          <p:cNvSpPr txBox="1">
            <a:spLocks noChangeArrowheads="1"/>
          </p:cNvSpPr>
          <p:nvPr/>
        </p:nvSpPr>
        <p:spPr bwMode="auto">
          <a:xfrm>
            <a:off x="5724128" y="5219690"/>
            <a:ext cx="106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کلامی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81" name="Text Box 1038"/>
          <p:cNvSpPr txBox="1">
            <a:spLocks noChangeArrowheads="1"/>
          </p:cNvSpPr>
          <p:nvPr/>
        </p:nvSpPr>
        <p:spPr bwMode="auto">
          <a:xfrm>
            <a:off x="5724128" y="6080664"/>
            <a:ext cx="1066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</a:pPr>
            <a:r>
              <a:rPr lang="fa-IR" altLang="de-DE" sz="1200" dirty="0" smtClean="0">
                <a:latin typeface="Arial" charset="0"/>
              </a:rPr>
              <a:t>کلامی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82" name="Text Box 1039"/>
          <p:cNvSpPr txBox="1">
            <a:spLocks noChangeArrowheads="1"/>
          </p:cNvSpPr>
          <p:nvPr/>
        </p:nvSpPr>
        <p:spPr bwMode="auto">
          <a:xfrm>
            <a:off x="6790928" y="6080664"/>
            <a:ext cx="106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200" dirty="0" smtClean="0">
                <a:latin typeface="Arial" charset="0"/>
              </a:rPr>
              <a:t>لمسی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83" name="Rectangle 1040"/>
          <p:cNvSpPr>
            <a:spLocks noChangeArrowheads="1"/>
          </p:cNvSpPr>
          <p:nvPr/>
        </p:nvSpPr>
        <p:spPr bwMode="auto">
          <a:xfrm>
            <a:off x="2924175" y="1530350"/>
            <a:ext cx="6172200" cy="228600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32784" name="Text Box 1041"/>
          <p:cNvSpPr txBox="1">
            <a:spLocks noChangeArrowheads="1"/>
          </p:cNvSpPr>
          <p:nvPr/>
        </p:nvSpPr>
        <p:spPr bwMode="auto">
          <a:xfrm>
            <a:off x="2875408" y="1340768"/>
            <a:ext cx="615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a-IR" altLang="de-DE" sz="1800" dirty="0" smtClean="0"/>
              <a:t>بازدهی حافظه به %</a:t>
            </a:r>
            <a:endParaRPr lang="en-US" altLang="de-DE" sz="1800" dirty="0"/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Rectangle 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>
              <a:spcBef>
                <a:spcPts val="0"/>
              </a:spcBef>
            </a:pPr>
            <a:r>
              <a:rPr lang="fa-IR" altLang="de-DE" b="0" dirty="0">
                <a:solidFill>
                  <a:schemeClr val="accent1"/>
                </a:solidFill>
              </a:rPr>
              <a:t>چگونه می توانم موضوعات را بهتر به یاد بیاورم؟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-9088" y="6658188"/>
            <a:ext cx="196720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US" altLang="de-DE" sz="800" b="0" i="1" dirty="0" smtClean="0"/>
              <a:t>(“</a:t>
            </a:r>
            <a:r>
              <a:rPr lang="en-US" altLang="de-DE" sz="800" b="0" i="1" dirty="0" err="1"/>
              <a:t>Sinne</a:t>
            </a:r>
            <a:r>
              <a:rPr lang="en-US" altLang="de-DE" sz="800" b="0" i="1" dirty="0"/>
              <a:t>” by </a:t>
            </a:r>
            <a:r>
              <a:rPr lang="en-US" altLang="de-DE" sz="800" b="0" i="1" dirty="0" err="1"/>
              <a:t>Benni</a:t>
            </a:r>
            <a:r>
              <a:rPr lang="en-US" altLang="de-DE" sz="800" b="0" i="1" dirty="0"/>
              <a:t>-Kristin Fischer</a:t>
            </a:r>
            <a:r>
              <a:rPr lang="en-US" altLang="de-DE" sz="800" b="0" i="1" dirty="0" smtClean="0"/>
              <a:t>)</a:t>
            </a:r>
            <a:r>
              <a:rPr lang="de-DE" altLang="de-DE" sz="800" b="0" i="1" dirty="0" smtClean="0"/>
              <a:t> </a:t>
            </a:r>
            <a:endParaRPr lang="de-DE" altLang="de-DE" sz="8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52000" y="1740878"/>
            <a:ext cx="8640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fa-IR" sz="1800" b="0" dirty="0"/>
              <a:t>خاطرات </a:t>
            </a:r>
            <a:r>
              <a:rPr lang="fa-IR" sz="1800" b="0" dirty="0" smtClean="0"/>
              <a:t>می </a:t>
            </a:r>
            <a:r>
              <a:rPr lang="fa-IR" sz="1800" b="0" dirty="0"/>
              <a:t>توانند ما را گول </a:t>
            </a:r>
            <a:r>
              <a:rPr lang="fa-IR" sz="1800" b="0" dirty="0" smtClean="0"/>
              <a:t>بزنند! </a:t>
            </a:r>
            <a:r>
              <a:rPr lang="fa-IR" sz="1800" b="0" dirty="0"/>
              <a:t>به خصوص برای رویدادهای مهم (دعوا، شهادت شاهدان عینی و غیره) به خاطر داشته باشید</a:t>
            </a:r>
            <a:r>
              <a:rPr lang="en-US" sz="1800" b="0" dirty="0"/>
              <a:t>: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SzTx/>
            </a:pPr>
            <a:r>
              <a:rPr lang="fa-IR" altLang="de-DE" sz="1800" b="0" dirty="0" smtClean="0"/>
              <a:t>       </a:t>
            </a:r>
            <a:r>
              <a:rPr lang="fa-IR" sz="1800" b="0" dirty="0"/>
              <a:t>اگر نمی توانید جزئیات واضح در مورد یک رویداد را به خاطر آورید، </a:t>
            </a:r>
            <a:r>
              <a:rPr lang="fa-IR" sz="1800" dirty="0"/>
              <a:t>احتمال این که </a:t>
            </a:r>
            <a:r>
              <a:rPr lang="fa-IR" sz="1800" dirty="0" smtClean="0"/>
              <a:t>احتمالا اشتباه می کنید </a:t>
            </a:r>
            <a:r>
              <a:rPr lang="fa-IR" sz="1800" dirty="0"/>
              <a:t>را بدهید</a:t>
            </a:r>
            <a:r>
              <a:rPr lang="fa-IR" sz="1800" dirty="0" smtClean="0"/>
              <a:t>. </a:t>
            </a:r>
            <a:r>
              <a:rPr lang="fa-IR" sz="1800" dirty="0"/>
              <a:t>در </a:t>
            </a:r>
            <a:r>
              <a:rPr lang="fa-IR" sz="1800" dirty="0" smtClean="0"/>
              <a:t>جستجوی کسب </a:t>
            </a:r>
            <a:r>
              <a:rPr lang="fa-IR" sz="1800" dirty="0"/>
              <a:t>اطلاعات بیشتری باشید (به عنوان مثال از یک شاهد عینی بپرسید</a:t>
            </a:r>
            <a:r>
              <a:rPr lang="fa-IR" sz="1800" dirty="0" smtClean="0"/>
              <a:t>).</a:t>
            </a:r>
            <a:endParaRPr lang="fa-IR" altLang="de-DE" sz="1800" b="0" dirty="0" smtClean="0"/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fa-IR" sz="1800" b="0" dirty="0" smtClean="0"/>
              <a:t>از </a:t>
            </a:r>
            <a:r>
              <a:rPr lang="fa-IR" sz="1800" b="0" dirty="0"/>
              <a:t>وسایل کمک حافظه استفاده کنید (</a:t>
            </a:r>
            <a:r>
              <a:rPr lang="fa-IR" sz="1800" b="0" dirty="0" smtClean="0"/>
              <a:t>تقویم/دفترچه </a:t>
            </a:r>
            <a:r>
              <a:rPr lang="fa-IR" sz="1800" b="0" dirty="0"/>
              <a:t>یادداشت برای نوشتن قرار ملاقات ها و کارهای روزانه</a:t>
            </a:r>
            <a:r>
              <a:rPr lang="fa-IR" sz="1800" b="0" dirty="0" smtClean="0"/>
              <a:t>)</a:t>
            </a:r>
            <a:endParaRPr lang="en-US" sz="1800" b="0" dirty="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52000" y="1340768"/>
            <a:ext cx="8640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rtl="1"/>
            <a:r>
              <a:rPr lang="fa-IR" sz="1800" dirty="0"/>
              <a:t>اهداف آموزشی:</a:t>
            </a:r>
            <a:endParaRPr lang="en-US" sz="180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>
              <a:spcBef>
                <a:spcPts val="0"/>
              </a:spcBef>
            </a:pPr>
            <a:r>
              <a:rPr lang="fa-IR" b="0" dirty="0">
                <a:solidFill>
                  <a:schemeClr val="accent1"/>
                </a:solidFill>
              </a:rPr>
              <a:t>کاربرد در زندگی روزمره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52000" y="1740878"/>
            <a:ext cx="8640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fa-IR" altLang="de-DE" sz="1800" b="0" dirty="0" smtClean="0"/>
              <a:t>خاطرات کاذب بیشتر زمانهایی ظاهر می شوند که فرد بترسد، احساس تهدید کند و یا تحت استرس قرار گیرد. 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fa-IR" altLang="de-DE" sz="1800" b="0" dirty="0" smtClean="0"/>
              <a:t>قبل از تصمیم گیری در موقعیت های دشوار: توجه داشته باشید که خاطرات و تصوراتتان تا چه اندازه عینی و مستند هستند!</a:t>
            </a:r>
          </a:p>
          <a:p>
            <a:pPr marL="720000" indent="-360000" algn="just" rtl="1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fa-IR" altLang="de-DE" sz="1800" b="0" dirty="0" smtClean="0"/>
              <a:t>همچنین در نظر داشته باشید: خاطرات کاذب غالبا مبهم تر (یعنی داراری جزییات و وضوح کمتری هستند) از خاطرات واقعی هستند. 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52000" y="1340768"/>
            <a:ext cx="8640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rtl="1"/>
            <a:r>
              <a:rPr lang="fa-IR" sz="1800" dirty="0"/>
              <a:t>اهداف آموزشی:</a:t>
            </a:r>
            <a:endParaRPr lang="en-US" sz="18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>
              <a:spcBef>
                <a:spcPts val="0"/>
              </a:spcBef>
            </a:pPr>
            <a:r>
              <a:rPr lang="fa-IR" b="0" dirty="0">
                <a:solidFill>
                  <a:schemeClr val="accent1"/>
                </a:solidFill>
              </a:rPr>
              <a:t>کاربرد در زندگی روزمره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254000" y="1340768"/>
            <a:ext cx="8640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000" algn="just" rtl="1">
              <a:spcBef>
                <a:spcPts val="1200"/>
              </a:spcBef>
              <a:defRPr/>
            </a:pPr>
            <a:r>
              <a:rPr lang="fa-IR" sz="1800" b="0" dirty="0"/>
              <a:t>در طی </a:t>
            </a:r>
            <a:r>
              <a:rPr lang="fa-IR" sz="1800" b="0" dirty="0" smtClean="0"/>
              <a:t>دوره سایکوز، افراد </a:t>
            </a:r>
            <a:r>
              <a:rPr lang="fa-IR" sz="1800" b="0" dirty="0"/>
              <a:t>مستعد هستند که وقایع  را به روشی متفاوت از آن چه اتفاق افتاده و یا اصلا اتفاق نیفتاده، به یاد </a:t>
            </a:r>
            <a:r>
              <a:rPr lang="fa-IR" sz="1800" b="0" dirty="0" smtClean="0"/>
              <a:t>بیاورند.</a:t>
            </a:r>
            <a:endParaRPr lang="de-DE" altLang="de-DE" sz="1800" b="0" dirty="0" smtClean="0">
              <a:latin typeface="+mn-lt"/>
            </a:endParaRPr>
          </a:p>
          <a:p>
            <a:pPr marL="180000" algn="just" rtl="1">
              <a:spcBef>
                <a:spcPts val="1200"/>
              </a:spcBef>
              <a:defRPr/>
            </a:pPr>
            <a:endParaRPr lang="fa-IR" altLang="de-DE" sz="1800" b="0" i="1" dirty="0" smtClean="0">
              <a:latin typeface="+mj-lt"/>
            </a:endParaRPr>
          </a:p>
          <a:p>
            <a:pPr marL="180000" algn="just" rtl="1">
              <a:spcBef>
                <a:spcPts val="1200"/>
              </a:spcBef>
              <a:defRPr/>
            </a:pPr>
            <a:r>
              <a:rPr lang="fa-IR" altLang="de-DE" sz="1800" b="0" i="1" dirty="0" smtClean="0">
                <a:latin typeface="+mj-lt"/>
              </a:rPr>
              <a:t>کدامیک ازجنبه های  این بخش درمانی </a:t>
            </a:r>
            <a:r>
              <a:rPr lang="fa-IR" altLang="de-DE" sz="1800" b="0" i="1" dirty="0"/>
              <a:t>به ویژه</a:t>
            </a:r>
            <a:r>
              <a:rPr lang="fa-IR" altLang="de-DE" sz="1800" b="0" i="1" dirty="0" smtClean="0">
                <a:latin typeface="+mj-lt"/>
              </a:rPr>
              <a:t> از نظر من مفید یا کمک کننده است؟</a:t>
            </a:r>
            <a:endParaRPr lang="de-DE" altLang="de-DE" sz="1800" b="0" i="1" dirty="0" smtClean="0">
              <a:latin typeface="+mj-lt"/>
            </a:endParaRPr>
          </a:p>
          <a:p>
            <a:pPr marL="180000" algn="just" rtl="1">
              <a:spcBef>
                <a:spcPts val="1200"/>
              </a:spcBef>
              <a:defRPr/>
            </a:pPr>
            <a:endParaRPr lang="fa-IR" altLang="de-DE" sz="1800" b="0" i="1" dirty="0" smtClean="0">
              <a:latin typeface="+mj-lt"/>
            </a:endParaRPr>
          </a:p>
          <a:p>
            <a:pPr marL="180000" algn="just" rtl="1">
              <a:spcBef>
                <a:spcPts val="1200"/>
              </a:spcBef>
              <a:defRPr/>
            </a:pPr>
            <a:r>
              <a:rPr lang="fa-IR" altLang="de-DE" sz="1800" b="0" i="1" dirty="0" smtClean="0">
                <a:latin typeface="+mj-lt"/>
              </a:rPr>
              <a:t>چه زمانی و در چه موقعیت ویژه ای آنچه در این بخش آموخته ام </a:t>
            </a:r>
            <a:r>
              <a:rPr lang="fa-IR" altLang="de-DE" sz="1800" b="0" i="1" dirty="0"/>
              <a:t>را </a:t>
            </a:r>
            <a:r>
              <a:rPr lang="fa-IR" altLang="de-DE" sz="1800" b="0" i="1" dirty="0" smtClean="0"/>
              <a:t>خواهم توانست </a:t>
            </a:r>
            <a:r>
              <a:rPr lang="fa-IR" altLang="de-DE" sz="1800" b="0" i="1" dirty="0" smtClean="0">
                <a:latin typeface="+mj-lt"/>
              </a:rPr>
              <a:t>در آینده ای نزدیک به کار ببرم؟ در چه موردی می تواند به من کمک کند (مثلا در کاهش احساس استرس)؟</a:t>
            </a:r>
            <a:endParaRPr lang="en-US" altLang="de-DE" sz="1800" b="0" i="1" dirty="0" smtClean="0">
              <a:latin typeface="+mj-lt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0" y="6165857"/>
            <a:ext cx="2339975" cy="474663"/>
            <a:chOff x="0" y="3957"/>
            <a:chExt cx="1474" cy="299"/>
          </a:xfrm>
        </p:grpSpPr>
        <p:sp>
          <p:nvSpPr>
            <p:cNvPr id="1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4" name="Picture 70" descr="Notize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 smtClean="0">
                  <a:latin typeface="Verdana" pitchFamily="34" charset="0"/>
                  <a:sym typeface="Wingdings" pitchFamily="2" charset="2"/>
                </a:rPr>
                <a:t>8.2</a:t>
              </a:r>
              <a:r>
                <a:rPr lang="de-DE" altLang="de-DE" sz="1200" dirty="0" smtClean="0">
                  <a:latin typeface="Verdana" pitchFamily="34" charset="0"/>
                </a:rPr>
                <a:t> </a:t>
              </a:r>
              <a:r>
                <a:rPr lang="fa-IR" altLang="de-DE" sz="1200" i="1" dirty="0" smtClean="0">
                  <a:latin typeface="Verdana" pitchFamily="34" charset="0"/>
                </a:rPr>
                <a:t>کاربرگ</a:t>
              </a:r>
              <a:endParaRPr lang="de-DE" altLang="de-DE" sz="1200" i="1" dirty="0">
                <a:latin typeface="Verdana" pitchFamily="34" charset="0"/>
              </a:endParaRPr>
            </a:p>
          </p:txBody>
        </p:sp>
      </p:grpSp>
      <p:sp>
        <p:nvSpPr>
          <p:cNvPr id="16" name="Rectangle 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 eaLnBrk="1" hangingPunct="1">
              <a:spcBef>
                <a:spcPts val="0"/>
              </a:spcBef>
            </a:pPr>
            <a:r>
              <a:rPr lang="fa-IR" b="0" dirty="0">
                <a:solidFill>
                  <a:schemeClr val="accent1"/>
                </a:solidFill>
              </a:rPr>
              <a:t>کاربرد در زندگی روزمره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026"/>
          <p:cNvSpPr txBox="1">
            <a:spLocks noChangeArrowheads="1"/>
          </p:cNvSpPr>
          <p:nvPr/>
        </p:nvSpPr>
        <p:spPr bwMode="auto">
          <a:xfrm>
            <a:off x="252000" y="1340768"/>
            <a:ext cx="8640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algn="just" rtl="1" eaLnBrk="1" hangingPunct="1">
              <a:spcBef>
                <a:spcPts val="1200"/>
              </a:spcBef>
              <a:buClrTx/>
              <a:buSzTx/>
            </a:pPr>
            <a:r>
              <a:rPr lang="fa-IR" altLang="de-DE" sz="1800" dirty="0" smtClean="0"/>
              <a:t>مثال: </a:t>
            </a:r>
            <a:r>
              <a:rPr lang="fa-IR" altLang="de-DE" sz="1800" b="0" dirty="0" smtClean="0"/>
              <a:t>کارن معتقد است یک نفر وارد آپارتمانش شده است.</a:t>
            </a:r>
          </a:p>
          <a:p>
            <a:pPr marL="180000" algn="just" rtl="1" eaLnBrk="1" hangingPunct="1">
              <a:spcBef>
                <a:spcPts val="1200"/>
              </a:spcBef>
              <a:buClrTx/>
              <a:buSzTx/>
            </a:pPr>
            <a:r>
              <a:rPr lang="fa-IR" sz="1800" dirty="0" smtClean="0"/>
              <a:t>موقعیت: </a:t>
            </a:r>
            <a:r>
              <a:rPr lang="fa-IR" sz="1800" b="0" dirty="0" smtClean="0"/>
              <a:t>هنگامی </a:t>
            </a:r>
            <a:r>
              <a:rPr lang="fa-IR" sz="1800" b="0" dirty="0"/>
              <a:t>که </a:t>
            </a:r>
            <a:r>
              <a:rPr lang="fa-IR" sz="1800" b="0" dirty="0" smtClean="0"/>
              <a:t>او از </a:t>
            </a:r>
            <a:r>
              <a:rPr lang="fa-IR" sz="1800" b="0" dirty="0"/>
              <a:t>سر کار به خانه بر می گردد،  درب های </a:t>
            </a:r>
            <a:r>
              <a:rPr lang="fa-IR" sz="1800" b="0" dirty="0" smtClean="0"/>
              <a:t>آپارتمان قفل </a:t>
            </a:r>
            <a:r>
              <a:rPr lang="fa-IR" sz="1800" b="0" dirty="0"/>
              <a:t>نشده و درب </a:t>
            </a:r>
            <a:r>
              <a:rPr lang="fa-IR" sz="1800" b="0" dirty="0" smtClean="0"/>
              <a:t>کمد اتاق </a:t>
            </a:r>
            <a:r>
              <a:rPr lang="fa-IR" sz="1800" b="0" dirty="0"/>
              <a:t>خواب او باز مانده </a:t>
            </a:r>
            <a:r>
              <a:rPr lang="fa-IR" sz="1800" b="0" dirty="0" smtClean="0"/>
              <a:t>است. علاوه </a:t>
            </a:r>
            <a:r>
              <a:rPr lang="fa-IR" sz="1800" b="0" dirty="0"/>
              <a:t>بر این، صبح امروز احساس می </a:t>
            </a:r>
            <a:r>
              <a:rPr lang="fa-IR" sz="1800" b="0" dirty="0" smtClean="0"/>
              <a:t>کرد، شخصی او </a:t>
            </a:r>
            <a:r>
              <a:rPr lang="fa-IR" sz="1800" b="0" dirty="0"/>
              <a:t>را </a:t>
            </a:r>
            <a:r>
              <a:rPr lang="fa-IR" sz="1800" b="0" dirty="0" smtClean="0"/>
              <a:t>زیر نظر گرفته. </a:t>
            </a:r>
            <a:r>
              <a:rPr lang="fa-IR" sz="1800" b="0" dirty="0"/>
              <a:t>کارن نزدیک بود برای گزارش سرقت و </a:t>
            </a:r>
            <a:r>
              <a:rPr lang="fa-IR" sz="1800" b="0" dirty="0" smtClean="0"/>
              <a:t>تعقیب تصور شده </a:t>
            </a:r>
            <a:r>
              <a:rPr lang="fa-IR" sz="1800" b="0" dirty="0"/>
              <a:t>با پلیس تماس </a:t>
            </a:r>
            <a:r>
              <a:rPr lang="fa-IR" sz="1800" b="0" dirty="0" smtClean="0"/>
              <a:t>بگیرد.</a:t>
            </a:r>
          </a:p>
          <a:p>
            <a:pPr marL="180000" algn="just" rtl="1" eaLnBrk="1" hangingPunct="1">
              <a:spcBef>
                <a:spcPts val="1200"/>
              </a:spcBef>
              <a:buClrTx/>
              <a:buSzTx/>
            </a:pPr>
            <a:r>
              <a:rPr lang="fa-IR" sz="1800" dirty="0" smtClean="0"/>
              <a:t>اما:</a:t>
            </a:r>
            <a:r>
              <a:rPr lang="en-US" sz="1800" dirty="0" smtClean="0"/>
              <a:t> </a:t>
            </a:r>
            <a:r>
              <a:rPr lang="fa-IR" sz="1800" b="0" dirty="0"/>
              <a:t>کارن </a:t>
            </a:r>
            <a:r>
              <a:rPr lang="fa-IR" sz="1800" b="0" dirty="0" smtClean="0"/>
              <a:t>ناگهان </a:t>
            </a:r>
            <a:r>
              <a:rPr lang="fa-IR" sz="1800" b="0" dirty="0"/>
              <a:t>به یاد </a:t>
            </a:r>
            <a:r>
              <a:rPr lang="fa-IR" sz="1800" b="0" dirty="0" smtClean="0"/>
              <a:t>آورد </a:t>
            </a:r>
            <a:r>
              <a:rPr lang="fa-IR" sz="1800" b="0" dirty="0"/>
              <a:t>که صبح  زیاد خوابیده و با عجله تخت خود را ترک کرده </a:t>
            </a:r>
            <a:r>
              <a:rPr lang="fa-IR" sz="1800" b="0" dirty="0" smtClean="0"/>
              <a:t>بود. </a:t>
            </a:r>
            <a:r>
              <a:rPr lang="fa-IR" sz="1800" b="0" dirty="0"/>
              <a:t>به همین دلیل او فراموش کرده بود درب </a:t>
            </a:r>
            <a:r>
              <a:rPr lang="fa-IR" sz="1800" b="0" dirty="0" smtClean="0"/>
              <a:t>کمد </a:t>
            </a:r>
            <a:r>
              <a:rPr lang="fa-IR" sz="1800" b="0" dirty="0"/>
              <a:t>را ببندد و در </a:t>
            </a:r>
            <a:r>
              <a:rPr lang="fa-IR" sz="1800" b="0" dirty="0" smtClean="0"/>
              <a:t>ورودی </a:t>
            </a:r>
            <a:r>
              <a:rPr lang="fa-IR" sz="1800" b="0" dirty="0"/>
              <a:t>را قفل </a:t>
            </a:r>
            <a:r>
              <a:rPr lang="fa-IR" sz="1800" b="0" dirty="0" smtClean="0"/>
              <a:t>کند.</a:t>
            </a:r>
            <a:endParaRPr lang="en-US" sz="1800" b="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fa-IR" altLang="de-DE" sz="1200" dirty="0">
                <a:solidFill>
                  <a:schemeClr val="tx2"/>
                </a:solidFill>
                <a:latin typeface="Verdana" pitchFamily="34" charset="0"/>
              </a:rPr>
              <a:t>حافظه و اطمینان بیش از اندازه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  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rtl="1"/>
            <a:r>
              <a:rPr lang="fa-IR" b="0" dirty="0">
                <a:solidFill>
                  <a:schemeClr val="accent1"/>
                </a:solidFill>
              </a:rPr>
              <a:t>این بخش از درمان چه فایده ای برای روانپریشی دارد؟</a:t>
            </a:r>
            <a:endParaRPr lang="en-US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Verdana"/>
        <a:ea typeface=""/>
        <a:cs typeface="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2402</Words>
  <Application>Microsoft Office PowerPoint</Application>
  <PresentationFormat>Bildschirmpräsentation (4:3)</PresentationFormat>
  <Paragraphs>324</Paragraphs>
  <Slides>37</Slides>
  <Notes>34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8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55" baseType="lpstr">
      <vt:lpstr>ＭＳ Ｐゴシック</vt:lpstr>
      <vt:lpstr>Arial</vt:lpstr>
      <vt:lpstr>B Nazanin</vt:lpstr>
      <vt:lpstr>Courier New</vt:lpstr>
      <vt:lpstr>Georgia</vt:lpstr>
      <vt:lpstr>Times New Roman</vt:lpstr>
      <vt:lpstr>Verdana</vt:lpstr>
      <vt:lpstr>Wingdings</vt:lpstr>
      <vt:lpstr>Wingdings 2</vt:lpstr>
      <vt:lpstr>1_Standarddesign</vt:lpstr>
      <vt:lpstr>2_Standarddesign</vt:lpstr>
      <vt:lpstr>3_Standarddesign</vt:lpstr>
      <vt:lpstr>Standarddesign</vt:lpstr>
      <vt:lpstr>4_Standarddesign</vt:lpstr>
      <vt:lpstr>5_Standarddesign</vt:lpstr>
      <vt:lpstr>2_Cronus</vt:lpstr>
      <vt:lpstr>3_Cronus</vt:lpstr>
      <vt:lpstr>Image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تکلیف ۱ </vt:lpstr>
      <vt:lpstr>PowerPoint-Präsentation</vt:lpstr>
      <vt:lpstr>هنرمند چه چیزی دیدید؟ چه قدر مطمئنید؟ </vt:lpstr>
      <vt:lpstr>هنرمند</vt:lpstr>
      <vt:lpstr>چرا این کار را انجام می دهیم؟</vt:lpstr>
      <vt:lpstr>PowerPoint-Präsentation</vt:lpstr>
      <vt:lpstr>تکلیف ۲ </vt:lpstr>
      <vt:lpstr>PowerPoint-Präsentation</vt:lpstr>
      <vt:lpstr>بارش مغزی</vt:lpstr>
      <vt:lpstr>باربکیو چه چیزی دیدید؟ چه قدر مطمئنید؟</vt:lpstr>
      <vt:lpstr>باربکیو</vt:lpstr>
      <vt:lpstr>PowerPoint-Präsentation</vt:lpstr>
      <vt:lpstr>PowerPoint-Präsentation</vt:lpstr>
      <vt:lpstr>اتاق کودک چه چیزهایی در تصویر دیدید؟ چه قدر مطمئنید؟</vt:lpstr>
      <vt:lpstr>اتاق کودک</vt:lpstr>
      <vt:lpstr>PowerPoint-Präsentation</vt:lpstr>
      <vt:lpstr>PowerPoint-Präsentation</vt:lpstr>
      <vt:lpstr>آشپزخانه چه چیزهایی در تصویر دیدید؟ چه قدر مطمئنید؟</vt:lpstr>
      <vt:lpstr>آشپزخانه</vt:lpstr>
      <vt:lpstr>PowerPoint-Präsentation</vt:lpstr>
      <vt:lpstr>چه عواملی باعث خاطرات کاذب می شوند؟</vt:lpstr>
      <vt:lpstr>خاطرات کاذب در زندگی روزمره</vt:lpstr>
      <vt:lpstr>خاطرات کاذب در مجامع عمومی</vt:lpstr>
      <vt:lpstr>پافشاری بر خاطرات کاذب پیامدهای آن چیست؟</vt:lpstr>
      <vt:lpstr>PowerPoint-Präsentation</vt:lpstr>
      <vt:lpstr>کمک های حافظه در زندگی روزانه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783</cp:revision>
  <cp:lastPrinted>2010-08-18T10:38:38Z</cp:lastPrinted>
  <dcterms:created xsi:type="dcterms:W3CDTF">2010-08-11T09:19:42Z</dcterms:created>
  <dcterms:modified xsi:type="dcterms:W3CDTF">2019-11-04T11:51:42Z</dcterms:modified>
</cp:coreProperties>
</file>