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16"/>
  </p:notesMasterIdLst>
  <p:handoutMasterIdLst>
    <p:handoutMasterId r:id="rId17"/>
  </p:handoutMasterIdLst>
  <p:sldIdLst>
    <p:sldId id="745" r:id="rId11"/>
    <p:sldId id="752" r:id="rId12"/>
    <p:sldId id="794" r:id="rId13"/>
    <p:sldId id="793" r:id="rId14"/>
    <p:sldId id="783" r:id="rId15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60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4224" userDrawn="1">
          <p15:clr>
            <a:srgbClr val="A4A3A4"/>
          </p15:clr>
        </p15:guide>
        <p15:guide id="6" orient="horz" pos="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4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B86"/>
    <a:srgbClr val="D16349"/>
    <a:srgbClr val="00FFFF"/>
    <a:srgbClr val="66CCFF"/>
    <a:srgbClr val="33CCFF"/>
    <a:srgbClr val="CCFF66"/>
    <a:srgbClr val="FF5050"/>
    <a:srgbClr val="FF6600"/>
    <a:srgbClr val="3366CC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206" y="90"/>
      </p:cViewPr>
      <p:guideLst>
        <p:guide orient="horz" pos="845"/>
        <p:guide pos="5602"/>
        <p:guide pos="158"/>
        <p:guide pos="2880"/>
        <p:guide orient="horz" pos="4224"/>
        <p:guide orient="horz" pos="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rtl="1"/>
          <a:r>
            <a:rPr lang="fa-IR" sz="1400" b="1" dirty="0" smtClean="0">
              <a:cs typeface="+mj-cs"/>
            </a:rPr>
            <a:t>بخشهای </a:t>
          </a:r>
          <a:r>
            <a:rPr lang="fa-IR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درمان</a:t>
          </a:r>
          <a:endParaRPr lang="de-DE" sz="1400" b="1" dirty="0"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«تصمیم سازی»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 سبک های اسناد (علت یابی ها)»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cs typeface="+mj-cs"/>
            </a:rPr>
            <a:t>«صورتبندی و </a:t>
          </a:r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تدوین</a:t>
          </a:r>
          <a:r>
            <a:rPr lang="fa-IR" sz="1200" b="1" dirty="0" smtClean="0">
              <a:solidFill>
                <a:schemeClr val="tx1"/>
              </a:solidFill>
              <a:cs typeface="+mj-cs"/>
            </a:rPr>
            <a:t> وضعیت بیمار»</a:t>
          </a:r>
          <a:endParaRPr lang="en-GB" sz="12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«عزت نفس»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«تفکر و افسردگی»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cs typeface="+mj-cs"/>
            </a:rPr>
            <a:t>«اعتماد بیش ازحد به حافظه»</a:t>
          </a:r>
          <a:endParaRPr lang="en-GB" sz="12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«درک همدلانه»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«تغییر نظام باورها»</a:t>
          </a:r>
          <a:endParaRPr lang="en-GB" sz="1200" b="1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pPr rtl="1"/>
          <a:r>
            <a:rPr lang="fa-IR" sz="1200" b="1" dirty="0" smtClean="0">
              <a:solidFill>
                <a:schemeClr val="tx1"/>
              </a:solidFill>
              <a:cs typeface="+mj-cs"/>
            </a:rPr>
            <a:t>«زندگی بیماران روانپریش/ پیشگیری از عود»</a:t>
          </a:r>
          <a:endParaRPr lang="de-DE" sz="12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15429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24394" custScaleY="126057" custRadScaleRad="102351" custRadScaleInc="-399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11525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32234" custScaleY="124020" custRadScaleRad="113369" custRadScaleInc="-85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20146" custScaleY="107359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22456" custScaleY="119737" custRadScaleRad="114372" custRadScaleInc="-564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22883" custScaleY="121308" custRadScaleRad="102305" custRadScaleInc="-335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36657" custScaleY="126627" custRadScaleRad="122922" custRadScaleInc="-382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DFF346B-D01E-4009-94BE-E4CFB40194CE}" type="presOf" srcId="{7057DDCF-2E53-4D21-A179-2318717F7A14}" destId="{CD633860-5494-40AD-B5B8-283B9DC9DA0A}" srcOrd="0" destOrd="0" presId="urn:microsoft.com/office/officeart/2005/8/layout/radial1"/>
    <dgm:cxn modelId="{AC9D2C15-153F-4001-9B88-E80563716470}" type="presOf" srcId="{F5FDBE42-BD33-4B09-B8F5-09A3D7AE472C}" destId="{5132DE25-64F2-4F7F-876C-6EF13F232A6D}" srcOrd="0" destOrd="0" presId="urn:microsoft.com/office/officeart/2005/8/layout/radial1"/>
    <dgm:cxn modelId="{5B42275F-3CF6-456E-8C19-19633D6DA476}" type="presOf" srcId="{EA7A684F-80BE-4E62-B95B-CC0B8C853BF5}" destId="{4E81D6E2-248A-400B-B109-8435D205FAA2}" srcOrd="1" destOrd="0" presId="urn:microsoft.com/office/officeart/2005/8/layout/radial1"/>
    <dgm:cxn modelId="{65F0DD2A-D080-4897-8C0D-98D60F98495C}" type="presOf" srcId="{F5FDBE42-BD33-4B09-B8F5-09A3D7AE472C}" destId="{CF2213CE-A717-4BBA-A7A9-6EF5A2B74288}" srcOrd="1" destOrd="0" presId="urn:microsoft.com/office/officeart/2005/8/layout/radial1"/>
    <dgm:cxn modelId="{9141886E-CF51-4C23-9A6B-ADCF09B9A81E}" type="presOf" srcId="{836652FF-2863-4694-BC2B-7E87577746FA}" destId="{AB544D3A-F7CF-40D2-83F7-D1D56FD6A018}" srcOrd="1" destOrd="0" presId="urn:microsoft.com/office/officeart/2005/8/layout/radial1"/>
    <dgm:cxn modelId="{1445730F-7B03-4164-85EF-BCEF314B1FCF}" type="presOf" srcId="{AEB291FB-C517-4016-8759-D7328B122F59}" destId="{969D680C-09A8-4DF1-A14E-65588F210601}" srcOrd="1" destOrd="0" presId="urn:microsoft.com/office/officeart/2005/8/layout/radial1"/>
    <dgm:cxn modelId="{E5004B76-E830-4660-943E-55309531ACCC}" type="presOf" srcId="{3A6FCFAB-2CC6-466A-B9C7-7B3E31AA8A65}" destId="{0D58040C-7BFF-468C-AF5E-442FC427B922}" srcOrd="0" destOrd="0" presId="urn:microsoft.com/office/officeart/2005/8/layout/radial1"/>
    <dgm:cxn modelId="{123C6DD1-1355-4D26-B365-8753913D0FDA}" type="presOf" srcId="{B861F91A-FDC8-4228-B957-1E8BF6BFE0EC}" destId="{E6E83D87-65ED-4585-A845-F1C8505C200E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40978854-FFFC-4AE8-8B2F-374737624297}" type="presOf" srcId="{B861F91A-FDC8-4228-B957-1E8BF6BFE0EC}" destId="{A3C938E4-E3C4-4A70-8A6D-A72DB6CE81CD}" srcOrd="1" destOrd="0" presId="urn:microsoft.com/office/officeart/2005/8/layout/radial1"/>
    <dgm:cxn modelId="{6B54D513-7272-435C-BE56-59D081416661}" type="presOf" srcId="{C2D6B547-573D-4321-8462-A28604F980FB}" destId="{54B2A9FA-3A78-4C4E-A30C-77CC3D63405A}" srcOrd="0" destOrd="0" presId="urn:microsoft.com/office/officeart/2005/8/layout/radial1"/>
    <dgm:cxn modelId="{31AFDEA7-2B5A-4734-B042-522F1AB59AFB}" type="presOf" srcId="{481152D5-AFD7-4BC7-B463-6ABDB85417E3}" destId="{9E56C59A-601C-4A59-ABAF-8B76F78E5422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03CDA862-0F68-433F-8378-49231757680D}" type="presOf" srcId="{62E40F82-91CB-401C-9055-FEF263C27949}" destId="{E43A810E-AACF-4CE5-9EE9-82A88BC11FA7}" srcOrd="0" destOrd="0" presId="urn:microsoft.com/office/officeart/2005/8/layout/radial1"/>
    <dgm:cxn modelId="{7CA9A160-307F-4685-B4B5-B194C0409E99}" type="presOf" srcId="{AEB291FB-C517-4016-8759-D7328B122F59}" destId="{CF7215AF-2391-495B-8DA7-74E90F6D3546}" srcOrd="0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A3E7D066-67F4-4EBC-8827-2D8567A00F4A}" type="presOf" srcId="{D97E3CFE-4A58-41E2-A09A-3DB88EC9BFC3}" destId="{FBF5F348-2241-43A6-9664-7182A7C26FE6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4A9DE49E-0EF7-454E-A8C2-09AD5CAB19A3}" type="presOf" srcId="{84217D16-773D-4893-AF02-5AEC1A5761D0}" destId="{D82A021F-1D05-46E0-9484-D097321FAF91}" srcOrd="0" destOrd="0" presId="urn:microsoft.com/office/officeart/2005/8/layout/radial1"/>
    <dgm:cxn modelId="{212FB91F-6293-41FF-801C-1E64889B3BCD}" type="presOf" srcId="{3E33E5D6-99B5-4DD4-9414-8AC55651302C}" destId="{BF8F26FD-4949-46D3-9E9A-2A572EFE5328}" srcOrd="1" destOrd="0" presId="urn:microsoft.com/office/officeart/2005/8/layout/radial1"/>
    <dgm:cxn modelId="{B545D1E1-E302-4039-BB41-78B624DD1DFC}" type="presOf" srcId="{7057DDCF-2E53-4D21-A179-2318717F7A14}" destId="{900F6F4A-3091-4C73-8365-D73F13BB296B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9CB85040-C019-4CC5-841F-8B4F2A6B2B30}" type="presOf" srcId="{836652FF-2863-4694-BC2B-7E87577746FA}" destId="{F0FA2D9C-1D0B-473F-8949-08363BE0D637}" srcOrd="0" destOrd="0" presId="urn:microsoft.com/office/officeart/2005/8/layout/radial1"/>
    <dgm:cxn modelId="{F9DC0849-20D0-45E7-8B17-CB27D57B39E8}" type="presOf" srcId="{E03C1397-94D8-4E9E-9877-E15C351FCFDE}" destId="{79C12B67-F472-4590-9385-42CCAA7189BA}" srcOrd="0" destOrd="0" presId="urn:microsoft.com/office/officeart/2005/8/layout/radial1"/>
    <dgm:cxn modelId="{093C979F-D80A-452A-B4F2-EBEC644C7FB6}" type="presOf" srcId="{93185720-DE10-4CF2-A195-E06ADE881323}" destId="{0C01FB1C-26F5-42EC-AD8D-66699C0DF3E1}" srcOrd="0" destOrd="0" presId="urn:microsoft.com/office/officeart/2005/8/layout/radial1"/>
    <dgm:cxn modelId="{8FA9BCC6-74E4-4C68-B74B-FA4FBD80D344}" type="presOf" srcId="{8E69CBA8-6CDF-4239-AAE7-929309DBFE2E}" destId="{005C6EA7-3465-4EC5-94D9-9E5AE3B46724}" srcOrd="0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8FCF9E67-D7E2-4449-9E4D-91E4CB3C7057}" type="presOf" srcId="{D97E3CFE-4A58-41E2-A09A-3DB88EC9BFC3}" destId="{3911498C-94F4-441A-BB36-6C4ABC8787B7}" srcOrd="1" destOrd="0" presId="urn:microsoft.com/office/officeart/2005/8/layout/radial1"/>
    <dgm:cxn modelId="{C037F47D-DF68-4A57-AAE7-559A9B262A28}" type="presOf" srcId="{EA7A684F-80BE-4E62-B95B-CC0B8C853BF5}" destId="{E9DE17E6-7340-4A70-B444-097123FDA5FA}" srcOrd="0" destOrd="0" presId="urn:microsoft.com/office/officeart/2005/8/layout/radial1"/>
    <dgm:cxn modelId="{57274F53-EFF1-49E4-A5BE-87E43507CF13}" type="presOf" srcId="{538C08A9-B146-4C9F-A9CA-525BAD31864E}" destId="{CBCAFDA5-06AC-4D47-B078-F8408843FC5B}" srcOrd="1" destOrd="0" presId="urn:microsoft.com/office/officeart/2005/8/layout/radial1"/>
    <dgm:cxn modelId="{FCEAA315-2D2E-43DA-B667-6CA41BBF1122}" type="presOf" srcId="{538C08A9-B146-4C9F-A9CA-525BAD31864E}" destId="{56F773BA-DC75-423F-BC36-9E61DFF87EE4}" srcOrd="0" destOrd="0" presId="urn:microsoft.com/office/officeart/2005/8/layout/radial1"/>
    <dgm:cxn modelId="{2712F60C-4858-4530-996E-B30B1F494F4B}" type="presOf" srcId="{D1A097AB-483E-4C1A-B31B-A0A458BE21D5}" destId="{108EF114-2141-442D-9C8F-2A24505DABD2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1D7CACC0-9939-4D72-AEAB-9956FA4C464C}" type="presOf" srcId="{9C530483-A947-4030-AEAA-A6C16347013E}" destId="{5365D1C8-6CD9-485E-A775-E3E6CF7CFF37}" srcOrd="0" destOrd="0" presId="urn:microsoft.com/office/officeart/2005/8/layout/radial1"/>
    <dgm:cxn modelId="{1124DAF2-A829-4826-B5A8-9F491DBF5A19}" type="presOf" srcId="{814089BD-74DA-4947-BC3C-097605E40B61}" destId="{61CF7C35-D269-4DA5-BE0B-137820C20BF7}" srcOrd="0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602ED8C7-1BAD-42F4-B649-B4EC2D8D7F45}" type="presOf" srcId="{3E33E5D6-99B5-4DD4-9414-8AC55651302C}" destId="{22AF2BC1-8382-4159-8C37-02A070E62774}" srcOrd="0" destOrd="0" presId="urn:microsoft.com/office/officeart/2005/8/layout/radial1"/>
    <dgm:cxn modelId="{2A0302A6-D9F5-49D6-8785-B98305C9ACE2}" type="presParOf" srcId="{79C12B67-F472-4590-9385-42CCAA7189BA}" destId="{54B2A9FA-3A78-4C4E-A30C-77CC3D63405A}" srcOrd="0" destOrd="0" presId="urn:microsoft.com/office/officeart/2005/8/layout/radial1"/>
    <dgm:cxn modelId="{3181A290-CBBD-4776-9CC8-A36809D54C92}" type="presParOf" srcId="{79C12B67-F472-4590-9385-42CCAA7189BA}" destId="{56F773BA-DC75-423F-BC36-9E61DFF87EE4}" srcOrd="1" destOrd="0" presId="urn:microsoft.com/office/officeart/2005/8/layout/radial1"/>
    <dgm:cxn modelId="{752046D1-E94F-459B-9D66-3DA99F97AC33}" type="presParOf" srcId="{56F773BA-DC75-423F-BC36-9E61DFF87EE4}" destId="{CBCAFDA5-06AC-4D47-B078-F8408843FC5B}" srcOrd="0" destOrd="0" presId="urn:microsoft.com/office/officeart/2005/8/layout/radial1"/>
    <dgm:cxn modelId="{3439C183-F064-4C7C-9A7A-09B96AFC09D9}" type="presParOf" srcId="{79C12B67-F472-4590-9385-42CCAA7189BA}" destId="{005C6EA7-3465-4EC5-94D9-9E5AE3B46724}" srcOrd="2" destOrd="0" presId="urn:microsoft.com/office/officeart/2005/8/layout/radial1"/>
    <dgm:cxn modelId="{EA8EA2A0-8048-4194-BE73-E38FAF1BF2B8}" type="presParOf" srcId="{79C12B67-F472-4590-9385-42CCAA7189BA}" destId="{F0FA2D9C-1D0B-473F-8949-08363BE0D637}" srcOrd="3" destOrd="0" presId="urn:microsoft.com/office/officeart/2005/8/layout/radial1"/>
    <dgm:cxn modelId="{FAD21CED-9B56-45F4-BB57-A5D82BA17CAE}" type="presParOf" srcId="{F0FA2D9C-1D0B-473F-8949-08363BE0D637}" destId="{AB544D3A-F7CF-40D2-83F7-D1D56FD6A018}" srcOrd="0" destOrd="0" presId="urn:microsoft.com/office/officeart/2005/8/layout/radial1"/>
    <dgm:cxn modelId="{61F5D70E-E6B4-48FF-9F62-53F707383266}" type="presParOf" srcId="{79C12B67-F472-4590-9385-42CCAA7189BA}" destId="{61CF7C35-D269-4DA5-BE0B-137820C20BF7}" srcOrd="4" destOrd="0" presId="urn:microsoft.com/office/officeart/2005/8/layout/radial1"/>
    <dgm:cxn modelId="{4FAC1DDA-755F-4E23-A92C-77E17B0F5A0E}" type="presParOf" srcId="{79C12B67-F472-4590-9385-42CCAA7189BA}" destId="{E9DE17E6-7340-4A70-B444-097123FDA5FA}" srcOrd="5" destOrd="0" presId="urn:microsoft.com/office/officeart/2005/8/layout/radial1"/>
    <dgm:cxn modelId="{28C1C88D-C65F-4A40-A002-BF77E21AD375}" type="presParOf" srcId="{E9DE17E6-7340-4A70-B444-097123FDA5FA}" destId="{4E81D6E2-248A-400B-B109-8435D205FAA2}" srcOrd="0" destOrd="0" presId="urn:microsoft.com/office/officeart/2005/8/layout/radial1"/>
    <dgm:cxn modelId="{7393E9AF-3AC2-4AF2-BE8E-F018AB9137AA}" type="presParOf" srcId="{79C12B67-F472-4590-9385-42CCAA7189BA}" destId="{5365D1C8-6CD9-485E-A775-E3E6CF7CFF37}" srcOrd="6" destOrd="0" presId="urn:microsoft.com/office/officeart/2005/8/layout/radial1"/>
    <dgm:cxn modelId="{DFA42BEA-38E4-45CE-8E2B-D60BB7E2BFA2}" type="presParOf" srcId="{79C12B67-F472-4590-9385-42CCAA7189BA}" destId="{22AF2BC1-8382-4159-8C37-02A070E62774}" srcOrd="7" destOrd="0" presId="urn:microsoft.com/office/officeart/2005/8/layout/radial1"/>
    <dgm:cxn modelId="{C75EBD0E-D6C0-483D-8B16-C0FAEB29F32B}" type="presParOf" srcId="{22AF2BC1-8382-4159-8C37-02A070E62774}" destId="{BF8F26FD-4949-46D3-9E9A-2A572EFE5328}" srcOrd="0" destOrd="0" presId="urn:microsoft.com/office/officeart/2005/8/layout/radial1"/>
    <dgm:cxn modelId="{F7FC36FA-986B-40BA-A38C-29AE50C6519A}" type="presParOf" srcId="{79C12B67-F472-4590-9385-42CCAA7189BA}" destId="{9E56C59A-601C-4A59-ABAF-8B76F78E5422}" srcOrd="8" destOrd="0" presId="urn:microsoft.com/office/officeart/2005/8/layout/radial1"/>
    <dgm:cxn modelId="{6C287E7A-73A6-41FB-B6EF-277BBF44EFCF}" type="presParOf" srcId="{79C12B67-F472-4590-9385-42CCAA7189BA}" destId="{5132DE25-64F2-4F7F-876C-6EF13F232A6D}" srcOrd="9" destOrd="0" presId="urn:microsoft.com/office/officeart/2005/8/layout/radial1"/>
    <dgm:cxn modelId="{38F7F550-F2D1-4B66-AFCA-DA1781FF422E}" type="presParOf" srcId="{5132DE25-64F2-4F7F-876C-6EF13F232A6D}" destId="{CF2213CE-A717-4BBA-A7A9-6EF5A2B74288}" srcOrd="0" destOrd="0" presId="urn:microsoft.com/office/officeart/2005/8/layout/radial1"/>
    <dgm:cxn modelId="{0BFD34A9-96DE-429E-A98B-B6B9419C1D67}" type="presParOf" srcId="{79C12B67-F472-4590-9385-42CCAA7189BA}" destId="{0C01FB1C-26F5-42EC-AD8D-66699C0DF3E1}" srcOrd="10" destOrd="0" presId="urn:microsoft.com/office/officeart/2005/8/layout/radial1"/>
    <dgm:cxn modelId="{2E75B91C-458B-4100-8087-1220986182E8}" type="presParOf" srcId="{79C12B67-F472-4590-9385-42CCAA7189BA}" destId="{FBF5F348-2241-43A6-9664-7182A7C26FE6}" srcOrd="11" destOrd="0" presId="urn:microsoft.com/office/officeart/2005/8/layout/radial1"/>
    <dgm:cxn modelId="{E1DB445A-C703-4E6F-98B3-1CE3A46B23EC}" type="presParOf" srcId="{FBF5F348-2241-43A6-9664-7182A7C26FE6}" destId="{3911498C-94F4-441A-BB36-6C4ABC8787B7}" srcOrd="0" destOrd="0" presId="urn:microsoft.com/office/officeart/2005/8/layout/radial1"/>
    <dgm:cxn modelId="{60105E72-B729-434E-BDEA-DD186B871E0B}" type="presParOf" srcId="{79C12B67-F472-4590-9385-42CCAA7189BA}" destId="{E43A810E-AACF-4CE5-9EE9-82A88BC11FA7}" srcOrd="12" destOrd="0" presId="urn:microsoft.com/office/officeart/2005/8/layout/radial1"/>
    <dgm:cxn modelId="{56765F64-4619-44E7-89F8-EB5207192F23}" type="presParOf" srcId="{79C12B67-F472-4590-9385-42CCAA7189BA}" destId="{CD633860-5494-40AD-B5B8-283B9DC9DA0A}" srcOrd="13" destOrd="0" presId="urn:microsoft.com/office/officeart/2005/8/layout/radial1"/>
    <dgm:cxn modelId="{35D2E070-9BE5-4E6F-8F00-5F34951C4B7C}" type="presParOf" srcId="{CD633860-5494-40AD-B5B8-283B9DC9DA0A}" destId="{900F6F4A-3091-4C73-8365-D73F13BB296B}" srcOrd="0" destOrd="0" presId="urn:microsoft.com/office/officeart/2005/8/layout/radial1"/>
    <dgm:cxn modelId="{6E8F05FD-B6F3-489A-A85C-42510399AAB5}" type="presParOf" srcId="{79C12B67-F472-4590-9385-42CCAA7189BA}" destId="{D82A021F-1D05-46E0-9484-D097321FAF91}" srcOrd="14" destOrd="0" presId="urn:microsoft.com/office/officeart/2005/8/layout/radial1"/>
    <dgm:cxn modelId="{CC4C9841-2302-46BD-B751-3A8987161696}" type="presParOf" srcId="{79C12B67-F472-4590-9385-42CCAA7189BA}" destId="{E6E83D87-65ED-4585-A845-F1C8505C200E}" srcOrd="15" destOrd="0" presId="urn:microsoft.com/office/officeart/2005/8/layout/radial1"/>
    <dgm:cxn modelId="{C6013CF5-46EA-4F83-9F05-31845966AFE2}" type="presParOf" srcId="{E6E83D87-65ED-4585-A845-F1C8505C200E}" destId="{A3C938E4-E3C4-4A70-8A6D-A72DB6CE81CD}" srcOrd="0" destOrd="0" presId="urn:microsoft.com/office/officeart/2005/8/layout/radial1"/>
    <dgm:cxn modelId="{42645FA1-4C0F-4579-9266-D1A3E03DA2DF}" type="presParOf" srcId="{79C12B67-F472-4590-9385-42CCAA7189BA}" destId="{0D58040C-7BFF-468C-AF5E-442FC427B922}" srcOrd="16" destOrd="0" presId="urn:microsoft.com/office/officeart/2005/8/layout/radial1"/>
    <dgm:cxn modelId="{8467729C-831B-4DED-A87F-508D8FC27596}" type="presParOf" srcId="{79C12B67-F472-4590-9385-42CCAA7189BA}" destId="{CF7215AF-2391-495B-8DA7-74E90F6D3546}" srcOrd="17" destOrd="0" presId="urn:microsoft.com/office/officeart/2005/8/layout/radial1"/>
    <dgm:cxn modelId="{70AF4D57-A5D8-41B5-B292-23B29533C00B}" type="presParOf" srcId="{CF7215AF-2391-495B-8DA7-74E90F6D3546}" destId="{969D680C-09A8-4DF1-A14E-65588F210601}" srcOrd="0" destOrd="0" presId="urn:microsoft.com/office/officeart/2005/8/layout/radial1"/>
    <dgm:cxn modelId="{3A6A0A75-3834-4919-9F5F-DB9F15B3D4FD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2056527" y="2088235"/>
          <a:ext cx="1282503" cy="1259637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400" b="1" kern="1200" dirty="0" smtClean="0">
              <a:cs typeface="+mj-cs"/>
            </a:rPr>
            <a:t>بخشهای </a:t>
          </a:r>
          <a:r>
            <a:rPr lang="fa-IR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درمان</a:t>
          </a:r>
          <a:endParaRPr lang="de-DE" sz="1400" b="1" kern="1200" dirty="0"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2244345" y="2272705"/>
        <a:ext cx="906867" cy="890697"/>
      </dsp:txXfrm>
    </dsp:sp>
    <dsp:sp modelId="{56F773BA-DC75-423F-BC36-9E61DFF87EE4}">
      <dsp:nvSpPr>
        <dsp:cNvPr id="0" name=""/>
        <dsp:cNvSpPr/>
      </dsp:nvSpPr>
      <dsp:spPr>
        <a:xfrm rot="15714393">
          <a:off x="2149911" y="1677444"/>
          <a:ext cx="804997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804997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2284" y="1675675"/>
        <a:ext cx="40249" cy="40249"/>
      </dsp:txXfrm>
    </dsp:sp>
    <dsp:sp modelId="{005C6EA7-3465-4EC5-94D9-9E5AE3B46724}">
      <dsp:nvSpPr>
        <dsp:cNvPr id="0" name=""/>
        <dsp:cNvSpPr/>
      </dsp:nvSpPr>
      <dsp:spPr>
        <a:xfrm>
          <a:off x="1706120" y="-96117"/>
          <a:ext cx="1382111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«تصمیم سازی»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908525" y="108994"/>
        <a:ext cx="977301" cy="990366"/>
      </dsp:txXfrm>
    </dsp:sp>
    <dsp:sp modelId="{F0FA2D9C-1D0B-473F-8949-08363BE0D637}">
      <dsp:nvSpPr>
        <dsp:cNvPr id="0" name=""/>
        <dsp:cNvSpPr/>
      </dsp:nvSpPr>
      <dsp:spPr>
        <a:xfrm rot="17937249">
          <a:off x="2718821" y="1662695"/>
          <a:ext cx="110538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538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43880" y="1653416"/>
        <a:ext cx="55269" cy="55269"/>
      </dsp:txXfrm>
    </dsp:sp>
    <dsp:sp modelId="{61CF7C35-D269-4DA5-BE0B-137820C20BF7}">
      <dsp:nvSpPr>
        <dsp:cNvPr id="0" name=""/>
        <dsp:cNvSpPr/>
      </dsp:nvSpPr>
      <dsp:spPr>
        <a:xfrm>
          <a:off x="3227329" y="0"/>
          <a:ext cx="1239127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«تغییر نظام باورها»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3408795" y="187768"/>
        <a:ext cx="876195" cy="906623"/>
      </dsp:txXfrm>
    </dsp:sp>
    <dsp:sp modelId="{E9DE17E6-7340-4A70-B444-097123FDA5FA}">
      <dsp:nvSpPr>
        <dsp:cNvPr id="0" name=""/>
        <dsp:cNvSpPr/>
      </dsp:nvSpPr>
      <dsp:spPr>
        <a:xfrm rot="19937973">
          <a:off x="3206655" y="2173028"/>
          <a:ext cx="98852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8852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76205" y="2166671"/>
        <a:ext cx="49426" cy="49426"/>
      </dsp:txXfrm>
    </dsp:sp>
    <dsp:sp modelId="{5365D1C8-6CD9-485E-A775-E3E6CF7CFF37}">
      <dsp:nvSpPr>
        <dsp:cNvPr id="0" name=""/>
        <dsp:cNvSpPr/>
      </dsp:nvSpPr>
      <dsp:spPr>
        <a:xfrm>
          <a:off x="4044931" y="936105"/>
          <a:ext cx="1469219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«درک همدلانه»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4260093" y="1137902"/>
        <a:ext cx="1038895" cy="974361"/>
      </dsp:txXfrm>
    </dsp:sp>
    <dsp:sp modelId="{22AF2BC1-8382-4159-8C37-02A070E62774}">
      <dsp:nvSpPr>
        <dsp:cNvPr id="0" name=""/>
        <dsp:cNvSpPr/>
      </dsp:nvSpPr>
      <dsp:spPr>
        <a:xfrm rot="769212">
          <a:off x="3313685" y="2920152"/>
          <a:ext cx="705689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05689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48888" y="2920866"/>
        <a:ext cx="35284" cy="35284"/>
      </dsp:txXfrm>
    </dsp:sp>
    <dsp:sp modelId="{9E56C59A-601C-4A59-ABAF-8B76F78E5422}">
      <dsp:nvSpPr>
        <dsp:cNvPr id="0" name=""/>
        <dsp:cNvSpPr/>
      </dsp:nvSpPr>
      <dsp:spPr>
        <a:xfrm>
          <a:off x="3990133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cs typeface="+mj-cs"/>
            </a:rPr>
            <a:t>«اعتماد بیش ازحد به حافظه»</a:t>
          </a:r>
          <a:endParaRPr lang="en-GB" sz="12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02736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139608">
          <a:off x="2880452" y="3618429"/>
          <a:ext cx="105343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5343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80833" y="3610450"/>
        <a:ext cx="52671" cy="52671"/>
      </dsp:txXfrm>
    </dsp:sp>
    <dsp:sp modelId="{0C01FB1C-26F5-42EC-AD8D-66699C0DF3E1}">
      <dsp:nvSpPr>
        <dsp:cNvPr id="0" name=""/>
        <dsp:cNvSpPr/>
      </dsp:nvSpPr>
      <dsp:spPr>
        <a:xfrm>
          <a:off x="3424674" y="3936323"/>
          <a:ext cx="1428643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«تفکر و افسردگی»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3633894" y="4126191"/>
        <a:ext cx="1010203" cy="916767"/>
      </dsp:txXfrm>
    </dsp:sp>
    <dsp:sp modelId="{FBF5F348-2241-43A6-9664-7182A7C26FE6}">
      <dsp:nvSpPr>
        <dsp:cNvPr id="0" name=""/>
        <dsp:cNvSpPr/>
      </dsp:nvSpPr>
      <dsp:spPr>
        <a:xfrm rot="5916316">
          <a:off x="2154475" y="3708863"/>
          <a:ext cx="78117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8117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25532" y="3707690"/>
        <a:ext cx="39058" cy="39058"/>
      </dsp:txXfrm>
    </dsp:sp>
    <dsp:sp modelId="{E43A810E-AACF-4CE5-9EE9-82A88BC11FA7}">
      <dsp:nvSpPr>
        <dsp:cNvPr id="0" name=""/>
        <dsp:cNvSpPr/>
      </dsp:nvSpPr>
      <dsp:spPr>
        <a:xfrm>
          <a:off x="1729721" y="4108029"/>
          <a:ext cx="1334912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«عزت نفس»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925214" y="4282716"/>
        <a:ext cx="943926" cy="843465"/>
      </dsp:txXfrm>
    </dsp:sp>
    <dsp:sp modelId="{CD633860-5494-40AD-B5B8-283B9DC9DA0A}">
      <dsp:nvSpPr>
        <dsp:cNvPr id="0" name=""/>
        <dsp:cNvSpPr/>
      </dsp:nvSpPr>
      <dsp:spPr>
        <a:xfrm rot="8322468">
          <a:off x="1249606" y="3485075"/>
          <a:ext cx="110790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790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75859" y="3475734"/>
        <a:ext cx="55395" cy="55395"/>
      </dsp:txXfrm>
    </dsp:sp>
    <dsp:sp modelId="{D82A021F-1D05-46E0-9484-D097321FAF91}">
      <dsp:nvSpPr>
        <dsp:cNvPr id="0" name=""/>
        <dsp:cNvSpPr/>
      </dsp:nvSpPr>
      <dsp:spPr>
        <a:xfrm>
          <a:off x="200952" y="3648298"/>
          <a:ext cx="1360578" cy="133036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cs typeface="+mj-cs"/>
            </a:rPr>
            <a:t>«زندگی بیماران روانپریش/ پیشگیری از عود»</a:t>
          </a:r>
          <a:endParaRPr lang="de-DE" sz="12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0204" y="3843126"/>
        <a:ext cx="962074" cy="940712"/>
      </dsp:txXfrm>
    </dsp:sp>
    <dsp:sp modelId="{E6E83D87-65ED-4585-A845-F1C8505C200E}">
      <dsp:nvSpPr>
        <dsp:cNvPr id="0" name=""/>
        <dsp:cNvSpPr/>
      </dsp:nvSpPr>
      <dsp:spPr>
        <a:xfrm rot="11004586">
          <a:off x="1296763" y="2638911"/>
          <a:ext cx="761614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61614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58530" y="2638228"/>
        <a:ext cx="38080" cy="38080"/>
      </dsp:txXfrm>
    </dsp:sp>
    <dsp:sp modelId="{0D58040C-7BFF-468C-AF5E-442FC427B922}">
      <dsp:nvSpPr>
        <dsp:cNvPr id="0" name=""/>
        <dsp:cNvSpPr/>
      </dsp:nvSpPr>
      <dsp:spPr>
        <a:xfrm>
          <a:off x="-66645" y="1920106"/>
          <a:ext cx="1365323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cs typeface="+mj-cs"/>
            </a:rPr>
            <a:t>«صورتبندی و </a:t>
          </a: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تدوین</a:t>
          </a:r>
          <a:r>
            <a:rPr lang="fa-IR" sz="1200" b="1" kern="1200" dirty="0" smtClean="0">
              <a:solidFill>
                <a:schemeClr val="tx1"/>
              </a:solidFill>
              <a:cs typeface="+mj-cs"/>
            </a:rPr>
            <a:t> وضعیت بیمار»</a:t>
          </a:r>
          <a:endParaRPr lang="en-GB" sz="12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33302" y="2117490"/>
        <a:ext cx="965429" cy="953055"/>
      </dsp:txXfrm>
    </dsp:sp>
    <dsp:sp modelId="{CF7215AF-2391-495B-8DA7-74E90F6D3546}">
      <dsp:nvSpPr>
        <dsp:cNvPr id="0" name=""/>
        <dsp:cNvSpPr/>
      </dsp:nvSpPr>
      <dsp:spPr>
        <a:xfrm rot="13341408">
          <a:off x="1158230" y="1856807"/>
          <a:ext cx="123013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23013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42543" y="1844410"/>
        <a:ext cx="61506" cy="61506"/>
      </dsp:txXfrm>
    </dsp:sp>
    <dsp:sp modelId="{108EF114-2141-442D-9C8F-2A24505DABD2}">
      <dsp:nvSpPr>
        <dsp:cNvPr id="0" name=""/>
        <dsp:cNvSpPr/>
      </dsp:nvSpPr>
      <dsp:spPr>
        <a:xfrm>
          <a:off x="18459" y="263919"/>
          <a:ext cx="1518362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 سبک های اسناد (علت یابی ها)»</a:t>
          </a:r>
          <a:endParaRPr lang="en-GB" sz="1200" b="1" kern="1200" noProof="0" dirty="0">
            <a:solidFill>
              <a:schemeClr val="tx1"/>
            </a:solidFill>
            <a:latin typeface="Times New Roman" panose="02020603050405020304" pitchFamily="18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240818" y="469958"/>
        <a:ext cx="1073644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3B163550-9C31-4E9A-9EE4-A0EA3AFCA79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3402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09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36CDF0-49BE-44BF-9578-ECC9926CF9C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52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D8087F-4FB0-4995-8239-4EFF1BDCD7F2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964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BA967C8-35DC-461F-B1AB-DFBC883D79E8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6300"/>
            <a:ext cx="4941887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/>
          </a:p>
        </p:txBody>
      </p:sp>
    </p:spTree>
    <p:extLst>
      <p:ext uri="{BB962C8B-B14F-4D97-AF65-F5344CB8AC3E}">
        <p14:creationId xmlns:p14="http://schemas.microsoft.com/office/powerpoint/2010/main" val="160415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235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620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4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0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334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59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17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7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44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7653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97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961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228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85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5020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569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217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285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216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998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708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8634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803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096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9178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97750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97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313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43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482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8365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91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9097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5223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457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0423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8347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307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262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5358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362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7168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8309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3777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3990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0724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7410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3622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8742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17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422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358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510886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230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53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699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00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2691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135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058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997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583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221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1730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1965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8FD6-3985-4E95-8D16-F826C701644E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6329-2C9B-418A-9083-827FB8021D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2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552C-D298-40EA-86BB-DCDFB2AE2E88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A400-94D5-49DA-922B-583E0AC6A2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1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36C8-640A-4B13-A5B2-A1D24A9B804F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4356-CBB5-4D83-BBF7-2DA40483B5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1028-28C2-49B5-BE0E-73BE20061D45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6F96-9DA1-4540-BFCD-2221A6FA1A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3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EDBD-E3D9-44AA-AA78-A41DC2DD4A1D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89E7-D728-4CFC-A314-35DA3575A6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3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56F8-11E2-4253-8131-4B9913BBFFE5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8ED-0FE8-4CDF-B78B-C7BCE63696A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1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4042-E960-4A6B-9048-25757D1B939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22FA-000F-4BAE-9394-B16513EAD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448CE-B607-47EC-A0BB-32AAAE2B5252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8D45E-D859-4F25-B0B4-4CA3618A91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9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8A35-A2C3-46DA-B69E-94BAFE0CC3EA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89F4-D168-4F9B-8339-18C74BB0D2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3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BE90-2C43-4279-B8FB-FCA8CFD52C4E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B1AC-7E7C-473C-96BE-AF4E80BAF1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074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1DF9-0578-402C-A270-8578C9EB2AF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D889-FE70-4F9F-87F5-6AD7637ED2E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8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702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0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3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620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863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709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77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50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796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62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32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1246C-4961-4BAE-9F94-6CA63180BE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82AB-2693-4FAB-B5A8-2502E856CD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4975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1D10-DF25-42A7-9775-DEEE12C01B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D5818-1BA2-4D4E-AADB-86F9FF49348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98BF-3AAE-407B-BFF9-7FE3F3E63A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B556-4716-4063-843B-66268307BD5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87899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05FD-FD9A-425C-81CE-09A0A2599B5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2EA6B-BFEE-4C50-AF33-98019201650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67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C8AD-26CE-4796-A1A8-2EB71FC88EE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35BE-3970-4EDE-8D36-05CB1C032FA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015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A070-7F49-4D97-941A-42110AFD28B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60A2-858B-4EA0-91C1-F4A7A21590B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7516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429D-1D31-4001-B750-F790F964C28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E22B-8F76-4421-B57D-CF914DC393E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81815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6E3E-19F4-42E8-8332-E4799FEBE77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01E22-B643-4FF8-B852-2BB91DF580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252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A22C-F0F2-42CA-9757-89B750ACD9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E8F1-1029-4F50-9119-59803CE86CE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857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E896C-DA89-4E7C-B332-F8AF131B160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CA6E-1731-4385-9A2E-2DA6EE11C6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55912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E3C6-0EA6-4E61-ABCC-0404C5E612E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3DA78-311A-4D3B-80B5-670F3A812E6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52210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5874-F844-4C5D-82ED-36BD94D2C684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A5C2-C62F-4B76-9C63-7A95718753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0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57B6-48C1-459B-AAF3-2481704C722A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77CB-8E0B-4802-BD8E-6E2923E4A9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6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2189-FEC8-499C-B487-90DAA2F4257C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7B83-E6EF-4F0A-A81F-819802AF43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C868-ADEF-4B46-A27D-F7AE07331D0D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8315-6525-4D1B-8029-1BD5C5D49D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9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C24B-5F19-4953-9D9F-84C42E46009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EBBC4-D21C-488C-A9DE-65B73713FC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19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75A5-E74B-42C4-A9EB-2F7638295B28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A729-F38A-40AF-B325-3025AA59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8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FCF1-0F69-479E-840B-CD50CBF06D0D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D086-0D6E-4A5C-9B02-0658D5108E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76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EC3E-CA20-4A6E-883E-72F4AD3F59F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486B-5AFB-43A5-A15F-E38EDD7EE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7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2CB3-9DAC-4AA8-8B66-FD3E3413475D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C291-0B31-4164-BCE7-49E4145308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36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77AB-31F6-47C7-8CA7-200F1707B657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9801-399C-4E90-A43C-F0BF3924BD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15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4374-EADA-4D01-9EE4-32FE199A5C92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4B10-828F-4202-ABC8-29B2491C29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2E0931-EABC-4ADE-9C35-486BE2CF68E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AFE7C-C5DB-4ACE-8C5F-486C64BC1E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CE996DF3-7214-4A89-9859-726D865907D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3964FA-8720-42F5-98CE-597EBCAFE83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F930AC-327B-443F-A868-7E0FA09B227F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C882CA-AA83-4B5A-A0C8-6275ABBCAE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rtl="1"/>
            <a:r>
              <a:rPr lang="fa-IR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دومین بخش درمان </a:t>
            </a:r>
            <a:r>
              <a:rPr lang="en-GB" altLang="de-DE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altLang="de-DE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a-IR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معرفی برنامه تکمیلی </a:t>
            </a:r>
            <a:r>
              <a:rPr lang="fa-IR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درمان</a:t>
            </a:r>
            <a:r>
              <a:rPr lang="fa-IR" sz="1800" b="1" dirty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800" b="1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فراشناختی</a:t>
            </a:r>
            <a:br>
              <a:rPr lang="fa-IR" sz="1800" b="1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(MCT+)</a:t>
            </a:r>
            <a:endParaRPr lang="en-US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11268" name="Textfeld 8"/>
          <p:cNvSpPr txBox="1">
            <a:spLocks noChangeArrowheads="1"/>
          </p:cNvSpPr>
          <p:nvPr/>
        </p:nvSpPr>
        <p:spPr bwMode="auto">
          <a:xfrm>
            <a:off x="1389063" y="38274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1269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sz="3600" dirty="0">
                <a:solidFill>
                  <a:srgbClr val="D16349"/>
                </a:solidFill>
              </a:rPr>
              <a:t>درمان فراشناختی</a:t>
            </a:r>
            <a:endParaRPr lang="en-GB" altLang="de-DE" sz="3600" dirty="0">
              <a:solidFill>
                <a:srgbClr val="D16349"/>
              </a:solidFill>
            </a:endParaRPr>
          </a:p>
        </p:txBody>
      </p:sp>
      <p:sp>
        <p:nvSpPr>
          <p:cNvPr id="6" name="Rectangle 1028"/>
          <p:cNvSpPr>
            <a:spLocks noChangeArrowheads="1"/>
          </p:cNvSpPr>
          <p:nvPr/>
        </p:nvSpPr>
        <p:spPr bwMode="auto">
          <a:xfrm>
            <a:off x="0" y="4374232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 smtClean="0">
                <a:cs typeface="B Nazanin" panose="00000400000000000000" pitchFamily="2" charset="-78"/>
              </a:rPr>
              <a:t>  تطبیق، </a:t>
            </a:r>
            <a:r>
              <a:rPr lang="fa-IR" altLang="de-DE" b="1" dirty="0" err="1" smtClean="0">
                <a:cs typeface="B Nazanin" panose="00000400000000000000" pitchFamily="2" charset="-78"/>
              </a:rPr>
              <a:t>گـردآوری</a:t>
            </a:r>
            <a:r>
              <a:rPr lang="fa-IR" altLang="de-DE" b="1" dirty="0" smtClean="0">
                <a:cs typeface="B Nazanin" panose="00000400000000000000" pitchFamily="2" charset="-78"/>
              </a:rPr>
              <a:t>، ویرایش</a:t>
            </a:r>
            <a:r>
              <a:rPr lang="fa-IR" altLang="de-DE" b="1" dirty="0">
                <a:cs typeface="B Nazanin" panose="00000400000000000000" pitchFamily="2" charset="-78"/>
              </a:rPr>
              <a:t>:</a:t>
            </a:r>
            <a:r>
              <a:rPr lang="de-DE" altLang="de-DE" b="1" dirty="0">
                <a:cs typeface="B Nazanin" panose="00000400000000000000" pitchFamily="2" charset="-78"/>
              </a:rPr>
              <a:t> </a:t>
            </a:r>
            <a:endParaRPr lang="fa-IR" altLang="de-DE" b="1" dirty="0">
              <a:cs typeface="B Nazanin" panose="00000400000000000000" pitchFamily="2" charset="-78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>
                <a:cs typeface="B Nazanin" panose="00000400000000000000" pitchFamily="2" charset="-78"/>
              </a:rPr>
              <a:t>دکتر سعید ملیحی الذاکرینی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>
                <a:cs typeface="B Nazanin" panose="00000400000000000000" pitchFamily="2" charset="-78"/>
              </a:rPr>
              <a:t>با همکاری 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 smtClean="0">
                <a:cs typeface="B Nazanin" panose="00000400000000000000" pitchFamily="2" charset="-78"/>
              </a:rPr>
              <a:t>شاپرک کلبی</a:t>
            </a:r>
            <a:endParaRPr lang="fa-IR" altLang="de-DE" b="1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525"/>
            <a:ext cx="9144000" cy="853587"/>
          </a:xfrm>
        </p:spPr>
        <p:txBody>
          <a:bodyPr anchor="ctr"/>
          <a:lstStyle/>
          <a:p>
            <a:pPr rtl="1" eaLnBrk="1" hangingPunct="1"/>
            <a:r>
              <a:rPr lang="fa-IR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برنامه درمان فراشناختی چیست؟</a:t>
            </a:r>
            <a:endParaRPr lang="en-GB" altLang="de-DE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45614" y="1208212"/>
            <a:ext cx="4872037" cy="1149350"/>
          </a:xfrm>
        </p:spPr>
        <p:txBody>
          <a:bodyPr anchor="ctr"/>
          <a:lstStyle/>
          <a:p>
            <a:pPr marL="719138" lvl="1" indent="-358775" algn="just" rtl="1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fa-IR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متا</a:t>
            </a:r>
            <a:r>
              <a:rPr lang="en-US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= </a:t>
            </a:r>
            <a:r>
              <a:rPr lang="fa-IR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fa-IR" sz="18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فرا</a:t>
            </a:r>
            <a:endParaRPr lang="fa-IR" sz="1800" kern="1200" dirty="0">
              <a:solidFill>
                <a:srgbClr val="000000"/>
              </a:solidFill>
              <a:latin typeface="Times New Roman" panose="02020603050405020304" pitchFamily="18" charset="0"/>
              <a:ea typeface="MS PGothic" pitchFamily="34" charset="-128"/>
              <a:cs typeface="Times New Roman" panose="02020603050405020304" pitchFamily="18" charset="0"/>
            </a:endParaRPr>
          </a:p>
          <a:p>
            <a:pPr marL="719138" lvl="1" indent="-358775" algn="just" rtl="1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fa-IR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شناخت</a:t>
            </a:r>
            <a:r>
              <a:rPr lang="en-US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= </a:t>
            </a:r>
            <a:r>
              <a:rPr lang="fa-IR" sz="1800" kern="1200" dirty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 </a:t>
            </a:r>
            <a:r>
              <a:rPr lang="fa-IR" sz="18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تفکر</a:t>
            </a:r>
            <a:endParaRPr lang="en-GB" altLang="de-DE" sz="1800" kern="1200" dirty="0">
              <a:solidFill>
                <a:srgbClr val="000000"/>
              </a:solidFill>
              <a:latin typeface="Times New Roman" panose="02020603050405020304" pitchFamily="18" charset="0"/>
              <a:ea typeface="MS PGothic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3" name="Gruppierung 2"/>
          <p:cNvGrpSpPr/>
          <p:nvPr/>
        </p:nvGrpSpPr>
        <p:grpSpPr>
          <a:xfrm rot="10800000">
            <a:off x="2034514" y="1422753"/>
            <a:ext cx="3878278" cy="914400"/>
            <a:chOff x="-59143" y="1138692"/>
            <a:chExt cx="3878278" cy="914400"/>
          </a:xfrm>
        </p:grpSpPr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-59143" y="1138692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rtl="1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2400" b="1">
                <a:latin typeface="Verdana" pitchFamily="34" charset="0"/>
              </a:endParaRP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248496" y="1595893"/>
              <a:ext cx="3570639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r" rtl="1" eaLnBrk="1" hangingPunct="1">
                <a:spcBef>
                  <a:spcPts val="1200"/>
                </a:spcBef>
                <a:buClrTx/>
                <a:buSzTx/>
                <a:buFontTx/>
                <a:buNone/>
              </a:pPr>
              <a:endParaRPr lang="de-DE" altLang="de-DE" sz="1800" dirty="0">
                <a:latin typeface="Verdana" pitchFamily="34" charset="0"/>
              </a:endParaRPr>
            </a:p>
          </p:txBody>
        </p:sp>
      </p:grp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2617118"/>
            <a:ext cx="8137525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indent="0" algn="just" rtl="1">
              <a:buNone/>
            </a:pPr>
            <a:r>
              <a:rPr lang="fa-IR" sz="1800" dirty="0"/>
              <a:t>در برنامه درمانی فراشناختی، خطاهای شناختی که می توانند منجر به </a:t>
            </a:r>
            <a:r>
              <a:rPr lang="fa-IR" sz="1800" dirty="0" smtClean="0"/>
              <a:t>تشدید </a:t>
            </a:r>
            <a:r>
              <a:rPr lang="fa-IR" sz="1800" dirty="0"/>
              <a:t>اختلالات روان پریشی شوند، مورد بحث قرار می گیرند</a:t>
            </a:r>
            <a:r>
              <a:rPr lang="fa-IR" sz="1800" dirty="0" smtClean="0"/>
              <a:t>.</a:t>
            </a:r>
            <a:endParaRPr lang="fa-IR" sz="1800" dirty="0"/>
          </a:p>
          <a:p>
            <a:pPr marL="0" indent="0" algn="just" rtl="1">
              <a:buNone/>
            </a:pPr>
            <a:r>
              <a:rPr lang="fa-IR" sz="1800" dirty="0"/>
              <a:t>به منظور جلوگیری از </a:t>
            </a:r>
            <a:r>
              <a:rPr lang="fa-IR" sz="1800" dirty="0" smtClean="0"/>
              <a:t>عود و تکرار علایم بیماری ، به همراه ارایه تکالیف و تمرینات </a:t>
            </a:r>
            <a:r>
              <a:rPr lang="fa-IR" sz="1800" dirty="0"/>
              <a:t>مختلف، راهبردهای </a:t>
            </a:r>
            <a:r>
              <a:rPr lang="fa-IR" sz="1800" dirty="0" smtClean="0"/>
              <a:t>گوناگونی </a:t>
            </a:r>
            <a:r>
              <a:rPr lang="fa-IR" sz="1800" dirty="0"/>
              <a:t>برای تغییر این خطاهای شناختی مورد استفاده قرار </a:t>
            </a:r>
            <a:r>
              <a:rPr lang="fa-IR" sz="1800" dirty="0" smtClean="0"/>
              <a:t>می گیرند</a:t>
            </a:r>
            <a:r>
              <a:rPr lang="en-US" sz="1800" dirty="0"/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27906" y="1695287"/>
            <a:ext cx="171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dirty="0" smtClean="0">
                <a:latin typeface="Times New Roman" pitchFamily="18" charset="0"/>
              </a:rPr>
              <a:t>«</a:t>
            </a:r>
            <a:r>
              <a:rPr lang="fa-IR" dirty="0" smtClean="0"/>
              <a:t>تآمل در باره تفکر»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2.2</a:t>
            </a:r>
            <a:r>
              <a:rPr lang="fa-IR" sz="1200" b="1" dirty="0" smtClean="0">
                <a:solidFill>
                  <a:schemeClr val="tx2"/>
                </a:solidFill>
              </a:rPr>
              <a:t>                        </a:t>
            </a:r>
            <a:r>
              <a:rPr lang="fa-IR" sz="1200" b="1" dirty="0">
                <a:solidFill>
                  <a:schemeClr val="tx2"/>
                </a:solidFill>
              </a:rPr>
              <a:t>معرفی  </a:t>
            </a:r>
            <a:r>
              <a:rPr lang="en-US" sz="1200" b="1" dirty="0">
                <a:solidFill>
                  <a:schemeClr val="tx2"/>
                </a:solidFill>
              </a:rPr>
              <a:t>MCT +</a:t>
            </a: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84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rtl="1" eaLnBrk="1" hangingPunct="1"/>
            <a:r>
              <a:rPr lang="fa-IR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بخش های درمانی </a:t>
            </a:r>
            <a:r>
              <a:rPr lang="en-US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MCT +</a:t>
            </a:r>
            <a:r>
              <a:rPr lang="fa-IR" sz="2000" dirty="0">
                <a:solidFill>
                  <a:schemeClr val="accent1"/>
                </a:solidFill>
              </a:rPr>
              <a:t> </a:t>
            </a:r>
            <a:endParaRPr lang="de-DE" altLang="de-DE" sz="2000" kern="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301060"/>
            <a:ext cx="2051720" cy="1368028"/>
          </a:xfrm>
          <a:prstGeom prst="rect">
            <a:avLst/>
          </a:prstGeom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-53546" y="6649838"/>
            <a:ext cx="194316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"/>
            <a:r>
              <a:rPr lang="en-GB" altLang="de-DE" sz="800" i="1" dirty="0"/>
              <a:t>(“Thinking RFID” by Jacob </a:t>
            </a:r>
            <a:r>
              <a:rPr lang="en-GB" altLang="de-DE" sz="800" i="1" dirty="0" err="1"/>
              <a:t>Bøtter</a:t>
            </a:r>
            <a:r>
              <a:rPr lang="en-GB" altLang="de-DE" sz="800" i="1" dirty="0"/>
              <a:t>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956845" y="1740526"/>
            <a:ext cx="316904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just" rtl="1">
              <a:buNone/>
            </a:pPr>
            <a:r>
              <a:rPr lang="fa-IR" dirty="0" smtClean="0"/>
              <a:t>درمان شما در بخش های مختلف صورت خواهد گرفت.</a:t>
            </a:r>
            <a:endParaRPr lang="fa-IR" dirty="0"/>
          </a:p>
          <a:p>
            <a:pPr marL="0" indent="0" algn="just" rtl="1">
              <a:buNone/>
            </a:pPr>
            <a:r>
              <a:rPr lang="fa-IR" dirty="0"/>
              <a:t>شما </a:t>
            </a:r>
            <a:r>
              <a:rPr lang="fa-IR" dirty="0" smtClean="0"/>
              <a:t>کدامیک از بخش ها را ترجیح می دهید؟ </a:t>
            </a:r>
            <a:endParaRPr lang="en-US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107529477"/>
              </p:ext>
            </p:extLst>
          </p:nvPr>
        </p:nvGraphicFramePr>
        <p:xfrm>
          <a:off x="271698" y="1216184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2.3</a:t>
            </a:r>
            <a:r>
              <a:rPr lang="fa-IR" sz="1200" b="1" dirty="0" smtClean="0">
                <a:solidFill>
                  <a:schemeClr val="tx2"/>
                </a:solidFill>
              </a:rPr>
              <a:t>                        </a:t>
            </a:r>
            <a:r>
              <a:rPr lang="fa-IR" sz="1200" b="1" dirty="0">
                <a:solidFill>
                  <a:schemeClr val="tx2"/>
                </a:solidFill>
              </a:rPr>
              <a:t>معرفی  </a:t>
            </a:r>
            <a:r>
              <a:rPr lang="en-US" sz="1200" b="1" dirty="0">
                <a:solidFill>
                  <a:schemeClr val="tx2"/>
                </a:solidFill>
              </a:rPr>
              <a:t>MCT +</a:t>
            </a: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4620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-9525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rtl="1" eaLnBrk="1" hangingPunct="1"/>
            <a:r>
              <a:rPr lang="fa-IR" sz="2000" dirty="0">
                <a:solidFill>
                  <a:schemeClr val="accent1"/>
                </a:solidFill>
              </a:rPr>
              <a:t>کارت های زرد و قرمز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4400851"/>
            <a:ext cx="2881313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indent="0" algn="just" rtl="1">
              <a:buNone/>
            </a:pPr>
            <a:r>
              <a:rPr lang="fa-IR" sz="1800" dirty="0">
                <a:latin typeface="Times New Roman" pitchFamily="18" charset="0"/>
              </a:rPr>
              <a:t>هنگامی که در موقعیت </a:t>
            </a:r>
            <a:r>
              <a:rPr lang="fa-IR" sz="1800" dirty="0" smtClean="0">
                <a:latin typeface="Times New Roman" pitchFamily="18" charset="0"/>
              </a:rPr>
              <a:t>بحرانی </a:t>
            </a:r>
            <a:r>
              <a:rPr lang="fa-IR" sz="1800" dirty="0">
                <a:latin typeface="Times New Roman" pitchFamily="18" charset="0"/>
              </a:rPr>
              <a:t>قرار </a:t>
            </a:r>
            <a:r>
              <a:rPr lang="fa-IR" sz="1800" dirty="0" smtClean="0">
                <a:latin typeface="Times New Roman" pitchFamily="18" charset="0"/>
              </a:rPr>
              <a:t>گیرم، به</a:t>
            </a:r>
            <a:r>
              <a:rPr lang="de-DE" sz="1800" dirty="0" smtClean="0">
                <a:latin typeface="Times New Roman" pitchFamily="18" charset="0"/>
              </a:rPr>
              <a:t>______</a:t>
            </a:r>
            <a:r>
              <a:rPr lang="fa-IR" sz="1800" dirty="0" smtClean="0">
                <a:latin typeface="Times New Roman" pitchFamily="18" charset="0"/>
              </a:rPr>
              <a:t>مراجعه می کنم.</a:t>
            </a:r>
            <a:endParaRPr lang="fa-IR" sz="1800" dirty="0">
              <a:latin typeface="Times New Roman" pitchFamily="18" charset="0"/>
            </a:endParaRPr>
          </a:p>
          <a:p>
            <a:pPr marL="0" indent="0" algn="just" rtl="1">
              <a:buNone/>
            </a:pPr>
            <a:r>
              <a:rPr lang="fa-IR" sz="1800" dirty="0">
                <a:latin typeface="Times New Roman" pitchFamily="18" charset="0"/>
              </a:rPr>
              <a:t>لطفا اسامی را روی این کارت وارد کنید!</a:t>
            </a:r>
            <a:endParaRPr lang="en-US" sz="1800" dirty="0">
              <a:latin typeface="Times New Roman" pitchFamily="18" charset="0"/>
            </a:endParaRP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250825" y="1518527"/>
            <a:ext cx="2881313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indent="0" algn="just" rtl="1">
              <a:buNone/>
            </a:pPr>
            <a:r>
              <a:rPr lang="fa-IR" sz="1800" dirty="0" smtClean="0">
                <a:latin typeface="Times New Roman" pitchFamily="18" charset="0"/>
              </a:rPr>
              <a:t>هنگامی </a:t>
            </a:r>
            <a:r>
              <a:rPr lang="fa-IR" sz="1800" dirty="0">
                <a:latin typeface="Times New Roman" pitchFamily="18" charset="0"/>
              </a:rPr>
              <a:t>که احساس می کنید مورد </a:t>
            </a:r>
            <a:r>
              <a:rPr lang="fa-IR" sz="1800" dirty="0" smtClean="0">
                <a:latin typeface="Times New Roman" pitchFamily="18" charset="0"/>
              </a:rPr>
              <a:t>توهین یا </a:t>
            </a:r>
            <a:r>
              <a:rPr lang="fa-IR" sz="1800" dirty="0">
                <a:latin typeface="Times New Roman" pitchFamily="18" charset="0"/>
              </a:rPr>
              <a:t>تهدید واقع شده اید:</a:t>
            </a:r>
          </a:p>
          <a:p>
            <a:pPr marL="0" indent="0" algn="just" rtl="1">
              <a:buNone/>
            </a:pPr>
            <a:r>
              <a:rPr lang="fa-IR" sz="1800" dirty="0" smtClean="0">
                <a:latin typeface="Times New Roman" pitchFamily="18" charset="0"/>
              </a:rPr>
              <a:t>لطفا </a:t>
            </a:r>
            <a:r>
              <a:rPr lang="fa-IR" sz="1800" dirty="0">
                <a:latin typeface="Times New Roman" pitchFamily="18" charset="0"/>
              </a:rPr>
              <a:t>سه پرسش درج شده </a:t>
            </a:r>
            <a:r>
              <a:rPr lang="fa-IR" sz="1800" dirty="0" smtClean="0">
                <a:latin typeface="Times New Roman" pitchFamily="18" charset="0"/>
              </a:rPr>
              <a:t>بر </a:t>
            </a:r>
            <a:r>
              <a:rPr lang="fa-IR" sz="1800" dirty="0">
                <a:latin typeface="Times New Roman" pitchFamily="18" charset="0"/>
              </a:rPr>
              <a:t>روی کارت زرد را از خود بپرسید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2.4</a:t>
            </a:r>
            <a:r>
              <a:rPr lang="fa-IR" sz="1200" b="1" dirty="0" smtClean="0">
                <a:solidFill>
                  <a:schemeClr val="tx2"/>
                </a:solidFill>
              </a:rPr>
              <a:t>                        </a:t>
            </a:r>
            <a:r>
              <a:rPr lang="fa-IR" sz="1200" b="1" dirty="0">
                <a:solidFill>
                  <a:schemeClr val="tx2"/>
                </a:solidFill>
              </a:rPr>
              <a:t>معرفی  </a:t>
            </a:r>
            <a:r>
              <a:rPr lang="en-US" sz="1200" b="1" dirty="0">
                <a:solidFill>
                  <a:schemeClr val="tx2"/>
                </a:solidFill>
              </a:rPr>
              <a:t>MCT +</a:t>
            </a: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859733"/>
              </p:ext>
            </p:extLst>
          </p:nvPr>
        </p:nvGraphicFramePr>
        <p:xfrm>
          <a:off x="4579303" y="1217905"/>
          <a:ext cx="4267200" cy="2134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3581400"/>
              </a:tblGrid>
              <a:tr h="381763">
                <a:tc gridSpan="2">
                  <a:txBody>
                    <a:bodyPr/>
                    <a:lstStyle/>
                    <a:p>
                      <a:pPr algn="r" rtl="1"/>
                      <a:r>
                        <a:rPr lang="fa-IR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درمان فراشناختی </a:t>
                      </a:r>
                      <a:r>
                        <a:rPr lang="en-US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de-DE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MCT )</a:t>
                      </a:r>
                      <a:r>
                        <a:rPr lang="fa-IR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fa-IR" sz="1050" b="1" i="1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سه پرسش اصلی:</a:t>
                      </a:r>
                      <a:endParaRPr lang="fa-IR" sz="1050" b="1" i="0" u="non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 rtl="1"/>
                      <a:r>
                        <a:rPr lang="fa-IR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...اگر شما احساس کنید که مورد توهین، تهدید و یا تحقیر واقع شده اید ...؟</a:t>
                      </a:r>
                      <a:endParaRPr lang="en-US" sz="10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3683">
                <a:tc>
                  <a:txBody>
                    <a:bodyPr/>
                    <a:lstStyle/>
                    <a:p>
                      <a:pPr algn="r" rtl="1"/>
                      <a:endParaRPr lang="en-US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050" b="1" i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1- چه شواهدی برای این احساس وجود دارد؟ </a:t>
                      </a:r>
                      <a:endParaRPr lang="en-US" sz="105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r" rtl="1"/>
                      <a:r>
                        <a:rPr lang="fa-IR" sz="10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از کجا این را می دانم؟ شواهد واقعی، شایعه، حدس و گمان</a:t>
                      </a:r>
                      <a:r>
                        <a:rPr lang="fa-IR" sz="105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fa-IR" sz="10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خودم؟ آیا آنچه که می دانم تمام حقیقت است؟ </a:t>
                      </a:r>
                      <a:endParaRPr lang="en-US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1783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050" b="1" i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2-برداشت های دیگر؟</a:t>
                      </a:r>
                      <a:endParaRPr lang="en-US" sz="1050" b="1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r" rtl="1"/>
                      <a:r>
                        <a:rPr lang="fa-IR" sz="10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آیا افراد مورد اعتمادم برداشت دیگری از این موقعیت دارند؟ آیا من عجولانه نتیجه گیری کرده ام؟ آیا موقعیت را بی طرفانه و واقع گرایانه بررسی کرده ام؟ </a:t>
                      </a:r>
                      <a:endParaRPr lang="en-US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79883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000" b="1" i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3- اگر این احساس من درست باشد ، آیا واکنشم اغراق آمیز نبوده؟ </a:t>
                      </a:r>
                      <a:endParaRPr lang="en-US" sz="100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r" rtl="1"/>
                      <a:r>
                        <a:rPr lang="fa-IR" sz="10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آیا نتیجه گیری من متناسب بوده است؟ چنانچه واکنش افراطی نشان بدهم، آیا فرصت های آینده ام را خراب خواهم کرد؟ اول بیاندیشید-بعد عمل کنید! </a:t>
                      </a:r>
                      <a:endParaRPr lang="en-US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4701675" y="1666875"/>
            <a:ext cx="484188" cy="1057275"/>
            <a:chOff x="3016" y="1443"/>
            <a:chExt cx="344" cy="666"/>
          </a:xfrm>
        </p:grpSpPr>
        <p:pic>
          <p:nvPicPr>
            <p:cNvPr id="19" name="Picture 11" descr="Lupe-MKT+ fina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1443"/>
              <a:ext cx="344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2" descr="WegweiserfinalMKT+final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1776"/>
              <a:ext cx="305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78" y="2847442"/>
            <a:ext cx="65732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871519"/>
              </p:ext>
            </p:extLst>
          </p:nvPr>
        </p:nvGraphicFramePr>
        <p:xfrm>
          <a:off x="4600478" y="4005064"/>
          <a:ext cx="4329064" cy="20421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00137"/>
                <a:gridCol w="2328927"/>
              </a:tblGrid>
              <a:tr h="30321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sym typeface="Webdings"/>
                        </a:rPr>
                        <a:t></a:t>
                      </a: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بحران – به چه کسی می توانم 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مراجعه کنم؟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دوستان / بستگان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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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60680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روان شناسم </a:t>
                      </a: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روان پزشک</a:t>
                      </a:r>
                      <a:r>
                        <a:rPr lang="fa-IR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معالج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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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مشاوره 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تلفنی / اینترنتی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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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مؤسسات</a:t>
                      </a:r>
                      <a:r>
                        <a:rPr lang="fa-IR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یا مراکز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مورد 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اعتمادم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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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3330054" y="5049672"/>
            <a:ext cx="1125413" cy="13647"/>
          </a:xfrm>
          <a:prstGeom prst="straightConnector1">
            <a:avLst/>
          </a:prstGeom>
          <a:ln w="146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386918" y="2226858"/>
            <a:ext cx="1125413" cy="13647"/>
          </a:xfrm>
          <a:prstGeom prst="straightConnector1">
            <a:avLst/>
          </a:prstGeom>
          <a:ln w="146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577" y="1345595"/>
            <a:ext cx="3968142" cy="50950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/>
          <a:srcRect b="7144"/>
          <a:stretch/>
        </p:blipFill>
        <p:spPr>
          <a:xfrm>
            <a:off x="340880" y="4181251"/>
            <a:ext cx="4405443" cy="200853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67" y="2089851"/>
            <a:ext cx="4475657" cy="1724565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09625"/>
          </a:xfrm>
        </p:spPr>
        <p:txBody>
          <a:bodyPr anchor="ctr"/>
          <a:lstStyle/>
          <a:p>
            <a:pPr rtl="1" eaLnBrk="1" hangingPunct="1"/>
            <a:r>
              <a:rPr lang="fa-IR" altLang="de-DE" sz="2000" dirty="0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مشکلات/اهداف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grpSp>
        <p:nvGrpSpPr>
          <p:cNvPr id="14357" name="Group 68"/>
          <p:cNvGrpSpPr>
            <a:grpSpLocks/>
          </p:cNvGrpSpPr>
          <p:nvPr/>
        </p:nvGrpSpPr>
        <p:grpSpPr bwMode="auto">
          <a:xfrm>
            <a:off x="0" y="6165850"/>
            <a:ext cx="2339975" cy="495300"/>
            <a:chOff x="0" y="3957"/>
            <a:chExt cx="1474" cy="312"/>
          </a:xfrm>
        </p:grpSpPr>
        <p:sp>
          <p:nvSpPr>
            <p:cNvPr id="1438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4382" name="Picture 70" descr="Notizen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i="1" dirty="0" smtClean="0">
                  <a:latin typeface="Verdana" pitchFamily="34" charset="0"/>
                </a:rPr>
                <a:t>2.1, 2.2 </a:t>
              </a:r>
              <a:r>
                <a:rPr lang="de-DE" altLang="de-DE" sz="1200" i="1" dirty="0">
                  <a:latin typeface="Verdana" pitchFamily="34" charset="0"/>
                </a:rPr>
                <a:t>&amp; 2.3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 smtClean="0">
                  <a:latin typeface="Verdana" pitchFamily="34" charset="0"/>
                </a:rPr>
                <a:t> </a:t>
              </a:r>
              <a:r>
                <a:rPr lang="fa-IR" altLang="de-DE" sz="1200" i="1" dirty="0" smtClean="0">
                  <a:latin typeface="Verdana" pitchFamily="34" charset="0"/>
                </a:rPr>
                <a:t>کاربرگ</a:t>
              </a:r>
              <a:endParaRPr lang="de-DE" altLang="de-DE" sz="1200" i="1" dirty="0">
                <a:latin typeface="Verdana" pitchFamily="34" charset="0"/>
              </a:endParaRPr>
            </a:p>
          </p:txBody>
        </p:sp>
      </p:grp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8496" y="3862789"/>
            <a:ext cx="450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 rtl="1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fa-IR" altLang="de-DE" sz="1800" dirty="0" smtClean="0">
                <a:latin typeface="Verdana" pitchFamily="34" charset="0"/>
              </a:rPr>
              <a:t>خواسته شما از درمان دست یافتن به چه اهدافی است؟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27013" y="1492041"/>
            <a:ext cx="45314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indent="0" algn="just" rtl="1">
              <a:buNone/>
            </a:pPr>
            <a:r>
              <a:rPr lang="fa-IR" sz="1800" dirty="0">
                <a:latin typeface="Times New Roman" pitchFamily="18" charset="0"/>
              </a:rPr>
              <a:t>در حال حاضر شما چه نشانه </a:t>
            </a:r>
            <a:r>
              <a:rPr lang="fa-IR" sz="1800" dirty="0" smtClean="0">
                <a:latin typeface="Times New Roman" pitchFamily="18" charset="0"/>
              </a:rPr>
              <a:t>ها/مشکلاتی </a:t>
            </a:r>
            <a:r>
              <a:rPr lang="fa-IR" sz="1800" dirty="0">
                <a:latin typeface="Times New Roman" pitchFamily="18" charset="0"/>
              </a:rPr>
              <a:t>را </a:t>
            </a:r>
            <a:r>
              <a:rPr lang="fa-IR" sz="1800" dirty="0" smtClean="0">
                <a:latin typeface="Times New Roman" pitchFamily="18" charset="0"/>
              </a:rPr>
              <a:t>تجربه می کنید </a:t>
            </a:r>
            <a:r>
              <a:rPr lang="fa-IR" sz="1800" dirty="0">
                <a:latin typeface="Times New Roman" pitchFamily="18" charset="0"/>
              </a:rPr>
              <a:t>و چقدر از آن ها رنج می برید؟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2.5</a:t>
            </a:r>
            <a:r>
              <a:rPr lang="fa-IR" sz="1200" b="1" dirty="0" smtClean="0">
                <a:solidFill>
                  <a:schemeClr val="tx2"/>
                </a:solidFill>
              </a:rPr>
              <a:t>                        </a:t>
            </a:r>
            <a:r>
              <a:rPr lang="fa-IR" sz="1200" b="1" dirty="0">
                <a:solidFill>
                  <a:schemeClr val="tx2"/>
                </a:solidFill>
              </a:rPr>
              <a:t>معرفی  </a:t>
            </a:r>
            <a:r>
              <a:rPr lang="en-US" sz="1200" b="1" dirty="0">
                <a:solidFill>
                  <a:schemeClr val="tx2"/>
                </a:solidFill>
              </a:rPr>
              <a:t>MCT +</a:t>
            </a:r>
            <a:r>
              <a:rPr lang="fa-IR" sz="1200" b="1" dirty="0">
                <a:solidFill>
                  <a:schemeClr val="tx2"/>
                </a:solidFill>
              </a:rPr>
              <a:t>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</a:p>
        </p:txBody>
      </p:sp>
      <p:sp>
        <p:nvSpPr>
          <p:cNvPr id="17" name="Textfeld 16"/>
          <p:cNvSpPr txBox="1"/>
          <p:nvPr/>
        </p:nvSpPr>
        <p:spPr>
          <a:xfrm rot="19806148">
            <a:off x="1354931" y="2721301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کاربرگ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Textfeld 21"/>
          <p:cNvSpPr txBox="1"/>
          <p:nvPr/>
        </p:nvSpPr>
        <p:spPr>
          <a:xfrm rot="19806148">
            <a:off x="1411671" y="4948655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کاربرگ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Textfeld 20"/>
          <p:cNvSpPr txBox="1"/>
          <p:nvPr/>
        </p:nvSpPr>
        <p:spPr>
          <a:xfrm rot="19806148">
            <a:off x="5829287" y="3662310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کاربرگ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</Words>
  <Application>Microsoft Office PowerPoint</Application>
  <PresentationFormat>Bildschirmpräsentation (4:3)</PresentationFormat>
  <Paragraphs>73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5</vt:i4>
      </vt:variant>
    </vt:vector>
  </HeadingPairs>
  <TitlesOfParts>
    <vt:vector size="26" baseType="lpstr">
      <vt:lpstr>MS PGothic</vt:lpstr>
      <vt:lpstr>MS PGothic</vt:lpstr>
      <vt:lpstr>Arial</vt:lpstr>
      <vt:lpstr>B Nazanin</vt:lpstr>
      <vt:lpstr>Courier New</vt:lpstr>
      <vt:lpstr>Georgia</vt:lpstr>
      <vt:lpstr>Times New Roman</vt:lpstr>
      <vt:lpstr>Verdana</vt:lpstr>
      <vt:lpstr>Webdings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دومین بخش درمان  معرفی برنامه تکمیلی درمان فراشناختی (MCT+)</vt:lpstr>
      <vt:lpstr>برنامه درمان فراشناختی چیست؟</vt:lpstr>
      <vt:lpstr>PowerPoint-Präsentation</vt:lpstr>
      <vt:lpstr>PowerPoint-Präsentation</vt:lpstr>
      <vt:lpstr>مشکلات/اهداف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894</cp:revision>
  <cp:lastPrinted>2010-08-18T09:16:54Z</cp:lastPrinted>
  <dcterms:created xsi:type="dcterms:W3CDTF">2010-08-11T06:51:14Z</dcterms:created>
  <dcterms:modified xsi:type="dcterms:W3CDTF">2019-10-28T14:48:04Z</dcterms:modified>
</cp:coreProperties>
</file>