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Lst>
  <p:notesMasterIdLst>
    <p:notesMasterId r:id="rId46"/>
  </p:notesMasterIdLst>
  <p:handoutMasterIdLst>
    <p:handoutMasterId r:id="rId47"/>
  </p:handoutMasterIdLst>
  <p:sldIdLst>
    <p:sldId id="309" r:id="rId9"/>
    <p:sldId id="534" r:id="rId10"/>
    <p:sldId id="393" r:id="rId11"/>
    <p:sldId id="524" r:id="rId12"/>
    <p:sldId id="525" r:id="rId13"/>
    <p:sldId id="502" r:id="rId14"/>
    <p:sldId id="503" r:id="rId15"/>
    <p:sldId id="504" r:id="rId16"/>
    <p:sldId id="505" r:id="rId17"/>
    <p:sldId id="506" r:id="rId18"/>
    <p:sldId id="507" r:id="rId19"/>
    <p:sldId id="508" r:id="rId20"/>
    <p:sldId id="509" r:id="rId21"/>
    <p:sldId id="510" r:id="rId22"/>
    <p:sldId id="511" r:id="rId23"/>
    <p:sldId id="512" r:id="rId24"/>
    <p:sldId id="526" r:id="rId25"/>
    <p:sldId id="527" r:id="rId26"/>
    <p:sldId id="528" r:id="rId27"/>
    <p:sldId id="529" r:id="rId28"/>
    <p:sldId id="530" r:id="rId29"/>
    <p:sldId id="531" r:id="rId30"/>
    <p:sldId id="532" r:id="rId31"/>
    <p:sldId id="533" r:id="rId32"/>
    <p:sldId id="513" r:id="rId33"/>
    <p:sldId id="514" r:id="rId34"/>
    <p:sldId id="515" r:id="rId35"/>
    <p:sldId id="516" r:id="rId36"/>
    <p:sldId id="517" r:id="rId37"/>
    <p:sldId id="518" r:id="rId38"/>
    <p:sldId id="519" r:id="rId39"/>
    <p:sldId id="471" r:id="rId40"/>
    <p:sldId id="402" r:id="rId41"/>
    <p:sldId id="520" r:id="rId42"/>
    <p:sldId id="521" r:id="rId43"/>
    <p:sldId id="523" r:id="rId44"/>
    <p:sldId id="522" r:id="rId45"/>
  </p:sldIdLst>
  <p:sldSz cx="9144000" cy="6858000" type="screen4x3"/>
  <p:notesSz cx="6797675" cy="9926638"/>
  <p:defaultTextStyle>
    <a:defPPr>
      <a:defRPr lang="de-DE"/>
    </a:defPPr>
    <a:lvl1pPr algn="l" rtl="0" fontAlgn="base">
      <a:spcBef>
        <a:spcPct val="0"/>
      </a:spcBef>
      <a:spcAft>
        <a:spcPct val="0"/>
      </a:spcAft>
      <a:defRPr sz="2000" b="1" kern="1200">
        <a:solidFill>
          <a:schemeClr val="tx1"/>
        </a:solidFill>
        <a:latin typeface="Arial" charset="0"/>
        <a:ea typeface="+mn-ea"/>
        <a:cs typeface="Times New Roman" pitchFamily="18" charset="0"/>
      </a:defRPr>
    </a:lvl1pPr>
    <a:lvl2pPr marL="457200" algn="l" rtl="0" fontAlgn="base">
      <a:spcBef>
        <a:spcPct val="0"/>
      </a:spcBef>
      <a:spcAft>
        <a:spcPct val="0"/>
      </a:spcAft>
      <a:defRPr sz="2000" b="1" kern="1200">
        <a:solidFill>
          <a:schemeClr val="tx1"/>
        </a:solidFill>
        <a:latin typeface="Arial" charset="0"/>
        <a:ea typeface="+mn-ea"/>
        <a:cs typeface="Times New Roman" pitchFamily="18" charset="0"/>
      </a:defRPr>
    </a:lvl2pPr>
    <a:lvl3pPr marL="914400" algn="l" rtl="0" fontAlgn="base">
      <a:spcBef>
        <a:spcPct val="0"/>
      </a:spcBef>
      <a:spcAft>
        <a:spcPct val="0"/>
      </a:spcAft>
      <a:defRPr sz="2000" b="1" kern="1200">
        <a:solidFill>
          <a:schemeClr val="tx1"/>
        </a:solidFill>
        <a:latin typeface="Arial" charset="0"/>
        <a:ea typeface="+mn-ea"/>
        <a:cs typeface="Times New Roman" pitchFamily="18" charset="0"/>
      </a:defRPr>
    </a:lvl3pPr>
    <a:lvl4pPr marL="1371600" algn="l" rtl="0" fontAlgn="base">
      <a:spcBef>
        <a:spcPct val="0"/>
      </a:spcBef>
      <a:spcAft>
        <a:spcPct val="0"/>
      </a:spcAft>
      <a:defRPr sz="2000" b="1" kern="1200">
        <a:solidFill>
          <a:schemeClr val="tx1"/>
        </a:solidFill>
        <a:latin typeface="Arial" charset="0"/>
        <a:ea typeface="+mn-ea"/>
        <a:cs typeface="Times New Roman" pitchFamily="18" charset="0"/>
      </a:defRPr>
    </a:lvl4pPr>
    <a:lvl5pPr marL="1828800" algn="l" rtl="0" fontAlgn="base">
      <a:spcBef>
        <a:spcPct val="0"/>
      </a:spcBef>
      <a:spcAft>
        <a:spcPct val="0"/>
      </a:spcAft>
      <a:defRPr sz="2000" b="1" kern="1200">
        <a:solidFill>
          <a:schemeClr val="tx1"/>
        </a:solidFill>
        <a:latin typeface="Arial" charset="0"/>
        <a:ea typeface="+mn-ea"/>
        <a:cs typeface="Times New Roman" pitchFamily="18" charset="0"/>
      </a:defRPr>
    </a:lvl5pPr>
    <a:lvl6pPr marL="2286000" algn="l" defTabSz="914400" rtl="0" eaLnBrk="1" latinLnBrk="0" hangingPunct="1">
      <a:defRPr sz="2000" b="1" kern="1200">
        <a:solidFill>
          <a:schemeClr val="tx1"/>
        </a:solidFill>
        <a:latin typeface="Arial" charset="0"/>
        <a:ea typeface="+mn-ea"/>
        <a:cs typeface="Times New Roman" pitchFamily="18" charset="0"/>
      </a:defRPr>
    </a:lvl6pPr>
    <a:lvl7pPr marL="2743200" algn="l" defTabSz="914400" rtl="0" eaLnBrk="1" latinLnBrk="0" hangingPunct="1">
      <a:defRPr sz="2000" b="1" kern="1200">
        <a:solidFill>
          <a:schemeClr val="tx1"/>
        </a:solidFill>
        <a:latin typeface="Arial" charset="0"/>
        <a:ea typeface="+mn-ea"/>
        <a:cs typeface="Times New Roman" pitchFamily="18" charset="0"/>
      </a:defRPr>
    </a:lvl7pPr>
    <a:lvl8pPr marL="3200400" algn="l" defTabSz="914400" rtl="0" eaLnBrk="1" latinLnBrk="0" hangingPunct="1">
      <a:defRPr sz="2000" b="1" kern="1200">
        <a:solidFill>
          <a:schemeClr val="tx1"/>
        </a:solidFill>
        <a:latin typeface="Arial" charset="0"/>
        <a:ea typeface="+mn-ea"/>
        <a:cs typeface="Times New Roman" pitchFamily="18" charset="0"/>
      </a:defRPr>
    </a:lvl8pPr>
    <a:lvl9pPr marL="3657600" algn="l" defTabSz="914400" rtl="0" eaLnBrk="1" latinLnBrk="0" hangingPunct="1">
      <a:defRPr sz="2000" b="1"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1" orient="horz" pos="845" userDrawn="1">
          <p15:clr>
            <a:srgbClr val="A4A3A4"/>
          </p15:clr>
        </p15:guide>
        <p15:guide id="2" pos="158" userDrawn="1">
          <p15:clr>
            <a:srgbClr val="A4A3A4"/>
          </p15:clr>
        </p15:guide>
        <p15:guide id="3" orient="horz" pos="1661" userDrawn="1">
          <p15:clr>
            <a:srgbClr val="A4A3A4"/>
          </p15:clr>
        </p15:guide>
        <p15:guide id="4" pos="560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1" clrIdx="0"/>
  <p:cmAuthor id="1" name="Janne Hottenrott" initials="JH" lastIdx="9"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ADAE"/>
    <a:srgbClr val="FF0000"/>
    <a:srgbClr val="3333CC"/>
    <a:srgbClr val="66FF33"/>
    <a:srgbClr val="FFFF00"/>
    <a:srgbClr val="ADC0CB"/>
    <a:srgbClr val="336699"/>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9" autoAdjust="0"/>
    <p:restoredTop sz="94660"/>
  </p:normalViewPr>
  <p:slideViewPr>
    <p:cSldViewPr showGuides="1">
      <p:cViewPr varScale="1">
        <p:scale>
          <a:sx n="101" d="100"/>
          <a:sy n="101" d="100"/>
        </p:scale>
        <p:origin x="204" y="72"/>
      </p:cViewPr>
      <p:guideLst>
        <p:guide orient="horz" pos="845"/>
        <p:guide pos="158"/>
        <p:guide orient="horz" pos="1661"/>
        <p:guide pos="5602"/>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theme" Target="theme/theme1.xml"/></Relationships>
</file>

<file path=ppt/_rels/viewProps.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slide" Target="slides/slide15.xml"/><Relationship Id="rId1" Type="http://schemas.openxmlformats.org/officeDocument/2006/relationships/slide" Target="slides/slide14.xml"/><Relationship Id="rId6" Type="http://schemas.openxmlformats.org/officeDocument/2006/relationships/slide" Target="slides/slide23.xml"/><Relationship Id="rId5" Type="http://schemas.openxmlformats.org/officeDocument/2006/relationships/slide" Target="slides/slide22.xml"/><Relationship Id="rId4" Type="http://schemas.openxmlformats.org/officeDocument/2006/relationships/slide" Target="slides/slide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a:defRPr sz="1200">
                <a:cs typeface="+mn-cs"/>
              </a:defRPr>
            </a:lvl1pPr>
          </a:lstStyle>
          <a:p>
            <a:pPr>
              <a:defRPr/>
            </a:pPr>
            <a:endParaRPr lang="en-GB"/>
          </a:p>
        </p:txBody>
      </p:sp>
      <p:sp>
        <p:nvSpPr>
          <p:cNvPr id="270339"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a:defRPr sz="1200">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a:defRPr sz="1200">
                <a:cs typeface="+mn-cs"/>
              </a:defRPr>
            </a:lvl1pPr>
          </a:lstStyle>
          <a:p>
            <a:pPr>
              <a:defRPr/>
            </a:pPr>
            <a:endParaRPr lang="en-GB"/>
          </a:p>
        </p:txBody>
      </p:sp>
      <p:sp>
        <p:nvSpPr>
          <p:cNvPr id="270341"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a:defRPr sz="1200"/>
            </a:lvl1pPr>
          </a:lstStyle>
          <a:p>
            <a:pPr>
              <a:defRPr/>
            </a:pPr>
            <a:fld id="{3BF4E222-E6C7-4A04-B1A2-88632152465A}" type="slidenum">
              <a:rPr lang="en-GB" altLang="de-DE"/>
              <a:pPr>
                <a:defRPr/>
              </a:pPr>
              <a:t>‹Nr.›</a:t>
            </a:fld>
            <a:endParaRPr lang="en-GB" altLang="de-DE"/>
          </a:p>
        </p:txBody>
      </p:sp>
    </p:spTree>
    <p:extLst>
      <p:ext uri="{BB962C8B-B14F-4D97-AF65-F5344CB8AC3E}">
        <p14:creationId xmlns:p14="http://schemas.microsoft.com/office/powerpoint/2010/main" val="4282374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a:defRPr sz="1200">
                <a:cs typeface="+mn-cs"/>
              </a:defRPr>
            </a:lvl1pPr>
          </a:lstStyle>
          <a:p>
            <a:pPr>
              <a:defRPr/>
            </a:pPr>
            <a:endParaRPr lang="de-DE"/>
          </a:p>
        </p:txBody>
      </p:sp>
      <p:sp>
        <p:nvSpPr>
          <p:cNvPr id="209923"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a:defRPr sz="1200">
                <a:cs typeface="+mn-cs"/>
              </a:defRPr>
            </a:lvl1pPr>
          </a:lstStyle>
          <a:p>
            <a:pPr>
              <a:defRPr/>
            </a:pPr>
            <a:endParaRPr lang="de-DE"/>
          </a:p>
        </p:txBody>
      </p:sp>
      <p:sp>
        <p:nvSpPr>
          <p:cNvPr id="38916" name="Rectangle 4"/>
          <p:cNvSpPr>
            <a:spLocks noGrp="1" noRot="1" noChangeAspect="1" noChangeArrowheads="1" noTextEdit="1"/>
          </p:cNvSpPr>
          <p:nvPr>
            <p:ph type="sldImg" idx="2"/>
          </p:nvPr>
        </p:nvSpPr>
        <p:spPr bwMode="auto">
          <a:xfrm>
            <a:off x="919163" y="746125"/>
            <a:ext cx="4960937" cy="3721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06463" y="4714875"/>
            <a:ext cx="4984750" cy="4465638"/>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p>
            <a:pPr lvl="0"/>
            <a:r>
              <a:rPr lang="de-DE" altLang="de-DE" noProof="0" smtClean="0"/>
              <a:t>Klicken Sie, um die Formate des Vorlagentextes zu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209926"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a:defRPr sz="120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a:defRPr sz="1200"/>
            </a:lvl1pPr>
          </a:lstStyle>
          <a:p>
            <a:pPr>
              <a:defRPr/>
            </a:pPr>
            <a:fld id="{C826BCEE-0ECC-46E7-B4DF-1348D4B00C6A}" type="slidenum">
              <a:rPr lang="de-DE" altLang="de-DE"/>
              <a:pPr>
                <a:defRPr/>
              </a:pPr>
              <a:t>‹Nr.›</a:t>
            </a:fld>
            <a:endParaRPr lang="de-DE" altLang="de-DE"/>
          </a:p>
        </p:txBody>
      </p:sp>
    </p:spTree>
    <p:extLst>
      <p:ext uri="{BB962C8B-B14F-4D97-AF65-F5344CB8AC3E}">
        <p14:creationId xmlns:p14="http://schemas.microsoft.com/office/powerpoint/2010/main" val="39296679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1A4C67C7-3924-40A7-B3A8-5984F3A79D53}" type="slidenum">
              <a:rPr lang="de-DE" altLang="de-DE" smtClean="0"/>
              <a:pPr eaLnBrk="1" hangingPunct="1">
                <a:spcBef>
                  <a:spcPct val="0"/>
                </a:spcBef>
              </a:pPr>
              <a:t>1</a:t>
            </a:fld>
            <a:endParaRPr lang="de-DE" altLang="de-DE"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66940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EAC7D5D9-4789-4B3B-9B7A-0EE80E0ADEB1}" type="slidenum">
              <a:rPr lang="de-DE" altLang="de-DE" smtClean="0"/>
              <a:pPr eaLnBrk="1" hangingPunct="1">
                <a:spcBef>
                  <a:spcPct val="0"/>
                </a:spcBef>
              </a:pPr>
              <a:t>2</a:t>
            </a:fld>
            <a:endParaRPr lang="de-DE" altLang="de-DE"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514424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EAC7D5D9-4789-4B3B-9B7A-0EE80E0ADEB1}" type="slidenum">
              <a:rPr lang="de-DE" altLang="de-DE" smtClean="0"/>
              <a:pPr eaLnBrk="1" hangingPunct="1">
                <a:spcBef>
                  <a:spcPct val="0"/>
                </a:spcBef>
              </a:pPr>
              <a:t>3</a:t>
            </a:fld>
            <a:endParaRPr lang="de-DE" altLang="de-DE"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309666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B7067C52-4BFC-4703-B58B-A986C29E5DD0}" type="slidenum">
              <a:rPr lang="de-DE" altLang="de-DE" smtClean="0"/>
              <a:pPr eaLnBrk="1" hangingPunct="1">
                <a:spcBef>
                  <a:spcPct val="0"/>
                </a:spcBef>
              </a:pPr>
              <a:t>6</a:t>
            </a:fld>
            <a:endParaRPr lang="de-DE" altLang="de-DE"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p>
        </p:txBody>
      </p:sp>
    </p:spTree>
    <p:extLst>
      <p:ext uri="{BB962C8B-B14F-4D97-AF65-F5344CB8AC3E}">
        <p14:creationId xmlns:p14="http://schemas.microsoft.com/office/powerpoint/2010/main" val="2691609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FE65DF3A-83C3-4D1C-B68B-0237EB6FDACE}" type="slidenum">
              <a:rPr lang="de-DE" altLang="de-DE"/>
              <a:pPr algn="r" eaLnBrk="1" hangingPunct="1">
                <a:spcBef>
                  <a:spcPct val="0"/>
                </a:spcBef>
              </a:pPr>
              <a:t>7</a:t>
            </a:fld>
            <a:endParaRPr lang="de-DE" altLang="de-DE"/>
          </a:p>
        </p:txBody>
      </p:sp>
      <p:sp>
        <p:nvSpPr>
          <p:cNvPr id="44035" name="Rectangle 2"/>
          <p:cNvSpPr>
            <a:spLocks noGrp="1" noRot="1" noChangeAspect="1" noChangeArrowheads="1" noTextEdit="1"/>
          </p:cNvSpPr>
          <p:nvPr>
            <p:ph type="sldImg"/>
          </p:nvPr>
        </p:nvSpPr>
        <p:spPr>
          <a:xfrm>
            <a:off x="917575" y="744538"/>
            <a:ext cx="4964113" cy="3722687"/>
          </a:xfrm>
          <a:ln/>
        </p:spPr>
      </p:sp>
      <p:sp>
        <p:nvSpPr>
          <p:cNvPr id="44036" name="Rectangle 3"/>
          <p:cNvSpPr>
            <a:spLocks noGrp="1" noChangeArrowheads="1"/>
          </p:cNvSpPr>
          <p:nvPr>
            <p:ph type="body" idx="1"/>
          </p:nvPr>
        </p:nvSpPr>
        <p:spPr>
          <a:xfrm>
            <a:off x="906463"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622768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6E11A8C0-4C8C-476D-B0C8-6BB38256F4FA}" type="slidenum">
              <a:rPr lang="de-DE" altLang="de-DE"/>
              <a:pPr algn="r" eaLnBrk="1" hangingPunct="1">
                <a:spcBef>
                  <a:spcPct val="0"/>
                </a:spcBef>
              </a:pPr>
              <a:t>8</a:t>
            </a:fld>
            <a:endParaRPr lang="de-DE" altLang="de-DE"/>
          </a:p>
        </p:txBody>
      </p:sp>
      <p:sp>
        <p:nvSpPr>
          <p:cNvPr id="45059" name="Rectangle 2"/>
          <p:cNvSpPr>
            <a:spLocks noGrp="1" noRot="1" noChangeAspect="1" noChangeArrowheads="1" noTextEdit="1"/>
          </p:cNvSpPr>
          <p:nvPr>
            <p:ph type="sldImg"/>
          </p:nvPr>
        </p:nvSpPr>
        <p:spPr>
          <a:xfrm>
            <a:off x="917575" y="744538"/>
            <a:ext cx="4964113" cy="3722687"/>
          </a:xfrm>
          <a:ln/>
        </p:spPr>
      </p:sp>
      <p:sp>
        <p:nvSpPr>
          <p:cNvPr id="45060" name="Rectangle 3"/>
          <p:cNvSpPr>
            <a:spLocks noGrp="1" noChangeArrowheads="1"/>
          </p:cNvSpPr>
          <p:nvPr>
            <p:ph type="body" idx="1"/>
          </p:nvPr>
        </p:nvSpPr>
        <p:spPr>
          <a:xfrm>
            <a:off x="906463"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905499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7D7CA41A-586B-42E0-A5C4-653B2872C4CA}" type="slidenum">
              <a:rPr lang="de-DE" altLang="de-DE"/>
              <a:pPr algn="r" eaLnBrk="1" hangingPunct="1">
                <a:spcBef>
                  <a:spcPct val="0"/>
                </a:spcBef>
              </a:pPr>
              <a:t>9</a:t>
            </a:fld>
            <a:endParaRPr lang="de-DE" altLang="de-DE"/>
          </a:p>
        </p:txBody>
      </p:sp>
      <p:sp>
        <p:nvSpPr>
          <p:cNvPr id="46083" name="Rectangle 2"/>
          <p:cNvSpPr>
            <a:spLocks noGrp="1" noRot="1" noChangeAspect="1" noChangeArrowheads="1" noTextEdit="1"/>
          </p:cNvSpPr>
          <p:nvPr>
            <p:ph type="sldImg"/>
          </p:nvPr>
        </p:nvSpPr>
        <p:spPr>
          <a:xfrm>
            <a:off x="917575" y="744538"/>
            <a:ext cx="4964113" cy="3722687"/>
          </a:xfrm>
          <a:ln/>
        </p:spPr>
      </p:sp>
      <p:sp>
        <p:nvSpPr>
          <p:cNvPr id="46084" name="Rectangle 3"/>
          <p:cNvSpPr>
            <a:spLocks noGrp="1" noChangeArrowheads="1"/>
          </p:cNvSpPr>
          <p:nvPr>
            <p:ph type="body" idx="1"/>
          </p:nvPr>
        </p:nvSpPr>
        <p:spPr>
          <a:xfrm>
            <a:off x="906463"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68337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874F34E4-18A6-4B2C-8F15-5C8127D22D93}" type="slidenum">
              <a:rPr lang="de-DE" altLang="de-DE"/>
              <a:pPr algn="r" eaLnBrk="1" hangingPunct="1">
                <a:spcBef>
                  <a:spcPct val="0"/>
                </a:spcBef>
              </a:pPr>
              <a:t>10</a:t>
            </a:fld>
            <a:endParaRPr lang="de-DE" altLang="de-DE"/>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13484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26F7A233-5225-45BB-ADAA-30CE3E877221}" type="slidenum">
              <a:rPr lang="de-DE" altLang="de-DE"/>
              <a:pPr algn="r" eaLnBrk="1" hangingPunct="1">
                <a:spcBef>
                  <a:spcPct val="0"/>
                </a:spcBef>
              </a:pPr>
              <a:t>11</a:t>
            </a:fld>
            <a:endParaRPr lang="de-DE" altLang="de-DE"/>
          </a:p>
        </p:txBody>
      </p:sp>
      <p:sp>
        <p:nvSpPr>
          <p:cNvPr id="48131" name="Rectangle 2"/>
          <p:cNvSpPr>
            <a:spLocks noGrp="1" noRot="1" noChangeAspect="1" noChangeArrowheads="1" noTextEdit="1"/>
          </p:cNvSpPr>
          <p:nvPr>
            <p:ph type="sldImg"/>
          </p:nvPr>
        </p:nvSpPr>
        <p:spPr>
          <a:xfrm>
            <a:off x="919163" y="746125"/>
            <a:ext cx="4962525" cy="3721100"/>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p>
        </p:txBody>
      </p:sp>
    </p:spTree>
    <p:extLst>
      <p:ext uri="{BB962C8B-B14F-4D97-AF65-F5344CB8AC3E}">
        <p14:creationId xmlns:p14="http://schemas.microsoft.com/office/powerpoint/2010/main" val="2432330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9399552C-7C3A-427F-B183-7C4BDDD35B69}" type="slidenum">
              <a:rPr lang="de-DE" altLang="de-DE"/>
              <a:pPr algn="r" eaLnBrk="1" hangingPunct="1">
                <a:spcBef>
                  <a:spcPct val="0"/>
                </a:spcBef>
              </a:pPr>
              <a:t>12</a:t>
            </a:fld>
            <a:endParaRPr lang="de-DE" altLang="de-DE"/>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309636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FFE2F5BD-1799-48AA-8492-0D7282D31BBC}" type="slidenum">
              <a:rPr lang="de-DE" altLang="de-DE"/>
              <a:pPr algn="r" eaLnBrk="1" hangingPunct="1">
                <a:spcBef>
                  <a:spcPct val="0"/>
                </a:spcBef>
              </a:pPr>
              <a:t>13</a:t>
            </a:fld>
            <a:endParaRPr lang="de-DE" altLang="de-DE"/>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484594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3C117F25-BD2C-4808-9E50-59688B93BE04}" type="slidenum">
              <a:rPr lang="de-DE" altLang="de-DE"/>
              <a:pPr algn="r" eaLnBrk="1" hangingPunct="1">
                <a:spcBef>
                  <a:spcPct val="0"/>
                </a:spcBef>
              </a:pPr>
              <a:t>14</a:t>
            </a:fld>
            <a:endParaRPr lang="de-DE" altLang="de-DE"/>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770753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B8F705AA-A696-4956-A376-FF3CBA847FFF}" type="slidenum">
              <a:rPr lang="de-DE" altLang="de-DE"/>
              <a:pPr algn="r" eaLnBrk="1" hangingPunct="1">
                <a:spcBef>
                  <a:spcPct val="0"/>
                </a:spcBef>
              </a:pPr>
              <a:t>15</a:t>
            </a:fld>
            <a:endParaRPr lang="de-DE" altLang="de-DE"/>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648354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93675EB9-B8BD-4A09-BAFE-CDB10E384F28}" type="slidenum">
              <a:rPr lang="de-DE" altLang="de-DE"/>
              <a:pPr algn="r" eaLnBrk="1" hangingPunct="1">
                <a:spcBef>
                  <a:spcPct val="0"/>
                </a:spcBef>
              </a:pPr>
              <a:t>16</a:t>
            </a:fld>
            <a:endParaRPr lang="de-DE" altLang="de-DE"/>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95231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FFE2F5BD-1799-48AA-8492-0D7282D31BBC}" type="slidenum">
              <a:rPr lang="de-DE" altLang="de-DE"/>
              <a:pPr algn="r" eaLnBrk="1" hangingPunct="1">
                <a:spcBef>
                  <a:spcPct val="0"/>
                </a:spcBef>
              </a:pPr>
              <a:t>17</a:t>
            </a:fld>
            <a:endParaRPr lang="de-DE" altLang="de-DE"/>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414656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3C117F25-BD2C-4808-9E50-59688B93BE04}" type="slidenum">
              <a:rPr lang="de-DE" altLang="de-DE"/>
              <a:pPr algn="r" eaLnBrk="1" hangingPunct="1">
                <a:spcBef>
                  <a:spcPct val="0"/>
                </a:spcBef>
              </a:pPr>
              <a:t>18</a:t>
            </a:fld>
            <a:endParaRPr lang="de-DE" altLang="de-DE"/>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852579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B8F705AA-A696-4956-A376-FF3CBA847FFF}" type="slidenum">
              <a:rPr lang="de-DE" altLang="de-DE"/>
              <a:pPr algn="r" eaLnBrk="1" hangingPunct="1">
                <a:spcBef>
                  <a:spcPct val="0"/>
                </a:spcBef>
              </a:pPr>
              <a:t>19</a:t>
            </a:fld>
            <a:endParaRPr lang="de-DE" altLang="de-DE"/>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942012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93675EB9-B8BD-4A09-BAFE-CDB10E384F28}" type="slidenum">
              <a:rPr lang="de-DE" altLang="de-DE"/>
              <a:pPr algn="r" eaLnBrk="1" hangingPunct="1">
                <a:spcBef>
                  <a:spcPct val="0"/>
                </a:spcBef>
              </a:pPr>
              <a:t>20</a:t>
            </a:fld>
            <a:endParaRPr lang="de-DE" altLang="de-DE"/>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240366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FFE2F5BD-1799-48AA-8492-0D7282D31BBC}" type="slidenum">
              <a:rPr lang="de-DE" altLang="de-DE"/>
              <a:pPr algn="r" eaLnBrk="1" hangingPunct="1">
                <a:spcBef>
                  <a:spcPct val="0"/>
                </a:spcBef>
              </a:pPr>
              <a:t>21</a:t>
            </a:fld>
            <a:endParaRPr lang="de-DE" altLang="de-DE"/>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230267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3C117F25-BD2C-4808-9E50-59688B93BE04}" type="slidenum">
              <a:rPr lang="de-DE" altLang="de-DE"/>
              <a:pPr algn="r" eaLnBrk="1" hangingPunct="1">
                <a:spcBef>
                  <a:spcPct val="0"/>
                </a:spcBef>
              </a:pPr>
              <a:t>22</a:t>
            </a:fld>
            <a:endParaRPr lang="de-DE" altLang="de-DE"/>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949338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B8F705AA-A696-4956-A376-FF3CBA847FFF}" type="slidenum">
              <a:rPr lang="de-DE" altLang="de-DE"/>
              <a:pPr algn="r" eaLnBrk="1" hangingPunct="1">
                <a:spcBef>
                  <a:spcPct val="0"/>
                </a:spcBef>
              </a:pPr>
              <a:t>23</a:t>
            </a:fld>
            <a:endParaRPr lang="de-DE" altLang="de-DE"/>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p>
        </p:txBody>
      </p:sp>
    </p:spTree>
    <p:extLst>
      <p:ext uri="{BB962C8B-B14F-4D97-AF65-F5344CB8AC3E}">
        <p14:creationId xmlns:p14="http://schemas.microsoft.com/office/powerpoint/2010/main" val="1560405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93675EB9-B8BD-4A09-BAFE-CDB10E384F28}" type="slidenum">
              <a:rPr lang="de-DE" altLang="de-DE"/>
              <a:pPr algn="r" eaLnBrk="1" hangingPunct="1">
                <a:spcBef>
                  <a:spcPct val="0"/>
                </a:spcBef>
              </a:pPr>
              <a:t>24</a:t>
            </a:fld>
            <a:endParaRPr lang="de-DE" altLang="de-DE"/>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322825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E354A395-0D74-4249-9C67-AB1EB8C6506C}" type="slidenum">
              <a:rPr lang="de-DE" altLang="de-DE"/>
              <a:pPr algn="r" eaLnBrk="1" hangingPunct="1">
                <a:spcBef>
                  <a:spcPct val="0"/>
                </a:spcBef>
              </a:pPr>
              <a:t>25</a:t>
            </a:fld>
            <a:endParaRPr lang="de-DE" altLang="de-DE"/>
          </a:p>
        </p:txBody>
      </p:sp>
      <p:sp>
        <p:nvSpPr>
          <p:cNvPr id="54275" name="Rectangle 2"/>
          <p:cNvSpPr>
            <a:spLocks noGrp="1" noRot="1" noChangeAspect="1" noChangeArrowheads="1" noTextEdit="1"/>
          </p:cNvSpPr>
          <p:nvPr>
            <p:ph type="sldImg"/>
          </p:nvPr>
        </p:nvSpPr>
        <p:spPr>
          <a:xfrm>
            <a:off x="917575" y="744538"/>
            <a:ext cx="4964113" cy="3722687"/>
          </a:xfrm>
          <a:ln/>
        </p:spPr>
      </p:sp>
      <p:sp>
        <p:nvSpPr>
          <p:cNvPr id="54276" name="Rectangle 3"/>
          <p:cNvSpPr>
            <a:spLocks noGrp="1" noChangeArrowheads="1"/>
          </p:cNvSpPr>
          <p:nvPr>
            <p:ph type="body" idx="1"/>
          </p:nvPr>
        </p:nvSpPr>
        <p:spPr>
          <a:xfrm>
            <a:off x="906463"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37637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EFB0AA40-4A6F-4600-8118-56EE17E33B21}" type="slidenum">
              <a:rPr lang="de-DE" altLang="de-DE"/>
              <a:pPr algn="r" eaLnBrk="1" hangingPunct="1">
                <a:spcBef>
                  <a:spcPct val="0"/>
                </a:spcBef>
              </a:pPr>
              <a:t>26</a:t>
            </a:fld>
            <a:endParaRPr lang="de-DE" altLang="de-DE"/>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682346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2F94176F-3EC8-4E40-ACA8-2B562D7C108C}" type="slidenum">
              <a:rPr lang="de-DE" altLang="de-DE"/>
              <a:pPr algn="r" eaLnBrk="1" hangingPunct="1">
                <a:spcBef>
                  <a:spcPct val="0"/>
                </a:spcBef>
              </a:pPr>
              <a:t>27</a:t>
            </a:fld>
            <a:endParaRPr lang="de-DE" altLang="de-DE"/>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7499439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56892E7D-FEBC-47CC-ABF1-23D0618B20F7}" type="slidenum">
              <a:rPr lang="de-DE" altLang="de-DE"/>
              <a:pPr algn="r" eaLnBrk="1" hangingPunct="1">
                <a:spcBef>
                  <a:spcPct val="0"/>
                </a:spcBef>
              </a:pPr>
              <a:t>28</a:t>
            </a:fld>
            <a:endParaRPr lang="de-DE" altLang="de-DE"/>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0499866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6AA2ABE3-61CF-4FC3-8906-7B7A9E2EEC0F}" type="slidenum">
              <a:rPr lang="de-DE" altLang="de-DE"/>
              <a:pPr algn="r" eaLnBrk="1" hangingPunct="1">
                <a:spcBef>
                  <a:spcPct val="0"/>
                </a:spcBef>
              </a:pPr>
              <a:t>29</a:t>
            </a:fld>
            <a:endParaRPr lang="de-DE" altLang="de-DE"/>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618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8DFE9476-26B1-48C5-B73C-DDD7F0752C17}" type="slidenum">
              <a:rPr lang="de-DE" altLang="de-DE"/>
              <a:pPr algn="r" eaLnBrk="1" hangingPunct="1">
                <a:spcBef>
                  <a:spcPct val="0"/>
                </a:spcBef>
              </a:pPr>
              <a:t>30</a:t>
            </a:fld>
            <a:endParaRPr lang="de-DE" altLang="de-DE"/>
          </a:p>
        </p:txBody>
      </p:sp>
      <p:sp>
        <p:nvSpPr>
          <p:cNvPr id="59395" name="Rectangle 2"/>
          <p:cNvSpPr>
            <a:spLocks noGrp="1" noRot="1" noChangeAspect="1" noChangeArrowheads="1" noTextEdit="1"/>
          </p:cNvSpPr>
          <p:nvPr>
            <p:ph type="sldImg"/>
          </p:nvPr>
        </p:nvSpPr>
        <p:spPr>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ln>
        </p:spPr>
        <p:txBody>
          <a:bodyPr lIns="87554" tIns="43777" rIns="87554" bIns="43777"/>
          <a:lstStyle/>
          <a:p>
            <a:pPr eaLnBrk="1" hangingPunct="1"/>
            <a:endParaRPr lang="en-US" altLang="de-DE" smtClean="0"/>
          </a:p>
        </p:txBody>
      </p:sp>
    </p:spTree>
    <p:extLst>
      <p:ext uri="{BB962C8B-B14F-4D97-AF65-F5344CB8AC3E}">
        <p14:creationId xmlns:p14="http://schemas.microsoft.com/office/powerpoint/2010/main" val="35407353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066913B5-F59E-49E5-A3C6-70D82AA5A417}" type="slidenum">
              <a:rPr lang="de-DE" altLang="de-DE"/>
              <a:pPr algn="r" eaLnBrk="1" hangingPunct="1">
                <a:spcBef>
                  <a:spcPct val="0"/>
                </a:spcBef>
              </a:pPr>
              <a:t>31</a:t>
            </a:fld>
            <a:endParaRPr lang="de-DE" altLang="de-DE"/>
          </a:p>
        </p:txBody>
      </p:sp>
      <p:sp>
        <p:nvSpPr>
          <p:cNvPr id="62467" name="Rectangle 2"/>
          <p:cNvSpPr>
            <a:spLocks noGrp="1" noRot="1" noChangeAspect="1" noChangeArrowheads="1" noTextEdit="1"/>
          </p:cNvSpPr>
          <p:nvPr>
            <p:ph type="sldImg"/>
          </p:nvPr>
        </p:nvSpPr>
        <p:spPr>
          <a:xfrm>
            <a:off x="919163" y="746125"/>
            <a:ext cx="4959350" cy="3719513"/>
          </a:xfrm>
          <a:ln w="12700" cap="flat"/>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42" tIns="47121" rIns="94242" bIns="47121"/>
          <a:lstStyle/>
          <a:p>
            <a:pPr eaLnBrk="1" hangingPunct="1"/>
            <a:endParaRPr lang="en-US" altLang="de-DE" smtClean="0"/>
          </a:p>
        </p:txBody>
      </p:sp>
    </p:spTree>
    <p:extLst>
      <p:ext uri="{BB962C8B-B14F-4D97-AF65-F5344CB8AC3E}">
        <p14:creationId xmlns:p14="http://schemas.microsoft.com/office/powerpoint/2010/main" val="39974808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8A91FB64-9843-4608-AEFD-B11B237BC8B6}" type="slidenum">
              <a:rPr lang="de-DE" altLang="de-DE" smtClean="0"/>
              <a:pPr eaLnBrk="1" hangingPunct="1">
                <a:spcBef>
                  <a:spcPct val="0"/>
                </a:spcBef>
              </a:pPr>
              <a:t>32</a:t>
            </a:fld>
            <a:endParaRPr lang="de-DE" altLang="de-DE"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693519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5C09E070-FB50-4766-A572-D10DC72673F3}" type="slidenum">
              <a:rPr lang="de-DE" altLang="de-DE" smtClean="0"/>
              <a:pPr eaLnBrk="1" hangingPunct="1">
                <a:spcBef>
                  <a:spcPct val="0"/>
                </a:spcBef>
              </a:pPr>
              <a:t>33</a:t>
            </a:fld>
            <a:endParaRPr lang="de-DE" altLang="de-DE"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950042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BABC110E-54E1-4B68-A84B-507702D7F3B5}" type="slidenum">
              <a:rPr lang="de-DE" altLang="de-DE"/>
              <a:pPr algn="r" eaLnBrk="1" hangingPunct="1">
                <a:spcBef>
                  <a:spcPct val="0"/>
                </a:spcBef>
              </a:pPr>
              <a:t>34</a:t>
            </a:fld>
            <a:endParaRPr lang="de-DE" altLang="de-DE"/>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1840249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22FD684F-CB6B-4F8C-B2A3-4DEDFE440F9B}" type="slidenum">
              <a:rPr lang="de-DE" altLang="de-DE"/>
              <a:pPr algn="r" eaLnBrk="1" hangingPunct="1">
                <a:spcBef>
                  <a:spcPct val="0"/>
                </a:spcBef>
              </a:pPr>
              <a:t>35</a:t>
            </a:fld>
            <a:endParaRPr lang="de-DE" altLang="de-DE"/>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8504599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22708B1F-B6A4-496F-BB54-A0665AFA062A}" type="slidenum">
              <a:rPr lang="de-DE" altLang="de-DE"/>
              <a:pPr algn="r" eaLnBrk="1" hangingPunct="1">
                <a:spcBef>
                  <a:spcPct val="0"/>
                </a:spcBef>
              </a:pPr>
              <a:t>37</a:t>
            </a:fld>
            <a:endParaRPr lang="de-DE" altLang="de-DE"/>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251721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815331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93573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328590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93551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84992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008518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958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4014749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97441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77180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08609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823474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205135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550619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0563671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972726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41648524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1089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748241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530756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926328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876491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823836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980658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2774733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02649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9839668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5754562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7215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6923590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67204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371670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351890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EE822412-8A97-4D72-944B-5D91980B8AA2}" type="slidenum">
              <a:rPr lang="de-DE" altLang="de-DE"/>
              <a:pPr>
                <a:defRPr/>
              </a:pPr>
              <a:t>‹Nr.›</a:t>
            </a:fld>
            <a:endParaRPr lang="de-DE" altLang="de-DE"/>
          </a:p>
        </p:txBody>
      </p:sp>
    </p:spTree>
    <p:extLst>
      <p:ext uri="{BB962C8B-B14F-4D97-AF65-F5344CB8AC3E}">
        <p14:creationId xmlns:p14="http://schemas.microsoft.com/office/powerpoint/2010/main" val="19964198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D8B60569-2588-4155-853E-2EBB9D337C4D}" type="slidenum">
              <a:rPr lang="de-DE" altLang="de-DE"/>
              <a:pPr>
                <a:defRPr/>
              </a:pPr>
              <a:t>‹Nr.›</a:t>
            </a:fld>
            <a:endParaRPr lang="de-DE" altLang="de-DE"/>
          </a:p>
        </p:txBody>
      </p:sp>
    </p:spTree>
    <p:extLst>
      <p:ext uri="{BB962C8B-B14F-4D97-AF65-F5344CB8AC3E}">
        <p14:creationId xmlns:p14="http://schemas.microsoft.com/office/powerpoint/2010/main" val="28294567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15632A8F-6E73-424E-9FFD-9AAE477AD58B}" type="slidenum">
              <a:rPr lang="de-DE" altLang="de-DE"/>
              <a:pPr>
                <a:defRPr/>
              </a:pPr>
              <a:t>‹Nr.›</a:t>
            </a:fld>
            <a:endParaRPr lang="de-DE" altLang="de-DE"/>
          </a:p>
        </p:txBody>
      </p:sp>
    </p:spTree>
    <p:extLst>
      <p:ext uri="{BB962C8B-B14F-4D97-AF65-F5344CB8AC3E}">
        <p14:creationId xmlns:p14="http://schemas.microsoft.com/office/powerpoint/2010/main" val="20669113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E495B9F8-5121-41EF-B8B1-D16FF8021355}" type="slidenum">
              <a:rPr lang="de-DE" altLang="de-DE"/>
              <a:pPr>
                <a:defRPr/>
              </a:pPr>
              <a:t>‹Nr.›</a:t>
            </a:fld>
            <a:endParaRPr lang="de-DE" altLang="de-DE"/>
          </a:p>
        </p:txBody>
      </p:sp>
    </p:spTree>
    <p:extLst>
      <p:ext uri="{BB962C8B-B14F-4D97-AF65-F5344CB8AC3E}">
        <p14:creationId xmlns:p14="http://schemas.microsoft.com/office/powerpoint/2010/main" val="22887993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D21C2BAE-CF5E-4A6E-8D88-7D3F3D8DE73B}" type="slidenum">
              <a:rPr lang="de-DE" altLang="de-DE"/>
              <a:pPr>
                <a:defRPr/>
              </a:pPr>
              <a:t>‹Nr.›</a:t>
            </a:fld>
            <a:endParaRPr lang="de-DE" altLang="de-DE"/>
          </a:p>
        </p:txBody>
      </p:sp>
    </p:spTree>
    <p:extLst>
      <p:ext uri="{BB962C8B-B14F-4D97-AF65-F5344CB8AC3E}">
        <p14:creationId xmlns:p14="http://schemas.microsoft.com/office/powerpoint/2010/main" val="36665586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9FE98291-41CD-44FF-8697-3D63F0516E94}" type="slidenum">
              <a:rPr lang="de-DE" altLang="de-DE"/>
              <a:pPr>
                <a:defRPr/>
              </a:pPr>
              <a:t>‹Nr.›</a:t>
            </a:fld>
            <a:endParaRPr lang="de-DE" altLang="de-DE"/>
          </a:p>
        </p:txBody>
      </p:sp>
    </p:spTree>
    <p:extLst>
      <p:ext uri="{BB962C8B-B14F-4D97-AF65-F5344CB8AC3E}">
        <p14:creationId xmlns:p14="http://schemas.microsoft.com/office/powerpoint/2010/main" val="4504196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7F33C073-2484-487C-AE41-5DAE62CCDA86}" type="slidenum">
              <a:rPr lang="de-DE" altLang="de-DE"/>
              <a:pPr>
                <a:defRPr/>
              </a:pPr>
              <a:t>‹Nr.›</a:t>
            </a:fld>
            <a:endParaRPr lang="de-DE" altLang="de-DE"/>
          </a:p>
        </p:txBody>
      </p:sp>
    </p:spTree>
    <p:extLst>
      <p:ext uri="{BB962C8B-B14F-4D97-AF65-F5344CB8AC3E}">
        <p14:creationId xmlns:p14="http://schemas.microsoft.com/office/powerpoint/2010/main" val="3623728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02BAEC3A-D4C2-4175-BCA6-C80D98DAB3F7}" type="slidenum">
              <a:rPr lang="de-DE" altLang="de-DE"/>
              <a:pPr>
                <a:defRPr/>
              </a:pPr>
              <a:t>‹Nr.›</a:t>
            </a:fld>
            <a:endParaRPr lang="de-DE" altLang="de-DE"/>
          </a:p>
        </p:txBody>
      </p:sp>
    </p:spTree>
    <p:extLst>
      <p:ext uri="{BB962C8B-B14F-4D97-AF65-F5344CB8AC3E}">
        <p14:creationId xmlns:p14="http://schemas.microsoft.com/office/powerpoint/2010/main" val="33031176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AE5D95C7-52BA-45A7-B64C-5FA809C5BA32}" type="slidenum">
              <a:rPr lang="de-DE" altLang="de-DE"/>
              <a:pPr>
                <a:defRPr/>
              </a:pPr>
              <a:t>‹Nr.›</a:t>
            </a:fld>
            <a:endParaRPr lang="de-DE" altLang="de-DE"/>
          </a:p>
        </p:txBody>
      </p:sp>
    </p:spTree>
    <p:extLst>
      <p:ext uri="{BB962C8B-B14F-4D97-AF65-F5344CB8AC3E}">
        <p14:creationId xmlns:p14="http://schemas.microsoft.com/office/powerpoint/2010/main" val="33278367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9D865ED2-98F7-4559-BB20-23B4F8F12D43}" type="slidenum">
              <a:rPr lang="de-DE" altLang="de-DE"/>
              <a:pPr>
                <a:defRPr/>
              </a:pPr>
              <a:t>‹Nr.›</a:t>
            </a:fld>
            <a:endParaRPr lang="de-DE" altLang="de-DE"/>
          </a:p>
        </p:txBody>
      </p:sp>
    </p:spTree>
    <p:extLst>
      <p:ext uri="{BB962C8B-B14F-4D97-AF65-F5344CB8AC3E}">
        <p14:creationId xmlns:p14="http://schemas.microsoft.com/office/powerpoint/2010/main" val="26239934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00850" y="115888"/>
            <a:ext cx="2112963" cy="60102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115888"/>
            <a:ext cx="6191250" cy="60102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7E06CF3F-2489-46B3-9203-3C80E5733174}" type="slidenum">
              <a:rPr lang="de-DE" altLang="de-DE"/>
              <a:pPr>
                <a:defRPr/>
              </a:pPr>
              <a:t>‹Nr.›</a:t>
            </a:fld>
            <a:endParaRPr lang="de-DE" altLang="de-DE"/>
          </a:p>
        </p:txBody>
      </p:sp>
    </p:spTree>
    <p:extLst>
      <p:ext uri="{BB962C8B-B14F-4D97-AF65-F5344CB8AC3E}">
        <p14:creationId xmlns:p14="http://schemas.microsoft.com/office/powerpoint/2010/main" val="41249426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5274271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212823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0006346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12128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3625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8113073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2247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5622374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4884606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84165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475698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179468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966557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abellenplatzhalter 2"/>
          <p:cNvSpPr>
            <a:spLocks noGrp="1"/>
          </p:cNvSpPr>
          <p:nvPr>
            <p:ph type="tbl" idx="1"/>
          </p:nvPr>
        </p:nvSpPr>
        <p:spPr>
          <a:xfrm>
            <a:off x="0" y="1484313"/>
            <a:ext cx="9144000" cy="5184775"/>
          </a:xfrm>
        </p:spPr>
        <p:txBody>
          <a:bodyPr/>
          <a:lstStyle/>
          <a:p>
            <a:pPr lvl="0"/>
            <a:endParaRPr lang="de-DE" noProof="0" smtClean="0"/>
          </a:p>
        </p:txBody>
      </p:sp>
    </p:spTree>
    <p:extLst>
      <p:ext uri="{BB962C8B-B14F-4D97-AF65-F5344CB8AC3E}">
        <p14:creationId xmlns:p14="http://schemas.microsoft.com/office/powerpoint/2010/main" val="3485204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extplatzhalter 2"/>
          <p:cNvSpPr>
            <a:spLocks noGrp="1"/>
          </p:cNvSpPr>
          <p:nvPr>
            <p:ph type="body" sz="half" idx="1"/>
          </p:nvPr>
        </p:nvSpPr>
        <p:spPr>
          <a:xfrm>
            <a:off x="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744722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4589439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310856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1853773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256219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190684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158085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1814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734311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9757048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617312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2595700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75049F36-BA8A-4FCD-A707-4A3104A25E5F}" type="datetime1">
              <a:rPr lang="en-US"/>
              <a:pPr>
                <a:defRPr/>
              </a:pPr>
              <a:t>12/6/2017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E77FAC65-89D6-48D8-837E-E419E6989036}" type="slidenum">
              <a:rPr lang="en-US"/>
              <a:pPr>
                <a:defRPr/>
              </a:pPr>
              <a:t>‹Nr.›</a:t>
            </a:fld>
            <a:endParaRPr lang="en-US"/>
          </a:p>
        </p:txBody>
      </p:sp>
    </p:spTree>
    <p:extLst>
      <p:ext uri="{BB962C8B-B14F-4D97-AF65-F5344CB8AC3E}">
        <p14:creationId xmlns:p14="http://schemas.microsoft.com/office/powerpoint/2010/main" val="39935142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7829269E-04B6-4889-85E4-E879953F7A18}" type="datetime1">
              <a:rPr lang="en-US"/>
              <a:pPr>
                <a:defRPr/>
              </a:pPr>
              <a:t>12/6/2017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67356A75-5F61-47EF-B3DA-F59D1A30053F}" type="slidenum">
              <a:rPr lang="en-US"/>
              <a:pPr>
                <a:defRPr/>
              </a:pPr>
              <a:t>‹Nr.›</a:t>
            </a:fld>
            <a:endParaRPr lang="en-US"/>
          </a:p>
        </p:txBody>
      </p:sp>
    </p:spTree>
    <p:extLst>
      <p:ext uri="{BB962C8B-B14F-4D97-AF65-F5344CB8AC3E}">
        <p14:creationId xmlns:p14="http://schemas.microsoft.com/office/powerpoint/2010/main" val="22482110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C4D093C9-78F7-443C-8A4F-5617A67741EA}" type="datetime1">
              <a:rPr lang="en-US"/>
              <a:pPr>
                <a:defRPr/>
              </a:pPr>
              <a:t>12/6/2017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5AAEFAA9-721D-424A-95F5-7C18610F98F9}" type="slidenum">
              <a:rPr lang="en-US"/>
              <a:pPr>
                <a:defRPr/>
              </a:pPr>
              <a:t>‹Nr.›</a:t>
            </a:fld>
            <a:endParaRPr lang="en-US"/>
          </a:p>
        </p:txBody>
      </p:sp>
    </p:spTree>
    <p:extLst>
      <p:ext uri="{BB962C8B-B14F-4D97-AF65-F5344CB8AC3E}">
        <p14:creationId xmlns:p14="http://schemas.microsoft.com/office/powerpoint/2010/main" val="16260705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A14DBF15-E2C9-498C-A328-C37FCFA2EECC}" type="datetime1">
              <a:rPr lang="en-US"/>
              <a:pPr>
                <a:defRPr/>
              </a:pPr>
              <a:t>12/6/2017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6B0CCDFF-59E4-4472-9DBB-C516A0B1F546}" type="slidenum">
              <a:rPr lang="en-US"/>
              <a:pPr>
                <a:defRPr/>
              </a:pPr>
              <a:t>‹Nr.›</a:t>
            </a:fld>
            <a:endParaRPr lang="en-US"/>
          </a:p>
        </p:txBody>
      </p:sp>
    </p:spTree>
    <p:extLst>
      <p:ext uri="{BB962C8B-B14F-4D97-AF65-F5344CB8AC3E}">
        <p14:creationId xmlns:p14="http://schemas.microsoft.com/office/powerpoint/2010/main" val="17205859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2343AEC4-449A-424E-A70C-C6D3CE4AC1FC}" type="datetime1">
              <a:rPr lang="en-US"/>
              <a:pPr>
                <a:defRPr/>
              </a:pPr>
              <a:t>12/6/2017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D2A99956-7C9A-40DD-A002-8235944650C5}" type="slidenum">
              <a:rPr lang="en-US"/>
              <a:pPr>
                <a:defRPr/>
              </a:pPr>
              <a:t>‹Nr.›</a:t>
            </a:fld>
            <a:endParaRPr lang="en-US"/>
          </a:p>
        </p:txBody>
      </p:sp>
    </p:spTree>
    <p:extLst>
      <p:ext uri="{BB962C8B-B14F-4D97-AF65-F5344CB8AC3E}">
        <p14:creationId xmlns:p14="http://schemas.microsoft.com/office/powerpoint/2010/main" val="26501574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62860261-0727-41B4-90B4-F05A58EED852}" type="datetime1">
              <a:rPr lang="en-US"/>
              <a:pPr>
                <a:defRPr/>
              </a:pPr>
              <a:t>12/6/2017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995127B-4489-4AB0-B2AF-5F61A8F9C0DF}" type="slidenum">
              <a:rPr lang="en-US"/>
              <a:pPr>
                <a:defRPr/>
              </a:pPr>
              <a:t>‹Nr.›</a:t>
            </a:fld>
            <a:endParaRPr lang="en-US"/>
          </a:p>
        </p:txBody>
      </p:sp>
    </p:spTree>
    <p:extLst>
      <p:ext uri="{BB962C8B-B14F-4D97-AF65-F5344CB8AC3E}">
        <p14:creationId xmlns:p14="http://schemas.microsoft.com/office/powerpoint/2010/main" val="39467060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73EB50BA-AF84-4AA5-BF57-AEF91DA936C2}" type="datetime1">
              <a:rPr lang="en-US"/>
              <a:pPr>
                <a:defRPr/>
              </a:pPr>
              <a:t>12/6/2017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17EB901D-90AD-4069-96E3-C604E7EEA534}" type="slidenum">
              <a:rPr lang="en-US"/>
              <a:pPr>
                <a:defRPr/>
              </a:pPr>
              <a:t>‹Nr.›</a:t>
            </a:fld>
            <a:endParaRPr lang="en-US"/>
          </a:p>
        </p:txBody>
      </p:sp>
    </p:spTree>
    <p:extLst>
      <p:ext uri="{BB962C8B-B14F-4D97-AF65-F5344CB8AC3E}">
        <p14:creationId xmlns:p14="http://schemas.microsoft.com/office/powerpoint/2010/main" val="14600617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FEBF1264-4404-452D-B5EC-6E1B60A728A6}" type="datetime1">
              <a:rPr lang="en-US"/>
              <a:pPr>
                <a:defRPr/>
              </a:pPr>
              <a:t>12/6/2017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28F8FE20-5368-443F-9FEC-B2F822B38E42}" type="slidenum">
              <a:rPr lang="en-US"/>
              <a:pPr>
                <a:defRPr/>
              </a:pPr>
              <a:t>‹Nr.›</a:t>
            </a:fld>
            <a:endParaRPr lang="en-US"/>
          </a:p>
        </p:txBody>
      </p:sp>
    </p:spTree>
    <p:extLst>
      <p:ext uri="{BB962C8B-B14F-4D97-AF65-F5344CB8AC3E}">
        <p14:creationId xmlns:p14="http://schemas.microsoft.com/office/powerpoint/2010/main" val="1556132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087C5980-C1E1-41A1-9718-ED71974963AF}" type="datetime1">
              <a:rPr lang="en-US"/>
              <a:pPr>
                <a:defRPr/>
              </a:pPr>
              <a:t>12/6/2017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EF809FB-4DFF-4670-B54F-6861D929ECFB}" type="slidenum">
              <a:rPr lang="en-US"/>
              <a:pPr>
                <a:defRPr/>
              </a:pPr>
              <a:t>‹Nr.›</a:t>
            </a:fld>
            <a:endParaRPr lang="en-US"/>
          </a:p>
        </p:txBody>
      </p:sp>
    </p:spTree>
    <p:extLst>
      <p:ext uri="{BB962C8B-B14F-4D97-AF65-F5344CB8AC3E}">
        <p14:creationId xmlns:p14="http://schemas.microsoft.com/office/powerpoint/2010/main" val="11543954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E05CBF34-A7B4-4962-A5F0-2F5B79888D1B}" type="datetime1">
              <a:rPr lang="en-US"/>
              <a:pPr>
                <a:defRPr/>
              </a:pPr>
              <a:t>12/6/2017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2DCE2D1-0BED-497F-9AA0-EC156C6DEBF0}" type="slidenum">
              <a:rPr lang="en-US"/>
              <a:pPr>
                <a:defRPr/>
              </a:pPr>
              <a:t>‹Nr.›</a:t>
            </a:fld>
            <a:endParaRPr lang="en-US"/>
          </a:p>
        </p:txBody>
      </p:sp>
    </p:spTree>
    <p:extLst>
      <p:ext uri="{BB962C8B-B14F-4D97-AF65-F5344CB8AC3E}">
        <p14:creationId xmlns:p14="http://schemas.microsoft.com/office/powerpoint/2010/main" val="16660384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03DC657D-FB9B-48BD-8C53-D61536059497}" type="datetime1">
              <a:rPr lang="en-US"/>
              <a:pPr>
                <a:defRPr/>
              </a:pPr>
              <a:t>12/6/2017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A98DDA0-4323-409D-9C51-471685085182}" type="slidenum">
              <a:rPr lang="en-US"/>
              <a:pPr>
                <a:defRPr/>
              </a:pPr>
              <a:t>‹Nr.›</a:t>
            </a:fld>
            <a:endParaRPr lang="en-US"/>
          </a:p>
        </p:txBody>
      </p:sp>
    </p:spTree>
    <p:extLst>
      <p:ext uri="{BB962C8B-B14F-4D97-AF65-F5344CB8AC3E}">
        <p14:creationId xmlns:p14="http://schemas.microsoft.com/office/powerpoint/2010/main" val="279823379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0494B06E-47E7-447E-AA79-095A742046FB}"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B3565404-CB9F-48A2-998F-3859BC10D88B}" type="slidenum">
              <a:rPr lang="de-DE"/>
              <a:pPr>
                <a:defRPr/>
              </a:pPr>
              <a:t>‹Nr.›</a:t>
            </a:fld>
            <a:endParaRPr lang="de-DE" dirty="0"/>
          </a:p>
        </p:txBody>
      </p:sp>
    </p:spTree>
    <p:extLst>
      <p:ext uri="{BB962C8B-B14F-4D97-AF65-F5344CB8AC3E}">
        <p14:creationId xmlns:p14="http://schemas.microsoft.com/office/powerpoint/2010/main" val="6771542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A524ADFE-F24E-404E-8B97-F3CC7A22515B}"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E8D3F167-B60A-4E95-AD7B-539B864777B8}" type="slidenum">
              <a:rPr lang="de-DE"/>
              <a:pPr>
                <a:defRPr/>
              </a:pPr>
              <a:t>‹Nr.›</a:t>
            </a:fld>
            <a:endParaRPr lang="de-DE" dirty="0"/>
          </a:p>
        </p:txBody>
      </p:sp>
    </p:spTree>
    <p:extLst>
      <p:ext uri="{BB962C8B-B14F-4D97-AF65-F5344CB8AC3E}">
        <p14:creationId xmlns:p14="http://schemas.microsoft.com/office/powerpoint/2010/main" val="17202806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EC3D71A3-BD48-4B0B-9B2A-B4577B1C6B3F}"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A32F6F3F-A56E-4C56-9D3C-8C121EC14AD4}" type="slidenum">
              <a:rPr lang="de-DE"/>
              <a:pPr>
                <a:defRPr/>
              </a:pPr>
              <a:t>‹Nr.›</a:t>
            </a:fld>
            <a:endParaRPr lang="de-DE" dirty="0"/>
          </a:p>
        </p:txBody>
      </p:sp>
    </p:spTree>
    <p:extLst>
      <p:ext uri="{BB962C8B-B14F-4D97-AF65-F5344CB8AC3E}">
        <p14:creationId xmlns:p14="http://schemas.microsoft.com/office/powerpoint/2010/main" val="176326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FDF64994-CA3A-4A2A-B9D7-A8D9B9093478}"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89AE81D2-EF77-448E-8486-FFDB2F8DF42D}" type="slidenum">
              <a:rPr lang="de-DE"/>
              <a:pPr>
                <a:defRPr/>
              </a:pPr>
              <a:t>‹Nr.›</a:t>
            </a:fld>
            <a:endParaRPr lang="de-DE" dirty="0"/>
          </a:p>
        </p:txBody>
      </p:sp>
    </p:spTree>
    <p:extLst>
      <p:ext uri="{BB962C8B-B14F-4D97-AF65-F5344CB8AC3E}">
        <p14:creationId xmlns:p14="http://schemas.microsoft.com/office/powerpoint/2010/main" val="10408928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28B04F92-5CEC-4BC3-B87B-F7D7F0610912}"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EA251377-A927-4DDE-B573-F8481F9FAD6B}" type="slidenum">
              <a:rPr lang="de-DE"/>
              <a:pPr>
                <a:defRPr/>
              </a:pPr>
              <a:t>‹Nr.›</a:t>
            </a:fld>
            <a:endParaRPr lang="de-DE" dirty="0"/>
          </a:p>
        </p:txBody>
      </p:sp>
    </p:spTree>
    <p:extLst>
      <p:ext uri="{BB962C8B-B14F-4D97-AF65-F5344CB8AC3E}">
        <p14:creationId xmlns:p14="http://schemas.microsoft.com/office/powerpoint/2010/main" val="187457345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01474CB2-1F1C-47D8-AE80-382D98AE28FA}"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93996BA0-5F96-4AEE-9112-05D8343A78FC}" type="slidenum">
              <a:rPr lang="de-DE"/>
              <a:pPr>
                <a:defRPr/>
              </a:pPr>
              <a:t>‹Nr.›</a:t>
            </a:fld>
            <a:endParaRPr lang="de-DE" dirty="0"/>
          </a:p>
        </p:txBody>
      </p:sp>
    </p:spTree>
    <p:extLst>
      <p:ext uri="{BB962C8B-B14F-4D97-AF65-F5344CB8AC3E}">
        <p14:creationId xmlns:p14="http://schemas.microsoft.com/office/powerpoint/2010/main" val="20838213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9E345952-E343-4BCB-9D1B-E478820DA102}"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CFF645B4-CDBB-4A45-9ACE-1532C0FCD606}" type="slidenum">
              <a:rPr lang="de-DE"/>
              <a:pPr>
                <a:defRPr/>
              </a:pPr>
              <a:t>‹Nr.›</a:t>
            </a:fld>
            <a:endParaRPr lang="de-DE" dirty="0"/>
          </a:p>
        </p:txBody>
      </p:sp>
    </p:spTree>
    <p:extLst>
      <p:ext uri="{BB962C8B-B14F-4D97-AF65-F5344CB8AC3E}">
        <p14:creationId xmlns:p14="http://schemas.microsoft.com/office/powerpoint/2010/main" val="34021863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BD4B1E7F-0300-49C8-9DA5-72729774AAC0}"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9A7E2F2A-84A2-4256-80E0-1D3AFF47AE6B}" type="slidenum">
              <a:rPr lang="de-DE"/>
              <a:pPr>
                <a:defRPr/>
              </a:pPr>
              <a:t>‹Nr.›</a:t>
            </a:fld>
            <a:endParaRPr lang="de-DE" dirty="0"/>
          </a:p>
        </p:txBody>
      </p:sp>
    </p:spTree>
    <p:extLst>
      <p:ext uri="{BB962C8B-B14F-4D97-AF65-F5344CB8AC3E}">
        <p14:creationId xmlns:p14="http://schemas.microsoft.com/office/powerpoint/2010/main" val="327900434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DC4A66E5-803B-4EB1-9376-9C4599575827}"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6CDF6BFB-158F-456D-B8BE-96E19273A800}" type="slidenum">
              <a:rPr lang="de-DE"/>
              <a:pPr>
                <a:defRPr/>
              </a:pPr>
              <a:t>‹Nr.›</a:t>
            </a:fld>
            <a:endParaRPr lang="de-DE" dirty="0"/>
          </a:p>
        </p:txBody>
      </p:sp>
    </p:spTree>
    <p:extLst>
      <p:ext uri="{BB962C8B-B14F-4D97-AF65-F5344CB8AC3E}">
        <p14:creationId xmlns:p14="http://schemas.microsoft.com/office/powerpoint/2010/main" val="385618130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EAB604F8-9BEF-4576-BF71-D69E3DD55877}"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4555CAFD-6055-4FA6-A761-D66FB43653F8}" type="slidenum">
              <a:rPr lang="de-DE"/>
              <a:pPr>
                <a:defRPr/>
              </a:pPr>
              <a:t>‹Nr.›</a:t>
            </a:fld>
            <a:endParaRPr lang="de-DE" dirty="0"/>
          </a:p>
        </p:txBody>
      </p:sp>
    </p:spTree>
    <p:extLst>
      <p:ext uri="{BB962C8B-B14F-4D97-AF65-F5344CB8AC3E}">
        <p14:creationId xmlns:p14="http://schemas.microsoft.com/office/powerpoint/2010/main" val="47766723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B2014971-1666-44F9-ADDF-6321587C8CE5}"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7B10B93D-82FC-47E8-A6ED-AAEA6F85C80D}" type="slidenum">
              <a:rPr lang="de-DE"/>
              <a:pPr>
                <a:defRPr/>
              </a:pPr>
              <a:t>‹Nr.›</a:t>
            </a:fld>
            <a:endParaRPr lang="de-DE" dirty="0"/>
          </a:p>
        </p:txBody>
      </p:sp>
    </p:spTree>
    <p:extLst>
      <p:ext uri="{BB962C8B-B14F-4D97-AF65-F5344CB8AC3E}">
        <p14:creationId xmlns:p14="http://schemas.microsoft.com/office/powerpoint/2010/main" val="212289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theme" Target="../theme/theme5.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71396"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a:defRPr/>
            </a:pPr>
            <a:endParaRPr lang="en-US" sz="3600" b="0">
              <a:solidFill>
                <a:schemeClr val="bg1"/>
              </a:solidFill>
              <a:latin typeface="Verdana" charset="0"/>
              <a:cs typeface="+mn-cs"/>
            </a:endParaRPr>
          </a:p>
        </p:txBody>
      </p:sp>
      <p:sp>
        <p:nvSpPr>
          <p:cNvPr id="3077"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68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cs typeface="+mn-cs"/>
              </a:defRPr>
            </a:lvl1pPr>
          </a:lstStyle>
          <a:p>
            <a:pPr>
              <a:defRPr/>
            </a:pPr>
            <a:endParaRPr lang="de-DE"/>
          </a:p>
        </p:txBody>
      </p:sp>
      <p:sp>
        <p:nvSpPr>
          <p:cNvPr id="68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cs typeface="+mn-cs"/>
              </a:defRPr>
            </a:lvl1pPr>
          </a:lstStyle>
          <a:p>
            <a:pPr>
              <a:defRPr/>
            </a:pPr>
            <a:endParaRPr lang="de-DE"/>
          </a:p>
        </p:txBody>
      </p:sp>
      <p:sp>
        <p:nvSpPr>
          <p:cNvPr id="68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E32E7FA8-62BF-44C5-96E0-16E8C6BBEA45}" type="slidenum">
              <a:rPr lang="de-DE" altLang="de-DE"/>
              <a:pPr>
                <a:defRPr/>
              </a:pPr>
              <a:t>‹Nr.›</a:t>
            </a:fld>
            <a:endParaRPr lang="de-DE" altLang="de-DE"/>
          </a:p>
        </p:txBody>
      </p:sp>
      <p:pic>
        <p:nvPicPr>
          <p:cNvPr id="4102"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Rectangle 2"/>
          <p:cNvSpPr>
            <a:spLocks noGrp="1" noChangeArrowheads="1"/>
          </p:cNvSpPr>
          <p:nvPr>
            <p:ph type="title"/>
          </p:nvPr>
        </p:nvSpPr>
        <p:spPr bwMode="auto">
          <a:xfrm>
            <a:off x="684213" y="11588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ctr" rtl="0" eaLnBrk="0" fontAlgn="base" hangingPunct="0">
        <a:spcBef>
          <a:spcPct val="0"/>
        </a:spcBef>
        <a:spcAft>
          <a:spcPct val="0"/>
        </a:spcAft>
        <a:defRPr sz="3600">
          <a:solidFill>
            <a:schemeClr val="bg1"/>
          </a:solidFill>
          <a:latin typeface="+mj-lt"/>
          <a:ea typeface="ＭＳ Ｐゴシック" charset="-128"/>
          <a:cs typeface="ＭＳ Ｐゴシック" charset="-128"/>
        </a:defRPr>
      </a:lvl1pPr>
      <a:lvl2pPr algn="ctr" rtl="0" eaLnBrk="0" fontAlgn="base" hangingPunct="0">
        <a:spcBef>
          <a:spcPct val="0"/>
        </a:spcBef>
        <a:spcAft>
          <a:spcPct val="0"/>
        </a:spcAft>
        <a:defRPr sz="3600">
          <a:solidFill>
            <a:schemeClr val="bg1"/>
          </a:solidFill>
          <a:latin typeface="Verdana" charset="0"/>
          <a:ea typeface="ＭＳ Ｐゴシック" charset="-128"/>
          <a:cs typeface="ＭＳ Ｐゴシック" charset="-128"/>
        </a:defRPr>
      </a:lvl2pPr>
      <a:lvl3pPr algn="ctr" rtl="0" eaLnBrk="0" fontAlgn="base" hangingPunct="0">
        <a:spcBef>
          <a:spcPct val="0"/>
        </a:spcBef>
        <a:spcAft>
          <a:spcPct val="0"/>
        </a:spcAft>
        <a:defRPr sz="3600">
          <a:solidFill>
            <a:schemeClr val="bg1"/>
          </a:solidFill>
          <a:latin typeface="Verdana" charset="0"/>
          <a:ea typeface="ＭＳ Ｐゴシック" charset="-128"/>
          <a:cs typeface="ＭＳ Ｐゴシック" charset="-128"/>
        </a:defRPr>
      </a:lvl3pPr>
      <a:lvl4pPr algn="ctr" rtl="0" eaLnBrk="0" fontAlgn="base" hangingPunct="0">
        <a:spcBef>
          <a:spcPct val="0"/>
        </a:spcBef>
        <a:spcAft>
          <a:spcPct val="0"/>
        </a:spcAft>
        <a:defRPr sz="3600">
          <a:solidFill>
            <a:schemeClr val="bg1"/>
          </a:solidFill>
          <a:latin typeface="Verdana" charset="0"/>
          <a:ea typeface="ＭＳ Ｐゴシック" charset="-128"/>
          <a:cs typeface="ＭＳ Ｐゴシック" charset="-128"/>
        </a:defRPr>
      </a:lvl4pPr>
      <a:lvl5pPr algn="ctr" rtl="0" eaLnBrk="0" fontAlgn="base" hangingPunct="0">
        <a:spcBef>
          <a:spcPct val="0"/>
        </a:spcBef>
        <a:spcAft>
          <a:spcPct val="0"/>
        </a:spcAft>
        <a:defRPr sz="3600">
          <a:solidFill>
            <a:schemeClr val="bg1"/>
          </a:solidFill>
          <a:latin typeface="Verdana" charset="0"/>
          <a:ea typeface="ＭＳ Ｐゴシック" charset="-128"/>
          <a:cs typeface="ＭＳ Ｐゴシック" charset="-128"/>
        </a:defRPr>
      </a:lvl5pPr>
      <a:lvl6pPr marL="457200" algn="ctr" rtl="0" fontAlgn="base">
        <a:spcBef>
          <a:spcPct val="0"/>
        </a:spcBef>
        <a:spcAft>
          <a:spcPct val="0"/>
        </a:spcAft>
        <a:defRPr sz="3600">
          <a:solidFill>
            <a:schemeClr val="bg1"/>
          </a:solidFill>
          <a:latin typeface="Verdana" charset="0"/>
        </a:defRPr>
      </a:lvl6pPr>
      <a:lvl7pPr marL="914400" algn="ctr" rtl="0" fontAlgn="base">
        <a:spcBef>
          <a:spcPct val="0"/>
        </a:spcBef>
        <a:spcAft>
          <a:spcPct val="0"/>
        </a:spcAft>
        <a:defRPr sz="3600">
          <a:solidFill>
            <a:schemeClr val="bg1"/>
          </a:solidFill>
          <a:latin typeface="Verdana" charset="0"/>
        </a:defRPr>
      </a:lvl7pPr>
      <a:lvl8pPr marL="1371600" algn="ctr" rtl="0" fontAlgn="base">
        <a:spcBef>
          <a:spcPct val="0"/>
        </a:spcBef>
        <a:spcAft>
          <a:spcPct val="0"/>
        </a:spcAft>
        <a:defRPr sz="3600">
          <a:solidFill>
            <a:schemeClr val="bg1"/>
          </a:solidFill>
          <a:latin typeface="Verdana" charset="0"/>
        </a:defRPr>
      </a:lvl8pPr>
      <a:lvl9pPr marL="1828800" algn="ctr" rtl="0" fontAlgn="base">
        <a:spcBef>
          <a:spcPct val="0"/>
        </a:spcBef>
        <a:spcAft>
          <a:spcPct val="0"/>
        </a:spcAft>
        <a:defRPr sz="3600">
          <a:solidFill>
            <a:schemeClr val="bg1"/>
          </a:solidFill>
          <a:latin typeface="Verdana" charset="0"/>
        </a:defRPr>
      </a:lvl9pPr>
    </p:titleStyle>
    <p:bodyStyle>
      <a:lvl1pPr marL="342900" indent="-342900" algn="l" rtl="0" eaLnBrk="0" fontAlgn="base" hangingPunct="0">
        <a:spcBef>
          <a:spcPct val="20000"/>
        </a:spcBef>
        <a:spcAft>
          <a:spcPct val="0"/>
        </a:spcAft>
        <a:buClr>
          <a:srgbClr val="336699"/>
        </a:buClr>
        <a:buFont typeface="Wingdings" pitchFamily="2" charset="2"/>
        <a:buChar char="Ø"/>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5125"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6149"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latin typeface="Verdana" pitchFamily="34"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latin typeface="Verdana" pitchFamily="34"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latin typeface="Verdana" pitchFamily="34"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b="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b="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b="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b="0"/>
          </a:p>
        </p:txBody>
      </p:sp>
      <p:sp>
        <p:nvSpPr>
          <p:cNvPr id="7179"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80"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b="0">
                <a:solidFill>
                  <a:srgbClr val="FFFFFF"/>
                </a:solidFill>
                <a:latin typeface="+mn-lt"/>
                <a:cs typeface="+mn-cs"/>
              </a:defRPr>
            </a:lvl1pPr>
          </a:lstStyle>
          <a:p>
            <a:pPr>
              <a:defRPr/>
            </a:pPr>
            <a:fld id="{79620DF0-DF10-495A-A10A-CA72D41D0F74}" type="datetime1">
              <a:rPr lang="en-US"/>
              <a:pPr>
                <a:defRPr/>
              </a:pPr>
              <a:t>12/6/2017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b="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b="0">
                <a:solidFill>
                  <a:schemeClr val="accent3">
                    <a:shade val="75000"/>
                  </a:schemeClr>
                </a:solidFill>
                <a:latin typeface="+mn-lt"/>
                <a:cs typeface="+mn-cs"/>
              </a:defRPr>
            </a:lvl1pPr>
          </a:lstStyle>
          <a:p>
            <a:pPr>
              <a:defRPr/>
            </a:pPr>
            <a:fld id="{D31BA649-9D1B-4B93-BA0A-B226203FDFB4}"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latin typeface="Verdana" pitchFamily="34"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b="0">
                <a:solidFill>
                  <a:srgbClr val="FFFFFF"/>
                </a:solidFill>
                <a:latin typeface="+mn-lt"/>
                <a:ea typeface="Verdana" pitchFamily="34" charset="0"/>
                <a:cs typeface="Verdana" pitchFamily="34" charset="0"/>
              </a:defRPr>
            </a:lvl1pPr>
          </a:lstStyle>
          <a:p>
            <a:pPr>
              <a:defRPr/>
            </a:pPr>
            <a:fld id="{8510D76D-0A56-4F70-BE58-552C2B383545}"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b="0">
                <a:solidFill>
                  <a:schemeClr val="bg1"/>
                </a:solidFill>
                <a:latin typeface="+mn-lt"/>
              </a:defRPr>
            </a:lvl1pPr>
          </a:lstStyle>
          <a:p>
            <a:pPr>
              <a:defRPr/>
            </a:pPr>
            <a:fld id="{07938A78-523A-4BE0-B18B-A3FDCFFB86F0}" type="slidenum">
              <a:rPr lang="de-DE"/>
              <a:pPr>
                <a:defRPr/>
              </a:pPr>
              <a:t>‹Nr.›</a:t>
            </a:fld>
            <a:endParaRPr lang="de-DE" dirty="0"/>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8.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8.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8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8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8.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88.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8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8.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88.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8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8.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8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8.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88.xml"/><Relationship Id="rId5" Type="http://schemas.openxmlformats.org/officeDocument/2006/relationships/image" Target="../media/image9.jpeg"/><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8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8.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8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8.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8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8.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2"/>
          <p:cNvSpPr>
            <a:spLocks noChangeArrowheads="1"/>
          </p:cNvSpPr>
          <p:nvPr/>
        </p:nvSpPr>
        <p:spPr bwMode="auto">
          <a:xfrm>
            <a:off x="8458200" y="0"/>
            <a:ext cx="650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l" eaLnBrk="1" hangingPunct="1">
              <a:spcBef>
                <a:spcPct val="50000"/>
              </a:spcBef>
              <a:buClrTx/>
              <a:buSzTx/>
              <a:buFontTx/>
              <a:buNone/>
            </a:pPr>
            <a:r>
              <a:rPr lang="en-US" altLang="de-DE" sz="1400" b="0">
                <a:solidFill>
                  <a:srgbClr val="FFFFFF"/>
                </a:solidFill>
              </a:rPr>
              <a:t>8.1</a:t>
            </a:r>
          </a:p>
        </p:txBody>
      </p:sp>
      <p:sp>
        <p:nvSpPr>
          <p:cNvPr id="9219" name="Textfeld 7"/>
          <p:cNvSpPr txBox="1">
            <a:spLocks noChangeArrowheads="1"/>
          </p:cNvSpPr>
          <p:nvPr/>
        </p:nvSpPr>
        <p:spPr bwMode="auto">
          <a:xfrm>
            <a:off x="2125663" y="2540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l" eaLnBrk="1" hangingPunct="1">
              <a:spcBef>
                <a:spcPct val="0"/>
              </a:spcBef>
              <a:buClrTx/>
              <a:buSzTx/>
              <a:buFontTx/>
              <a:buNone/>
            </a:pPr>
            <a:endParaRPr lang="de-DE" altLang="de-DE" sz="1800">
              <a:solidFill>
                <a:schemeClr val="tx1"/>
              </a:solidFill>
              <a:latin typeface="Arial" charset="0"/>
            </a:endParaRPr>
          </a:p>
        </p:txBody>
      </p:sp>
      <p:sp>
        <p:nvSpPr>
          <p:cNvPr id="9220" name="Rectangle 2"/>
          <p:cNvSpPr>
            <a:spLocks noChangeArrowheads="1"/>
          </p:cNvSpPr>
          <p:nvPr/>
        </p:nvSpPr>
        <p:spPr bwMode="auto">
          <a:xfrm>
            <a:off x="685800" y="2646363"/>
            <a:ext cx="7772400" cy="1143000"/>
          </a:xfrm>
          <a:prstGeom prst="rect">
            <a:avLst/>
          </a:prstGeom>
          <a:noFill/>
          <a:ln>
            <a:noFill/>
          </a:ln>
          <a:extLst/>
        </p:spPr>
        <p:txBody>
          <a:bodyPr anchor="ctr"/>
          <a:lstStyle/>
          <a:p>
            <a:pPr algn="ctr">
              <a:lnSpc>
                <a:spcPct val="150000"/>
              </a:lnSpc>
              <a:spcBef>
                <a:spcPct val="20000"/>
              </a:spcBef>
              <a:buClr>
                <a:schemeClr val="accent1"/>
              </a:buClr>
              <a:buSzPct val="85000"/>
              <a:buFont typeface="Wingdings 2" pitchFamily="18" charset="2"/>
            </a:pPr>
            <a:r>
              <a:rPr lang="el-GR" altLang="de-DE" dirty="0">
                <a:solidFill>
                  <a:schemeClr val="tx2"/>
                </a:solidFill>
                <a:latin typeface="Verdana" pitchFamily="34" charset="0"/>
              </a:rPr>
              <a:t>ΘΕΡΑΠΕΥΤΙΚΗ ΕΝΟΤΗΤΑ </a:t>
            </a:r>
            <a:r>
              <a:rPr lang="el-GR" altLang="de-DE" dirty="0" smtClean="0">
                <a:solidFill>
                  <a:schemeClr val="tx2"/>
                </a:solidFill>
                <a:latin typeface="Verdana" pitchFamily="34" charset="0"/>
              </a:rPr>
              <a:t>8:</a:t>
            </a:r>
            <a:r>
              <a:rPr lang="de-DE" altLang="de-DE" dirty="0">
                <a:solidFill>
                  <a:schemeClr val="tx2"/>
                </a:solidFill>
                <a:latin typeface="Verdana" pitchFamily="34" charset="0"/>
              </a:rPr>
              <a:t/>
            </a:r>
            <a:br>
              <a:rPr lang="de-DE" altLang="de-DE" dirty="0">
                <a:solidFill>
                  <a:schemeClr val="tx2"/>
                </a:solidFill>
                <a:latin typeface="Verdana" pitchFamily="34" charset="0"/>
              </a:rPr>
            </a:br>
            <a:r>
              <a:rPr lang="el-GR" altLang="de-DE" dirty="0" smtClean="0">
                <a:solidFill>
                  <a:schemeClr val="tx2"/>
                </a:solidFill>
                <a:latin typeface="Verdana" pitchFamily="34" charset="0"/>
              </a:rPr>
              <a:t>ΜΝΗΜΗ </a:t>
            </a:r>
            <a:r>
              <a:rPr lang="el-GR" altLang="de-DE" dirty="0">
                <a:solidFill>
                  <a:schemeClr val="tx2"/>
                </a:solidFill>
                <a:latin typeface="Verdana" pitchFamily="34" charset="0"/>
              </a:rPr>
              <a:t>ΚΑΙ ΥΠΕΡΒΟΛΙΚΗ ΒΕΒΑΙΟΤΗΤΑ</a:t>
            </a:r>
            <a:endParaRPr lang="en-US" altLang="de-DE" dirty="0">
              <a:solidFill>
                <a:schemeClr val="tx2"/>
              </a:solidFill>
              <a:latin typeface="Verdana" pitchFamily="34" charset="0"/>
            </a:endParaRPr>
          </a:p>
        </p:txBody>
      </p:sp>
      <p:sp>
        <p:nvSpPr>
          <p:cNvPr id="9221"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el-GR" altLang="de-DE" sz="3600" b="0" dirty="0" smtClean="0">
                <a:solidFill>
                  <a:schemeClr val="accent1"/>
                </a:solidFill>
              </a:rPr>
              <a:t>Μεταγνωστική</a:t>
            </a:r>
            <a:r>
              <a:rPr lang="de-DE" altLang="de-DE" sz="3600" b="0" dirty="0" smtClean="0">
                <a:solidFill>
                  <a:schemeClr val="accent1"/>
                </a:solidFill>
              </a:rPr>
              <a:t> </a:t>
            </a:r>
            <a:r>
              <a:rPr lang="el-GR" altLang="de-DE" sz="3600" b="0" dirty="0" smtClean="0">
                <a:solidFill>
                  <a:schemeClr val="accent1"/>
                </a:solidFill>
              </a:rPr>
              <a:t>θεραπεία</a:t>
            </a:r>
            <a:endParaRPr lang="en-US" altLang="de-DE" sz="3600" b="0" dirty="0">
              <a:solidFill>
                <a:schemeClr val="accent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253175" y="1341438"/>
            <a:ext cx="86400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720000" indent="-360000" eaLnBrk="1" hangingPunct="1">
              <a:spcBef>
                <a:spcPts val="1200"/>
              </a:spcBef>
              <a:buClr>
                <a:srgbClr val="8CADAE"/>
              </a:buClr>
              <a:buFontTx/>
              <a:buChar char="o"/>
            </a:pPr>
            <a:r>
              <a:rPr lang="el-GR" altLang="de-DE" sz="1800" b="0" dirty="0" smtClean="0"/>
              <a:t>Η </a:t>
            </a:r>
            <a:r>
              <a:rPr lang="el-GR" altLang="de-DE" sz="1800" b="0" dirty="0"/>
              <a:t>ικανότητά μας να απομνημονεύουμε πληροφορίες είναι περιορισμένη</a:t>
            </a:r>
          </a:p>
          <a:p>
            <a:pPr marL="720000" indent="-360000" eaLnBrk="1" hangingPunct="1">
              <a:spcBef>
                <a:spcPts val="1200"/>
              </a:spcBef>
              <a:buClr>
                <a:srgbClr val="8CADAE"/>
              </a:buClr>
              <a:buFontTx/>
              <a:buChar char="o"/>
            </a:pPr>
            <a:r>
              <a:rPr lang="el-GR" altLang="de-DE" sz="1800" b="0" dirty="0" smtClean="0"/>
              <a:t>Παράδειγμα</a:t>
            </a:r>
            <a:r>
              <a:rPr lang="el-GR" altLang="de-DE" sz="1800" b="0" dirty="0"/>
              <a:t>: Δεν μπορούμε να ανακαλέσουμε περίπου το </a:t>
            </a:r>
            <a:r>
              <a:rPr lang="el-GR" altLang="de-DE" sz="1800" b="0" dirty="0" smtClean="0"/>
              <a:t>40% </a:t>
            </a:r>
            <a:r>
              <a:rPr lang="el-GR" altLang="de-DE" sz="1800" b="0" dirty="0"/>
              <a:t>των λεπτομερειών μιας ιστορίας που έχουμε ακούσει μισή ώρα πριν.</a:t>
            </a:r>
          </a:p>
          <a:p>
            <a:pPr marL="720000" indent="-360000" eaLnBrk="1" hangingPunct="1">
              <a:spcBef>
                <a:spcPts val="1200"/>
              </a:spcBef>
              <a:buClr>
                <a:srgbClr val="8CADAE"/>
              </a:buClr>
              <a:buFontTx/>
              <a:buChar char="o"/>
            </a:pPr>
            <a:r>
              <a:rPr lang="el-GR" altLang="de-DE" sz="1800" dirty="0" smtClean="0"/>
              <a:t>Πλεονέκτημα:</a:t>
            </a:r>
            <a:r>
              <a:rPr lang="de-DE" altLang="de-DE" sz="1800" dirty="0" smtClean="0"/>
              <a:t> </a:t>
            </a:r>
            <a:r>
              <a:rPr lang="de-DE" altLang="de-DE" sz="1800" b="0" dirty="0" smtClean="0"/>
              <a:t>;;;</a:t>
            </a:r>
            <a:r>
              <a:rPr lang="el-GR" altLang="de-DE" sz="1800" b="0" dirty="0" smtClean="0"/>
              <a:t> </a:t>
            </a:r>
            <a:r>
              <a:rPr lang="el-GR" altLang="de-DE" sz="1800" b="0" dirty="0">
                <a:solidFill>
                  <a:schemeClr val="bg1"/>
                </a:solidFill>
              </a:rPr>
              <a:t>Ο εγκέφαλός μας δεν παραφορτώνεται </a:t>
            </a:r>
            <a:r>
              <a:rPr lang="el-GR" altLang="de-DE" sz="1800" b="0" dirty="0" smtClean="0">
                <a:solidFill>
                  <a:schemeClr val="bg1"/>
                </a:solidFill>
              </a:rPr>
              <a:t>με</a:t>
            </a:r>
            <a:r>
              <a:rPr lang="de-DE" altLang="de-DE" sz="1800" b="0" dirty="0" smtClean="0">
                <a:solidFill>
                  <a:schemeClr val="bg1"/>
                </a:solidFill>
              </a:rPr>
              <a:t/>
            </a:r>
            <a:br>
              <a:rPr lang="de-DE" altLang="de-DE" sz="1800" b="0" dirty="0" smtClean="0">
                <a:solidFill>
                  <a:schemeClr val="bg1"/>
                </a:solidFill>
              </a:rPr>
            </a:br>
            <a:r>
              <a:rPr lang="el-GR" altLang="de-DE" sz="1800" b="0" dirty="0" smtClean="0">
                <a:solidFill>
                  <a:schemeClr val="bg1"/>
                </a:solidFill>
              </a:rPr>
              <a:t>άχρηστες </a:t>
            </a:r>
            <a:r>
              <a:rPr lang="el-GR" altLang="de-DE" sz="1800" b="0" dirty="0">
                <a:solidFill>
                  <a:schemeClr val="bg1"/>
                </a:solidFill>
              </a:rPr>
              <a:t>πληροφορίες αλλά…</a:t>
            </a:r>
          </a:p>
          <a:p>
            <a:pPr marL="720000" indent="-360000" eaLnBrk="1" hangingPunct="1">
              <a:spcBef>
                <a:spcPts val="1200"/>
              </a:spcBef>
              <a:buClr>
                <a:srgbClr val="8CADAE"/>
              </a:buClr>
              <a:buFontTx/>
              <a:buChar char="o"/>
            </a:pPr>
            <a:r>
              <a:rPr lang="el-GR" altLang="de-DE" sz="1800" dirty="0" smtClean="0"/>
              <a:t>Μειονέκτημα</a:t>
            </a:r>
            <a:r>
              <a:rPr lang="el-GR" altLang="de-DE" sz="1800" dirty="0"/>
              <a:t>:</a:t>
            </a:r>
            <a:r>
              <a:rPr lang="el-GR" altLang="de-DE" sz="1800" b="0" dirty="0"/>
              <a:t> </a:t>
            </a:r>
            <a:r>
              <a:rPr lang="de-DE" altLang="de-DE" sz="1800" b="0" dirty="0" smtClean="0"/>
              <a:t>;;;</a:t>
            </a:r>
            <a:r>
              <a:rPr lang="el-GR" altLang="de-DE" sz="1800" b="0" dirty="0" smtClean="0">
                <a:solidFill>
                  <a:schemeClr val="bg1"/>
                </a:solidFill>
              </a:rPr>
              <a:t>...</a:t>
            </a:r>
            <a:r>
              <a:rPr lang="el-GR" altLang="de-DE" sz="1800" b="0" dirty="0">
                <a:solidFill>
                  <a:schemeClr val="bg1"/>
                </a:solidFill>
              </a:rPr>
              <a:t>πολλές σημαντικές αναμνήσεις επίσης εξαφανίζονται (ραντεβού, αναμνήσεις από διακοπές, γνώσεις οι οποίες αποκτήθηκαν στο σχολείο...)</a:t>
            </a:r>
            <a:endParaRPr lang="en-US" altLang="de-DE" sz="1800" b="0" dirty="0">
              <a:solidFill>
                <a:schemeClr val="bg1"/>
              </a:solidFill>
            </a:endParaRP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a:t>
            </a:r>
            <a:endParaRPr lang="en-US" altLang="de-DE" sz="1200" b="1" dirty="0">
              <a:solidFill>
                <a:schemeClr val="tx2"/>
              </a:solidFill>
              <a:latin typeface="+mn-lt"/>
            </a:endParaRPr>
          </a:p>
        </p:txBody>
      </p:sp>
      <p:sp>
        <p:nvSpPr>
          <p:cNvPr id="5" name="Rectangle 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b="0" dirty="0">
                <a:solidFill>
                  <a:schemeClr val="accent1"/>
                </a:solidFill>
              </a:rPr>
              <a:t>Μνήμη</a:t>
            </a:r>
            <a:endParaRPr lang="en-US" altLang="de-DE" b="0" dirty="0">
              <a:solidFill>
                <a:schemeClr val="accent1"/>
              </a:solidFill>
            </a:endParaRPr>
          </a:p>
        </p:txBody>
      </p:sp>
    </p:spTree>
    <p:extLst>
      <p:ext uri="{BB962C8B-B14F-4D97-AF65-F5344CB8AC3E}">
        <p14:creationId xmlns:p14="http://schemas.microsoft.com/office/powerpoint/2010/main" val="20728623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253175" y="1341438"/>
            <a:ext cx="86400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720000" indent="-360000" eaLnBrk="1" hangingPunct="1">
              <a:spcBef>
                <a:spcPts val="1200"/>
              </a:spcBef>
              <a:buClr>
                <a:srgbClr val="8CADAE"/>
              </a:buClr>
              <a:buFontTx/>
              <a:buChar char="o"/>
            </a:pPr>
            <a:r>
              <a:rPr lang="el-GR" altLang="de-DE" sz="1800" b="0" dirty="0" smtClean="0"/>
              <a:t>Η </a:t>
            </a:r>
            <a:r>
              <a:rPr lang="el-GR" altLang="de-DE" sz="1800" b="0" dirty="0"/>
              <a:t>ικανότητά μας να απομνημονεύουμε πληροφορίες είναι περιορισμένη</a:t>
            </a:r>
          </a:p>
          <a:p>
            <a:pPr marL="720000" indent="-360000" eaLnBrk="1" hangingPunct="1">
              <a:spcBef>
                <a:spcPts val="1200"/>
              </a:spcBef>
              <a:buClr>
                <a:srgbClr val="8CADAE"/>
              </a:buClr>
              <a:buFontTx/>
              <a:buChar char="o"/>
            </a:pPr>
            <a:r>
              <a:rPr lang="el-GR" altLang="de-DE" sz="1800" b="0" dirty="0" smtClean="0"/>
              <a:t>Παράδειγμα</a:t>
            </a:r>
            <a:r>
              <a:rPr lang="el-GR" altLang="de-DE" sz="1800" b="0" dirty="0"/>
              <a:t>: Δεν μπορούμε να ανακαλέσουμε περίπου το 40% των λεπτομερειών μιας ιστορίας που έχουμε ακούσει μισή ώρα πριν.</a:t>
            </a:r>
          </a:p>
          <a:p>
            <a:pPr marL="720000" indent="-360000" eaLnBrk="1" hangingPunct="1">
              <a:spcBef>
                <a:spcPts val="1200"/>
              </a:spcBef>
              <a:buClr>
                <a:srgbClr val="8CADAE"/>
              </a:buClr>
              <a:buFontTx/>
              <a:buChar char="o"/>
            </a:pPr>
            <a:r>
              <a:rPr lang="el-GR" altLang="de-DE" sz="1800" dirty="0" smtClean="0"/>
              <a:t>Πλεονέκτημα</a:t>
            </a:r>
            <a:r>
              <a:rPr lang="el-GR" altLang="de-DE" sz="1800" dirty="0"/>
              <a:t>:</a:t>
            </a:r>
            <a:r>
              <a:rPr lang="el-GR" altLang="de-DE" sz="1800" b="0" dirty="0"/>
              <a:t> Ο εγκέφαλός μας δεν παραφορτώνεται </a:t>
            </a:r>
            <a:r>
              <a:rPr lang="el-GR" altLang="de-DE" sz="1800" b="0" dirty="0" smtClean="0"/>
              <a:t>με</a:t>
            </a:r>
            <a:r>
              <a:rPr lang="de-DE" altLang="de-DE" sz="1800" b="0" dirty="0" smtClean="0"/>
              <a:t/>
            </a:r>
            <a:br>
              <a:rPr lang="de-DE" altLang="de-DE" sz="1800" b="0" dirty="0" smtClean="0"/>
            </a:br>
            <a:r>
              <a:rPr lang="el-GR" altLang="de-DE" sz="1800" b="0" dirty="0" smtClean="0"/>
              <a:t>άχρηστες </a:t>
            </a:r>
            <a:r>
              <a:rPr lang="el-GR" altLang="de-DE" sz="1800" b="0" dirty="0"/>
              <a:t>πληροφορίες </a:t>
            </a:r>
            <a:r>
              <a:rPr lang="el-GR" altLang="de-DE" sz="1800" dirty="0"/>
              <a:t>αλλά…</a:t>
            </a:r>
          </a:p>
          <a:p>
            <a:pPr marL="720000" indent="-360000" eaLnBrk="1" hangingPunct="1">
              <a:spcBef>
                <a:spcPts val="1200"/>
              </a:spcBef>
              <a:buClr>
                <a:srgbClr val="8CADAE"/>
              </a:buClr>
              <a:buFontTx/>
              <a:buChar char="o"/>
            </a:pPr>
            <a:r>
              <a:rPr lang="el-GR" altLang="de-DE" sz="1800" dirty="0" smtClean="0"/>
              <a:t>Μειονέκτημα</a:t>
            </a:r>
            <a:r>
              <a:rPr lang="el-GR" altLang="de-DE" sz="1800" dirty="0"/>
              <a:t>:</a:t>
            </a:r>
            <a:r>
              <a:rPr lang="el-GR" altLang="de-DE" sz="1800" b="0" dirty="0"/>
              <a:t> ...πολλές σημαντικές αναμνήσεις επίσης εξαφανίζονται (ραντεβού, αναμνήσεις από διακοπές, γνώσεις οι οποίες αποκτήθηκαν στο σχολείο...)</a:t>
            </a:r>
            <a:endParaRPr lang="en-US" altLang="de-DE" sz="1800" b="0"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a:t>
            </a:r>
            <a:endParaRPr lang="en-US" altLang="de-DE" sz="1200" b="1" dirty="0">
              <a:solidFill>
                <a:schemeClr val="tx2"/>
              </a:solidFill>
              <a:latin typeface="+mn-lt"/>
            </a:endParaRPr>
          </a:p>
        </p:txBody>
      </p:sp>
      <p:sp>
        <p:nvSpPr>
          <p:cNvPr id="5" name="Rectangle 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b="0" dirty="0">
                <a:solidFill>
                  <a:schemeClr val="accent1"/>
                </a:solidFill>
              </a:rPr>
              <a:t>Μνήμη</a:t>
            </a:r>
            <a:endParaRPr lang="en-US" altLang="de-DE" b="0" dirty="0">
              <a:solidFill>
                <a:schemeClr val="accent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extfeld 4"/>
          <p:cNvSpPr txBox="1">
            <a:spLocks noChangeArrowheads="1"/>
          </p:cNvSpPr>
          <p:nvPr/>
        </p:nvSpPr>
        <p:spPr bwMode="auto">
          <a:xfrm>
            <a:off x="4139853" y="2246313"/>
            <a:ext cx="864294" cy="400050"/>
          </a:xfrm>
          <a:prstGeom prst="rect">
            <a:avLst/>
          </a:prstGeom>
          <a:noFill/>
          <a:ln w="9525">
            <a:noFill/>
            <a:miter lim="800000"/>
            <a:headEnd/>
            <a:tailEnd/>
          </a:ln>
        </p:spPr>
        <p:txBody>
          <a:bodyPr wrap="square" anchor="ctr">
            <a:spAutoFit/>
          </a:bodyPr>
          <a:lstStyle/>
          <a:p>
            <a:pPr algn="ctr">
              <a:defRPr/>
            </a:pPr>
            <a:r>
              <a:rPr lang="de-DE" dirty="0" smtClean="0">
                <a:latin typeface="+mj-lt"/>
              </a:rPr>
              <a:t>;;;</a:t>
            </a:r>
            <a:endParaRPr lang="de-DE" dirty="0">
              <a:latin typeface="+mj-lt"/>
            </a:endParaRPr>
          </a:p>
        </p:txBody>
      </p:sp>
      <p:sp>
        <p:nvSpPr>
          <p:cNvPr id="6" name="Titel 1"/>
          <p:cNvSpPr>
            <a:spLocks noGrp="1"/>
          </p:cNvSpPr>
          <p:nvPr/>
        </p:nvSpPr>
        <p:spPr>
          <a:xfrm>
            <a:off x="0" y="0"/>
            <a:ext cx="9144000" cy="792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2000" b="0" dirty="0">
                <a:solidFill>
                  <a:schemeClr val="accent1"/>
                </a:solidFill>
                <a:latin typeface="Verdana" pitchFamily="34" charset="0"/>
                <a:ea typeface="+mn-ea"/>
                <a:cs typeface="Times New Roman" pitchFamily="18" charset="0"/>
              </a:rPr>
              <a:t>Είναι άνθρωποι με ψύχωση σε γενικές γραμμές επιλήσμονες;</a:t>
            </a:r>
            <a:endParaRPr lang="en-US" sz="2000" b="0" dirty="0">
              <a:solidFill>
                <a:schemeClr val="accent1"/>
              </a:solidFill>
              <a:latin typeface="Verdana" pitchFamily="34" charset="0"/>
              <a:ea typeface="+mn-ea"/>
              <a:cs typeface="Times New Roman" pitchFamily="18" charset="0"/>
            </a:endParaRPr>
          </a:p>
        </p:txBody>
      </p:sp>
      <p:sp>
        <p:nvSpPr>
          <p:cNvPr id="8"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.4</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feld 3"/>
          <p:cNvSpPr txBox="1">
            <a:spLocks noChangeArrowheads="1"/>
          </p:cNvSpPr>
          <p:nvPr/>
        </p:nvSpPr>
        <p:spPr bwMode="auto">
          <a:xfrm>
            <a:off x="1962150" y="981075"/>
            <a:ext cx="5219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sz="3200" i="1" dirty="0"/>
              <a:t>Ναι και όχι!</a:t>
            </a:r>
            <a:endParaRPr lang="en-US" altLang="de-DE" sz="3200" i="1" dirty="0"/>
          </a:p>
        </p:txBody>
      </p:sp>
      <p:sp>
        <p:nvSpPr>
          <p:cNvPr id="6" name="Untertitel 2"/>
          <p:cNvSpPr>
            <a:spLocks noGrp="1"/>
          </p:cNvSpPr>
          <p:nvPr/>
        </p:nvSpPr>
        <p:spPr>
          <a:xfrm>
            <a:off x="251520" y="1565850"/>
            <a:ext cx="8640000" cy="4776787"/>
          </a:xfrm>
          <a:prstGeom prst="rect">
            <a:avLst/>
          </a:prstGeom>
        </p:spPr>
        <p:txBody>
          <a:bodyPr>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180000" algn="l">
              <a:spcBef>
                <a:spcPts val="1200"/>
              </a:spcBef>
              <a:defRPr/>
            </a:pPr>
            <a:r>
              <a:rPr lang="el-GR" sz="1900" b="0" dirty="0">
                <a:solidFill>
                  <a:schemeClr val="tx1"/>
                </a:solidFill>
              </a:rPr>
              <a:t>Μελέτες δείχνουν πως άνθρωποι με ψύχωση δεν τα καταφέρνουν τόσο καλά σε τεστ μνήμης και προσοχής όσο οι άνθρωποι χωρίς ψύχωση. Εντούτοις, τα ακόλουθα πρέπει να ληφθούν υπόψη:</a:t>
            </a:r>
            <a:endParaRPr lang="en-US" sz="1900" b="0" dirty="0" smtClean="0">
              <a:solidFill>
                <a:schemeClr val="tx1"/>
              </a:solidFill>
            </a:endParaRPr>
          </a:p>
          <a:p>
            <a:pPr marL="720000" indent="-360000" algn="l">
              <a:spcBef>
                <a:spcPts val="1200"/>
              </a:spcBef>
              <a:buFont typeface="Arial" pitchFamily="34" charset="0"/>
              <a:buAutoNum type="arabicPeriod"/>
              <a:defRPr/>
            </a:pPr>
            <a:r>
              <a:rPr lang="el-GR" sz="1900" b="0" dirty="0">
                <a:solidFill>
                  <a:schemeClr val="tx1"/>
                </a:solidFill>
              </a:rPr>
              <a:t>Αυτά τα ευρήματα βασίζονται στους μέσους όρους των αποτελεσμάτων και δεν είναι απαραίτητα αληθινά για τις μεμονωμένες περιπτώσεις. Υπάρχουν πολλοί άνθρωποι με ψύχωση που δεν δείχνουν ελλείμματα.</a:t>
            </a:r>
          </a:p>
          <a:p>
            <a:pPr marL="720000" indent="-360000" algn="l">
              <a:spcBef>
                <a:spcPts val="1200"/>
              </a:spcBef>
              <a:buFont typeface="Arial" pitchFamily="34" charset="0"/>
              <a:buAutoNum type="arabicPeriod"/>
              <a:defRPr/>
            </a:pPr>
            <a:r>
              <a:rPr lang="el-GR" sz="1900" b="0" dirty="0" smtClean="0">
                <a:solidFill>
                  <a:schemeClr val="tx1"/>
                </a:solidFill>
              </a:rPr>
              <a:t>Τα </a:t>
            </a:r>
            <a:r>
              <a:rPr lang="el-GR" sz="1900" b="0" dirty="0">
                <a:solidFill>
                  <a:schemeClr val="tx1"/>
                </a:solidFill>
              </a:rPr>
              <a:t>ευρισκόμενα ελλείμματα είναι πολύ μικρότερα των ανθρώπων με άνοια (π.χ</a:t>
            </a:r>
            <a:r>
              <a:rPr lang="el-GR" sz="1900" b="0" dirty="0" smtClean="0">
                <a:solidFill>
                  <a:schemeClr val="tx1"/>
                </a:solidFill>
              </a:rPr>
              <a:t>.</a:t>
            </a:r>
            <a:r>
              <a:rPr lang="de-DE" sz="1900" b="0" dirty="0" smtClean="0">
                <a:solidFill>
                  <a:schemeClr val="tx1"/>
                </a:solidFill>
              </a:rPr>
              <a:t> </a:t>
            </a:r>
            <a:r>
              <a:rPr lang="el-GR" sz="1900" b="0" dirty="0" smtClean="0">
                <a:solidFill>
                  <a:schemeClr val="tx1"/>
                </a:solidFill>
              </a:rPr>
              <a:t>νόσος </a:t>
            </a:r>
            <a:r>
              <a:rPr lang="el-GR" sz="1900" b="0" dirty="0">
                <a:solidFill>
                  <a:schemeClr val="tx1"/>
                </a:solidFill>
              </a:rPr>
              <a:t>Αλτσχάιμερ).</a:t>
            </a:r>
          </a:p>
          <a:p>
            <a:pPr marL="720000" indent="-360000" algn="l">
              <a:spcBef>
                <a:spcPts val="1200"/>
              </a:spcBef>
              <a:buFont typeface="Arial" pitchFamily="34" charset="0"/>
              <a:buAutoNum type="arabicPeriod"/>
              <a:defRPr/>
            </a:pPr>
            <a:r>
              <a:rPr lang="el-GR" sz="1900" b="0" dirty="0" smtClean="0">
                <a:solidFill>
                  <a:schemeClr val="tx1"/>
                </a:solidFill>
              </a:rPr>
              <a:t>Τα </a:t>
            </a:r>
            <a:r>
              <a:rPr lang="el-GR" sz="1900" b="0" dirty="0">
                <a:solidFill>
                  <a:schemeClr val="tx1"/>
                </a:solidFill>
              </a:rPr>
              <a:t>ελλείμματα </a:t>
            </a:r>
            <a:r>
              <a:rPr lang="el-GR" sz="1900" b="0" dirty="0" smtClean="0">
                <a:solidFill>
                  <a:schemeClr val="tx1"/>
                </a:solidFill>
              </a:rPr>
              <a:t>–</a:t>
            </a:r>
            <a:r>
              <a:rPr lang="de-DE" sz="1900" b="0" dirty="0" smtClean="0">
                <a:solidFill>
                  <a:schemeClr val="tx1"/>
                </a:solidFill>
              </a:rPr>
              <a:t> </a:t>
            </a:r>
            <a:r>
              <a:rPr lang="el-GR" sz="1900" b="0" dirty="0" smtClean="0">
                <a:solidFill>
                  <a:schemeClr val="tx1"/>
                </a:solidFill>
              </a:rPr>
              <a:t>αν </a:t>
            </a:r>
            <a:r>
              <a:rPr lang="el-GR" sz="1900" b="0" dirty="0">
                <a:solidFill>
                  <a:schemeClr val="tx1"/>
                </a:solidFill>
              </a:rPr>
              <a:t>υπάρχουν κάποια </a:t>
            </a:r>
            <a:r>
              <a:rPr lang="el-GR" sz="1900" b="0" dirty="0" smtClean="0">
                <a:solidFill>
                  <a:schemeClr val="tx1"/>
                </a:solidFill>
              </a:rPr>
              <a:t>–</a:t>
            </a:r>
            <a:r>
              <a:rPr lang="de-DE" sz="1900" b="0" dirty="0" smtClean="0">
                <a:solidFill>
                  <a:schemeClr val="tx1"/>
                </a:solidFill>
              </a:rPr>
              <a:t> </a:t>
            </a:r>
            <a:r>
              <a:rPr lang="el-GR" sz="1900" b="0" dirty="0" smtClean="0">
                <a:solidFill>
                  <a:schemeClr val="tx1"/>
                </a:solidFill>
              </a:rPr>
              <a:t>μπορούν </a:t>
            </a:r>
            <a:r>
              <a:rPr lang="el-GR" sz="1900" b="0" dirty="0">
                <a:solidFill>
                  <a:schemeClr val="tx1"/>
                </a:solidFill>
              </a:rPr>
              <a:t>να βελτιωθούν. Ιδεομηρυκασμός, απόσπαση της προσοχής από ακουστικές ψευδαισθήσεις ή έλλειψη κινήτρου μπορεί να εντείνουν αυτά τα προβλήματα ή ακόμα και να τα προκαλέσουν. Υπάρχουν συγκεκριμένες τεχνικές (παρουσιάζονται αργότερα) που μπορούν να αντισταθμίσουν αυτά τα προβλήματα..</a:t>
            </a:r>
            <a:endParaRPr lang="de-DE" dirty="0"/>
          </a:p>
        </p:txBody>
      </p:sp>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.5</a:t>
            </a:r>
            <a:endParaRPr lang="en-US" altLang="de-DE" sz="1200" b="1" dirty="0">
              <a:solidFill>
                <a:schemeClr val="tx2"/>
              </a:solidFill>
              <a:latin typeface="+mn-lt"/>
            </a:endParaRPr>
          </a:p>
        </p:txBody>
      </p:sp>
      <p:sp>
        <p:nvSpPr>
          <p:cNvPr id="7" name="Titel 1"/>
          <p:cNvSpPr>
            <a:spLocks noGrp="1"/>
          </p:cNvSpPr>
          <p:nvPr/>
        </p:nvSpPr>
        <p:spPr>
          <a:xfrm>
            <a:off x="0" y="0"/>
            <a:ext cx="9144000" cy="792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2000" b="0" dirty="0">
                <a:solidFill>
                  <a:schemeClr val="accent1"/>
                </a:solidFill>
                <a:latin typeface="Verdana" pitchFamily="34" charset="0"/>
                <a:ea typeface="+mn-ea"/>
                <a:cs typeface="Times New Roman" pitchFamily="18" charset="0"/>
              </a:rPr>
              <a:t>Είναι άνθρωποι με ψύχωση σε γενικές γραμμές επιλήσμονες;</a:t>
            </a:r>
            <a:endParaRPr lang="en-US" sz="2000" b="0" dirty="0">
              <a:solidFill>
                <a:schemeClr val="accent1"/>
              </a:solidFill>
              <a:latin typeface="Verdana" pitchFamily="34"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0" y="0"/>
            <a:ext cx="9144000" cy="792000"/>
          </a:xfrm>
        </p:spPr>
        <p:txBody>
          <a:bodyPr anchor="ctr"/>
          <a:lstStyle/>
          <a:p>
            <a:pPr eaLnBrk="1" hangingPunct="1"/>
            <a:r>
              <a:rPr lang="el-GR" altLang="de-DE" dirty="0" smtClean="0"/>
              <a:t>Εργασία</a:t>
            </a:r>
            <a:r>
              <a:rPr lang="de-DE" altLang="de-DE" dirty="0" smtClean="0"/>
              <a:t> </a:t>
            </a:r>
            <a:r>
              <a:rPr lang="el-GR" altLang="de-DE" dirty="0" smtClean="0"/>
              <a:t>1</a:t>
            </a:r>
            <a:endParaRPr lang="de-DE" altLang="de-DE" dirty="0" smtClean="0"/>
          </a:p>
        </p:txBody>
      </p:sp>
      <p:sp>
        <p:nvSpPr>
          <p:cNvPr id="14339" name="Rectangle 3"/>
          <p:cNvSpPr>
            <a:spLocks noGrp="1" noChangeArrowheads="1"/>
          </p:cNvSpPr>
          <p:nvPr>
            <p:ph type="body" idx="4294967295"/>
          </p:nvPr>
        </p:nvSpPr>
        <p:spPr>
          <a:xfrm>
            <a:off x="251520" y="1340768"/>
            <a:ext cx="8640000" cy="3312368"/>
          </a:xfrm>
        </p:spPr>
        <p:txBody>
          <a:bodyPr/>
          <a:lstStyle/>
          <a:p>
            <a:pPr marL="180000" indent="0" eaLnBrk="1" hangingPunct="1">
              <a:spcBef>
                <a:spcPts val="1200"/>
              </a:spcBef>
              <a:buFont typeface="Wingdings" pitchFamily="2" charset="2"/>
              <a:buNone/>
              <a:defRPr/>
            </a:pPr>
            <a:r>
              <a:rPr lang="el-GR" altLang="de-DE" dirty="0"/>
              <a:t>Θα σας παρουσιαστούν κάποιες σύνθετες σκηνές</a:t>
            </a:r>
            <a:r>
              <a:rPr lang="el-GR" altLang="de-DE" dirty="0" smtClean="0"/>
              <a:t>.</a:t>
            </a:r>
            <a:endParaRPr lang="de-DE" altLang="de-DE" dirty="0" smtClean="0"/>
          </a:p>
          <a:p>
            <a:pPr marL="180000" indent="0" eaLnBrk="1" hangingPunct="1">
              <a:spcBef>
                <a:spcPts val="1200"/>
              </a:spcBef>
              <a:buFont typeface="Wingdings" pitchFamily="2" charset="2"/>
              <a:buNone/>
              <a:defRPr/>
            </a:pPr>
            <a:endParaRPr lang="el-GR" altLang="de-DE" dirty="0"/>
          </a:p>
          <a:p>
            <a:pPr marL="180000" indent="0" eaLnBrk="1" hangingPunct="1">
              <a:spcBef>
                <a:spcPts val="1200"/>
              </a:spcBef>
              <a:buFont typeface="Wingdings" pitchFamily="2" charset="2"/>
              <a:buNone/>
              <a:defRPr/>
            </a:pPr>
            <a:r>
              <a:rPr lang="el-GR" altLang="de-DE" dirty="0"/>
              <a:t>Στη συνέχεια θα σας ζητηθεί να θυμηθείτε τι είδατε στην εικόνα</a:t>
            </a:r>
            <a:r>
              <a:rPr lang="el-GR" altLang="de-DE" dirty="0" smtClean="0"/>
              <a:t>.</a:t>
            </a:r>
            <a:endParaRPr lang="de-DE" altLang="de-DE" dirty="0" smtClean="0"/>
          </a:p>
          <a:p>
            <a:pPr marL="180000" indent="0" eaLnBrk="1" hangingPunct="1">
              <a:spcBef>
                <a:spcPts val="1200"/>
              </a:spcBef>
              <a:buFont typeface="Wingdings" pitchFamily="2" charset="2"/>
              <a:buNone/>
              <a:defRPr/>
            </a:pPr>
            <a:endParaRPr lang="de-DE" altLang="de-DE" dirty="0" smtClean="0"/>
          </a:p>
          <a:p>
            <a:pPr marL="180000" indent="0" eaLnBrk="1" hangingPunct="1">
              <a:spcBef>
                <a:spcPts val="1200"/>
              </a:spcBef>
              <a:buFont typeface="Wingdings" pitchFamily="2" charset="2"/>
              <a:buNone/>
              <a:defRPr/>
            </a:pPr>
            <a:endParaRPr lang="el-GR" altLang="de-DE" dirty="0"/>
          </a:p>
          <a:p>
            <a:pPr marL="180000" indent="0" algn="ctr" eaLnBrk="1" hangingPunct="1">
              <a:spcBef>
                <a:spcPts val="1200"/>
              </a:spcBef>
              <a:buFont typeface="Wingdings" pitchFamily="2" charset="2"/>
              <a:buNone/>
              <a:defRPr/>
            </a:pPr>
            <a:r>
              <a:rPr lang="de-DE" altLang="de-DE" dirty="0" smtClean="0"/>
              <a:t> </a:t>
            </a:r>
            <a:r>
              <a:rPr lang="el-GR" altLang="de-DE" b="1" dirty="0" smtClean="0"/>
              <a:t>Προσπαθήστε </a:t>
            </a:r>
            <a:r>
              <a:rPr lang="el-GR" altLang="de-DE" b="1" dirty="0"/>
              <a:t>να θυμηθείτε όσο το δυνατόν περισσότερες λεπτομέρειες</a:t>
            </a:r>
            <a:r>
              <a:rPr lang="el-GR" altLang="de-DE" b="1" dirty="0" smtClean="0"/>
              <a:t>!</a:t>
            </a:r>
            <a:endParaRPr lang="el-GR" altLang="de-DE" b="1" dirty="0"/>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.6</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graphicFrame>
        <p:nvGraphicFramePr>
          <p:cNvPr id="15363" name="Object 6"/>
          <p:cNvGraphicFramePr>
            <a:graphicFrameLocks noChangeAspect="1"/>
          </p:cNvGraphicFramePr>
          <p:nvPr>
            <p:extLst>
              <p:ext uri="{D42A27DB-BD31-4B8C-83A1-F6EECF244321}">
                <p14:modId xmlns:p14="http://schemas.microsoft.com/office/powerpoint/2010/main" val="632160411"/>
              </p:ext>
            </p:extLst>
          </p:nvPr>
        </p:nvGraphicFramePr>
        <p:xfrm>
          <a:off x="2345419" y="549000"/>
          <a:ext cx="4453162" cy="5760000"/>
        </p:xfrm>
        <a:graphic>
          <a:graphicData uri="http://schemas.openxmlformats.org/presentationml/2006/ole">
            <mc:AlternateContent xmlns:mc="http://schemas.openxmlformats.org/markup-compatibility/2006">
              <mc:Choice xmlns:v="urn:schemas-microsoft-com:vml" Requires="v">
                <p:oleObj spid="_x0000_s15473" name="Image" r:id="rId4" imgW="3593651" imgH="4647619" progId="Photoshop.Image.9">
                  <p:embed/>
                </p:oleObj>
              </mc:Choice>
              <mc:Fallback>
                <p:oleObj name="Image" r:id="rId4" imgW="3593651" imgH="4647619" progId="Photoshop.Image.9">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5419" y="549000"/>
                        <a:ext cx="4453162" cy="57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6" name="Text Box 7"/>
          <p:cNvSpPr txBox="1">
            <a:spLocks noChangeArrowheads="1"/>
          </p:cNvSpPr>
          <p:nvPr/>
        </p:nvSpPr>
        <p:spPr bwMode="auto">
          <a:xfrm>
            <a:off x="-52388" y="6670675"/>
            <a:ext cx="885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smtClean="0"/>
              <a:t>(by L. Müller)</a:t>
            </a:r>
            <a:endParaRPr lang="en-US" altLang="de-DE" sz="800" b="0" i="1"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.7</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0"/>
            <a:ext cx="9144000" cy="792000"/>
          </a:xfrm>
        </p:spPr>
        <p:txBody>
          <a:bodyPr anchor="ctr"/>
          <a:lstStyle/>
          <a:p>
            <a:pPr eaLnBrk="1" hangingPunct="1"/>
            <a:r>
              <a:rPr lang="el-GR" altLang="de-DE" dirty="0"/>
              <a:t>Ο </a:t>
            </a:r>
            <a:r>
              <a:rPr lang="el-GR" altLang="de-DE" dirty="0" smtClean="0"/>
              <a:t>καλλιτέχνης</a:t>
            </a:r>
            <a:r>
              <a:rPr lang="de-DE" altLang="de-DE" dirty="0"/>
              <a:t/>
            </a:r>
            <a:br>
              <a:rPr lang="de-DE" altLang="de-DE" dirty="0"/>
            </a:br>
            <a:r>
              <a:rPr lang="el-GR" altLang="de-DE" dirty="0" smtClean="0"/>
              <a:t>Τι </a:t>
            </a:r>
            <a:r>
              <a:rPr lang="el-GR" altLang="de-DE" dirty="0"/>
              <a:t>βλέπετε; Πόσο σίγουρος είστε;</a:t>
            </a:r>
            <a:endParaRPr lang="en-US" altLang="de-DE" dirty="0"/>
          </a:p>
        </p:txBody>
      </p:sp>
      <p:sp>
        <p:nvSpPr>
          <p:cNvPr id="16387" name="Rectangle 3"/>
          <p:cNvSpPr>
            <a:spLocks noGrp="1" noChangeArrowheads="1"/>
          </p:cNvSpPr>
          <p:nvPr>
            <p:ph type="body" idx="4294967295"/>
          </p:nvPr>
        </p:nvSpPr>
        <p:spPr>
          <a:xfrm>
            <a:off x="3132000" y="1341438"/>
            <a:ext cx="2880000" cy="4014787"/>
          </a:xfrm>
        </p:spPr>
        <p:txBody>
          <a:bodyPr/>
          <a:lstStyle/>
          <a:p>
            <a:pPr marL="360000" indent="-360000" eaLnBrk="1" hangingPunct="1">
              <a:spcBef>
                <a:spcPts val="1200"/>
              </a:spcBef>
              <a:buClr>
                <a:srgbClr val="8CADAE"/>
              </a:buClr>
              <a:buFontTx/>
              <a:buChar char="o"/>
            </a:pPr>
            <a:r>
              <a:rPr lang="el-GR" altLang="de-DE" dirty="0" smtClean="0"/>
              <a:t>κονσέρβα</a:t>
            </a:r>
            <a:endParaRPr lang="el-GR" altLang="de-DE" dirty="0"/>
          </a:p>
          <a:p>
            <a:pPr marL="360000" indent="-360000" eaLnBrk="1" hangingPunct="1">
              <a:spcBef>
                <a:spcPts val="1200"/>
              </a:spcBef>
              <a:buClr>
                <a:srgbClr val="8CADAE"/>
              </a:buClr>
              <a:buFontTx/>
              <a:buChar char="o"/>
            </a:pPr>
            <a:r>
              <a:rPr lang="el-GR" altLang="de-DE" dirty="0" smtClean="0"/>
              <a:t>καρέκλα</a:t>
            </a:r>
            <a:endParaRPr lang="el-GR" altLang="de-DE" dirty="0"/>
          </a:p>
          <a:p>
            <a:pPr marL="360000" indent="-360000" eaLnBrk="1" hangingPunct="1">
              <a:spcBef>
                <a:spcPts val="1200"/>
              </a:spcBef>
              <a:buClr>
                <a:srgbClr val="8CADAE"/>
              </a:buClr>
              <a:buFontTx/>
              <a:buChar char="o"/>
            </a:pPr>
            <a:r>
              <a:rPr lang="el-GR" altLang="de-DE" dirty="0" smtClean="0"/>
              <a:t>πινέλο</a:t>
            </a:r>
            <a:endParaRPr lang="el-GR" altLang="de-DE" dirty="0"/>
          </a:p>
          <a:p>
            <a:pPr marL="360000" indent="-360000" eaLnBrk="1" hangingPunct="1">
              <a:spcBef>
                <a:spcPts val="1200"/>
              </a:spcBef>
              <a:buClr>
                <a:srgbClr val="8CADAE"/>
              </a:buClr>
              <a:buFontTx/>
              <a:buChar char="o"/>
            </a:pPr>
            <a:r>
              <a:rPr lang="el-GR" altLang="de-DE" dirty="0" smtClean="0"/>
              <a:t>καβαλέτο</a:t>
            </a:r>
            <a:endParaRPr lang="el-GR" altLang="de-DE" dirty="0"/>
          </a:p>
          <a:p>
            <a:pPr marL="360000" indent="-360000" eaLnBrk="1" hangingPunct="1">
              <a:spcBef>
                <a:spcPts val="1200"/>
              </a:spcBef>
              <a:buClr>
                <a:srgbClr val="8CADAE"/>
              </a:buClr>
              <a:buFontTx/>
              <a:buChar char="o"/>
            </a:pPr>
            <a:r>
              <a:rPr lang="el-GR" altLang="de-DE" dirty="0" smtClean="0"/>
              <a:t>γιλέκο</a:t>
            </a:r>
            <a:endParaRPr lang="el-GR" altLang="de-DE" dirty="0"/>
          </a:p>
          <a:p>
            <a:pPr marL="360000" indent="-360000" eaLnBrk="1" hangingPunct="1">
              <a:spcBef>
                <a:spcPts val="1200"/>
              </a:spcBef>
              <a:buClr>
                <a:srgbClr val="8CADAE"/>
              </a:buClr>
              <a:buFontTx/>
              <a:buChar char="o"/>
            </a:pPr>
            <a:r>
              <a:rPr lang="el-GR" altLang="de-DE" dirty="0" smtClean="0"/>
              <a:t>παπούτσια</a:t>
            </a:r>
            <a:endParaRPr lang="el-GR" altLang="de-DE" dirty="0"/>
          </a:p>
          <a:p>
            <a:pPr marL="360000" indent="-360000" eaLnBrk="1" hangingPunct="1">
              <a:spcBef>
                <a:spcPts val="1200"/>
              </a:spcBef>
              <a:buClr>
                <a:srgbClr val="8CADAE"/>
              </a:buClr>
              <a:buFontTx/>
              <a:buChar char="o"/>
            </a:pPr>
            <a:r>
              <a:rPr lang="el-GR" altLang="de-DE" dirty="0" smtClean="0"/>
              <a:t>παλέτα </a:t>
            </a:r>
            <a:r>
              <a:rPr lang="el-GR" altLang="de-DE" dirty="0"/>
              <a:t>με χρώματα</a:t>
            </a:r>
          </a:p>
          <a:p>
            <a:pPr marL="360000" indent="-360000" eaLnBrk="1" hangingPunct="1">
              <a:spcBef>
                <a:spcPts val="1200"/>
              </a:spcBef>
              <a:buClr>
                <a:srgbClr val="8CADAE"/>
              </a:buClr>
              <a:buFontTx/>
              <a:buChar char="o"/>
            </a:pPr>
            <a:r>
              <a:rPr lang="el-GR" altLang="de-DE" dirty="0" smtClean="0"/>
              <a:t>χαρτί</a:t>
            </a:r>
            <a:endParaRPr lang="en-US" altLang="de-DE" dirty="0" smtClean="0"/>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.8</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0" y="0"/>
            <a:ext cx="9144000" cy="792000"/>
          </a:xfrm>
        </p:spPr>
        <p:txBody>
          <a:bodyPr anchor="ctr"/>
          <a:lstStyle/>
          <a:p>
            <a:pPr eaLnBrk="1" hangingPunct="1"/>
            <a:r>
              <a:rPr lang="el-GR" altLang="de-DE" dirty="0"/>
              <a:t>Ο καλλιτέχνης</a:t>
            </a:r>
            <a:endParaRPr lang="en-US" altLang="de-DE" dirty="0" smtClean="0"/>
          </a:p>
        </p:txBody>
      </p:sp>
      <p:sp>
        <p:nvSpPr>
          <p:cNvPr id="17411" name="Rectangle 3"/>
          <p:cNvSpPr>
            <a:spLocks noGrp="1" noChangeArrowheads="1"/>
          </p:cNvSpPr>
          <p:nvPr>
            <p:ph type="body" idx="4294967295"/>
          </p:nvPr>
        </p:nvSpPr>
        <p:spPr>
          <a:xfrm>
            <a:off x="251520" y="1341438"/>
            <a:ext cx="3708400" cy="3455714"/>
          </a:xfrm>
        </p:spPr>
        <p:txBody>
          <a:bodyPr/>
          <a:lstStyle/>
          <a:p>
            <a:pPr marL="720000" indent="-360000" eaLnBrk="1" hangingPunct="1">
              <a:spcBef>
                <a:spcPts val="1200"/>
              </a:spcBef>
              <a:buClr>
                <a:srgbClr val="8CADAE"/>
              </a:buClr>
              <a:buFontTx/>
              <a:buChar char="o"/>
            </a:pPr>
            <a:r>
              <a:rPr lang="el-GR" altLang="de-DE" dirty="0" smtClean="0"/>
              <a:t>κονσέρβα</a:t>
            </a:r>
            <a:endParaRPr lang="el-GR" altLang="de-DE" dirty="0"/>
          </a:p>
          <a:p>
            <a:pPr marL="720000" indent="-360000" eaLnBrk="1" hangingPunct="1">
              <a:spcBef>
                <a:spcPts val="1200"/>
              </a:spcBef>
              <a:buClr>
                <a:srgbClr val="8CADAE"/>
              </a:buClr>
              <a:buFontTx/>
              <a:buChar char="o"/>
            </a:pPr>
            <a:r>
              <a:rPr lang="el-GR" altLang="de-DE" dirty="0" smtClean="0"/>
              <a:t>καρέκλα</a:t>
            </a:r>
            <a:endParaRPr lang="el-GR" altLang="de-DE" dirty="0"/>
          </a:p>
          <a:p>
            <a:pPr marL="720000" indent="-360000" eaLnBrk="1" hangingPunct="1">
              <a:spcBef>
                <a:spcPts val="1200"/>
              </a:spcBef>
              <a:buClr>
                <a:srgbClr val="8CADAE"/>
              </a:buClr>
              <a:buFontTx/>
              <a:buChar char="o"/>
            </a:pPr>
            <a:r>
              <a:rPr lang="el-GR" altLang="de-DE" dirty="0" smtClean="0"/>
              <a:t>πινέλο</a:t>
            </a:r>
            <a:endParaRPr lang="el-GR" altLang="de-DE" dirty="0"/>
          </a:p>
          <a:p>
            <a:pPr marL="720000" indent="-360000" eaLnBrk="1" hangingPunct="1">
              <a:spcBef>
                <a:spcPts val="1200"/>
              </a:spcBef>
              <a:buClr>
                <a:srgbClr val="8CADAE"/>
              </a:buClr>
              <a:buFontTx/>
              <a:buChar char="o"/>
            </a:pPr>
            <a:r>
              <a:rPr lang="el-GR" altLang="de-DE" b="1" dirty="0" smtClean="0">
                <a:solidFill>
                  <a:srgbClr val="8CADAE"/>
                </a:solidFill>
              </a:rPr>
              <a:t>καβαλέτο</a:t>
            </a:r>
            <a:endParaRPr lang="el-GR" altLang="de-DE" b="1" dirty="0">
              <a:solidFill>
                <a:srgbClr val="8CADAE"/>
              </a:solidFill>
            </a:endParaRPr>
          </a:p>
          <a:p>
            <a:pPr marL="720000" indent="-360000" eaLnBrk="1" hangingPunct="1">
              <a:spcBef>
                <a:spcPts val="1200"/>
              </a:spcBef>
              <a:buClr>
                <a:srgbClr val="8CADAE"/>
              </a:buClr>
              <a:buFontTx/>
              <a:buChar char="o"/>
            </a:pPr>
            <a:r>
              <a:rPr lang="en-US" altLang="de-DE" dirty="0"/>
              <a:t>o</a:t>
            </a:r>
            <a:r>
              <a:rPr lang="el-GR" altLang="de-DE" dirty="0"/>
              <a:t>γιλέκο</a:t>
            </a:r>
          </a:p>
          <a:p>
            <a:pPr marL="720000" indent="-360000" eaLnBrk="1" hangingPunct="1">
              <a:spcBef>
                <a:spcPts val="1200"/>
              </a:spcBef>
              <a:buClr>
                <a:srgbClr val="8CADAE"/>
              </a:buClr>
              <a:buFontTx/>
              <a:buChar char="o"/>
            </a:pPr>
            <a:r>
              <a:rPr lang="el-GR" altLang="de-DE" dirty="0" smtClean="0"/>
              <a:t>Παπούτσια</a:t>
            </a:r>
            <a:endParaRPr lang="el-GR" altLang="de-DE" dirty="0"/>
          </a:p>
          <a:p>
            <a:pPr marL="720000" indent="-360000" eaLnBrk="1" hangingPunct="1">
              <a:spcBef>
                <a:spcPts val="1200"/>
              </a:spcBef>
              <a:buClr>
                <a:srgbClr val="8CADAE"/>
              </a:buClr>
              <a:buFontTx/>
              <a:buChar char="o"/>
            </a:pPr>
            <a:r>
              <a:rPr lang="el-GR" altLang="de-DE" b="1" dirty="0" smtClean="0">
                <a:solidFill>
                  <a:srgbClr val="8CADAE"/>
                </a:solidFill>
              </a:rPr>
              <a:t>παλέτα </a:t>
            </a:r>
            <a:r>
              <a:rPr lang="el-GR" altLang="de-DE" b="1" dirty="0">
                <a:solidFill>
                  <a:srgbClr val="8CADAE"/>
                </a:solidFill>
              </a:rPr>
              <a:t>με χρώματα</a:t>
            </a:r>
          </a:p>
          <a:p>
            <a:pPr marL="720000" indent="-360000" eaLnBrk="1" hangingPunct="1">
              <a:spcBef>
                <a:spcPts val="1200"/>
              </a:spcBef>
              <a:buClr>
                <a:srgbClr val="8CADAE"/>
              </a:buClr>
              <a:buFontTx/>
              <a:buChar char="o"/>
            </a:pPr>
            <a:r>
              <a:rPr lang="el-GR" altLang="de-DE" dirty="0" smtClean="0"/>
              <a:t>χαρτί</a:t>
            </a:r>
            <a:endParaRPr lang="en-US" altLang="de-DE" dirty="0" smtClean="0"/>
          </a:p>
        </p:txBody>
      </p:sp>
      <p:sp>
        <p:nvSpPr>
          <p:cNvPr id="17412"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17413"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800" dirty="0" smtClean="0">
                <a:latin typeface="Arial" charset="0"/>
              </a:rPr>
              <a:t>= </a:t>
            </a:r>
            <a:r>
              <a:rPr lang="el-GR" altLang="de-DE" sz="1800" dirty="0">
                <a:latin typeface="Arial" charset="0"/>
              </a:rPr>
              <a:t>δεν παρουσιάστηκαν</a:t>
            </a:r>
            <a:endParaRPr lang="en-US" altLang="de-DE" sz="1800" dirty="0">
              <a:latin typeface="Arial" charset="0"/>
            </a:endParaRPr>
          </a:p>
        </p:txBody>
      </p:sp>
      <p:graphicFrame>
        <p:nvGraphicFramePr>
          <p:cNvPr id="17415" name="Object 9"/>
          <p:cNvGraphicFramePr>
            <a:graphicFrameLocks noChangeAspect="1"/>
          </p:cNvGraphicFramePr>
          <p:nvPr>
            <p:extLst>
              <p:ext uri="{D42A27DB-BD31-4B8C-83A1-F6EECF244321}">
                <p14:modId xmlns:p14="http://schemas.microsoft.com/office/powerpoint/2010/main" val="909652341"/>
              </p:ext>
            </p:extLst>
          </p:nvPr>
        </p:nvGraphicFramePr>
        <p:xfrm>
          <a:off x="5300467" y="1341438"/>
          <a:ext cx="3594100" cy="4648200"/>
        </p:xfrm>
        <a:graphic>
          <a:graphicData uri="http://schemas.openxmlformats.org/presentationml/2006/ole">
            <mc:AlternateContent xmlns:mc="http://schemas.openxmlformats.org/markup-compatibility/2006">
              <mc:Choice xmlns:v="urn:schemas-microsoft-com:vml" Requires="v">
                <p:oleObj spid="_x0000_s17527" name="Image" r:id="rId4" imgW="3593651" imgH="4647619" progId="Photoshop.Image.9">
                  <p:embed/>
                </p:oleObj>
              </mc:Choice>
              <mc:Fallback>
                <p:oleObj name="Image" r:id="rId4" imgW="3593651" imgH="4647619" progId="Photoshop.Image.9">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0467" y="1341438"/>
                        <a:ext cx="35941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 Box 7"/>
          <p:cNvSpPr txBox="1">
            <a:spLocks noChangeArrowheads="1"/>
          </p:cNvSpPr>
          <p:nvPr/>
        </p:nvSpPr>
        <p:spPr bwMode="auto">
          <a:xfrm>
            <a:off x="-52388" y="6670675"/>
            <a:ext cx="885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smtClean="0"/>
              <a:t>(by L. Müller)</a:t>
            </a:r>
            <a:endParaRPr lang="en-US" altLang="de-DE" sz="800" b="0" i="1" dirty="0"/>
          </a:p>
        </p:txBody>
      </p:sp>
      <p:sp>
        <p:nvSpPr>
          <p:cNvPr id="11"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.9</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0"/>
            <a:ext cx="9144000" cy="79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el-GR" altLang="de-DE" dirty="0"/>
              <a:t>Γιατί το κάνουμε αυτό;</a:t>
            </a:r>
            <a:endParaRPr lang="en-US" altLang="de-DE" dirty="0"/>
          </a:p>
        </p:txBody>
      </p:sp>
      <p:sp>
        <p:nvSpPr>
          <p:cNvPr id="18435"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b="0"/>
          </a:p>
        </p:txBody>
      </p:sp>
      <p:sp>
        <p:nvSpPr>
          <p:cNvPr id="16388" name="Text Box 4"/>
          <p:cNvSpPr txBox="1">
            <a:spLocks noChangeArrowheads="1"/>
          </p:cNvSpPr>
          <p:nvPr/>
        </p:nvSpPr>
        <p:spPr bwMode="auto">
          <a:xfrm>
            <a:off x="252000" y="1340768"/>
            <a:ext cx="8640000" cy="3477875"/>
          </a:xfrm>
          <a:prstGeom prst="rect">
            <a:avLst/>
          </a:prstGeom>
          <a:noFill/>
          <a:ln>
            <a:noFill/>
          </a:ln>
          <a:extLst/>
        </p:spPr>
        <p:txBody>
          <a:bodyPr>
            <a:spAutoFit/>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8015863"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38554025" indent="-50787300" eaLnBrk="0" hangingPunct="0">
              <a:spcBef>
                <a:spcPct val="20000"/>
              </a:spcBef>
              <a:buClr>
                <a:srgbClr val="8FB08C"/>
              </a:buClr>
              <a:buChar char="•"/>
              <a:defRPr>
                <a:solidFill>
                  <a:schemeClr val="tx1"/>
                </a:solidFill>
                <a:latin typeface="Verdana" pitchFamily="34" charset="0"/>
              </a:defRPr>
            </a:lvl5pPr>
            <a:lvl6pPr marL="39011225" indent="-50787300" eaLnBrk="0" fontAlgn="base" hangingPunct="0">
              <a:spcBef>
                <a:spcPct val="20000"/>
              </a:spcBef>
              <a:spcAft>
                <a:spcPct val="0"/>
              </a:spcAft>
              <a:buClr>
                <a:srgbClr val="8FB08C"/>
              </a:buClr>
              <a:buChar char="•"/>
              <a:defRPr>
                <a:solidFill>
                  <a:schemeClr val="tx1"/>
                </a:solidFill>
                <a:latin typeface="Verdana" pitchFamily="34" charset="0"/>
              </a:defRPr>
            </a:lvl6pPr>
            <a:lvl7pPr marL="39468425" indent="-50787300" eaLnBrk="0" fontAlgn="base" hangingPunct="0">
              <a:spcBef>
                <a:spcPct val="20000"/>
              </a:spcBef>
              <a:spcAft>
                <a:spcPct val="0"/>
              </a:spcAft>
              <a:buClr>
                <a:srgbClr val="8FB08C"/>
              </a:buClr>
              <a:buChar char="•"/>
              <a:defRPr>
                <a:solidFill>
                  <a:schemeClr val="tx1"/>
                </a:solidFill>
                <a:latin typeface="Verdana" pitchFamily="34" charset="0"/>
              </a:defRPr>
            </a:lvl7pPr>
            <a:lvl8pPr marL="39925625" indent="-50787300" eaLnBrk="0" fontAlgn="base" hangingPunct="0">
              <a:spcBef>
                <a:spcPct val="20000"/>
              </a:spcBef>
              <a:spcAft>
                <a:spcPct val="0"/>
              </a:spcAft>
              <a:buClr>
                <a:srgbClr val="8FB08C"/>
              </a:buClr>
              <a:buChar char="•"/>
              <a:defRPr>
                <a:solidFill>
                  <a:schemeClr val="tx1"/>
                </a:solidFill>
                <a:latin typeface="Verdana" pitchFamily="34" charset="0"/>
              </a:defRPr>
            </a:lvl8pPr>
            <a:lvl9pPr marL="40382825" indent="-507873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720000" indent="-360000" eaLnBrk="1" hangingPunct="1">
              <a:spcBef>
                <a:spcPts val="1200"/>
              </a:spcBef>
              <a:buClr>
                <a:srgbClr val="8CADAE"/>
              </a:buClr>
              <a:buFontTx/>
              <a:buChar char="o"/>
              <a:defRPr/>
            </a:pPr>
            <a:r>
              <a:rPr lang="el-GR" sz="1800" b="0" dirty="0" smtClean="0"/>
              <a:t>Μελέτες </a:t>
            </a:r>
            <a:r>
              <a:rPr lang="el-GR" sz="1800" b="0" dirty="0"/>
              <a:t>δείχνουν ότι πολλοί άνθρωποι με ψύχωση (αλλά όχι όλοι!) έχουν μεγαλύτερη εμπιστοσύνη σε ψευδείς αναμνήσεις από τους ανθρώπους χωρίς ψύχωση</a:t>
            </a:r>
            <a:r>
              <a:rPr lang="el-GR" sz="1800" b="0" dirty="0" smtClean="0"/>
              <a:t>.</a:t>
            </a:r>
            <a:endParaRPr lang="de-DE" sz="1800" b="0" dirty="0" smtClean="0"/>
          </a:p>
          <a:p>
            <a:pPr marL="720000" indent="-360000" eaLnBrk="1" hangingPunct="1">
              <a:spcBef>
                <a:spcPts val="1200"/>
              </a:spcBef>
              <a:buClr>
                <a:srgbClr val="8CADAE"/>
              </a:buClr>
              <a:buFontTx/>
              <a:buChar char="o"/>
              <a:defRPr/>
            </a:pPr>
            <a:endParaRPr lang="el-GR" sz="1800" b="0" dirty="0"/>
          </a:p>
          <a:p>
            <a:pPr marL="720000" indent="-360000" eaLnBrk="1" hangingPunct="1">
              <a:spcBef>
                <a:spcPts val="1200"/>
              </a:spcBef>
              <a:buClr>
                <a:srgbClr val="8CADAE"/>
              </a:buClr>
              <a:buFontTx/>
              <a:buChar char="o"/>
              <a:defRPr/>
            </a:pPr>
            <a:r>
              <a:rPr lang="el-GR" sz="1800" b="0" dirty="0" smtClean="0"/>
              <a:t>Συγχρόνως </a:t>
            </a:r>
            <a:r>
              <a:rPr lang="el-GR" sz="1800" b="0" dirty="0"/>
              <a:t>η εμπιστοσύνη στις αληθινές μνήμες (δηλαδή στα πραγματικά γεγονότα) μειώνεται στη ψύχωση</a:t>
            </a:r>
            <a:r>
              <a:rPr lang="el-GR" sz="1800" b="0" dirty="0" smtClean="0"/>
              <a:t>.</a:t>
            </a:r>
            <a:endParaRPr lang="de-DE" sz="1800" b="0" dirty="0" smtClean="0"/>
          </a:p>
          <a:p>
            <a:pPr marL="720000" indent="-360000" eaLnBrk="1" hangingPunct="1">
              <a:spcBef>
                <a:spcPts val="1200"/>
              </a:spcBef>
              <a:buClr>
                <a:srgbClr val="8CADAE"/>
              </a:buClr>
              <a:buFontTx/>
              <a:buChar char="o"/>
              <a:defRPr/>
            </a:pPr>
            <a:endParaRPr lang="el-GR" sz="1800" b="0" dirty="0"/>
          </a:p>
          <a:p>
            <a:pPr marL="720000" indent="-360000" eaLnBrk="1" hangingPunct="1">
              <a:spcBef>
                <a:spcPts val="1200"/>
              </a:spcBef>
              <a:buClr>
                <a:srgbClr val="8CADAE"/>
              </a:buClr>
              <a:buFontTx/>
              <a:buChar char="o"/>
              <a:defRPr/>
            </a:pPr>
            <a:r>
              <a:rPr lang="el-GR" sz="1800" b="0" dirty="0" smtClean="0"/>
              <a:t>Συμπέρασμα:Η </a:t>
            </a:r>
            <a:r>
              <a:rPr lang="el-GR" sz="1800" b="0" dirty="0"/>
              <a:t>ικανότητα διάκρισης των αληθινών από τις </a:t>
            </a:r>
            <a:r>
              <a:rPr lang="de-DE" sz="1800" b="0" dirty="0" smtClean="0"/>
              <a:t/>
            </a:r>
            <a:br>
              <a:rPr lang="de-DE" sz="1800" b="0" dirty="0" smtClean="0"/>
            </a:br>
            <a:r>
              <a:rPr lang="el-GR" sz="1800" b="0" dirty="0" smtClean="0"/>
              <a:t>ψευδείς </a:t>
            </a:r>
            <a:r>
              <a:rPr lang="el-GR" sz="1800" b="0" dirty="0"/>
              <a:t>μνήμες είναι επηρεασμένη. Αυτό μπορεί να οδηγήσει </a:t>
            </a:r>
            <a:r>
              <a:rPr lang="de-DE" sz="1800" b="0" dirty="0" smtClean="0"/>
              <a:t/>
            </a:r>
            <a:br>
              <a:rPr lang="de-DE" sz="1800" b="0" dirty="0" smtClean="0"/>
            </a:br>
            <a:r>
              <a:rPr lang="el-GR" sz="1800" b="0" dirty="0" smtClean="0"/>
              <a:t>σε </a:t>
            </a:r>
            <a:r>
              <a:rPr lang="el-GR" sz="1800" b="0" dirty="0"/>
              <a:t>λανθασμένες κρίσεις!</a:t>
            </a:r>
            <a:endParaRPr lang="en-US" altLang="de-DE" sz="1800" b="0" dirty="0" smtClean="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.10</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a:solidFill>
                  <a:srgbClr val="D16349"/>
                </a:solidFill>
                <a:latin typeface="+mj-lt"/>
                <a:ea typeface="+mj-ea"/>
                <a:cs typeface="+mj-cs"/>
              </a:defRPr>
            </a:lvl1pPr>
            <a:lvl2pPr algn="ctr" eaLnBrk="0" hangingPunct="0">
              <a:defRPr>
                <a:solidFill>
                  <a:srgbClr val="D16349"/>
                </a:solidFill>
                <a:latin typeface="Verdana" pitchFamily="34" charset="0"/>
              </a:defRPr>
            </a:lvl2pPr>
            <a:lvl3pPr algn="ctr" eaLnBrk="0" hangingPunct="0">
              <a:defRPr>
                <a:solidFill>
                  <a:srgbClr val="D16349"/>
                </a:solidFill>
                <a:latin typeface="Verdana" pitchFamily="34" charset="0"/>
              </a:defRPr>
            </a:lvl3pPr>
            <a:lvl4pPr algn="ctr" eaLnBrk="0" hangingPunct="0">
              <a:defRPr>
                <a:solidFill>
                  <a:srgbClr val="D16349"/>
                </a:solidFill>
                <a:latin typeface="Verdana" pitchFamily="34" charset="0"/>
              </a:defRPr>
            </a:lvl4pPr>
            <a:lvl5pPr algn="ctr" eaLnBrk="0" hangingPunct="0">
              <a:defRPr>
                <a:solidFill>
                  <a:srgbClr val="D16349"/>
                </a:solidFill>
                <a:latin typeface="Verdana" pitchFamily="34" charset="0"/>
              </a:defRPr>
            </a:lvl5pPr>
            <a:lvl6pPr marL="457200" algn="ctr" fontAlgn="base">
              <a:spcBef>
                <a:spcPct val="0"/>
              </a:spcBef>
              <a:spcAft>
                <a:spcPct val="0"/>
              </a:spcAft>
              <a:defRPr>
                <a:solidFill>
                  <a:srgbClr val="D16349"/>
                </a:solidFill>
                <a:latin typeface="Verdana" pitchFamily="34" charset="0"/>
              </a:defRPr>
            </a:lvl6pPr>
            <a:lvl7pPr marL="914400" algn="ctr" fontAlgn="base">
              <a:spcBef>
                <a:spcPct val="0"/>
              </a:spcBef>
              <a:spcAft>
                <a:spcPct val="0"/>
              </a:spcAft>
              <a:defRPr>
                <a:solidFill>
                  <a:srgbClr val="D16349"/>
                </a:solidFill>
                <a:latin typeface="Verdana" pitchFamily="34" charset="0"/>
              </a:defRPr>
            </a:lvl7pPr>
            <a:lvl8pPr marL="1371600" algn="ctr" fontAlgn="base">
              <a:spcBef>
                <a:spcPct val="0"/>
              </a:spcBef>
              <a:spcAft>
                <a:spcPct val="0"/>
              </a:spcAft>
              <a:defRPr>
                <a:solidFill>
                  <a:srgbClr val="D16349"/>
                </a:solidFill>
                <a:latin typeface="Verdana" pitchFamily="34" charset="0"/>
              </a:defRPr>
            </a:lvl8pPr>
            <a:lvl9pPr marL="1828800" algn="ctr" fontAlgn="base">
              <a:spcBef>
                <a:spcPct val="0"/>
              </a:spcBef>
              <a:spcAft>
                <a:spcPct val="0"/>
              </a:spcAft>
              <a:defRPr>
                <a:solidFill>
                  <a:srgbClr val="D16349"/>
                </a:solidFill>
                <a:latin typeface="Verdana" pitchFamily="34" charset="0"/>
              </a:defRPr>
            </a:lvl9pPr>
          </a:lstStyle>
          <a:p>
            <a:r>
              <a:rPr lang="el-GR" altLang="de-DE" b="0" dirty="0"/>
              <a:t>Πως τα μνημονικά λάθη προάγουν τις παρερμημείες, για παράδειγμα, κατά τη διάρκεια της ψύχωσης: Παραδείγματα</a:t>
            </a:r>
            <a:endParaRPr lang="en-US" altLang="de-DE" b="0" dirty="0"/>
          </a:p>
        </p:txBody>
      </p:sp>
      <p:graphicFrame>
        <p:nvGraphicFramePr>
          <p:cNvPr id="145465" name="Group 57"/>
          <p:cNvGraphicFramePr>
            <a:graphicFrameLocks noGrp="1"/>
          </p:cNvGraphicFramePr>
          <p:nvPr>
            <p:ph idx="4294967295"/>
            <p:extLst>
              <p:ext uri="{D42A27DB-BD31-4B8C-83A1-F6EECF244321}">
                <p14:modId xmlns:p14="http://schemas.microsoft.com/office/powerpoint/2010/main" val="292165582"/>
              </p:ext>
            </p:extLst>
          </p:nvPr>
        </p:nvGraphicFramePr>
        <p:xfrm>
          <a:off x="250825" y="1340768"/>
          <a:ext cx="8641655" cy="3959225"/>
        </p:xfrm>
        <a:graphic>
          <a:graphicData uri="http://schemas.openxmlformats.org/drawingml/2006/table">
            <a:tbl>
              <a:tblPr/>
              <a:tblGrid>
                <a:gridCol w="2305737"/>
                <a:gridCol w="2710697"/>
                <a:gridCol w="3625221"/>
              </a:tblGrid>
              <a:tr h="35718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400" b="1" i="0" u="none" strike="noStrike" cap="none" normalizeH="0" baseline="0" noProof="0" dirty="0" smtClean="0">
                          <a:ln>
                            <a:noFill/>
                          </a:ln>
                          <a:solidFill>
                            <a:schemeClr val="tx1"/>
                          </a:solidFill>
                          <a:effectLst/>
                          <a:latin typeface="Verdana" pitchFamily="34" charset="0"/>
                        </a:rPr>
                        <a:t>Γεγονός</a:t>
                      </a:r>
                      <a:endParaRPr kumimoji="0" lang="en-US" altLang="de-DE" sz="1400" b="1"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400" b="1" i="0" u="none" strike="noStrike" cap="none" normalizeH="0" baseline="0" noProof="0" dirty="0" smtClean="0">
                          <a:ln>
                            <a:noFill/>
                          </a:ln>
                          <a:solidFill>
                            <a:schemeClr val="tx1"/>
                          </a:solidFill>
                          <a:effectLst/>
                          <a:latin typeface="Verdana" pitchFamily="34" charset="0"/>
                        </a:rPr>
                        <a:t>Ψευδής μνήμη</a:t>
                      </a:r>
                      <a:endParaRPr kumimoji="0" lang="en-US" altLang="de-DE" sz="1400" b="1"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400" b="1" i="0" u="none" strike="noStrike" cap="none" normalizeH="0" baseline="0" noProof="0" dirty="0" smtClean="0">
                          <a:ln>
                            <a:noFill/>
                          </a:ln>
                          <a:solidFill>
                            <a:schemeClr val="tx1"/>
                          </a:solidFill>
                          <a:effectLst/>
                          <a:latin typeface="Verdana" pitchFamily="34" charset="0"/>
                        </a:rPr>
                        <a:t>Πραγματική κατάσταση</a:t>
                      </a:r>
                      <a:endParaRPr kumimoji="0" lang="en-US" altLang="de-DE" sz="1400" b="1"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82799">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400" b="0" i="0" u="none" strike="noStrike" cap="none" normalizeH="0" baseline="0" noProof="0" dirty="0" smtClean="0">
                          <a:ln>
                            <a:noFill/>
                          </a:ln>
                          <a:solidFill>
                            <a:schemeClr val="tx1"/>
                          </a:solidFill>
                          <a:effectLst/>
                          <a:latin typeface="Verdana" pitchFamily="34" charset="0"/>
                        </a:rPr>
                        <a:t>Κάποιος προτίθεται να πληρώσει για τα τρόφιμα στο ταμείο του σούπερ μάρκετ, αλλά το πορτοφόλι του είναι άδειο.</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l-GR" altLang="de-DE" sz="1400" b="0" i="0" u="none" strike="noStrike" cap="none" normalizeH="0" baseline="0" noProof="0" dirty="0" smtClean="0">
                          <a:ln>
                            <a:noFill/>
                          </a:ln>
                          <a:solidFill>
                            <a:schemeClr val="tx1"/>
                          </a:solidFill>
                          <a:effectLst/>
                          <a:latin typeface="Verdana" pitchFamily="34" charset="0"/>
                        </a:rPr>
                        <a:t>Ανάμνηση ότι έβγαλε χρήματα από το αυτόματο μηχάνημα ανάληψης μετρητών (ΑΤΜ). Στη συνέχεια, κατηγορεί το συγκάτοικό του ότι του πήρε τα λεφτά.</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400" b="0" i="0" u="none" strike="noStrike" cap="none" normalizeH="0" baseline="0" noProof="0" dirty="0" smtClean="0">
                          <a:ln>
                            <a:noFill/>
                          </a:ln>
                          <a:solidFill>
                            <a:schemeClr val="tx1"/>
                          </a:solidFill>
                          <a:effectLst/>
                          <a:latin typeface="Verdana" pitchFamily="34" charset="0"/>
                        </a:rPr>
                        <a:t>Είχε την πρόθεση να πάει στο ΑΤΜ αλλά μετά το ξέχασε.</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923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400" b="0" i="0" u="none" strike="noStrike" cap="none" normalizeH="0" baseline="0" noProof="0" dirty="0" smtClean="0">
                          <a:ln>
                            <a:noFill/>
                          </a:ln>
                          <a:solidFill>
                            <a:schemeClr val="tx1"/>
                          </a:solidFill>
                          <a:effectLst/>
                          <a:latin typeface="Verdana" pitchFamily="34" charset="0"/>
                        </a:rPr>
                        <a:t>Συνάντηση με παλιούς φίλους.</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400" b="0" i="0" u="none" strike="noStrike" cap="none" normalizeH="0" baseline="0" noProof="0" dirty="0" smtClean="0">
                          <a:ln>
                            <a:noFill/>
                          </a:ln>
                          <a:solidFill>
                            <a:schemeClr val="tx1"/>
                          </a:solidFill>
                          <a:effectLst/>
                          <a:latin typeface="Verdana" pitchFamily="34" charset="0"/>
                        </a:rPr>
                        <a:t>Σύμφωνα με τους ισχυρισμούς του χλευάστηκε από τους υπολοίπους γιατί είναι χωρίς δουλειά.</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400" b="0" i="0" u="none" strike="noStrike" cap="none" normalizeH="0" baseline="0" noProof="0" dirty="0" smtClean="0">
                          <a:ln>
                            <a:noFill/>
                          </a:ln>
                          <a:solidFill>
                            <a:schemeClr val="tx1"/>
                          </a:solidFill>
                          <a:effectLst/>
                          <a:latin typeface="Verdana" pitchFamily="34" charset="0"/>
                        </a:rPr>
                        <a:t>Οι άλλοι παρατήρησαν ότι είναι άνεργος καθώς μίλαγε γι αυτό σε έναν από τους φίλους του. Υπήρξε μια στιγμή αμήχανης σιωπής, αλλά κανείς δεν αντέδρασε χλευαστικά.</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19482" name="Group 53"/>
          <p:cNvGrpSpPr>
            <a:grpSpLocks/>
          </p:cNvGrpSpPr>
          <p:nvPr/>
        </p:nvGrpSpPr>
        <p:grpSpPr bwMode="auto">
          <a:xfrm>
            <a:off x="0" y="6167445"/>
            <a:ext cx="2484438" cy="474663"/>
            <a:chOff x="0" y="3957"/>
            <a:chExt cx="1565" cy="299"/>
          </a:xfrm>
        </p:grpSpPr>
        <p:sp>
          <p:nvSpPr>
            <p:cNvPr id="19483" name="Rectangle 69"/>
            <p:cNvSpPr>
              <a:spLocks noChangeArrowheads="1"/>
            </p:cNvSpPr>
            <p:nvPr/>
          </p:nvSpPr>
          <p:spPr bwMode="auto">
            <a:xfrm>
              <a:off x="0" y="3957"/>
              <a:ext cx="156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b="0"/>
            </a:p>
          </p:txBody>
        </p:sp>
        <p:pic>
          <p:nvPicPr>
            <p:cNvPr id="19484"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5" name="Text Box 71"/>
            <p:cNvSpPr txBox="1">
              <a:spLocks noChangeArrowheads="1"/>
            </p:cNvSpPr>
            <p:nvPr/>
          </p:nvSpPr>
          <p:spPr bwMode="auto">
            <a:xfrm>
              <a:off x="158" y="4024"/>
              <a:ext cx="1407"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eaLnBrk="1" hangingPunct="1">
                <a:spcBef>
                  <a:spcPct val="0"/>
                </a:spcBef>
                <a:buClrTx/>
                <a:buSzTx/>
                <a:buFontTx/>
                <a:buNone/>
              </a:pPr>
              <a:r>
                <a:rPr lang="de-DE" altLang="de-DE" sz="1400" b="0" dirty="0">
                  <a:sym typeface="Wingdings" pitchFamily="2" charset="2"/>
                </a:rPr>
                <a:t>  </a:t>
              </a:r>
              <a:r>
                <a:rPr lang="de-DE" altLang="de-DE" sz="1400" b="0" dirty="0"/>
                <a:t> </a:t>
              </a:r>
              <a:r>
                <a:rPr lang="el-GR" altLang="de-DE" sz="1400" b="0" i="1" dirty="0"/>
                <a:t>φύλλο </a:t>
              </a:r>
              <a:r>
                <a:rPr lang="el-GR" altLang="de-DE" sz="1400" b="0" i="1" dirty="0" smtClean="0"/>
                <a:t>εγασίας</a:t>
              </a:r>
              <a:r>
                <a:rPr lang="de-DE" altLang="de-DE" sz="1400" b="0" i="1" dirty="0" smtClean="0"/>
                <a:t> </a:t>
              </a:r>
              <a:r>
                <a:rPr lang="el-GR" altLang="de-DE" sz="1400" b="0" dirty="0" smtClean="0"/>
                <a:t>8.1</a:t>
              </a:r>
              <a:r>
                <a:rPr lang="de-DE" altLang="de-DE" sz="1200" b="0" dirty="0" smtClean="0"/>
                <a:t>     </a:t>
              </a:r>
              <a:endParaRPr lang="de-DE" altLang="de-DE" sz="1200" b="0" dirty="0"/>
            </a:p>
          </p:txBody>
        </p:sp>
      </p:grpSp>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.11</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0"/>
            <a:ext cx="9144000" cy="792000"/>
          </a:xfrm>
        </p:spPr>
        <p:txBody>
          <a:bodyPr anchor="ctr"/>
          <a:lstStyle/>
          <a:p>
            <a:pPr eaLnBrk="1" hangingPunct="1"/>
            <a:r>
              <a:rPr lang="el-GR" altLang="de-DE" dirty="0" smtClean="0"/>
              <a:t>Εργασία</a:t>
            </a:r>
            <a:r>
              <a:rPr lang="de-DE" altLang="de-DE" dirty="0" smtClean="0"/>
              <a:t> </a:t>
            </a:r>
            <a:r>
              <a:rPr lang="el-GR" altLang="de-DE" dirty="0" smtClean="0"/>
              <a:t>2</a:t>
            </a:r>
            <a:endParaRPr lang="en-US" altLang="de-DE" dirty="0" smtClean="0"/>
          </a:p>
        </p:txBody>
      </p:sp>
      <p:sp>
        <p:nvSpPr>
          <p:cNvPr id="9" name="Rectangle 3"/>
          <p:cNvSpPr txBox="1">
            <a:spLocks noChangeArrowheads="1"/>
          </p:cNvSpPr>
          <p:nvPr/>
        </p:nvSpPr>
        <p:spPr bwMode="auto">
          <a:xfrm>
            <a:off x="251520" y="1340768"/>
            <a:ext cx="8640000"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endParaRPr lang="de-DE" sz="1200" b="0" dirty="0">
              <a:solidFill>
                <a:srgbClr val="000000"/>
              </a:solidFill>
              <a:latin typeface="Verdana" panose="020B0604030504040204" pitchFamily="34" charset="0"/>
            </a:endParaRPr>
          </a:p>
          <a:p>
            <a:r>
              <a:rPr lang="el-GR" sz="1800" b="0" dirty="0">
                <a:latin typeface="Verdana" panose="020B0604030504040204" pitchFamily="34" charset="0"/>
              </a:rPr>
              <a:t>Θα σας παρουσιαστούν κάποιες σύνθετες σκηνές</a:t>
            </a:r>
            <a:r>
              <a:rPr lang="el-GR" sz="1800" b="0" dirty="0" smtClean="0">
                <a:latin typeface="Verdana" panose="020B0604030504040204" pitchFamily="34" charset="0"/>
              </a:rPr>
              <a:t>.</a:t>
            </a:r>
            <a:endParaRPr lang="de-DE" sz="1800" b="0" dirty="0">
              <a:latin typeface="Verdana" panose="020B0604030504040204" pitchFamily="34" charset="0"/>
            </a:endParaRPr>
          </a:p>
          <a:p>
            <a:endParaRPr lang="el-GR" sz="1800" b="0" dirty="0">
              <a:latin typeface="Verdana" panose="020B0604030504040204" pitchFamily="34" charset="0"/>
            </a:endParaRPr>
          </a:p>
          <a:p>
            <a:r>
              <a:rPr lang="el-GR" sz="1800" b="0" dirty="0">
                <a:latin typeface="Verdana" panose="020B0604030504040204" pitchFamily="34" charset="0"/>
              </a:rPr>
              <a:t>Στη συνέχεια θα σας ζητηθεί να θυμηθείτε τι είδατε στην εικόνα</a:t>
            </a:r>
            <a:r>
              <a:rPr lang="el-GR" sz="1800" b="0" dirty="0" smtClean="0">
                <a:latin typeface="Verdana" panose="020B0604030504040204" pitchFamily="34" charset="0"/>
              </a:rPr>
              <a:t>.</a:t>
            </a:r>
            <a:endParaRPr lang="de-DE" sz="1800" b="0" dirty="0" smtClean="0">
              <a:latin typeface="Verdana" panose="020B0604030504040204" pitchFamily="34" charset="0"/>
            </a:endParaRPr>
          </a:p>
          <a:p>
            <a:endParaRPr lang="de-DE" sz="1800" b="0" dirty="0">
              <a:latin typeface="Verdana" panose="020B0604030504040204" pitchFamily="34" charset="0"/>
            </a:endParaRPr>
          </a:p>
          <a:p>
            <a:endParaRPr lang="el-GR" sz="1800" b="0" dirty="0">
              <a:latin typeface="Verdana" panose="020B0604030504040204" pitchFamily="34" charset="0"/>
            </a:endParaRPr>
          </a:p>
          <a:p>
            <a:pPr algn="ctr"/>
            <a:r>
              <a:rPr lang="el-GR" sz="1800" dirty="0">
                <a:latin typeface="Verdana" panose="020B0604030504040204" pitchFamily="34" charset="0"/>
              </a:rPr>
              <a:t>Προσπαθήστε να θυμηθείτε όσο το δυνατόν </a:t>
            </a:r>
            <a:r>
              <a:rPr lang="el-GR" sz="1800" dirty="0" smtClean="0">
                <a:latin typeface="Verdana" panose="020B0604030504040204" pitchFamily="34" charset="0"/>
              </a:rPr>
              <a:t>περισσότερες</a:t>
            </a:r>
            <a:r>
              <a:rPr lang="de-DE" sz="1800" dirty="0" smtClean="0">
                <a:latin typeface="Verdana" panose="020B0604030504040204" pitchFamily="34" charset="0"/>
              </a:rPr>
              <a:t> </a:t>
            </a:r>
            <a:r>
              <a:rPr lang="el-GR" sz="1800" dirty="0" smtClean="0">
                <a:latin typeface="Verdana" panose="020B0604030504040204" pitchFamily="34" charset="0"/>
              </a:rPr>
              <a:t>λεπτομέρειες</a:t>
            </a:r>
            <a:r>
              <a:rPr lang="el-GR" sz="1800" dirty="0">
                <a:latin typeface="Verdana" panose="020B0604030504040204" pitchFamily="34" charset="0"/>
              </a:rPr>
              <a:t>!</a:t>
            </a:r>
            <a:endParaRPr lang="en-US" altLang="de-DE" sz="1800" dirty="0"/>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.12</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21507"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smtClean="0"/>
              <a:t>(© Heike Platow) </a:t>
            </a:r>
            <a:endParaRPr lang="de-DE" altLang="de-DE" sz="800" b="0" i="1" dirty="0"/>
          </a:p>
        </p:txBody>
      </p:sp>
      <p:sp>
        <p:nvSpPr>
          <p:cNvPr id="21508"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b="0">
                <a:solidFill>
                  <a:schemeClr val="bg1"/>
                </a:solidFill>
              </a:rPr>
              <a:t>11</a:t>
            </a: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0" y="549000"/>
            <a:ext cx="8640000" cy="5760000"/>
          </a:xfrm>
          <a:prstGeom prst="rect">
            <a:avLst/>
          </a:prstGeom>
        </p:spPr>
      </p:pic>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.13</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0" y="0"/>
            <a:ext cx="9144000" cy="792000"/>
          </a:xfrm>
        </p:spPr>
        <p:txBody>
          <a:bodyPr anchor="ctr"/>
          <a:lstStyle/>
          <a:p>
            <a:pPr eaLnBrk="1" hangingPunct="1"/>
            <a:r>
              <a:rPr lang="el-GR" altLang="de-DE" dirty="0"/>
              <a:t>Ανταλλαγή ιδεών</a:t>
            </a:r>
            <a:endParaRPr lang="en-US" altLang="de-DE" dirty="0" smtClean="0"/>
          </a:p>
        </p:txBody>
      </p:sp>
      <p:sp>
        <p:nvSpPr>
          <p:cNvPr id="22531" name="Rectangle 3"/>
          <p:cNvSpPr>
            <a:spLocks noGrp="1" noChangeArrowheads="1"/>
          </p:cNvSpPr>
          <p:nvPr>
            <p:ph type="body" idx="4294967295"/>
          </p:nvPr>
        </p:nvSpPr>
        <p:spPr>
          <a:xfrm>
            <a:off x="252000" y="1343745"/>
            <a:ext cx="8640000" cy="4013200"/>
          </a:xfrm>
          <a:noFill/>
        </p:spPr>
        <p:txBody>
          <a:bodyPr/>
          <a:lstStyle/>
          <a:p>
            <a:pPr marL="180000" indent="0" eaLnBrk="1" hangingPunct="1">
              <a:spcBef>
                <a:spcPts val="1200"/>
              </a:spcBef>
            </a:pPr>
            <a:r>
              <a:rPr lang="el-GR" altLang="de-DE" dirty="0"/>
              <a:t>Τι βλέπετε τυπικά σε μια ψησταριά;</a:t>
            </a:r>
            <a:endParaRPr lang="en-US" altLang="de-DE" dirty="0" smtClean="0"/>
          </a:p>
          <a:p>
            <a:pPr marL="180000" indent="0" eaLnBrk="1" hangingPunct="1">
              <a:spcBef>
                <a:spcPts val="1200"/>
              </a:spcBef>
              <a:buFont typeface="Wingdings" pitchFamily="2" charset="2"/>
              <a:buNone/>
            </a:pPr>
            <a:r>
              <a:rPr lang="de-DE" altLang="de-DE" dirty="0" smtClean="0"/>
              <a:t>…</a:t>
            </a:r>
          </a:p>
          <a:p>
            <a:pPr marL="180000" indent="0" eaLnBrk="1" hangingPunct="1">
              <a:spcBef>
                <a:spcPts val="1200"/>
              </a:spcBef>
              <a:buFont typeface="Wingdings" pitchFamily="2" charset="2"/>
              <a:buNone/>
            </a:pPr>
            <a:r>
              <a:rPr lang="de-DE" altLang="de-DE" dirty="0" smtClean="0"/>
              <a:t>…</a:t>
            </a:r>
          </a:p>
          <a:p>
            <a:pPr marL="180000" indent="0" eaLnBrk="1" hangingPunct="1">
              <a:spcBef>
                <a:spcPts val="1200"/>
              </a:spcBef>
              <a:buFont typeface="Wingdings" pitchFamily="2" charset="2"/>
              <a:buNone/>
            </a:pPr>
            <a:r>
              <a:rPr lang="de-DE" altLang="de-DE" dirty="0" smtClean="0"/>
              <a:t>…</a:t>
            </a:r>
          </a:p>
          <a:p>
            <a:pPr marL="180000" indent="0" eaLnBrk="1" hangingPunct="1">
              <a:spcBef>
                <a:spcPts val="1200"/>
              </a:spcBef>
              <a:buFont typeface="Wingdings" pitchFamily="2" charset="2"/>
              <a:buNone/>
            </a:pPr>
            <a:r>
              <a:rPr lang="de-DE" altLang="de-DE" dirty="0" smtClean="0"/>
              <a:t>…</a:t>
            </a:r>
          </a:p>
          <a:p>
            <a:pPr marL="180000" indent="0" eaLnBrk="1" hangingPunct="1">
              <a:spcBef>
                <a:spcPts val="1200"/>
              </a:spcBef>
            </a:pPr>
            <a:endParaRPr lang="de-DE" altLang="de-DE" dirty="0" smtClean="0"/>
          </a:p>
          <a:p>
            <a:pPr marL="180000" indent="0" eaLnBrk="1" hangingPunct="1">
              <a:spcBef>
                <a:spcPts val="1200"/>
              </a:spcBef>
            </a:pPr>
            <a:endParaRPr lang="de-DE" altLang="de-DE" dirty="0" smtClean="0"/>
          </a:p>
          <a:p>
            <a:pPr marL="180000" indent="0" eaLnBrk="1" hangingPunct="1">
              <a:spcBef>
                <a:spcPts val="1200"/>
              </a:spcBef>
            </a:pPr>
            <a:endParaRPr lang="de-DE" altLang="de-DE" dirty="0" smtClean="0"/>
          </a:p>
          <a:p>
            <a:pPr marL="180000" indent="0" eaLnBrk="1" hangingPunct="1">
              <a:spcBef>
                <a:spcPts val="1200"/>
              </a:spcBef>
            </a:pPr>
            <a:endParaRPr lang="de-DE" altLang="de-DE" dirty="0" smtClean="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.14</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0"/>
            <a:ext cx="9144000" cy="792000"/>
          </a:xfrm>
        </p:spPr>
        <p:txBody>
          <a:bodyPr anchor="ctr"/>
          <a:lstStyle/>
          <a:p>
            <a:pPr eaLnBrk="1" hangingPunct="1">
              <a:spcBef>
                <a:spcPts val="0"/>
              </a:spcBef>
            </a:pPr>
            <a:r>
              <a:rPr lang="el-GR" altLang="de-DE" dirty="0" smtClean="0"/>
              <a:t>Ψησταριά</a:t>
            </a:r>
            <a:r>
              <a:rPr lang="de-DE" altLang="de-DE" dirty="0" smtClean="0"/>
              <a:t/>
            </a:r>
            <a:br>
              <a:rPr lang="de-DE" altLang="de-DE" dirty="0" smtClean="0"/>
            </a:br>
            <a:r>
              <a:rPr lang="el-GR" altLang="de-DE" dirty="0" smtClean="0"/>
              <a:t>Τι </a:t>
            </a:r>
            <a:r>
              <a:rPr lang="el-GR" altLang="de-DE" dirty="0"/>
              <a:t>βλέπετε; Πόσο σίγουρος είστε;</a:t>
            </a:r>
            <a:endParaRPr lang="en-US" altLang="de-DE" dirty="0"/>
          </a:p>
        </p:txBody>
      </p:sp>
      <p:sp>
        <p:nvSpPr>
          <p:cNvPr id="23555" name="Rectangle 3"/>
          <p:cNvSpPr>
            <a:spLocks noGrp="1" noChangeArrowheads="1"/>
          </p:cNvSpPr>
          <p:nvPr>
            <p:ph type="body" idx="4294967295"/>
          </p:nvPr>
        </p:nvSpPr>
        <p:spPr>
          <a:xfrm>
            <a:off x="3132000" y="1340768"/>
            <a:ext cx="2880000" cy="40147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60000" indent="-360000" eaLnBrk="1" hangingPunct="1">
              <a:spcBef>
                <a:spcPts val="1200"/>
              </a:spcBef>
              <a:buClr>
                <a:srgbClr val="8CADAE"/>
              </a:buClr>
              <a:buFontTx/>
              <a:buChar char="o"/>
            </a:pPr>
            <a:r>
              <a:rPr lang="el-GR" altLang="de-DE" dirty="0" smtClean="0"/>
              <a:t>λουκάνικα</a:t>
            </a:r>
            <a:endParaRPr lang="el-GR" altLang="de-DE" dirty="0"/>
          </a:p>
          <a:p>
            <a:pPr marL="360000" indent="-360000" eaLnBrk="1" hangingPunct="1">
              <a:spcBef>
                <a:spcPts val="1200"/>
              </a:spcBef>
              <a:buClr>
                <a:srgbClr val="8CADAE"/>
              </a:buClr>
              <a:buFontTx/>
              <a:buChar char="o"/>
            </a:pPr>
            <a:r>
              <a:rPr lang="el-GR" altLang="de-DE" dirty="0" smtClean="0"/>
              <a:t>κέτσαπ</a:t>
            </a:r>
            <a:endParaRPr lang="el-GR" altLang="de-DE" dirty="0"/>
          </a:p>
          <a:p>
            <a:pPr marL="360000" indent="-360000" eaLnBrk="1" hangingPunct="1">
              <a:spcBef>
                <a:spcPts val="1200"/>
              </a:spcBef>
              <a:buClr>
                <a:srgbClr val="8CADAE"/>
              </a:buClr>
              <a:buFontTx/>
              <a:buChar char="o"/>
            </a:pPr>
            <a:r>
              <a:rPr lang="el-GR" altLang="de-DE" dirty="0" smtClean="0"/>
              <a:t>κάρβουνα</a:t>
            </a:r>
            <a:endParaRPr lang="el-GR" altLang="de-DE" dirty="0"/>
          </a:p>
          <a:p>
            <a:pPr marL="360000" indent="-360000" eaLnBrk="1" hangingPunct="1">
              <a:spcBef>
                <a:spcPts val="1200"/>
              </a:spcBef>
              <a:buClr>
                <a:srgbClr val="8CADAE"/>
              </a:buClr>
              <a:buFontTx/>
              <a:buChar char="o"/>
            </a:pPr>
            <a:r>
              <a:rPr lang="el-GR" altLang="de-DE" dirty="0" smtClean="0"/>
              <a:t>καρέκλες </a:t>
            </a:r>
            <a:r>
              <a:rPr lang="el-GR" altLang="de-DE" dirty="0"/>
              <a:t>κήπου</a:t>
            </a:r>
          </a:p>
          <a:p>
            <a:pPr marL="360000" indent="-360000" eaLnBrk="1" hangingPunct="1">
              <a:spcBef>
                <a:spcPts val="1200"/>
              </a:spcBef>
              <a:buClr>
                <a:srgbClr val="8CADAE"/>
              </a:buClr>
              <a:buFontTx/>
              <a:buChar char="o"/>
            </a:pPr>
            <a:r>
              <a:rPr lang="el-GR" altLang="de-DE" dirty="0" smtClean="0"/>
              <a:t>μουστάρδα</a:t>
            </a:r>
            <a:endParaRPr lang="el-GR" altLang="de-DE" dirty="0"/>
          </a:p>
          <a:p>
            <a:pPr marL="360000" indent="-360000" eaLnBrk="1" hangingPunct="1">
              <a:spcBef>
                <a:spcPts val="1200"/>
              </a:spcBef>
              <a:buClr>
                <a:srgbClr val="8CADAE"/>
              </a:buClr>
              <a:buFontTx/>
              <a:buChar char="o"/>
            </a:pPr>
            <a:r>
              <a:rPr lang="el-GR" altLang="de-DE" dirty="0" smtClean="0"/>
              <a:t>λαβίδα </a:t>
            </a:r>
            <a:r>
              <a:rPr lang="el-GR" altLang="de-DE" dirty="0"/>
              <a:t>ψησταριάς</a:t>
            </a:r>
          </a:p>
          <a:p>
            <a:pPr marL="360000" indent="-360000" eaLnBrk="1" hangingPunct="1">
              <a:spcBef>
                <a:spcPts val="1200"/>
              </a:spcBef>
              <a:buClr>
                <a:srgbClr val="8CADAE"/>
              </a:buClr>
              <a:buFontTx/>
              <a:buChar char="o"/>
            </a:pPr>
            <a:r>
              <a:rPr lang="el-GR" altLang="de-DE" dirty="0" smtClean="0"/>
              <a:t>ποτήρια</a:t>
            </a:r>
            <a:endParaRPr lang="en-US" altLang="de-DE"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.15</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8"/>
          <p:cNvSpPr>
            <a:spLocks noGrp="1" noChangeArrowheads="1"/>
          </p:cNvSpPr>
          <p:nvPr>
            <p:ph type="title" idx="4294967295"/>
          </p:nvPr>
        </p:nvSpPr>
        <p:spPr>
          <a:xfrm>
            <a:off x="0" y="0"/>
            <a:ext cx="9144000" cy="792000"/>
          </a:xfrm>
          <a:noFill/>
        </p:spPr>
        <p:txBody>
          <a:bodyPr anchor="ctr"/>
          <a:lstStyle/>
          <a:p>
            <a:pPr eaLnBrk="1" hangingPunct="1">
              <a:spcBef>
                <a:spcPts val="0"/>
              </a:spcBef>
            </a:pPr>
            <a:r>
              <a:rPr lang="el-GR" altLang="de-DE" dirty="0"/>
              <a:t>Ψησταριά</a:t>
            </a:r>
            <a:endParaRPr lang="en-US" altLang="de-DE" dirty="0" smtClean="0"/>
          </a:p>
        </p:txBody>
      </p:sp>
      <p:sp>
        <p:nvSpPr>
          <p:cNvPr id="24585"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a:t>(© </a:t>
            </a:r>
            <a:r>
              <a:rPr lang="de-DE" altLang="de-DE" sz="800" b="0" i="1" dirty="0" smtClean="0"/>
              <a:t>Heike Platow) </a:t>
            </a:r>
            <a:endParaRPr lang="de-DE" altLang="de-DE" sz="800" b="0" i="1" dirty="0"/>
          </a:p>
        </p:txBody>
      </p:sp>
      <p:sp>
        <p:nvSpPr>
          <p:cNvPr id="11" name="Rectangle 3"/>
          <p:cNvSpPr txBox="1">
            <a:spLocks noChangeArrowheads="1"/>
          </p:cNvSpPr>
          <p:nvPr/>
        </p:nvSpPr>
        <p:spPr bwMode="auto">
          <a:xfrm>
            <a:off x="-180528" y="1583116"/>
            <a:ext cx="3287986" cy="3070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720000" indent="-360000" eaLnBrk="1" hangingPunct="1">
              <a:spcBef>
                <a:spcPts val="1200"/>
              </a:spcBef>
              <a:buClr>
                <a:srgbClr val="8CADAE"/>
              </a:buClr>
              <a:buFontTx/>
              <a:buChar char="o"/>
            </a:pPr>
            <a:r>
              <a:rPr lang="el-GR" altLang="de-DE" sz="1800" b="0" kern="0" dirty="0"/>
              <a:t>λουκάνικα</a:t>
            </a:r>
          </a:p>
          <a:p>
            <a:pPr marL="720000" indent="-360000" eaLnBrk="1" hangingPunct="1">
              <a:spcBef>
                <a:spcPts val="1200"/>
              </a:spcBef>
              <a:buClr>
                <a:srgbClr val="8CADAE"/>
              </a:buClr>
              <a:buFontTx/>
              <a:buChar char="o"/>
            </a:pPr>
            <a:r>
              <a:rPr lang="el-GR" altLang="de-DE" sz="1800" kern="0" dirty="0" smtClean="0">
                <a:solidFill>
                  <a:srgbClr val="8CADAE"/>
                </a:solidFill>
              </a:rPr>
              <a:t>κέτσαπ</a:t>
            </a:r>
            <a:endParaRPr lang="el-GR" altLang="de-DE" sz="1800" kern="0" dirty="0">
              <a:solidFill>
                <a:srgbClr val="8CADAE"/>
              </a:solidFill>
            </a:endParaRPr>
          </a:p>
          <a:p>
            <a:pPr marL="720000" indent="-360000" eaLnBrk="1" hangingPunct="1">
              <a:spcBef>
                <a:spcPts val="1200"/>
              </a:spcBef>
              <a:buClr>
                <a:srgbClr val="8CADAE"/>
              </a:buClr>
              <a:buFontTx/>
              <a:buChar char="o"/>
            </a:pPr>
            <a:r>
              <a:rPr lang="el-GR" altLang="de-DE" sz="1800" b="0" kern="0" dirty="0" smtClean="0"/>
              <a:t>κάρβουνα</a:t>
            </a:r>
            <a:endParaRPr lang="el-GR" altLang="de-DE" sz="1800" b="0" kern="0" dirty="0"/>
          </a:p>
          <a:p>
            <a:pPr marL="720000" indent="-360000" eaLnBrk="1" hangingPunct="1">
              <a:spcBef>
                <a:spcPts val="1200"/>
              </a:spcBef>
              <a:buClr>
                <a:srgbClr val="8CADAE"/>
              </a:buClr>
              <a:buFontTx/>
              <a:buChar char="o"/>
            </a:pPr>
            <a:r>
              <a:rPr lang="el-GR" altLang="de-DE" sz="1800" b="0" kern="0" dirty="0" smtClean="0"/>
              <a:t>καρέκλες </a:t>
            </a:r>
            <a:r>
              <a:rPr lang="el-GR" altLang="de-DE" sz="1800" b="0" kern="0" dirty="0"/>
              <a:t>κήπου</a:t>
            </a:r>
          </a:p>
          <a:p>
            <a:pPr marL="720000" indent="-360000" eaLnBrk="1" hangingPunct="1">
              <a:spcBef>
                <a:spcPts val="1200"/>
              </a:spcBef>
              <a:buClr>
                <a:srgbClr val="8CADAE"/>
              </a:buClr>
              <a:buFontTx/>
              <a:buChar char="o"/>
            </a:pPr>
            <a:r>
              <a:rPr lang="el-GR" altLang="de-DE" sz="1800" b="0" kern="0" dirty="0" smtClean="0"/>
              <a:t>μουστάρδα</a:t>
            </a:r>
            <a:endParaRPr lang="el-GR" altLang="de-DE" sz="1800" b="0" kern="0" dirty="0"/>
          </a:p>
          <a:p>
            <a:pPr marL="720000" indent="-360000" eaLnBrk="1" hangingPunct="1">
              <a:spcBef>
                <a:spcPts val="1200"/>
              </a:spcBef>
              <a:buClr>
                <a:srgbClr val="8CADAE"/>
              </a:buClr>
              <a:buFontTx/>
              <a:buChar char="o"/>
            </a:pPr>
            <a:r>
              <a:rPr lang="el-GR" altLang="de-DE" sz="1800" kern="0" dirty="0" smtClean="0">
                <a:solidFill>
                  <a:srgbClr val="8CADAE"/>
                </a:solidFill>
              </a:rPr>
              <a:t>λαβίδα </a:t>
            </a:r>
            <a:r>
              <a:rPr lang="el-GR" altLang="de-DE" sz="1800" kern="0" dirty="0">
                <a:solidFill>
                  <a:srgbClr val="8CADAE"/>
                </a:solidFill>
              </a:rPr>
              <a:t>ψησταριάς</a:t>
            </a:r>
          </a:p>
          <a:p>
            <a:pPr marL="720000" indent="-360000" eaLnBrk="1" hangingPunct="1">
              <a:spcBef>
                <a:spcPts val="1200"/>
              </a:spcBef>
              <a:buClr>
                <a:srgbClr val="8CADAE"/>
              </a:buClr>
              <a:buFontTx/>
              <a:buChar char="o"/>
            </a:pPr>
            <a:r>
              <a:rPr lang="el-GR" altLang="de-DE" sz="1800" b="0" kern="0" dirty="0" smtClean="0"/>
              <a:t>ποτήρια</a:t>
            </a:r>
            <a:endParaRPr lang="en-US" altLang="de-DE" sz="1800" b="0" kern="0" dirty="0" smtClean="0"/>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832" y="1340768"/>
            <a:ext cx="5940000" cy="3960000"/>
          </a:xfrm>
          <a:prstGeom prst="rect">
            <a:avLst/>
          </a:prstGeom>
        </p:spPr>
      </p:pic>
      <p:sp>
        <p:nvSpPr>
          <p:cNvPr id="13"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14"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800" dirty="0" smtClean="0">
                <a:latin typeface="Arial" charset="0"/>
              </a:rPr>
              <a:t>= </a:t>
            </a:r>
            <a:r>
              <a:rPr lang="el-GR" altLang="de-DE" sz="1800" dirty="0">
                <a:latin typeface="Arial" charset="0"/>
              </a:rPr>
              <a:t>δεν παρουσιάστηκαν</a:t>
            </a:r>
            <a:endParaRPr lang="en-US" altLang="de-DE" sz="1800" dirty="0">
              <a:latin typeface="Arial" charset="0"/>
            </a:endParaRPr>
          </a:p>
        </p:txBody>
      </p:sp>
      <p:sp>
        <p:nvSpPr>
          <p:cNvPr id="12"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.16</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21507"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smtClean="0"/>
              <a:t>(© Heike Platow) </a:t>
            </a:r>
            <a:endParaRPr lang="de-DE" altLang="de-DE" sz="800" b="0" i="1" dirty="0"/>
          </a:p>
        </p:txBody>
      </p:sp>
      <p:sp>
        <p:nvSpPr>
          <p:cNvPr id="21508"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b="0">
                <a:solidFill>
                  <a:schemeClr val="bg1"/>
                </a:solidFill>
              </a:rPr>
              <a:t>11</a:t>
            </a: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1" y="549000"/>
            <a:ext cx="8639999" cy="5760000"/>
          </a:xfrm>
          <a:prstGeom prst="rect">
            <a:avLst/>
          </a:prstGeom>
        </p:spPr>
      </p:pic>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.17</a:t>
            </a:r>
            <a:endParaRPr lang="en-US" altLang="de-DE" sz="1200" b="1" dirty="0">
              <a:solidFill>
                <a:schemeClr val="tx2"/>
              </a:solidFill>
              <a:latin typeface="+mn-lt"/>
            </a:endParaRPr>
          </a:p>
        </p:txBody>
      </p:sp>
    </p:spTree>
    <p:extLst>
      <p:ext uri="{BB962C8B-B14F-4D97-AF65-F5344CB8AC3E}">
        <p14:creationId xmlns:p14="http://schemas.microsoft.com/office/powerpoint/2010/main" val="414457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l-GR" altLang="de-DE" b="0" kern="0" dirty="0"/>
              <a:t>Ανταλλαγή ιδεών</a:t>
            </a:r>
            <a:endParaRPr lang="de-DE" altLang="de-DE" b="0" kern="0" dirty="0" smtClean="0"/>
          </a:p>
        </p:txBody>
      </p:sp>
      <p:sp>
        <p:nvSpPr>
          <p:cNvPr id="9" name="Rectangle 3"/>
          <p:cNvSpPr txBox="1">
            <a:spLocks noChangeArrowheads="1"/>
          </p:cNvSpPr>
          <p:nvPr/>
        </p:nvSpPr>
        <p:spPr bwMode="auto">
          <a:xfrm>
            <a:off x="252000" y="1343745"/>
            <a:ext cx="8640000"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indent="0" eaLnBrk="1" hangingPunct="1">
              <a:spcBef>
                <a:spcPts val="1200"/>
              </a:spcBef>
            </a:pPr>
            <a:r>
              <a:rPr lang="el-GR" altLang="de-DE" sz="1800" b="0" kern="0" dirty="0"/>
              <a:t>Τι βλέπετε τυπικά σε ένα παιδικό δωμάτιο;</a:t>
            </a:r>
            <a:endParaRPr lang="en-US" altLang="de-DE" sz="1800" b="0" kern="0" dirty="0" smtClean="0"/>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pPr>
            <a:endParaRPr lang="en-US" altLang="de-DE" sz="1800" b="0" kern="0" dirty="0" smtClean="0"/>
          </a:p>
          <a:p>
            <a:pPr marL="180000" indent="0" eaLnBrk="1" hangingPunct="1">
              <a:spcBef>
                <a:spcPts val="1200"/>
              </a:spcBef>
            </a:pPr>
            <a:endParaRPr lang="en-US" altLang="de-DE" sz="1800" b="0" kern="0" dirty="0" smtClean="0"/>
          </a:p>
          <a:p>
            <a:pPr marL="180000" indent="0" eaLnBrk="1" hangingPunct="1">
              <a:spcBef>
                <a:spcPts val="1200"/>
              </a:spcBef>
            </a:pPr>
            <a:endParaRPr lang="en-US" altLang="de-DE" sz="1800" b="0" kern="0" dirty="0" smtClean="0"/>
          </a:p>
          <a:p>
            <a:pPr marL="180000" indent="0" eaLnBrk="1" hangingPunct="1">
              <a:spcBef>
                <a:spcPts val="1200"/>
              </a:spcBef>
            </a:pPr>
            <a:endParaRPr lang="en-US" altLang="de-DE" sz="1800" b="0" kern="0" dirty="0" smtClean="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.18</a:t>
            </a:r>
            <a:endParaRPr lang="en-US" altLang="de-DE" sz="1200" b="1" dirty="0">
              <a:solidFill>
                <a:schemeClr val="tx2"/>
              </a:solidFill>
              <a:latin typeface="+mn-lt"/>
            </a:endParaRPr>
          </a:p>
        </p:txBody>
      </p:sp>
    </p:spTree>
    <p:extLst>
      <p:ext uri="{BB962C8B-B14F-4D97-AF65-F5344CB8AC3E}">
        <p14:creationId xmlns:p14="http://schemas.microsoft.com/office/powerpoint/2010/main" val="13503302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5680"/>
            <a:ext cx="9144000" cy="792000"/>
          </a:xfrm>
        </p:spPr>
        <p:txBody>
          <a:bodyPr anchor="ctr"/>
          <a:lstStyle/>
          <a:p>
            <a:pPr eaLnBrk="1" hangingPunct="1">
              <a:spcBef>
                <a:spcPts val="0"/>
              </a:spcBef>
            </a:pPr>
            <a:r>
              <a:rPr lang="el-GR" altLang="de-DE" dirty="0"/>
              <a:t>Παιδικό </a:t>
            </a:r>
            <a:r>
              <a:rPr lang="el-GR" altLang="de-DE" dirty="0" smtClean="0"/>
              <a:t>δωμάτιο</a:t>
            </a:r>
            <a:r>
              <a:rPr lang="de-DE" altLang="de-DE" dirty="0" smtClean="0"/>
              <a:t/>
            </a:r>
            <a:br>
              <a:rPr lang="de-DE" altLang="de-DE" dirty="0" smtClean="0"/>
            </a:br>
            <a:r>
              <a:rPr lang="el-GR" altLang="de-DE" dirty="0" smtClean="0"/>
              <a:t>Τι </a:t>
            </a:r>
            <a:r>
              <a:rPr lang="el-GR" altLang="de-DE" dirty="0"/>
              <a:t>βλέπετε; Πόσο σίγουρος είστε;</a:t>
            </a:r>
            <a:endParaRPr lang="en-US" altLang="de-DE" dirty="0"/>
          </a:p>
        </p:txBody>
      </p:sp>
      <p:sp>
        <p:nvSpPr>
          <p:cNvPr id="23555" name="Rectangle 3"/>
          <p:cNvSpPr>
            <a:spLocks noGrp="1" noChangeArrowheads="1"/>
          </p:cNvSpPr>
          <p:nvPr>
            <p:ph type="body" idx="4294967295"/>
          </p:nvPr>
        </p:nvSpPr>
        <p:spPr>
          <a:xfrm>
            <a:off x="3132000" y="1341438"/>
            <a:ext cx="2880000" cy="40147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60000" indent="-360000" eaLnBrk="1" hangingPunct="1">
              <a:spcBef>
                <a:spcPts val="1200"/>
              </a:spcBef>
              <a:buClr>
                <a:srgbClr val="8CADAE"/>
              </a:buClr>
              <a:buFontTx/>
              <a:buChar char="o"/>
            </a:pPr>
            <a:r>
              <a:rPr lang="el-GR" altLang="de-DE" dirty="0"/>
              <a:t>κουζινίτσα</a:t>
            </a:r>
          </a:p>
          <a:p>
            <a:pPr marL="360000" indent="-360000" eaLnBrk="1" hangingPunct="1">
              <a:spcBef>
                <a:spcPts val="1200"/>
              </a:spcBef>
              <a:buClr>
                <a:srgbClr val="8CADAE"/>
              </a:buClr>
              <a:buFontTx/>
              <a:buChar char="o"/>
            </a:pPr>
            <a:r>
              <a:rPr lang="el-GR" altLang="de-DE" dirty="0" smtClean="0"/>
              <a:t>κούκλες</a:t>
            </a:r>
            <a:endParaRPr lang="el-GR" altLang="de-DE" dirty="0"/>
          </a:p>
          <a:p>
            <a:pPr marL="360000" indent="-360000" eaLnBrk="1" hangingPunct="1">
              <a:spcBef>
                <a:spcPts val="1200"/>
              </a:spcBef>
              <a:buClr>
                <a:srgbClr val="8CADAE"/>
              </a:buClr>
              <a:buFontTx/>
              <a:buChar char="o"/>
            </a:pPr>
            <a:r>
              <a:rPr lang="el-GR" altLang="de-DE" dirty="0" smtClean="0"/>
              <a:t>λούτριναζωάκια</a:t>
            </a:r>
            <a:endParaRPr lang="el-GR" altLang="de-DE" dirty="0"/>
          </a:p>
          <a:p>
            <a:pPr marL="360000" indent="-360000" eaLnBrk="1" hangingPunct="1">
              <a:spcBef>
                <a:spcPts val="1200"/>
              </a:spcBef>
              <a:buClr>
                <a:srgbClr val="8CADAE"/>
              </a:buClr>
              <a:buFontTx/>
              <a:buChar char="o"/>
            </a:pPr>
            <a:r>
              <a:rPr lang="el-GR" altLang="de-DE" dirty="0" smtClean="0"/>
              <a:t>παιδικές </a:t>
            </a:r>
            <a:r>
              <a:rPr lang="el-GR" altLang="de-DE" dirty="0"/>
              <a:t>καρέκλες</a:t>
            </a:r>
          </a:p>
          <a:p>
            <a:pPr marL="360000" indent="-360000" eaLnBrk="1" hangingPunct="1">
              <a:spcBef>
                <a:spcPts val="1200"/>
              </a:spcBef>
              <a:buClr>
                <a:srgbClr val="8CADAE"/>
              </a:buClr>
              <a:buFontTx/>
              <a:buChar char="o"/>
            </a:pPr>
            <a:r>
              <a:rPr lang="el-GR" altLang="de-DE" dirty="0" smtClean="0"/>
              <a:t>βιβλία</a:t>
            </a:r>
            <a:endParaRPr lang="el-GR" altLang="de-DE" dirty="0"/>
          </a:p>
          <a:p>
            <a:pPr marL="360000" indent="-360000" eaLnBrk="1" hangingPunct="1">
              <a:spcBef>
                <a:spcPts val="1200"/>
              </a:spcBef>
              <a:buClr>
                <a:srgbClr val="8CADAE"/>
              </a:buClr>
              <a:buFontTx/>
              <a:buChar char="o"/>
            </a:pPr>
            <a:r>
              <a:rPr lang="el-GR" altLang="de-DE" dirty="0" smtClean="0"/>
              <a:t>κουκλόσπιτο</a:t>
            </a:r>
            <a:endParaRPr lang="el-GR" altLang="de-DE" dirty="0"/>
          </a:p>
          <a:p>
            <a:pPr marL="360000" indent="-360000" eaLnBrk="1" hangingPunct="1">
              <a:spcBef>
                <a:spcPts val="1200"/>
              </a:spcBef>
              <a:buClr>
                <a:srgbClr val="8CADAE"/>
              </a:buClr>
              <a:buFontTx/>
              <a:buChar char="o"/>
            </a:pPr>
            <a:r>
              <a:rPr lang="el-GR" altLang="de-DE" dirty="0" smtClean="0"/>
              <a:t>εκσκαφέας</a:t>
            </a:r>
            <a:endParaRPr lang="en-US" altLang="de-DE"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.19</a:t>
            </a:r>
            <a:endParaRPr lang="en-US" altLang="de-DE" sz="1200" b="1" dirty="0">
              <a:solidFill>
                <a:schemeClr val="tx2"/>
              </a:solidFill>
              <a:latin typeface="+mn-lt"/>
            </a:endParaRPr>
          </a:p>
        </p:txBody>
      </p:sp>
    </p:spTree>
    <p:extLst>
      <p:ext uri="{BB962C8B-B14F-4D97-AF65-F5344CB8AC3E}">
        <p14:creationId xmlns:p14="http://schemas.microsoft.com/office/powerpoint/2010/main" val="5764983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8"/>
          <p:cNvSpPr>
            <a:spLocks noGrp="1" noChangeArrowheads="1"/>
          </p:cNvSpPr>
          <p:nvPr>
            <p:ph type="title" idx="4294967295"/>
          </p:nvPr>
        </p:nvSpPr>
        <p:spPr>
          <a:xfrm>
            <a:off x="0" y="0"/>
            <a:ext cx="9144000" cy="792000"/>
          </a:xfrm>
          <a:noFill/>
        </p:spPr>
        <p:txBody>
          <a:bodyPr anchor="ctr"/>
          <a:lstStyle/>
          <a:p>
            <a:pPr eaLnBrk="1" hangingPunct="1">
              <a:spcBef>
                <a:spcPts val="0"/>
              </a:spcBef>
            </a:pPr>
            <a:r>
              <a:rPr lang="el-GR" altLang="de-DE" dirty="0"/>
              <a:t>Παιδικό δωμάτιο</a:t>
            </a:r>
            <a:endParaRPr lang="de-DE" altLang="de-DE" dirty="0" smtClean="0"/>
          </a:p>
        </p:txBody>
      </p:sp>
      <p:sp>
        <p:nvSpPr>
          <p:cNvPr id="24585"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a:t>(© </a:t>
            </a:r>
            <a:r>
              <a:rPr lang="de-DE" altLang="de-DE" sz="800" b="0" i="1" dirty="0" smtClean="0"/>
              <a:t>Heike Platow) </a:t>
            </a:r>
            <a:endParaRPr lang="de-DE" altLang="de-DE" sz="800" b="0" i="1"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175" y="1341438"/>
            <a:ext cx="5940000" cy="3960000"/>
          </a:xfrm>
          <a:prstGeom prst="rect">
            <a:avLst/>
          </a:prstGeom>
        </p:spPr>
      </p:pic>
      <p:sp>
        <p:nvSpPr>
          <p:cNvPr id="14"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15"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800" dirty="0">
                <a:latin typeface="Arial" charset="0"/>
              </a:rPr>
              <a:t>= </a:t>
            </a:r>
            <a:r>
              <a:rPr lang="el-GR" altLang="de-DE" sz="1800" dirty="0">
                <a:latin typeface="Arial" charset="0"/>
              </a:rPr>
              <a:t>δεν παρουσιάστηκαν</a:t>
            </a:r>
            <a:endParaRPr lang="en-US" altLang="de-DE" sz="1800" dirty="0">
              <a:latin typeface="Arial" charset="0"/>
            </a:endParaRPr>
          </a:p>
        </p:txBody>
      </p:sp>
      <p:sp>
        <p:nvSpPr>
          <p:cNvPr id="12"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.20</a:t>
            </a:r>
            <a:endParaRPr lang="en-US" altLang="de-DE" sz="1200" b="1" dirty="0">
              <a:solidFill>
                <a:schemeClr val="tx2"/>
              </a:solidFill>
              <a:latin typeface="+mn-lt"/>
            </a:endParaRPr>
          </a:p>
        </p:txBody>
      </p:sp>
      <p:sp>
        <p:nvSpPr>
          <p:cNvPr id="9" name="Rectangle 3"/>
          <p:cNvSpPr txBox="1">
            <a:spLocks noChangeArrowheads="1"/>
          </p:cNvSpPr>
          <p:nvPr/>
        </p:nvSpPr>
        <p:spPr bwMode="auto">
          <a:xfrm>
            <a:off x="107504" y="1650154"/>
            <a:ext cx="2880000"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360000" indent="-360000" eaLnBrk="1" hangingPunct="1">
              <a:spcBef>
                <a:spcPts val="1200"/>
              </a:spcBef>
              <a:buClr>
                <a:srgbClr val="8CADAE"/>
              </a:buClr>
              <a:buFontTx/>
              <a:buChar char="o"/>
            </a:pPr>
            <a:r>
              <a:rPr lang="el-GR" altLang="de-DE" sz="1800" b="0" kern="0" dirty="0" smtClean="0"/>
              <a:t>κουζινίτσα</a:t>
            </a:r>
          </a:p>
          <a:p>
            <a:pPr marL="360000" indent="-360000" eaLnBrk="1" hangingPunct="1">
              <a:spcBef>
                <a:spcPts val="1200"/>
              </a:spcBef>
              <a:buClr>
                <a:srgbClr val="8CADAE"/>
              </a:buClr>
              <a:buFontTx/>
              <a:buChar char="o"/>
            </a:pPr>
            <a:r>
              <a:rPr lang="el-GR" altLang="de-DE" sz="1800" b="0" kern="0" dirty="0" smtClean="0"/>
              <a:t>κούκλες</a:t>
            </a:r>
          </a:p>
          <a:p>
            <a:pPr marL="360000" indent="-360000" eaLnBrk="1" hangingPunct="1">
              <a:spcBef>
                <a:spcPts val="1200"/>
              </a:spcBef>
              <a:buClr>
                <a:srgbClr val="8CADAE"/>
              </a:buClr>
              <a:buFontTx/>
              <a:buChar char="o"/>
            </a:pPr>
            <a:r>
              <a:rPr lang="el-GR" altLang="de-DE" sz="1800" kern="0" dirty="0" smtClean="0">
                <a:solidFill>
                  <a:srgbClr val="8CADAE"/>
                </a:solidFill>
              </a:rPr>
              <a:t>λούτριναζωάκια</a:t>
            </a:r>
          </a:p>
          <a:p>
            <a:pPr marL="360000" indent="-360000" eaLnBrk="1" hangingPunct="1">
              <a:spcBef>
                <a:spcPts val="1200"/>
              </a:spcBef>
              <a:buClr>
                <a:srgbClr val="8CADAE"/>
              </a:buClr>
              <a:buFontTx/>
              <a:buChar char="o"/>
            </a:pPr>
            <a:r>
              <a:rPr lang="el-GR" altLang="de-DE" sz="1800" kern="0" dirty="0" smtClean="0">
                <a:solidFill>
                  <a:srgbClr val="8CADAE"/>
                </a:solidFill>
              </a:rPr>
              <a:t>παιδικές καρέκλες</a:t>
            </a:r>
          </a:p>
          <a:p>
            <a:pPr marL="360000" indent="-360000" eaLnBrk="1" hangingPunct="1">
              <a:spcBef>
                <a:spcPts val="1200"/>
              </a:spcBef>
              <a:buClr>
                <a:srgbClr val="8CADAE"/>
              </a:buClr>
              <a:buFontTx/>
              <a:buChar char="o"/>
            </a:pPr>
            <a:r>
              <a:rPr lang="el-GR" altLang="de-DE" sz="1800" b="0" kern="0" dirty="0" smtClean="0"/>
              <a:t>βιβλία</a:t>
            </a:r>
          </a:p>
          <a:p>
            <a:pPr marL="360000" indent="-360000" eaLnBrk="1" hangingPunct="1">
              <a:spcBef>
                <a:spcPts val="1200"/>
              </a:spcBef>
              <a:buClr>
                <a:srgbClr val="8CADAE"/>
              </a:buClr>
              <a:buFontTx/>
              <a:buChar char="o"/>
            </a:pPr>
            <a:r>
              <a:rPr lang="el-GR" altLang="de-DE" sz="1800" b="0" kern="0" dirty="0" smtClean="0"/>
              <a:t>κουκλόσπιτο</a:t>
            </a:r>
          </a:p>
          <a:p>
            <a:pPr marL="360000" indent="-360000" eaLnBrk="1" hangingPunct="1">
              <a:spcBef>
                <a:spcPts val="1200"/>
              </a:spcBef>
              <a:buClr>
                <a:srgbClr val="8CADAE"/>
              </a:buClr>
              <a:buFontTx/>
              <a:buChar char="o"/>
            </a:pPr>
            <a:r>
              <a:rPr lang="el-GR" altLang="de-DE" sz="1800" b="0" kern="0" dirty="0" smtClean="0"/>
              <a:t>εκσκαφέας</a:t>
            </a:r>
            <a:endParaRPr lang="en-US" altLang="de-DE" sz="1800" b="0" kern="0" dirty="0"/>
          </a:p>
        </p:txBody>
      </p:sp>
    </p:spTree>
    <p:extLst>
      <p:ext uri="{BB962C8B-B14F-4D97-AF65-F5344CB8AC3E}">
        <p14:creationId xmlns:p14="http://schemas.microsoft.com/office/powerpoint/2010/main" val="12907393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21507"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smtClean="0"/>
              <a:t>(© Heike Platow) </a:t>
            </a:r>
            <a:endParaRPr lang="de-DE" altLang="de-DE" sz="800" b="0" i="1" dirty="0"/>
          </a:p>
        </p:txBody>
      </p:sp>
      <p:sp>
        <p:nvSpPr>
          <p:cNvPr id="21508"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b="0">
                <a:solidFill>
                  <a:schemeClr val="bg1"/>
                </a:solidFill>
              </a:rPr>
              <a:t>11</a:t>
            </a: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0" y="548680"/>
            <a:ext cx="8640000" cy="5760000"/>
          </a:xfrm>
          <a:prstGeom prst="rect">
            <a:avLst/>
          </a:prstGeom>
        </p:spPr>
      </p:pic>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.21</a:t>
            </a:r>
            <a:endParaRPr lang="en-US" altLang="de-DE" sz="1200" b="1" dirty="0">
              <a:solidFill>
                <a:schemeClr val="tx2"/>
              </a:solidFill>
              <a:latin typeface="+mn-lt"/>
            </a:endParaRPr>
          </a:p>
        </p:txBody>
      </p:sp>
    </p:spTree>
    <p:extLst>
      <p:ext uri="{BB962C8B-B14F-4D97-AF65-F5344CB8AC3E}">
        <p14:creationId xmlns:p14="http://schemas.microsoft.com/office/powerpoint/2010/main" val="32006000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l-GR" altLang="de-DE" b="0" kern="0" dirty="0"/>
              <a:t>Ανταλλαγή ιδεών</a:t>
            </a:r>
            <a:endParaRPr lang="de-DE" altLang="de-DE" b="0" kern="0" dirty="0" smtClean="0"/>
          </a:p>
        </p:txBody>
      </p:sp>
      <p:sp>
        <p:nvSpPr>
          <p:cNvPr id="9" name="Rectangle 3"/>
          <p:cNvSpPr txBox="1">
            <a:spLocks noChangeArrowheads="1"/>
          </p:cNvSpPr>
          <p:nvPr/>
        </p:nvSpPr>
        <p:spPr bwMode="auto">
          <a:xfrm>
            <a:off x="252000" y="1343745"/>
            <a:ext cx="8640000"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indent="0" eaLnBrk="1" hangingPunct="1">
              <a:spcBef>
                <a:spcPts val="1200"/>
              </a:spcBef>
            </a:pPr>
            <a:r>
              <a:rPr lang="el-GR" altLang="de-DE" sz="1800" b="0" kern="0" dirty="0"/>
              <a:t>Τι βλέπετε τυπικά σε μια κουζίνα</a:t>
            </a:r>
            <a:r>
              <a:rPr lang="el-GR" altLang="de-DE" sz="1800" b="0" kern="0" dirty="0" smtClean="0"/>
              <a:t>;</a:t>
            </a:r>
            <a:endParaRPr lang="de-DE" altLang="de-DE" sz="1800" b="0" kern="0" dirty="0" smtClean="0"/>
          </a:p>
          <a:p>
            <a:pPr marL="180000" indent="0" eaLnBrk="1" hangingPunct="1">
              <a:spcBef>
                <a:spcPts val="1200"/>
              </a:spcBef>
            </a:pPr>
            <a:r>
              <a:rPr lang="en-US" altLang="de-DE" sz="1800" b="0" kern="0" dirty="0" smtClean="0"/>
              <a:t>…</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pPr>
            <a:endParaRPr lang="en-US" altLang="de-DE" sz="1800" b="0" kern="0" dirty="0" smtClean="0"/>
          </a:p>
          <a:p>
            <a:pPr marL="180000" indent="0" eaLnBrk="1" hangingPunct="1">
              <a:spcBef>
                <a:spcPts val="1200"/>
              </a:spcBef>
            </a:pPr>
            <a:endParaRPr lang="en-US" altLang="de-DE" sz="1800" b="0" kern="0" dirty="0" smtClean="0"/>
          </a:p>
          <a:p>
            <a:pPr marL="180000" indent="0" eaLnBrk="1" hangingPunct="1">
              <a:spcBef>
                <a:spcPts val="1200"/>
              </a:spcBef>
            </a:pPr>
            <a:endParaRPr lang="en-US" altLang="de-DE" sz="1800" b="0" kern="0" dirty="0" smtClean="0"/>
          </a:p>
          <a:p>
            <a:pPr marL="180000" indent="0" eaLnBrk="1" hangingPunct="1">
              <a:spcBef>
                <a:spcPts val="1200"/>
              </a:spcBef>
            </a:pPr>
            <a:endParaRPr lang="en-US" altLang="de-DE" sz="1800" b="0" kern="0" dirty="0" smtClean="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.22</a:t>
            </a:r>
            <a:endParaRPr lang="en-US" altLang="de-DE" sz="1200" b="1" dirty="0">
              <a:solidFill>
                <a:schemeClr val="tx2"/>
              </a:solidFill>
              <a:latin typeface="+mn-lt"/>
            </a:endParaRPr>
          </a:p>
        </p:txBody>
      </p:sp>
    </p:spTree>
    <p:extLst>
      <p:ext uri="{BB962C8B-B14F-4D97-AF65-F5344CB8AC3E}">
        <p14:creationId xmlns:p14="http://schemas.microsoft.com/office/powerpoint/2010/main" val="1567452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0"/>
            <a:ext cx="9144000" cy="792000"/>
          </a:xfrm>
        </p:spPr>
        <p:txBody>
          <a:bodyPr anchor="ctr"/>
          <a:lstStyle/>
          <a:p>
            <a:pPr eaLnBrk="1" hangingPunct="1">
              <a:spcBef>
                <a:spcPts val="0"/>
              </a:spcBef>
            </a:pPr>
            <a:r>
              <a:rPr lang="el-GR" altLang="de-DE" dirty="0" smtClean="0"/>
              <a:t>Κουζίνα</a:t>
            </a:r>
            <a:r>
              <a:rPr lang="de-DE" altLang="de-DE" dirty="0" smtClean="0"/>
              <a:t/>
            </a:r>
            <a:br>
              <a:rPr lang="de-DE" altLang="de-DE" dirty="0" smtClean="0"/>
            </a:br>
            <a:r>
              <a:rPr lang="el-GR" altLang="de-DE" dirty="0" smtClean="0"/>
              <a:t>Τι </a:t>
            </a:r>
            <a:r>
              <a:rPr lang="el-GR" altLang="de-DE" dirty="0"/>
              <a:t>βλέπετε</a:t>
            </a:r>
            <a:r>
              <a:rPr lang="el-GR" altLang="de-DE" dirty="0" smtClean="0"/>
              <a:t>;</a:t>
            </a:r>
            <a:r>
              <a:rPr lang="de-DE" altLang="de-DE" dirty="0" smtClean="0"/>
              <a:t> </a:t>
            </a:r>
            <a:r>
              <a:rPr lang="el-GR" altLang="de-DE" dirty="0" smtClean="0"/>
              <a:t>Πόσο </a:t>
            </a:r>
            <a:r>
              <a:rPr lang="el-GR" altLang="de-DE" dirty="0"/>
              <a:t>σίγουρος είστε;</a:t>
            </a:r>
            <a:endParaRPr lang="en-US" altLang="de-DE" dirty="0"/>
          </a:p>
        </p:txBody>
      </p:sp>
      <p:sp>
        <p:nvSpPr>
          <p:cNvPr id="23555" name="Rectangle 3"/>
          <p:cNvSpPr>
            <a:spLocks noGrp="1" noChangeArrowheads="1"/>
          </p:cNvSpPr>
          <p:nvPr>
            <p:ph type="body" idx="4294967295"/>
          </p:nvPr>
        </p:nvSpPr>
        <p:spPr>
          <a:xfrm>
            <a:off x="3132000" y="1341438"/>
            <a:ext cx="2880000" cy="40147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60000" indent="-360000" eaLnBrk="1" hangingPunct="1">
              <a:spcBef>
                <a:spcPts val="1200"/>
              </a:spcBef>
              <a:buClr>
                <a:srgbClr val="8CADAE"/>
              </a:buClr>
              <a:buFontTx/>
              <a:buChar char="o"/>
            </a:pPr>
            <a:r>
              <a:rPr lang="el-GR" altLang="de-DE" dirty="0" smtClean="0"/>
              <a:t>τηγάνι</a:t>
            </a:r>
            <a:endParaRPr lang="el-GR" altLang="de-DE" dirty="0"/>
          </a:p>
          <a:p>
            <a:pPr marL="360000" indent="-360000" eaLnBrk="1" hangingPunct="1">
              <a:spcBef>
                <a:spcPts val="1200"/>
              </a:spcBef>
              <a:buClr>
                <a:srgbClr val="8CADAE"/>
              </a:buClr>
              <a:buFontTx/>
              <a:buChar char="o"/>
            </a:pPr>
            <a:r>
              <a:rPr lang="el-GR" altLang="de-DE" dirty="0" smtClean="0"/>
              <a:t>φρυγανιέρα</a:t>
            </a:r>
            <a:endParaRPr lang="el-GR" altLang="de-DE" dirty="0"/>
          </a:p>
          <a:p>
            <a:pPr marL="360000" indent="-360000" eaLnBrk="1" hangingPunct="1">
              <a:spcBef>
                <a:spcPts val="1200"/>
              </a:spcBef>
              <a:buClr>
                <a:srgbClr val="8CADAE"/>
              </a:buClr>
              <a:buFontTx/>
              <a:buChar char="o"/>
            </a:pPr>
            <a:r>
              <a:rPr lang="el-GR" altLang="de-DE" dirty="0" smtClean="0"/>
              <a:t>κατσαρόλα</a:t>
            </a:r>
            <a:endParaRPr lang="el-GR" altLang="de-DE" dirty="0"/>
          </a:p>
          <a:p>
            <a:pPr marL="360000" indent="-360000" eaLnBrk="1" hangingPunct="1">
              <a:spcBef>
                <a:spcPts val="1200"/>
              </a:spcBef>
              <a:buClr>
                <a:srgbClr val="8CADAE"/>
              </a:buClr>
              <a:buFontTx/>
              <a:buChar char="o"/>
            </a:pPr>
            <a:r>
              <a:rPr lang="el-GR" altLang="de-DE" dirty="0" smtClean="0"/>
              <a:t>βραστήρας</a:t>
            </a:r>
            <a:endParaRPr lang="el-GR" altLang="de-DE" dirty="0"/>
          </a:p>
          <a:p>
            <a:pPr marL="360000" indent="-360000" eaLnBrk="1" hangingPunct="1">
              <a:spcBef>
                <a:spcPts val="1200"/>
              </a:spcBef>
              <a:buClr>
                <a:srgbClr val="8CADAE"/>
              </a:buClr>
              <a:buFontTx/>
              <a:buChar char="o"/>
            </a:pPr>
            <a:r>
              <a:rPr lang="el-GR" altLang="de-DE" dirty="0" smtClean="0"/>
              <a:t>πανί </a:t>
            </a:r>
            <a:r>
              <a:rPr lang="el-GR" altLang="de-DE" dirty="0"/>
              <a:t>καθαρισμού</a:t>
            </a:r>
          </a:p>
          <a:p>
            <a:pPr marL="360000" indent="-360000" eaLnBrk="1" hangingPunct="1">
              <a:spcBef>
                <a:spcPts val="1200"/>
              </a:spcBef>
              <a:buClr>
                <a:srgbClr val="8CADAE"/>
              </a:buClr>
              <a:buFontTx/>
              <a:buChar char="o"/>
            </a:pPr>
            <a:r>
              <a:rPr lang="el-GR" altLang="de-DE" dirty="0" smtClean="0"/>
              <a:t>μπουκάλια</a:t>
            </a:r>
            <a:endParaRPr lang="el-GR" altLang="de-DE" dirty="0"/>
          </a:p>
          <a:p>
            <a:pPr marL="360000" indent="-360000" eaLnBrk="1" hangingPunct="1">
              <a:spcBef>
                <a:spcPts val="1200"/>
              </a:spcBef>
              <a:buClr>
                <a:srgbClr val="8CADAE"/>
              </a:buClr>
              <a:buFontTx/>
              <a:buChar char="o"/>
            </a:pPr>
            <a:r>
              <a:rPr lang="el-GR" altLang="de-DE" dirty="0" smtClean="0"/>
              <a:t>μαχαίρια</a:t>
            </a:r>
            <a:endParaRPr lang="en-US" altLang="de-DE"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.23</a:t>
            </a:r>
            <a:endParaRPr lang="en-US" altLang="de-DE" sz="1200" b="1" dirty="0">
              <a:solidFill>
                <a:schemeClr val="tx2"/>
              </a:solidFill>
              <a:latin typeface="+mn-lt"/>
            </a:endParaRPr>
          </a:p>
        </p:txBody>
      </p:sp>
    </p:spTree>
    <p:extLst>
      <p:ext uri="{BB962C8B-B14F-4D97-AF65-F5344CB8AC3E}">
        <p14:creationId xmlns:p14="http://schemas.microsoft.com/office/powerpoint/2010/main" val="696697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8"/>
          <p:cNvSpPr>
            <a:spLocks noGrp="1" noChangeArrowheads="1"/>
          </p:cNvSpPr>
          <p:nvPr>
            <p:ph type="title" idx="4294967295"/>
          </p:nvPr>
        </p:nvSpPr>
        <p:spPr>
          <a:xfrm>
            <a:off x="0" y="0"/>
            <a:ext cx="9144000" cy="792000"/>
          </a:xfrm>
          <a:noFill/>
        </p:spPr>
        <p:txBody>
          <a:bodyPr anchor="ctr"/>
          <a:lstStyle/>
          <a:p>
            <a:pPr eaLnBrk="1" hangingPunct="1">
              <a:spcBef>
                <a:spcPts val="0"/>
              </a:spcBef>
            </a:pPr>
            <a:r>
              <a:rPr lang="el-GR" altLang="de-DE" dirty="0"/>
              <a:t>Κουζίνα</a:t>
            </a:r>
            <a:endParaRPr lang="en-US" altLang="de-DE" dirty="0" smtClean="0"/>
          </a:p>
        </p:txBody>
      </p:sp>
      <p:sp>
        <p:nvSpPr>
          <p:cNvPr id="24585"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a:t>(© </a:t>
            </a:r>
            <a:r>
              <a:rPr lang="de-DE" altLang="de-DE" sz="800" b="0" i="1" dirty="0" smtClean="0"/>
              <a:t>Heike Platow) </a:t>
            </a:r>
            <a:endParaRPr lang="de-DE" altLang="de-DE" sz="800" b="0" i="1" dirty="0"/>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174" y="1341438"/>
            <a:ext cx="5940001" cy="3960000"/>
          </a:xfrm>
          <a:prstGeom prst="rect">
            <a:avLst/>
          </a:prstGeom>
        </p:spPr>
      </p:pic>
      <p:sp>
        <p:nvSpPr>
          <p:cNvPr id="13"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14"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800" dirty="0">
                <a:latin typeface="Arial" charset="0"/>
              </a:rPr>
              <a:t>= </a:t>
            </a:r>
            <a:r>
              <a:rPr lang="el-GR" altLang="de-DE" sz="1800" dirty="0">
                <a:latin typeface="Arial" charset="0"/>
              </a:rPr>
              <a:t>δεν παρουσιάστηκαν</a:t>
            </a:r>
            <a:endParaRPr lang="de-DE" altLang="de-DE" sz="1800" dirty="0">
              <a:latin typeface="Arial" charset="0"/>
            </a:endParaRPr>
          </a:p>
        </p:txBody>
      </p:sp>
      <p:sp>
        <p:nvSpPr>
          <p:cNvPr id="12"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.24</a:t>
            </a:r>
            <a:endParaRPr lang="en-US" altLang="de-DE" sz="1200" b="1" dirty="0">
              <a:solidFill>
                <a:schemeClr val="tx2"/>
              </a:solidFill>
              <a:latin typeface="+mn-lt"/>
            </a:endParaRPr>
          </a:p>
        </p:txBody>
      </p:sp>
      <p:sp>
        <p:nvSpPr>
          <p:cNvPr id="9" name="Rectangle 3"/>
          <p:cNvSpPr txBox="1">
            <a:spLocks noChangeArrowheads="1"/>
          </p:cNvSpPr>
          <p:nvPr/>
        </p:nvSpPr>
        <p:spPr bwMode="auto">
          <a:xfrm>
            <a:off x="251520" y="1468731"/>
            <a:ext cx="2880000"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360000" indent="-360000" eaLnBrk="1" hangingPunct="1">
              <a:spcBef>
                <a:spcPts val="1200"/>
              </a:spcBef>
              <a:buClr>
                <a:srgbClr val="8CADAE"/>
              </a:buClr>
              <a:buFontTx/>
              <a:buChar char="o"/>
            </a:pPr>
            <a:r>
              <a:rPr lang="el-GR" altLang="de-DE" sz="1800" b="0" kern="0" dirty="0" smtClean="0"/>
              <a:t>τηγάνι</a:t>
            </a:r>
          </a:p>
          <a:p>
            <a:pPr marL="360000" indent="-360000" eaLnBrk="1" hangingPunct="1">
              <a:spcBef>
                <a:spcPts val="1200"/>
              </a:spcBef>
              <a:buClr>
                <a:srgbClr val="8CADAE"/>
              </a:buClr>
              <a:buFontTx/>
              <a:buChar char="o"/>
            </a:pPr>
            <a:r>
              <a:rPr lang="el-GR" altLang="de-DE" sz="1800" b="0" kern="0" dirty="0" smtClean="0"/>
              <a:t>φρυγανιέρα</a:t>
            </a:r>
          </a:p>
          <a:p>
            <a:pPr marL="360000" indent="-360000" eaLnBrk="1" hangingPunct="1">
              <a:spcBef>
                <a:spcPts val="1200"/>
              </a:spcBef>
              <a:buClr>
                <a:srgbClr val="8CADAE"/>
              </a:buClr>
              <a:buFontTx/>
              <a:buChar char="o"/>
            </a:pPr>
            <a:r>
              <a:rPr lang="el-GR" altLang="de-DE" sz="1800" kern="0" dirty="0" smtClean="0">
                <a:solidFill>
                  <a:srgbClr val="8CADAE"/>
                </a:solidFill>
              </a:rPr>
              <a:t>κατσαρόλα</a:t>
            </a:r>
          </a:p>
          <a:p>
            <a:pPr marL="360000" indent="-360000" eaLnBrk="1" hangingPunct="1">
              <a:spcBef>
                <a:spcPts val="1200"/>
              </a:spcBef>
              <a:buClr>
                <a:srgbClr val="8CADAE"/>
              </a:buClr>
              <a:buFontTx/>
              <a:buChar char="o"/>
            </a:pPr>
            <a:r>
              <a:rPr lang="el-GR" altLang="de-DE" sz="1800" b="0" kern="0" dirty="0" smtClean="0"/>
              <a:t>βραστήρας</a:t>
            </a:r>
          </a:p>
          <a:p>
            <a:pPr marL="360000" indent="-360000" eaLnBrk="1" hangingPunct="1">
              <a:spcBef>
                <a:spcPts val="1200"/>
              </a:spcBef>
              <a:buClr>
                <a:srgbClr val="8CADAE"/>
              </a:buClr>
              <a:buFontTx/>
              <a:buChar char="o"/>
            </a:pPr>
            <a:r>
              <a:rPr lang="el-GR" altLang="de-DE" sz="1800" b="0" kern="0" dirty="0" smtClean="0"/>
              <a:t>πανί καθαρισμού</a:t>
            </a:r>
          </a:p>
          <a:p>
            <a:pPr marL="360000" indent="-360000" eaLnBrk="1" hangingPunct="1">
              <a:spcBef>
                <a:spcPts val="1200"/>
              </a:spcBef>
              <a:buClr>
                <a:srgbClr val="8CADAE"/>
              </a:buClr>
              <a:buFontTx/>
              <a:buChar char="o"/>
            </a:pPr>
            <a:r>
              <a:rPr lang="el-GR" altLang="de-DE" sz="1800" b="0" kern="0" dirty="0" smtClean="0"/>
              <a:t>μπουκάλια</a:t>
            </a:r>
          </a:p>
          <a:p>
            <a:pPr marL="360000" indent="-360000" eaLnBrk="1" hangingPunct="1">
              <a:spcBef>
                <a:spcPts val="1200"/>
              </a:spcBef>
              <a:buClr>
                <a:srgbClr val="8CADAE"/>
              </a:buClr>
              <a:buFontTx/>
              <a:buChar char="o"/>
            </a:pPr>
            <a:r>
              <a:rPr lang="el-GR" altLang="de-DE" sz="1800" kern="0" dirty="0" smtClean="0">
                <a:solidFill>
                  <a:srgbClr val="8CADAE"/>
                </a:solidFill>
              </a:rPr>
              <a:t>μαχαίρια</a:t>
            </a:r>
            <a:endParaRPr lang="en-US" altLang="de-DE" sz="1800" kern="0" dirty="0">
              <a:solidFill>
                <a:srgbClr val="8CADAE"/>
              </a:solidFill>
            </a:endParaRPr>
          </a:p>
        </p:txBody>
      </p:sp>
    </p:spTree>
    <p:extLst>
      <p:ext uri="{BB962C8B-B14F-4D97-AF65-F5344CB8AC3E}">
        <p14:creationId xmlns:p14="http://schemas.microsoft.com/office/powerpoint/2010/main" val="35445306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251520" y="1340768"/>
            <a:ext cx="8640000"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720000" indent="-360000" eaLnBrk="1" hangingPunct="1">
              <a:spcBef>
                <a:spcPts val="1200"/>
              </a:spcBef>
              <a:buClr>
                <a:srgbClr val="8CADAE"/>
              </a:buClr>
              <a:buFontTx/>
              <a:buChar char="o"/>
            </a:pPr>
            <a:r>
              <a:rPr lang="el-GR" altLang="de-DE" sz="1800" dirty="0"/>
              <a:t>ξεχνώντας</a:t>
            </a:r>
            <a:endParaRPr lang="en-US" altLang="de-DE" sz="1800" dirty="0" smtClean="0"/>
          </a:p>
          <a:p>
            <a:pPr marL="720000" indent="-360000" eaLnBrk="1" hangingPunct="1">
              <a:spcBef>
                <a:spcPts val="1200"/>
              </a:spcBef>
              <a:buClr>
                <a:srgbClr val="8CADAE"/>
              </a:buClr>
              <a:buFontTx/>
              <a:buChar char="o"/>
            </a:pPr>
            <a:r>
              <a:rPr lang="el-GR" altLang="de-DE" sz="1800" dirty="0"/>
              <a:t>μνημονικές προκαταλήψεις:</a:t>
            </a:r>
            <a:r>
              <a:rPr lang="en-US" altLang="de-DE" sz="1800" b="0" dirty="0" smtClean="0">
                <a:latin typeface="Arial" charset="0"/>
              </a:rPr>
              <a:t/>
            </a:r>
            <a:br>
              <a:rPr lang="en-US" altLang="de-DE" sz="1800" b="0" dirty="0" smtClean="0">
                <a:latin typeface="Arial" charset="0"/>
              </a:rPr>
            </a:br>
            <a:r>
              <a:rPr lang="en-US" altLang="de-DE" sz="1800" b="0" dirty="0" smtClean="0">
                <a:latin typeface="Arial" charset="0"/>
              </a:rPr>
              <a:t> </a:t>
            </a:r>
            <a:r>
              <a:rPr lang="en-US" altLang="de-DE" sz="1800" b="0" dirty="0" smtClean="0">
                <a:sym typeface="Wingdings" pitchFamily="2" charset="2"/>
              </a:rPr>
              <a:t></a:t>
            </a:r>
            <a:r>
              <a:rPr lang="en-US" altLang="de-DE" sz="1800" b="0" dirty="0" smtClean="0"/>
              <a:t> </a:t>
            </a:r>
            <a:r>
              <a:rPr lang="el-GR" altLang="de-DE" sz="1800" b="0" dirty="0"/>
              <a:t>οι αρνητικές αναμνήσεις ξεχνιούνται πρωτίστως (καταστολή)</a:t>
            </a:r>
            <a:r>
              <a:rPr lang="en-US" altLang="de-DE" sz="1800" b="0" dirty="0" smtClean="0"/>
              <a:t> </a:t>
            </a:r>
            <a:br>
              <a:rPr lang="en-US" altLang="de-DE" sz="1800" b="0" dirty="0" smtClean="0"/>
            </a:br>
            <a:r>
              <a:rPr lang="en-US" altLang="de-DE" sz="1800" b="0" dirty="0" smtClean="0"/>
              <a:t> </a:t>
            </a:r>
            <a:r>
              <a:rPr lang="en-US" altLang="de-DE" sz="1800" b="0" dirty="0" smtClean="0">
                <a:sym typeface="Wingdings" pitchFamily="2" charset="2"/>
              </a:rPr>
              <a:t> </a:t>
            </a:r>
            <a:r>
              <a:rPr lang="el-GR" altLang="de-DE" sz="1800" b="0" dirty="0"/>
              <a:t>οι θετικές αναμνήσεις ξεχνιούνται πρωτίστως (καταθλιπτική διάθεση)</a:t>
            </a:r>
            <a:endParaRPr lang="en-US" altLang="de-DE" sz="1800" b="0" dirty="0" smtClean="0"/>
          </a:p>
          <a:p>
            <a:pPr marL="720000" indent="-360000" eaLnBrk="1" hangingPunct="1">
              <a:spcBef>
                <a:spcPts val="1200"/>
              </a:spcBef>
              <a:buClr>
                <a:srgbClr val="8CADAE"/>
              </a:buClr>
              <a:buFontTx/>
              <a:buChar char="o"/>
            </a:pPr>
            <a:r>
              <a:rPr lang="el-GR" altLang="de-DE" sz="1800" dirty="0"/>
              <a:t>ψευδείς αναμνήσεις: </a:t>
            </a:r>
            <a:r>
              <a:rPr lang="el-GR" altLang="de-DE" sz="1800" b="0" dirty="0"/>
              <a:t>Κάποια πράγματα που θυμόμαστε ότι δε συνέβησαν με αυτό τον τρόπο!</a:t>
            </a:r>
            <a:endParaRPr lang="en-US" altLang="de-DE" sz="1800" b="0" dirty="0"/>
          </a:p>
        </p:txBody>
      </p:sp>
      <p:sp>
        <p:nvSpPr>
          <p:cNvPr id="25603"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l-GR" altLang="de-DE" b="0" dirty="0">
                <a:solidFill>
                  <a:schemeClr val="accent1"/>
                </a:solidFill>
              </a:rPr>
              <a:t>Τύποι μνημονικών λαθών</a:t>
            </a:r>
            <a:endParaRPr lang="en-US" altLang="de-DE" b="0" dirty="0">
              <a:solidFill>
                <a:schemeClr val="accent1"/>
              </a:solidFill>
            </a:endParaRP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.25</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0" y="0"/>
            <a:ext cx="9144000" cy="792000"/>
          </a:xfrm>
        </p:spPr>
        <p:txBody>
          <a:bodyPr anchor="ctr"/>
          <a:lstStyle/>
          <a:p>
            <a:pPr eaLnBrk="1" hangingPunct="1"/>
            <a:r>
              <a:rPr lang="el-GR" altLang="de-DE" dirty="0"/>
              <a:t>Τι προκαλεί τις λανθασμένες αναμνήσεις;</a:t>
            </a:r>
            <a:endParaRPr lang="en-US" altLang="de-DE" sz="1900" dirty="0" smtClean="0"/>
          </a:p>
        </p:txBody>
      </p:sp>
      <p:sp>
        <p:nvSpPr>
          <p:cNvPr id="26627" name="Rectangle 3"/>
          <p:cNvSpPr>
            <a:spLocks noGrp="1" noChangeArrowheads="1"/>
          </p:cNvSpPr>
          <p:nvPr>
            <p:ph type="body" idx="4294967295"/>
          </p:nvPr>
        </p:nvSpPr>
        <p:spPr>
          <a:xfrm>
            <a:off x="252000" y="1340768"/>
            <a:ext cx="8640000" cy="3384376"/>
          </a:xfrm>
        </p:spPr>
        <p:txBody>
          <a:bodyPr/>
          <a:lstStyle/>
          <a:p>
            <a:pPr marL="180000" indent="0" eaLnBrk="1" hangingPunct="1">
              <a:spcBef>
                <a:spcPts val="1200"/>
              </a:spcBef>
              <a:buFont typeface="Wingdings" pitchFamily="2" charset="2"/>
              <a:buNone/>
            </a:pPr>
            <a:r>
              <a:rPr lang="el-GR" altLang="de-DE" dirty="0"/>
              <a:t>Ο εγκέφαλός μας αντικαθιστά και προσθέτει χαμένες πληροφορίες από προηγούμενα σχετικά γεγονότα (π.χ. επίσκεψη στο ζωολογικό κήπο, σαφάρι) και πολλά προστίθενται με τη «λογική» (στο παράδειγμα: ρινόκερος, λιοντάρι), αντίστοιχα</a:t>
            </a:r>
            <a:r>
              <a:rPr lang="el-GR" altLang="de-DE" dirty="0" smtClean="0"/>
              <a:t>!</a:t>
            </a:r>
            <a:endParaRPr lang="de-DE" altLang="de-DE" dirty="0" smtClean="0"/>
          </a:p>
          <a:p>
            <a:pPr marL="180000" indent="0" eaLnBrk="1" hangingPunct="1">
              <a:spcBef>
                <a:spcPts val="1200"/>
              </a:spcBef>
              <a:buFont typeface="Wingdings" pitchFamily="2" charset="2"/>
              <a:buNone/>
            </a:pPr>
            <a:endParaRPr lang="en-US" altLang="de-DE" dirty="0" smtClean="0"/>
          </a:p>
          <a:p>
            <a:pPr marL="180000" indent="0" eaLnBrk="1" hangingPunct="1">
              <a:spcBef>
                <a:spcPts val="1200"/>
              </a:spcBef>
              <a:buFont typeface="Wingdings" pitchFamily="2" charset="2"/>
              <a:buNone/>
            </a:pPr>
            <a:r>
              <a:rPr lang="el-GR" altLang="de-DE" dirty="0"/>
              <a:t>Το στρες αυξάνει την τάση για μνημονικά λάθη</a:t>
            </a:r>
            <a:r>
              <a:rPr lang="el-GR" altLang="de-DE" dirty="0" smtClean="0"/>
              <a:t>!</a:t>
            </a:r>
            <a:endParaRPr lang="de-DE" altLang="de-DE" dirty="0" smtClean="0"/>
          </a:p>
          <a:p>
            <a:pPr marL="180000" indent="0" eaLnBrk="1" hangingPunct="1">
              <a:spcBef>
                <a:spcPts val="1200"/>
              </a:spcBef>
              <a:buFont typeface="Wingdings" pitchFamily="2" charset="2"/>
              <a:buNone/>
            </a:pPr>
            <a:endParaRPr lang="en-US" altLang="de-DE" dirty="0" smtClean="0"/>
          </a:p>
          <a:p>
            <a:pPr marL="180000" indent="0" eaLnBrk="1" hangingPunct="1">
              <a:spcBef>
                <a:spcPts val="1200"/>
              </a:spcBef>
            </a:pPr>
            <a:r>
              <a:rPr lang="el-GR" altLang="de-DE" dirty="0"/>
              <a:t>Οι πραγματικές αναμνήσεις μπορούν συχνά να διαφοροποιηθούν από τις ψευδείς αναμνήσεις από τη «</a:t>
            </a:r>
            <a:r>
              <a:rPr lang="el-GR" altLang="de-DE" b="1" dirty="0"/>
              <a:t>ζωντάνια</a:t>
            </a:r>
            <a:r>
              <a:rPr lang="el-GR" altLang="de-DE" dirty="0"/>
              <a:t>» τους: οι λανθασμένες αναμνήσεις είναι μάλλον «χλωμές» και λιγότερο λεπτομερειακές.</a:t>
            </a:r>
            <a:endParaRPr lang="en-US" altLang="de-DE" dirty="0"/>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.26</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0"/>
            <a:ext cx="9144000" cy="792000"/>
          </a:xfrm>
        </p:spPr>
        <p:txBody>
          <a:bodyPr anchor="ctr"/>
          <a:lstStyle/>
          <a:p>
            <a:pPr eaLnBrk="1" hangingPunct="1"/>
            <a:r>
              <a:rPr lang="el-GR" altLang="de-DE" dirty="0"/>
              <a:t>Λανθασμένες αναμνήσεις στην καθημερινή ζωή</a:t>
            </a:r>
            <a:endParaRPr lang="en-US" altLang="de-DE" dirty="0" smtClean="0"/>
          </a:p>
        </p:txBody>
      </p:sp>
      <p:sp>
        <p:nvSpPr>
          <p:cNvPr id="27651" name="Rectangle 3"/>
          <p:cNvSpPr>
            <a:spLocks noGrp="1" noChangeArrowheads="1"/>
          </p:cNvSpPr>
          <p:nvPr>
            <p:ph type="body" sz="half" idx="4294967295"/>
          </p:nvPr>
        </p:nvSpPr>
        <p:spPr>
          <a:xfrm>
            <a:off x="0" y="1444625"/>
            <a:ext cx="4495800" cy="5184775"/>
          </a:xfrm>
        </p:spPr>
        <p:txBody>
          <a:bodyPr/>
          <a:lstStyle/>
          <a:p>
            <a:pPr marL="0" indent="0" eaLnBrk="1" hangingPunct="1"/>
            <a:endParaRPr lang="de-DE" altLang="de-DE" sz="1600" smtClean="0"/>
          </a:p>
          <a:p>
            <a:pPr marL="0" indent="0" eaLnBrk="1" hangingPunct="1"/>
            <a:endParaRPr lang="de-DE" altLang="de-DE" sz="1600" smtClean="0"/>
          </a:p>
        </p:txBody>
      </p:sp>
      <p:graphicFrame>
        <p:nvGraphicFramePr>
          <p:cNvPr id="161834" name="Group 42"/>
          <p:cNvGraphicFramePr>
            <a:graphicFrameLocks noGrp="1"/>
          </p:cNvGraphicFramePr>
          <p:nvPr>
            <p:ph sz="half" idx="4294967295"/>
            <p:extLst>
              <p:ext uri="{D42A27DB-BD31-4B8C-83A1-F6EECF244321}">
                <p14:modId xmlns:p14="http://schemas.microsoft.com/office/powerpoint/2010/main" val="2368654996"/>
              </p:ext>
            </p:extLst>
          </p:nvPr>
        </p:nvGraphicFramePr>
        <p:xfrm>
          <a:off x="250824" y="1340768"/>
          <a:ext cx="8641656" cy="5055282"/>
        </p:xfrm>
        <a:graphic>
          <a:graphicData uri="http://schemas.openxmlformats.org/drawingml/2006/table">
            <a:tbl>
              <a:tblPr/>
              <a:tblGrid>
                <a:gridCol w="4446588"/>
                <a:gridCol w="4195068"/>
              </a:tblGrid>
              <a:tr h="231998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400" b="0" i="0" u="none" strike="noStrike" cap="none" normalizeH="0" baseline="0" noProof="0" dirty="0" smtClean="0">
                          <a:ln>
                            <a:noFill/>
                          </a:ln>
                          <a:solidFill>
                            <a:schemeClr val="tx1"/>
                          </a:solidFill>
                          <a:effectLst/>
                          <a:latin typeface="Verdana" pitchFamily="34" charset="0"/>
                        </a:rPr>
                        <a:t>π.χ.παιδικές αναμνήσεις</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9388" indent="-179388">
                        <a:spcBef>
                          <a:spcPct val="20000"/>
                        </a:spcBef>
                        <a:buClr>
                          <a:schemeClr val="accent1"/>
                        </a:buClr>
                        <a:buSzPct val="85000"/>
                        <a:buFont typeface="Wingdings 2" pitchFamily="18" charset="2"/>
                        <a:defRPr sz="1600">
                          <a:solidFill>
                            <a:schemeClr val="tx1"/>
                          </a:solidFill>
                          <a:latin typeface="Verdana" pitchFamily="34" charset="0"/>
                        </a:defRPr>
                      </a:lvl1pPr>
                      <a:lvl2pPr marL="38015863" indent="-37657088">
                        <a:spcBef>
                          <a:spcPct val="20000"/>
                        </a:spcBef>
                        <a:buClr>
                          <a:srgbClr val="8CADAE"/>
                        </a:buClr>
                        <a:buSzPct val="85000"/>
                        <a:buFont typeface="Courier New" pitchFamily="49" charset="0"/>
                        <a:defRPr sz="1600">
                          <a:solidFill>
                            <a:schemeClr val="tx1"/>
                          </a:solidFill>
                          <a:latin typeface="Verdana" pitchFamily="34" charset="0"/>
                        </a:defRPr>
                      </a:lvl2pPr>
                      <a:lvl3pPr marL="38195250" indent="-51107975">
                        <a:spcBef>
                          <a:spcPct val="20000"/>
                        </a:spcBef>
                        <a:buClr>
                          <a:srgbClr val="8CADAE"/>
                        </a:buClr>
                        <a:buSzPct val="75000"/>
                        <a:buFont typeface="Wingdings 2" pitchFamily="18" charset="2"/>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9388" marR="0" lvl="0" indent="-17938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altLang="de-DE" sz="1400" b="0" i="0" u="none" strike="noStrike" cap="none" normalizeH="0" baseline="0" noProof="0" dirty="0" smtClean="0">
                          <a:ln>
                            <a:noFill/>
                          </a:ln>
                          <a:solidFill>
                            <a:schemeClr val="tx1"/>
                          </a:solidFill>
                          <a:effectLst/>
                          <a:latin typeface="Verdana" pitchFamily="34" charset="0"/>
                        </a:rPr>
                        <a:t>Οι αναμνήσεις των αδερφών για το ίδιο γεγονός συχνά διαφέρουν σε πολλές λεπτομέρειες.</a:t>
                      </a:r>
                    </a:p>
                    <a:p>
                      <a:pPr marL="179388" marR="0" lvl="0" indent="-17938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altLang="de-DE" sz="1400" b="0" i="0" u="none" strike="noStrike" cap="none" normalizeH="0" baseline="0" noProof="0" dirty="0" smtClean="0">
                          <a:ln>
                            <a:noFill/>
                          </a:ln>
                          <a:solidFill>
                            <a:schemeClr val="tx1"/>
                          </a:solidFill>
                          <a:effectLst/>
                          <a:latin typeface="Verdana" pitchFamily="34" charset="0"/>
                        </a:rPr>
                        <a:t>Μερικές φορές νομίζουμε ότι σκεφτόμαστε συγκεκριμένα γεγονότα, για τα οποία στην πραγματικότητα τα γνωρίζουμε μόνο από φωτογραφίες ή τους γονείς.</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63695">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400" b="0" i="0" u="none" strike="noStrike" cap="none" normalizeH="0" baseline="0" noProof="0" dirty="0" smtClean="0">
                          <a:ln>
                            <a:noFill/>
                          </a:ln>
                          <a:solidFill>
                            <a:schemeClr val="tx1"/>
                          </a:solidFill>
                          <a:effectLst/>
                          <a:latin typeface="Verdana" pitchFamily="34" charset="0"/>
                        </a:rPr>
                        <a:t>π.χ. αν οι καταστάσεις μοιάζουν έντονα μεταξύ τους</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9388" indent="-179388">
                        <a:spcBef>
                          <a:spcPct val="20000"/>
                        </a:spcBef>
                        <a:buClr>
                          <a:schemeClr val="accent1"/>
                        </a:buClr>
                        <a:buSzPct val="85000"/>
                        <a:buFont typeface="Wingdings 2" pitchFamily="18" charset="2"/>
                        <a:defRPr sz="1600">
                          <a:solidFill>
                            <a:schemeClr val="tx1"/>
                          </a:solidFill>
                          <a:latin typeface="Verdana" pitchFamily="34" charset="0"/>
                        </a:defRPr>
                      </a:lvl1pPr>
                      <a:lvl2pPr marL="38015863" indent="-37657088">
                        <a:spcBef>
                          <a:spcPct val="20000"/>
                        </a:spcBef>
                        <a:buClr>
                          <a:srgbClr val="8CADAE"/>
                        </a:buClr>
                        <a:buSzPct val="85000"/>
                        <a:buFont typeface="Courier New" pitchFamily="49" charset="0"/>
                        <a:defRPr sz="1600">
                          <a:solidFill>
                            <a:schemeClr val="tx1"/>
                          </a:solidFill>
                          <a:latin typeface="Verdana" pitchFamily="34" charset="0"/>
                        </a:defRPr>
                      </a:lvl2pPr>
                      <a:lvl3pPr marL="38195250" indent="-51107975">
                        <a:spcBef>
                          <a:spcPct val="20000"/>
                        </a:spcBef>
                        <a:buClr>
                          <a:srgbClr val="8CADAE"/>
                        </a:buClr>
                        <a:buSzPct val="75000"/>
                        <a:buFont typeface="Wingdings 2" pitchFamily="18" charset="2"/>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9388" marR="0" lvl="0" indent="-17938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altLang="de-DE" sz="1400" b="0" i="0" u="none" strike="noStrike" cap="none" normalizeH="0" baseline="0" noProof="0" dirty="0" smtClean="0">
                          <a:ln>
                            <a:noFill/>
                          </a:ln>
                          <a:solidFill>
                            <a:schemeClr val="tx1"/>
                          </a:solidFill>
                          <a:effectLst/>
                          <a:latin typeface="Verdana" pitchFamily="34" charset="0"/>
                        </a:rPr>
                        <a:t>π.χ. ψάχνοντας για το αυτοκίνητό σας: είμαστε σίγουροι ότι παρκάραμε το αυτοκίνητο σε ένα συγκεκριμένο μέρος αλλά αυτό συνέβη την προηγούμενη ημέρα!</a:t>
                      </a:r>
                      <a:endParaRPr kumimoji="0" lang="en-US" altLang="de-DE" sz="1400" b="0" i="0" u="none" strike="noStrike" cap="none" normalizeH="0" baseline="0" noProof="0" dirty="0" smtClean="0">
                        <a:ln>
                          <a:noFill/>
                        </a:ln>
                        <a:solidFill>
                          <a:srgbClr val="FF00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5687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400" b="0" i="0" u="none" strike="noStrike" cap="none" normalizeH="0" baseline="0" noProof="0" dirty="0" smtClean="0">
                          <a:ln>
                            <a:noFill/>
                          </a:ln>
                          <a:solidFill>
                            <a:schemeClr val="tx1"/>
                          </a:solidFill>
                          <a:effectLst/>
                          <a:latin typeface="Verdana" pitchFamily="34" charset="0"/>
                        </a:rPr>
                        <a:t>π.χ. να μην γίνει κατανοητή σωστά μια κατάσταση</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9388" indent="-179388">
                        <a:spcBef>
                          <a:spcPct val="20000"/>
                        </a:spcBef>
                        <a:buClr>
                          <a:schemeClr val="accent1"/>
                        </a:buClr>
                        <a:buSzPct val="85000"/>
                        <a:buFont typeface="Wingdings 2" pitchFamily="18" charset="2"/>
                        <a:defRPr sz="1600">
                          <a:solidFill>
                            <a:schemeClr val="tx1"/>
                          </a:solidFill>
                          <a:latin typeface="Verdana" pitchFamily="34" charset="0"/>
                        </a:defRPr>
                      </a:lvl1pPr>
                      <a:lvl2pPr marL="38017450" indent="-37657088">
                        <a:spcBef>
                          <a:spcPct val="20000"/>
                        </a:spcBef>
                        <a:buClr>
                          <a:srgbClr val="8CADAE"/>
                        </a:buClr>
                        <a:buSzPct val="85000"/>
                        <a:buFont typeface="Courier New" pitchFamily="49" charset="0"/>
                        <a:defRPr sz="1600">
                          <a:solidFill>
                            <a:schemeClr val="tx1"/>
                          </a:solidFill>
                          <a:latin typeface="Verdana" pitchFamily="34" charset="0"/>
                        </a:defRPr>
                      </a:lvl2pPr>
                      <a:lvl3pPr marL="38195250" indent="-51107975">
                        <a:spcBef>
                          <a:spcPct val="20000"/>
                        </a:spcBef>
                        <a:buClr>
                          <a:srgbClr val="8CADAE"/>
                        </a:buClr>
                        <a:buSzPct val="75000"/>
                        <a:buFont typeface="Wingdings 2" pitchFamily="18" charset="2"/>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9388" marR="0" lvl="0" indent="-17938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altLang="de-DE" sz="1400" b="0" i="0" u="none" strike="noStrike" cap="none" normalizeH="0" baseline="0" noProof="0" dirty="0" smtClean="0">
                          <a:ln>
                            <a:noFill/>
                          </a:ln>
                          <a:solidFill>
                            <a:schemeClr val="tx1"/>
                          </a:solidFill>
                          <a:effectLst/>
                          <a:latin typeface="Verdana" pitchFamily="34" charset="0"/>
                        </a:rPr>
                        <a:t>Η διάθεσή μας συχνά προσθέτει ή «χρωματίζει» τις αναμνήσεις μας (μετά από μια διαφωνία, έχουμε την τάση να θυμόμαστε αυτά που είπε ο αντίπαλος ως περισσότερο εχθρικά απ’ ότι ήταν στην πραγματικότητα).</a:t>
                      </a:r>
                      <a:endParaRPr kumimoji="0" lang="en-US" altLang="de-DE" sz="1400" b="0" i="0" u="none" strike="noStrike" cap="none" normalizeH="0" baseline="0" noProof="0" dirty="0" smtClean="0">
                        <a:ln>
                          <a:noFill/>
                        </a:ln>
                        <a:solidFill>
                          <a:srgbClr val="FF00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7666" name="Picture 57" descr="250240095_7949d897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7" y="1913086"/>
            <a:ext cx="106362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7" name="Picture 59" descr="250240183_246d06be4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6725" y="2165499"/>
            <a:ext cx="1660525"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8" name="Picture 61" descr="250240588_44904a41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6950" y="1844824"/>
            <a:ext cx="1035050"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9" name="Rectangle 62"/>
          <p:cNvSpPr>
            <a:spLocks noChangeArrowheads="1"/>
          </p:cNvSpPr>
          <p:nvPr/>
        </p:nvSpPr>
        <p:spPr bwMode="auto">
          <a:xfrm>
            <a:off x="-96838" y="6665913"/>
            <a:ext cx="506420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b="0" dirty="0" smtClean="0"/>
              <a:t>(</a:t>
            </a:r>
            <a:r>
              <a:rPr lang="en-US" altLang="de-DE" sz="800" b="0" dirty="0" err="1" smtClean="0"/>
              <a:t>f.l.t.r</a:t>
            </a:r>
            <a:r>
              <a:rPr lang="en-US" altLang="de-DE" sz="800" b="0" i="1" dirty="0" smtClean="0"/>
              <a:t>.: “childhood untitled57”; “childhood untitled59”; “childhood untitled69” by Phil Schatz)</a:t>
            </a:r>
            <a:endParaRPr lang="en-US" altLang="de-DE" sz="800" b="0" i="1" dirty="0"/>
          </a:p>
        </p:txBody>
      </p:sp>
      <p:sp>
        <p:nvSpPr>
          <p:cNvPr id="11"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.27</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0" y="0"/>
            <a:ext cx="9144000" cy="792000"/>
          </a:xfrm>
        </p:spPr>
        <p:txBody>
          <a:bodyPr anchor="ctr"/>
          <a:lstStyle/>
          <a:p>
            <a:pPr eaLnBrk="1" hangingPunct="1"/>
            <a:r>
              <a:rPr lang="el-GR" altLang="de-DE" dirty="0"/>
              <a:t>Ψευδείς αναμνήσεις εν δράσει</a:t>
            </a:r>
            <a:endParaRPr lang="en-US" altLang="de-DE" dirty="0"/>
          </a:p>
        </p:txBody>
      </p:sp>
      <p:sp>
        <p:nvSpPr>
          <p:cNvPr id="28675" name="Rectangle 3"/>
          <p:cNvSpPr>
            <a:spLocks noGrp="1" noChangeArrowheads="1"/>
          </p:cNvSpPr>
          <p:nvPr>
            <p:ph type="body" sz="half" idx="4294967295"/>
          </p:nvPr>
        </p:nvSpPr>
        <p:spPr>
          <a:xfrm>
            <a:off x="0" y="1444625"/>
            <a:ext cx="4495800" cy="5184775"/>
          </a:xfrm>
        </p:spPr>
        <p:txBody>
          <a:bodyPr/>
          <a:lstStyle/>
          <a:p>
            <a:pPr marL="0" indent="0" eaLnBrk="1" hangingPunct="1"/>
            <a:endParaRPr lang="de-DE" altLang="de-DE" sz="1600" smtClean="0"/>
          </a:p>
          <a:p>
            <a:pPr marL="0" indent="0" eaLnBrk="1" hangingPunct="1"/>
            <a:endParaRPr lang="de-DE" altLang="de-DE" sz="1600" smtClean="0"/>
          </a:p>
        </p:txBody>
      </p:sp>
      <p:graphicFrame>
        <p:nvGraphicFramePr>
          <p:cNvPr id="163865" name="Group 25"/>
          <p:cNvGraphicFramePr>
            <a:graphicFrameLocks noGrp="1"/>
          </p:cNvGraphicFramePr>
          <p:nvPr>
            <p:ph sz="half" idx="4294967295"/>
            <p:extLst>
              <p:ext uri="{D42A27DB-BD31-4B8C-83A1-F6EECF244321}">
                <p14:modId xmlns:p14="http://schemas.microsoft.com/office/powerpoint/2010/main" val="566295500"/>
              </p:ext>
            </p:extLst>
          </p:nvPr>
        </p:nvGraphicFramePr>
        <p:xfrm>
          <a:off x="239836" y="1340768"/>
          <a:ext cx="8652644" cy="4968240"/>
        </p:xfrm>
        <a:graphic>
          <a:graphicData uri="http://schemas.openxmlformats.org/drawingml/2006/table">
            <a:tbl>
              <a:tblPr/>
              <a:tblGrid>
                <a:gridCol w="4660900"/>
                <a:gridCol w="3991744"/>
              </a:tblGrid>
              <a:tr h="4537075">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600" b="0" i="0" u="none" strike="noStrike" cap="none" normalizeH="0" baseline="0" noProof="0" dirty="0" smtClean="0">
                          <a:ln>
                            <a:noFill/>
                          </a:ln>
                          <a:solidFill>
                            <a:schemeClr val="tx1"/>
                          </a:solidFill>
                          <a:effectLst/>
                          <a:latin typeface="Verdana" pitchFamily="34" charset="0"/>
                        </a:rPr>
                        <a:t>Παράδειγμα: αιτιώδης απόδοση</a:t>
                      </a:r>
                      <a:endParaRPr kumimoji="0" lang="en-US" altLang="de-DE" sz="16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85725" marR="0" lvl="0" indent="0" algn="l" defTabSz="914400" rtl="0" eaLnBrk="1" fontAlgn="base" latinLnBrk="0" hangingPunct="1">
                        <a:lnSpc>
                          <a:spcPct val="100000"/>
                        </a:lnSpc>
                        <a:spcBef>
                          <a:spcPct val="0"/>
                        </a:spcBef>
                        <a:spcAft>
                          <a:spcPct val="0"/>
                        </a:spcAft>
                        <a:buClr>
                          <a:schemeClr val="accent1"/>
                        </a:buClr>
                        <a:buSzPct val="85000"/>
                        <a:buFont typeface="Wingdings 2" pitchFamily="18" charset="2"/>
                        <a:buNone/>
                        <a:tabLst/>
                        <a:defRPr/>
                      </a:pPr>
                      <a:r>
                        <a:rPr kumimoji="0" lang="el-GR" altLang="de-DE" sz="1600" b="0" i="0" u="none" strike="noStrike" cap="none" normalizeH="0" baseline="0" noProof="0" dirty="0" smtClean="0">
                          <a:ln>
                            <a:noFill/>
                          </a:ln>
                          <a:solidFill>
                            <a:schemeClr val="tx1"/>
                          </a:solidFill>
                          <a:effectLst/>
                          <a:latin typeface="Verdana" pitchFamily="34" charset="0"/>
                        </a:rPr>
                        <a:t>Το 2006, ύστερα από μια αμφιλεγόμενη απόφαση, η παράσταση του «Ιδομενέα» στην όπερα του Βερολίνου ματαιώθηκε λόγω του φόβου διαμαρτυριών από ομάδες ισλαμιστών (το έργο έδειχνε κάποιους θρησκευτικούς ηγέτες, μεταξύ των οποίων και τον Μωάμεθ, με έναν τρόπο που οι βαθιά θρησκευόμενοι άνθρωποι θα έβρισκαν προσβλητικό). Κοιτάζοντας πίσω σήμερα, πολλοί ισχυρίζονται ότι θυμούνται πως η παράσταση ματαιώθηκε μετά από πραγματικές δημόσιες διαμαρτυρίες ομάδων μουσουλμάνων, που όμως δεν είναι αλήθεια. Αντιθέτως, υπήρξαν επίσης μουσουλμάνοι που άσκησαν κριτική στην ματαίωση της όπερας τότε.</a:t>
                      </a:r>
                      <a:endParaRPr kumimoji="0" lang="en-US" sz="16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8684" name="Picture 47" descr="Theatre Royal Panorama, Brighton, UK_von Ian Mutto_CCC-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320" y="2060848"/>
            <a:ext cx="4103688" cy="290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5" name="Text Box 48"/>
          <p:cNvSpPr txBox="1">
            <a:spLocks noChangeArrowheads="1"/>
          </p:cNvSpPr>
          <p:nvPr/>
        </p:nvSpPr>
        <p:spPr bwMode="auto">
          <a:xfrm>
            <a:off x="-96838" y="6681788"/>
            <a:ext cx="3137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smtClean="0"/>
              <a:t>(“Theatre Royal Panorama, Brighton, UK” by Ian </a:t>
            </a:r>
            <a:r>
              <a:rPr lang="en-US" altLang="de-DE" sz="800" b="0" i="1" dirty="0" err="1" smtClean="0"/>
              <a:t>Muttoo</a:t>
            </a:r>
            <a:r>
              <a:rPr lang="en-US" altLang="de-DE" sz="800" b="0" i="1" dirty="0" smtClean="0"/>
              <a:t>)</a:t>
            </a:r>
            <a:endParaRPr lang="en-US" altLang="de-DE" sz="800" b="0" i="1" dirty="0"/>
          </a:p>
        </p:txBody>
      </p:sp>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.28</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8"/>
          <p:cNvSpPr>
            <a:spLocks noChangeArrowheads="1"/>
          </p:cNvSpPr>
          <p:nvPr/>
        </p:nvSpPr>
        <p:spPr bwMode="auto">
          <a:xfrm>
            <a:off x="3924300" y="2636912"/>
            <a:ext cx="1295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buClr>
                <a:schemeClr val="bg1"/>
              </a:buClr>
              <a:buSzTx/>
              <a:buFontTx/>
              <a:buNone/>
            </a:pPr>
            <a:r>
              <a:rPr lang="de-DE" altLang="de-DE" sz="1800" dirty="0"/>
              <a:t>;;;</a:t>
            </a:r>
          </a:p>
        </p:txBody>
      </p:sp>
      <p:sp>
        <p:nvSpPr>
          <p:cNvPr id="29702" name="Rectangle 19"/>
          <p:cNvSpPr>
            <a:spLocks noChangeArrowheads="1"/>
          </p:cNvSpPr>
          <p:nvPr/>
        </p:nvSpPr>
        <p:spPr bwMode="auto">
          <a:xfrm>
            <a:off x="252000" y="1340768"/>
            <a:ext cx="8640000"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
                <a:schemeClr val="bg1"/>
              </a:buClr>
            </a:pPr>
            <a:r>
              <a:rPr lang="el-GR" altLang="de-DE" sz="1800" b="0" dirty="0"/>
              <a:t>Ποιες είναι οι πιθανές συνέπειες της επιμονής στις ψευδείς</a:t>
            </a:r>
            <a:r>
              <a:rPr lang="de-DE" altLang="de-DE" sz="1800" b="0" dirty="0"/>
              <a:t> </a:t>
            </a:r>
            <a:r>
              <a:rPr lang="el-GR" altLang="de-DE" sz="1800" b="0" dirty="0"/>
              <a:t>αναμνήσεις σας, δηλαδή, αν είστε λανθασμένα πεπεισμένοι ότι</a:t>
            </a:r>
            <a:r>
              <a:rPr lang="de-DE" altLang="de-DE" sz="1800" b="0" dirty="0"/>
              <a:t> </a:t>
            </a:r>
            <a:r>
              <a:rPr lang="el-GR" altLang="de-DE" sz="1800" b="0" dirty="0"/>
              <a:t>είναι αληθινές</a:t>
            </a:r>
            <a:r>
              <a:rPr lang="el-GR" altLang="de-DE" sz="1800" b="0" dirty="0" smtClean="0"/>
              <a:t>;</a:t>
            </a:r>
            <a:endParaRPr lang="de-DE" altLang="de-DE" sz="1800" b="0" dirty="0" smtClean="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.29</a:t>
            </a:r>
            <a:endParaRPr lang="en-US" altLang="de-DE" sz="1200" b="1" dirty="0">
              <a:solidFill>
                <a:schemeClr val="tx2"/>
              </a:solidFill>
              <a:latin typeface="+mn-lt"/>
            </a:endParaRPr>
          </a:p>
        </p:txBody>
      </p:sp>
      <p:sp>
        <p:nvSpPr>
          <p:cNvPr id="6"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l-GR" altLang="de-DE" b="0" kern="0" dirty="0"/>
              <a:t>Προσκόλληση σε ψευδείς αναμνήσεις</a:t>
            </a:r>
            <a:br>
              <a:rPr lang="el-GR" altLang="de-DE" b="0" kern="0" dirty="0"/>
            </a:br>
            <a:r>
              <a:rPr lang="el-GR" altLang="de-DE" b="0" kern="0" dirty="0"/>
              <a:t>Ποιες είναι οι πιθανές συνέπειες;</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9"/>
          <p:cNvSpPr>
            <a:spLocks noChangeArrowheads="1"/>
          </p:cNvSpPr>
          <p:nvPr/>
        </p:nvSpPr>
        <p:spPr bwMode="auto">
          <a:xfrm>
            <a:off x="252000" y="1340768"/>
            <a:ext cx="8640000" cy="36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
                <a:schemeClr val="bg1"/>
              </a:buClr>
            </a:pPr>
            <a:r>
              <a:rPr lang="el-GR" altLang="de-DE" sz="1800" b="0" dirty="0"/>
              <a:t>Ποιες είναι οι πιθανές συνέπειες της επιμονής στις </a:t>
            </a:r>
            <a:r>
              <a:rPr lang="el-GR" altLang="de-DE" sz="1800" b="0" dirty="0" smtClean="0"/>
              <a:t>ψευδείς</a:t>
            </a:r>
            <a:r>
              <a:rPr lang="de-DE" altLang="de-DE" sz="1800" b="0" dirty="0" smtClean="0"/>
              <a:t> </a:t>
            </a:r>
            <a:r>
              <a:rPr lang="el-GR" altLang="de-DE" sz="1800" b="0" dirty="0" smtClean="0"/>
              <a:t>αναμνήσεις </a:t>
            </a:r>
            <a:r>
              <a:rPr lang="el-GR" altLang="de-DE" sz="1800" b="0" dirty="0"/>
              <a:t>σας, δηλαδή, αν είστε λανθασμένα πεπεισμένοι </a:t>
            </a:r>
            <a:r>
              <a:rPr lang="el-GR" altLang="de-DE" sz="1800" b="0" dirty="0" smtClean="0"/>
              <a:t>ότι</a:t>
            </a:r>
            <a:r>
              <a:rPr lang="de-DE" altLang="de-DE" sz="1800" b="0" dirty="0"/>
              <a:t> </a:t>
            </a:r>
            <a:r>
              <a:rPr lang="el-GR" altLang="de-DE" sz="1800" b="0" dirty="0" smtClean="0"/>
              <a:t>είναι </a:t>
            </a:r>
            <a:r>
              <a:rPr lang="el-GR" altLang="de-DE" sz="1800" b="0" dirty="0"/>
              <a:t>αληθινές;</a:t>
            </a:r>
            <a:endParaRPr lang="de-DE" altLang="de-DE" sz="1800" b="0" dirty="0" smtClean="0"/>
          </a:p>
          <a:p>
            <a:pPr marL="720000" indent="-360000" eaLnBrk="1" hangingPunct="1">
              <a:spcBef>
                <a:spcPts val="1200"/>
              </a:spcBef>
              <a:buClr>
                <a:srgbClr val="8CADAE"/>
              </a:buClr>
              <a:buFontTx/>
              <a:buChar char="o"/>
            </a:pPr>
            <a:r>
              <a:rPr lang="el-GR" altLang="de-DE" sz="1800" b="0" dirty="0"/>
              <a:t>Μπλέκω σε καβγάδες με τους άλλους λόγω αντικρουόμενων αναμνήσεων (π.χ. απαιτώ πίσω χρήματα που μου έχουν επιστραφεί εδώ και καιρό).</a:t>
            </a:r>
          </a:p>
          <a:p>
            <a:pPr marL="720000" indent="-360000" eaLnBrk="1" hangingPunct="1">
              <a:spcBef>
                <a:spcPts val="1200"/>
              </a:spcBef>
              <a:buClr>
                <a:srgbClr val="8CADAE"/>
              </a:buClr>
              <a:buFontTx/>
              <a:buChar char="o"/>
            </a:pPr>
            <a:r>
              <a:rPr lang="el-GR" altLang="de-DE" sz="1800" b="0" dirty="0" smtClean="0"/>
              <a:t>Στην </a:t>
            </a:r>
            <a:r>
              <a:rPr lang="el-GR" altLang="de-DE" sz="1800" b="0" dirty="0"/>
              <a:t>περίπτωση των (ψευδών) αναμνήσεων αρνητικών γεγονότων (π.χ. υποτιθέμενη απόρριψη), αντιδρώ στο περιβάλλον μου με έναν εχθρικό τρόπο και κάνω κακό στους ανθρώπους.</a:t>
            </a:r>
          </a:p>
          <a:p>
            <a:pPr marL="720000" indent="-360000" eaLnBrk="1" hangingPunct="1">
              <a:spcBef>
                <a:spcPts val="1200"/>
              </a:spcBef>
              <a:buClr>
                <a:srgbClr val="8CADAE"/>
              </a:buClr>
              <a:buFontTx/>
              <a:buChar char="o"/>
            </a:pPr>
            <a:r>
              <a:rPr lang="el-GR" altLang="de-DE" sz="1800" b="0" dirty="0" smtClean="0"/>
              <a:t>Τα </a:t>
            </a:r>
            <a:r>
              <a:rPr lang="el-GR" altLang="de-DE" sz="1800" b="0" dirty="0"/>
              <a:t>όρια μεταξύ πραγματικότητας και φαντασίας γίνονται θολά</a:t>
            </a:r>
            <a:r>
              <a:rPr lang="el-GR" altLang="de-DE" sz="1800" b="0" dirty="0" smtClean="0"/>
              <a:t>.</a:t>
            </a:r>
            <a:endParaRPr lang="de-DE" altLang="de-DE" sz="1800" b="0"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.30</a:t>
            </a:r>
            <a:endParaRPr lang="en-US" altLang="de-DE" sz="1200" b="1" dirty="0">
              <a:solidFill>
                <a:schemeClr val="tx2"/>
              </a:solidFill>
              <a:latin typeface="+mn-lt"/>
            </a:endParaRPr>
          </a:p>
        </p:txBody>
      </p:sp>
      <p:sp>
        <p:nvSpPr>
          <p:cNvPr id="6" name="Rectangle 16"/>
          <p:cNvSpPr txBox="1">
            <a:spLocks noChangeArrowheads="1"/>
          </p:cNvSpPr>
          <p:nvPr/>
        </p:nvSpPr>
        <p:spPr bwMode="auto">
          <a:xfrm>
            <a:off x="0" y="-1102"/>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endParaRPr lang="en-US" altLang="de-DE" b="0" kern="0" dirty="0" smtClean="0"/>
          </a:p>
        </p:txBody>
      </p:sp>
      <p:sp>
        <p:nvSpPr>
          <p:cNvPr id="8"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l-GR" altLang="de-DE" b="0" kern="0" dirty="0"/>
              <a:t>Προσκόλληση σε ψευδείς αναμνήσεις</a:t>
            </a:r>
            <a:br>
              <a:rPr lang="el-GR" altLang="de-DE" b="0" kern="0" dirty="0"/>
            </a:br>
            <a:r>
              <a:rPr lang="el-GR" altLang="de-DE" b="0" kern="0" dirty="0"/>
              <a:t>Ποιες είναι οι πιθανές συνέπειες;</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8"/>
          <p:cNvSpPr>
            <a:spLocks noGrp="1" noChangeArrowheads="1"/>
          </p:cNvSpPr>
          <p:nvPr>
            <p:ph type="title" idx="4294967295"/>
          </p:nvPr>
        </p:nvSpPr>
        <p:spPr>
          <a:xfrm>
            <a:off x="0" y="0"/>
            <a:ext cx="9144000" cy="792000"/>
          </a:xfrm>
          <a:noFill/>
        </p:spPr>
        <p:txBody>
          <a:bodyPr lIns="92075" tIns="46038" rIns="92075" bIns="46038" anchor="ctr"/>
          <a:lstStyle/>
          <a:p>
            <a:pPr eaLnBrk="1" hangingPunct="1"/>
            <a:r>
              <a:rPr lang="el-GR" altLang="de-DE" kern="1200" dirty="0">
                <a:latin typeface="Verdana" pitchFamily="34" charset="0"/>
                <a:ea typeface="+mn-ea"/>
                <a:cs typeface="Times New Roman" pitchFamily="18" charset="0"/>
              </a:rPr>
              <a:t>Μνημονικά βοηθήματα στην καθημερινή ζωή</a:t>
            </a:r>
            <a:endParaRPr lang="en-JM" altLang="de-DE" kern="1200" dirty="0">
              <a:latin typeface="Verdana" pitchFamily="34" charset="0"/>
              <a:ea typeface="+mn-ea"/>
              <a:cs typeface="Times New Roman" pitchFamily="18" charset="0"/>
            </a:endParaRPr>
          </a:p>
        </p:txBody>
      </p:sp>
      <p:sp>
        <p:nvSpPr>
          <p:cNvPr id="33795" name="Rectangle 9"/>
          <p:cNvSpPr>
            <a:spLocks noChangeArrowheads="1"/>
          </p:cNvSpPr>
          <p:nvPr/>
        </p:nvSpPr>
        <p:spPr bwMode="auto">
          <a:xfrm>
            <a:off x="250825" y="1340768"/>
            <a:ext cx="8640000" cy="474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
                <a:srgbClr val="336699"/>
              </a:buClr>
              <a:buSzTx/>
              <a:buFontTx/>
              <a:buNone/>
            </a:pPr>
            <a:r>
              <a:rPr lang="el-GR" altLang="de-DE" sz="1800" dirty="0"/>
              <a:t>Μην καταπονείται υπερβολικά την μνήμη σας. Κρατήστε σημειώσεις συστηματικά:</a:t>
            </a:r>
            <a:endParaRPr lang="en-US" altLang="de-DE" sz="1800" dirty="0" smtClean="0"/>
          </a:p>
          <a:p>
            <a:pPr marL="720000" indent="-360000" eaLnBrk="1" hangingPunct="1">
              <a:spcBef>
                <a:spcPts val="1200"/>
              </a:spcBef>
              <a:buClrTx/>
              <a:buSzTx/>
              <a:buAutoNum type="arabicPeriod"/>
              <a:tabLst>
                <a:tab pos="712788" algn="l"/>
              </a:tabLst>
            </a:pPr>
            <a:r>
              <a:rPr lang="el-GR" altLang="de-DE" sz="1800" b="0" dirty="0" smtClean="0"/>
              <a:t>Κρατήστε </a:t>
            </a:r>
            <a:r>
              <a:rPr lang="el-GR" altLang="de-DE" sz="1800" b="0" dirty="0"/>
              <a:t>ημερολόγιο ραντεβού/βιβλίο σημειώσεων ή χρησιμοποιήστε το κινητό σας </a:t>
            </a:r>
            <a:r>
              <a:rPr lang="el-GR" altLang="de-DE" sz="1800" b="0" dirty="0" smtClean="0"/>
              <a:t>smartphone</a:t>
            </a:r>
            <a:r>
              <a:rPr lang="de-DE" altLang="de-DE" sz="1800" b="0" dirty="0" smtClean="0"/>
              <a:t> </a:t>
            </a:r>
            <a:r>
              <a:rPr lang="el-GR" altLang="de-DE" sz="1800" b="0" dirty="0" smtClean="0"/>
              <a:t>(</a:t>
            </a:r>
            <a:r>
              <a:rPr lang="el-GR" altLang="de-DE" sz="1800" b="0" dirty="0"/>
              <a:t>αν αυτό υπάρχει</a:t>
            </a:r>
            <a:r>
              <a:rPr lang="el-GR" altLang="de-DE" sz="1800" b="0" dirty="0" smtClean="0"/>
              <a:t>).</a:t>
            </a:r>
            <a:endParaRPr lang="de-DE" altLang="de-DE" sz="1800" b="0" dirty="0" smtClean="0"/>
          </a:p>
          <a:p>
            <a:pPr marL="720000" indent="-360000" eaLnBrk="1" hangingPunct="1">
              <a:spcBef>
                <a:spcPts val="1200"/>
              </a:spcBef>
              <a:buClrTx/>
              <a:buSzTx/>
              <a:buAutoNum type="arabicPeriod"/>
              <a:tabLst>
                <a:tab pos="712788" algn="l"/>
              </a:tabLst>
            </a:pPr>
            <a:r>
              <a:rPr lang="el-GR" altLang="de-DE" sz="1800" b="0" dirty="0" smtClean="0"/>
              <a:t>Όχι </a:t>
            </a:r>
            <a:r>
              <a:rPr lang="el-GR" altLang="de-DE" sz="1800" b="0" dirty="0"/>
              <a:t>στο χάος των χαρτιών: Χρησιμοποιήστε ένα κύριο σημειωματάριο για να γράφετε ή ηλεκτρονικά </a:t>
            </a:r>
            <a:r>
              <a:rPr lang="el-GR" altLang="de-DE" sz="1800" b="0" dirty="0" smtClean="0"/>
              <a:t>προγράμματα.</a:t>
            </a:r>
            <a:endParaRPr lang="de-DE" altLang="de-DE" sz="1800" b="0" dirty="0" smtClean="0"/>
          </a:p>
          <a:p>
            <a:pPr marL="720000" indent="-360000" eaLnBrk="1" hangingPunct="1">
              <a:spcBef>
                <a:spcPts val="1200"/>
              </a:spcBef>
              <a:buClrTx/>
              <a:buSzTx/>
              <a:buAutoNum type="arabicPeriod"/>
              <a:tabLst>
                <a:tab pos="712788" algn="l"/>
              </a:tabLst>
            </a:pPr>
            <a:r>
              <a:rPr lang="el-GR" altLang="de-DE" sz="1800" b="0" dirty="0" smtClean="0"/>
              <a:t>Καρφιτσώστε/κολλήστε </a:t>
            </a:r>
            <a:r>
              <a:rPr lang="el-GR" altLang="de-DE" sz="1800" b="0" dirty="0"/>
              <a:t>σημειώματα για σημαντικά σχέδια (π.χ. ώρα λήψης της φαρμακευτικής αγωγής</a:t>
            </a:r>
            <a:r>
              <a:rPr lang="el-GR" altLang="de-DE" sz="1800" b="0" dirty="0" smtClean="0"/>
              <a:t>)</a:t>
            </a:r>
            <a:r>
              <a:rPr lang="de-DE" altLang="de-DE" sz="1800" b="0" dirty="0" smtClean="0"/>
              <a:t> </a:t>
            </a:r>
            <a:r>
              <a:rPr lang="el-GR" altLang="de-DE" sz="1800" b="0" dirty="0" smtClean="0"/>
              <a:t>σε </a:t>
            </a:r>
            <a:r>
              <a:rPr lang="el-GR" altLang="de-DE" sz="1800" b="0" dirty="0"/>
              <a:t>μέρη που περνάτε πολλές φορές κατά τη διάρκεια της ημέρας (π.χ. πίνακας σημειώσεων, ψυγείο, καθρέφτης μπάνιου</a:t>
            </a:r>
            <a:r>
              <a:rPr lang="el-GR" altLang="de-DE" sz="1800" b="0" dirty="0" smtClean="0"/>
              <a:t>).</a:t>
            </a:r>
            <a:endParaRPr lang="de-DE" altLang="de-DE" sz="1800" b="0" dirty="0" smtClean="0"/>
          </a:p>
          <a:p>
            <a:pPr marL="720000" indent="-360000" eaLnBrk="1" hangingPunct="1">
              <a:spcBef>
                <a:spcPts val="1200"/>
              </a:spcBef>
              <a:buClrTx/>
              <a:buSzTx/>
              <a:buAutoNum type="arabicPeriod"/>
              <a:tabLst>
                <a:tab pos="712788" algn="l"/>
              </a:tabLst>
            </a:pPr>
            <a:r>
              <a:rPr lang="el-GR" altLang="de-DE" sz="1800" b="0" dirty="0" smtClean="0"/>
              <a:t>Σημειώστε </a:t>
            </a:r>
            <a:r>
              <a:rPr lang="el-GR" altLang="de-DE" sz="1800" b="0" dirty="0"/>
              <a:t>προθέσεις/σχέδια! Ότι σημειώνεται επιβαρύνει λιγότερο τη μνήμη </a:t>
            </a:r>
            <a:r>
              <a:rPr lang="el-GR" altLang="de-DE" sz="1800" b="0" dirty="0" smtClean="0"/>
              <a:t>μας.</a:t>
            </a:r>
            <a:endParaRPr lang="de-DE" altLang="de-DE" sz="1800" b="0" dirty="0" smtClean="0"/>
          </a:p>
          <a:p>
            <a:pPr marL="720000" indent="-360000" eaLnBrk="1" hangingPunct="1">
              <a:spcBef>
                <a:spcPts val="1200"/>
              </a:spcBef>
              <a:buClrTx/>
              <a:buSzTx/>
              <a:buAutoNum type="arabicPeriod"/>
              <a:tabLst>
                <a:tab pos="712788" algn="l"/>
              </a:tabLst>
            </a:pPr>
            <a:r>
              <a:rPr lang="el-GR" altLang="de-DE" sz="1800" b="0" dirty="0" smtClean="0"/>
              <a:t>Εξακολουθήστε </a:t>
            </a:r>
            <a:r>
              <a:rPr lang="el-GR" altLang="de-DE" sz="1800" b="0" dirty="0"/>
              <a:t>να προσπαθείτε να </a:t>
            </a:r>
            <a:r>
              <a:rPr lang="el-GR" altLang="de-DE" sz="1800" b="0" dirty="0" smtClean="0"/>
              <a:t>απομνημονεύσετε</a:t>
            </a:r>
            <a:r>
              <a:rPr lang="de-DE" altLang="de-DE" sz="1800" b="0" dirty="0" smtClean="0"/>
              <a:t/>
            </a:r>
            <a:br>
              <a:rPr lang="de-DE" altLang="de-DE" sz="1800" b="0" dirty="0" smtClean="0"/>
            </a:br>
            <a:r>
              <a:rPr lang="el-GR" altLang="de-DE" sz="1800" b="0" dirty="0" smtClean="0"/>
              <a:t>πράγματα </a:t>
            </a:r>
            <a:r>
              <a:rPr lang="el-GR" altLang="de-DE" sz="1800" b="0" dirty="0"/>
              <a:t>χωρίς βοηθήματα.</a:t>
            </a:r>
            <a:endParaRPr lang="en-US" altLang="de-DE" sz="1800" b="0" dirty="0"/>
          </a:p>
        </p:txBody>
      </p:sp>
      <p:pic>
        <p:nvPicPr>
          <p:cNvPr id="33796" name="Picture 11" descr="To-do list book - koalazymonkey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9888" y="5060950"/>
            <a:ext cx="1154112"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Rectangle 12"/>
          <p:cNvSpPr>
            <a:spLocks noChangeArrowheads="1"/>
          </p:cNvSpPr>
          <p:nvPr/>
        </p:nvSpPr>
        <p:spPr bwMode="auto">
          <a:xfrm>
            <a:off x="-76200" y="6670675"/>
            <a:ext cx="21788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b="0" i="1" dirty="0"/>
              <a:t>(</a:t>
            </a:r>
            <a:r>
              <a:rPr lang="en-GB" altLang="de-DE" sz="800" b="0" i="1" dirty="0"/>
              <a:t>“To-do list book.” </a:t>
            </a:r>
            <a:r>
              <a:rPr lang="en-GB" altLang="de-DE" sz="800" b="0" i="1" dirty="0" smtClean="0"/>
              <a:t>by </a:t>
            </a:r>
            <a:r>
              <a:rPr lang="en-GB" altLang="de-DE" sz="800" b="0" i="1" dirty="0" err="1"/>
              <a:t>koalazymonkey</a:t>
            </a:r>
            <a:r>
              <a:rPr lang="en-GB" altLang="de-DE" sz="800" b="0" i="1" dirty="0"/>
              <a:t>)</a:t>
            </a:r>
            <a:endParaRPr lang="en-US" altLang="de-DE" sz="800" b="0" i="1" dirty="0"/>
          </a:p>
        </p:txBody>
      </p:sp>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.31</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52000" y="1340768"/>
            <a:ext cx="8640000"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5763" indent="-385763" eaLnBrk="0" hangingPunct="0">
              <a:spcBef>
                <a:spcPct val="20000"/>
              </a:spcBef>
              <a:buClr>
                <a:schemeClr val="accent1"/>
              </a:buClr>
              <a:buSzPct val="85000"/>
              <a:buFont typeface="Wingdings 2" pitchFamily="18" charset="2"/>
              <a:tabLst>
                <a:tab pos="385763" algn="l"/>
              </a:tabLst>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tabLst>
                <a:tab pos="385763" algn="l"/>
              </a:tabLst>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tabLst>
                <a:tab pos="385763" algn="l"/>
              </a:tabLst>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tabLst>
                <a:tab pos="385763" algn="l"/>
              </a:tabLst>
              <a:defRPr>
                <a:solidFill>
                  <a:schemeClr val="tx1"/>
                </a:solidFill>
                <a:latin typeface="Verdana" pitchFamily="34" charset="0"/>
              </a:defRPr>
            </a:lvl4pPr>
            <a:lvl5pPr marL="2057400" indent="-228600" eaLnBrk="0" hangingPunct="0">
              <a:spcBef>
                <a:spcPct val="20000"/>
              </a:spcBef>
              <a:buClr>
                <a:srgbClr val="8FB08C"/>
              </a:buClr>
              <a:buChar char="•"/>
              <a:tabLst>
                <a:tab pos="385763"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385763"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385763"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385763"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385763" algn="l"/>
              </a:tabLst>
              <a:defRPr>
                <a:solidFill>
                  <a:schemeClr val="tx1"/>
                </a:solidFill>
                <a:latin typeface="Verdana" pitchFamily="34" charset="0"/>
              </a:defRPr>
            </a:lvl9pPr>
          </a:lstStyle>
          <a:p>
            <a:pPr marL="720000" indent="-360000" eaLnBrk="1" hangingPunct="1">
              <a:spcBef>
                <a:spcPts val="1200"/>
              </a:spcBef>
              <a:buClr>
                <a:srgbClr val="8CADAE"/>
              </a:buClr>
              <a:buFontTx/>
              <a:buChar char="o"/>
            </a:pPr>
            <a:r>
              <a:rPr lang="el-GR" altLang="de-DE" sz="1800" b="0" dirty="0"/>
              <a:t>επαναλαμβάνω και επεξεργάζομαι∙ </a:t>
            </a:r>
            <a:r>
              <a:rPr lang="el-GR" altLang="de-DE" sz="1800" dirty="0"/>
              <a:t>ΚΑΤΑΝΟΗΣΗ</a:t>
            </a:r>
            <a:endParaRPr lang="en-US" altLang="de-DE" sz="1800" dirty="0" smtClean="0"/>
          </a:p>
          <a:p>
            <a:pPr marL="720000" indent="-360000" eaLnBrk="1" hangingPunct="1">
              <a:spcBef>
                <a:spcPts val="1200"/>
              </a:spcBef>
              <a:buClr>
                <a:srgbClr val="8CADAE"/>
              </a:buClr>
              <a:buFontTx/>
              <a:buChar char="o"/>
            </a:pPr>
            <a:r>
              <a:rPr lang="el-GR" altLang="de-DE" sz="1800" b="0" dirty="0"/>
              <a:t>με αφηρημένα θέματα: προσπαθήστε να σκεφτείτε παραδείγματα ή απλά μνημονικά βοηθήματα (π.χ. ο Β’ παγκόσμιος πόλεμος ξεκίνησε την 1η Σεπτεμβρίου </a:t>
            </a:r>
            <a:r>
              <a:rPr lang="el-GR" altLang="de-DE" sz="1800" dirty="0" smtClean="0"/>
              <a:t>1939</a:t>
            </a:r>
            <a:r>
              <a:rPr lang="de-DE" altLang="de-DE" sz="1800" b="0" dirty="0" smtClean="0"/>
              <a:t> </a:t>
            </a:r>
            <a:r>
              <a:rPr lang="el-GR" altLang="de-DE" sz="1800" b="0" dirty="0" smtClean="0"/>
              <a:t>με </a:t>
            </a:r>
            <a:r>
              <a:rPr lang="el-GR" altLang="de-DE" sz="1800" b="0" dirty="0"/>
              <a:t>την εισβολή των γερμανικών στρατευμάτων στην Πολωνία: </a:t>
            </a:r>
            <a:r>
              <a:rPr lang="el-GR" altLang="de-DE" sz="1800" dirty="0" smtClean="0"/>
              <a:t>1</a:t>
            </a:r>
            <a:r>
              <a:rPr lang="el-GR" altLang="de-DE" sz="1800" b="0" dirty="0" smtClean="0"/>
              <a:t>-</a:t>
            </a:r>
            <a:r>
              <a:rPr lang="el-GR" altLang="de-DE" sz="1800" dirty="0" smtClean="0"/>
              <a:t>9</a:t>
            </a:r>
            <a:r>
              <a:rPr lang="el-GR" altLang="de-DE" sz="1800" b="0" dirty="0" smtClean="0"/>
              <a:t>-</a:t>
            </a:r>
            <a:r>
              <a:rPr lang="el-GR" altLang="de-DE" sz="1800" dirty="0" smtClean="0"/>
              <a:t>39</a:t>
            </a:r>
            <a:r>
              <a:rPr lang="el-GR" altLang="de-DE" sz="1800" b="0" dirty="0" smtClean="0"/>
              <a:t>)</a:t>
            </a:r>
            <a:endParaRPr lang="en-US" altLang="de-DE" sz="1800" b="0" dirty="0" smtClean="0"/>
          </a:p>
          <a:p>
            <a:pPr marL="720000" indent="-360000" eaLnBrk="1" hangingPunct="1">
              <a:spcBef>
                <a:spcPts val="1200"/>
              </a:spcBef>
              <a:buClr>
                <a:srgbClr val="8CADAE"/>
              </a:buClr>
              <a:buFontTx/>
              <a:buChar char="o"/>
            </a:pPr>
            <a:r>
              <a:rPr lang="el-GR" altLang="de-DE" sz="1800" b="0" dirty="0" smtClean="0"/>
              <a:t>συνδυάστε νέες πληροφορίες με υπάρχουσες γνώσεις</a:t>
            </a:r>
          </a:p>
          <a:p>
            <a:pPr marL="720000" indent="-360000" eaLnBrk="1" hangingPunct="1">
              <a:spcBef>
                <a:spcPts val="1200"/>
              </a:spcBef>
              <a:buClr>
                <a:srgbClr val="8CADAE"/>
              </a:buClr>
              <a:buFontTx/>
              <a:buChar char="o"/>
            </a:pPr>
            <a:r>
              <a:rPr lang="el-GR" altLang="de-DE" sz="1800" b="0" dirty="0" smtClean="0"/>
              <a:t>αποφύγετε </a:t>
            </a:r>
            <a:r>
              <a:rPr lang="el-GR" altLang="de-DE" sz="1800" b="0" dirty="0"/>
              <a:t>να μελετάτε πολύ ώρα</a:t>
            </a:r>
          </a:p>
          <a:p>
            <a:pPr marL="720000" indent="-360000" eaLnBrk="1" hangingPunct="1">
              <a:spcBef>
                <a:spcPts val="1200"/>
              </a:spcBef>
              <a:buClr>
                <a:srgbClr val="8CADAE"/>
              </a:buClr>
              <a:buFontTx/>
              <a:buChar char="o"/>
            </a:pPr>
            <a:r>
              <a:rPr lang="el-GR" altLang="de-DE" sz="1800" b="0" dirty="0" smtClean="0"/>
              <a:t>μην </a:t>
            </a:r>
            <a:r>
              <a:rPr lang="el-GR" altLang="de-DE" sz="1800" b="0" dirty="0"/>
              <a:t>πίνετε αλκοόλ όταν μελετάτε</a:t>
            </a:r>
          </a:p>
          <a:p>
            <a:pPr marL="720000" indent="-360000" eaLnBrk="1" hangingPunct="1">
              <a:spcBef>
                <a:spcPts val="1200"/>
              </a:spcBef>
              <a:buClr>
                <a:srgbClr val="8CADAE"/>
              </a:buClr>
              <a:buFontTx/>
              <a:buChar char="o"/>
            </a:pPr>
            <a:r>
              <a:rPr lang="el-GR" altLang="de-DE" sz="1800" b="0" dirty="0" smtClean="0"/>
              <a:t>πάτε </a:t>
            </a:r>
            <a:r>
              <a:rPr lang="el-GR" altLang="de-DE" sz="1800" b="0" dirty="0"/>
              <a:t>για ύπνο μετά τη μελέτη</a:t>
            </a:r>
          </a:p>
          <a:p>
            <a:pPr marL="720000" indent="-360000" eaLnBrk="1" hangingPunct="1">
              <a:spcBef>
                <a:spcPts val="1200"/>
              </a:spcBef>
              <a:buClr>
                <a:srgbClr val="8CADAE"/>
              </a:buClr>
              <a:buFontTx/>
              <a:buChar char="o"/>
            </a:pPr>
            <a:r>
              <a:rPr lang="el-GR" altLang="de-DE" sz="1800" b="0" dirty="0" smtClean="0"/>
              <a:t>συνδυάστε </a:t>
            </a:r>
            <a:r>
              <a:rPr lang="el-GR" altLang="de-DE" sz="1800" b="0" dirty="0"/>
              <a:t>πολλές αισθήσεις κατά τη διάρκεια της μάθησης (π.χ. ακοή, όραση, γράψιμο)</a:t>
            </a:r>
            <a:endParaRPr lang="en-US" altLang="de-DE" sz="1800" b="0" dirty="0"/>
          </a:p>
        </p:txBody>
      </p:sp>
      <p:sp>
        <p:nvSpPr>
          <p:cNvPr id="31747"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l-GR" altLang="de-DE" b="0" dirty="0">
                <a:solidFill>
                  <a:schemeClr val="accent1"/>
                </a:solidFill>
              </a:rPr>
              <a:t>Πως μπορώ να θυμάμαι πράγματα καλύτερα;</a:t>
            </a:r>
            <a:endParaRPr lang="en-US" altLang="de-DE" b="0" dirty="0">
              <a:solidFill>
                <a:schemeClr val="accent1"/>
              </a:solidFill>
            </a:endParaRP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.32</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1026"/>
          <p:cNvSpPr txBox="1">
            <a:spLocks noChangeArrowheads="1"/>
          </p:cNvSpPr>
          <p:nvPr/>
        </p:nvSpPr>
        <p:spPr bwMode="auto">
          <a:xfrm>
            <a:off x="231328" y="2693245"/>
            <a:ext cx="2744663" cy="252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lnSpc>
                <a:spcPct val="150000"/>
              </a:lnSpc>
              <a:spcBef>
                <a:spcPct val="50000"/>
              </a:spcBef>
              <a:buClrTx/>
              <a:buSzTx/>
              <a:buFontTx/>
              <a:buNone/>
            </a:pPr>
            <a:r>
              <a:rPr lang="el-GR" altLang="de-DE" sz="1800" b="0" dirty="0"/>
              <a:t>Όσο περισσότερες αισθήσεις εμπλέκονται κατά τη διάρκεια της μάθησης, τόσο καλύτερη ανάκληση έχουμε!</a:t>
            </a:r>
            <a:endParaRPr lang="en-US" altLang="de-DE" b="0" dirty="0"/>
          </a:p>
        </p:txBody>
      </p:sp>
      <p:pic>
        <p:nvPicPr>
          <p:cNvPr id="32771" name="Picture 1028" descr="img0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5408" y="1758280"/>
            <a:ext cx="6161088"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3" name="Rectangle 1040"/>
          <p:cNvSpPr>
            <a:spLocks noChangeArrowheads="1"/>
          </p:cNvSpPr>
          <p:nvPr/>
        </p:nvSpPr>
        <p:spPr bwMode="auto">
          <a:xfrm>
            <a:off x="2924175" y="1530350"/>
            <a:ext cx="6172200" cy="228600"/>
          </a:xfrm>
          <a:prstGeom prst="rect">
            <a:avLst/>
          </a:prstGeom>
          <a:solidFill>
            <a:schemeClr val="bg1">
              <a:alpha val="8980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32784" name="Text Box 1041"/>
          <p:cNvSpPr txBox="1">
            <a:spLocks noChangeArrowheads="1"/>
          </p:cNvSpPr>
          <p:nvPr/>
        </p:nvSpPr>
        <p:spPr bwMode="auto">
          <a:xfrm>
            <a:off x="2875408" y="1340768"/>
            <a:ext cx="615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l-GR" altLang="de-DE" sz="1800" dirty="0"/>
              <a:t>Μνημονική ανάκληση επί </a:t>
            </a:r>
            <a:r>
              <a:rPr lang="el-GR" altLang="de-DE" sz="1800" dirty="0" smtClean="0"/>
              <a:t>τις</a:t>
            </a:r>
            <a:r>
              <a:rPr lang="de-DE" altLang="de-DE" sz="1800" dirty="0" smtClean="0"/>
              <a:t> </a:t>
            </a:r>
            <a:r>
              <a:rPr lang="el-GR" altLang="de-DE" sz="1800" dirty="0" smtClean="0"/>
              <a:t>%</a:t>
            </a:r>
            <a:endParaRPr lang="en-US" altLang="de-DE" sz="1800" dirty="0"/>
          </a:p>
        </p:txBody>
      </p:sp>
      <p:sp>
        <p:nvSpPr>
          <p:cNvPr id="32785" name="Text Box 1050"/>
          <p:cNvSpPr txBox="1">
            <a:spLocks noChangeArrowheads="1"/>
          </p:cNvSpPr>
          <p:nvPr/>
        </p:nvSpPr>
        <p:spPr bwMode="auto">
          <a:xfrm>
            <a:off x="-85725" y="6670675"/>
            <a:ext cx="19303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smtClean="0"/>
              <a:t>(“</a:t>
            </a:r>
            <a:r>
              <a:rPr lang="en-US" altLang="de-DE" sz="800" b="0" i="1" dirty="0" err="1" smtClean="0"/>
              <a:t>Sinne</a:t>
            </a:r>
            <a:r>
              <a:rPr lang="en-US" altLang="de-DE" sz="800" b="0" i="1" dirty="0" smtClean="0"/>
              <a:t>” by </a:t>
            </a:r>
            <a:r>
              <a:rPr lang="en-US" altLang="de-DE" sz="800" b="0" i="1" dirty="0" err="1" smtClean="0"/>
              <a:t>Benni</a:t>
            </a:r>
            <a:r>
              <a:rPr lang="en-US" altLang="de-DE" sz="800" b="0" i="1" dirty="0" smtClean="0"/>
              <a:t>-Kristin Fischer)</a:t>
            </a:r>
            <a:endParaRPr lang="en-US" altLang="de-DE" sz="800" b="0" i="1" dirty="0"/>
          </a:p>
        </p:txBody>
      </p:sp>
      <p:sp>
        <p:nvSpPr>
          <p:cNvPr id="22"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.33</a:t>
            </a:r>
            <a:endParaRPr lang="en-US" altLang="de-DE" sz="1200" b="1" dirty="0">
              <a:solidFill>
                <a:schemeClr val="tx2"/>
              </a:solidFill>
              <a:latin typeface="+mn-lt"/>
            </a:endParaRPr>
          </a:p>
        </p:txBody>
      </p:sp>
      <p:sp>
        <p:nvSpPr>
          <p:cNvPr id="20"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l-GR" altLang="de-DE" b="0" dirty="0">
                <a:solidFill>
                  <a:schemeClr val="accent1"/>
                </a:solidFill>
              </a:rPr>
              <a:t>Πως μπορώ να θυμάμαι πράγματα καλύτερα;</a:t>
            </a:r>
            <a:endParaRPr lang="en-US" altLang="de-DE" b="0" dirty="0">
              <a:solidFill>
                <a:schemeClr val="accent1"/>
              </a:solidFill>
            </a:endParaRPr>
          </a:p>
        </p:txBody>
      </p:sp>
      <p:sp>
        <p:nvSpPr>
          <p:cNvPr id="23" name="Text Box 1029"/>
          <p:cNvSpPr txBox="1">
            <a:spLocks noChangeArrowheads="1"/>
          </p:cNvSpPr>
          <p:nvPr/>
        </p:nvSpPr>
        <p:spPr bwMode="auto">
          <a:xfrm>
            <a:off x="3995936" y="2616550"/>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altLang="de-DE" sz="1200" dirty="0" smtClean="0">
                <a:latin typeface="+mn-lt"/>
              </a:rPr>
              <a:t>ακοή</a:t>
            </a:r>
            <a:endParaRPr lang="en-US" altLang="de-DE" sz="1200" dirty="0">
              <a:latin typeface="+mn-lt"/>
            </a:endParaRPr>
          </a:p>
        </p:txBody>
      </p:sp>
      <p:sp>
        <p:nvSpPr>
          <p:cNvPr id="24" name="Text Box 1030"/>
          <p:cNvSpPr txBox="1">
            <a:spLocks noChangeArrowheads="1"/>
          </p:cNvSpPr>
          <p:nvPr/>
        </p:nvSpPr>
        <p:spPr bwMode="auto">
          <a:xfrm>
            <a:off x="3919736" y="5207350"/>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altLang="de-DE" sz="1200" dirty="0" smtClean="0">
                <a:latin typeface="+mn-lt"/>
              </a:rPr>
              <a:t>ακοή</a:t>
            </a:r>
            <a:endParaRPr lang="en-GB" altLang="de-DE" sz="1200" dirty="0">
              <a:latin typeface="+mn-lt"/>
            </a:endParaRPr>
          </a:p>
        </p:txBody>
      </p:sp>
      <p:sp>
        <p:nvSpPr>
          <p:cNvPr id="25" name="Text Box 1031"/>
          <p:cNvSpPr txBox="1">
            <a:spLocks noChangeArrowheads="1"/>
          </p:cNvSpPr>
          <p:nvPr/>
        </p:nvSpPr>
        <p:spPr bwMode="auto">
          <a:xfrm>
            <a:off x="3843536" y="4327875"/>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altLang="de-DE" sz="1200" dirty="0" smtClean="0">
                <a:latin typeface="+mn-lt"/>
              </a:rPr>
              <a:t>ακοή</a:t>
            </a:r>
            <a:endParaRPr lang="en-GB" altLang="de-DE" sz="1200" dirty="0">
              <a:latin typeface="+mn-lt"/>
            </a:endParaRPr>
          </a:p>
        </p:txBody>
      </p:sp>
      <p:sp>
        <p:nvSpPr>
          <p:cNvPr id="26" name="Text Box 1032"/>
          <p:cNvSpPr txBox="1">
            <a:spLocks noChangeArrowheads="1"/>
          </p:cNvSpPr>
          <p:nvPr/>
        </p:nvSpPr>
        <p:spPr bwMode="auto">
          <a:xfrm>
            <a:off x="3919736" y="6045550"/>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altLang="de-DE" sz="1200" dirty="0" smtClean="0">
                <a:latin typeface="+mn-lt"/>
              </a:rPr>
              <a:t>ακοή</a:t>
            </a:r>
            <a:endParaRPr lang="en-GB" altLang="de-DE" sz="1200" dirty="0">
              <a:latin typeface="+mn-lt"/>
            </a:endParaRPr>
          </a:p>
        </p:txBody>
      </p:sp>
      <p:sp>
        <p:nvSpPr>
          <p:cNvPr id="27" name="Text Box 1033"/>
          <p:cNvSpPr txBox="1">
            <a:spLocks noChangeArrowheads="1"/>
          </p:cNvSpPr>
          <p:nvPr/>
        </p:nvSpPr>
        <p:spPr bwMode="auto">
          <a:xfrm>
            <a:off x="3919736" y="3454750"/>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altLang="de-DE" sz="1200" dirty="0" smtClean="0">
                <a:latin typeface="+mn-lt"/>
              </a:rPr>
              <a:t>όραση</a:t>
            </a:r>
            <a:endParaRPr lang="en-US" altLang="de-DE" sz="1200" dirty="0">
              <a:latin typeface="+mn-lt"/>
            </a:endParaRPr>
          </a:p>
        </p:txBody>
      </p:sp>
      <p:sp>
        <p:nvSpPr>
          <p:cNvPr id="28" name="Text Box 1034"/>
          <p:cNvSpPr txBox="1">
            <a:spLocks noChangeArrowheads="1"/>
          </p:cNvSpPr>
          <p:nvPr/>
        </p:nvSpPr>
        <p:spPr bwMode="auto">
          <a:xfrm>
            <a:off x="4910336" y="4323112"/>
            <a:ext cx="762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altLang="de-DE" sz="1200" dirty="0" smtClean="0">
                <a:latin typeface="+mn-lt"/>
              </a:rPr>
              <a:t>όραση</a:t>
            </a:r>
            <a:endParaRPr lang="en-GB" altLang="de-DE" sz="1200" dirty="0">
              <a:latin typeface="+mn-lt"/>
            </a:endParaRPr>
          </a:p>
        </p:txBody>
      </p:sp>
      <p:sp>
        <p:nvSpPr>
          <p:cNvPr id="29" name="Text Box 1035"/>
          <p:cNvSpPr txBox="1">
            <a:spLocks noChangeArrowheads="1"/>
          </p:cNvSpPr>
          <p:nvPr/>
        </p:nvSpPr>
        <p:spPr bwMode="auto">
          <a:xfrm>
            <a:off x="4986536" y="5207350"/>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altLang="de-DE" sz="1200" dirty="0" smtClean="0">
                <a:latin typeface="+mn-lt"/>
              </a:rPr>
              <a:t>όραση</a:t>
            </a:r>
            <a:endParaRPr lang="en-GB" altLang="de-DE" sz="1200" dirty="0">
              <a:latin typeface="+mn-lt"/>
            </a:endParaRPr>
          </a:p>
        </p:txBody>
      </p:sp>
      <p:sp>
        <p:nvSpPr>
          <p:cNvPr id="30" name="Text Box 1036"/>
          <p:cNvSpPr txBox="1">
            <a:spLocks noChangeArrowheads="1"/>
          </p:cNvSpPr>
          <p:nvPr/>
        </p:nvSpPr>
        <p:spPr bwMode="auto">
          <a:xfrm>
            <a:off x="5062736" y="6045550"/>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altLang="de-DE" sz="1200" dirty="0" smtClean="0">
                <a:latin typeface="+mn-lt"/>
              </a:rPr>
              <a:t>όραση</a:t>
            </a:r>
            <a:endParaRPr lang="en-GB" altLang="de-DE" sz="1200" dirty="0">
              <a:latin typeface="+mn-lt"/>
            </a:endParaRPr>
          </a:p>
        </p:txBody>
      </p:sp>
      <p:sp>
        <p:nvSpPr>
          <p:cNvPr id="31" name="Text Box 1037"/>
          <p:cNvSpPr txBox="1">
            <a:spLocks noChangeArrowheads="1"/>
          </p:cNvSpPr>
          <p:nvPr/>
        </p:nvSpPr>
        <p:spPr bwMode="auto">
          <a:xfrm>
            <a:off x="5873105" y="5200081"/>
            <a:ext cx="1066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altLang="de-DE" sz="1200" dirty="0" smtClean="0">
                <a:latin typeface="+mn-lt"/>
              </a:rPr>
              <a:t>συζήτηση</a:t>
            </a:r>
            <a:endParaRPr lang="en-US" altLang="de-DE" sz="1200" dirty="0">
              <a:latin typeface="+mn-lt"/>
            </a:endParaRPr>
          </a:p>
        </p:txBody>
      </p:sp>
      <p:sp>
        <p:nvSpPr>
          <p:cNvPr id="32" name="Text Box 1038"/>
          <p:cNvSpPr txBox="1">
            <a:spLocks noChangeArrowheads="1"/>
          </p:cNvSpPr>
          <p:nvPr/>
        </p:nvSpPr>
        <p:spPr bwMode="auto">
          <a:xfrm>
            <a:off x="5977136" y="6059837"/>
            <a:ext cx="1066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pPr>
            <a:r>
              <a:rPr lang="el-GR" altLang="de-DE" sz="1200" dirty="0" smtClean="0">
                <a:latin typeface="+mn-lt"/>
              </a:rPr>
              <a:t>συζήτηση</a:t>
            </a:r>
            <a:endParaRPr lang="en-US" altLang="de-DE" sz="1200" dirty="0">
              <a:latin typeface="+mn-lt"/>
            </a:endParaRPr>
          </a:p>
        </p:txBody>
      </p:sp>
      <p:sp>
        <p:nvSpPr>
          <p:cNvPr id="33" name="Text Box 1039"/>
          <p:cNvSpPr txBox="1">
            <a:spLocks noChangeArrowheads="1"/>
          </p:cNvSpPr>
          <p:nvPr/>
        </p:nvSpPr>
        <p:spPr bwMode="auto">
          <a:xfrm>
            <a:off x="7348736" y="6059837"/>
            <a:ext cx="1066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altLang="de-DE" sz="1200" dirty="0" smtClean="0">
                <a:latin typeface="+mn-lt"/>
              </a:rPr>
              <a:t>εφαρμογή</a:t>
            </a:r>
            <a:endParaRPr lang="en-US" altLang="de-DE" sz="1200" dirty="0">
              <a:latin typeface="+mn-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252000" y="1740878"/>
            <a:ext cx="828044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tabLst>
                <a:tab pos="450850" algn="l"/>
              </a:tabLst>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tabLst>
                <a:tab pos="450850" algn="l"/>
              </a:tabLst>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tabLst>
                <a:tab pos="450850" algn="l"/>
              </a:tabLst>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tabLst>
                <a:tab pos="450850" algn="l"/>
              </a:tabLst>
              <a:defRPr>
                <a:solidFill>
                  <a:schemeClr val="tx1"/>
                </a:solidFill>
                <a:latin typeface="Verdana" pitchFamily="34" charset="0"/>
              </a:defRPr>
            </a:lvl4pPr>
            <a:lvl5pPr marL="2057400" indent="-228600" eaLnBrk="0" hangingPunct="0">
              <a:spcBef>
                <a:spcPct val="20000"/>
              </a:spcBef>
              <a:buClr>
                <a:srgbClr val="8FB08C"/>
              </a:buClr>
              <a:buChar char="•"/>
              <a:tabLst>
                <a:tab pos="450850"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9pPr>
          </a:lstStyle>
          <a:p>
            <a:pPr marL="720000" indent="-360000" eaLnBrk="1" hangingPunct="1">
              <a:spcBef>
                <a:spcPts val="1200"/>
              </a:spcBef>
              <a:buClr>
                <a:srgbClr val="8CADAE"/>
              </a:buClr>
              <a:buSzTx/>
              <a:buFontTx/>
              <a:buChar char="o"/>
            </a:pPr>
            <a:r>
              <a:rPr lang="el-GR" altLang="de-DE" sz="1800" b="0" dirty="0"/>
              <a:t>Οι αναμνήσεις μας μπορούν να μας ξεγελάσουν</a:t>
            </a:r>
            <a:r>
              <a:rPr lang="el-GR" altLang="de-DE" sz="1800" b="0" dirty="0" smtClean="0"/>
              <a:t>!</a:t>
            </a:r>
            <a:r>
              <a:rPr lang="de-DE" altLang="de-DE" sz="1800" b="0" dirty="0" smtClean="0"/>
              <a:t/>
            </a:r>
            <a:br>
              <a:rPr lang="de-DE" altLang="de-DE" sz="1800" b="0" dirty="0" smtClean="0"/>
            </a:br>
            <a:r>
              <a:rPr lang="el-GR" altLang="de-DE" sz="1800" dirty="0" smtClean="0"/>
              <a:t>Ειδικά </a:t>
            </a:r>
            <a:r>
              <a:rPr lang="el-GR" altLang="de-DE" sz="1800" dirty="0"/>
              <a:t>για σημαντικά γεγονότα</a:t>
            </a:r>
            <a:r>
              <a:rPr lang="el-GR" altLang="de-DE" sz="1800" b="0" dirty="0"/>
              <a:t> (καυγάδες</a:t>
            </a:r>
            <a:r>
              <a:rPr lang="el-GR" altLang="de-DE" sz="1800" b="0" dirty="0" smtClean="0"/>
              <a:t>,</a:t>
            </a:r>
            <a:r>
              <a:rPr lang="de-DE" altLang="de-DE" sz="1800" b="0" dirty="0" smtClean="0"/>
              <a:t> </a:t>
            </a:r>
            <a:r>
              <a:rPr lang="el-GR" altLang="de-DE" sz="1800" b="0" dirty="0" smtClean="0"/>
              <a:t>κατάθεση </a:t>
            </a:r>
            <a:r>
              <a:rPr lang="el-GR" altLang="de-DE" sz="1800" b="0" dirty="0"/>
              <a:t>ως αυτόπτης μάρτυρας κλπ) έχετε στο νου </a:t>
            </a:r>
            <a:r>
              <a:rPr lang="el-GR" altLang="de-DE" sz="1800" b="0" dirty="0" smtClean="0"/>
              <a:t>σας:</a:t>
            </a:r>
            <a:r>
              <a:rPr lang="de-DE" altLang="de-DE" sz="1800" b="0" dirty="0" smtClean="0"/>
              <a:t/>
            </a:r>
            <a:br>
              <a:rPr lang="de-DE" altLang="de-DE" sz="1800" b="0" dirty="0" smtClean="0"/>
            </a:br>
            <a:r>
              <a:rPr lang="el-GR" altLang="de-DE" sz="1800" b="0" dirty="0" smtClean="0"/>
              <a:t>Αν </a:t>
            </a:r>
            <a:r>
              <a:rPr lang="el-GR" altLang="de-DE" sz="1800" b="0" dirty="0"/>
              <a:t>δεν μπορείτε να θυμηθείτε </a:t>
            </a:r>
            <a:r>
              <a:rPr lang="el-GR" altLang="de-DE" sz="1800" b="0" i="1" dirty="0" smtClean="0"/>
              <a:t>ζωντανές</a:t>
            </a:r>
            <a:r>
              <a:rPr lang="de-DE" altLang="de-DE" sz="1800" b="0" dirty="0" smtClean="0"/>
              <a:t> </a:t>
            </a:r>
            <a:r>
              <a:rPr lang="el-GR" altLang="de-DE" sz="1800" b="0" dirty="0" smtClean="0"/>
              <a:t>λεπτομέρειες </a:t>
            </a:r>
            <a:r>
              <a:rPr lang="el-GR" altLang="de-DE" sz="1800" b="0" dirty="0"/>
              <a:t>για ένα γεγονός </a:t>
            </a:r>
            <a:r>
              <a:rPr lang="el-GR" altLang="de-DE" sz="1800" dirty="0"/>
              <a:t>σκεφτείτε την πιθανότητα ότι κάνετε </a:t>
            </a:r>
            <a:r>
              <a:rPr lang="el-GR" altLang="de-DE" sz="1800" dirty="0" smtClean="0"/>
              <a:t>λάθος.</a:t>
            </a:r>
            <a:r>
              <a:rPr lang="de-DE" altLang="de-DE" sz="1800" b="0" dirty="0" smtClean="0"/>
              <a:t/>
            </a:r>
            <a:br>
              <a:rPr lang="de-DE" altLang="de-DE" sz="1800" b="0" dirty="0" smtClean="0"/>
            </a:br>
            <a:r>
              <a:rPr lang="el-GR" altLang="de-DE" sz="1800" dirty="0" smtClean="0"/>
              <a:t>Αναζητείστε </a:t>
            </a:r>
            <a:r>
              <a:rPr lang="el-GR" altLang="de-DE" sz="1800" dirty="0"/>
              <a:t>πρόσθετες πληροφορίες (π.χ. ρωτήστε έναν μάρτυρα</a:t>
            </a:r>
            <a:r>
              <a:rPr lang="el-GR" altLang="de-DE" sz="1800" dirty="0" smtClean="0"/>
              <a:t>).</a:t>
            </a:r>
            <a:endParaRPr lang="de-DE" altLang="de-DE" sz="1800" dirty="0" smtClean="0"/>
          </a:p>
          <a:p>
            <a:pPr marL="720000" indent="-360000" eaLnBrk="1" hangingPunct="1">
              <a:spcBef>
                <a:spcPts val="1200"/>
              </a:spcBef>
              <a:buClr>
                <a:srgbClr val="8CADAE"/>
              </a:buClr>
              <a:buSzTx/>
              <a:buFontTx/>
              <a:buChar char="o"/>
            </a:pPr>
            <a:r>
              <a:rPr lang="el-GR" altLang="de-DE" sz="1800" b="0" dirty="0"/>
              <a:t>Χρησιμοποιείστε μνημονικά βοηθήματα (ημερολόγιο/σημειωματάριο για να σημειώσετε τα ραντεβού και το τι έχετε να κάνετε)</a:t>
            </a:r>
            <a:endParaRPr lang="en-US" altLang="de-DE" sz="1800" b="0" dirty="0" smtClean="0"/>
          </a:p>
        </p:txBody>
      </p:sp>
      <p:sp>
        <p:nvSpPr>
          <p:cNvPr id="34819" name="Rectangle 3"/>
          <p:cNvSpPr>
            <a:spLocks noChangeArrowheads="1"/>
          </p:cNvSpPr>
          <p:nvPr/>
        </p:nvSpPr>
        <p:spPr bwMode="auto">
          <a:xfrm>
            <a:off x="252000" y="1340768"/>
            <a:ext cx="8640000" cy="369332"/>
          </a:xfrm>
          <a:prstGeom prst="rect">
            <a:avLst/>
          </a:prstGeom>
          <a:noFill/>
          <a:ln>
            <a:noFill/>
          </a:ln>
          <a:extLst/>
        </p:spPr>
        <p:txBody>
          <a:bodyPr>
            <a:spAutoFit/>
          </a:bodyPr>
          <a:lstStyle/>
          <a:p>
            <a:pPr algn="ctr"/>
            <a:r>
              <a:rPr lang="el-GR" altLang="de-DE" sz="1800" dirty="0">
                <a:latin typeface="Verdana" pitchFamily="34" charset="0"/>
              </a:rPr>
              <a:t>Εκπαιδευτικοί στόχοι:</a:t>
            </a:r>
            <a:r>
              <a:rPr lang="en-US" altLang="de-DE" sz="1800" dirty="0" smtClean="0">
                <a:latin typeface="Verdana" pitchFamily="34" charset="0"/>
              </a:rPr>
              <a:t> </a:t>
            </a:r>
            <a:endParaRPr lang="en-US" altLang="de-DE" sz="1800" dirty="0">
              <a:latin typeface="Verdana" pitchFamily="34" charset="0"/>
            </a:endParaRPr>
          </a:p>
        </p:txBody>
      </p:sp>
      <p:sp>
        <p:nvSpPr>
          <p:cNvPr id="34820"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l-GR" altLang="de-DE" b="0" dirty="0">
                <a:solidFill>
                  <a:schemeClr val="accent1"/>
                </a:solidFill>
              </a:rPr>
              <a:t>Εφαρμογές στην καθημερινή ζωή</a:t>
            </a:r>
            <a:endParaRPr lang="en-US" altLang="de-DE" b="0" dirty="0">
              <a:solidFill>
                <a:schemeClr val="accent1"/>
              </a:solidFill>
            </a:endParaRP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.34</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2"/>
          <p:cNvSpPr txBox="1">
            <a:spLocks noChangeArrowheads="1"/>
          </p:cNvSpPr>
          <p:nvPr/>
        </p:nvSpPr>
        <p:spPr bwMode="auto">
          <a:xfrm>
            <a:off x="252000" y="1740878"/>
            <a:ext cx="8640000"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eaLnBrk="0" hangingPunct="0">
              <a:spcBef>
                <a:spcPct val="20000"/>
              </a:spcBef>
              <a:buClr>
                <a:schemeClr val="accent1"/>
              </a:buClr>
              <a:buSzPct val="85000"/>
              <a:buFont typeface="Wingdings 2" pitchFamily="18" charset="2"/>
              <a:tabLst>
                <a:tab pos="450850" algn="l"/>
              </a:tabLst>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tabLst>
                <a:tab pos="450850" algn="l"/>
              </a:tabLst>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tabLst>
                <a:tab pos="450850" algn="l"/>
              </a:tabLst>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tabLst>
                <a:tab pos="450850" algn="l"/>
              </a:tabLst>
              <a:defRPr>
                <a:solidFill>
                  <a:schemeClr val="tx1"/>
                </a:solidFill>
                <a:latin typeface="Verdana" pitchFamily="34" charset="0"/>
              </a:defRPr>
            </a:lvl4pPr>
            <a:lvl5pPr marL="2057400" indent="-228600" eaLnBrk="0" hangingPunct="0">
              <a:spcBef>
                <a:spcPct val="20000"/>
              </a:spcBef>
              <a:buClr>
                <a:srgbClr val="8FB08C"/>
              </a:buClr>
              <a:buChar char="•"/>
              <a:tabLst>
                <a:tab pos="450850"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9pPr>
          </a:lstStyle>
          <a:p>
            <a:pPr marL="720000" indent="-360000" eaLnBrk="1" hangingPunct="1">
              <a:spcBef>
                <a:spcPts val="1200"/>
              </a:spcBef>
              <a:buClr>
                <a:srgbClr val="8CADAE"/>
              </a:buClr>
              <a:buSzTx/>
              <a:buFontTx/>
              <a:buChar char="o"/>
            </a:pPr>
            <a:r>
              <a:rPr lang="el-GR" altLang="de-DE" sz="1800" b="0" dirty="0" smtClean="0"/>
              <a:t>Λανθασμένες </a:t>
            </a:r>
            <a:r>
              <a:rPr lang="el-GR" altLang="de-DE" sz="1800" b="0" dirty="0"/>
              <a:t>αναμνήσεις είναι πιο πιθανό να προκύψουν αν κάποιος φοβάται, αισθάνεται απειλή ή είναι κάτω από πίεση.</a:t>
            </a:r>
          </a:p>
          <a:p>
            <a:pPr marL="720000" indent="-360000" eaLnBrk="1" hangingPunct="1">
              <a:spcBef>
                <a:spcPts val="1200"/>
              </a:spcBef>
              <a:buClr>
                <a:srgbClr val="8CADAE"/>
              </a:buClr>
              <a:buSzTx/>
              <a:buFontTx/>
              <a:buChar char="o"/>
            </a:pPr>
            <a:r>
              <a:rPr lang="el-GR" altLang="de-DE" sz="1800" b="0" dirty="0" smtClean="0"/>
              <a:t>Πριν </a:t>
            </a:r>
            <a:r>
              <a:rPr lang="el-GR" altLang="de-DE" sz="1800" b="0" dirty="0"/>
              <a:t>βγάλετε επακόλουθα συμπεράσματα: σκεφτείτε πόσο αντικειμενικές και βάσιμες είναι οι αναμνήσεις σας!</a:t>
            </a:r>
          </a:p>
          <a:p>
            <a:pPr marL="720000" indent="-360000" eaLnBrk="1" hangingPunct="1">
              <a:spcBef>
                <a:spcPts val="1200"/>
              </a:spcBef>
              <a:buClr>
                <a:srgbClr val="8CADAE"/>
              </a:buClr>
              <a:buSzTx/>
              <a:buFontTx/>
              <a:buChar char="o"/>
            </a:pPr>
            <a:r>
              <a:rPr lang="el-GR" altLang="de-DE" sz="1800" b="0" dirty="0" smtClean="0"/>
              <a:t>Επίσης </a:t>
            </a:r>
            <a:r>
              <a:rPr lang="el-GR" altLang="de-DE" sz="1800" b="0" dirty="0"/>
              <a:t>λάβετε υπόψη σας: οι ψευδείς αναμνήσεις είναι πιο χλωμές (δηλαδή, λιγότερο λεπτομερειακές και ζωντανές) από ότι οι αληθινές αναμνήσεις.</a:t>
            </a:r>
            <a:endParaRPr lang="en-US" altLang="de-DE" sz="1800" b="0" dirty="0"/>
          </a:p>
        </p:txBody>
      </p:sp>
      <p:sp>
        <p:nvSpPr>
          <p:cNvPr id="11" name="Rectangle 3"/>
          <p:cNvSpPr>
            <a:spLocks noChangeArrowheads="1"/>
          </p:cNvSpPr>
          <p:nvPr/>
        </p:nvSpPr>
        <p:spPr bwMode="auto">
          <a:xfrm>
            <a:off x="252000" y="1340768"/>
            <a:ext cx="8640000" cy="369332"/>
          </a:xfrm>
          <a:prstGeom prst="rect">
            <a:avLst/>
          </a:prstGeom>
          <a:noFill/>
          <a:ln>
            <a:noFill/>
          </a:ln>
          <a:extLst/>
        </p:spPr>
        <p:txBody>
          <a:bodyPr>
            <a:spAutoFit/>
          </a:bodyPr>
          <a:lstStyle/>
          <a:p>
            <a:pPr algn="ctr"/>
            <a:r>
              <a:rPr lang="el-GR" altLang="de-DE" sz="1800" dirty="0">
                <a:latin typeface="Verdana" pitchFamily="34" charset="0"/>
              </a:rPr>
              <a:t>Εκπαιδευτικοί στόχοι:</a:t>
            </a:r>
            <a:r>
              <a:rPr lang="de-DE" altLang="de-DE" sz="1800" dirty="0" smtClean="0">
                <a:latin typeface="Verdana" pitchFamily="34" charset="0"/>
              </a:rPr>
              <a:t> </a:t>
            </a:r>
            <a:endParaRPr lang="de-DE" altLang="de-DE" sz="1800" dirty="0">
              <a:latin typeface="Verdana" pitchFamily="34" charset="0"/>
            </a:endParaRPr>
          </a:p>
        </p:txBody>
      </p:sp>
      <p:sp>
        <p:nvSpPr>
          <p:cNvPr id="7"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l-GR" altLang="de-DE" b="0" dirty="0">
                <a:solidFill>
                  <a:schemeClr val="accent1"/>
                </a:solidFill>
              </a:rPr>
              <a:t>Εφαρμογές στην καθημερινή ζωή</a:t>
            </a:r>
            <a:endParaRPr lang="en-US" altLang="de-DE" b="0" dirty="0">
              <a:solidFill>
                <a:schemeClr val="accent1"/>
              </a:solidFill>
            </a:endParaRPr>
          </a:p>
        </p:txBody>
      </p:sp>
      <p:sp>
        <p:nvSpPr>
          <p:cNvPr id="8"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.35</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254000" y="1340768"/>
            <a:ext cx="8640000" cy="3477875"/>
          </a:xfrm>
          <a:prstGeom prst="rect">
            <a:avLst/>
          </a:prstGeom>
        </p:spPr>
        <p:txBody>
          <a:bodyPr>
            <a:spAutoFit/>
          </a:bodyPr>
          <a:lstStyle/>
          <a:p>
            <a:pPr marL="180000">
              <a:spcBef>
                <a:spcPts val="1200"/>
              </a:spcBef>
              <a:defRPr/>
            </a:pPr>
            <a:r>
              <a:rPr lang="el-GR" altLang="de-DE" sz="1800" b="0" dirty="0">
                <a:latin typeface="+mn-lt"/>
              </a:rPr>
              <a:t>Κατά τη διάρκεια της ψύχωσης οι άνθρωποι είναι επιρρεπείς να θυμούνται πράγματα που συνέβησαν με διαφορετικό τρόπο ή και καθόλου</a:t>
            </a:r>
            <a:r>
              <a:rPr lang="el-GR" altLang="de-DE" sz="1800" b="0" dirty="0" smtClean="0">
                <a:latin typeface="+mn-lt"/>
              </a:rPr>
              <a:t>.</a:t>
            </a:r>
            <a:endParaRPr lang="de-DE" altLang="de-DE" sz="1800" b="0" dirty="0" smtClean="0">
              <a:latin typeface="+mn-lt"/>
            </a:endParaRPr>
          </a:p>
          <a:p>
            <a:pPr marL="180000">
              <a:spcBef>
                <a:spcPts val="1200"/>
              </a:spcBef>
              <a:defRPr/>
            </a:pPr>
            <a:endParaRPr lang="de-DE" altLang="de-DE" sz="1800" b="0" i="1" dirty="0" smtClean="0">
              <a:latin typeface="+mn-lt"/>
            </a:endParaRPr>
          </a:p>
          <a:p>
            <a:pPr marL="180000">
              <a:spcBef>
                <a:spcPts val="1200"/>
              </a:spcBef>
              <a:defRPr/>
            </a:pPr>
            <a:r>
              <a:rPr lang="el-GR" altLang="de-DE" sz="1800" b="0" i="1" dirty="0">
                <a:latin typeface="+mn-lt"/>
              </a:rPr>
              <a:t>Ποιες πλευρές της θεραπευτικής ενότητας θεωρώ ιδιαίτερα χρήσιμες ή βοηθητικές;</a:t>
            </a:r>
            <a:r>
              <a:rPr lang="en-US" altLang="de-DE" sz="1800" b="0" i="1" dirty="0" smtClean="0">
                <a:latin typeface="+mn-lt"/>
              </a:rPr>
              <a:t> </a:t>
            </a:r>
          </a:p>
          <a:p>
            <a:pPr marL="180000">
              <a:spcBef>
                <a:spcPts val="1200"/>
              </a:spcBef>
              <a:defRPr/>
            </a:pPr>
            <a:endParaRPr lang="en-US" altLang="de-DE" sz="1800" b="0" i="1" dirty="0" smtClean="0">
              <a:latin typeface="+mn-lt"/>
            </a:endParaRPr>
          </a:p>
          <a:p>
            <a:pPr marL="180000">
              <a:spcBef>
                <a:spcPts val="1200"/>
              </a:spcBef>
              <a:defRPr/>
            </a:pPr>
            <a:r>
              <a:rPr lang="el-GR" altLang="de-DE" sz="1800" b="0" i="1" dirty="0">
                <a:latin typeface="+mn-lt"/>
              </a:rPr>
              <a:t>Πότε και σε ποιες συγκεκριμένες καταστάσεις θα μπορούσα να εφαρμόσω αυτά που έμαθα στο άμεσο μέλλον; Σε τι θα μπορούσαν να με βοηθήσουν (π.χ. να αισθανθώ λιγότερο ένταση);</a:t>
            </a:r>
            <a:endParaRPr lang="en-US" altLang="de-DE" sz="1800" b="0" i="1" dirty="0">
              <a:latin typeface="+mn-lt"/>
            </a:endParaRPr>
          </a:p>
        </p:txBody>
      </p:sp>
      <p:grpSp>
        <p:nvGrpSpPr>
          <p:cNvPr id="36871" name="Group 53"/>
          <p:cNvGrpSpPr>
            <a:grpSpLocks/>
          </p:cNvGrpSpPr>
          <p:nvPr/>
        </p:nvGrpSpPr>
        <p:grpSpPr bwMode="auto">
          <a:xfrm>
            <a:off x="0" y="6167438"/>
            <a:ext cx="3059832" cy="536575"/>
            <a:chOff x="0" y="3957"/>
            <a:chExt cx="1655" cy="338"/>
          </a:xfrm>
        </p:grpSpPr>
        <p:sp>
          <p:nvSpPr>
            <p:cNvPr id="3687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b="0"/>
            </a:p>
          </p:txBody>
        </p:sp>
        <p:pic>
          <p:nvPicPr>
            <p:cNvPr id="36873"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4" name="Text Box 71"/>
            <p:cNvSpPr txBox="1">
              <a:spLocks noChangeArrowheads="1"/>
            </p:cNvSpPr>
            <p:nvPr/>
          </p:nvSpPr>
          <p:spPr bwMode="auto">
            <a:xfrm>
              <a:off x="160" y="3985"/>
              <a:ext cx="1495"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b="0" dirty="0">
                  <a:sym typeface="Wingdings" pitchFamily="2" charset="2"/>
                </a:rPr>
                <a:t>  </a:t>
              </a:r>
              <a:r>
                <a:rPr lang="de-DE" altLang="de-DE" sz="1200" b="0" dirty="0">
                  <a:sym typeface="Wingdings" pitchFamily="2" charset="2"/>
                </a:rPr>
                <a:t></a:t>
              </a:r>
              <a:r>
                <a:rPr lang="de-DE" altLang="de-DE" sz="1200" b="0" dirty="0"/>
                <a:t> </a:t>
              </a:r>
              <a:r>
                <a:rPr lang="el-GR" altLang="de-DE" sz="1200" b="0" i="1" dirty="0"/>
                <a:t>φύλλο </a:t>
              </a:r>
              <a:r>
                <a:rPr lang="el-GR" altLang="de-DE" sz="1200" b="0" i="1" dirty="0" smtClean="0"/>
                <a:t>εργασίας</a:t>
              </a:r>
              <a:r>
                <a:rPr lang="de-DE" altLang="de-DE" sz="1200" b="0" dirty="0" smtClean="0"/>
                <a:t> </a:t>
              </a:r>
              <a:r>
                <a:rPr lang="de-DE" altLang="de-DE" sz="1200" b="0" dirty="0"/>
                <a:t>8.2</a:t>
              </a:r>
            </a:p>
            <a:p>
              <a:pPr eaLnBrk="1" hangingPunct="1">
                <a:spcBef>
                  <a:spcPct val="0"/>
                </a:spcBef>
                <a:buClrTx/>
                <a:buSzTx/>
                <a:buFontTx/>
                <a:buNone/>
              </a:pPr>
              <a:r>
                <a:rPr lang="de-DE" altLang="de-DE" sz="1200" b="0" dirty="0"/>
                <a:t>     </a:t>
              </a:r>
            </a:p>
          </p:txBody>
        </p:sp>
      </p:grpSp>
      <p:sp>
        <p:nvSpPr>
          <p:cNvPr id="11"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l-GR" altLang="de-DE" b="0" dirty="0">
                <a:solidFill>
                  <a:schemeClr val="accent1"/>
                </a:solidFill>
              </a:rPr>
              <a:t>Εφαρμογές στην καθημερινή ζωή</a:t>
            </a:r>
            <a:endParaRPr lang="en-US" altLang="de-DE" b="0" dirty="0">
              <a:solidFill>
                <a:schemeClr val="accent1"/>
              </a:solidFill>
            </a:endParaRPr>
          </a:p>
        </p:txBody>
      </p:sp>
      <p:sp>
        <p:nvSpPr>
          <p:cNvPr id="13"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.36</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1026"/>
          <p:cNvSpPr txBox="1">
            <a:spLocks noChangeArrowheads="1"/>
          </p:cNvSpPr>
          <p:nvPr/>
        </p:nvSpPr>
        <p:spPr bwMode="auto">
          <a:xfrm>
            <a:off x="252000" y="1340768"/>
            <a:ext cx="8712488"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pPr>
            <a:r>
              <a:rPr lang="el-GR" altLang="de-DE" sz="1800" dirty="0"/>
              <a:t>Παράδειγμα</a:t>
            </a:r>
            <a:r>
              <a:rPr lang="el-GR" altLang="de-DE" sz="1800" dirty="0" smtClean="0"/>
              <a:t>:</a:t>
            </a:r>
            <a:r>
              <a:rPr lang="de-DE" altLang="de-DE" sz="1800" dirty="0" smtClean="0"/>
              <a:t> </a:t>
            </a:r>
            <a:r>
              <a:rPr lang="el-GR" altLang="de-DE" sz="1800" b="0" dirty="0" smtClean="0"/>
              <a:t>Η </a:t>
            </a:r>
            <a:r>
              <a:rPr lang="el-GR" altLang="de-DE" sz="1800" b="0" dirty="0"/>
              <a:t>Κατερίνα είναι πεισμένη ότι κάποιος διέρρηξε το σπίτι της</a:t>
            </a:r>
            <a:r>
              <a:rPr lang="el-GR" altLang="de-DE" sz="1800" b="0" dirty="0" smtClean="0"/>
              <a:t>.</a:t>
            </a:r>
            <a:endParaRPr lang="de-DE" altLang="de-DE" sz="1800" b="0" dirty="0" smtClean="0"/>
          </a:p>
          <a:p>
            <a:pPr marL="180000" eaLnBrk="1" hangingPunct="1">
              <a:spcBef>
                <a:spcPts val="1200"/>
              </a:spcBef>
              <a:buClrTx/>
              <a:buSzTx/>
            </a:pPr>
            <a:endParaRPr lang="en-US" altLang="de-DE" sz="1800" b="0" dirty="0" smtClean="0"/>
          </a:p>
          <a:p>
            <a:pPr marL="180000" eaLnBrk="1" hangingPunct="1">
              <a:spcBef>
                <a:spcPts val="1200"/>
              </a:spcBef>
              <a:buClrTx/>
              <a:buSzTx/>
              <a:buFontTx/>
              <a:buNone/>
            </a:pPr>
            <a:r>
              <a:rPr lang="el-GR" altLang="de-DE" sz="1800" dirty="0" smtClean="0"/>
              <a:t>Ιστορικό:</a:t>
            </a:r>
            <a:r>
              <a:rPr lang="de-DE" altLang="de-DE" sz="1800" dirty="0"/>
              <a:t> </a:t>
            </a:r>
            <a:r>
              <a:rPr lang="el-GR" altLang="de-DE" sz="1800" b="0" dirty="0" smtClean="0"/>
              <a:t>Όταν </a:t>
            </a:r>
            <a:r>
              <a:rPr lang="el-GR" altLang="de-DE" sz="1800" b="0" dirty="0"/>
              <a:t>γύρισε σπίτι από τη δουλειά η πόρτα του διαμερίσματος δεν ήταν κλειδωμένη και η πόρτα της ντουλάπας στο υπνοδωμάτιο ήταν ανοιχτή. Επίσης, αισθάνθηκε ότι την παρακολουθούσαν στο δρόμο σήμερα το πρωί. Η Κατερίνα είναι έτοιμη να καλέσει την αστυνομία για να αναφέρει τη διάρρηξη και να υποδείξει τον υποτιθέμενο διώκτη</a:t>
            </a:r>
            <a:r>
              <a:rPr lang="el-GR" altLang="de-DE" sz="1800" b="0" dirty="0" smtClean="0"/>
              <a:t>.</a:t>
            </a:r>
            <a:endParaRPr lang="de-DE" altLang="de-DE" sz="1800" b="0" dirty="0" smtClean="0"/>
          </a:p>
          <a:p>
            <a:pPr marL="180000" eaLnBrk="1" hangingPunct="1">
              <a:spcBef>
                <a:spcPts val="1200"/>
              </a:spcBef>
              <a:buClrTx/>
              <a:buSzTx/>
              <a:buFontTx/>
              <a:buNone/>
            </a:pPr>
            <a:endParaRPr lang="en-US" altLang="de-DE" sz="1800" b="0" dirty="0" smtClean="0"/>
          </a:p>
          <a:p>
            <a:pPr marL="180000" eaLnBrk="1" hangingPunct="1">
              <a:spcBef>
                <a:spcPts val="1200"/>
              </a:spcBef>
              <a:buClrTx/>
              <a:buSzTx/>
              <a:buFontTx/>
              <a:buNone/>
            </a:pPr>
            <a:r>
              <a:rPr lang="el-GR" altLang="de-DE" sz="1800" dirty="0"/>
              <a:t>Αλλά</a:t>
            </a:r>
            <a:r>
              <a:rPr lang="el-GR" altLang="de-DE" sz="1800" b="0" dirty="0" smtClean="0"/>
              <a:t>:</a:t>
            </a:r>
            <a:r>
              <a:rPr lang="de-DE" altLang="de-DE" sz="1800" b="0" dirty="0" smtClean="0"/>
              <a:t> </a:t>
            </a:r>
            <a:r>
              <a:rPr lang="el-GR" altLang="de-DE" sz="1800" b="0" dirty="0" smtClean="0"/>
              <a:t>Η </a:t>
            </a:r>
            <a:r>
              <a:rPr lang="el-GR" altLang="de-DE" sz="1800" b="0" dirty="0"/>
              <a:t>Κατερίνα ξαφνικά θυμήθηκε ότι παρακοιμήθηκε και έφυγε βιαστικά από το διαμέρισμά της το πρωί. Γι αυτό το λόγο ξέχασε να κλείσει την ντουλάπα και να κλειδώσει την εξώπορτα.</a:t>
            </a:r>
            <a:endParaRPr lang="de-DE" altLang="de-DE" sz="1600" b="0" dirty="0"/>
          </a:p>
        </p:txBody>
      </p:sp>
      <p:sp>
        <p:nvSpPr>
          <p:cNvPr id="37891" name="Text Box 1035"/>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l-GR" altLang="de-DE" b="0" dirty="0">
                <a:solidFill>
                  <a:schemeClr val="accent1"/>
                </a:solidFill>
              </a:rPr>
              <a:t>Πώς σχετίζεται αυτό με την ψύχωση;</a:t>
            </a:r>
            <a:endParaRPr lang="en-US" altLang="de-DE" b="0" dirty="0">
              <a:solidFill>
                <a:schemeClr val="accent1"/>
              </a:solidFill>
            </a:endParaRP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l-GR" altLang="de-DE" sz="1200" dirty="0">
                <a:solidFill>
                  <a:schemeClr val="tx2"/>
                </a:solidFill>
                <a:latin typeface="Verdana" pitchFamily="34" charset="0"/>
              </a:rPr>
              <a:t>μνήμη και υπερβολική βεβαιότητα</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.37</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Verdana"/>
        <a:ea typeface=""/>
        <a:cs typeface=""/>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1838</Words>
  <Application>Microsoft Office PowerPoint</Application>
  <PresentationFormat>Bildschirmpräsentation (4:3)</PresentationFormat>
  <Paragraphs>313</Paragraphs>
  <Slides>37</Slides>
  <Notes>34</Notes>
  <HiddenSlides>0</HiddenSlides>
  <MMClips>0</MMClips>
  <ScaleCrop>false</ScaleCrop>
  <HeadingPairs>
    <vt:vector size="8" baseType="variant">
      <vt:variant>
        <vt:lpstr>Verwendete Schriftarten</vt:lpstr>
      </vt:variant>
      <vt:variant>
        <vt:i4>8</vt:i4>
      </vt:variant>
      <vt:variant>
        <vt:lpstr>Design</vt:lpstr>
      </vt:variant>
      <vt:variant>
        <vt:i4>8</vt:i4>
      </vt:variant>
      <vt:variant>
        <vt:lpstr>Eingebettete OLE-Server</vt:lpstr>
      </vt:variant>
      <vt:variant>
        <vt:i4>1</vt:i4>
      </vt:variant>
      <vt:variant>
        <vt:lpstr>Folientitel</vt:lpstr>
      </vt:variant>
      <vt:variant>
        <vt:i4>37</vt:i4>
      </vt:variant>
    </vt:vector>
  </HeadingPairs>
  <TitlesOfParts>
    <vt:vector size="54" baseType="lpstr">
      <vt:lpstr>ＭＳ Ｐゴシック</vt:lpstr>
      <vt:lpstr>Arial</vt:lpstr>
      <vt:lpstr>Courier New</vt:lpstr>
      <vt:lpstr>Georgia</vt:lpstr>
      <vt:lpstr>Times New Roman</vt:lpstr>
      <vt:lpstr>Verdana</vt:lpstr>
      <vt:lpstr>Wingdings</vt:lpstr>
      <vt:lpstr>Wingdings 2</vt:lpstr>
      <vt:lpstr>1_Standarddesign</vt:lpstr>
      <vt:lpstr>2_Standarddesign</vt:lpstr>
      <vt:lpstr>3_Standarddesign</vt:lpstr>
      <vt:lpstr>Standarddesign</vt:lpstr>
      <vt:lpstr>4_Standarddesign</vt:lpstr>
      <vt:lpstr>5_Standarddesign</vt:lpstr>
      <vt:lpstr>2_Cronus</vt:lpstr>
      <vt:lpstr>3_Cronus</vt:lpstr>
      <vt:lpstr>Image</vt:lpstr>
      <vt:lpstr>PowerPoint-Präsentation</vt:lpstr>
      <vt:lpstr>PowerPoint-Präsentation</vt:lpstr>
      <vt:lpstr>PowerPoint-Präsentation</vt:lpstr>
      <vt:lpstr>PowerPoint-Präsentation</vt:lpstr>
      <vt:lpstr>PowerPoint-Präsentation</vt:lpstr>
      <vt:lpstr>Εργασία 1</vt:lpstr>
      <vt:lpstr>PowerPoint-Präsentation</vt:lpstr>
      <vt:lpstr>Ο καλλιτέχνης Τι βλέπετε; Πόσο σίγουρος είστε;</vt:lpstr>
      <vt:lpstr>Ο καλλιτέχνης</vt:lpstr>
      <vt:lpstr>Γιατί το κάνουμε αυτό;</vt:lpstr>
      <vt:lpstr>PowerPoint-Präsentation</vt:lpstr>
      <vt:lpstr>Εργασία 2</vt:lpstr>
      <vt:lpstr>PowerPoint-Präsentation</vt:lpstr>
      <vt:lpstr>Ανταλλαγή ιδεών</vt:lpstr>
      <vt:lpstr>Ψησταριά Τι βλέπετε; Πόσο σίγουρος είστε;</vt:lpstr>
      <vt:lpstr>Ψησταριά</vt:lpstr>
      <vt:lpstr>PowerPoint-Präsentation</vt:lpstr>
      <vt:lpstr>PowerPoint-Präsentation</vt:lpstr>
      <vt:lpstr>Παιδικό δωμάτιο Τι βλέπετε; Πόσο σίγουρος είστε;</vt:lpstr>
      <vt:lpstr>Παιδικό δωμάτιο</vt:lpstr>
      <vt:lpstr>PowerPoint-Präsentation</vt:lpstr>
      <vt:lpstr>PowerPoint-Präsentation</vt:lpstr>
      <vt:lpstr>Κουζίνα Τι βλέπετε; Πόσο σίγουρος είστε;</vt:lpstr>
      <vt:lpstr>Κουζίνα</vt:lpstr>
      <vt:lpstr>PowerPoint-Präsentation</vt:lpstr>
      <vt:lpstr>Τι προκαλεί τις λανθασμένες αναμνήσεις;</vt:lpstr>
      <vt:lpstr>Λανθασμένες αναμνήσεις στην καθημερινή ζωή</vt:lpstr>
      <vt:lpstr>Ψευδείς αναμνήσεις εν δράσει</vt:lpstr>
      <vt:lpstr>PowerPoint-Präsentation</vt:lpstr>
      <vt:lpstr>PowerPoint-Präsentation</vt:lpstr>
      <vt:lpstr>Μνημονικά βοηθήματα στην καθημερινή ζωή</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Computer09</cp:lastModifiedBy>
  <cp:revision>648</cp:revision>
  <cp:lastPrinted>2010-08-18T10:38:38Z</cp:lastPrinted>
  <dcterms:created xsi:type="dcterms:W3CDTF">2010-08-11T09:19:42Z</dcterms:created>
  <dcterms:modified xsi:type="dcterms:W3CDTF">2017-12-06T16:26:42Z</dcterms:modified>
</cp:coreProperties>
</file>