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 id="2147483658" r:id="rId9"/>
    <p:sldMasterId id="2147483659" r:id="rId10"/>
  </p:sldMasterIdLst>
  <p:notesMasterIdLst>
    <p:notesMasterId r:id="rId45"/>
  </p:notesMasterIdLst>
  <p:handoutMasterIdLst>
    <p:handoutMasterId r:id="rId46"/>
  </p:handoutMasterIdLst>
  <p:sldIdLst>
    <p:sldId id="745" r:id="rId11"/>
    <p:sldId id="755" r:id="rId12"/>
    <p:sldId id="758" r:id="rId13"/>
    <p:sldId id="759" r:id="rId14"/>
    <p:sldId id="760" r:id="rId15"/>
    <p:sldId id="761" r:id="rId16"/>
    <p:sldId id="762" r:id="rId17"/>
    <p:sldId id="812" r:id="rId18"/>
    <p:sldId id="811" r:id="rId19"/>
    <p:sldId id="792" r:id="rId20"/>
    <p:sldId id="793" r:id="rId21"/>
    <p:sldId id="764" r:id="rId22"/>
    <p:sldId id="767" r:id="rId23"/>
    <p:sldId id="769" r:id="rId24"/>
    <p:sldId id="770" r:id="rId25"/>
    <p:sldId id="771" r:id="rId26"/>
    <p:sldId id="773" r:id="rId27"/>
    <p:sldId id="774" r:id="rId28"/>
    <p:sldId id="804" r:id="rId29"/>
    <p:sldId id="807" r:id="rId30"/>
    <p:sldId id="809" r:id="rId31"/>
    <p:sldId id="806" r:id="rId32"/>
    <p:sldId id="808" r:id="rId33"/>
    <p:sldId id="805" r:id="rId34"/>
    <p:sldId id="772" r:id="rId35"/>
    <p:sldId id="801" r:id="rId36"/>
    <p:sldId id="794" r:id="rId37"/>
    <p:sldId id="795" r:id="rId38"/>
    <p:sldId id="796" r:id="rId39"/>
    <p:sldId id="797" r:id="rId40"/>
    <p:sldId id="778" r:id="rId41"/>
    <p:sldId id="780" r:id="rId42"/>
    <p:sldId id="810" r:id="rId43"/>
    <p:sldId id="802" r:id="rId44"/>
  </p:sldIdLst>
  <p:sldSz cx="9144000" cy="6858000" type="screen4x3"/>
  <p:notesSz cx="6735763" cy="9866313"/>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1162">
          <p15:clr>
            <a:srgbClr val="A4A3A4"/>
          </p15:clr>
        </p15:guide>
        <p15:guide id="2" orient="horz" pos="436">
          <p15:clr>
            <a:srgbClr val="A4A3A4"/>
          </p15:clr>
        </p15:guide>
        <p15:guide id="3" pos="158">
          <p15:clr>
            <a:srgbClr val="A4A3A4"/>
          </p15:clr>
        </p15:guide>
        <p15:guide id="4" pos="5465">
          <p15:clr>
            <a:srgbClr val="A4A3A4"/>
          </p15:clr>
        </p15:guide>
        <p15:guide id="5" orient="horz" pos="844">
          <p15:clr>
            <a:srgbClr val="A4A3A4"/>
          </p15:clr>
        </p15:guide>
        <p15:guide id="6" pos="5601">
          <p15:clr>
            <a:srgbClr val="A4A3A4"/>
          </p15:clr>
        </p15:guide>
        <p15:guide id="7" pos="159">
          <p15:clr>
            <a:srgbClr val="A4A3A4"/>
          </p15:clr>
        </p15:guide>
        <p15:guide id="8" orient="horz" pos="845">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initials="e" lastIdx="1" clrIdx="0">
    <p:extLst/>
  </p:cmAuthor>
  <p:cmAuthor id="2" name="Birgit" initials="BH" lastIdx="16" clrIdx="1">
    <p:extLst/>
  </p:cmAuthor>
  <p:cmAuthor id="3" name="Eva Krieger" initials="EK" lastIdx="2" clrIdx="2"/>
  <p:cmAuthor id="4" name="Janne Hottenrott" initials="JH" lastIdx="35" clrIdx="3">
    <p:extLst/>
  </p:cmAuthor>
  <p:cmAuthor id="5" name="Ryan Balzan" initials="RB" lastIdx="6" clrIdx="4"/>
  <p:cmAuthor id="6" name="Hiwis" initials="H" lastIdx="1" clrIdx="5">
    <p:extLst>
      <p:ext uri="{19B8F6BF-5375-455C-9EA6-DF929625EA0E}">
        <p15:presenceInfo xmlns:p15="http://schemas.microsoft.com/office/powerpoint/2012/main" userId="Hiw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3300"/>
    <a:srgbClr val="B5401B"/>
    <a:srgbClr val="9A4036"/>
    <a:srgbClr val="904840"/>
    <a:srgbClr val="9A4736"/>
    <a:srgbClr val="C88308"/>
    <a:srgbClr val="B56765"/>
    <a:srgbClr val="00FF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88" autoAdjust="0"/>
    <p:restoredTop sz="90481" autoAdjust="0"/>
  </p:normalViewPr>
  <p:slideViewPr>
    <p:cSldViewPr snapToObjects="1" showGuides="1">
      <p:cViewPr varScale="1">
        <p:scale>
          <a:sx n="129" d="100"/>
          <a:sy n="129" d="100"/>
        </p:scale>
        <p:origin x="900" y="90"/>
      </p:cViewPr>
      <p:guideLst>
        <p:guide orient="horz" pos="1162"/>
        <p:guide orient="horz" pos="436"/>
        <p:guide pos="158"/>
        <p:guide pos="5465"/>
        <p:guide orient="horz" pos="844"/>
        <p:guide pos="5601"/>
        <p:guide pos="159"/>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EAA168B9-98A2-486E-8CA2-DE7708E38926}" type="slidenum">
              <a:rPr lang="en-GB" altLang="de-DE"/>
              <a:pPr>
                <a:defRPr/>
              </a:pPr>
              <a:t>‹Nr.›</a:t>
            </a:fld>
            <a:endParaRPr lang="en-GB" altLang="de-DE"/>
          </a:p>
        </p:txBody>
      </p:sp>
    </p:spTree>
    <p:extLst>
      <p:ext uri="{BB962C8B-B14F-4D97-AF65-F5344CB8AC3E}">
        <p14:creationId xmlns:p14="http://schemas.microsoft.com/office/powerpoint/2010/main" val="3677260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898525" y="4686300"/>
            <a:ext cx="4938713" cy="4440238"/>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D4387797-398C-43BF-8D44-5AA63FA3909A}" type="slidenum">
              <a:rPr lang="en-US" altLang="de-DE"/>
              <a:pPr>
                <a:defRPr/>
              </a:pPr>
              <a:t>‹Nr.›</a:t>
            </a:fld>
            <a:endParaRPr lang="en-US" altLang="de-DE"/>
          </a:p>
        </p:txBody>
      </p:sp>
    </p:spTree>
    <p:extLst>
      <p:ext uri="{BB962C8B-B14F-4D97-AF65-F5344CB8AC3E}">
        <p14:creationId xmlns:p14="http://schemas.microsoft.com/office/powerpoint/2010/main" val="4194677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2BD0195-DEDE-4E24-9A1D-7F15CEC04B01}" type="slidenum">
              <a:rPr lang="en-US" altLang="de-DE" smtClean="0">
                <a:ea typeface="ＭＳ Ｐゴシック" charset="-128"/>
              </a:rPr>
              <a:pPr/>
              <a:t>1</a:t>
            </a:fld>
            <a:endParaRPr lang="en-US" altLang="de-DE" smtClean="0">
              <a:ea typeface="ＭＳ Ｐゴシック" charset="-128"/>
            </a:endParaRPr>
          </a:p>
        </p:txBody>
      </p:sp>
      <p:sp>
        <p:nvSpPr>
          <p:cNvPr id="46083"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200969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9</a:t>
            </a:fld>
            <a:endParaRPr lang="de-DE" altLang="de-DE" smtClean="0">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432288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10</a:t>
            </a:fld>
            <a:endParaRPr lang="de-DE" altLang="de-DE" smtClean="0">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493993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47738"/>
            <a:fld id="{3B15A0DE-1C52-4820-A8C5-90ABFE36B5E0}" type="slidenum">
              <a:rPr lang="de-DE" altLang="de-DE" smtClean="0">
                <a:ea typeface="ＭＳ Ｐゴシック" charset="-128"/>
              </a:rPr>
              <a:pPr defTabSz="947738"/>
              <a:t>11</a:t>
            </a:fld>
            <a:endParaRPr lang="de-DE" altLang="de-DE" smtClean="0">
              <a:ea typeface="ＭＳ Ｐゴシック" charset="-128"/>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903382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xfrm>
            <a:off x="903288" y="741363"/>
            <a:ext cx="4929187" cy="3698875"/>
          </a:xfrm>
          <a:ln/>
        </p:spPr>
      </p:sp>
      <p:sp>
        <p:nvSpPr>
          <p:cNvPr id="49155" name="Notizenplatzhalter 2"/>
          <p:cNvSpPr>
            <a:spLocks noGrp="1"/>
          </p:cNvSpPr>
          <p:nvPr>
            <p:ph type="body" idx="1"/>
          </p:nvPr>
        </p:nvSpPr>
        <p:spPr>
          <a:noFill/>
          <a:ln/>
        </p:spPr>
        <p:txBody>
          <a:bodyPr/>
          <a:lstStyle/>
          <a:p>
            <a:endParaRPr lang="de-DE" altLang="de-DE" b="1" smtClean="0"/>
          </a:p>
        </p:txBody>
      </p:sp>
      <p:sp>
        <p:nvSpPr>
          <p:cNvPr id="49156" name="Foliennummernplatzhalter 3"/>
          <p:cNvSpPr>
            <a:spLocks noGrp="1"/>
          </p:cNvSpPr>
          <p:nvPr>
            <p:ph type="sldNum" sz="quarter" idx="5"/>
          </p:nvPr>
        </p:nvSpPr>
        <p:spPr>
          <a:noFill/>
        </p:spPr>
        <p:txBody>
          <a:bodyPr/>
          <a:lstStyle/>
          <a:p>
            <a:fld id="{6338C05A-E8A0-42A0-A0E4-11D4C550F023}" type="slidenum">
              <a:rPr lang="de-DE" altLang="de-DE" smtClean="0">
                <a:solidFill>
                  <a:srgbClr val="000000"/>
                </a:solidFill>
                <a:ea typeface="ＭＳ Ｐゴシック" charset="-128"/>
              </a:rPr>
              <a:pPr/>
              <a:t>14</a:t>
            </a:fld>
            <a:endParaRPr lang="de-DE" altLang="de-DE" smtClean="0">
              <a:solidFill>
                <a:srgbClr val="000000"/>
              </a:solidFill>
              <a:ea typeface="ＭＳ Ｐゴシック" charset="-128"/>
            </a:endParaRPr>
          </a:p>
        </p:txBody>
      </p:sp>
    </p:spTree>
    <p:extLst>
      <p:ext uri="{BB962C8B-B14F-4D97-AF65-F5344CB8AC3E}">
        <p14:creationId xmlns:p14="http://schemas.microsoft.com/office/powerpoint/2010/main" val="48844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p:spPr>
        <p:txBody>
          <a:bodyPr/>
          <a:lstStyle/>
          <a:p>
            <a:r>
              <a:rPr lang="de-DE" altLang="de-DE" smtClean="0"/>
              <a:t>Ruth: Verweis auf Arbeitsblatt einbauen</a:t>
            </a:r>
          </a:p>
        </p:txBody>
      </p:sp>
      <p:sp>
        <p:nvSpPr>
          <p:cNvPr id="50180" name="Foliennummernplatzhalter 3"/>
          <p:cNvSpPr>
            <a:spLocks noGrp="1"/>
          </p:cNvSpPr>
          <p:nvPr>
            <p:ph type="sldNum" sz="quarter" idx="5"/>
          </p:nvPr>
        </p:nvSpPr>
        <p:spPr>
          <a:noFill/>
        </p:spPr>
        <p:txBody>
          <a:bodyPr/>
          <a:lstStyle/>
          <a:p>
            <a:fld id="{91F40F81-4679-41DD-B4EB-51B5A1102FF1}" type="slidenum">
              <a:rPr lang="en-US" altLang="de-DE" smtClean="0"/>
              <a:pPr/>
              <a:t>16</a:t>
            </a:fld>
            <a:endParaRPr lang="en-US" altLang="de-DE" smtClean="0"/>
          </a:p>
        </p:txBody>
      </p:sp>
    </p:spTree>
    <p:extLst>
      <p:ext uri="{BB962C8B-B14F-4D97-AF65-F5344CB8AC3E}">
        <p14:creationId xmlns:p14="http://schemas.microsoft.com/office/powerpoint/2010/main" val="1239128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903288" y="741363"/>
            <a:ext cx="4929187" cy="3698875"/>
          </a:xfrm>
          <a:ln/>
        </p:spPr>
      </p:sp>
      <p:sp>
        <p:nvSpPr>
          <p:cNvPr id="51203" name="Notizenplatzhalter 2"/>
          <p:cNvSpPr>
            <a:spLocks noGrp="1"/>
          </p:cNvSpPr>
          <p:nvPr>
            <p:ph type="body" idx="1"/>
          </p:nvPr>
        </p:nvSpPr>
        <p:spPr>
          <a:noFill/>
          <a:ln/>
        </p:spPr>
        <p:txBody>
          <a:bodyPr/>
          <a:lstStyle/>
          <a:p>
            <a:endParaRPr lang="de-DE" altLang="de-DE" smtClean="0"/>
          </a:p>
        </p:txBody>
      </p:sp>
      <p:sp>
        <p:nvSpPr>
          <p:cNvPr id="51204" name="Foliennummernplatzhalter 3"/>
          <p:cNvSpPr>
            <a:spLocks noGrp="1"/>
          </p:cNvSpPr>
          <p:nvPr>
            <p:ph type="sldNum" sz="quarter" idx="5"/>
          </p:nvPr>
        </p:nvSpPr>
        <p:spPr>
          <a:noFill/>
        </p:spPr>
        <p:txBody>
          <a:bodyPr/>
          <a:lstStyle/>
          <a:p>
            <a:fld id="{E54DE86E-97C4-4783-85F2-274DABDF619E}" type="slidenum">
              <a:rPr lang="de-DE" altLang="de-DE" smtClean="0">
                <a:ea typeface="ＭＳ Ｐゴシック" charset="-128"/>
              </a:rPr>
              <a:pPr/>
              <a:t>17</a:t>
            </a:fld>
            <a:endParaRPr lang="de-DE" altLang="de-DE" smtClean="0">
              <a:ea typeface="ＭＳ Ｐゴシック" charset="-128"/>
            </a:endParaRPr>
          </a:p>
        </p:txBody>
      </p:sp>
    </p:spTree>
    <p:extLst>
      <p:ext uri="{BB962C8B-B14F-4D97-AF65-F5344CB8AC3E}">
        <p14:creationId xmlns:p14="http://schemas.microsoft.com/office/powerpoint/2010/main" val="2199249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p:spPr>
        <p:txBody>
          <a:bodyPr/>
          <a:lstStyle/>
          <a:p>
            <a:endParaRPr lang="de-DE" altLang="de-DE" smtClean="0"/>
          </a:p>
        </p:txBody>
      </p:sp>
      <p:sp>
        <p:nvSpPr>
          <p:cNvPr id="52228" name="Foliennummernplatzhalter 3"/>
          <p:cNvSpPr>
            <a:spLocks noGrp="1"/>
          </p:cNvSpPr>
          <p:nvPr>
            <p:ph type="sldNum" sz="quarter" idx="5"/>
          </p:nvPr>
        </p:nvSpPr>
        <p:spPr>
          <a:noFill/>
        </p:spPr>
        <p:txBody>
          <a:bodyPr/>
          <a:lstStyle/>
          <a:p>
            <a:fld id="{382DF2C8-F150-4CD6-8F7C-5F91210C451A}" type="slidenum">
              <a:rPr lang="en-US" altLang="de-DE" smtClean="0"/>
              <a:pPr/>
              <a:t>18</a:t>
            </a:fld>
            <a:endParaRPr lang="en-US" altLang="de-DE" smtClean="0"/>
          </a:p>
        </p:txBody>
      </p:sp>
    </p:spTree>
    <p:extLst>
      <p:ext uri="{BB962C8B-B14F-4D97-AF65-F5344CB8AC3E}">
        <p14:creationId xmlns:p14="http://schemas.microsoft.com/office/powerpoint/2010/main" val="3192383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xfrm>
            <a:off x="903288" y="741363"/>
            <a:ext cx="4929187" cy="3698875"/>
          </a:xfrm>
          <a:ln/>
        </p:spPr>
      </p:sp>
      <p:sp>
        <p:nvSpPr>
          <p:cNvPr id="53251" name="Notizenplatzhalter 2"/>
          <p:cNvSpPr>
            <a:spLocks noGrp="1"/>
          </p:cNvSpPr>
          <p:nvPr>
            <p:ph type="body" idx="1"/>
          </p:nvPr>
        </p:nvSpPr>
        <p:spPr>
          <a:noFill/>
          <a:ln/>
        </p:spPr>
        <p:txBody>
          <a:bodyPr/>
          <a:lstStyle/>
          <a:p>
            <a:endParaRPr lang="de-DE" altLang="de-DE" smtClean="0"/>
          </a:p>
        </p:txBody>
      </p:sp>
      <p:sp>
        <p:nvSpPr>
          <p:cNvPr id="53252" name="Foliennummernplatzhalter 3"/>
          <p:cNvSpPr>
            <a:spLocks noGrp="1"/>
          </p:cNvSpPr>
          <p:nvPr>
            <p:ph type="sldNum" sz="quarter" idx="5"/>
          </p:nvPr>
        </p:nvSpPr>
        <p:spPr>
          <a:noFill/>
        </p:spPr>
        <p:txBody>
          <a:bodyPr/>
          <a:lstStyle/>
          <a:p>
            <a:fld id="{B4EEBF9A-4FB2-4FBF-B6E5-701CCC592C35}" type="slidenum">
              <a:rPr lang="de-DE" altLang="de-DE" smtClean="0">
                <a:ea typeface="ＭＳ Ｐゴシック" charset="-128"/>
              </a:rPr>
              <a:pPr/>
              <a:t>19</a:t>
            </a:fld>
            <a:endParaRPr lang="de-DE" altLang="de-DE" smtClean="0">
              <a:ea typeface="ＭＳ Ｐゴシック" charset="-128"/>
            </a:endParaRPr>
          </a:p>
        </p:txBody>
      </p:sp>
    </p:spTree>
    <p:extLst>
      <p:ext uri="{BB962C8B-B14F-4D97-AF65-F5344CB8AC3E}">
        <p14:creationId xmlns:p14="http://schemas.microsoft.com/office/powerpoint/2010/main" val="3840482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xfrm>
            <a:off x="903288" y="741363"/>
            <a:ext cx="4929187" cy="3698875"/>
          </a:xfrm>
          <a:ln/>
        </p:spPr>
      </p:sp>
      <p:sp>
        <p:nvSpPr>
          <p:cNvPr id="54275" name="Notizenplatzhalter 2"/>
          <p:cNvSpPr>
            <a:spLocks noGrp="1"/>
          </p:cNvSpPr>
          <p:nvPr>
            <p:ph type="body" idx="1"/>
          </p:nvPr>
        </p:nvSpPr>
        <p:spPr>
          <a:noFill/>
          <a:ln/>
        </p:spPr>
        <p:txBody>
          <a:bodyPr/>
          <a:lstStyle/>
          <a:p>
            <a:endParaRPr lang="de-DE" altLang="de-DE" smtClean="0"/>
          </a:p>
        </p:txBody>
      </p:sp>
      <p:sp>
        <p:nvSpPr>
          <p:cNvPr id="54276" name="Foliennummernplatzhalter 3"/>
          <p:cNvSpPr>
            <a:spLocks noGrp="1"/>
          </p:cNvSpPr>
          <p:nvPr>
            <p:ph type="sldNum" sz="quarter" idx="5"/>
          </p:nvPr>
        </p:nvSpPr>
        <p:spPr>
          <a:noFill/>
        </p:spPr>
        <p:txBody>
          <a:bodyPr/>
          <a:lstStyle/>
          <a:p>
            <a:fld id="{11C039A2-B71C-41C1-A8CE-E460561B6E56}" type="slidenum">
              <a:rPr lang="de-DE" altLang="de-DE" smtClean="0">
                <a:ea typeface="ＭＳ Ｐゴシック" charset="-128"/>
              </a:rPr>
              <a:pPr/>
              <a:t>20</a:t>
            </a:fld>
            <a:endParaRPr lang="de-DE" altLang="de-DE" smtClean="0">
              <a:ea typeface="ＭＳ Ｐゴシック" charset="-128"/>
            </a:endParaRPr>
          </a:p>
        </p:txBody>
      </p:sp>
    </p:spTree>
    <p:extLst>
      <p:ext uri="{BB962C8B-B14F-4D97-AF65-F5344CB8AC3E}">
        <p14:creationId xmlns:p14="http://schemas.microsoft.com/office/powerpoint/2010/main" val="2534498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pPr defTabSz="947738"/>
            <a:fld id="{3C120078-71D2-4E57-92B0-83677D01B79A}" type="slidenum">
              <a:rPr lang="de-DE" altLang="de-DE" b="1" smtClean="0">
                <a:ea typeface="ＭＳ Ｐゴシック" charset="-128"/>
              </a:rPr>
              <a:pPr defTabSz="947738"/>
              <a:t>24</a:t>
            </a:fld>
            <a:endParaRPr lang="de-DE" altLang="de-DE" b="1" smtClean="0">
              <a:ea typeface="ＭＳ Ｐゴシック"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846398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16350" y="9374188"/>
            <a:ext cx="2919413" cy="492125"/>
          </a:xfrm>
          <a:prstGeom prst="rect">
            <a:avLst/>
          </a:prstGeom>
          <a:noFill/>
          <a:ln w="9525">
            <a:noFill/>
            <a:miter lim="800000"/>
            <a:headEnd/>
            <a:tailEnd/>
          </a:ln>
        </p:spPr>
        <p:txBody>
          <a:bodyPr lIns="94849" tIns="47425" rIns="94849" bIns="47425" anchor="b"/>
          <a:lstStyle/>
          <a:p>
            <a:pPr algn="r" defTabSz="990600" eaLnBrk="1" hangingPunct="1"/>
            <a:fld id="{8CEA197C-9908-46AC-87F7-9FF3B688DD49}" type="slidenum">
              <a:rPr lang="de-DE" altLang="de-DE" sz="1200" b="1">
                <a:solidFill>
                  <a:srgbClr val="000000"/>
                </a:solidFill>
                <a:latin typeface="Arial" charset="0"/>
                <a:ea typeface="ＭＳ Ｐゴシック" charset="-128"/>
              </a:rPr>
              <a:pPr algn="r" defTabSz="990600" eaLnBrk="1" hangingPunct="1"/>
              <a:t>25</a:t>
            </a:fld>
            <a:endParaRPr lang="de-DE" altLang="de-DE" sz="1200" b="1">
              <a:solidFill>
                <a:srgbClr val="000000"/>
              </a:solidFill>
              <a:latin typeface="Arial" charset="0"/>
              <a:ea typeface="ＭＳ Ｐゴシック" charset="-128"/>
            </a:endParaRPr>
          </a:p>
        </p:txBody>
      </p:sp>
      <p:sp>
        <p:nvSpPr>
          <p:cNvPr id="56323" name="Rectangle 2"/>
          <p:cNvSpPr>
            <a:spLocks noGrp="1" noRot="1" noChangeAspect="1" noChangeArrowheads="1" noTextEdit="1"/>
          </p:cNvSpPr>
          <p:nvPr>
            <p:ph type="sldImg"/>
          </p:nvPr>
        </p:nvSpPr>
        <p:spPr>
          <a:xfrm>
            <a:off x="903288" y="741363"/>
            <a:ext cx="4929187" cy="3698875"/>
          </a:xfrm>
          <a:ln/>
        </p:spPr>
      </p:sp>
      <p:sp>
        <p:nvSpPr>
          <p:cNvPr id="5632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721949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46150"/>
            <a:fld id="{6CA44C68-FACC-44DB-B0F8-63CF4C3582BD}" type="slidenum">
              <a:rPr lang="de-DE" altLang="de-DE" smtClean="0">
                <a:solidFill>
                  <a:srgbClr val="000000"/>
                </a:solidFill>
                <a:ea typeface="ＭＳ Ｐゴシック" charset="-128"/>
              </a:rPr>
              <a:pPr defTabSz="946150"/>
              <a:t>26</a:t>
            </a:fld>
            <a:endParaRPr lang="de-DE" altLang="de-DE" smtClean="0">
              <a:solidFill>
                <a:srgbClr val="000000"/>
              </a:solidFill>
              <a:ea typeface="ＭＳ Ｐゴシック" charset="-128"/>
            </a:endParaRPr>
          </a:p>
        </p:txBody>
      </p:sp>
      <p:sp>
        <p:nvSpPr>
          <p:cNvPr id="57347" name="Rectangle 2"/>
          <p:cNvSpPr>
            <a:spLocks noGrp="1" noRot="1" noChangeAspect="1" noChangeArrowheads="1" noTextEdit="1"/>
          </p:cNvSpPr>
          <p:nvPr>
            <p:ph type="sldImg"/>
          </p:nvPr>
        </p:nvSpPr>
        <p:spPr>
          <a:xfrm>
            <a:off x="901700" y="739775"/>
            <a:ext cx="4932363" cy="3700463"/>
          </a:xfrm>
          <a:ln/>
        </p:spPr>
      </p:sp>
      <p:sp>
        <p:nvSpPr>
          <p:cNvPr id="5734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607780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76621F9-D784-4E11-A828-4B45F91777B9}" type="slidenum">
              <a:rPr lang="de-DE" altLang="de-DE" smtClean="0">
                <a:ea typeface="ＭＳ Ｐゴシック" charset="-128"/>
              </a:rPr>
              <a:pPr/>
              <a:t>27</a:t>
            </a:fld>
            <a:endParaRPr lang="de-DE" altLang="de-DE" smtClean="0">
              <a:ea typeface="ＭＳ Ｐゴシック" charset="-128"/>
            </a:endParaRPr>
          </a:p>
        </p:txBody>
      </p:sp>
      <p:sp>
        <p:nvSpPr>
          <p:cNvPr id="58371" name="Rectangle 2"/>
          <p:cNvSpPr>
            <a:spLocks noGrp="1" noRot="1" noChangeAspect="1" noChangeArrowheads="1" noTextEdit="1"/>
          </p:cNvSpPr>
          <p:nvPr>
            <p:ph type="sldImg"/>
          </p:nvPr>
        </p:nvSpPr>
        <p:spPr>
          <a:xfrm>
            <a:off x="901700" y="739775"/>
            <a:ext cx="4932363" cy="3700463"/>
          </a:xfrm>
          <a:ln/>
        </p:spPr>
      </p:sp>
      <p:sp>
        <p:nvSpPr>
          <p:cNvPr id="5837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88184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E1116A9-30CF-46E8-AEFD-4DDF63BB2760}" type="slidenum">
              <a:rPr lang="de-DE" altLang="de-DE" smtClean="0">
                <a:ea typeface="ＭＳ Ｐゴシック" charset="-128"/>
              </a:rPr>
              <a:pPr/>
              <a:t>28</a:t>
            </a:fld>
            <a:endParaRPr lang="de-DE" altLang="de-DE" smtClean="0">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892981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7DC68EE-AC06-4B1B-B8C5-6D4BD52E3E49}" type="slidenum">
              <a:rPr lang="de-DE" altLang="de-DE" smtClean="0">
                <a:ea typeface="ＭＳ Ｐゴシック" charset="-128"/>
              </a:rPr>
              <a:pPr/>
              <a:t>29</a:t>
            </a:fld>
            <a:endParaRPr lang="de-DE" altLang="de-DE" smtClean="0">
              <a:ea typeface="ＭＳ Ｐゴシック" charset="-128"/>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04706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61B10C6-9AFA-4624-85FC-DB274AC72485}" type="slidenum">
              <a:rPr lang="de-DE" altLang="de-DE" smtClean="0">
                <a:ea typeface="ＭＳ Ｐゴシック" charset="-128"/>
              </a:rPr>
              <a:pPr/>
              <a:t>30</a:t>
            </a:fld>
            <a:endParaRPr lang="de-DE" altLang="de-DE" smtClean="0">
              <a:ea typeface="ＭＳ Ｐゴシック" charset="-128"/>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815157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C9E992FD-A52C-47D4-BA2C-E7D85E690AAD}" type="slidenum">
              <a:rPr lang="de-DE" altLang="de-DE" smtClean="0">
                <a:ea typeface="ＭＳ Ｐゴシック" charset="-128"/>
              </a:rPr>
              <a:pPr/>
              <a:t>34</a:t>
            </a:fld>
            <a:endParaRPr lang="de-DE" altLang="de-DE" smtClean="0">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059045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AD7B8542-99AE-4B6A-B8CE-B21BF9CB20B2}"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7D48F8D-E640-4F5A-916A-F559A9E184B5}" type="slidenum">
              <a:rPr lang="en-US" altLang="de-DE"/>
              <a:pPr>
                <a:defRPr/>
              </a:pPr>
              <a:t>‹Nr.›</a:t>
            </a:fld>
            <a:endParaRPr lang="en-US"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C06A99A8-F8E1-471C-A0C0-1A012A807D82}"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B8D4674-5CA0-4042-9771-26FF73977A5B}" type="slidenum">
              <a:rPr lang="en-US" altLang="de-DE"/>
              <a:pPr>
                <a:defRPr/>
              </a:pPr>
              <a:t>‹Nr.›</a:t>
            </a:fld>
            <a:endParaRPr lang="en-US"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ED3B8DBC-0079-4069-AB9D-683AC79B093B}"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BEEEA8D-C444-43A2-B585-28CBE20802FB}" type="slidenum">
              <a:rPr lang="en-US" altLang="de-DE"/>
              <a:pPr>
                <a:defRPr/>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385200C7-46DB-4BC0-B330-987DABE6F76D}" type="datetime1">
              <a:rPr lang="en-US"/>
              <a:pPr>
                <a:defRPr/>
              </a:pPr>
              <a:t>1/31/2017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4F26F75-F299-4E65-856B-A74EE8A24125}" type="slidenum">
              <a:rPr lang="en-US" altLang="de-DE"/>
              <a:pPr>
                <a:defRPr/>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85456AE2-F34F-42CA-9DD4-217A7BBD505F}" type="datetime1">
              <a:rPr lang="en-US"/>
              <a:pPr>
                <a:defRPr/>
              </a:pPr>
              <a:t>1/31/2017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EB2BF8ED-8A55-4011-936F-AA53AD7B0026}" type="slidenum">
              <a:rPr lang="en-US" altLang="de-DE"/>
              <a:pPr>
                <a:defRPr/>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338BD804-E404-43B9-8185-980D50DF7E7B}" type="datetime1">
              <a:rPr lang="en-US"/>
              <a:pPr>
                <a:defRPr/>
              </a:pPr>
              <a:t>1/31/2017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90BA029C-209E-4D25-B1AA-9E11566CA696}" type="slidenum">
              <a:rPr lang="en-US" altLang="de-DE"/>
              <a:pPr>
                <a:defRPr/>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629A96A3-B83D-4EBA-A672-0A431376CB26}" type="datetime1">
              <a:rPr lang="en-US"/>
              <a:pPr>
                <a:defRPr/>
              </a:pPr>
              <a:t>1/31/2017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75138D8E-C65E-4AC9-86F5-ED198944AF63}" type="slidenum">
              <a:rPr lang="en-US" altLang="de-DE"/>
              <a:pPr>
                <a:defRPr/>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2732ED4-4218-4CCD-89A8-5FCFAD74446A}" type="datetime1">
              <a:rPr lang="en-US"/>
              <a:pPr>
                <a:defRPr/>
              </a:pPr>
              <a:t>1/31/2017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2365E77-C4EF-44A3-906E-91F0A8E918C8}" type="slidenum">
              <a:rPr lang="en-US" altLang="de-DE"/>
              <a:pPr>
                <a:defRPr/>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F67421F7-9499-4272-8588-642A0F2C5574}" type="datetime1">
              <a:rPr lang="en-US"/>
              <a:pPr>
                <a:defRPr/>
              </a:pPr>
              <a:t>1/31/2017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976D437-B3D5-489D-BAD3-60B8649DF220}" type="slidenum">
              <a:rPr lang="en-US" altLang="de-DE"/>
              <a:pPr>
                <a:defRPr/>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1DAE8B9-1764-47C4-BB1F-A3644762A3DC}"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7101E09-3D02-4406-BF24-6FB761514877}" type="slidenum">
              <a:rPr lang="en-US" altLang="de-DE"/>
              <a:pPr>
                <a:defRPr/>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58F71095-AA5D-49E2-AA1C-26F06916C639}"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93500B8-9B15-4B10-8DAB-51F4A7050769}" type="slidenum">
              <a:rPr lang="en-US" altLang="de-DE"/>
              <a:pPr>
                <a:defRPr/>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5113201-3D5E-475D-A731-4C7DA1AAFAC9}" type="slidenum">
              <a:rPr lang="en-US" altLang="de-DE"/>
              <a:pPr>
                <a:defRPr/>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A1BBB40-710E-4179-9807-5755E7299459}" type="slidenum">
              <a:rPr lang="en-US" altLang="de-DE"/>
              <a:pPr>
                <a:defRPr/>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F7D439E-3418-47AE-9215-D35041BAA0D4}" type="slidenum">
              <a:rPr lang="en-US" altLang="de-DE"/>
              <a:pPr>
                <a:defRPr/>
              </a:pPr>
              <a:t>‹Nr.›</a:t>
            </a:fld>
            <a:endParaRPr lang="en-US" alt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E6695966-6D75-4897-B3B3-781001677E06}" type="slidenum">
              <a:rPr lang="en-US" altLang="de-DE"/>
              <a:pPr>
                <a:defRPr/>
              </a:pPr>
              <a:t>‹Nr.›</a:t>
            </a:fld>
            <a:endParaRPr lang="en-US"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C5D9CEF1-441A-4E86-B1EB-719DF2E01CF0}" type="slidenum">
              <a:rPr lang="en-US" altLang="de-DE"/>
              <a:pPr>
                <a:defRPr/>
              </a:pPr>
              <a:t>‹Nr.›</a:t>
            </a:fld>
            <a:endParaRPr lang="en-US"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CF978A6B-16E1-4508-828D-383B42476917}" type="slidenum">
              <a:rPr lang="en-US" altLang="de-DE"/>
              <a:pPr>
                <a:defRPr/>
              </a:pPr>
              <a:t>‹Nr.›</a:t>
            </a:fld>
            <a:endParaRPr lang="en-US"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F0F9168-88B7-48F8-945D-4A4FED152113}" type="slidenum">
              <a:rPr lang="en-US" altLang="de-DE"/>
              <a:pPr>
                <a:defRPr/>
              </a:pPr>
              <a:t>‹Nr.›</a:t>
            </a:fld>
            <a:endParaRPr lang="en-US"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6EAEA46-248E-4A00-A240-947C8DE075CB}" type="slidenum">
              <a:rPr lang="en-US" altLang="de-DE"/>
              <a:pPr>
                <a:defRPr/>
              </a:pPr>
              <a:t>‹Nr.›</a:t>
            </a:fld>
            <a:endParaRPr lang="en-US"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0740372C-1E5B-4612-A64E-840CF6DD37F6}" type="slidenum">
              <a:rPr lang="en-US" altLang="de-DE"/>
              <a:pPr>
                <a:defRPr/>
              </a:pPr>
              <a:t>‹Nr.›</a:t>
            </a:fld>
            <a:endParaRPr lang="en-US"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7FEFA3B4-79C7-4E2E-9127-D6B22FDE6D5B}" type="slidenum">
              <a:rPr lang="en-US" altLang="de-DE"/>
              <a:pPr>
                <a:defRPr/>
              </a:pPr>
              <a:t>‹Nr.›</a:t>
            </a:fld>
            <a:endParaRPr lang="en-US"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D4592C0-236B-4120-88CE-E4909CA2DBEA}" type="slidenum">
              <a:rPr lang="en-US" altLang="de-DE"/>
              <a:pPr>
                <a:defRPr/>
              </a:pPr>
              <a:t>‹Nr.›</a:t>
            </a:fld>
            <a:endParaRPr lang="en-US"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57200" y="3938588"/>
            <a:ext cx="4038600" cy="21875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3938588"/>
            <a:ext cx="4038600" cy="21875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000000"/>
                </a:solidFill>
              </a:defRPr>
            </a:lvl1pPr>
          </a:lstStyle>
          <a:p>
            <a:pPr>
              <a:defRPr/>
            </a:pPr>
            <a:endParaRPr lang="de-DE"/>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Verdana" pitchFamily="34" charset="0"/>
                <a:cs typeface="Verdana" pitchFamily="34" charset="0"/>
              </a:defRPr>
            </a:lvl1pPr>
          </a:lstStyle>
          <a:p>
            <a:pPr>
              <a:defRPr/>
            </a:pPr>
            <a:endParaRPr lang="de-DE"/>
          </a:p>
        </p:txBody>
      </p:sp>
      <p:sp>
        <p:nvSpPr>
          <p:cNvPr id="9"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pPr>
              <a:defRPr/>
            </a:pPr>
            <a:fld id="{D79E4B46-84F7-4257-A755-11F4D3DD85A4}" type="slidenum">
              <a:rPr lang="de-DE" altLang="de-DE"/>
              <a:pPr>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1472F9A5-8680-4FCA-A034-608D4286DEC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8163E6A-78B9-4297-96E1-42E864ADB062}" type="slidenum">
              <a:rPr lang="de-DE" altLang="de-DE"/>
              <a:pPr>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96C11201-6FFF-46A5-B1F3-ECE5C1EF3D08}"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1E1D2E7B-C6F6-4A4F-9226-460F10F4EC07}" type="slidenum">
              <a:rPr lang="de-DE" altLang="de-DE"/>
              <a:pPr>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4143F434-89D6-4098-A329-E07DD525ACA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6000D1E-D540-459A-B31A-B6ED622AA46D}" type="slidenum">
              <a:rPr lang="de-DE" altLang="de-DE"/>
              <a:pPr>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25E6FD8E-DCB0-4C6B-8572-7812B4B8E2B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A73126C3-AD88-497D-A09A-06EE538A0822}" type="slidenum">
              <a:rPr lang="de-DE" altLang="de-DE"/>
              <a:pPr>
                <a:defRPr/>
              </a:pPr>
              <a:t>‹Nr.›</a:t>
            </a:fld>
            <a:endParaRPr lang="de-DE" altLang="de-D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6E1FD110-81EC-411E-AD5C-C7A16845D436}"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0A7DBAE-4B11-4EEE-A318-B3A3CA722CCB}" type="slidenum">
              <a:rPr lang="de-DE" altLang="de-DE"/>
              <a:pPr>
                <a:defRPr/>
              </a:pPr>
              <a:t>‹Nr.›</a:t>
            </a:fld>
            <a:endParaRPr lang="de-DE" alt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2CC0DCD8-9160-4E2F-9687-4D1802E7155D}"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EAF576F0-DBE3-48BA-B7E6-A526DDD682B5}" type="slidenum">
              <a:rPr lang="de-DE" altLang="de-DE"/>
              <a:pPr>
                <a:defRPr/>
              </a:pPr>
              <a:t>‹Nr.›</a:t>
            </a:fld>
            <a:endParaRPr lang="de-DE" alt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D8702A3-C04B-48E2-83ED-5F5162C9670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41C6238B-6099-495B-AE46-782DF3E9A4FD}" type="slidenum">
              <a:rPr lang="de-DE" altLang="de-DE"/>
              <a:pPr>
                <a:defRPr/>
              </a:pPr>
              <a:t>‹Nr.›</a:t>
            </a:fld>
            <a:endParaRPr lang="de-DE" alt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7F43EC9-C176-49D1-B16F-0E71051223B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B51650D6-7DA9-462F-B6AE-C59136FDEE3B}" type="slidenum">
              <a:rPr lang="de-DE" altLang="de-DE"/>
              <a:pPr>
                <a:defRPr/>
              </a:pPr>
              <a:t>‹Nr.›</a:t>
            </a:fld>
            <a:endParaRPr lang="de-DE" altLang="de-D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A5D00265-EB02-47FB-A036-C0F4CFAADEDA}"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F47622B4-BF8D-48A4-AABB-CA0B8C88F10F}" type="slidenum">
              <a:rPr lang="de-DE" altLang="de-DE"/>
              <a:pPr>
                <a:defRPr/>
              </a:pPr>
              <a:t>‹Nr.›</a:t>
            </a:fld>
            <a:endParaRPr lang="de-DE" altLang="de-D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D495D81-661A-4497-9799-B176ED514590}"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B6835298-3EB5-4411-9E41-0A49D21C2D36}" type="slidenum">
              <a:rPr lang="de-DE" altLang="de-DE"/>
              <a:pPr>
                <a:defRPr/>
              </a:pPr>
              <a:t>‹Nr.›</a:t>
            </a:fld>
            <a:endParaRPr lang="de-DE" altLang="de-D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C5812570-FA6E-427F-B8E5-B3730181A7C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B442760-34D5-40E8-BD3D-C0FDEE7AF86C}" type="slidenum">
              <a:rPr lang="de-DE" altLang="de-DE"/>
              <a:pPr>
                <a:defRPr/>
              </a:pPr>
              <a:t>‹Nr.›</a:t>
            </a:fld>
            <a:endParaRPr lang="de-DE" alt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71DF3E4B-A27C-4FF8-B6FD-603126EA9BA3}"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1833D74-FC5C-4888-8B16-7425D8F79DA9}" type="slidenum">
              <a:rPr lang="en-US" altLang="de-DE"/>
              <a:pPr>
                <a:defRPr/>
              </a:pPr>
              <a:t>‹Nr.›</a:t>
            </a:fld>
            <a:endParaRPr lang="en-US" alt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E20DFE07-EC43-4118-B2A5-F0310FAD101C}"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BCDECC-9EEA-4848-8388-16CAD8943895}" type="slidenum">
              <a:rPr lang="en-US" altLang="de-DE"/>
              <a:pPr>
                <a:defRPr/>
              </a:pPr>
              <a:t>‹Nr.›</a:t>
            </a:fld>
            <a:endParaRPr lang="en-US" alt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3B290BEC-2EE4-4B41-A135-1F4F1C42501F}"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2D8069D-FC63-40F1-8271-64B1C48404CC}" type="slidenum">
              <a:rPr lang="en-US" altLang="de-DE"/>
              <a:pPr>
                <a:defRPr/>
              </a:pPr>
              <a:t>‹Nr.›</a:t>
            </a:fld>
            <a:endParaRPr lang="en-US" altLang="de-D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E7F9182-D5A3-41B5-BDEB-EB3CB47BCD28}" type="datetime1">
              <a:rPr lang="en-US"/>
              <a:pPr>
                <a:defRPr/>
              </a:pPr>
              <a:t>1/31/2017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BC58E44-B339-4B08-AC80-7F17E593FF10}" type="slidenum">
              <a:rPr lang="en-US" altLang="de-DE"/>
              <a:pPr>
                <a:defRPr/>
              </a:pPr>
              <a:t>‹Nr.›</a:t>
            </a:fld>
            <a:endParaRPr lang="en-US" altLang="de-D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860D20B9-582E-4C5C-82E6-4BDCC9A31D6D}" type="datetime1">
              <a:rPr lang="en-US"/>
              <a:pPr>
                <a:defRPr/>
              </a:pPr>
              <a:t>1/31/2017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296E293B-E24D-4057-9398-436AA9E4093C}" type="slidenum">
              <a:rPr lang="en-US" altLang="de-DE"/>
              <a:pPr>
                <a:defRPr/>
              </a:pPr>
              <a:t>‹Nr.›</a:t>
            </a:fld>
            <a:endParaRPr lang="en-US" altLang="de-D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5FD7F006-95C5-401F-8180-8F8F7E017600}" type="datetime1">
              <a:rPr lang="en-US"/>
              <a:pPr>
                <a:defRPr/>
              </a:pPr>
              <a:t>1/31/2017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29F4F39-9514-4BD0-BFAF-414D0D4E62B4}" type="slidenum">
              <a:rPr lang="en-US" altLang="de-DE"/>
              <a:pPr>
                <a:defRPr/>
              </a:pPr>
              <a:t>‹Nr.›</a:t>
            </a:fld>
            <a:endParaRPr lang="en-US" altLang="de-D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8345E26-057E-4422-8191-DC5E0E46D5EB}" type="datetime1">
              <a:rPr lang="en-US"/>
              <a:pPr>
                <a:defRPr/>
              </a:pPr>
              <a:t>1/31/2017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F87FE789-F889-422C-81EC-6DF1BF00311A}" type="slidenum">
              <a:rPr lang="en-US" altLang="de-DE"/>
              <a:pPr>
                <a:defRPr/>
              </a:pPr>
              <a:t>‹Nr.›</a:t>
            </a:fld>
            <a:endParaRPr lang="en-US" altLang="de-D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63294FA7-4ED6-4A67-AB27-5342EA09F545}" type="datetime1">
              <a:rPr lang="en-US"/>
              <a:pPr>
                <a:defRPr/>
              </a:pPr>
              <a:t>1/31/2017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5C9CA7C-AC7D-45CD-9A35-CC8842AC921C}" type="slidenum">
              <a:rPr lang="en-US" altLang="de-DE"/>
              <a:pPr>
                <a:defRPr/>
              </a:pPr>
              <a:t>‹Nr.›</a:t>
            </a:fld>
            <a:endParaRPr lang="en-US" altLang="de-D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C3F09BF-A1AB-4762-B8C2-603D4000BD1B}" type="datetime1">
              <a:rPr lang="en-US"/>
              <a:pPr>
                <a:defRPr/>
              </a:pPr>
              <a:t>1/31/2017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52DDFB8-844F-4725-83E5-E1AEA1743C81}" type="slidenum">
              <a:rPr lang="en-US" altLang="de-DE"/>
              <a:pPr>
                <a:defRPr/>
              </a:pPr>
              <a:t>‹Nr.›</a:t>
            </a:fld>
            <a:endParaRPr lang="en-US" altLang="de-D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A03CAA6D-7895-46E9-AFEB-8B0EA5BD1EEC}"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CCF16D57-8EAB-442F-8AFA-F7D25FA077E7}" type="slidenum">
              <a:rPr lang="en-US" altLang="de-DE"/>
              <a:pPr>
                <a:defRPr/>
              </a:pPr>
              <a:t>‹Nr.›</a:t>
            </a:fld>
            <a:endParaRPr lang="en-US" altLang="de-D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0EA0870-81AD-4CDD-BF12-084007C532B8}" type="datetime1">
              <a:rPr lang="en-US"/>
              <a:pPr>
                <a:defRPr/>
              </a:pPr>
              <a:t>1/31/2017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9FA2E7A-9045-404F-AAD5-79AC3BFA0EEF}" type="slidenum">
              <a:rPr lang="en-US" altLang="de-DE"/>
              <a:pPr>
                <a:defRPr/>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684" r:id="rId1"/>
    <p:sldLayoutId id="2147485685" r:id="rId2"/>
    <p:sldLayoutId id="2147485686" r:id="rId3"/>
    <p:sldLayoutId id="2147485687" r:id="rId4"/>
    <p:sldLayoutId id="2147485688" r:id="rId5"/>
    <p:sldLayoutId id="2147485689" r:id="rId6"/>
    <p:sldLayoutId id="2147485690" r:id="rId7"/>
    <p:sldLayoutId id="2147485691" r:id="rId8"/>
    <p:sldLayoutId id="2147485692" r:id="rId9"/>
    <p:sldLayoutId id="2147485693" r:id="rId10"/>
    <p:sldLayoutId id="214748569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17" r:id="rId1"/>
    <p:sldLayoutId id="2147485718" r:id="rId2"/>
    <p:sldLayoutId id="2147485719" r:id="rId3"/>
    <p:sldLayoutId id="2147485720" r:id="rId4"/>
    <p:sldLayoutId id="2147485721" r:id="rId5"/>
    <p:sldLayoutId id="2147485722" r:id="rId6"/>
    <p:sldLayoutId id="2147485723" r:id="rId7"/>
    <p:sldLayoutId id="2147485724" r:id="rId8"/>
    <p:sldLayoutId id="2147485725" r:id="rId9"/>
    <p:sldLayoutId id="2147485726" r:id="rId10"/>
    <p:sldLayoutId id="214748572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39" r:id="rId1"/>
    <p:sldLayoutId id="2147485740" r:id="rId2"/>
    <p:sldLayoutId id="2147485741" r:id="rId3"/>
    <p:sldLayoutId id="2147485742" r:id="rId4"/>
    <p:sldLayoutId id="2147485743" r:id="rId5"/>
    <p:sldLayoutId id="2147485744" r:id="rId6"/>
    <p:sldLayoutId id="2147485745" r:id="rId7"/>
    <p:sldLayoutId id="2147485746" r:id="rId8"/>
    <p:sldLayoutId id="2147485747" r:id="rId9"/>
    <p:sldLayoutId id="2147485748" r:id="rId10"/>
    <p:sldLayoutId id="214748574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79"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6F0F5B5B-D308-49CC-9905-EFF953EB4BAE}" type="datetime1">
              <a:rPr lang="en-US"/>
              <a:pPr>
                <a:defRPr/>
              </a:pPr>
              <a:t>1/31/2017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Georgia" pitchFamily="18" charset="0"/>
              </a:defRPr>
            </a:lvl1pPr>
          </a:lstStyle>
          <a:p>
            <a:pPr>
              <a:defRPr/>
            </a:pPr>
            <a:fld id="{02D7B623-9862-4619-9001-175C24A28C3D}"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50" r:id="rId1"/>
    <p:sldLayoutId id="2147485751" r:id="rId2"/>
    <p:sldLayoutId id="2147485752" r:id="rId3"/>
    <p:sldLayoutId id="2147485753" r:id="rId4"/>
    <p:sldLayoutId id="2147485754" r:id="rId5"/>
    <p:sldLayoutId id="2147485755" r:id="rId6"/>
    <p:sldLayoutId id="2147485756" r:id="rId7"/>
    <p:sldLayoutId id="2147485757" r:id="rId8"/>
    <p:sldLayoutId id="2147485758" r:id="rId9"/>
    <p:sldLayoutId id="2147485759" r:id="rId10"/>
    <p:sldLayoutId id="2147485760"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95513DEA-C792-45F4-BAA2-A4ABC8AB3BE9}"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61" r:id="rId1"/>
    <p:sldLayoutId id="2147485762" r:id="rId2"/>
    <p:sldLayoutId id="2147485763" r:id="rId3"/>
    <p:sldLayoutId id="2147485764" r:id="rId4"/>
    <p:sldLayoutId id="2147485765" r:id="rId5"/>
    <p:sldLayoutId id="2147485766" r:id="rId6"/>
    <p:sldLayoutId id="2147485767" r:id="rId7"/>
    <p:sldLayoutId id="2147485768" r:id="rId8"/>
    <p:sldLayoutId id="2147485769" r:id="rId9"/>
    <p:sldLayoutId id="2147485770" r:id="rId10"/>
    <p:sldLayoutId id="2147485771" r:id="rId11"/>
    <p:sldLayoutId id="2147485794" r:id="rId12"/>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9220"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1"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BE6C5505-0B00-47C9-8E0B-D63006DA8BE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a:defRPr/>
            </a:pPr>
            <a:fld id="{8F130D59-4B29-4B1E-8352-414E7B9F0D03}" type="slidenum">
              <a:rPr lang="de-DE" altLang="de-DE"/>
              <a:pPr>
                <a:defRPr/>
              </a:pPr>
              <a:t>‹Nr.›</a:t>
            </a:fld>
            <a:endParaRPr lang="de-DE" alt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72" r:id="rId1"/>
    <p:sldLayoutId id="2147485773" r:id="rId2"/>
    <p:sldLayoutId id="2147485774" r:id="rId3"/>
    <p:sldLayoutId id="2147485775" r:id="rId4"/>
    <p:sldLayoutId id="2147485776" r:id="rId5"/>
    <p:sldLayoutId id="2147485777" r:id="rId6"/>
    <p:sldLayoutId id="2147485778" r:id="rId7"/>
    <p:sldLayoutId id="2147485779" r:id="rId8"/>
    <p:sldLayoutId id="2147485780" r:id="rId9"/>
    <p:sldLayoutId id="2147485781" r:id="rId10"/>
    <p:sldLayoutId id="214748578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51"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52"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D7B50B0A-93FD-4695-9779-98A872C12433}" type="datetime1">
              <a:rPr lang="en-US"/>
              <a:pPr>
                <a:defRPr/>
              </a:pPr>
              <a:t>1/31/2017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pPr>
              <a:defRPr/>
            </a:pPr>
            <a:fld id="{7275D528-2F96-48D9-96AF-BCD70B7D58B4}"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83" r:id="rId1"/>
    <p:sldLayoutId id="2147485784" r:id="rId2"/>
    <p:sldLayoutId id="2147485785" r:id="rId3"/>
    <p:sldLayoutId id="2147485786" r:id="rId4"/>
    <p:sldLayoutId id="2147485787" r:id="rId5"/>
    <p:sldLayoutId id="2147485788" r:id="rId6"/>
    <p:sldLayoutId id="2147485789" r:id="rId7"/>
    <p:sldLayoutId id="2147485790" r:id="rId8"/>
    <p:sldLayoutId id="2147485791" r:id="rId9"/>
    <p:sldLayoutId id="2147485792" r:id="rId10"/>
    <p:sldLayoutId id="214748579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9.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9.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idx="4294967295"/>
          </p:nvPr>
        </p:nvSpPr>
        <p:spPr>
          <a:xfrm>
            <a:off x="685800" y="2852738"/>
            <a:ext cx="7772400" cy="1223962"/>
          </a:xfrm>
        </p:spPr>
        <p:txBody>
          <a:bodyPr anchor="ctr"/>
          <a:lstStyle/>
          <a:p>
            <a:pPr eaLnBrk="1" hangingPunct="1">
              <a:lnSpc>
                <a:spcPct val="150000"/>
              </a:lnSpc>
            </a:pPr>
            <a:r>
              <a:rPr lang="el-GR" altLang="de-DE" sz="1800" b="1" dirty="0" smtClean="0">
                <a:solidFill>
                  <a:schemeClr val="tx2"/>
                </a:solidFill>
              </a:rPr>
              <a:t>ΘΕΡΑΠΕΥΤΙΚΗ ΕΝΟΤΗΤΑ </a:t>
            </a:r>
            <a:r>
              <a:rPr lang="de-DE" altLang="de-DE" sz="1800" b="1" dirty="0" smtClean="0">
                <a:solidFill>
                  <a:schemeClr val="tx2"/>
                </a:solidFill>
              </a:rPr>
              <a:t>10:</a:t>
            </a:r>
            <a:r>
              <a:rPr lang="el-GR" altLang="de-DE" sz="1800" b="1" dirty="0" smtClean="0">
                <a:solidFill>
                  <a:schemeClr val="tx2"/>
                </a:solidFill>
              </a:rPr>
              <a:t/>
            </a:r>
            <a:br>
              <a:rPr lang="el-GR" altLang="de-DE" sz="1800" b="1" dirty="0" smtClean="0">
                <a:solidFill>
                  <a:schemeClr val="tx2"/>
                </a:solidFill>
              </a:rPr>
            </a:br>
            <a:r>
              <a:rPr lang="el-GR" altLang="de-DE" sz="1800" b="1" dirty="0" smtClean="0">
                <a:solidFill>
                  <a:schemeClr val="tx2"/>
                </a:solidFill>
              </a:rPr>
              <a:t>ΑΥΤΟΕΚΤΙΜΗΣΗ</a:t>
            </a:r>
            <a:r>
              <a:rPr lang="de-DE" altLang="de-DE" sz="1800" b="1" dirty="0" smtClean="0">
                <a:solidFill>
                  <a:schemeClr val="tx2"/>
                </a:solidFill>
              </a:rPr>
              <a:t/>
            </a:r>
            <a:br>
              <a:rPr lang="de-DE" altLang="de-DE" sz="1800" b="1" dirty="0" smtClean="0">
                <a:solidFill>
                  <a:schemeClr val="tx2"/>
                </a:solidFill>
              </a:rPr>
            </a:br>
            <a:endParaRPr lang="en-US" altLang="de-DE" sz="1800" b="1" dirty="0" smtClean="0">
              <a:solidFill>
                <a:schemeClr val="tx2"/>
              </a:solidFill>
            </a:endParaRPr>
          </a:p>
        </p:txBody>
      </p:sp>
      <p:sp>
        <p:nvSpPr>
          <p:cNvPr id="12293" name="Titel 2"/>
          <p:cNvSpPr>
            <a:spLocks/>
          </p:cNvSpPr>
          <p:nvPr/>
        </p:nvSpPr>
        <p:spPr bwMode="auto">
          <a:xfrm>
            <a:off x="685800" y="381000"/>
            <a:ext cx="7772400" cy="1752600"/>
          </a:xfrm>
          <a:prstGeom prst="rect">
            <a:avLst/>
          </a:prstGeom>
          <a:noFill/>
          <a:ln w="9525">
            <a:noFill/>
            <a:miter lim="800000"/>
            <a:headEnd/>
            <a:tailEnd/>
          </a:ln>
        </p:spPr>
        <p:txBody>
          <a:bodyPr anchor="b"/>
          <a:lstStyle/>
          <a:p>
            <a:pPr algn="ctr" eaLnBrk="1" hangingPunct="1"/>
            <a:r>
              <a:rPr lang="el-GR" altLang="de-DE" sz="3600" dirty="0" err="1" smtClean="0">
                <a:solidFill>
                  <a:schemeClr val="accent1"/>
                </a:solidFill>
              </a:rPr>
              <a:t>Μεταγνωστική</a:t>
            </a:r>
            <a:r>
              <a:rPr lang="el-GR" altLang="de-DE" sz="3600" dirty="0" smtClean="0">
                <a:solidFill>
                  <a:schemeClr val="accent1"/>
                </a:solidFill>
              </a:rPr>
              <a:t> θεραπεία</a:t>
            </a:r>
            <a:endParaRPr lang="en-GB" altLang="de-DE" sz="3600" dirty="0">
              <a:solidFill>
                <a:schemeClr val="accent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4521" y="1339850"/>
            <a:ext cx="4821783" cy="2845238"/>
          </a:xfrm>
        </p:spPr>
        <p:txBody>
          <a:bodyPr anchor="ctr"/>
          <a:lstStyle/>
          <a:p>
            <a:pPr marL="0" indent="0" algn="ctr">
              <a:buFont typeface="Wingdings 2" pitchFamily="18" charset="2"/>
              <a:buNone/>
              <a:defRPr/>
            </a:pPr>
            <a:r>
              <a:rPr lang="el-GR" sz="2800" dirty="0" smtClean="0">
                <a:latin typeface="Verdana" pitchFamily="34" charset="0"/>
                <a:ea typeface="Verdana" pitchFamily="34" charset="0"/>
                <a:cs typeface="Verdana" pitchFamily="34" charset="0"/>
              </a:rPr>
              <a:t>;;;</a:t>
            </a:r>
            <a:endParaRPr lang="de-DE" sz="2800" dirty="0">
              <a:latin typeface="Verdana" pitchFamily="34" charset="0"/>
              <a:ea typeface="Verdana" pitchFamily="34" charset="0"/>
              <a:cs typeface="Verdana" pitchFamily="34" charset="0"/>
            </a:endParaRPr>
          </a:p>
        </p:txBody>
      </p:sp>
      <p:pic>
        <p:nvPicPr>
          <p:cNvPr id="13317"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a:t>
            </a:r>
            <a:endParaRPr lang="en-AU" altLang="de-DE" sz="1200" b="1" kern="0" dirty="0">
              <a:solidFill>
                <a:srgbClr val="646B86"/>
              </a:solidFill>
              <a:latin typeface="Verdana"/>
            </a:endParaRP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latin typeface="Verdana"/>
                <a:ea typeface="+mj-ea"/>
                <a:cs typeface="Verdana"/>
              </a:rPr>
              <a:t>Αυτοεκτίμηση: Τι είναι; </a:t>
            </a:r>
            <a:endParaRPr lang="en-GB" altLang="de-DE" sz="2000" dirty="0">
              <a:solidFill>
                <a:schemeClr val="accent1"/>
              </a:solidFill>
              <a:latin typeface="Verdana"/>
              <a:cs typeface="Verdana"/>
            </a:endParaRPr>
          </a:p>
        </p:txBody>
      </p:sp>
      <p:sp>
        <p:nvSpPr>
          <p:cNvPr id="9" name="Text Box 6"/>
          <p:cNvSpPr txBox="1">
            <a:spLocks noChangeArrowheads="1"/>
          </p:cNvSpPr>
          <p:nvPr/>
        </p:nvSpPr>
        <p:spPr bwMode="auto">
          <a:xfrm>
            <a:off x="6688520" y="481013"/>
            <a:ext cx="2445862" cy="276999"/>
          </a:xfrm>
          <a:prstGeom prst="rect">
            <a:avLst/>
          </a:prstGeom>
          <a:noFill/>
          <a:ln w="9525">
            <a:noFill/>
            <a:miter lim="800000"/>
            <a:headEnd/>
            <a:tailEnd/>
          </a:ln>
        </p:spPr>
        <p:txBody>
          <a:bodyPr wrap="none">
            <a:spAutoFit/>
          </a:bodyPr>
          <a:lstStyle/>
          <a:p>
            <a:pPr eaLnBrk="1" hangingPunct="1"/>
            <a:r>
              <a:rPr lang="en-GB" altLang="de-DE" sz="1200" dirty="0" smtClean="0">
                <a:solidFill>
                  <a:schemeClr val="accent1"/>
                </a:solidFill>
              </a:rPr>
              <a:t>based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1"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dirty="0" smtClean="0"/>
              <a:t>“Pile of Euro Notes” from Images Money </a:t>
            </a:r>
            <a:endParaRPr lang="en-US" altLang="de-DE" sz="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87215" y="1700808"/>
            <a:ext cx="4824536" cy="4159250"/>
          </a:xfrm>
        </p:spPr>
        <p:txBody>
          <a:bodyPr/>
          <a:lstStyle/>
          <a:p>
            <a:pPr marL="720000" indent="-360000" eaLnBrk="1" hangingPunct="1">
              <a:spcBef>
                <a:spcPts val="1200"/>
              </a:spcBef>
              <a:buClr>
                <a:srgbClr val="8CADAE"/>
              </a:buClr>
              <a:buFontTx/>
              <a:buChar char="o"/>
              <a:tabLst>
                <a:tab pos="722313" algn="l"/>
              </a:tabLst>
              <a:defRPr/>
            </a:pPr>
            <a:r>
              <a:rPr lang="el-GR" sz="1800" dirty="0" smtClean="0">
                <a:latin typeface="Verdana" pitchFamily="34" charset="0"/>
                <a:ea typeface="Verdana" pitchFamily="34" charset="0"/>
                <a:cs typeface="Verdana" pitchFamily="34" charset="0"/>
              </a:rPr>
              <a:t>Η </a:t>
            </a:r>
            <a:r>
              <a:rPr lang="el-GR" sz="1800" i="1" dirty="0" smtClean="0">
                <a:latin typeface="Verdana" pitchFamily="34" charset="0"/>
                <a:ea typeface="Verdana" pitchFamily="34" charset="0"/>
                <a:cs typeface="Verdana" pitchFamily="34" charset="0"/>
              </a:rPr>
              <a:t>αξία</a:t>
            </a:r>
            <a:r>
              <a:rPr lang="el-GR" sz="1800" dirty="0" smtClean="0">
                <a:latin typeface="Verdana" pitchFamily="34" charset="0"/>
                <a:ea typeface="Verdana" pitchFamily="34" charset="0"/>
                <a:cs typeface="Verdana" pitchFamily="34" charset="0"/>
              </a:rPr>
              <a:t> που αποδίδει ένας άνθρωπος στον </a:t>
            </a:r>
            <a:r>
              <a:rPr lang="el-GR" sz="1800" i="1" dirty="0" smtClean="0">
                <a:latin typeface="Verdana" pitchFamily="34" charset="0"/>
                <a:ea typeface="Verdana" pitchFamily="34" charset="0"/>
                <a:cs typeface="Verdana" pitchFamily="34" charset="0"/>
              </a:rPr>
              <a:t>εαυτό του</a:t>
            </a:r>
            <a:r>
              <a:rPr lang="el-GR" sz="1800" dirty="0" smtClean="0">
                <a:latin typeface="Verdana" pitchFamily="34" charset="0"/>
                <a:ea typeface="Verdana" pitchFamily="34" charset="0"/>
                <a:cs typeface="Verdana" pitchFamily="34" charset="0"/>
              </a:rPr>
              <a:t>.</a:t>
            </a:r>
            <a:endParaRPr lang="de-DE" sz="1800" dirty="0" smtClean="0">
              <a:latin typeface="Verdana" pitchFamily="34" charset="0"/>
              <a:ea typeface="Verdana" pitchFamily="34" charset="0"/>
              <a:cs typeface="Verdana" pitchFamily="34" charset="0"/>
            </a:endParaRPr>
          </a:p>
          <a:p>
            <a:pPr marL="720000" indent="-360000" eaLnBrk="1" hangingPunct="1">
              <a:spcBef>
                <a:spcPts val="1200"/>
              </a:spcBef>
              <a:buClr>
                <a:srgbClr val="8CADAE"/>
              </a:buClr>
              <a:buFontTx/>
              <a:buChar char="o"/>
              <a:tabLst>
                <a:tab pos="722313" algn="l"/>
              </a:tabLst>
              <a:defRPr/>
            </a:pPr>
            <a:r>
              <a:rPr lang="el-GR" sz="1800" dirty="0" smtClean="0">
                <a:latin typeface="Verdana" panose="020B0604030504040204" pitchFamily="34" charset="0"/>
                <a:ea typeface="Verdana" panose="020B0604030504040204" pitchFamily="34" charset="0"/>
                <a:cs typeface="Verdana" panose="020B0604030504040204" pitchFamily="34" charset="0"/>
              </a:rPr>
              <a:t>Η </a:t>
            </a:r>
            <a:r>
              <a:rPr lang="el-GR" sz="1800" i="1" dirty="0" smtClean="0">
                <a:latin typeface="Verdana" panose="020B0604030504040204" pitchFamily="34" charset="0"/>
                <a:ea typeface="Verdana" panose="020B0604030504040204" pitchFamily="34" charset="0"/>
                <a:cs typeface="Verdana" panose="020B0604030504040204" pitchFamily="34" charset="0"/>
              </a:rPr>
              <a:t>υποκειμενική</a:t>
            </a:r>
            <a:r>
              <a:rPr lang="el-GR" sz="1800" dirty="0" smtClean="0">
                <a:latin typeface="Verdana" panose="020B0604030504040204" pitchFamily="34" charset="0"/>
                <a:ea typeface="Verdana" panose="020B0604030504040204" pitchFamily="34" charset="0"/>
                <a:cs typeface="Verdana" panose="020B0604030504040204" pitchFamily="34" charset="0"/>
              </a:rPr>
              <a:t> εκτίμηση που έχουμε για τον εαυτό μας</a:t>
            </a:r>
            <a:r>
              <a:rPr lang="de-DE" sz="1800" dirty="0" smtClean="0">
                <a:latin typeface="Verdana" panose="020B0604030504040204" pitchFamily="34" charset="0"/>
                <a:ea typeface="Verdana" panose="020B0604030504040204" pitchFamily="34" charset="0"/>
                <a:cs typeface="Verdana" panose="020B0604030504040204" pitchFamily="34" charset="0"/>
              </a:rPr>
              <a:t>.</a:t>
            </a:r>
          </a:p>
          <a:p>
            <a:pPr marL="720000" indent="-360000" eaLnBrk="1" hangingPunct="1">
              <a:spcBef>
                <a:spcPts val="1200"/>
              </a:spcBef>
              <a:buClr>
                <a:srgbClr val="8CADAE"/>
              </a:buClr>
              <a:buFontTx/>
              <a:buChar char="o"/>
              <a:tabLst>
                <a:tab pos="722313" algn="l"/>
              </a:tabLst>
              <a:defRPr/>
            </a:pPr>
            <a:r>
              <a:rPr lang="el-GR" sz="1800" dirty="0" smtClean="0">
                <a:latin typeface="Verdana" panose="020B0604030504040204" pitchFamily="34" charset="0"/>
                <a:ea typeface="Verdana" panose="020B0604030504040204" pitchFamily="34" charset="0"/>
                <a:cs typeface="Verdana" panose="020B0604030504040204" pitchFamily="34" charset="0"/>
              </a:rPr>
              <a:t>Αυτό δεν σχετίζεται με το πώς οι άλλοι άνθρωποι σας αντιλαμβάνονται</a:t>
            </a:r>
            <a:r>
              <a:rPr lang="en-US" sz="1800" dirty="0" smtClean="0">
                <a:latin typeface="Verdana" panose="020B0604030504040204" pitchFamily="34" charset="0"/>
                <a:ea typeface="Verdana" panose="020B0604030504040204" pitchFamily="34" charset="0"/>
                <a:cs typeface="Verdana" panose="020B0604030504040204" pitchFamily="34" charset="0"/>
              </a:rPr>
              <a:t>.</a:t>
            </a:r>
          </a:p>
          <a:p>
            <a:pPr marL="720000" indent="-360000" eaLnBrk="1" hangingPunct="1">
              <a:spcBef>
                <a:spcPts val="1200"/>
              </a:spcBef>
              <a:buClr>
                <a:srgbClr val="8CADAE"/>
              </a:buClr>
              <a:buFontTx/>
              <a:buChar char="o"/>
              <a:tabLst>
                <a:tab pos="722313" algn="l"/>
              </a:tabLst>
              <a:defRPr/>
            </a:pPr>
            <a:endParaRPr lang="el-GR" sz="1800" dirty="0" smtClean="0">
              <a:latin typeface="Verdana" pitchFamily="34" charset="0"/>
              <a:ea typeface="Verdana" pitchFamily="34" charset="0"/>
              <a:cs typeface="Verdana" pitchFamily="34" charset="0"/>
            </a:endParaRPr>
          </a:p>
        </p:txBody>
      </p:sp>
      <p:sp>
        <p:nvSpPr>
          <p:cNvPr id="14342"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dirty="0" smtClean="0"/>
              <a:t>“Pile of Euro Notes” from Images Money </a:t>
            </a:r>
            <a:endParaRPr lang="en-US" altLang="de-DE" sz="800" dirty="0"/>
          </a:p>
        </p:txBody>
      </p:sp>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latin typeface="Verdana"/>
                <a:cs typeface="Verdana"/>
              </a:rPr>
              <a:t>Αυτοεκτίμηση: Τι είναι; </a:t>
            </a:r>
            <a:endParaRPr lang="en-GB" altLang="de-DE" sz="2000" dirty="0">
              <a:solidFill>
                <a:schemeClr val="accent1"/>
              </a:solidFill>
              <a:latin typeface="Verdana"/>
              <a:cs typeface="Verdana"/>
            </a:endParaRPr>
          </a:p>
        </p:txBody>
      </p:sp>
      <p:sp>
        <p:nvSpPr>
          <p:cNvPr id="11" name="Text Box 6"/>
          <p:cNvSpPr txBox="1">
            <a:spLocks noChangeArrowheads="1"/>
          </p:cNvSpPr>
          <p:nvPr/>
        </p:nvSpPr>
        <p:spPr bwMode="auto">
          <a:xfrm>
            <a:off x="6688520" y="481013"/>
            <a:ext cx="2445862" cy="276999"/>
          </a:xfrm>
          <a:prstGeom prst="rect">
            <a:avLst/>
          </a:prstGeom>
          <a:noFill/>
          <a:ln w="9525">
            <a:noFill/>
            <a:miter lim="800000"/>
            <a:headEnd/>
            <a:tailEnd/>
          </a:ln>
        </p:spPr>
        <p:txBody>
          <a:bodyPr wrap="none">
            <a:spAutoFit/>
          </a:bodyPr>
          <a:lstStyle/>
          <a:p>
            <a:pPr eaLnBrk="1" hangingPunct="1"/>
            <a:r>
              <a:rPr lang="en-GB" altLang="de-DE" sz="1200" dirty="0" smtClean="0">
                <a:solidFill>
                  <a:schemeClr val="accent1"/>
                </a:solidFill>
              </a:rPr>
              <a:t>based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pic>
        <p:nvPicPr>
          <p:cNvPr id="12"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10.3</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0" y="1340768"/>
            <a:ext cx="5364088"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l-GR" sz="1800" dirty="0" smtClean="0">
                <a:ea typeface="+mn-ea"/>
                <a:cs typeface="Times New Roman" pitchFamily="18" charset="0"/>
              </a:rPr>
              <a:t>Φωνή</a:t>
            </a:r>
            <a:r>
              <a:rPr lang="en-GB" sz="1800" dirty="0" smtClean="0">
                <a:ea typeface="+mn-ea"/>
                <a:cs typeface="Times New Roman" pitchFamily="18" charset="0"/>
              </a:rPr>
              <a:t>: </a:t>
            </a:r>
            <a:r>
              <a:rPr lang="el-GR" sz="1800" dirty="0" smtClean="0">
                <a:solidFill>
                  <a:srgbClr val="006699"/>
                </a:solidFill>
                <a:cs typeface="Verdana" pitchFamily="34" charset="0"/>
              </a:rPr>
              <a:t>;;;</a:t>
            </a:r>
            <a:r>
              <a:rPr lang="en-GB" sz="1800" dirty="0" smtClean="0">
                <a:solidFill>
                  <a:srgbClr val="006699"/>
                </a:solidFill>
                <a:cs typeface="Verdana" pitchFamily="34" charset="0"/>
              </a:rPr>
              <a:t> </a:t>
            </a:r>
            <a:r>
              <a:rPr lang="de-DE" sz="1800" dirty="0" smtClean="0">
                <a:solidFill>
                  <a:schemeClr val="bg1"/>
                </a:solidFill>
                <a:cs typeface="Verdana" pitchFamily="34" charset="0"/>
              </a:rPr>
              <a:t>klar, deutlich, angemessene Lautstärke</a:t>
            </a:r>
            <a:endParaRPr lang="de-DE" sz="1800" dirty="0" smtClean="0">
              <a:solidFill>
                <a:schemeClr val="bg1"/>
              </a:solidFill>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l-GR" sz="1800" dirty="0" smtClean="0">
                <a:latin typeface="Verdana"/>
                <a:cs typeface="Verdana"/>
              </a:rPr>
              <a:t>Έκφρασεις προσώπου/Χειρονομίες</a:t>
            </a:r>
            <a:r>
              <a:rPr lang="en-GB" sz="1800" dirty="0" smtClean="0">
                <a:ea typeface="+mn-ea"/>
                <a:cs typeface="Times New Roman" pitchFamily="18" charset="0"/>
              </a:rPr>
              <a:t>: </a:t>
            </a:r>
            <a:r>
              <a:rPr lang="el-GR" sz="1800" dirty="0" smtClean="0">
                <a:solidFill>
                  <a:srgbClr val="006699"/>
                </a:solidFill>
                <a:cs typeface="Verdana" pitchFamily="34" charset="0"/>
              </a:rPr>
              <a:t>;;;</a:t>
            </a:r>
            <a:r>
              <a:rPr lang="en-GB" sz="1800" dirty="0" smtClean="0">
                <a:solidFill>
                  <a:srgbClr val="006699"/>
                </a:solidFill>
                <a:cs typeface="Verdana" pitchFamily="34" charset="0"/>
              </a:rPr>
              <a:t> </a:t>
            </a:r>
            <a:r>
              <a:rPr lang="de-DE" sz="1800" dirty="0" smtClean="0">
                <a:solidFill>
                  <a:schemeClr val="bg1"/>
                </a:solidFill>
                <a:cs typeface="Verdana" pitchFamily="34" charset="0"/>
              </a:rPr>
              <a:t>Blickkontakt; festes Auftreten</a:t>
            </a:r>
          </a:p>
          <a:p>
            <a:pPr marL="720000" indent="-360000">
              <a:spcBef>
                <a:spcPts val="1200"/>
              </a:spcBef>
              <a:buClr>
                <a:srgbClr val="8CADAE"/>
              </a:buClr>
              <a:buSzPct val="85000"/>
              <a:buFontTx/>
              <a:buChar char="o"/>
              <a:tabLst>
                <a:tab pos="722313" algn="l"/>
              </a:tabLst>
              <a:defRPr/>
            </a:pPr>
            <a:r>
              <a:rPr lang="el-GR" sz="1800" dirty="0" smtClean="0">
                <a:ea typeface="+mn-ea"/>
                <a:cs typeface="Times New Roman" pitchFamily="18" charset="0"/>
              </a:rPr>
              <a:t>Στάση σώματος</a:t>
            </a:r>
            <a:r>
              <a:rPr lang="en-GB" sz="1800" dirty="0" smtClean="0">
                <a:ea typeface="+mn-ea"/>
                <a:cs typeface="Times New Roman" pitchFamily="18" charset="0"/>
              </a:rPr>
              <a:t>: </a:t>
            </a:r>
            <a:r>
              <a:rPr lang="el-GR" sz="1800" dirty="0" smtClean="0">
                <a:solidFill>
                  <a:srgbClr val="006699"/>
                </a:solidFill>
                <a:cs typeface="Verdana" pitchFamily="34" charset="0"/>
              </a:rPr>
              <a:t>;;;</a:t>
            </a:r>
            <a:endParaRPr lang="en-GB" sz="1800" dirty="0" smtClean="0">
              <a:solidFill>
                <a:srgbClr val="006699"/>
              </a:solidFill>
              <a:cs typeface="Verdana" pitchFamily="34" charset="0"/>
            </a:endParaRPr>
          </a:p>
          <a:p>
            <a:pPr>
              <a:lnSpc>
                <a:spcPct val="80000"/>
              </a:lnSpc>
              <a:buFont typeface="Wingdings" pitchFamily="2" charset="2"/>
              <a:buNone/>
              <a:defRPr/>
            </a:pPr>
            <a:endParaRPr lang="de-DE" sz="1800" kern="0" dirty="0"/>
          </a:p>
        </p:txBody>
      </p:sp>
      <p:sp>
        <p:nvSpPr>
          <p:cNvPr id="153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Τι διακρίνει τους ανθρώπους με υγιή αυτοεκτίμηση;</a:t>
            </a:r>
            <a:endParaRPr lang="en-GB" altLang="de-DE" sz="2000" dirty="0">
              <a:solidFill>
                <a:schemeClr val="accent1"/>
              </a:solidFill>
            </a:endParaRPr>
          </a:p>
        </p:txBody>
      </p:sp>
      <p:pic>
        <p:nvPicPr>
          <p:cNvPr id="15364" name="Grafik 1"/>
          <p:cNvPicPr>
            <a:picLocks noChangeAspect="1"/>
          </p:cNvPicPr>
          <p:nvPr/>
        </p:nvPicPr>
        <p:blipFill>
          <a:blip r:embed="rId2"/>
          <a:srcRect/>
          <a:stretch>
            <a:fillRect/>
          </a:stretch>
        </p:blipFill>
        <p:spPr bwMode="auto">
          <a:xfrm>
            <a:off x="5261648" y="1340769"/>
            <a:ext cx="3630831" cy="3312368"/>
          </a:xfrm>
          <a:prstGeom prst="rect">
            <a:avLst/>
          </a:prstGeom>
          <a:noFill/>
          <a:ln w="9525">
            <a:noFill/>
            <a:miter lim="800000"/>
            <a:headEnd/>
            <a:tailEnd/>
          </a:ln>
        </p:spPr>
      </p:pic>
      <p:sp>
        <p:nvSpPr>
          <p:cNvPr id="15365"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dirty="0" smtClean="0"/>
              <a:t>“Superman” by </a:t>
            </a:r>
            <a:r>
              <a:rPr lang="en-US" altLang="de-DE" sz="800" dirty="0"/>
              <a:t>Linus </a:t>
            </a:r>
            <a:r>
              <a:rPr lang="en-US" altLang="de-DE" sz="800" dirty="0" err="1"/>
              <a:t>Bohman</a:t>
            </a:r>
            <a:r>
              <a:rPr lang="en-US" altLang="de-DE" sz="800" dirty="0"/>
              <a:t> </a:t>
            </a:r>
            <a:endParaRPr lang="de-DE" altLang="de-DE" sz="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smtClean="0">
                <a:solidFill>
                  <a:srgbClr val="646B86"/>
                </a:solidFill>
                <a:latin typeface="Verdana"/>
              </a:rPr>
              <a:t>αυτοεκτίμηση</a:t>
            </a:r>
            <a:r>
              <a:rPr lang="en-AU" altLang="de-DE" sz="1200" b="1" kern="0" dirty="0" smtClean="0">
                <a:solidFill>
                  <a:srgbClr val="646B86"/>
                </a:solidFill>
                <a:latin typeface="Verdana"/>
              </a:rPr>
              <a:t>   </a:t>
            </a:r>
            <a:r>
              <a:rPr kumimoji="0" lang="en-AU" altLang="de-DE" sz="1200" b="1" i="0" u="none" strike="noStrike" kern="0" cap="none" spc="0" normalizeH="0" baseline="0" noProof="0" dirty="0" smtClean="0">
                <a:ln>
                  <a:noFill/>
                </a:ln>
                <a:solidFill>
                  <a:srgbClr val="646B86"/>
                </a:solidFill>
                <a:effectLst/>
                <a:uLnTx/>
                <a:uFillTx/>
                <a:latin typeface="Verdana"/>
              </a:rPr>
              <a:t>10.4</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feld 4"/>
          <p:cNvSpPr txBox="1">
            <a:spLocks noChangeArrowheads="1"/>
          </p:cNvSpPr>
          <p:nvPr/>
        </p:nvSpPr>
        <p:spPr bwMode="auto">
          <a:xfrm>
            <a:off x="1706563" y="4293096"/>
            <a:ext cx="5730875" cy="1200329"/>
          </a:xfrm>
          <a:prstGeom prst="rect">
            <a:avLst/>
          </a:prstGeom>
          <a:noFill/>
          <a:ln w="9525">
            <a:noFill/>
            <a:miter lim="800000"/>
            <a:headEnd/>
            <a:tailEnd/>
          </a:ln>
        </p:spPr>
        <p:txBody>
          <a:bodyPr>
            <a:spAutoFit/>
          </a:bodyPr>
          <a:lstStyle/>
          <a:p>
            <a:pPr eaLnBrk="1" hangingPunct="1">
              <a:spcBef>
                <a:spcPts val="1200"/>
              </a:spcBef>
            </a:pPr>
            <a:r>
              <a:rPr lang="el-GR" dirty="0" smtClean="0">
                <a:solidFill>
                  <a:srgbClr val="006699"/>
                </a:solidFill>
                <a:latin typeface="Verdana"/>
                <a:cs typeface="Verdana"/>
              </a:rPr>
              <a:t>…όπως με οτιδήποτε: μην το παρακάνετε (π.χ. κοιτάζοντας επίμονα τους άλλους ανθρώπους, διακόπτοντας τους άλλους συνεχώς, κάνοντας το «αφεντικό» στους άλλους γύρω!).</a:t>
            </a:r>
            <a:endParaRPr lang="de-DE" dirty="0" smtClean="0">
              <a:solidFill>
                <a:srgbClr val="006699"/>
              </a:solidFill>
              <a:latin typeface="Verdana"/>
              <a:cs typeface="Verdana"/>
            </a:endParaRPr>
          </a:p>
        </p:txBody>
      </p:sp>
      <p:sp>
        <p:nvSpPr>
          <p:cNvPr id="1638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Εξωτερικά χαρακτηριστικά μιας υγιούς αυτοεκτίμησης</a:t>
            </a:r>
            <a:endParaRPr lang="en-GB" altLang="de-DE" sz="2000" dirty="0">
              <a:solidFill>
                <a:schemeClr val="accent1"/>
              </a:solidFill>
            </a:endParaRPr>
          </a:p>
        </p:txBody>
      </p:sp>
      <p:pic>
        <p:nvPicPr>
          <p:cNvPr id="16389" name="Grafik 1"/>
          <p:cNvPicPr>
            <a:picLocks noChangeAspect="1"/>
          </p:cNvPicPr>
          <p:nvPr/>
        </p:nvPicPr>
        <p:blipFill>
          <a:blip r:embed="rId2"/>
          <a:srcRect/>
          <a:stretch>
            <a:fillRect/>
          </a:stretch>
        </p:blipFill>
        <p:spPr bwMode="auto">
          <a:xfrm>
            <a:off x="5112000" y="1340768"/>
            <a:ext cx="3778963" cy="2480887"/>
          </a:xfrm>
          <a:prstGeom prst="rect">
            <a:avLst/>
          </a:prstGeom>
          <a:noFill/>
          <a:ln w="9525">
            <a:noFill/>
            <a:miter lim="800000"/>
            <a:headEnd/>
            <a:tailEnd/>
          </a:ln>
        </p:spPr>
      </p:pic>
      <p:sp>
        <p:nvSpPr>
          <p:cNvPr id="16390"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dirty="0" smtClean="0"/>
              <a:t>“Goodbye </a:t>
            </a:r>
            <a:r>
              <a:rPr lang="en-US" altLang="de-DE" sz="800" dirty="0"/>
              <a:t>Beach</a:t>
            </a:r>
            <a:r>
              <a:rPr lang="en-US" altLang="de-DE" sz="800" dirty="0" smtClean="0"/>
              <a:t>!” from </a:t>
            </a:r>
            <a:r>
              <a:rPr lang="en-US" altLang="de-DE" sz="800" dirty="0" err="1"/>
              <a:t>thephotographymuse</a:t>
            </a:r>
            <a:r>
              <a:rPr lang="en-US" altLang="de-DE" sz="800" dirty="0"/>
              <a:t> </a:t>
            </a:r>
            <a:endParaRPr lang="de-DE" altLang="de-DE" sz="800" dirty="0"/>
          </a:p>
        </p:txBody>
      </p:sp>
      <p:sp>
        <p:nvSpPr>
          <p:cNvPr id="10" name="Rectangle 3"/>
          <p:cNvSpPr txBox="1">
            <a:spLocks noChangeArrowheads="1"/>
          </p:cNvSpPr>
          <p:nvPr/>
        </p:nvSpPr>
        <p:spPr bwMode="auto">
          <a:xfrm>
            <a:off x="251520" y="1340768"/>
            <a:ext cx="4813300"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l-GR" sz="1800" dirty="0" smtClean="0">
                <a:latin typeface="Verdana"/>
                <a:cs typeface="Verdana"/>
              </a:rPr>
              <a:t>Φωνή</a:t>
            </a:r>
            <a:r>
              <a:rPr lang="de-DE" sz="1800" dirty="0" smtClean="0">
                <a:latin typeface="Verdana"/>
                <a:cs typeface="Verdana"/>
              </a:rPr>
              <a:t>: </a:t>
            </a:r>
            <a:r>
              <a:rPr lang="el-GR" sz="1800" dirty="0" smtClean="0">
                <a:solidFill>
                  <a:srgbClr val="006699"/>
                </a:solidFill>
                <a:latin typeface="Verdana"/>
                <a:cs typeface="Verdana"/>
              </a:rPr>
              <a:t>καθαρή, καλή άρθρωση, κατάλληλη ένταση</a:t>
            </a:r>
            <a:endParaRPr lang="en-GB" sz="1800" dirty="0" smtClean="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l-GR" sz="1800" dirty="0" err="1" smtClean="0">
                <a:latin typeface="Verdana"/>
                <a:cs typeface="Verdana"/>
              </a:rPr>
              <a:t>Έκφρασεις</a:t>
            </a:r>
            <a:r>
              <a:rPr lang="el-GR" sz="1800" dirty="0" smtClean="0">
                <a:latin typeface="Verdana"/>
                <a:cs typeface="Verdana"/>
              </a:rPr>
              <a:t> προσώπου/Χειρονομίες</a:t>
            </a:r>
            <a:r>
              <a:rPr lang="de-DE" sz="1800" dirty="0" smtClean="0">
                <a:latin typeface="Verdana"/>
                <a:cs typeface="Verdana"/>
              </a:rPr>
              <a:t>: </a:t>
            </a:r>
            <a:r>
              <a:rPr lang="el-GR" sz="1800" dirty="0" err="1" smtClean="0">
                <a:solidFill>
                  <a:srgbClr val="006699"/>
                </a:solidFill>
                <a:latin typeface="Verdana"/>
                <a:cs typeface="Verdana"/>
              </a:rPr>
              <a:t>βλεμματική</a:t>
            </a:r>
            <a:r>
              <a:rPr lang="el-GR" sz="1800" dirty="0" smtClean="0">
                <a:solidFill>
                  <a:srgbClr val="006699"/>
                </a:solidFill>
                <a:latin typeface="Verdana"/>
                <a:cs typeface="Verdana"/>
              </a:rPr>
              <a:t> επαφή·</a:t>
            </a:r>
            <a:r>
              <a:rPr lang="de-DE" sz="1800" dirty="0" smtClean="0">
                <a:solidFill>
                  <a:srgbClr val="006699"/>
                </a:solidFill>
                <a:latin typeface="Verdana"/>
                <a:cs typeface="Verdana"/>
              </a:rPr>
              <a:t> </a:t>
            </a:r>
            <a:r>
              <a:rPr lang="el-GR" sz="1800" dirty="0" smtClean="0">
                <a:solidFill>
                  <a:srgbClr val="006699"/>
                </a:solidFill>
                <a:latin typeface="Verdana"/>
                <a:cs typeface="Verdana"/>
              </a:rPr>
              <a:t>χρήση χειρονομιών προκειμένου να τονιστούν τα κύρια σημεία</a:t>
            </a:r>
            <a:endParaRPr lang="en-GB" sz="1800" dirty="0" smtClean="0">
              <a:solidFill>
                <a:srgbClr val="006699"/>
              </a:solidFill>
              <a:cs typeface="Verdana" pitchFamily="34" charset="0"/>
            </a:endParaRPr>
          </a:p>
          <a:p>
            <a:pPr marL="720000" indent="-360000">
              <a:spcBef>
                <a:spcPts val="1200"/>
              </a:spcBef>
              <a:buClr>
                <a:srgbClr val="8CADAE"/>
              </a:buClr>
              <a:buSzPct val="85000"/>
              <a:buFontTx/>
              <a:buChar char="o"/>
              <a:tabLst>
                <a:tab pos="722313" algn="l"/>
              </a:tabLst>
              <a:defRPr/>
            </a:pPr>
            <a:r>
              <a:rPr lang="el-GR" sz="1800" dirty="0" smtClean="0">
                <a:latin typeface="Verdana"/>
                <a:cs typeface="Verdana"/>
              </a:rPr>
              <a:t>Στάσεις σώματος</a:t>
            </a:r>
            <a:r>
              <a:rPr lang="de-DE" sz="1800" dirty="0" smtClean="0">
                <a:latin typeface="Verdana"/>
                <a:cs typeface="Verdana"/>
              </a:rPr>
              <a:t>: </a:t>
            </a:r>
            <a:r>
              <a:rPr lang="el-GR" sz="1800" dirty="0" smtClean="0">
                <a:solidFill>
                  <a:srgbClr val="006699"/>
                </a:solidFill>
                <a:latin typeface="Verdana"/>
                <a:cs typeface="Verdana"/>
              </a:rPr>
              <a:t>ευθεία και όρθια στάση</a:t>
            </a:r>
            <a:endParaRPr lang="en-GB" sz="1800" dirty="0" smtClean="0">
              <a:solidFill>
                <a:srgbClr val="006699"/>
              </a:solidFill>
              <a:cs typeface="Verdana" pitchFamily="34" charset="0"/>
            </a:endParaRPr>
          </a:p>
          <a:p>
            <a:pPr>
              <a:lnSpc>
                <a:spcPct val="80000"/>
              </a:lnSpc>
              <a:buFont typeface="Wingdings" pitchFamily="2" charset="2"/>
              <a:buNone/>
              <a:defRPr/>
            </a:pPr>
            <a:endParaRPr lang="de-DE" sz="1800" kern="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10.5</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Εξωτερικά χαρακτηριστικά μιας υγιούς αυτοεκτίμησης</a:t>
            </a:r>
            <a:endParaRPr lang="en-GB" altLang="de-DE" sz="2000" dirty="0">
              <a:solidFill>
                <a:schemeClr val="accent1"/>
              </a:solidFill>
            </a:endParaRPr>
          </a:p>
        </p:txBody>
      </p:sp>
      <p:sp>
        <p:nvSpPr>
          <p:cNvPr id="17413"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dirty="0" smtClean="0"/>
              <a:t>“Tenzin </a:t>
            </a:r>
            <a:r>
              <a:rPr lang="en-US" altLang="de-DE" sz="800" dirty="0" err="1"/>
              <a:t>Gyatso</a:t>
            </a:r>
            <a:r>
              <a:rPr lang="en-US" altLang="de-DE" sz="800" dirty="0"/>
              <a:t> - 14th Dalai </a:t>
            </a:r>
            <a:r>
              <a:rPr lang="en-US" altLang="de-DE" sz="800" dirty="0" smtClean="0"/>
              <a:t>Lama” by </a:t>
            </a:r>
            <a:r>
              <a:rPr lang="en-US" altLang="de-DE" sz="800" dirty="0" err="1" smtClean="0"/>
              <a:t>Chistopher</a:t>
            </a:r>
            <a:r>
              <a:rPr lang="en-US" altLang="de-DE" sz="800" dirty="0" smtClean="0"/>
              <a:t> </a:t>
            </a:r>
            <a:r>
              <a:rPr lang="en-US" altLang="de-DE" sz="800" dirty="0"/>
              <a:t>Michel </a:t>
            </a:r>
            <a:endParaRPr lang="de-DE" altLang="de-DE" sz="800" dirty="0"/>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1" name="Rectangle 3"/>
          <p:cNvSpPr>
            <a:spLocks noGrp="1" noChangeArrowheads="1"/>
          </p:cNvSpPr>
          <p:nvPr>
            <p:ph idx="1"/>
          </p:nvPr>
        </p:nvSpPr>
        <p:spPr>
          <a:xfrm>
            <a:off x="254521" y="1339850"/>
            <a:ext cx="4821783" cy="4464000"/>
          </a:xfrm>
        </p:spPr>
        <p:txBody>
          <a:bodyPr anchor="ctr"/>
          <a:lstStyle/>
          <a:p>
            <a:pPr marL="0" indent="0" algn="ctr">
              <a:buFont typeface="Wingdings 2" pitchFamily="18" charset="2"/>
              <a:buNone/>
              <a:defRPr/>
            </a:pPr>
            <a:r>
              <a:rPr lang="el-GR" sz="2800" dirty="0" smtClean="0">
                <a:latin typeface="Verdana" pitchFamily="34" charset="0"/>
                <a:ea typeface="Verdana" pitchFamily="34" charset="0"/>
                <a:cs typeface="Verdana" pitchFamily="34" charset="0"/>
              </a:rPr>
              <a:t>;;;</a:t>
            </a:r>
            <a:endParaRPr lang="de-DE" sz="2800" dirty="0">
              <a:latin typeface="Verdana" pitchFamily="34" charset="0"/>
              <a:ea typeface="Verdana" pitchFamily="34" charset="0"/>
              <a:cs typeface="Verdana" pitchFamily="34" charset="0"/>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10.6</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dirty="0" smtClean="0"/>
              <a:t>“Tenzin </a:t>
            </a:r>
            <a:r>
              <a:rPr lang="en-US" altLang="de-DE" sz="800" dirty="0" err="1"/>
              <a:t>Gyatso</a:t>
            </a:r>
            <a:r>
              <a:rPr lang="en-US" altLang="de-DE" sz="800" dirty="0"/>
              <a:t> - 14th Dalai </a:t>
            </a:r>
            <a:r>
              <a:rPr lang="en-US" altLang="de-DE" sz="800" dirty="0" smtClean="0"/>
              <a:t>Lama” by </a:t>
            </a:r>
            <a:r>
              <a:rPr lang="en-US" altLang="de-DE" sz="800" dirty="0" err="1"/>
              <a:t>Chistopher</a:t>
            </a:r>
            <a:r>
              <a:rPr lang="en-US" altLang="de-DE" sz="800" dirty="0"/>
              <a:t> Michel </a:t>
            </a:r>
            <a:endParaRPr lang="de-DE" altLang="de-DE" sz="800" dirty="0"/>
          </a:p>
        </p:txBody>
      </p:sp>
      <p:sp>
        <p:nvSpPr>
          <p:cNvPr id="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Εξωτερικά χαρακτηριστικά μιας υγιούς αυτοεκτίμησης</a:t>
            </a:r>
            <a:endParaRPr lang="en-GB" altLang="de-DE" sz="2000" dirty="0">
              <a:solidFill>
                <a:schemeClr val="accent1"/>
              </a:solidFill>
            </a:endParaRPr>
          </a:p>
        </p:txBody>
      </p:sp>
      <p:pic>
        <p:nvPicPr>
          <p:cNvPr id="1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3"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l-GR" sz="1800" dirty="0" smtClean="0">
                <a:latin typeface="Verdana"/>
                <a:cs typeface="Verdana"/>
              </a:rPr>
              <a:t>Εμπιστοσύνη κάποιου στις ικανότητές του ακόμα κι αν τα πράγματα δεν πηγαίνουν καλά.</a:t>
            </a:r>
            <a:endParaRPr lang="de-DE" sz="1800" dirty="0" smtClean="0">
              <a:latin typeface="Verdana"/>
              <a:cs typeface="Verdana"/>
            </a:endParaRPr>
          </a:p>
          <a:p>
            <a:pPr marL="720000" indent="-360000">
              <a:spcBef>
                <a:spcPts val="1200"/>
              </a:spcBef>
              <a:buClr>
                <a:srgbClr val="8CADAE"/>
              </a:buClr>
              <a:buSzPct val="85000"/>
              <a:buFontTx/>
              <a:buChar char="o"/>
              <a:tabLst>
                <a:tab pos="722313" algn="l"/>
              </a:tabLst>
              <a:defRPr/>
            </a:pPr>
            <a:r>
              <a:rPr lang="el-GR" sz="1800" dirty="0" smtClean="0">
                <a:latin typeface="Verdana"/>
                <a:cs typeface="Verdana"/>
              </a:rPr>
              <a:t>Αποδοχή των λαθών ή των αποτυχιών του (χωρίς υποτίμηση του εαυτού του).</a:t>
            </a:r>
            <a:r>
              <a:rPr lang="en-US" sz="1800" dirty="0" smtClean="0">
                <a:latin typeface="Verdana"/>
                <a:cs typeface="Verdana"/>
              </a:rPr>
              <a:t> </a:t>
            </a:r>
          </a:p>
          <a:p>
            <a:pPr marL="720000" indent="-360000">
              <a:spcBef>
                <a:spcPts val="1200"/>
              </a:spcBef>
              <a:buClr>
                <a:srgbClr val="8CADAE"/>
              </a:buClr>
              <a:buSzPct val="85000"/>
              <a:buFontTx/>
              <a:buChar char="o"/>
              <a:tabLst>
                <a:tab pos="722313" algn="l"/>
              </a:tabLst>
              <a:defRPr/>
            </a:pPr>
            <a:r>
              <a:rPr lang="el-GR" sz="1800" dirty="0" smtClean="0">
                <a:latin typeface="Verdana"/>
                <a:cs typeface="Verdana"/>
              </a:rPr>
              <a:t>Τάση για ενδοσκόπηση, ετοιμότητα να μάθει (από τα δικά του  λάθη/παραλείψεις).</a:t>
            </a:r>
            <a:endParaRPr lang="de-DE" sz="1800" dirty="0" smtClean="0">
              <a:latin typeface="Verdana"/>
              <a:cs typeface="Verdana"/>
            </a:endParaRPr>
          </a:p>
          <a:p>
            <a:pPr marL="720000" indent="-360000">
              <a:spcBef>
                <a:spcPts val="1200"/>
              </a:spcBef>
              <a:buClr>
                <a:srgbClr val="8CADAE"/>
              </a:buClr>
              <a:buSzPct val="85000"/>
              <a:buFontTx/>
              <a:buChar char="o"/>
              <a:tabLst>
                <a:tab pos="722313" algn="l"/>
              </a:tabLst>
              <a:defRPr/>
            </a:pPr>
            <a:r>
              <a:rPr lang="el-GR" sz="1800" dirty="0" smtClean="0">
                <a:latin typeface="Verdana"/>
                <a:cs typeface="Verdana"/>
              </a:rPr>
              <a:t>Θετική στάση προς τον εαυτό του, για παράδειγμα, έπαινος στον εαυτό σας για μια επιτυχία.</a:t>
            </a:r>
          </a:p>
          <a:p>
            <a:pPr marL="720000" indent="-360000">
              <a:spcBef>
                <a:spcPts val="1200"/>
              </a:spcBef>
              <a:buClr>
                <a:srgbClr val="8CADAE"/>
              </a:buClr>
              <a:buSzPct val="85000"/>
              <a:buFontTx/>
              <a:buChar char="o"/>
              <a:tabLst>
                <a:tab pos="722313" algn="l"/>
              </a:tabLst>
              <a:defRPr/>
            </a:pPr>
            <a:endParaRPr lang="el-GR" sz="1800" kern="0" dirty="0" smtClean="0">
              <a:ea typeface="+mn-ea"/>
              <a:cs typeface="Times New Roman" pitchFamily="18" charset="0"/>
            </a:endParaRPr>
          </a:p>
          <a:p>
            <a:pPr marL="720000" indent="-360000">
              <a:spcBef>
                <a:spcPts val="1200"/>
              </a:spcBef>
              <a:buClr>
                <a:srgbClr val="8CADAE"/>
              </a:buClr>
              <a:buSzPct val="85000"/>
              <a:buFontTx/>
              <a:buChar char="o"/>
              <a:tabLst>
                <a:tab pos="722313" algn="l"/>
              </a:tabLst>
              <a:defRPr/>
            </a:pPr>
            <a:endParaRPr lang="de-DE" sz="1800" kern="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10.7</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fld id="{DA1BBB40-710E-4179-9807-5755E7299459}" type="slidenum">
              <a:rPr lang="en-US" altLang="de-DE" smtClean="0"/>
              <a:pPr>
                <a:defRPr/>
              </a:pPr>
              <a:t>8</a:t>
            </a:fld>
            <a:endParaRPr lang="en-US" altLang="de-DE"/>
          </a:p>
        </p:txBody>
      </p:sp>
      <p:sp>
        <p:nvSpPr>
          <p:cNvPr id="5"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l-GR" altLang="de-DE" sz="2000" b="0" dirty="0" smtClean="0">
                <a:solidFill>
                  <a:srgbClr val="D16349"/>
                </a:solidFill>
                <a:latin typeface="Verdana" panose="020B0604030504040204" pitchFamily="34" charset="0"/>
              </a:rPr>
              <a:t>Γιατί το κάνουμε αυτό;</a:t>
            </a:r>
            <a:endParaRPr lang="en-GB" altLang="de-DE" sz="2000" b="0" dirty="0">
              <a:solidFill>
                <a:srgbClr val="D16349"/>
              </a:solidFill>
              <a:latin typeface="Verdana" panose="020B0604030504040204" pitchFamily="34" charset="0"/>
            </a:endParaRPr>
          </a:p>
        </p:txBody>
      </p:sp>
      <p:sp>
        <p:nvSpPr>
          <p:cNvPr id="6" name="Text Box 4"/>
          <p:cNvSpPr txBox="1">
            <a:spLocks noChangeArrowheads="1"/>
          </p:cNvSpPr>
          <p:nvPr/>
        </p:nvSpPr>
        <p:spPr bwMode="auto">
          <a:xfrm>
            <a:off x="323528" y="1341438"/>
            <a:ext cx="856806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pPr>
            <a:r>
              <a:rPr lang="el-GR" altLang="de-DE" b="0" dirty="0" smtClean="0">
                <a:latin typeface="Verdana" panose="020B0604030504040204" pitchFamily="34" charset="0"/>
              </a:rPr>
              <a:t>Οι έρευνες δείχνουν ότι πολλοί άνθρωποι με ψύχωση (άλλα όχι όλοι!)  έχουν </a:t>
            </a:r>
            <a:r>
              <a:rPr lang="el-GR" altLang="de-DE" dirty="0" smtClean="0">
                <a:latin typeface="Verdana" panose="020B0604030504040204" pitchFamily="34" charset="0"/>
              </a:rPr>
              <a:t>χαμηλή αυτοεκτίμηση</a:t>
            </a:r>
            <a:r>
              <a:rPr lang="el-GR" altLang="de-DE" b="0" dirty="0" smtClean="0">
                <a:latin typeface="Verdana" panose="020B0604030504040204" pitchFamily="34" charset="0"/>
              </a:rPr>
              <a:t>. </a:t>
            </a:r>
            <a:endParaRPr lang="en-GB" altLang="de-DE" dirty="0" smtClean="0">
              <a:latin typeface="Verdana" panose="020B0604030504040204" pitchFamily="34" charset="0"/>
            </a:endParaRPr>
          </a:p>
          <a:p>
            <a:pPr eaLnBrk="1" hangingPunct="1">
              <a:spcBef>
                <a:spcPct val="20000"/>
              </a:spcBef>
            </a:pPr>
            <a:endParaRPr lang="de-DE" altLang="de-DE" b="0" dirty="0">
              <a:latin typeface="Verdana" panose="020B0604030504040204" pitchFamily="34" charset="0"/>
            </a:endParaRPr>
          </a:p>
          <a:p>
            <a:pPr eaLnBrk="1" hangingPunct="1">
              <a:spcBef>
                <a:spcPct val="20000"/>
              </a:spcBef>
            </a:pPr>
            <a:r>
              <a:rPr lang="el-GR" altLang="de-DE" b="0" dirty="0" smtClean="0">
                <a:latin typeface="Verdana" panose="020B0604030504040204" pitchFamily="34" charset="0"/>
              </a:rPr>
              <a:t>Αυτό ελάχιστα λαμβάνεται υπόψη κατά τη διάρκεια της θεραπείας, λόγω του γεγονότος ότι γενικά η θεραπεία επικεντρώνεται στις άλλες δυσκολίες (π.χ. φωνές, αίσθηση απειλής). </a:t>
            </a:r>
            <a:endParaRPr lang="en-GB" altLang="de-DE" b="0" dirty="0" smtClean="0">
              <a:latin typeface="Verdana" panose="020B0604030504040204" pitchFamily="34" charset="0"/>
            </a:endParaRPr>
          </a:p>
          <a:p>
            <a:pPr eaLnBrk="1" hangingPunct="1">
              <a:spcBef>
                <a:spcPct val="20000"/>
              </a:spcBef>
            </a:pPr>
            <a:r>
              <a:rPr lang="el-GR" altLang="de-DE" b="0" dirty="0" smtClean="0">
                <a:latin typeface="Verdana" panose="020B0604030504040204" pitchFamily="34" charset="0"/>
              </a:rPr>
              <a:t>Εντούτοις, πολλοί ασθενείς αναφέρουν ότι υποφέρουν εντονότερα και για περισσότερο χρόνο από προβλήματα αυτοεκτίμησης παρά από τα άλλα συμπτώματα της ψύχωσης.</a:t>
            </a:r>
          </a:p>
          <a:p>
            <a:pPr eaLnBrk="1" hangingPunct="1">
              <a:spcBef>
                <a:spcPct val="20000"/>
              </a:spcBef>
            </a:pPr>
            <a:endParaRPr lang="en-GB" altLang="de-DE" b="0" dirty="0" smtClean="0">
              <a:latin typeface="Verdana" panose="020B0604030504040204" pitchFamily="34" charset="0"/>
            </a:endParaRPr>
          </a:p>
          <a:p>
            <a:pPr eaLnBrk="1" hangingPunct="1">
              <a:spcBef>
                <a:spcPct val="20000"/>
              </a:spcBef>
            </a:pPr>
            <a:r>
              <a:rPr lang="el-GR" altLang="de-DE" b="0" dirty="0" smtClean="0">
                <a:latin typeface="Verdana" panose="020B0604030504040204" pitchFamily="34" charset="0"/>
              </a:rPr>
              <a:t>Με τη βοήθεια ειδικών στρατηγικών, η αυτοεκτίμηση μπορεί ενεργητικά να βελτιωθεί!</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10.8</a:t>
            </a:r>
            <a:endParaRPr lang="en-AU" altLang="de-DE" sz="1200" b="1" kern="0" dirty="0">
              <a:solidFill>
                <a:srgbClr val="646B86"/>
              </a:solidFill>
              <a:latin typeface="Verdana"/>
            </a:endParaRPr>
          </a:p>
        </p:txBody>
      </p:sp>
    </p:spTree>
    <p:extLst>
      <p:ext uri="{BB962C8B-B14F-4D97-AF65-F5344CB8AC3E}">
        <p14:creationId xmlns:p14="http://schemas.microsoft.com/office/powerpoint/2010/main" val="560086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3659272512"/>
              </p:ext>
            </p:extLst>
          </p:nvPr>
        </p:nvGraphicFramePr>
        <p:xfrm>
          <a:off x="71438" y="1339200"/>
          <a:ext cx="9001125" cy="1188836"/>
        </p:xfrm>
        <a:graphic>
          <a:graphicData uri="http://schemas.openxmlformats.org/drawingml/2006/table">
            <a:tbl>
              <a:tblPr/>
              <a:tblGrid>
                <a:gridCol w="4340225"/>
                <a:gridCol w="4660900"/>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defRPr/>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Αρνητικές επιπτώσεις της ψύχωσης στην</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l-GR" altLang="de-DE" sz="1800" b="1" i="0" u="none" strike="noStrike" cap="none" normalizeH="0" baseline="0" noProof="0" dirty="0" smtClean="0">
                          <a:ln>
                            <a:noFill/>
                          </a:ln>
                          <a:solidFill>
                            <a:schemeClr val="tx1"/>
                          </a:solidFill>
                          <a:effectLst/>
                          <a:latin typeface="Verdana" panose="020B0604030504040204" pitchFamily="34" charset="0"/>
                        </a:rPr>
                        <a:t>(διάθεση) αυτοεκτίμηση</a:t>
                      </a:r>
                      <a:endParaRPr kumimoji="0" lang="en-GB"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el-GR" altLang="de-DE" sz="1800" b="1" i="1" u="sng" strike="noStrike" cap="none" normalizeH="0" baseline="0" noProof="0" dirty="0" smtClean="0">
                          <a:ln>
                            <a:noFill/>
                          </a:ln>
                          <a:solidFill>
                            <a:schemeClr val="tx1"/>
                          </a:solidFill>
                          <a:effectLst/>
                          <a:latin typeface="Verdana" panose="020B0604030504040204" pitchFamily="34" charset="0"/>
                        </a:rPr>
                        <a:t>Βραχυπρόθεσμες</a:t>
                      </a:r>
                      <a:r>
                        <a:rPr kumimoji="0" lang="el-GR" altLang="de-DE" sz="1800" b="1" i="1" u="none" strike="noStrike" cap="none" normalizeH="0" baseline="0" noProof="0" dirty="0" smtClean="0">
                          <a:ln>
                            <a:noFill/>
                          </a:ln>
                          <a:solidFill>
                            <a:schemeClr val="tx1"/>
                          </a:solidFill>
                          <a:effectLst/>
                          <a:latin typeface="Verdana" panose="020B0604030504040204" pitchFamily="34" charset="0"/>
                        </a:rPr>
                        <a:t> θετικές επιπτώσεις στην </a:t>
                      </a:r>
                      <a:r>
                        <a:rPr kumimoji="0" lang="el-GR" altLang="de-DE" sz="1800" b="1" i="0" u="none" strike="noStrike" cap="none" normalizeH="0" baseline="0" noProof="0" dirty="0" smtClean="0">
                          <a:ln>
                            <a:noFill/>
                          </a:ln>
                          <a:solidFill>
                            <a:schemeClr val="tx1"/>
                          </a:solidFill>
                          <a:effectLst/>
                          <a:latin typeface="Verdana" panose="020B0604030504040204" pitchFamily="34" charset="0"/>
                        </a:rPr>
                        <a:t>(διάθεση) αυτοεκτίμηση</a:t>
                      </a:r>
                      <a:endParaRPr kumimoji="0" lang="en-GB"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9477"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sp>
        <p:nvSpPr>
          <p:cNvPr id="19478" name="Text Box 122"/>
          <p:cNvSpPr txBox="1">
            <a:spLocks noChangeArrowheads="1"/>
          </p:cNvSpPr>
          <p:nvPr/>
        </p:nvSpPr>
        <p:spPr bwMode="auto">
          <a:xfrm>
            <a:off x="0" y="103612"/>
            <a:ext cx="9144000" cy="584775"/>
          </a:xfrm>
          <a:prstGeom prst="rect">
            <a:avLst/>
          </a:prstGeom>
          <a:noFill/>
          <a:ln w="9525">
            <a:noFill/>
            <a:miter lim="800000"/>
            <a:headEnd/>
            <a:tailEnd/>
          </a:ln>
        </p:spPr>
        <p:txBody>
          <a:bodyPr anchor="ctr">
            <a:spAutoFit/>
          </a:bodyPr>
          <a:lstStyle/>
          <a:p>
            <a:pPr algn="ctr" eaLnBrk="1" hangingPunct="1"/>
            <a:r>
              <a:rPr lang="el-GR" altLang="de-DE" sz="1600" dirty="0" smtClean="0">
                <a:solidFill>
                  <a:srgbClr val="D16349"/>
                </a:solidFill>
              </a:rPr>
              <a:t>Ψύχωση και αυτοεκτίμηση</a:t>
            </a:r>
            <a:endParaRPr lang="en-GB" altLang="de-DE" sz="1600" dirty="0" smtClean="0">
              <a:solidFill>
                <a:srgbClr val="D16349"/>
              </a:solidFill>
            </a:endParaRPr>
          </a:p>
          <a:p>
            <a:pPr algn="ctr" eaLnBrk="1" hangingPunct="1"/>
            <a:r>
              <a:rPr lang="el-GR" altLang="de-DE" sz="1600" dirty="0" smtClean="0">
                <a:solidFill>
                  <a:srgbClr val="D16349"/>
                </a:solidFill>
              </a:rPr>
              <a:t>Η ψύχωση μπορεί να έχουν διαφορετικές επιπτώσεις στη συναισθηματική συγκρότηση</a:t>
            </a:r>
            <a:endParaRPr lang="en-GB" altLang="de-DE" sz="1600" dirty="0">
              <a:solidFill>
                <a:srgbClr val="D16349"/>
              </a:solidFill>
            </a:endParaRP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10.9</a:t>
            </a:r>
            <a:endParaRPr lang="en-AU" altLang="de-DE" sz="1200" b="1" kern="0" dirty="0">
              <a:solidFill>
                <a:srgbClr val="646B86"/>
              </a:solidFill>
              <a:latin typeface="Verdana"/>
            </a:endParaRPr>
          </a:p>
        </p:txBody>
      </p:sp>
      <p:grpSp>
        <p:nvGrpSpPr>
          <p:cNvPr id="11" name="Group 35"/>
          <p:cNvGrpSpPr>
            <a:grpSpLocks/>
          </p:cNvGrpSpPr>
          <p:nvPr/>
        </p:nvGrpSpPr>
        <p:grpSpPr bwMode="auto">
          <a:xfrm>
            <a:off x="0" y="6167437"/>
            <a:ext cx="2411413" cy="474662"/>
            <a:chOff x="0" y="3957"/>
            <a:chExt cx="1519" cy="299"/>
          </a:xfrm>
        </p:grpSpPr>
        <p:sp>
          <p:nvSpPr>
            <p:cNvPr id="13" name="Rectangle 69"/>
            <p:cNvSpPr>
              <a:spLocks noChangeArrowheads="1"/>
            </p:cNvSpPr>
            <p:nvPr/>
          </p:nvSpPr>
          <p:spPr bwMode="auto">
            <a:xfrm>
              <a:off x="0" y="3957"/>
              <a:ext cx="1519"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4" name="Picture 70" descr="Notizen2"/>
            <p:cNvPicPr>
              <a:picLocks noChangeAspect="1" noChangeArrowheads="1"/>
            </p:cNvPicPr>
            <p:nvPr/>
          </p:nvPicPr>
          <p:blipFill>
            <a:blip r:embed="rId5"/>
            <a:srcRect/>
            <a:stretch>
              <a:fillRect/>
            </a:stretch>
          </p:blipFill>
          <p:spPr bwMode="auto">
            <a:xfrm>
              <a:off x="37" y="3996"/>
              <a:ext cx="212" cy="219"/>
            </a:xfrm>
            <a:prstGeom prst="rect">
              <a:avLst/>
            </a:prstGeom>
            <a:noFill/>
            <a:ln w="9525">
              <a:noFill/>
              <a:miter lim="800000"/>
              <a:headEnd/>
              <a:tailEnd/>
            </a:ln>
          </p:spPr>
        </p:pic>
        <p:sp>
          <p:nvSpPr>
            <p:cNvPr id="15" name="Text Box 71"/>
            <p:cNvSpPr txBox="1">
              <a:spLocks noChangeArrowheads="1"/>
            </p:cNvSpPr>
            <p:nvPr/>
          </p:nvSpPr>
          <p:spPr bwMode="auto">
            <a:xfrm>
              <a:off x="113" y="4001"/>
              <a:ext cx="1406" cy="194"/>
            </a:xfrm>
            <a:prstGeom prst="rect">
              <a:avLst/>
            </a:prstGeom>
            <a:noFill/>
            <a:ln w="9525">
              <a:noFill/>
              <a:miter lim="800000"/>
              <a:headEnd/>
              <a:tailEnd/>
            </a:ln>
          </p:spPr>
          <p:txBody>
            <a:bodyPr wrap="square">
              <a:spAutoFit/>
            </a:bodyPr>
            <a:lstStyle/>
            <a:p>
              <a:pPr eaLnBrk="1" hangingPunct="1"/>
              <a:r>
                <a:rPr lang="de-DE" altLang="de-DE" sz="1400" dirty="0">
                  <a:sym typeface="Wingdings" pitchFamily="2" charset="2"/>
                </a:rPr>
                <a:t>  </a:t>
              </a:r>
              <a:r>
                <a:rPr lang="de-DE" altLang="de-DE" sz="1200" dirty="0" smtClean="0">
                  <a:sym typeface="Wingdings" pitchFamily="2" charset="2"/>
                </a:rPr>
                <a:t></a:t>
              </a:r>
              <a:r>
                <a:rPr lang="en-GB" altLang="de-DE" sz="1200" dirty="0" smtClean="0"/>
                <a:t> </a:t>
              </a:r>
              <a:r>
                <a:rPr lang="el-GR" altLang="de-DE" sz="1200" i="1" dirty="0" smtClean="0"/>
                <a:t>φύλλο εργασίας</a:t>
              </a:r>
              <a:r>
                <a:rPr lang="en-GB" altLang="de-DE" sz="1200" i="1" dirty="0" smtClean="0"/>
                <a:t> </a:t>
              </a:r>
              <a:r>
                <a:rPr lang="de-DE" altLang="de-DE" sz="1200" i="1" dirty="0" smtClean="0"/>
                <a:t>10.1</a:t>
              </a:r>
              <a:r>
                <a:rPr lang="de-DE" altLang="de-DE" sz="1200" dirty="0" smtClean="0"/>
                <a:t>     </a:t>
              </a:r>
              <a:endParaRPr lang="de-DE" altLang="de-DE" sz="1200" dirty="0"/>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2679119564"/>
              </p:ext>
            </p:extLst>
          </p:nvPr>
        </p:nvGraphicFramePr>
        <p:xfrm>
          <a:off x="71438" y="1339200"/>
          <a:ext cx="9001125" cy="4435380"/>
        </p:xfrm>
        <a:graphic>
          <a:graphicData uri="http://schemas.openxmlformats.org/drawingml/2006/table">
            <a:tbl>
              <a:tblPr/>
              <a:tblGrid>
                <a:gridCol w="4340225"/>
                <a:gridCol w="4660900"/>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defRPr/>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Αρνητικές επιπτώσεις της ψύχωσης στην</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l-GR" altLang="de-DE" sz="1800" b="1" i="0" u="none" strike="noStrike" cap="none" normalizeH="0" baseline="0" noProof="0" dirty="0" smtClean="0">
                          <a:ln>
                            <a:noFill/>
                          </a:ln>
                          <a:solidFill>
                            <a:schemeClr val="tx1"/>
                          </a:solidFill>
                          <a:effectLst/>
                          <a:latin typeface="Verdana" panose="020B0604030504040204" pitchFamily="34" charset="0"/>
                        </a:rPr>
                        <a:t>(διάθεση) αυτοεκτίμηση</a:t>
                      </a:r>
                      <a:endParaRPr kumimoji="0" lang="en-GB"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el-GR" altLang="de-DE" sz="1800" b="1" i="1" u="sng" strike="noStrike" cap="none" normalizeH="0" baseline="0" noProof="0" dirty="0" smtClean="0">
                          <a:ln>
                            <a:noFill/>
                          </a:ln>
                          <a:solidFill>
                            <a:schemeClr val="tx1"/>
                          </a:solidFill>
                          <a:effectLst/>
                          <a:latin typeface="Verdana" panose="020B0604030504040204" pitchFamily="34" charset="0"/>
                        </a:rPr>
                        <a:t>Βραχυπρόθεσμες</a:t>
                      </a:r>
                      <a:r>
                        <a:rPr kumimoji="0" lang="el-GR" altLang="de-DE" sz="1800" b="1" i="1" u="none" strike="noStrike" cap="none" normalizeH="0" baseline="0" noProof="0" dirty="0" smtClean="0">
                          <a:ln>
                            <a:noFill/>
                          </a:ln>
                          <a:solidFill>
                            <a:schemeClr val="tx1"/>
                          </a:solidFill>
                          <a:effectLst/>
                          <a:latin typeface="Verdana" panose="020B0604030504040204" pitchFamily="34" charset="0"/>
                        </a:rPr>
                        <a:t> θετικές επιπτώσεις στην </a:t>
                      </a:r>
                      <a:r>
                        <a:rPr kumimoji="0" lang="el-GR" altLang="de-DE" sz="1800" b="1" i="0" u="none" strike="noStrike" cap="none" normalizeH="0" baseline="0" noProof="0" dirty="0" smtClean="0">
                          <a:ln>
                            <a:noFill/>
                          </a:ln>
                          <a:solidFill>
                            <a:schemeClr val="tx1"/>
                          </a:solidFill>
                          <a:effectLst/>
                          <a:latin typeface="Verdana" panose="020B0604030504040204" pitchFamily="34" charset="0"/>
                        </a:rPr>
                        <a:t>(διάθεση) αυτοεκτίμηση</a:t>
                      </a:r>
                      <a:endParaRPr kumimoji="0" lang="en-GB"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19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700" b="0" i="0" u="none" strike="noStrike" cap="none" normalizeH="0" baseline="0" noProof="0" dirty="0" smtClean="0">
                          <a:ln>
                            <a:noFill/>
                          </a:ln>
                          <a:solidFill>
                            <a:schemeClr val="tx1"/>
                          </a:solidFill>
                          <a:effectLst/>
                          <a:latin typeface="Verdana" panose="020B0604030504040204" pitchFamily="34" charset="0"/>
                        </a:rPr>
                        <a:t>Κατά την ψύχωση: βίωμα απειλής, φόβος</a:t>
                      </a:r>
                      <a:endParaRPr kumimoji="0" lang="en-GB" altLang="de-DE" sz="1700" b="0"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700" b="0" i="0" u="none" strike="noStrike" cap="none" normalizeH="0" baseline="0" noProof="0" dirty="0" smtClean="0">
                          <a:ln>
                            <a:noFill/>
                          </a:ln>
                          <a:solidFill>
                            <a:schemeClr val="tx1"/>
                          </a:solidFill>
                          <a:effectLst/>
                          <a:latin typeface="Verdana" panose="020B0604030504040204" pitchFamily="34" charset="0"/>
                        </a:rPr>
                        <a:t>Κατά την ψύχωση</a:t>
                      </a:r>
                      <a:r>
                        <a:rPr kumimoji="0" lang="en-GB" altLang="de-DE" sz="1700" b="0" i="0" u="none" strike="noStrike" cap="none" normalizeH="0" baseline="0" noProof="0" dirty="0" smtClean="0">
                          <a:ln>
                            <a:noFill/>
                          </a:ln>
                          <a:solidFill>
                            <a:schemeClr val="tx1"/>
                          </a:solidFill>
                          <a:effectLst/>
                          <a:latin typeface="Verdana" panose="020B0604030504040204" pitchFamily="34" charset="0"/>
                        </a:rPr>
                        <a:t>: </a:t>
                      </a:r>
                      <a:r>
                        <a:rPr kumimoji="0" lang="el-GR" altLang="de-DE" sz="1700" b="0" i="0" u="none" strike="noStrike" cap="none" normalizeH="0" baseline="0" noProof="0" dirty="0" smtClean="0">
                          <a:ln>
                            <a:noFill/>
                          </a:ln>
                          <a:solidFill>
                            <a:schemeClr val="tx1"/>
                          </a:solidFill>
                          <a:effectLst/>
                          <a:latin typeface="Verdana" panose="020B0604030504040204" pitchFamily="34" charset="0"/>
                        </a:rPr>
                        <a:t>έξαψη, ενθουσιασμός, «επιτέλους κάτι συμβαίνει».</a:t>
                      </a:r>
                      <a:endParaRPr kumimoji="0" lang="en-GB" altLang="de-DE" sz="1700" b="0"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700" b="0" i="0" u="none" strike="noStrike" cap="none" normalizeH="0" baseline="0" noProof="0" dirty="0" smtClean="0">
                          <a:ln>
                            <a:noFill/>
                          </a:ln>
                          <a:solidFill>
                            <a:schemeClr val="tx1"/>
                          </a:solidFill>
                          <a:effectLst/>
                          <a:latin typeface="Verdana" panose="020B0604030504040204" pitchFamily="34" charset="0"/>
                        </a:rPr>
                        <a:t>Κατά την ψύχωση</a:t>
                      </a:r>
                      <a:r>
                        <a:rPr kumimoji="0" lang="en-GB" altLang="de-DE" sz="1700" b="0" i="0" u="none" strike="noStrike" cap="none" normalizeH="0" baseline="0" noProof="0" dirty="0" smtClean="0">
                          <a:ln>
                            <a:noFill/>
                          </a:ln>
                          <a:solidFill>
                            <a:schemeClr val="tx1"/>
                          </a:solidFill>
                          <a:effectLst/>
                          <a:latin typeface="Verdana" panose="020B0604030504040204" pitchFamily="34" charset="0"/>
                        </a:rPr>
                        <a:t>: </a:t>
                      </a:r>
                      <a:r>
                        <a:rPr kumimoji="0" lang="el-GR" altLang="de-DE" sz="1700" b="0" i="0" u="none" strike="noStrike" cap="none" normalizeH="0" baseline="0" noProof="0" dirty="0" smtClean="0">
                          <a:ln>
                            <a:noFill/>
                          </a:ln>
                          <a:solidFill>
                            <a:schemeClr val="tx1"/>
                          </a:solidFill>
                          <a:effectLst/>
                          <a:latin typeface="Verdana" panose="020B0604030504040204" pitchFamily="34" charset="0"/>
                        </a:rPr>
                        <a:t>προσβλητικές ακουστικές ψευδαισθήσεις. Κάποιος έτσι αισθάνεται άχρηστος και προσβεβλημένος. </a:t>
                      </a:r>
                      <a:endParaRPr kumimoji="0" lang="en-GB" altLang="de-DE" sz="1700" b="0"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700" b="0" i="0" u="none" strike="noStrike" cap="none" normalizeH="0" baseline="0" noProof="0" dirty="0" smtClean="0">
                          <a:ln>
                            <a:noFill/>
                          </a:ln>
                          <a:solidFill>
                            <a:schemeClr val="tx1"/>
                          </a:solidFill>
                          <a:effectLst/>
                          <a:latin typeface="Verdana" panose="020B0604030504040204" pitchFamily="34" charset="0"/>
                        </a:rPr>
                        <a:t>Κατά την ψύχωση</a:t>
                      </a:r>
                      <a:r>
                        <a:rPr kumimoji="0" lang="en-GB" altLang="de-DE" sz="1700" b="0" i="0" u="none" strike="noStrike" cap="none" normalizeH="0" baseline="0" noProof="0" dirty="0" smtClean="0">
                          <a:ln>
                            <a:noFill/>
                          </a:ln>
                          <a:solidFill>
                            <a:schemeClr val="tx1"/>
                          </a:solidFill>
                          <a:effectLst/>
                          <a:latin typeface="Verdana" panose="020B0604030504040204" pitchFamily="34" charset="0"/>
                        </a:rPr>
                        <a:t>: </a:t>
                      </a:r>
                      <a:r>
                        <a:rPr kumimoji="0" lang="el-GR" altLang="de-DE" sz="1700" b="0" i="0" u="none" strike="noStrike" cap="none" normalizeH="0" baseline="0" noProof="0" dirty="0" smtClean="0">
                          <a:ln>
                            <a:noFill/>
                          </a:ln>
                          <a:solidFill>
                            <a:schemeClr val="tx1"/>
                          </a:solidFill>
                          <a:effectLst/>
                          <a:latin typeface="Verdana" panose="020B0604030504040204" pitchFamily="34" charset="0"/>
                        </a:rPr>
                        <a:t>ακουστικές ψευδαισθήσεις που κολακεύουν και επιβεβαιώνουν. Κάποιος έτσι αισθάνεται μερικές φορές λιγότερο μόνος. </a:t>
                      </a:r>
                      <a:endParaRPr kumimoji="0" lang="en-GB" altLang="de-DE" sz="1700" b="0"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700" b="0" i="0" u="none" strike="noStrike" cap="none" normalizeH="0" baseline="0" noProof="0" dirty="0" smtClean="0">
                          <a:ln>
                            <a:noFill/>
                          </a:ln>
                          <a:solidFill>
                            <a:schemeClr val="tx1"/>
                          </a:solidFill>
                          <a:effectLst/>
                          <a:latin typeface="Verdana" panose="020B0604030504040204" pitchFamily="34" charset="0"/>
                        </a:rPr>
                        <a:t>Μετά την ψύχωση</a:t>
                      </a:r>
                      <a:r>
                        <a:rPr kumimoji="0" lang="en-GB" altLang="de-DE" sz="1700" b="0" i="0" u="none" strike="noStrike" cap="none" normalizeH="0" baseline="0" noProof="0" dirty="0" smtClean="0">
                          <a:ln>
                            <a:noFill/>
                          </a:ln>
                          <a:solidFill>
                            <a:schemeClr val="tx1"/>
                          </a:solidFill>
                          <a:effectLst/>
                          <a:latin typeface="Verdana" panose="020B0604030504040204" pitchFamily="34" charset="0"/>
                        </a:rPr>
                        <a:t>: </a:t>
                      </a:r>
                      <a:r>
                        <a:rPr kumimoji="0" lang="el-GR" altLang="de-DE" sz="1700" b="0" i="0" u="none" strike="noStrike" cap="none" normalizeH="0" baseline="0" noProof="0" dirty="0" smtClean="0">
                          <a:ln>
                            <a:noFill/>
                          </a:ln>
                          <a:solidFill>
                            <a:schemeClr val="tx1"/>
                          </a:solidFill>
                          <a:effectLst/>
                          <a:latin typeface="Verdana" panose="020B0604030504040204" pitchFamily="34" charset="0"/>
                        </a:rPr>
                        <a:t>αισθήματα ντροπής, το μέλλον μοιάζει «κομμάτια» (π.χ. εγκατάλειψη από τους φίλους και την οικογένεια</a:t>
                      </a:r>
                      <a:r>
                        <a:rPr kumimoji="0" lang="en-GB" altLang="de-DE" sz="1700" b="0" i="0" u="none" strike="noStrike" cap="none" normalizeH="0" baseline="0" noProof="0" dirty="0" smtClean="0">
                          <a:ln>
                            <a:noFill/>
                          </a:ln>
                          <a:solidFill>
                            <a:schemeClr val="tx1"/>
                          </a:solidFill>
                          <a:effectLst/>
                          <a:latin typeface="Verdana" panose="020B0604030504040204" pitchFamily="34" charset="0"/>
                        </a:rPr>
                        <a:t>)</a:t>
                      </a:r>
                      <a:r>
                        <a:rPr kumimoji="0" lang="el-GR" altLang="de-DE" sz="1700" b="0" i="0" u="none" strike="noStrike" cap="none" normalizeH="0" baseline="0" noProof="0" dirty="0" smtClean="0">
                          <a:ln>
                            <a:noFill/>
                          </a:ln>
                          <a:solidFill>
                            <a:schemeClr val="tx1"/>
                          </a:solidFill>
                          <a:effectLst/>
                          <a:latin typeface="Verdana" panose="020B0604030504040204" pitchFamily="34" charset="0"/>
                        </a:rPr>
                        <a:t>.</a:t>
                      </a:r>
                      <a:endParaRPr kumimoji="0" lang="en-GB" altLang="de-DE" sz="1700" b="0"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altLang="de-DE" sz="1700" b="0" i="0" u="none" strike="noStrike" cap="none" normalizeH="0" baseline="0" noProof="0" dirty="0" smtClean="0">
                          <a:ln>
                            <a:noFill/>
                          </a:ln>
                          <a:solidFill>
                            <a:schemeClr val="tx1"/>
                          </a:solidFill>
                          <a:effectLst/>
                          <a:latin typeface="Verdana" panose="020B0604030504040204" pitchFamily="34" charset="0"/>
                        </a:rPr>
                        <a:t>Κατά την ψύχωση</a:t>
                      </a:r>
                      <a:r>
                        <a:rPr kumimoji="0" lang="en-GB" altLang="de-DE" sz="1700" b="0" i="0" u="none" strike="noStrike" cap="none" normalizeH="0" baseline="0" noProof="0" dirty="0" smtClean="0">
                          <a:ln>
                            <a:noFill/>
                          </a:ln>
                          <a:solidFill>
                            <a:schemeClr val="tx1"/>
                          </a:solidFill>
                          <a:effectLst/>
                          <a:latin typeface="Verdana" panose="020B0604030504040204" pitchFamily="34" charset="0"/>
                        </a:rPr>
                        <a:t>: </a:t>
                      </a:r>
                      <a:r>
                        <a:rPr kumimoji="0" lang="el-GR" altLang="de-DE" sz="1700" b="0" i="0" u="none" strike="noStrike" cap="none" normalizeH="0" baseline="0" noProof="0" dirty="0" smtClean="0">
                          <a:ln>
                            <a:noFill/>
                          </a:ln>
                          <a:solidFill>
                            <a:schemeClr val="tx1"/>
                          </a:solidFill>
                          <a:effectLst/>
                          <a:latin typeface="Verdana" panose="020B0604030504040204" pitchFamily="34" charset="0"/>
                        </a:rPr>
                        <a:t>αίσθηση δύναμης, ταλέντου, σημαντικότητας (ισχυροί εχθροί) και πεπρωμένου. </a:t>
                      </a:r>
                      <a:endParaRPr kumimoji="0" lang="en-GB" altLang="de-DE" sz="1700" b="0" i="0" u="none" strike="noStrike" cap="none" normalizeH="0" baseline="0" noProof="0" dirty="0" smtClean="0">
                        <a:ln>
                          <a:noFill/>
                        </a:ln>
                        <a:solidFill>
                          <a:schemeClr val="tx1"/>
                        </a:solidFill>
                        <a:effectLst/>
                        <a:latin typeface="Verdana" panose="020B0604030504040204" pitchFamily="34"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9477"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grpSp>
        <p:nvGrpSpPr>
          <p:cNvPr id="13" name="Group 35"/>
          <p:cNvGrpSpPr>
            <a:grpSpLocks/>
          </p:cNvGrpSpPr>
          <p:nvPr/>
        </p:nvGrpSpPr>
        <p:grpSpPr bwMode="auto">
          <a:xfrm>
            <a:off x="0" y="6167437"/>
            <a:ext cx="2411413" cy="474662"/>
            <a:chOff x="0" y="3957"/>
            <a:chExt cx="1519" cy="299"/>
          </a:xfrm>
        </p:grpSpPr>
        <p:sp>
          <p:nvSpPr>
            <p:cNvPr id="14" name="Rectangle 69"/>
            <p:cNvSpPr>
              <a:spLocks noChangeArrowheads="1"/>
            </p:cNvSpPr>
            <p:nvPr/>
          </p:nvSpPr>
          <p:spPr bwMode="auto">
            <a:xfrm>
              <a:off x="0" y="3957"/>
              <a:ext cx="1519"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5" name="Picture 70" descr="Notizen2"/>
            <p:cNvPicPr>
              <a:picLocks noChangeAspect="1" noChangeArrowheads="1"/>
            </p:cNvPicPr>
            <p:nvPr/>
          </p:nvPicPr>
          <p:blipFill>
            <a:blip r:embed="rId5"/>
            <a:srcRect/>
            <a:stretch>
              <a:fillRect/>
            </a:stretch>
          </p:blipFill>
          <p:spPr bwMode="auto">
            <a:xfrm>
              <a:off x="37" y="3996"/>
              <a:ext cx="212" cy="219"/>
            </a:xfrm>
            <a:prstGeom prst="rect">
              <a:avLst/>
            </a:prstGeom>
            <a:noFill/>
            <a:ln w="9525">
              <a:noFill/>
              <a:miter lim="800000"/>
              <a:headEnd/>
              <a:tailEnd/>
            </a:ln>
          </p:spPr>
        </p:pic>
        <p:sp>
          <p:nvSpPr>
            <p:cNvPr id="16" name="Text Box 71"/>
            <p:cNvSpPr txBox="1">
              <a:spLocks noChangeArrowheads="1"/>
            </p:cNvSpPr>
            <p:nvPr/>
          </p:nvSpPr>
          <p:spPr bwMode="auto">
            <a:xfrm>
              <a:off x="113" y="4001"/>
              <a:ext cx="1406" cy="194"/>
            </a:xfrm>
            <a:prstGeom prst="rect">
              <a:avLst/>
            </a:prstGeom>
            <a:noFill/>
            <a:ln w="9525">
              <a:noFill/>
              <a:miter lim="800000"/>
              <a:headEnd/>
              <a:tailEnd/>
            </a:ln>
          </p:spPr>
          <p:txBody>
            <a:bodyPr wrap="square">
              <a:spAutoFit/>
            </a:bodyPr>
            <a:lstStyle/>
            <a:p>
              <a:pPr eaLnBrk="1" hangingPunct="1"/>
              <a:r>
                <a:rPr lang="de-DE" altLang="de-DE" sz="1400" dirty="0">
                  <a:sym typeface="Wingdings" pitchFamily="2" charset="2"/>
                </a:rPr>
                <a:t>  </a:t>
              </a:r>
              <a:r>
                <a:rPr lang="de-DE" altLang="de-DE" sz="1200" dirty="0" smtClean="0">
                  <a:sym typeface="Wingdings" pitchFamily="2" charset="2"/>
                </a:rPr>
                <a:t></a:t>
              </a:r>
              <a:r>
                <a:rPr lang="en-GB" altLang="de-DE" sz="1200" dirty="0" smtClean="0"/>
                <a:t> </a:t>
              </a:r>
              <a:r>
                <a:rPr lang="el-GR" altLang="de-DE" sz="1200" i="1" dirty="0" smtClean="0"/>
                <a:t>φύλλο εργασίας</a:t>
              </a:r>
              <a:r>
                <a:rPr lang="en-GB" altLang="de-DE" sz="1200" i="1" dirty="0" smtClean="0"/>
                <a:t> </a:t>
              </a:r>
              <a:r>
                <a:rPr lang="de-DE" altLang="de-DE" sz="1200" i="1" dirty="0" smtClean="0"/>
                <a:t>10.1</a:t>
              </a:r>
              <a:r>
                <a:rPr lang="de-DE" altLang="de-DE" sz="1200" dirty="0" smtClean="0"/>
                <a:t>     </a:t>
              </a:r>
              <a:endParaRPr lang="de-DE" altLang="de-DE" sz="1200" dirty="0"/>
            </a:p>
          </p:txBody>
        </p:sp>
      </p:grpSp>
      <p:sp>
        <p:nvSpPr>
          <p:cNvPr id="11" name="Text Box 122"/>
          <p:cNvSpPr txBox="1">
            <a:spLocks noChangeArrowheads="1"/>
          </p:cNvSpPr>
          <p:nvPr/>
        </p:nvSpPr>
        <p:spPr bwMode="auto">
          <a:xfrm>
            <a:off x="0" y="103612"/>
            <a:ext cx="9144000" cy="584775"/>
          </a:xfrm>
          <a:prstGeom prst="rect">
            <a:avLst/>
          </a:prstGeom>
          <a:noFill/>
          <a:ln w="9525">
            <a:noFill/>
            <a:miter lim="800000"/>
            <a:headEnd/>
            <a:tailEnd/>
          </a:ln>
        </p:spPr>
        <p:txBody>
          <a:bodyPr anchor="ctr">
            <a:spAutoFit/>
          </a:bodyPr>
          <a:lstStyle/>
          <a:p>
            <a:pPr algn="ctr" eaLnBrk="1" hangingPunct="1"/>
            <a:r>
              <a:rPr lang="el-GR" altLang="de-DE" sz="1600" dirty="0" smtClean="0">
                <a:solidFill>
                  <a:srgbClr val="D16349"/>
                </a:solidFill>
              </a:rPr>
              <a:t>Ψύχωση και αυτοεκτίμηση</a:t>
            </a:r>
            <a:endParaRPr lang="en-GB" altLang="de-DE" sz="1600" dirty="0" smtClean="0">
              <a:solidFill>
                <a:srgbClr val="D16349"/>
              </a:solidFill>
            </a:endParaRPr>
          </a:p>
          <a:p>
            <a:pPr algn="ctr" eaLnBrk="1" hangingPunct="1"/>
            <a:r>
              <a:rPr lang="el-GR" altLang="de-DE" sz="1600" dirty="0" smtClean="0">
                <a:solidFill>
                  <a:srgbClr val="D16349"/>
                </a:solidFill>
              </a:rPr>
              <a:t>Η ψύχωση μπορεί να έχουν διαφορετικές επιπτώσεις στη συναισθηματική συγκρότηση</a:t>
            </a:r>
            <a:endParaRPr lang="en-GB" altLang="de-DE" sz="1600" dirty="0">
              <a:solidFill>
                <a:srgbClr val="D16349"/>
              </a:solidFill>
            </a:endParaRPr>
          </a:p>
        </p:txBody>
      </p:sp>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10.10</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ext Box 20"/>
          <p:cNvSpPr txBox="1">
            <a:spLocks noChangeArrowheads="1"/>
          </p:cNvSpPr>
          <p:nvPr/>
        </p:nvSpPr>
        <p:spPr bwMode="auto">
          <a:xfrm>
            <a:off x="410146" y="1339200"/>
            <a:ext cx="8122294" cy="2169825"/>
          </a:xfrm>
          <a:prstGeom prst="rect">
            <a:avLst/>
          </a:prstGeom>
          <a:noFill/>
          <a:ln w="9525">
            <a:noFill/>
            <a:miter lim="800000"/>
            <a:headEnd/>
            <a:tailEnd/>
          </a:ln>
        </p:spPr>
        <p:txBody>
          <a:bodyPr wrap="square">
            <a:spAutoFit/>
          </a:bodyPr>
          <a:lstStyle/>
          <a:p>
            <a:pPr eaLnBrk="1" hangingPunct="1">
              <a:spcBef>
                <a:spcPct val="50000"/>
              </a:spcBef>
            </a:pPr>
            <a:r>
              <a:rPr lang="el-GR" altLang="de-DE" dirty="0" smtClean="0"/>
              <a:t>Οι </a:t>
            </a:r>
            <a:r>
              <a:rPr lang="el-GR" altLang="de-DE" b="1" dirty="0" smtClean="0"/>
              <a:t>βραχυπρόθεσμες θετικές επιδράσεις </a:t>
            </a:r>
            <a:r>
              <a:rPr lang="el-GR" altLang="de-DE" dirty="0" smtClean="0"/>
              <a:t>της ψύχωσης στην αυτοεκτίμηση γενικά ξεθωριάζουν από τις </a:t>
            </a:r>
            <a:r>
              <a:rPr lang="el-GR" altLang="de-DE" b="1" dirty="0" smtClean="0"/>
              <a:t>μακροπρόθεσμες αρνητικές επιπτώσεις</a:t>
            </a:r>
            <a:r>
              <a:rPr lang="el-GR" altLang="de-DE" dirty="0" smtClean="0"/>
              <a:t> της ψύχωσης. </a:t>
            </a:r>
            <a:endParaRPr lang="en-GB" altLang="de-DE" dirty="0" smtClean="0"/>
          </a:p>
          <a:p>
            <a:pPr eaLnBrk="1" hangingPunct="1">
              <a:spcBef>
                <a:spcPct val="50000"/>
              </a:spcBef>
            </a:pPr>
            <a:r>
              <a:rPr lang="el-GR" altLang="de-DE" dirty="0" smtClean="0"/>
              <a:t>Η απότομη διακοπή της φαρμακευτικής αγωγής μόνο και μόνο για να «επισκεφτεί» κανείς ξανά τον συναρπαστικό κόσμο της ψύχωσης είναι ένα επικίνδυνο παιχνίδι με τη φωτιά – ιδιαίτερα καθώς ο φόβος είναι συχνά κυρίαρχος κατά την ψύχωση!</a:t>
            </a:r>
            <a:endParaRPr lang="en-GB" altLang="de-DE" dirty="0"/>
          </a:p>
        </p:txBody>
      </p:sp>
      <p:sp>
        <p:nvSpPr>
          <p:cNvPr id="6" name="Text Box 122"/>
          <p:cNvSpPr txBox="1">
            <a:spLocks noChangeArrowheads="1"/>
          </p:cNvSpPr>
          <p:nvPr/>
        </p:nvSpPr>
        <p:spPr bwMode="auto">
          <a:xfrm>
            <a:off x="0" y="103613"/>
            <a:ext cx="9144000" cy="584775"/>
          </a:xfrm>
          <a:prstGeom prst="rect">
            <a:avLst/>
          </a:prstGeom>
          <a:noFill/>
          <a:ln w="9525">
            <a:noFill/>
            <a:miter lim="800000"/>
            <a:headEnd/>
            <a:tailEnd/>
          </a:ln>
        </p:spPr>
        <p:txBody>
          <a:bodyPr anchor="ctr">
            <a:spAutoFit/>
          </a:bodyPr>
          <a:lstStyle/>
          <a:p>
            <a:pPr algn="ctr" eaLnBrk="1" hangingPunct="1"/>
            <a:r>
              <a:rPr lang="el-GR" altLang="de-DE" sz="1600" dirty="0" smtClean="0">
                <a:solidFill>
                  <a:srgbClr val="D16349"/>
                </a:solidFill>
              </a:rPr>
              <a:t>Ψύχωση και αυτοεκτίμηση</a:t>
            </a:r>
            <a:endParaRPr lang="en-GB" altLang="de-DE" sz="1600" dirty="0" smtClean="0">
              <a:solidFill>
                <a:srgbClr val="D16349"/>
              </a:solidFill>
            </a:endParaRPr>
          </a:p>
          <a:p>
            <a:pPr algn="ctr" eaLnBrk="1" hangingPunct="1"/>
            <a:r>
              <a:rPr lang="el-GR" altLang="de-DE" sz="1600" dirty="0" smtClean="0">
                <a:solidFill>
                  <a:srgbClr val="D16349"/>
                </a:solidFill>
              </a:rPr>
              <a:t>Η ψύχωση μπορεί να έχουν διαφορετικές επιπτώσεις στη συναισθηματική συγκρότηση</a:t>
            </a:r>
            <a:endParaRPr lang="en-GB" altLang="de-DE" sz="1600" dirty="0">
              <a:solidFill>
                <a:srgbClr val="D16349"/>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10.11</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Πηγές αυτοεκτίμησης</a:t>
            </a:r>
            <a:endParaRPr lang="en-GB" altLang="de-DE" sz="2000" dirty="0">
              <a:solidFill>
                <a:schemeClr val="accent1"/>
              </a:solidFill>
            </a:endParaRPr>
          </a:p>
        </p:txBody>
      </p:sp>
      <p:sp>
        <p:nvSpPr>
          <p:cNvPr id="21509"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a:t>
            </a:r>
            <a:r>
              <a:rPr lang="en-US" altLang="de-DE" sz="800" dirty="0" err="1" smtClean="0"/>
              <a:t>Neues</a:t>
            </a:r>
            <a:r>
              <a:rPr lang="en-US" altLang="de-DE" sz="800" dirty="0" smtClean="0"/>
              <a:t> Regal” by </a:t>
            </a:r>
            <a:r>
              <a:rPr lang="en-US" altLang="de-DE" sz="800" dirty="0"/>
              <a:t>Michael </a:t>
            </a:r>
            <a:r>
              <a:rPr lang="en-US" altLang="de-DE" sz="800" dirty="0" err="1"/>
              <a:t>Fielitz</a:t>
            </a:r>
            <a:endParaRPr lang="de-DE" altLang="de-DE" sz="800" dirty="0"/>
          </a:p>
        </p:txBody>
      </p:sp>
      <p:sp>
        <p:nvSpPr>
          <p:cNvPr id="17"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l-GR" sz="1800" dirty="0" smtClean="0">
                <a:latin typeface="Verdana"/>
                <a:ea typeface="ＭＳ Ｐゴシック"/>
                <a:cs typeface="Verdana"/>
              </a:rPr>
              <a:t>Η αυτοεκτίμηση δεν είναι σταθερή, αλλά μπορεί να ποικίλει μεταξύ διαφορετικών δραστηριοτήτων (συμβολίζονται ως ράφια στα δεξιά)</a:t>
            </a:r>
          </a:p>
          <a:p>
            <a:pPr marL="720000" indent="-360000">
              <a:spcBef>
                <a:spcPts val="1200"/>
              </a:spcBef>
              <a:buClr>
                <a:srgbClr val="8CADAE"/>
              </a:buClr>
              <a:buSzPct val="85000"/>
              <a:buFontTx/>
              <a:buChar char="o"/>
              <a:tabLst>
                <a:tab pos="722313" algn="l"/>
              </a:tabLst>
              <a:defRPr/>
            </a:pPr>
            <a:r>
              <a:rPr lang="el-GR" sz="1800" dirty="0" smtClean="0">
                <a:latin typeface="Verdana"/>
                <a:ea typeface="ＭＳ Ｐゴシック"/>
                <a:cs typeface="Verdana"/>
              </a:rPr>
              <a:t>Αυτό που έχει σημασία είναι αν εστιάζουμε την προσοχή μας μόνο στις δικές μας αδυναμίες (άδεια ράφια) ή αν λαμβάνουμε, επίσης, υπόψη τις ικανότητες και τα δυνατά σημεία μας (πλήρη ράφια).</a:t>
            </a:r>
            <a:endParaRPr lang="de-DE" sz="1800" dirty="0" smtClean="0">
              <a:latin typeface="Verdana"/>
              <a:ea typeface="ＭＳ Ｐゴシック"/>
              <a:cs typeface="Verdana"/>
            </a:endParaRPr>
          </a:p>
          <a:p>
            <a:pPr marL="720000" indent="-360000">
              <a:spcBef>
                <a:spcPts val="1200"/>
              </a:spcBef>
              <a:buClr>
                <a:srgbClr val="8CADAE"/>
              </a:buClr>
              <a:buSzPct val="85000"/>
              <a:buFontTx/>
              <a:buChar char="o"/>
              <a:tabLst>
                <a:tab pos="722313" algn="l"/>
              </a:tabLst>
              <a:defRPr/>
            </a:pPr>
            <a:endParaRPr lang="el-GR" sz="1800" dirty="0" smtClean="0">
              <a:ea typeface="+mn-ea"/>
              <a:cs typeface="Times New Roman" pitchFamily="18" charset="0"/>
            </a:endParaRPr>
          </a:p>
          <a:p>
            <a:pPr marL="720000" indent="-360000">
              <a:spcBef>
                <a:spcPts val="1200"/>
              </a:spcBef>
              <a:buClr>
                <a:srgbClr val="8CADAE"/>
              </a:buClr>
              <a:buSzPct val="85000"/>
              <a:buFontTx/>
              <a:buChar char="o"/>
              <a:tabLst>
                <a:tab pos="722313" algn="l"/>
              </a:tabLst>
              <a:defRPr/>
            </a:pPr>
            <a:endParaRPr lang="en-GB" sz="1800" dirty="0">
              <a:ea typeface="+mn-ea"/>
              <a:cs typeface="Times New Roman" pitchFamily="18" charset="0"/>
            </a:endParaRP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10.12</a:t>
            </a:r>
            <a:endParaRPr lang="en-AU" altLang="de-DE" sz="1200" b="1" kern="0" dirty="0">
              <a:solidFill>
                <a:srgbClr val="646B86"/>
              </a:solidFill>
              <a:latin typeface="Verdana"/>
            </a:endParaRPr>
          </a:p>
        </p:txBody>
      </p:sp>
      <p:grpSp>
        <p:nvGrpSpPr>
          <p:cNvPr id="18" name="Gruppierung 1"/>
          <p:cNvGrpSpPr>
            <a:grpSpLocks noChangeAspect="1"/>
          </p:cNvGrpSpPr>
          <p:nvPr/>
        </p:nvGrpSpPr>
        <p:grpSpPr>
          <a:xfrm>
            <a:off x="5199745" y="1340768"/>
            <a:ext cx="3692254" cy="3069911"/>
            <a:chOff x="5220072" y="2132856"/>
            <a:chExt cx="3030031" cy="2519308"/>
          </a:xfrm>
        </p:grpSpPr>
        <p:pic>
          <p:nvPicPr>
            <p:cNvPr id="19"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0"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el-GR" altLang="de-DE" sz="1600" b="1" dirty="0" smtClean="0">
                  <a:solidFill>
                    <a:srgbClr val="C00000"/>
                  </a:solidFill>
                </a:rPr>
                <a:t>Σχέσεις</a:t>
              </a:r>
              <a:endParaRPr lang="de-DE" altLang="de-DE" sz="1600" b="1" dirty="0">
                <a:solidFill>
                  <a:srgbClr val="C00000"/>
                </a:solidFill>
              </a:endParaRPr>
            </a:p>
          </p:txBody>
        </p:sp>
        <p:sp>
          <p:nvSpPr>
            <p:cNvPr id="21" name="Textfeld 19"/>
            <p:cNvSpPr txBox="1"/>
            <p:nvPr/>
          </p:nvSpPr>
          <p:spPr>
            <a:xfrm>
              <a:off x="5327487" y="3662504"/>
              <a:ext cx="1799341" cy="252576"/>
            </a:xfrm>
            <a:prstGeom prst="rect">
              <a:avLst/>
            </a:prstGeom>
            <a:noFill/>
          </p:spPr>
          <p:txBody>
            <a:bodyPr wrap="square" rtlCol="0">
              <a:spAutoFit/>
            </a:bodyPr>
            <a:lstStyle/>
            <a:p>
              <a:r>
                <a:rPr lang="el-GR" altLang="de-DE" sz="1400" b="1" dirty="0" smtClean="0">
                  <a:solidFill>
                    <a:srgbClr val="C00000"/>
                  </a:solidFill>
                </a:rPr>
                <a:t>Δραστηριότητες</a:t>
              </a:r>
              <a:endParaRPr lang="de-DE" altLang="de-DE" sz="1400" b="1" dirty="0">
                <a:solidFill>
                  <a:srgbClr val="C00000"/>
                </a:solidFill>
              </a:endParaRPr>
            </a:p>
          </p:txBody>
        </p:sp>
        <p:sp>
          <p:nvSpPr>
            <p:cNvPr id="22"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el-GR" altLang="de-DE" sz="1600" b="1" dirty="0" smtClean="0">
                  <a:solidFill>
                    <a:srgbClr val="C00000"/>
                  </a:solidFill>
                </a:rPr>
                <a:t>Εμφάνιση</a:t>
              </a:r>
              <a:endParaRPr lang="de-DE" altLang="de-DE" sz="1600" b="1" dirty="0">
                <a:solidFill>
                  <a:srgbClr val="C00000"/>
                </a:solidFill>
              </a:endParaRPr>
            </a:p>
          </p:txBody>
        </p:sp>
        <p:sp>
          <p:nvSpPr>
            <p:cNvPr id="23"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el-GR" altLang="de-DE" sz="1600" b="1" dirty="0" smtClean="0">
                  <a:solidFill>
                    <a:srgbClr val="C00000"/>
                  </a:solidFill>
                </a:rPr>
                <a:t>Χόμπι</a:t>
              </a:r>
              <a:r>
                <a:rPr lang="de-DE" altLang="de-DE" sz="1600" dirty="0" smtClean="0">
                  <a:solidFill>
                    <a:schemeClr val="bg1"/>
                  </a:solidFill>
                </a:rPr>
                <a:t> </a:t>
              </a:r>
              <a:endParaRPr lang="de-DE" altLang="de-DE" sz="1600" dirty="0">
                <a:solidFill>
                  <a:schemeClr val="bg1"/>
                </a:solidFill>
              </a:endParaRPr>
            </a:p>
          </p:txBody>
        </p:sp>
        <p:sp>
          <p:nvSpPr>
            <p:cNvPr id="24" name="Textfeld 12"/>
            <p:cNvSpPr txBox="1">
              <a:spLocks noChangeArrowheads="1"/>
            </p:cNvSpPr>
            <p:nvPr/>
          </p:nvSpPr>
          <p:spPr bwMode="auto">
            <a:xfrm>
              <a:off x="7126828" y="3485701"/>
              <a:ext cx="858103" cy="303091"/>
            </a:xfrm>
            <a:prstGeom prst="rect">
              <a:avLst/>
            </a:prstGeom>
            <a:noFill/>
            <a:ln w="9525">
              <a:noFill/>
              <a:miter lim="800000"/>
              <a:headEnd/>
              <a:tailEnd/>
            </a:ln>
          </p:spPr>
          <p:txBody>
            <a:bodyPr wrap="square">
              <a:spAutoFit/>
            </a:bodyPr>
            <a:lstStyle/>
            <a:p>
              <a:r>
                <a:rPr lang="el-GR" altLang="de-DE" b="1" dirty="0" smtClean="0">
                  <a:solidFill>
                    <a:srgbClr val="C00000"/>
                  </a:solidFill>
                </a:rPr>
                <a:t>Σπορ</a:t>
              </a:r>
              <a:endParaRPr lang="de-DE" altLang="de-DE" b="1" dirty="0">
                <a:solidFill>
                  <a:srgbClr val="C00000"/>
                </a:solidFill>
              </a:endParaRPr>
            </a:p>
          </p:txBody>
        </p:sp>
        <p:sp>
          <p:nvSpPr>
            <p:cNvPr id="25" name="Textfeld 14"/>
            <p:cNvSpPr txBox="1">
              <a:spLocks noChangeArrowheads="1"/>
            </p:cNvSpPr>
            <p:nvPr/>
          </p:nvSpPr>
          <p:spPr bwMode="auto">
            <a:xfrm>
              <a:off x="7132150" y="4267025"/>
              <a:ext cx="1112631" cy="277833"/>
            </a:xfrm>
            <a:prstGeom prst="rect">
              <a:avLst/>
            </a:prstGeom>
            <a:noFill/>
            <a:ln w="9525">
              <a:noFill/>
              <a:miter lim="800000"/>
              <a:headEnd/>
              <a:tailEnd/>
            </a:ln>
          </p:spPr>
          <p:txBody>
            <a:bodyPr wrap="square">
              <a:spAutoFit/>
            </a:bodyPr>
            <a:lstStyle/>
            <a:p>
              <a:r>
                <a:rPr lang="el-GR" altLang="de-DE" sz="1600" b="1" dirty="0" smtClean="0">
                  <a:solidFill>
                    <a:srgbClr val="C00000"/>
                  </a:solidFill>
                </a:rPr>
                <a:t>Εργασία</a:t>
              </a:r>
              <a:endParaRPr lang="de-DE" altLang="de-DE" sz="1600" b="1" dirty="0">
                <a:solidFill>
                  <a:srgbClr val="C00000"/>
                </a:solidFill>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Άνθρωποι με χαμηλή αυτοεκτίμηση</a:t>
            </a:r>
            <a:r>
              <a:rPr lang="en-GB" altLang="de-DE" sz="2000" dirty="0" smtClean="0">
                <a:solidFill>
                  <a:schemeClr val="accent1"/>
                </a:solidFill>
              </a:rPr>
              <a:t>…</a:t>
            </a:r>
            <a:endParaRPr lang="en-GB" altLang="de-DE" sz="2000" dirty="0">
              <a:solidFill>
                <a:schemeClr val="accent1"/>
              </a:solidFill>
            </a:endParaRPr>
          </a:p>
        </p:txBody>
      </p:sp>
      <p:sp>
        <p:nvSpPr>
          <p:cNvPr id="14" name="Wolkenförmige Legende 2"/>
          <p:cNvSpPr>
            <a:spLocks noChangeArrowheads="1"/>
          </p:cNvSpPr>
          <p:nvPr/>
        </p:nvSpPr>
        <p:spPr bwMode="auto">
          <a:xfrm>
            <a:off x="5476617" y="4731514"/>
            <a:ext cx="2736305" cy="527075"/>
          </a:xfrm>
          <a:prstGeom prst="cloudCallout">
            <a:avLst>
              <a:gd name="adj1" fmla="val -43296"/>
              <a:gd name="adj2" fmla="val -305403"/>
            </a:avLst>
          </a:prstGeom>
          <a:solidFill>
            <a:schemeClr val="accent3"/>
          </a:solidFill>
          <a:ln w="9525" algn="ctr">
            <a:solidFill>
              <a:schemeClr val="tx1"/>
            </a:solidFill>
            <a:round/>
            <a:headEnd/>
            <a:tailEnd/>
          </a:ln>
        </p:spPr>
        <p:txBody>
          <a:bodyPr wrap="square" lIns="68580" tIns="34290" rIns="68580" bIns="34290">
            <a:spAutoFit/>
          </a:bodyPr>
          <a:lstStyle>
            <a:lvl1pPr>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ctr" eaLnBrk="1" hangingPunct="1">
              <a:spcBef>
                <a:spcPct val="0"/>
              </a:spcBef>
              <a:buClrTx/>
              <a:buSzTx/>
              <a:buFontTx/>
              <a:buNone/>
              <a:defRPr/>
            </a:pPr>
            <a:r>
              <a:rPr lang="el-GR" altLang="de-DE" sz="1800" dirty="0" smtClean="0">
                <a:solidFill>
                  <a:srgbClr val="000000"/>
                </a:solidFill>
                <a:latin typeface="Verdana" pitchFamily="34" charset="0"/>
              </a:rPr>
              <a:t>Αποτυχημένε!</a:t>
            </a:r>
            <a:endParaRPr lang="de-DE" altLang="de-DE" sz="1800" dirty="0" smtClean="0">
              <a:solidFill>
                <a:srgbClr val="000000"/>
              </a:solidFill>
              <a:latin typeface="Verdana" pitchFamily="34" charset="0"/>
            </a:endParaRPr>
          </a:p>
        </p:txBody>
      </p:sp>
      <p:sp>
        <p:nvSpPr>
          <p:cNvPr id="18"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a:t>
            </a:r>
            <a:r>
              <a:rPr lang="en-US" altLang="de-DE" sz="800" dirty="0" err="1" smtClean="0"/>
              <a:t>Neues</a:t>
            </a:r>
            <a:r>
              <a:rPr lang="en-US" altLang="de-DE" sz="800" dirty="0" smtClean="0"/>
              <a:t> Regal” by </a:t>
            </a:r>
            <a:r>
              <a:rPr lang="en-US" altLang="de-DE" sz="800" dirty="0"/>
              <a:t>Michael </a:t>
            </a:r>
            <a:r>
              <a:rPr lang="en-US" altLang="de-DE" sz="800" dirty="0" err="1"/>
              <a:t>Fielitz</a:t>
            </a:r>
            <a:endParaRPr lang="de-DE" altLang="de-DE" sz="800" dirty="0"/>
          </a:p>
        </p:txBody>
      </p:sp>
      <p:grpSp>
        <p:nvGrpSpPr>
          <p:cNvPr id="21" name="Gruppierung 20"/>
          <p:cNvGrpSpPr>
            <a:grpSpLocks noChangeAspect="1"/>
          </p:cNvGrpSpPr>
          <p:nvPr/>
        </p:nvGrpSpPr>
        <p:grpSpPr>
          <a:xfrm>
            <a:off x="5112000" y="1340768"/>
            <a:ext cx="3780000" cy="3069911"/>
            <a:chOff x="5148064" y="2132856"/>
            <a:chExt cx="3102039" cy="2519308"/>
          </a:xfrm>
        </p:grpSpPr>
        <p:pic>
          <p:nvPicPr>
            <p:cNvPr id="22"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3" name="Textfeld 11"/>
            <p:cNvSpPr txBox="1">
              <a:spLocks noChangeArrowheads="1"/>
            </p:cNvSpPr>
            <p:nvPr/>
          </p:nvSpPr>
          <p:spPr bwMode="auto">
            <a:xfrm>
              <a:off x="5267672" y="2996952"/>
              <a:ext cx="1375892" cy="338554"/>
            </a:xfrm>
            <a:prstGeom prst="rect">
              <a:avLst/>
            </a:prstGeom>
            <a:noFill/>
            <a:ln w="9525">
              <a:noFill/>
              <a:miter lim="800000"/>
              <a:headEnd/>
              <a:tailEnd/>
            </a:ln>
          </p:spPr>
          <p:txBody>
            <a:bodyPr wrap="square">
              <a:spAutoFit/>
            </a:bodyPr>
            <a:lstStyle/>
            <a:p>
              <a:r>
                <a:rPr lang="de-DE" altLang="de-DE" sz="1600" b="1" dirty="0">
                  <a:solidFill>
                    <a:srgbClr val="C00000"/>
                  </a:solidFill>
                </a:rPr>
                <a:t>Beziehung</a:t>
              </a:r>
            </a:p>
          </p:txBody>
        </p:sp>
        <p:sp>
          <p:nvSpPr>
            <p:cNvPr id="28" name="Textfeld 27"/>
            <p:cNvSpPr txBox="1"/>
            <p:nvPr/>
          </p:nvSpPr>
          <p:spPr>
            <a:xfrm>
              <a:off x="5148064" y="3601802"/>
              <a:ext cx="1799341" cy="369332"/>
            </a:xfrm>
            <a:prstGeom prst="rect">
              <a:avLst/>
            </a:prstGeom>
            <a:noFill/>
          </p:spPr>
          <p:txBody>
            <a:bodyPr wrap="square" rtlCol="0">
              <a:spAutoFit/>
            </a:bodyPr>
            <a:lstStyle/>
            <a:p>
              <a:r>
                <a:rPr lang="de-DE" altLang="de-DE" b="1" dirty="0" smtClean="0">
                  <a:solidFill>
                    <a:srgbClr val="C00000"/>
                  </a:solidFill>
                </a:rPr>
                <a:t>Fertigkeiten</a:t>
              </a:r>
              <a:endParaRPr lang="de-DE" altLang="de-DE" b="1" dirty="0">
                <a:solidFill>
                  <a:srgbClr val="C00000"/>
                </a:solidFill>
              </a:endParaRPr>
            </a:p>
          </p:txBody>
        </p:sp>
        <p:sp>
          <p:nvSpPr>
            <p:cNvPr id="31" name="Textfeld 13"/>
            <p:cNvSpPr txBox="1">
              <a:spLocks noChangeArrowheads="1"/>
            </p:cNvSpPr>
            <p:nvPr/>
          </p:nvSpPr>
          <p:spPr bwMode="auto">
            <a:xfrm>
              <a:off x="5267672" y="4267026"/>
              <a:ext cx="1408897" cy="338554"/>
            </a:xfrm>
            <a:prstGeom prst="rect">
              <a:avLst/>
            </a:prstGeom>
            <a:noFill/>
            <a:ln w="9525">
              <a:noFill/>
              <a:miter lim="800000"/>
              <a:headEnd/>
              <a:tailEnd/>
            </a:ln>
          </p:spPr>
          <p:txBody>
            <a:bodyPr wrap="square">
              <a:spAutoFit/>
            </a:bodyPr>
            <a:lstStyle/>
            <a:p>
              <a:r>
                <a:rPr lang="de-DE" altLang="de-DE" sz="1600" b="1" dirty="0">
                  <a:solidFill>
                    <a:srgbClr val="C00000"/>
                  </a:solidFill>
                </a:rPr>
                <a:t>Aussehen</a:t>
              </a:r>
            </a:p>
          </p:txBody>
        </p:sp>
        <p:sp>
          <p:nvSpPr>
            <p:cNvPr id="32"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33"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34" name="Textfeld 14"/>
            <p:cNvSpPr txBox="1">
              <a:spLocks noChangeArrowheads="1"/>
            </p:cNvSpPr>
            <p:nvPr/>
          </p:nvSpPr>
          <p:spPr bwMode="auto">
            <a:xfrm>
              <a:off x="7190396" y="4267025"/>
              <a:ext cx="849793" cy="338609"/>
            </a:xfrm>
            <a:prstGeom prst="rect">
              <a:avLst/>
            </a:prstGeom>
            <a:noFill/>
            <a:ln w="9525">
              <a:noFill/>
              <a:miter lim="800000"/>
              <a:headEnd/>
              <a:tailEnd/>
            </a:ln>
          </p:spPr>
          <p:txBody>
            <a:bodyPr>
              <a:spAutoFit/>
            </a:bodyPr>
            <a:lstStyle/>
            <a:p>
              <a:r>
                <a:rPr lang="de-DE" altLang="de-DE" sz="1600" b="1" dirty="0">
                  <a:solidFill>
                    <a:srgbClr val="C00000"/>
                  </a:solidFill>
                </a:rPr>
                <a:t>Beruf</a:t>
              </a:r>
            </a:p>
          </p:txBody>
        </p:sp>
      </p:grpSp>
      <p:sp>
        <p:nvSpPr>
          <p:cNvPr id="35"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a:t>
            </a:r>
            <a:r>
              <a:rPr lang="el-GR" sz="1800" dirty="0" smtClean="0">
                <a:ea typeface="+mn-ea"/>
                <a:cs typeface="Times New Roman" pitchFamily="18" charset="0"/>
              </a:rPr>
              <a:t> </a:t>
            </a:r>
            <a:r>
              <a:rPr lang="el-GR" sz="1800" dirty="0" smtClean="0">
                <a:latin typeface="Verdana"/>
                <a:cs typeface="Verdana"/>
              </a:rPr>
              <a:t>έχουν την τάση να επικεντρώνονται στα δικά τους άδεια ράφια αλλά και στα γεμάτα ράφια των άλλων</a:t>
            </a: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a:t>
            </a:r>
            <a:r>
              <a:rPr lang="el-GR" sz="1800" dirty="0" smtClean="0">
                <a:ea typeface="+mn-ea"/>
                <a:cs typeface="Times New Roman" pitchFamily="18" charset="0"/>
              </a:rPr>
              <a:t> </a:t>
            </a:r>
            <a:r>
              <a:rPr lang="el-GR" sz="1800" dirty="0" smtClean="0">
                <a:latin typeface="Verdana"/>
                <a:cs typeface="Verdana"/>
              </a:rPr>
              <a:t>έχουν την τάση να κάνουν </a:t>
            </a:r>
            <a:r>
              <a:rPr lang="el-GR" sz="1800" u="sng" dirty="0" smtClean="0">
                <a:latin typeface="Verdana"/>
                <a:cs typeface="Verdana"/>
              </a:rPr>
              <a:t>γενικευμένες</a:t>
            </a:r>
            <a:r>
              <a:rPr lang="el-GR" sz="1800" dirty="0" smtClean="0">
                <a:latin typeface="Verdana"/>
                <a:cs typeface="Verdana"/>
              </a:rPr>
              <a:t> αρνητικές εκτιμήσεις για τον εαυτό τους (π.χ. «Είμαι άχρηστος»)</a:t>
            </a: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 </a:t>
            </a:r>
            <a:r>
              <a:rPr lang="el-GR" sz="1800" dirty="0" smtClean="0">
                <a:ea typeface="+mn-ea"/>
                <a:cs typeface="Times New Roman" pitchFamily="18" charset="0"/>
              </a:rPr>
              <a:t>εξισώνουν τη συμπεριφορά με το άτομο </a:t>
            </a:r>
            <a:r>
              <a:rPr lang="en-US" sz="1800" dirty="0" smtClean="0">
                <a:latin typeface="Verdana"/>
                <a:cs typeface="Verdana"/>
              </a:rPr>
              <a:t>(</a:t>
            </a:r>
            <a:r>
              <a:rPr lang="el-GR" sz="1800" dirty="0" smtClean="0">
                <a:latin typeface="Verdana"/>
                <a:cs typeface="Verdana"/>
              </a:rPr>
              <a:t>π.χ. κάπου μια αποτυχία = Είμαι αποτυχημένος)</a:t>
            </a:r>
            <a:endParaRPr lang="el-GR" sz="1800" dirty="0" smtClean="0">
              <a:ea typeface="+mn-ea"/>
              <a:cs typeface="Times New Roman" pitchFamily="18" charset="0"/>
            </a:endParaRPr>
          </a:p>
          <a:p>
            <a:pPr marL="360000" indent="0">
              <a:spcBef>
                <a:spcPts val="1200"/>
              </a:spcBef>
              <a:buClr>
                <a:srgbClr val="8CADAE"/>
              </a:buClr>
              <a:buSzPct val="85000"/>
              <a:buNone/>
              <a:tabLst>
                <a:tab pos="722313" algn="l"/>
              </a:tabLst>
              <a:defRPr/>
            </a:pPr>
            <a:r>
              <a:rPr lang="en-GB" sz="1800" dirty="0" smtClean="0">
                <a:ea typeface="+mn-ea"/>
                <a:cs typeface="Times New Roman" pitchFamily="18" charset="0"/>
              </a:rPr>
              <a:t> </a:t>
            </a:r>
            <a:endParaRPr lang="en-GB" sz="1800" dirty="0">
              <a:ea typeface="+mn-ea"/>
              <a:cs typeface="Times New Roman" pitchFamily="18" charset="0"/>
            </a:endParaRPr>
          </a:p>
        </p:txBody>
      </p:sp>
      <p:grpSp>
        <p:nvGrpSpPr>
          <p:cNvPr id="15" name="Gruppierung 1"/>
          <p:cNvGrpSpPr>
            <a:grpSpLocks noChangeAspect="1"/>
          </p:cNvGrpSpPr>
          <p:nvPr/>
        </p:nvGrpSpPr>
        <p:grpSpPr>
          <a:xfrm>
            <a:off x="5199745" y="1340768"/>
            <a:ext cx="3692254" cy="3069911"/>
            <a:chOff x="5220072" y="2132856"/>
            <a:chExt cx="3030031" cy="2519308"/>
          </a:xfrm>
        </p:grpSpPr>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17"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el-GR" altLang="de-DE" sz="1600" b="1" dirty="0" smtClean="0">
                  <a:solidFill>
                    <a:srgbClr val="C00000"/>
                  </a:solidFill>
                </a:rPr>
                <a:t>Σχέσεις</a:t>
              </a:r>
              <a:endParaRPr lang="de-DE" altLang="de-DE" sz="1600" b="1" dirty="0">
                <a:solidFill>
                  <a:srgbClr val="C00000"/>
                </a:solidFill>
              </a:endParaRPr>
            </a:p>
          </p:txBody>
        </p:sp>
        <p:sp>
          <p:nvSpPr>
            <p:cNvPr id="24"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el-GR" altLang="de-DE" sz="1600" b="1" dirty="0" smtClean="0">
                  <a:solidFill>
                    <a:srgbClr val="C00000"/>
                  </a:solidFill>
                </a:rPr>
                <a:t>Εμφάνιση</a:t>
              </a:r>
              <a:endParaRPr lang="de-DE" altLang="de-DE" sz="1600" b="1" dirty="0">
                <a:solidFill>
                  <a:srgbClr val="C00000"/>
                </a:solidFill>
              </a:endParaRPr>
            </a:p>
          </p:txBody>
        </p:sp>
        <p:sp>
          <p:nvSpPr>
            <p:cNvPr id="25"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el-GR" altLang="de-DE" sz="1600" b="1" dirty="0" smtClean="0">
                  <a:solidFill>
                    <a:srgbClr val="C00000"/>
                  </a:solidFill>
                </a:rPr>
                <a:t>Χόμπι</a:t>
              </a:r>
              <a:r>
                <a:rPr lang="de-DE" altLang="de-DE" sz="1600" dirty="0" smtClean="0">
                  <a:solidFill>
                    <a:schemeClr val="bg1"/>
                  </a:solidFill>
                </a:rPr>
                <a:t> </a:t>
              </a:r>
              <a:endParaRPr lang="de-DE" altLang="de-DE" sz="1600" dirty="0">
                <a:solidFill>
                  <a:schemeClr val="bg1"/>
                </a:solidFill>
              </a:endParaRPr>
            </a:p>
          </p:txBody>
        </p:sp>
        <p:sp>
          <p:nvSpPr>
            <p:cNvPr id="26" name="Textfeld 12"/>
            <p:cNvSpPr txBox="1">
              <a:spLocks noChangeArrowheads="1"/>
            </p:cNvSpPr>
            <p:nvPr/>
          </p:nvSpPr>
          <p:spPr bwMode="auto">
            <a:xfrm>
              <a:off x="7126828" y="3485701"/>
              <a:ext cx="858103" cy="303091"/>
            </a:xfrm>
            <a:prstGeom prst="rect">
              <a:avLst/>
            </a:prstGeom>
            <a:noFill/>
            <a:ln w="9525">
              <a:noFill/>
              <a:miter lim="800000"/>
              <a:headEnd/>
              <a:tailEnd/>
            </a:ln>
          </p:spPr>
          <p:txBody>
            <a:bodyPr wrap="square">
              <a:spAutoFit/>
            </a:bodyPr>
            <a:lstStyle/>
            <a:p>
              <a:r>
                <a:rPr lang="el-GR" altLang="de-DE" b="1" dirty="0" smtClean="0">
                  <a:solidFill>
                    <a:srgbClr val="C00000"/>
                  </a:solidFill>
                </a:rPr>
                <a:t>Σπορ</a:t>
              </a:r>
              <a:endParaRPr lang="de-DE" altLang="de-DE" b="1" dirty="0">
                <a:solidFill>
                  <a:srgbClr val="C00000"/>
                </a:solidFill>
              </a:endParaRPr>
            </a:p>
          </p:txBody>
        </p:sp>
        <p:sp>
          <p:nvSpPr>
            <p:cNvPr id="27" name="Textfeld 14"/>
            <p:cNvSpPr txBox="1">
              <a:spLocks noChangeArrowheads="1"/>
            </p:cNvSpPr>
            <p:nvPr/>
          </p:nvSpPr>
          <p:spPr bwMode="auto">
            <a:xfrm>
              <a:off x="7132150" y="4267025"/>
              <a:ext cx="1112631" cy="277833"/>
            </a:xfrm>
            <a:prstGeom prst="rect">
              <a:avLst/>
            </a:prstGeom>
            <a:noFill/>
            <a:ln w="9525">
              <a:noFill/>
              <a:miter lim="800000"/>
              <a:headEnd/>
              <a:tailEnd/>
            </a:ln>
          </p:spPr>
          <p:txBody>
            <a:bodyPr wrap="square">
              <a:spAutoFit/>
            </a:bodyPr>
            <a:lstStyle/>
            <a:p>
              <a:r>
                <a:rPr lang="el-GR" altLang="de-DE" sz="1600" b="1" dirty="0" smtClean="0">
                  <a:solidFill>
                    <a:srgbClr val="C00000"/>
                  </a:solidFill>
                </a:rPr>
                <a:t>Εργασία</a:t>
              </a:r>
              <a:endParaRPr lang="de-DE" altLang="de-DE" sz="1600" b="1" dirty="0">
                <a:solidFill>
                  <a:srgbClr val="C00000"/>
                </a:solidFill>
              </a:endParaRPr>
            </a:p>
          </p:txBody>
        </p:sp>
      </p:grpSp>
      <p:sp>
        <p:nvSpPr>
          <p:cNvPr id="3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10.13</a:t>
            </a:r>
            <a:endParaRPr lang="en-AU" altLang="de-DE" sz="1200" b="1" kern="0" dirty="0">
              <a:solidFill>
                <a:srgbClr val="646B86"/>
              </a:solidFill>
              <a:latin typeface="Verdana"/>
            </a:endParaRPr>
          </a:p>
        </p:txBody>
      </p:sp>
      <p:sp>
        <p:nvSpPr>
          <p:cNvPr id="29" name="Textfeld 19"/>
          <p:cNvSpPr txBox="1"/>
          <p:nvPr/>
        </p:nvSpPr>
        <p:spPr>
          <a:xfrm>
            <a:off x="5330636" y="3204726"/>
            <a:ext cx="2192593" cy="307777"/>
          </a:xfrm>
          <a:prstGeom prst="rect">
            <a:avLst/>
          </a:prstGeom>
          <a:noFill/>
        </p:spPr>
        <p:txBody>
          <a:bodyPr wrap="square" rtlCol="0">
            <a:spAutoFit/>
          </a:bodyPr>
          <a:lstStyle/>
          <a:p>
            <a:r>
              <a:rPr lang="el-GR" altLang="de-DE" sz="1400" b="1" dirty="0" smtClean="0">
                <a:solidFill>
                  <a:srgbClr val="C00000"/>
                </a:solidFill>
              </a:rPr>
              <a:t>Δραστηριότητες</a:t>
            </a:r>
            <a:endParaRPr lang="de-DE" altLang="de-DE" sz="1400" b="1" dirty="0">
              <a:solidFill>
                <a:srgbClr val="C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1"/>
          <p:cNvSpPr>
            <a:spLocks noChangeArrowheads="1"/>
          </p:cNvSpPr>
          <p:nvPr/>
        </p:nvSpPr>
        <p:spPr bwMode="auto">
          <a:xfrm>
            <a:off x="490299" y="5266073"/>
            <a:ext cx="8115735" cy="646331"/>
          </a:xfrm>
          <a:prstGeom prst="rect">
            <a:avLst/>
          </a:prstGeom>
          <a:noFill/>
          <a:ln w="9525">
            <a:noFill/>
            <a:miter lim="800000"/>
            <a:headEnd/>
            <a:tailEnd/>
          </a:ln>
        </p:spPr>
        <p:txBody>
          <a:bodyPr wrap="square" anchor="ctr">
            <a:spAutoFit/>
          </a:bodyPr>
          <a:lstStyle/>
          <a:p>
            <a:pPr algn="ctr"/>
            <a:r>
              <a:rPr lang="el-GR" dirty="0" smtClean="0">
                <a:solidFill>
                  <a:srgbClr val="006699"/>
                </a:solidFill>
                <a:latin typeface="Verdana"/>
                <a:cs typeface="Verdana"/>
              </a:rPr>
              <a:t>Σε ποιο τμήμα δεν έχετε ψάξει για αρκετά μεγάλο χρονικό διάστημα;</a:t>
            </a:r>
          </a:p>
          <a:p>
            <a:pPr algn="ctr"/>
            <a:r>
              <a:rPr lang="el-GR" dirty="0" smtClean="0">
                <a:solidFill>
                  <a:srgbClr val="006699"/>
                </a:solidFill>
                <a:latin typeface="Verdana"/>
                <a:cs typeface="Verdana"/>
              </a:rPr>
              <a:t>Τι κρυμμένοι θησαυροί μπορεί να υπάρχουν εκεί;</a:t>
            </a:r>
            <a:endParaRPr lang="en-US" dirty="0" smtClean="0">
              <a:solidFill>
                <a:srgbClr val="006699"/>
              </a:solidFill>
              <a:latin typeface="Verdana"/>
              <a:cs typeface="Verdana"/>
            </a:endParaRPr>
          </a:p>
        </p:txBody>
      </p:sp>
      <p:sp>
        <p:nvSpPr>
          <p:cNvPr id="2355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Τίποτε δεν με συγκρατεί</a:t>
            </a:r>
            <a:r>
              <a:rPr lang="en-GB" altLang="de-DE" sz="2000" dirty="0" smtClean="0">
                <a:solidFill>
                  <a:schemeClr val="accent1"/>
                </a:solidFill>
              </a:rPr>
              <a:t>…</a:t>
            </a:r>
            <a:endParaRPr lang="en-GB" altLang="de-DE" sz="2000" dirty="0">
              <a:solidFill>
                <a:schemeClr val="accent1"/>
              </a:solidFill>
            </a:endParaRPr>
          </a:p>
        </p:txBody>
      </p:sp>
      <p:sp>
        <p:nvSpPr>
          <p:cNvPr id="18" name="AutoShape 7"/>
          <p:cNvSpPr>
            <a:spLocks noChangeArrowheads="1"/>
          </p:cNvSpPr>
          <p:nvPr/>
        </p:nvSpPr>
        <p:spPr bwMode="auto">
          <a:xfrm>
            <a:off x="6861373" y="1412775"/>
            <a:ext cx="1959099" cy="1576507"/>
          </a:xfrm>
          <a:prstGeom prst="wedgeRoundRectCallout">
            <a:avLst>
              <a:gd name="adj1" fmla="val -70776"/>
              <a:gd name="adj2" fmla="val 2072"/>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el-GR" sz="1000" i="1" dirty="0" smtClean="0">
                <a:latin typeface="Verdana"/>
                <a:cs typeface="Verdana"/>
              </a:rPr>
              <a:t>Μου αρέσει το μαγείρεμα</a:t>
            </a:r>
            <a:r>
              <a:rPr lang="en-US" sz="1000" i="1" dirty="0" smtClean="0">
                <a:latin typeface="Verdana"/>
                <a:cs typeface="Verdana"/>
              </a:rPr>
              <a:t>, </a:t>
            </a:r>
            <a:r>
              <a:rPr lang="el-GR" sz="1000" i="1" dirty="0" smtClean="0">
                <a:latin typeface="Verdana"/>
                <a:cs typeface="Verdana"/>
              </a:rPr>
              <a:t>έχω καλή γνώση της διεθνούς πολιτικής, χορεύω άσχημα αλλά τουλάχιστον το απολαμβάνω, ενδιαφέρομαι πολύ για τον κινηματογράφο…</a:t>
            </a:r>
            <a:endParaRPr lang="de-DE" sz="1000" i="1" dirty="0">
              <a:solidFill>
                <a:srgbClr val="000000"/>
              </a:solidFill>
            </a:endParaRPr>
          </a:p>
        </p:txBody>
      </p:sp>
      <p:sp>
        <p:nvSpPr>
          <p:cNvPr id="19" name="AutoShape 8"/>
          <p:cNvSpPr>
            <a:spLocks noChangeArrowheads="1"/>
          </p:cNvSpPr>
          <p:nvPr/>
        </p:nvSpPr>
        <p:spPr bwMode="auto">
          <a:xfrm>
            <a:off x="490299" y="1845435"/>
            <a:ext cx="1636712" cy="760985"/>
          </a:xfrm>
          <a:prstGeom prst="wedgeRoundRectCallout">
            <a:avLst>
              <a:gd name="adj1" fmla="val 92837"/>
              <a:gd name="adj2" fmla="val 34766"/>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el-GR" sz="1000" i="1" dirty="0" smtClean="0">
                <a:solidFill>
                  <a:srgbClr val="000000"/>
                </a:solidFill>
              </a:rPr>
              <a:t>Είμαι άνθρωπος της οικογένειας και μπορώ να κάνω τους άλλους να γελούν…</a:t>
            </a:r>
            <a:endParaRPr lang="en-GB" sz="1000" dirty="0">
              <a:solidFill>
                <a:srgbClr val="000000"/>
              </a:solidFill>
            </a:endParaRPr>
          </a:p>
        </p:txBody>
      </p:sp>
      <p:sp>
        <p:nvSpPr>
          <p:cNvPr id="20" name="AutoShape 9"/>
          <p:cNvSpPr>
            <a:spLocks noChangeArrowheads="1"/>
          </p:cNvSpPr>
          <p:nvPr/>
        </p:nvSpPr>
        <p:spPr bwMode="auto">
          <a:xfrm>
            <a:off x="6861373" y="3727085"/>
            <a:ext cx="1744662" cy="1358100"/>
          </a:xfrm>
          <a:prstGeom prst="wedgeRoundRectCallout">
            <a:avLst>
              <a:gd name="adj1" fmla="val -70265"/>
              <a:gd name="adj2" fmla="val -22186"/>
              <a:gd name="adj3" fmla="val 16667"/>
            </a:avLst>
          </a:prstGeom>
          <a:solidFill>
            <a:schemeClr val="bg1"/>
          </a:solidFill>
          <a:ln w="9525">
            <a:solidFill>
              <a:srgbClr val="FF0000"/>
            </a:solidFill>
            <a:miter lim="800000"/>
            <a:headEnd/>
            <a:tailEnd/>
          </a:ln>
          <a:effectLst/>
          <a:extLst/>
        </p:spPr>
        <p:txBody>
          <a:bodyPr/>
          <a:lstStyle/>
          <a:p>
            <a:pPr algn="ctr" eaLnBrk="1" hangingPunct="1">
              <a:defRPr/>
            </a:pPr>
            <a:r>
              <a:rPr lang="el-GR" sz="1000" i="1" dirty="0" smtClean="0">
                <a:solidFill>
                  <a:srgbClr val="000000"/>
                </a:solidFill>
              </a:rPr>
              <a:t>Αισθάνομαι υπερβολικά πιεσμένος με τη δουλεία μου, απέτυχα στην εξέταση ενός μαθήματος, έχω προβλήματα με τους συναδέλφους μου στη δουλειά</a:t>
            </a:r>
            <a:r>
              <a:rPr lang="en-GB" sz="1000" i="1" dirty="0" smtClean="0">
                <a:solidFill>
                  <a:srgbClr val="000000"/>
                </a:solidFill>
              </a:rPr>
              <a:t>…   </a:t>
            </a:r>
            <a:endParaRPr lang="en-GB" sz="1000" i="1" dirty="0">
              <a:solidFill>
                <a:srgbClr val="000000"/>
              </a:solidFill>
            </a:endParaRPr>
          </a:p>
        </p:txBody>
      </p:sp>
      <p:sp>
        <p:nvSpPr>
          <p:cNvPr id="21" name="AutoShape 10"/>
          <p:cNvSpPr>
            <a:spLocks noChangeArrowheads="1"/>
          </p:cNvSpPr>
          <p:nvPr/>
        </p:nvSpPr>
        <p:spPr bwMode="auto">
          <a:xfrm>
            <a:off x="395288" y="3402377"/>
            <a:ext cx="1731723" cy="1242254"/>
          </a:xfrm>
          <a:prstGeom prst="wedgeRoundRectCallout">
            <a:avLst>
              <a:gd name="adj1" fmla="val 83509"/>
              <a:gd name="adj2" fmla="val -7460"/>
              <a:gd name="adj3" fmla="val 16667"/>
            </a:avLst>
          </a:prstGeom>
          <a:solidFill>
            <a:schemeClr val="bg1"/>
          </a:solidFill>
          <a:ln w="9525">
            <a:solidFill>
              <a:srgbClr val="3366FF"/>
            </a:solidFill>
            <a:miter lim="800000"/>
            <a:headEnd/>
            <a:tailEnd/>
          </a:ln>
          <a:effectLst/>
          <a:extLst/>
        </p:spPr>
        <p:txBody>
          <a:bodyPr/>
          <a:lstStyle/>
          <a:p>
            <a:pPr algn="ctr" eaLnBrk="1" hangingPunct="1">
              <a:defRPr/>
            </a:pPr>
            <a:r>
              <a:rPr lang="el-GR" sz="1000" i="1" dirty="0" smtClean="0">
                <a:latin typeface="Verdana"/>
                <a:cs typeface="Verdana"/>
              </a:rPr>
              <a:t>Μου αρέσουν  τα μαλλιά μου, είμαι χαρούμενος</a:t>
            </a:r>
            <a:r>
              <a:rPr lang="en-US" sz="1000" i="1" dirty="0" smtClean="0">
                <a:latin typeface="Verdana"/>
                <a:cs typeface="Verdana"/>
              </a:rPr>
              <a:t>/</a:t>
            </a:r>
            <a:r>
              <a:rPr lang="el-GR" sz="1000" i="1" dirty="0" smtClean="0">
                <a:latin typeface="Verdana"/>
                <a:cs typeface="Verdana"/>
              </a:rPr>
              <a:t>η με το δέρμα μου αλλά νομίζω ότι είμαι πολύ παχουλός/ή… </a:t>
            </a:r>
            <a:endParaRPr lang="en-GB" sz="1000" i="1" dirty="0">
              <a:solidFill>
                <a:srgbClr val="000000"/>
              </a:solidFill>
            </a:endParaRPr>
          </a:p>
        </p:txBody>
      </p:sp>
      <p:grpSp>
        <p:nvGrpSpPr>
          <p:cNvPr id="26" name="Group 35"/>
          <p:cNvGrpSpPr>
            <a:grpSpLocks/>
          </p:cNvGrpSpPr>
          <p:nvPr/>
        </p:nvGrpSpPr>
        <p:grpSpPr bwMode="auto">
          <a:xfrm>
            <a:off x="0" y="6167431"/>
            <a:ext cx="2769746" cy="747711"/>
            <a:chOff x="0" y="3957"/>
            <a:chExt cx="1427" cy="471"/>
          </a:xfrm>
        </p:grpSpPr>
        <p:sp>
          <p:nvSpPr>
            <p:cNvPr id="27" name="Rectangle 69"/>
            <p:cNvSpPr>
              <a:spLocks noChangeArrowheads="1"/>
            </p:cNvSpPr>
            <p:nvPr/>
          </p:nvSpPr>
          <p:spPr bwMode="auto">
            <a:xfrm>
              <a:off x="0" y="3957"/>
              <a:ext cx="120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28"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9" name="Text Box 71"/>
            <p:cNvSpPr txBox="1">
              <a:spLocks noChangeArrowheads="1"/>
            </p:cNvSpPr>
            <p:nvPr/>
          </p:nvSpPr>
          <p:spPr bwMode="auto">
            <a:xfrm>
              <a:off x="113" y="4001"/>
              <a:ext cx="1314" cy="427"/>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i="1" dirty="0" smtClean="0"/>
                <a:t>φύλλο εργασίας </a:t>
              </a:r>
              <a:r>
                <a:rPr lang="de-DE" altLang="de-DE" sz="1200" i="1" dirty="0" smtClean="0"/>
                <a:t>10.2</a:t>
              </a:r>
              <a:endParaRPr lang="de-DE" altLang="de-DE" sz="1200" i="1" dirty="0"/>
            </a:p>
            <a:p>
              <a:pPr eaLnBrk="1" hangingPunct="1"/>
              <a:r>
                <a:rPr lang="de-DE" altLang="de-DE" sz="1200" dirty="0"/>
                <a:t>     </a:t>
              </a:r>
            </a:p>
          </p:txBody>
        </p:sp>
      </p:grpSp>
      <p:sp>
        <p:nvSpPr>
          <p:cNvPr id="34"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a:t>
            </a:r>
            <a:r>
              <a:rPr lang="en-US" altLang="de-DE" sz="800" dirty="0" err="1" smtClean="0"/>
              <a:t>Neues</a:t>
            </a:r>
            <a:r>
              <a:rPr lang="en-US" altLang="de-DE" sz="800" dirty="0" smtClean="0"/>
              <a:t> Regal” by </a:t>
            </a:r>
            <a:r>
              <a:rPr lang="en-US" altLang="de-DE" sz="800" dirty="0"/>
              <a:t>Michael </a:t>
            </a:r>
            <a:r>
              <a:rPr lang="en-US" altLang="de-DE" sz="800" dirty="0" err="1"/>
              <a:t>Fielitz</a:t>
            </a:r>
            <a:endParaRPr lang="de-DE" altLang="de-DE" sz="800" dirty="0"/>
          </a:p>
        </p:txBody>
      </p:sp>
      <p:grpSp>
        <p:nvGrpSpPr>
          <p:cNvPr id="37" name="Gruppierung 36"/>
          <p:cNvGrpSpPr>
            <a:grpSpLocks noChangeAspect="1"/>
          </p:cNvGrpSpPr>
          <p:nvPr/>
        </p:nvGrpSpPr>
        <p:grpSpPr>
          <a:xfrm>
            <a:off x="2682000" y="1340768"/>
            <a:ext cx="3780000" cy="3069911"/>
            <a:chOff x="5148064" y="2132856"/>
            <a:chExt cx="3102039" cy="2519308"/>
          </a:xfrm>
        </p:grpSpPr>
        <p:pic>
          <p:nvPicPr>
            <p:cNvPr id="38"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39" name="Textfeld 11"/>
            <p:cNvSpPr txBox="1">
              <a:spLocks noChangeArrowheads="1"/>
            </p:cNvSpPr>
            <p:nvPr/>
          </p:nvSpPr>
          <p:spPr bwMode="auto">
            <a:xfrm>
              <a:off x="5267672" y="2996952"/>
              <a:ext cx="1375892" cy="338554"/>
            </a:xfrm>
            <a:prstGeom prst="rect">
              <a:avLst/>
            </a:prstGeom>
            <a:noFill/>
            <a:ln w="9525">
              <a:noFill/>
              <a:miter lim="800000"/>
              <a:headEnd/>
              <a:tailEnd/>
            </a:ln>
          </p:spPr>
          <p:txBody>
            <a:bodyPr wrap="square">
              <a:spAutoFit/>
            </a:bodyPr>
            <a:lstStyle/>
            <a:p>
              <a:r>
                <a:rPr lang="de-DE" altLang="de-DE" sz="1600" b="1" dirty="0">
                  <a:solidFill>
                    <a:srgbClr val="C00000"/>
                  </a:solidFill>
                </a:rPr>
                <a:t>Beziehung</a:t>
              </a:r>
            </a:p>
          </p:txBody>
        </p:sp>
        <p:sp>
          <p:nvSpPr>
            <p:cNvPr id="40" name="Textfeld 39"/>
            <p:cNvSpPr txBox="1"/>
            <p:nvPr/>
          </p:nvSpPr>
          <p:spPr>
            <a:xfrm>
              <a:off x="5148064" y="3601802"/>
              <a:ext cx="1799341" cy="369332"/>
            </a:xfrm>
            <a:prstGeom prst="rect">
              <a:avLst/>
            </a:prstGeom>
            <a:noFill/>
          </p:spPr>
          <p:txBody>
            <a:bodyPr wrap="square" rtlCol="0">
              <a:spAutoFit/>
            </a:bodyPr>
            <a:lstStyle/>
            <a:p>
              <a:r>
                <a:rPr lang="de-DE" altLang="de-DE" b="1" dirty="0" smtClean="0">
                  <a:solidFill>
                    <a:srgbClr val="C00000"/>
                  </a:solidFill>
                </a:rPr>
                <a:t>Fertigkeiten</a:t>
              </a:r>
              <a:endParaRPr lang="de-DE" altLang="de-DE" b="1" dirty="0">
                <a:solidFill>
                  <a:srgbClr val="C00000"/>
                </a:solidFill>
              </a:endParaRPr>
            </a:p>
          </p:txBody>
        </p:sp>
        <p:sp>
          <p:nvSpPr>
            <p:cNvPr id="41" name="Textfeld 13"/>
            <p:cNvSpPr txBox="1">
              <a:spLocks noChangeArrowheads="1"/>
            </p:cNvSpPr>
            <p:nvPr/>
          </p:nvSpPr>
          <p:spPr bwMode="auto">
            <a:xfrm>
              <a:off x="5267672" y="4267026"/>
              <a:ext cx="1408897" cy="338554"/>
            </a:xfrm>
            <a:prstGeom prst="rect">
              <a:avLst/>
            </a:prstGeom>
            <a:noFill/>
            <a:ln w="9525">
              <a:noFill/>
              <a:miter lim="800000"/>
              <a:headEnd/>
              <a:tailEnd/>
            </a:ln>
          </p:spPr>
          <p:txBody>
            <a:bodyPr wrap="square">
              <a:spAutoFit/>
            </a:bodyPr>
            <a:lstStyle/>
            <a:p>
              <a:r>
                <a:rPr lang="de-DE" altLang="de-DE" sz="1600" b="1" dirty="0">
                  <a:solidFill>
                    <a:srgbClr val="C00000"/>
                  </a:solidFill>
                </a:rPr>
                <a:t>Aussehen</a:t>
              </a:r>
            </a:p>
          </p:txBody>
        </p:sp>
        <p:sp>
          <p:nvSpPr>
            <p:cNvPr id="42"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43"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44" name="Textfeld 14"/>
            <p:cNvSpPr txBox="1">
              <a:spLocks noChangeArrowheads="1"/>
            </p:cNvSpPr>
            <p:nvPr/>
          </p:nvSpPr>
          <p:spPr bwMode="auto">
            <a:xfrm>
              <a:off x="7190396" y="4267025"/>
              <a:ext cx="849793" cy="338609"/>
            </a:xfrm>
            <a:prstGeom prst="rect">
              <a:avLst/>
            </a:prstGeom>
            <a:noFill/>
            <a:ln w="9525">
              <a:noFill/>
              <a:miter lim="800000"/>
              <a:headEnd/>
              <a:tailEnd/>
            </a:ln>
          </p:spPr>
          <p:txBody>
            <a:bodyPr>
              <a:spAutoFit/>
            </a:bodyPr>
            <a:lstStyle/>
            <a:p>
              <a:r>
                <a:rPr lang="de-DE" altLang="de-DE" sz="1600" b="1" dirty="0">
                  <a:solidFill>
                    <a:srgbClr val="C00000"/>
                  </a:solidFill>
                </a:rPr>
                <a:t>Beruf</a:t>
              </a:r>
            </a:p>
          </p:txBody>
        </p:sp>
      </p:grpSp>
      <p:pic>
        <p:nvPicPr>
          <p:cNvPr id="23" name="Grafik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1800" y="1340768"/>
            <a:ext cx="3685769" cy="3069911"/>
          </a:xfrm>
          <a:prstGeom prst="rect">
            <a:avLst/>
          </a:prstGeom>
        </p:spPr>
      </p:pic>
      <p:sp>
        <p:nvSpPr>
          <p:cNvPr id="4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10.14</a:t>
            </a:r>
          </a:p>
        </p:txBody>
      </p:sp>
      <p:sp>
        <p:nvSpPr>
          <p:cNvPr id="35" name="Textfeld 11"/>
          <p:cNvSpPr txBox="1">
            <a:spLocks noChangeArrowheads="1"/>
          </p:cNvSpPr>
          <p:nvPr/>
        </p:nvSpPr>
        <p:spPr bwMode="auto">
          <a:xfrm>
            <a:off x="2870021" y="2393715"/>
            <a:ext cx="1676598" cy="338554"/>
          </a:xfrm>
          <a:prstGeom prst="rect">
            <a:avLst/>
          </a:prstGeom>
          <a:noFill/>
          <a:ln w="9525">
            <a:noFill/>
            <a:miter lim="800000"/>
            <a:headEnd/>
            <a:tailEnd/>
          </a:ln>
        </p:spPr>
        <p:txBody>
          <a:bodyPr wrap="square">
            <a:spAutoFit/>
          </a:bodyPr>
          <a:lstStyle/>
          <a:p>
            <a:r>
              <a:rPr lang="el-GR" altLang="de-DE" sz="1600" b="1" dirty="0" smtClean="0">
                <a:solidFill>
                  <a:srgbClr val="C00000"/>
                </a:solidFill>
              </a:rPr>
              <a:t>Σχέσεις</a:t>
            </a:r>
            <a:endParaRPr lang="de-DE" altLang="de-DE" sz="1600" b="1" dirty="0">
              <a:solidFill>
                <a:srgbClr val="C00000"/>
              </a:solidFill>
            </a:endParaRPr>
          </a:p>
        </p:txBody>
      </p:sp>
      <p:sp>
        <p:nvSpPr>
          <p:cNvPr id="46" name="Textfeld 27"/>
          <p:cNvSpPr txBox="1">
            <a:spLocks noChangeArrowheads="1"/>
          </p:cNvSpPr>
          <p:nvPr/>
        </p:nvSpPr>
        <p:spPr bwMode="auto">
          <a:xfrm>
            <a:off x="5022396" y="2055161"/>
            <a:ext cx="1362285" cy="338554"/>
          </a:xfrm>
          <a:prstGeom prst="rect">
            <a:avLst/>
          </a:prstGeom>
          <a:noFill/>
          <a:ln w="9525">
            <a:noFill/>
            <a:miter lim="800000"/>
            <a:headEnd/>
            <a:tailEnd/>
          </a:ln>
        </p:spPr>
        <p:txBody>
          <a:bodyPr wrap="square">
            <a:spAutoFit/>
          </a:bodyPr>
          <a:lstStyle/>
          <a:p>
            <a:r>
              <a:rPr lang="el-GR" altLang="de-DE" sz="1600" b="1" dirty="0" smtClean="0">
                <a:solidFill>
                  <a:srgbClr val="C00000"/>
                </a:solidFill>
              </a:rPr>
              <a:t>Χόμπι</a:t>
            </a:r>
            <a:r>
              <a:rPr lang="de-DE" altLang="de-DE" sz="1600" dirty="0" smtClean="0">
                <a:solidFill>
                  <a:schemeClr val="bg1"/>
                </a:solidFill>
              </a:rPr>
              <a:t> </a:t>
            </a:r>
            <a:endParaRPr lang="de-DE" altLang="de-DE" sz="1600" dirty="0">
              <a:solidFill>
                <a:schemeClr val="bg1"/>
              </a:solidFill>
            </a:endParaRPr>
          </a:p>
        </p:txBody>
      </p:sp>
      <p:sp>
        <p:nvSpPr>
          <p:cNvPr id="47" name="Textfeld 19"/>
          <p:cNvSpPr txBox="1"/>
          <p:nvPr/>
        </p:nvSpPr>
        <p:spPr>
          <a:xfrm>
            <a:off x="2900636" y="3233318"/>
            <a:ext cx="2192593" cy="307777"/>
          </a:xfrm>
          <a:prstGeom prst="rect">
            <a:avLst/>
          </a:prstGeom>
          <a:noFill/>
        </p:spPr>
        <p:txBody>
          <a:bodyPr wrap="square" rtlCol="0">
            <a:spAutoFit/>
          </a:bodyPr>
          <a:lstStyle/>
          <a:p>
            <a:r>
              <a:rPr lang="el-GR" altLang="de-DE" sz="1400" b="1" dirty="0" smtClean="0">
                <a:solidFill>
                  <a:srgbClr val="C00000"/>
                </a:solidFill>
              </a:rPr>
              <a:t>Δραστηριότητες</a:t>
            </a:r>
            <a:endParaRPr lang="de-DE" altLang="de-DE" sz="1400" b="1" dirty="0">
              <a:solidFill>
                <a:srgbClr val="C00000"/>
              </a:solidFill>
            </a:endParaRPr>
          </a:p>
        </p:txBody>
      </p:sp>
      <p:sp>
        <p:nvSpPr>
          <p:cNvPr id="48" name="Textfeld 12"/>
          <p:cNvSpPr txBox="1">
            <a:spLocks noChangeArrowheads="1"/>
          </p:cNvSpPr>
          <p:nvPr/>
        </p:nvSpPr>
        <p:spPr bwMode="auto">
          <a:xfrm>
            <a:off x="5101769" y="3048651"/>
            <a:ext cx="1045644" cy="369333"/>
          </a:xfrm>
          <a:prstGeom prst="rect">
            <a:avLst/>
          </a:prstGeom>
          <a:noFill/>
          <a:ln w="9525">
            <a:noFill/>
            <a:miter lim="800000"/>
            <a:headEnd/>
            <a:tailEnd/>
          </a:ln>
        </p:spPr>
        <p:txBody>
          <a:bodyPr wrap="square">
            <a:spAutoFit/>
          </a:bodyPr>
          <a:lstStyle/>
          <a:p>
            <a:r>
              <a:rPr lang="el-GR" altLang="de-DE" b="1" dirty="0" smtClean="0">
                <a:solidFill>
                  <a:srgbClr val="C00000"/>
                </a:solidFill>
              </a:rPr>
              <a:t>Σπορ</a:t>
            </a:r>
            <a:endParaRPr lang="de-DE" altLang="de-DE" b="1" dirty="0">
              <a:solidFill>
                <a:srgbClr val="C00000"/>
              </a:solidFill>
            </a:endParaRPr>
          </a:p>
        </p:txBody>
      </p:sp>
      <p:sp>
        <p:nvSpPr>
          <p:cNvPr id="49" name="Textfeld 14"/>
          <p:cNvSpPr txBox="1">
            <a:spLocks noChangeArrowheads="1"/>
          </p:cNvSpPr>
          <p:nvPr/>
        </p:nvSpPr>
        <p:spPr bwMode="auto">
          <a:xfrm>
            <a:off x="5099715" y="4015360"/>
            <a:ext cx="1355800" cy="338554"/>
          </a:xfrm>
          <a:prstGeom prst="rect">
            <a:avLst/>
          </a:prstGeom>
          <a:noFill/>
          <a:ln w="9525">
            <a:noFill/>
            <a:miter lim="800000"/>
            <a:headEnd/>
            <a:tailEnd/>
          </a:ln>
        </p:spPr>
        <p:txBody>
          <a:bodyPr wrap="square">
            <a:spAutoFit/>
          </a:bodyPr>
          <a:lstStyle/>
          <a:p>
            <a:r>
              <a:rPr lang="el-GR" altLang="de-DE" sz="1600" b="1" dirty="0" smtClean="0">
                <a:solidFill>
                  <a:srgbClr val="C00000"/>
                </a:solidFill>
              </a:rPr>
              <a:t>Εργασία</a:t>
            </a:r>
            <a:endParaRPr lang="de-DE" altLang="de-DE" sz="1600" b="1" dirty="0">
              <a:solidFill>
                <a:srgbClr val="C00000"/>
              </a:solidFill>
            </a:endParaRPr>
          </a:p>
        </p:txBody>
      </p:sp>
      <p:sp>
        <p:nvSpPr>
          <p:cNvPr id="50" name="Textfeld 13"/>
          <p:cNvSpPr txBox="1">
            <a:spLocks noChangeArrowheads="1"/>
          </p:cNvSpPr>
          <p:nvPr/>
        </p:nvSpPr>
        <p:spPr bwMode="auto">
          <a:xfrm>
            <a:off x="2870021" y="4015360"/>
            <a:ext cx="1716816" cy="338554"/>
          </a:xfrm>
          <a:prstGeom prst="rect">
            <a:avLst/>
          </a:prstGeom>
          <a:noFill/>
          <a:ln w="9525">
            <a:noFill/>
            <a:miter lim="800000"/>
            <a:headEnd/>
            <a:tailEnd/>
          </a:ln>
        </p:spPr>
        <p:txBody>
          <a:bodyPr wrap="square">
            <a:spAutoFit/>
          </a:bodyPr>
          <a:lstStyle/>
          <a:p>
            <a:r>
              <a:rPr lang="el-GR" altLang="de-DE" sz="1600" b="1" dirty="0" smtClean="0">
                <a:solidFill>
                  <a:srgbClr val="C00000"/>
                </a:solidFill>
              </a:rPr>
              <a:t>Εμφάνιση</a:t>
            </a:r>
            <a:endParaRPr lang="de-DE" altLang="de-DE" sz="1600" b="1" dirty="0">
              <a:solidFill>
                <a:srgbClr val="C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0824" y="1339200"/>
            <a:ext cx="8640763" cy="4598988"/>
          </a:xfrm>
        </p:spPr>
        <p:txBody>
          <a:bodyPr/>
          <a:lstStyle/>
          <a:p>
            <a:pPr marL="180000" indent="0">
              <a:spcBef>
                <a:spcPts val="1200"/>
              </a:spcBef>
              <a:buNone/>
            </a:pPr>
            <a:r>
              <a:rPr lang="el-GR" sz="1800" dirty="0" smtClean="0">
                <a:latin typeface="Verdana"/>
                <a:cs typeface="Verdana"/>
              </a:rPr>
              <a:t>Γιατί είναι δύσκολο να</a:t>
            </a:r>
            <a:r>
              <a:rPr lang="en-US" sz="1800" dirty="0" smtClean="0">
                <a:latin typeface="Verdana"/>
                <a:cs typeface="Verdana"/>
              </a:rPr>
              <a:t> </a:t>
            </a:r>
            <a:r>
              <a:rPr lang="el-GR" sz="1800" dirty="0" smtClean="0">
                <a:latin typeface="Verdana"/>
                <a:cs typeface="Verdana"/>
              </a:rPr>
              <a:t>κατονομάσετε τα δυνατά σας σημεία;</a:t>
            </a:r>
            <a:endParaRPr lang="en-US" sz="1800" dirty="0" smtClean="0">
              <a:latin typeface="Verdana"/>
              <a:cs typeface="Verdana"/>
            </a:endParaRPr>
          </a:p>
          <a:p>
            <a:pPr marL="180000" indent="0">
              <a:spcBef>
                <a:spcPts val="1200"/>
              </a:spcBef>
              <a:buFont typeface="Wingdings 2" pitchFamily="18" charset="2"/>
              <a:buNone/>
            </a:pPr>
            <a:endParaRPr lang="en-GB" altLang="de-DE" sz="1800" dirty="0" smtClean="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l-GR" altLang="de-DE" sz="1800" kern="1200" dirty="0" smtClean="0">
                <a:solidFill>
                  <a:schemeClr val="tx1"/>
                </a:solidFill>
                <a:latin typeface="Verdana" pitchFamily="34" charset="0"/>
                <a:ea typeface="+mn-ea"/>
                <a:cs typeface="Times New Roman" pitchFamily="18" charset="0"/>
              </a:rPr>
              <a:t>Παρεμποδιστική παραδοχή</a:t>
            </a:r>
            <a:r>
              <a:rPr lang="en-GB" altLang="de-DE" sz="1800" kern="1200" dirty="0" smtClean="0">
                <a:solidFill>
                  <a:schemeClr val="tx1"/>
                </a:solidFill>
                <a:latin typeface="Verdana" pitchFamily="34" charset="0"/>
                <a:ea typeface="+mn-ea"/>
                <a:cs typeface="Times New Roman" pitchFamily="18" charset="0"/>
              </a:rPr>
              <a:t>: </a:t>
            </a:r>
            <a:r>
              <a:rPr lang="el-GR" altLang="de-DE" sz="1800" kern="1200" dirty="0" smtClean="0">
                <a:solidFill>
                  <a:schemeClr val="tx1"/>
                </a:solidFill>
                <a:latin typeface="Verdana" pitchFamily="34" charset="0"/>
                <a:ea typeface="+mn-ea"/>
                <a:cs typeface="Times New Roman" pitchFamily="18" charset="0"/>
              </a:rPr>
              <a:t>«Μην κορνάρεις με τη δική σου κόρνα»</a:t>
            </a:r>
            <a:endParaRPr lang="en-GB" altLang="de-DE" sz="1800" kern="1200" dirty="0" smtClean="0">
              <a:solidFill>
                <a:schemeClr val="tx1"/>
              </a:solidFill>
              <a:latin typeface="Verdana" pitchFamily="34" charset="0"/>
              <a:ea typeface="+mn-ea"/>
              <a:cs typeface="Times New Roman" pitchFamily="18" charset="0"/>
            </a:endParaRPr>
          </a:p>
          <a:p>
            <a:pPr marL="720000" lvl="1" indent="-360000" eaLnBrk="1" hangingPunct="1">
              <a:spcBef>
                <a:spcPts val="1200"/>
              </a:spcBef>
              <a:buClr>
                <a:srgbClr val="8CADAE"/>
              </a:buClr>
              <a:buSzPct val="85000"/>
              <a:buFontTx/>
              <a:buChar char="o"/>
              <a:tabLst>
                <a:tab pos="722313" algn="l"/>
              </a:tabLst>
              <a:defRPr/>
            </a:pPr>
            <a:r>
              <a:rPr lang="el-GR" sz="1800" dirty="0" smtClean="0">
                <a:solidFill>
                  <a:schemeClr val="tx1"/>
                </a:solidFill>
                <a:latin typeface="Verdana"/>
                <a:ea typeface="Verdana" panose="020B0604030504040204" pitchFamily="34" charset="0"/>
                <a:cs typeface="Verdana"/>
              </a:rPr>
              <a:t>Κατά τη διάρκεια της οξείας φάσης της νόσου, είναι λιγότερες οι πιθανότητες να δείξετε ή να αναγνωρίσετε τα δυνατά σας σημεία.</a:t>
            </a:r>
            <a:endParaRPr lang="en-US" sz="1800" dirty="0" smtClean="0">
              <a:solidFill>
                <a:schemeClr val="tx1"/>
              </a:solidFill>
              <a:latin typeface="Verdana"/>
              <a:ea typeface="Verdana" panose="020B0604030504040204" pitchFamily="34" charset="0"/>
              <a:cs typeface="Verdana"/>
            </a:endParaRPr>
          </a:p>
          <a:p>
            <a:pPr marL="457189" lvl="1" indent="0">
              <a:buNone/>
              <a:tabLst>
                <a:tab pos="82550" algn="l"/>
                <a:tab pos="808038" algn="l"/>
                <a:tab pos="895350" algn="l"/>
              </a:tabLst>
              <a:defRPr/>
            </a:pPr>
            <a:endParaRPr lang="de-DE" dirty="0" smtClean="0">
              <a:latin typeface="Verdana"/>
              <a:ea typeface="Verdana" panose="020B0604030504040204" pitchFamily="34" charset="0"/>
              <a:cs typeface="Verdana"/>
            </a:endParaRPr>
          </a:p>
          <a:p>
            <a:pPr marL="720000" lvl="1" indent="-360000" eaLnBrk="1" hangingPunct="1">
              <a:spcBef>
                <a:spcPts val="1200"/>
              </a:spcBef>
              <a:buClr>
                <a:srgbClr val="8CADAE"/>
              </a:buClr>
              <a:buSzPct val="85000"/>
              <a:buFontTx/>
              <a:buChar char="o"/>
              <a:tabLst>
                <a:tab pos="722313" algn="l"/>
              </a:tabLst>
              <a:defRPr/>
            </a:pPr>
            <a:endParaRPr lang="en-GB" altLang="de-DE" sz="1800" kern="1200" dirty="0">
              <a:solidFill>
                <a:schemeClr val="tx1"/>
              </a:solidFill>
              <a:latin typeface="Verdana" pitchFamily="34" charset="0"/>
              <a:ea typeface="+mn-ea"/>
              <a:cs typeface="Times New Roman" pitchFamily="18" charset="0"/>
            </a:endParaRPr>
          </a:p>
        </p:txBody>
      </p:sp>
      <p:sp>
        <p:nvSpPr>
          <p:cNvPr id="2458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“treasure chest” by </a:t>
            </a:r>
            <a:r>
              <a:rPr lang="en-US" altLang="de-DE" sz="800" dirty="0" err="1"/>
              <a:t>burnbless</a:t>
            </a:r>
            <a:r>
              <a:rPr lang="en-US" altLang="de-DE" sz="800" dirty="0"/>
              <a:t> </a:t>
            </a:r>
            <a:endParaRPr lang="de-DE" altLang="de-DE" sz="800" dirty="0"/>
          </a:p>
        </p:txBody>
      </p:sp>
      <p:pic>
        <p:nvPicPr>
          <p:cNvPr id="18" name="Grafik 5"/>
          <p:cNvPicPr>
            <a:picLocks noChangeAspect="1"/>
          </p:cNvPicPr>
          <p:nvPr/>
        </p:nvPicPr>
        <p:blipFill>
          <a:blip r:embed="rId2"/>
          <a:srcRect/>
          <a:stretch>
            <a:fillRect/>
          </a:stretch>
        </p:blipFill>
        <p:spPr bwMode="auto">
          <a:xfrm>
            <a:off x="7620000" y="5753100"/>
            <a:ext cx="1524000" cy="917575"/>
          </a:xfrm>
          <a:prstGeom prst="rect">
            <a:avLst/>
          </a:prstGeom>
          <a:noFill/>
          <a:ln w="9525">
            <a:noFill/>
            <a:miter lim="800000"/>
            <a:headEnd/>
            <a:tailEnd/>
          </a:ln>
        </p:spPr>
      </p:pic>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Θυμηθείτε τα δυνατά σας σημεία</a:t>
            </a:r>
            <a:endParaRPr lang="en-GB" altLang="de-DE" sz="2000" dirty="0">
              <a:solidFill>
                <a:schemeClr val="accent1"/>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10.15</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5" name="Grafik 5"/>
          <p:cNvPicPr>
            <a:picLocks noChangeAspect="1"/>
          </p:cNvPicPr>
          <p:nvPr/>
        </p:nvPicPr>
        <p:blipFill>
          <a:blip r:embed="rId3"/>
          <a:srcRect/>
          <a:stretch>
            <a:fillRect/>
          </a:stretch>
        </p:blipFill>
        <p:spPr bwMode="auto">
          <a:xfrm>
            <a:off x="7620000" y="5753100"/>
            <a:ext cx="1524000" cy="917575"/>
          </a:xfrm>
          <a:prstGeom prst="rect">
            <a:avLst/>
          </a:prstGeom>
          <a:noFill/>
          <a:ln w="9525">
            <a:noFill/>
            <a:miter lim="800000"/>
            <a:headEnd/>
            <a:tailEnd/>
          </a:ln>
        </p:spPr>
      </p:pic>
      <p:sp>
        <p:nvSpPr>
          <p:cNvPr id="25606" name="Textfeld 6"/>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“treasure chest” by </a:t>
            </a:r>
            <a:r>
              <a:rPr lang="en-US" altLang="de-DE" sz="800" dirty="0" err="1"/>
              <a:t>burnbless</a:t>
            </a:r>
            <a:r>
              <a:rPr lang="en-US" altLang="de-DE" sz="800" dirty="0"/>
              <a:t> </a:t>
            </a:r>
            <a:endParaRPr lang="de-DE" altLang="de-DE" sz="800" dirty="0"/>
          </a:p>
        </p:txBody>
      </p:sp>
      <p:grpSp>
        <p:nvGrpSpPr>
          <p:cNvPr id="15" name="Group 35"/>
          <p:cNvGrpSpPr>
            <a:grpSpLocks/>
          </p:cNvGrpSpPr>
          <p:nvPr/>
        </p:nvGrpSpPr>
        <p:grpSpPr bwMode="auto">
          <a:xfrm>
            <a:off x="0" y="6167432"/>
            <a:ext cx="2484438" cy="561974"/>
            <a:chOff x="0" y="3957"/>
            <a:chExt cx="1565" cy="354"/>
          </a:xfrm>
        </p:grpSpPr>
        <p:sp>
          <p:nvSpPr>
            <p:cNvPr id="16" name="Rectangle 69"/>
            <p:cNvSpPr>
              <a:spLocks noChangeArrowheads="1"/>
            </p:cNvSpPr>
            <p:nvPr/>
          </p:nvSpPr>
          <p:spPr bwMode="auto">
            <a:xfrm>
              <a:off x="0" y="3957"/>
              <a:ext cx="1428"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7" name="Picture 70" descr="Notizen2"/>
            <p:cNvPicPr>
              <a:picLocks noChangeAspect="1" noChangeArrowheads="1"/>
            </p:cNvPicPr>
            <p:nvPr/>
          </p:nvPicPr>
          <p:blipFill>
            <a:blip r:embed="rId4"/>
            <a:srcRect/>
            <a:stretch>
              <a:fillRect/>
            </a:stretch>
          </p:blipFill>
          <p:spPr bwMode="auto">
            <a:xfrm>
              <a:off x="37" y="3996"/>
              <a:ext cx="212" cy="219"/>
            </a:xfrm>
            <a:prstGeom prst="rect">
              <a:avLst/>
            </a:prstGeom>
            <a:noFill/>
            <a:ln w="9525">
              <a:noFill/>
              <a:miter lim="800000"/>
              <a:headEnd/>
              <a:tailEnd/>
            </a:ln>
          </p:spPr>
        </p:pic>
        <p:sp>
          <p:nvSpPr>
            <p:cNvPr id="18" name="Text Box 71"/>
            <p:cNvSpPr txBox="1">
              <a:spLocks noChangeArrowheads="1"/>
            </p:cNvSpPr>
            <p:nvPr/>
          </p:nvSpPr>
          <p:spPr bwMode="auto">
            <a:xfrm>
              <a:off x="113" y="4001"/>
              <a:ext cx="1452" cy="310"/>
            </a:xfrm>
            <a:prstGeom prst="rect">
              <a:avLst/>
            </a:prstGeom>
            <a:noFill/>
            <a:ln w="9525">
              <a:noFill/>
              <a:miter lim="800000"/>
              <a:headEnd/>
              <a:tailEnd/>
            </a:ln>
          </p:spPr>
          <p:txBody>
            <a:bodyPr wrap="square">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i="1" dirty="0" smtClean="0"/>
                <a:t>φύλλο εργασίας</a:t>
              </a:r>
              <a:r>
                <a:rPr lang="de-DE" altLang="de-DE" sz="1200" i="1" dirty="0" smtClean="0"/>
                <a:t> 10.3</a:t>
              </a:r>
              <a:endParaRPr lang="de-DE" altLang="de-DE" sz="1200" i="1" dirty="0"/>
            </a:p>
            <a:p>
              <a:pPr eaLnBrk="1" hangingPunct="1"/>
              <a:r>
                <a:rPr lang="de-DE" altLang="de-DE" sz="1200" dirty="0"/>
                <a:t>     </a:t>
              </a:r>
            </a:p>
          </p:txBody>
        </p:sp>
      </p:grpSp>
      <p:sp>
        <p:nvSpPr>
          <p:cNvPr id="14"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Θυμηθείτε τα δυνατά σας σημεία</a:t>
            </a:r>
            <a:endParaRPr lang="en-GB" altLang="de-DE" sz="2000" dirty="0">
              <a:solidFill>
                <a:schemeClr val="accent1"/>
              </a:solidFill>
            </a:endParaRPr>
          </a:p>
        </p:txBody>
      </p:sp>
      <p:sp>
        <p:nvSpPr>
          <p:cNvPr id="20" name="Inhaltsplatzhalter 2"/>
          <p:cNvSpPr txBox="1">
            <a:spLocks/>
          </p:cNvSpPr>
          <p:nvPr/>
        </p:nvSpPr>
        <p:spPr bwMode="auto">
          <a:xfrm>
            <a:off x="250824" y="1339200"/>
            <a:ext cx="8640763" cy="34579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a:spcBef>
                <a:spcPts val="1200"/>
              </a:spcBef>
              <a:buNone/>
            </a:pPr>
            <a:r>
              <a:rPr lang="el-GR" altLang="de-DE" sz="1800" dirty="0" smtClean="0">
                <a:latin typeface="Verdana"/>
                <a:ea typeface="ＭＳ Ｐゴシック"/>
                <a:cs typeface="Verdana"/>
              </a:rPr>
              <a:t>Βρίσκοντας </a:t>
            </a:r>
            <a:r>
              <a:rPr lang="el-GR" sz="1800" dirty="0" smtClean="0">
                <a:latin typeface="Verdana"/>
                <a:ea typeface="ＭＳ Ｐゴシック"/>
                <a:cs typeface="Verdana"/>
              </a:rPr>
              <a:t>τους «χαμένους θησαυρούς»</a:t>
            </a:r>
            <a:r>
              <a:rPr lang="de-DE" sz="1800" dirty="0" smtClean="0">
                <a:latin typeface="Verdana"/>
                <a:ea typeface="ＭＳ Ｐゴシック"/>
                <a:cs typeface="Verdana"/>
              </a:rPr>
              <a:t>:</a:t>
            </a:r>
            <a:endParaRPr lang="en-GB" altLang="de-DE" sz="1800" dirty="0" smtClean="0">
              <a:latin typeface="Verdana" pitchFamily="34" charset="0"/>
              <a:ea typeface="Verdana" pitchFamily="34" charset="0"/>
              <a:cs typeface="Verdana" pitchFamily="34" charset="0"/>
            </a:endParaRPr>
          </a:p>
          <a:p>
            <a:pPr marL="180000" indent="0">
              <a:spcBef>
                <a:spcPts val="1200"/>
              </a:spcBef>
              <a:buNone/>
            </a:pPr>
            <a:endParaRPr lang="en-GB" altLang="de-DE" sz="1800" dirty="0" smtClean="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l-GR" sz="1800" dirty="0" smtClean="0">
                <a:solidFill>
                  <a:schemeClr val="tx1"/>
                </a:solidFill>
                <a:latin typeface="Verdana"/>
                <a:ea typeface="ＭＳ Ｐゴシック"/>
                <a:cs typeface="Verdana"/>
              </a:rPr>
              <a:t>Ρωτήστε τους φίλους ή την οικογένειά σας ποια είναι τα δυνατά σας σημεία και τι εκτιμούν σε εσάς. </a:t>
            </a:r>
            <a:endParaRPr lang="en-GB" altLang="de-DE" sz="1800" dirty="0" smtClean="0">
              <a:solidFill>
                <a:schemeClr val="tx1"/>
              </a:solidFill>
              <a:latin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l-GR" sz="1800" dirty="0" smtClean="0">
                <a:solidFill>
                  <a:schemeClr val="tx1"/>
                </a:solidFill>
                <a:latin typeface="Verdana"/>
                <a:ea typeface="ＭＳ Ｐゴシック"/>
                <a:cs typeface="Verdana"/>
              </a:rPr>
              <a:t>Σκεφτείτε </a:t>
            </a:r>
            <a:r>
              <a:rPr lang="el-GR" sz="1800" u="sng" dirty="0" smtClean="0">
                <a:solidFill>
                  <a:schemeClr val="tx1"/>
                </a:solidFill>
                <a:latin typeface="Verdana"/>
                <a:ea typeface="ＭＳ Ｐゴシック"/>
                <a:cs typeface="Verdana"/>
              </a:rPr>
              <a:t>συγκεκριμένες</a:t>
            </a:r>
            <a:r>
              <a:rPr lang="el-GR" sz="1800" dirty="0" smtClean="0">
                <a:solidFill>
                  <a:schemeClr val="tx1"/>
                </a:solidFill>
                <a:latin typeface="Verdana"/>
                <a:ea typeface="ＭＳ Ｐゴシック"/>
                <a:cs typeface="Verdana"/>
              </a:rPr>
              <a:t> καταστάσεις στις οποίες πετύχατε κάτι και πιθανώς λάβατε και συγχαρητήρια γι αυτό – μπορεί να είναι επίσης και μικρά πράγματα</a:t>
            </a:r>
            <a:r>
              <a:rPr lang="en-GB" altLang="de-DE" sz="1800" dirty="0" smtClean="0">
                <a:solidFill>
                  <a:schemeClr val="tx1"/>
                </a:solidFill>
                <a:latin typeface="Verdana" pitchFamily="34" charset="0"/>
              </a:rPr>
              <a:t>.</a:t>
            </a:r>
          </a:p>
          <a:p>
            <a:pPr marL="720000" lvl="1" indent="-360000" eaLnBrk="1" hangingPunct="1">
              <a:spcBef>
                <a:spcPts val="1200"/>
              </a:spcBef>
              <a:buClr>
                <a:srgbClr val="8CADAE"/>
              </a:buClr>
              <a:buSzPct val="85000"/>
              <a:buFontTx/>
              <a:buChar char="o"/>
              <a:tabLst>
                <a:tab pos="722313" algn="l"/>
              </a:tabLst>
              <a:defRPr/>
            </a:pPr>
            <a:r>
              <a:rPr lang="en-GB" altLang="de-DE" sz="1800" dirty="0" smtClean="0">
                <a:solidFill>
                  <a:schemeClr val="tx1"/>
                </a:solidFill>
                <a:latin typeface="Verdana" pitchFamily="34" charset="0"/>
              </a:rPr>
              <a:t>…</a:t>
            </a:r>
            <a:r>
              <a:rPr lang="el-GR" sz="1800" dirty="0" smtClean="0">
                <a:solidFill>
                  <a:schemeClr val="tx1"/>
                </a:solidFill>
                <a:latin typeface="Verdana"/>
                <a:ea typeface="ＭＳ Ｐゴシック"/>
                <a:cs typeface="Verdana"/>
              </a:rPr>
              <a:t>γράψτε αυτές τις εμπειρίες σε ένα «ημερολόγιο χαράς»*, έτσι ώστε μπορείτε να ανατρέξετε εκεί κατά τη διάρκεια των δύσκολων περιόδων.</a:t>
            </a:r>
            <a:endParaRPr lang="el-GR" altLang="de-DE" sz="1800" dirty="0" smtClean="0">
              <a:solidFill>
                <a:schemeClr val="tx1"/>
              </a:solidFill>
              <a:latin typeface="Verdana" pitchFamily="34" charset="0"/>
            </a:endParaRPr>
          </a:p>
          <a:p>
            <a:pPr marL="720000" lvl="1" indent="-360000" eaLnBrk="1" hangingPunct="1">
              <a:spcBef>
                <a:spcPts val="1200"/>
              </a:spcBef>
              <a:buClr>
                <a:srgbClr val="8CADAE"/>
              </a:buClr>
              <a:buSzPct val="85000"/>
              <a:buFontTx/>
              <a:buChar char="o"/>
              <a:tabLst>
                <a:tab pos="722313" algn="l"/>
              </a:tabLst>
              <a:defRPr/>
            </a:pPr>
            <a:endParaRPr lang="el-GR" altLang="de-DE" sz="1800" dirty="0" smtClean="0">
              <a:solidFill>
                <a:schemeClr val="tx1"/>
              </a:solidFill>
              <a:latin typeface="Verdana" pitchFamily="34" charset="0"/>
            </a:endParaRPr>
          </a:p>
          <a:p>
            <a:pPr marL="720000" lvl="1" indent="-360000" eaLnBrk="1" hangingPunct="1">
              <a:spcBef>
                <a:spcPts val="1200"/>
              </a:spcBef>
              <a:buClr>
                <a:srgbClr val="8CADAE"/>
              </a:buClr>
              <a:buSzPct val="85000"/>
              <a:buNone/>
              <a:tabLst>
                <a:tab pos="722313" algn="l"/>
              </a:tabLst>
              <a:defRPr/>
            </a:pPr>
            <a:endParaRPr lang="el-GR" altLang="de-DE" sz="1800" dirty="0" smtClean="0">
              <a:solidFill>
                <a:schemeClr val="tx1"/>
              </a:solidFill>
              <a:latin typeface="Verdana" pitchFamily="34" charset="0"/>
            </a:endParaRPr>
          </a:p>
          <a:p>
            <a:pPr marL="360363" indent="-360363">
              <a:spcAft>
                <a:spcPts val="1200"/>
              </a:spcAft>
              <a:buNone/>
            </a:pPr>
            <a:r>
              <a:rPr lang="el-GR" sz="1200" dirty="0" smtClean="0">
                <a:latin typeface="Verdana" pitchFamily="34" charset="0"/>
              </a:rPr>
              <a:t>*Στο «ημερολόγιο χαράς» θα πρέπει να καταγράφονται μόνο θετικές πλευρές της ημέρας</a:t>
            </a:r>
            <a:endParaRPr lang="de-DE" sz="1200" dirty="0" smtClean="0">
              <a:latin typeface="Verdana"/>
              <a:ea typeface="ＭＳ Ｐゴシック"/>
              <a:cs typeface="Verdana"/>
            </a:endParaRP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10.16</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uppieren 36"/>
          <p:cNvGrpSpPr>
            <a:grpSpLocks/>
          </p:cNvGrpSpPr>
          <p:nvPr/>
        </p:nvGrpSpPr>
        <p:grpSpPr bwMode="auto">
          <a:xfrm>
            <a:off x="3517900" y="2941885"/>
            <a:ext cx="1655763" cy="2965450"/>
            <a:chOff x="2483768" y="2420888"/>
            <a:chExt cx="1656184" cy="2965418"/>
          </a:xfrm>
        </p:grpSpPr>
        <p:sp>
          <p:nvSpPr>
            <p:cNvPr id="26634"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5"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6636"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7"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6638" name="Gerader Verbinder 41"/>
            <p:cNvCxnSpPr>
              <a:cxnSpLocks noChangeShapeType="1"/>
              <a:stCxn id="26634" idx="4"/>
            </p:cNvCxnSpPr>
            <p:nvPr/>
          </p:nvCxnSpPr>
          <p:spPr bwMode="auto">
            <a:xfrm>
              <a:off x="3239852" y="3140968"/>
              <a:ext cx="0" cy="1296144"/>
            </a:xfrm>
            <a:prstGeom prst="line">
              <a:avLst/>
            </a:prstGeom>
            <a:noFill/>
            <a:ln w="9525" algn="ctr">
              <a:solidFill>
                <a:schemeClr val="tx1"/>
              </a:solidFill>
              <a:round/>
              <a:headEnd/>
              <a:tailEnd/>
            </a:ln>
          </p:spPr>
        </p:cxnSp>
        <p:cxnSp>
          <p:nvCxnSpPr>
            <p:cNvPr id="26639"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6640"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6641"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6642"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6643"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6644"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6645"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6646"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6627" name="Abgerundete rechteckige Legende 50"/>
          <p:cNvSpPr>
            <a:spLocks noChangeArrowheads="1"/>
          </p:cNvSpPr>
          <p:nvPr/>
        </p:nvSpPr>
        <p:spPr bwMode="auto">
          <a:xfrm>
            <a:off x="968975" y="2941885"/>
            <a:ext cx="2309181" cy="646986"/>
          </a:xfrm>
          <a:prstGeom prst="wedgeRoundRectCallout">
            <a:avLst>
              <a:gd name="adj1" fmla="val 67498"/>
              <a:gd name="adj2" fmla="val -2319"/>
              <a:gd name="adj3" fmla="val 16667"/>
            </a:avLst>
          </a:prstGeom>
          <a:noFill/>
          <a:ln w="9525" algn="ctr">
            <a:solidFill>
              <a:schemeClr val="tx1"/>
            </a:solidFill>
            <a:round/>
            <a:headEnd/>
            <a:tailEnd/>
          </a:ln>
        </p:spPr>
        <p:txBody>
          <a:bodyPr wrap="none">
            <a:spAutoFit/>
          </a:bodyPr>
          <a:lstStyle/>
          <a:p>
            <a:pPr algn="ctr" eaLnBrk="1" hangingPunct="1"/>
            <a:r>
              <a:rPr lang="el-GR" altLang="de-DE" sz="1600" dirty="0" smtClean="0">
                <a:solidFill>
                  <a:srgbClr val="006699"/>
                </a:solidFill>
              </a:rPr>
              <a:t>Είσαι κακός σε όλα</a:t>
            </a:r>
            <a:r>
              <a:rPr lang="en-GB" altLang="de-DE" sz="1600" dirty="0" smtClean="0">
                <a:solidFill>
                  <a:srgbClr val="006699"/>
                </a:solidFill>
              </a:rPr>
              <a:t>! </a:t>
            </a:r>
          </a:p>
          <a:p>
            <a:pPr algn="ctr" eaLnBrk="1" hangingPunct="1"/>
            <a:r>
              <a:rPr lang="el-GR" altLang="de-DE" sz="1600" dirty="0" smtClean="0">
                <a:solidFill>
                  <a:srgbClr val="006699"/>
                </a:solidFill>
              </a:rPr>
              <a:t>Είσαι άχρηστος</a:t>
            </a:r>
            <a:r>
              <a:rPr lang="en-GB" altLang="de-DE" sz="1600" dirty="0" smtClean="0">
                <a:solidFill>
                  <a:srgbClr val="006699"/>
                </a:solidFill>
              </a:rPr>
              <a:t>.</a:t>
            </a:r>
            <a:endParaRPr lang="en-GB" altLang="de-DE" sz="1600" dirty="0">
              <a:solidFill>
                <a:srgbClr val="006699"/>
              </a:solidFill>
            </a:endParaRPr>
          </a:p>
        </p:txBody>
      </p:sp>
      <p:sp>
        <p:nvSpPr>
          <p:cNvPr id="26628" name="Textfeld 66"/>
          <p:cNvSpPr txBox="1">
            <a:spLocks noChangeArrowheads="1"/>
          </p:cNvSpPr>
          <p:nvPr/>
        </p:nvSpPr>
        <p:spPr bwMode="auto">
          <a:xfrm>
            <a:off x="899319" y="6165850"/>
            <a:ext cx="7345362" cy="369332"/>
          </a:xfrm>
          <a:prstGeom prst="rect">
            <a:avLst/>
          </a:prstGeom>
          <a:noFill/>
          <a:ln w="9525">
            <a:noFill/>
            <a:miter lim="800000"/>
            <a:headEnd/>
            <a:tailEnd/>
          </a:ln>
        </p:spPr>
        <p:txBody>
          <a:bodyPr>
            <a:spAutoFit/>
          </a:bodyPr>
          <a:lstStyle/>
          <a:p>
            <a:pPr algn="ctr" eaLnBrk="1" hangingPunct="1"/>
            <a:r>
              <a:rPr lang="el-GR" altLang="de-DE" dirty="0" smtClean="0">
                <a:solidFill>
                  <a:srgbClr val="006699"/>
                </a:solidFill>
              </a:rPr>
              <a:t>Ποια είναι η λειτουργία της εσωτερικής κριτικής;</a:t>
            </a:r>
            <a:endParaRPr lang="en-GB" altLang="de-DE" dirty="0">
              <a:solidFill>
                <a:srgbClr val="006699"/>
              </a:solidFill>
            </a:endParaRPr>
          </a:p>
        </p:txBody>
      </p:sp>
      <p:sp>
        <p:nvSpPr>
          <p:cNvPr id="3380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el-GR" altLang="de-DE" sz="2000" dirty="0" smtClean="0">
                <a:solidFill>
                  <a:schemeClr val="accent1"/>
                </a:solidFill>
              </a:rPr>
              <a:t>Εσωτερική κριτική</a:t>
            </a:r>
            <a:endParaRPr lang="en-GB" altLang="de-DE" sz="2000" strike="sngStrike" dirty="0">
              <a:solidFill>
                <a:srgbClr val="FF3300"/>
              </a:solidFill>
            </a:endParaRPr>
          </a:p>
        </p:txBody>
      </p:sp>
      <p:sp>
        <p:nvSpPr>
          <p:cNvPr id="26630" name="Textfeld 35"/>
          <p:cNvSpPr txBox="1">
            <a:spLocks noChangeArrowheads="1"/>
          </p:cNvSpPr>
          <p:nvPr/>
        </p:nvSpPr>
        <p:spPr bwMode="auto">
          <a:xfrm>
            <a:off x="205756" y="910560"/>
            <a:ext cx="8640000" cy="2031325"/>
          </a:xfrm>
          <a:prstGeom prst="rect">
            <a:avLst/>
          </a:prstGeom>
          <a:noFill/>
          <a:ln w="9525">
            <a:noFill/>
            <a:miter lim="800000"/>
            <a:headEnd/>
            <a:tailEnd/>
          </a:ln>
        </p:spPr>
        <p:txBody>
          <a:bodyPr>
            <a:spAutoFit/>
          </a:bodyPr>
          <a:lstStyle/>
          <a:p>
            <a:pPr marL="180000"/>
            <a:r>
              <a:rPr lang="el-GR" altLang="de-DE" dirty="0" smtClean="0"/>
              <a:t>Οι περισσότεροι άνθρωποι έχουν μια </a:t>
            </a:r>
            <a:r>
              <a:rPr lang="el-GR" altLang="de-DE" i="1" dirty="0" smtClean="0"/>
              <a:t>εσωτερική</a:t>
            </a:r>
            <a:r>
              <a:rPr lang="el-GR" altLang="de-DE" dirty="0" smtClean="0"/>
              <a:t> φωνή που ονομάζεται «εσωτερική κριτική». Συχνά μας λέει πράγματα που έχουμε προηγουμένως ακούσει από άλλους (π.χ. κακοπροαίρετοι συμμαθητές, αυστηροί καθηγητές, φιλόδοξοι γονείς).</a:t>
            </a:r>
            <a:r>
              <a:rPr lang="en-GB" altLang="de-DE" dirty="0" smtClean="0"/>
              <a:t> </a:t>
            </a:r>
            <a:r>
              <a:rPr lang="el-GR" altLang="de-DE" dirty="0" smtClean="0"/>
              <a:t>Η εσωτερική κριτική δεν είναι ένα πραγματικό πρόσωπο ή εξωτερικός εχθρός, αλλά μάλλον δείχνει πόσο βαθιά έχουμε απορροφήσει την κριτική και τις υπερβολικές προσδοκίες.</a:t>
            </a:r>
            <a:endParaRPr lang="en-GB" altLang="de-DE" dirty="0"/>
          </a:p>
        </p:txBody>
      </p:sp>
      <p:sp>
        <p:nvSpPr>
          <p:cNvPr id="26631" name="Textfeld 3"/>
          <p:cNvSpPr txBox="1">
            <a:spLocks noChangeArrowheads="1"/>
          </p:cNvSpPr>
          <p:nvPr/>
        </p:nvSpPr>
        <p:spPr bwMode="auto">
          <a:xfrm>
            <a:off x="5435601" y="3685946"/>
            <a:ext cx="1944712" cy="1754326"/>
          </a:xfrm>
          <a:prstGeom prst="rect">
            <a:avLst/>
          </a:prstGeom>
          <a:noFill/>
          <a:ln w="9525">
            <a:noFill/>
            <a:miter lim="800000"/>
            <a:headEnd/>
            <a:tailEnd/>
          </a:ln>
        </p:spPr>
        <p:txBody>
          <a:bodyPr wrap="square">
            <a:spAutoFit/>
          </a:bodyPr>
          <a:lstStyle/>
          <a:p>
            <a:r>
              <a:rPr lang="el-GR" altLang="de-DE" dirty="0" smtClean="0"/>
              <a:t>Εσωτερική κριτική</a:t>
            </a:r>
            <a:r>
              <a:rPr lang="en-GB" altLang="de-DE" dirty="0" smtClean="0"/>
              <a:t>: </a:t>
            </a:r>
            <a:r>
              <a:rPr lang="el-GR" altLang="de-DE" dirty="0" smtClean="0"/>
              <a:t>Τα ξέρει όλα, γκρινιάζει, πιέζει, είναι δογματική</a:t>
            </a:r>
            <a:endParaRPr lang="en-GB" altLang="de-DE" dirty="0"/>
          </a:p>
        </p:txBody>
      </p:sp>
      <p:sp>
        <p:nvSpPr>
          <p:cNvPr id="22"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10.17</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2"/>
          <p:cNvSpPr>
            <a:spLocks noGrp="1"/>
          </p:cNvSpPr>
          <p:nvPr>
            <p:ph sz="quarter" idx="1"/>
          </p:nvPr>
        </p:nvSpPr>
        <p:spPr>
          <a:xfrm>
            <a:off x="252000" y="1339200"/>
            <a:ext cx="8640000" cy="4637088"/>
          </a:xfrm>
        </p:spPr>
        <p:txBody>
          <a:bodyPr/>
          <a:lstStyle/>
          <a:p>
            <a:pPr marL="180000" indent="0">
              <a:spcBef>
                <a:spcPts val="600"/>
              </a:spcBef>
              <a:spcAft>
                <a:spcPts val="0"/>
              </a:spcAft>
              <a:buFont typeface="Wingdings 2" pitchFamily="18" charset="2"/>
              <a:buNone/>
            </a:pPr>
            <a:r>
              <a:rPr lang="el-GR" altLang="de-DE" sz="1800" b="1" dirty="0" smtClean="0">
                <a:latin typeface="Verdana"/>
                <a:ea typeface="Verdana" pitchFamily="34" charset="0"/>
                <a:cs typeface="Verdana"/>
              </a:rPr>
              <a:t>Λειτουργία της εσωτερικής κριτικής</a:t>
            </a:r>
            <a:r>
              <a:rPr lang="en-GB" altLang="de-DE" sz="1800" b="1" dirty="0" smtClean="0">
                <a:latin typeface="Verdana"/>
                <a:ea typeface="Verdana" pitchFamily="34" charset="0"/>
                <a:cs typeface="Verdana"/>
              </a:rPr>
              <a:t>:</a:t>
            </a:r>
          </a:p>
          <a:p>
            <a:pPr marL="180000" indent="0">
              <a:spcBef>
                <a:spcPts val="0"/>
              </a:spcBef>
              <a:spcAft>
                <a:spcPts val="0"/>
              </a:spcAft>
              <a:buNone/>
            </a:pPr>
            <a:r>
              <a:rPr lang="el-GR" altLang="de-DE" sz="1800" dirty="0" smtClean="0">
                <a:latin typeface="Verdana"/>
                <a:ea typeface="Verdana" pitchFamily="34" charset="0"/>
                <a:cs typeface="Verdana"/>
              </a:rPr>
              <a:t>Μας κινητοποιεί, μας βοηθά να αποδώσουμε καλύτερα και να αντιμετωπίσουμε τις προκλήσεις.</a:t>
            </a:r>
            <a:endParaRPr lang="en-GB" altLang="de-DE" sz="1800" dirty="0" smtClean="0">
              <a:latin typeface="Verdana"/>
              <a:ea typeface="Verdana" pitchFamily="34" charset="0"/>
              <a:cs typeface="Verdana"/>
            </a:endParaRPr>
          </a:p>
          <a:p>
            <a:pPr marL="180000" indent="0">
              <a:spcBef>
                <a:spcPts val="0"/>
              </a:spcBef>
              <a:spcAft>
                <a:spcPts val="0"/>
              </a:spcAft>
              <a:buFont typeface="Wingdings 2" pitchFamily="18" charset="2"/>
              <a:buNone/>
            </a:pPr>
            <a:endParaRPr lang="en-GB" altLang="de-DE" sz="1800" b="1" dirty="0">
              <a:latin typeface="Verdana"/>
              <a:ea typeface="Verdana" pitchFamily="34" charset="0"/>
              <a:cs typeface="Verdana"/>
            </a:endParaRPr>
          </a:p>
          <a:p>
            <a:pPr marL="180000" indent="0">
              <a:spcBef>
                <a:spcPts val="0"/>
              </a:spcBef>
              <a:spcAft>
                <a:spcPts val="0"/>
              </a:spcAft>
              <a:buFont typeface="Wingdings 2" pitchFamily="18" charset="2"/>
              <a:buNone/>
            </a:pPr>
            <a:r>
              <a:rPr lang="el-GR" altLang="de-DE" sz="1800" b="1" dirty="0" smtClean="0">
                <a:latin typeface="Verdana"/>
                <a:ea typeface="Verdana" pitchFamily="34" charset="0"/>
                <a:cs typeface="Verdana"/>
              </a:rPr>
              <a:t>Κίνδυνος</a:t>
            </a:r>
            <a:r>
              <a:rPr lang="en-GB" altLang="de-DE" sz="1800" b="1" dirty="0" smtClean="0">
                <a:latin typeface="Verdana"/>
                <a:ea typeface="Verdana" pitchFamily="34" charset="0"/>
                <a:cs typeface="Verdana"/>
              </a:rPr>
              <a:t>:</a:t>
            </a:r>
          </a:p>
          <a:p>
            <a:pPr marL="180000" indent="0">
              <a:spcBef>
                <a:spcPts val="0"/>
              </a:spcBef>
              <a:spcAft>
                <a:spcPts val="0"/>
              </a:spcAft>
              <a:buFont typeface="Wingdings 2" pitchFamily="18" charset="2"/>
              <a:buNone/>
            </a:pPr>
            <a:r>
              <a:rPr lang="el-GR" altLang="de-DE" sz="1800" dirty="0" smtClean="0">
                <a:latin typeface="Verdana"/>
                <a:ea typeface="Verdana" pitchFamily="34" charset="0"/>
                <a:cs typeface="Verdana"/>
              </a:rPr>
              <a:t>Οι άνθρωποι με χαμηλή αυτοεκτίμηση έχουν μια πολύ κυρίαρχη και πολλές φορές απαιτητική εσωτερική κριτική. </a:t>
            </a:r>
            <a:endParaRPr lang="en-GB" altLang="de-DE" sz="1800" dirty="0" smtClean="0">
              <a:latin typeface="Verdana"/>
              <a:ea typeface="Verdana" pitchFamily="34" charset="0"/>
              <a:cs typeface="Verdana"/>
            </a:endParaRPr>
          </a:p>
          <a:p>
            <a:pPr marL="180000" indent="0">
              <a:spcBef>
                <a:spcPts val="1200"/>
              </a:spcBef>
              <a:spcAft>
                <a:spcPts val="0"/>
              </a:spcAft>
              <a:buNone/>
            </a:pPr>
            <a:r>
              <a:rPr lang="el-GR" altLang="de-DE" sz="1800" dirty="0" smtClean="0">
                <a:latin typeface="Verdana"/>
                <a:ea typeface="Verdana" pitchFamily="34" charset="0"/>
                <a:cs typeface="Verdana"/>
              </a:rPr>
              <a:t>Η εσωτερική κριτική θα πρέπει να έχει τη θέση της, αλλά όχι να καθορίζει όλη τη ζωή. </a:t>
            </a:r>
            <a:endParaRPr lang="en-GB" altLang="de-DE" sz="1800" dirty="0" smtClean="0">
              <a:solidFill>
                <a:schemeClr val="tx2"/>
              </a:solidFill>
              <a:latin typeface="Verdana"/>
              <a:cs typeface="Verdana"/>
            </a:endParaRPr>
          </a:p>
          <a:p>
            <a:pPr marL="0" indent="0">
              <a:buFont typeface="Wingdings 2" pitchFamily="18" charset="2"/>
              <a:buNone/>
            </a:pPr>
            <a:r>
              <a:rPr lang="en-GB" altLang="de-DE" sz="1800" dirty="0" smtClean="0">
                <a:solidFill>
                  <a:srgbClr val="006699"/>
                </a:solidFill>
                <a:latin typeface="Verdana"/>
                <a:cs typeface="Verdana"/>
              </a:rPr>
              <a:t> </a:t>
            </a:r>
          </a:p>
        </p:txBody>
      </p:sp>
      <p:pic>
        <p:nvPicPr>
          <p:cNvPr id="27652"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a:t>
            </a:r>
            <a:r>
              <a:rPr lang="en-US" altLang="de-DE" sz="800" dirty="0" err="1" smtClean="0"/>
              <a:t>Innerer</a:t>
            </a:r>
            <a:r>
              <a:rPr lang="en-US" altLang="de-DE" sz="800" dirty="0" smtClean="0"/>
              <a:t> </a:t>
            </a:r>
            <a:r>
              <a:rPr lang="en-US" altLang="de-DE" sz="800" dirty="0" err="1" smtClean="0"/>
              <a:t>Kritiker</a:t>
            </a:r>
            <a:r>
              <a:rPr lang="en-US" altLang="de-DE" sz="800" dirty="0" smtClean="0"/>
              <a:t>” by Lisa Schilling</a:t>
            </a:r>
            <a:endParaRPr lang="de-DE" altLang="de-DE" sz="800" dirty="0"/>
          </a:p>
        </p:txBody>
      </p:sp>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el-GR" altLang="de-DE" sz="2000" dirty="0" smtClean="0">
                <a:solidFill>
                  <a:schemeClr val="accent1"/>
                </a:solidFill>
              </a:rPr>
              <a:t>Εσωτερική κριτική</a:t>
            </a:r>
            <a:endParaRPr lang="en-GB" altLang="de-DE" sz="2000" strike="sngStrike" dirty="0">
              <a:solidFill>
                <a:srgbClr val="FF3300"/>
              </a:solidFill>
            </a:endParaRPr>
          </a:p>
        </p:txBody>
      </p:sp>
      <p:sp>
        <p:nvSpPr>
          <p:cNvPr id="14"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10.18</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Inhaltsplatzhalter 5"/>
          <p:cNvSpPr>
            <a:spLocks noGrp="1"/>
          </p:cNvSpPr>
          <p:nvPr>
            <p:ph sz="quarter" idx="4"/>
          </p:nvPr>
        </p:nvSpPr>
        <p:spPr>
          <a:xfrm>
            <a:off x="6732240" y="4149080"/>
            <a:ext cx="1944315" cy="2043013"/>
          </a:xfrm>
        </p:spPr>
        <p:txBody>
          <a:bodyPr/>
          <a:lstStyle/>
          <a:p>
            <a:pPr marL="0" indent="0">
              <a:buFont typeface="Wingdings 2" pitchFamily="18" charset="2"/>
              <a:buNone/>
            </a:pPr>
            <a:r>
              <a:rPr lang="el-GR" altLang="de-DE" sz="1800" dirty="0" smtClean="0">
                <a:latin typeface="Verdana" pitchFamily="34" charset="0"/>
                <a:ea typeface="Verdana" pitchFamily="34" charset="0"/>
                <a:cs typeface="Verdana" pitchFamily="34" charset="0"/>
              </a:rPr>
              <a:t>Καλοσυνάτος σύντροφος</a:t>
            </a:r>
            <a:r>
              <a:rPr lang="en-GB" altLang="de-DE" sz="1800" dirty="0" smtClean="0">
                <a:latin typeface="Verdana" pitchFamily="34" charset="0"/>
                <a:ea typeface="Verdana" pitchFamily="34" charset="0"/>
                <a:cs typeface="Verdana" pitchFamily="34" charset="0"/>
              </a:rPr>
              <a:t>: </a:t>
            </a:r>
            <a:r>
              <a:rPr lang="el-GR" altLang="de-DE" sz="1800" dirty="0" smtClean="0">
                <a:latin typeface="Verdana" pitchFamily="34" charset="0"/>
                <a:ea typeface="Verdana" pitchFamily="34" charset="0"/>
                <a:cs typeface="Verdana" pitchFamily="34" charset="0"/>
              </a:rPr>
              <a:t>εκτιμά ότι έχει γίνει σωστά, είναι στοργικός, κρίνει επιεικώς</a:t>
            </a:r>
            <a:endParaRPr lang="en-GB" altLang="de-DE" sz="1800" dirty="0" smtClean="0">
              <a:latin typeface="Verdana" pitchFamily="34" charset="0"/>
              <a:ea typeface="Verdana" pitchFamily="34" charset="0"/>
              <a:cs typeface="Verdana" pitchFamily="34" charset="0"/>
            </a:endParaRPr>
          </a:p>
        </p:txBody>
      </p:sp>
      <p:sp>
        <p:nvSpPr>
          <p:cNvPr id="28675" name="Inhaltsplatzhalter 34"/>
          <p:cNvSpPr>
            <a:spLocks noGrp="1"/>
          </p:cNvSpPr>
          <p:nvPr>
            <p:ph sz="quarter" idx="3"/>
          </p:nvPr>
        </p:nvSpPr>
        <p:spPr>
          <a:xfrm>
            <a:off x="683568" y="4437112"/>
            <a:ext cx="2010054" cy="2031325"/>
          </a:xfrm>
        </p:spPr>
        <p:txBody>
          <a:bodyPr wrap="square">
            <a:spAutoFit/>
          </a:bodyPr>
          <a:lstStyle/>
          <a:p>
            <a:pPr>
              <a:buNone/>
            </a:pPr>
            <a:r>
              <a:rPr lang="el-GR" altLang="de-DE" sz="1800" dirty="0" smtClean="0">
                <a:latin typeface="Verdana" pitchFamily="34" charset="0"/>
                <a:ea typeface="Verdana" pitchFamily="34" charset="0"/>
                <a:cs typeface="Verdana" pitchFamily="34" charset="0"/>
              </a:rPr>
              <a:t>Εσωτερική</a:t>
            </a:r>
          </a:p>
          <a:p>
            <a:pPr>
              <a:buNone/>
            </a:pPr>
            <a:r>
              <a:rPr lang="el-GR" altLang="de-DE" sz="1800" dirty="0" smtClean="0">
                <a:latin typeface="Verdana" pitchFamily="34" charset="0"/>
                <a:ea typeface="Verdana" pitchFamily="34" charset="0"/>
                <a:cs typeface="Verdana" pitchFamily="34" charset="0"/>
              </a:rPr>
              <a:t>κριτική</a:t>
            </a:r>
            <a:r>
              <a:rPr lang="en-GB" altLang="de-DE" sz="1800" dirty="0" smtClean="0">
                <a:latin typeface="Verdana" pitchFamily="34" charset="0"/>
                <a:ea typeface="Verdana" pitchFamily="34" charset="0"/>
                <a:cs typeface="Verdana" pitchFamily="34" charset="0"/>
              </a:rPr>
              <a:t>: </a:t>
            </a:r>
            <a:r>
              <a:rPr lang="el-GR" altLang="de-DE" sz="1800" dirty="0" smtClean="0">
                <a:latin typeface="Verdana" pitchFamily="34" charset="0"/>
                <a:ea typeface="Verdana" pitchFamily="34" charset="0"/>
                <a:cs typeface="Verdana" pitchFamily="34" charset="0"/>
              </a:rPr>
              <a:t>Τα </a:t>
            </a:r>
          </a:p>
          <a:p>
            <a:pPr>
              <a:buNone/>
            </a:pPr>
            <a:r>
              <a:rPr lang="el-GR" altLang="de-DE" sz="1800" dirty="0" smtClean="0">
                <a:latin typeface="Verdana" pitchFamily="34" charset="0"/>
                <a:ea typeface="Verdana" pitchFamily="34" charset="0"/>
                <a:cs typeface="Verdana" pitchFamily="34" charset="0"/>
              </a:rPr>
              <a:t>ξέρει όλα, </a:t>
            </a:r>
          </a:p>
          <a:p>
            <a:pPr>
              <a:buNone/>
            </a:pPr>
            <a:r>
              <a:rPr lang="el-GR" altLang="de-DE" sz="1800" dirty="0" smtClean="0">
                <a:latin typeface="Verdana" pitchFamily="34" charset="0"/>
                <a:ea typeface="Verdana" pitchFamily="34" charset="0"/>
                <a:cs typeface="Verdana" pitchFamily="34" charset="0"/>
              </a:rPr>
              <a:t>γκρινιάζει, </a:t>
            </a:r>
          </a:p>
          <a:p>
            <a:pPr>
              <a:buNone/>
            </a:pPr>
            <a:r>
              <a:rPr lang="el-GR" altLang="de-DE" sz="1800" dirty="0" smtClean="0">
                <a:latin typeface="Verdana" pitchFamily="34" charset="0"/>
                <a:ea typeface="Verdana" pitchFamily="34" charset="0"/>
                <a:cs typeface="Verdana" pitchFamily="34" charset="0"/>
              </a:rPr>
              <a:t>πιέζει, είναι </a:t>
            </a:r>
          </a:p>
          <a:p>
            <a:pPr>
              <a:buNone/>
            </a:pPr>
            <a:r>
              <a:rPr lang="el-GR" altLang="de-DE" sz="1800" dirty="0" smtClean="0">
                <a:latin typeface="Verdana" pitchFamily="34" charset="0"/>
                <a:ea typeface="Verdana" pitchFamily="34" charset="0"/>
                <a:cs typeface="Verdana" pitchFamily="34" charset="0"/>
              </a:rPr>
              <a:t>δογματική</a:t>
            </a:r>
            <a:endParaRPr lang="en-GB" altLang="de-DE" sz="1800" dirty="0">
              <a:latin typeface="Verdana" pitchFamily="34" charset="0"/>
              <a:ea typeface="Verdana" pitchFamily="34" charset="0"/>
              <a:cs typeface="Verdana" pitchFamily="34" charset="0"/>
            </a:endParaRPr>
          </a:p>
        </p:txBody>
      </p:sp>
      <p:grpSp>
        <p:nvGrpSpPr>
          <p:cNvPr id="28676" name="Gruppieren 36"/>
          <p:cNvGrpSpPr>
            <a:grpSpLocks/>
          </p:cNvGrpSpPr>
          <p:nvPr/>
        </p:nvGrpSpPr>
        <p:grpSpPr bwMode="auto">
          <a:xfrm>
            <a:off x="2844229" y="3200400"/>
            <a:ext cx="1655763" cy="2965450"/>
            <a:chOff x="2483768" y="2420888"/>
            <a:chExt cx="1656184" cy="2965418"/>
          </a:xfrm>
        </p:grpSpPr>
        <p:sp>
          <p:nvSpPr>
            <p:cNvPr id="28697"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98"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99"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700"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701" name="Gerader Verbinder 41"/>
            <p:cNvCxnSpPr>
              <a:cxnSpLocks noChangeShapeType="1"/>
              <a:stCxn id="28697" idx="4"/>
            </p:cNvCxnSpPr>
            <p:nvPr/>
          </p:nvCxnSpPr>
          <p:spPr bwMode="auto">
            <a:xfrm>
              <a:off x="3239852" y="3140968"/>
              <a:ext cx="0" cy="1296144"/>
            </a:xfrm>
            <a:prstGeom prst="line">
              <a:avLst/>
            </a:prstGeom>
            <a:noFill/>
            <a:ln w="9525" algn="ctr">
              <a:solidFill>
                <a:schemeClr val="tx1"/>
              </a:solidFill>
              <a:round/>
              <a:headEnd/>
              <a:tailEnd/>
            </a:ln>
          </p:spPr>
        </p:cxnSp>
        <p:cxnSp>
          <p:nvCxnSpPr>
            <p:cNvPr id="28702"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8703"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8704"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8705"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8706"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8707"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8708"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8709"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8677" name="Abgerundete rechteckige Legende 50"/>
          <p:cNvSpPr>
            <a:spLocks noChangeArrowheads="1"/>
          </p:cNvSpPr>
          <p:nvPr/>
        </p:nvSpPr>
        <p:spPr bwMode="auto">
          <a:xfrm>
            <a:off x="608932" y="2852936"/>
            <a:ext cx="2309181" cy="646986"/>
          </a:xfrm>
          <a:prstGeom prst="wedgeRoundRectCallout">
            <a:avLst>
              <a:gd name="adj1" fmla="val 45708"/>
              <a:gd name="adj2" fmla="val 75056"/>
              <a:gd name="adj3" fmla="val 16667"/>
            </a:avLst>
          </a:prstGeom>
          <a:noFill/>
          <a:ln w="9525" algn="ctr">
            <a:solidFill>
              <a:schemeClr val="tx1"/>
            </a:solidFill>
            <a:round/>
            <a:headEnd/>
            <a:tailEnd/>
          </a:ln>
        </p:spPr>
        <p:txBody>
          <a:bodyPr wrap="none">
            <a:spAutoFit/>
          </a:bodyPr>
          <a:lstStyle/>
          <a:p>
            <a:pPr algn="ctr" eaLnBrk="1" hangingPunct="1"/>
            <a:r>
              <a:rPr lang="el-GR" altLang="de-DE" sz="1600" dirty="0" smtClean="0">
                <a:solidFill>
                  <a:srgbClr val="006699"/>
                </a:solidFill>
              </a:rPr>
              <a:t>Είσαι κακός σε όλα</a:t>
            </a:r>
            <a:r>
              <a:rPr lang="en-GB" altLang="de-DE" sz="1600" dirty="0" smtClean="0">
                <a:solidFill>
                  <a:srgbClr val="006699"/>
                </a:solidFill>
              </a:rPr>
              <a:t>! </a:t>
            </a:r>
          </a:p>
          <a:p>
            <a:pPr algn="ctr" eaLnBrk="1" hangingPunct="1"/>
            <a:r>
              <a:rPr lang="el-GR" altLang="de-DE" sz="1600" dirty="0" smtClean="0">
                <a:solidFill>
                  <a:srgbClr val="006699"/>
                </a:solidFill>
              </a:rPr>
              <a:t>Είσαι άχρηστος</a:t>
            </a:r>
            <a:endParaRPr lang="en-GB" altLang="de-DE" sz="1600" dirty="0">
              <a:solidFill>
                <a:srgbClr val="006699"/>
              </a:solidFill>
            </a:endParaRPr>
          </a:p>
        </p:txBody>
      </p:sp>
      <p:grpSp>
        <p:nvGrpSpPr>
          <p:cNvPr id="28678" name="Gruppieren 51"/>
          <p:cNvGrpSpPr>
            <a:grpSpLocks/>
          </p:cNvGrpSpPr>
          <p:nvPr/>
        </p:nvGrpSpPr>
        <p:grpSpPr bwMode="auto">
          <a:xfrm>
            <a:off x="5364088" y="4330700"/>
            <a:ext cx="1011238" cy="1835150"/>
            <a:chOff x="4932040" y="3732533"/>
            <a:chExt cx="867403" cy="1835632"/>
          </a:xfrm>
        </p:grpSpPr>
        <p:sp>
          <p:nvSpPr>
            <p:cNvPr id="28684"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5"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86"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7"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688" name="Gerader Verbinder 56"/>
            <p:cNvCxnSpPr>
              <a:cxnSpLocks noChangeShapeType="1"/>
              <a:stCxn id="28684" idx="4"/>
            </p:cNvCxnSpPr>
            <p:nvPr/>
          </p:nvCxnSpPr>
          <p:spPr bwMode="auto">
            <a:xfrm>
              <a:off x="5328028" y="4178272"/>
              <a:ext cx="0" cy="802330"/>
            </a:xfrm>
            <a:prstGeom prst="line">
              <a:avLst/>
            </a:prstGeom>
            <a:noFill/>
            <a:ln w="9525" algn="ctr">
              <a:solidFill>
                <a:schemeClr val="tx1"/>
              </a:solidFill>
              <a:round/>
              <a:headEnd/>
              <a:tailEnd/>
            </a:ln>
          </p:spPr>
        </p:cxnSp>
        <p:cxnSp>
          <p:nvCxnSpPr>
            <p:cNvPr id="28689"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8690"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8691"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8692"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8693"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8694"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8695"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8696"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8679" name="Abgerundete rechteckige Legende 65"/>
          <p:cNvSpPr>
            <a:spLocks noChangeArrowheads="1"/>
          </p:cNvSpPr>
          <p:nvPr/>
        </p:nvSpPr>
        <p:spPr bwMode="auto">
          <a:xfrm>
            <a:off x="5893709" y="2663045"/>
            <a:ext cx="1595632" cy="1123712"/>
          </a:xfrm>
          <a:prstGeom prst="wedgeRoundRectCallout">
            <a:avLst>
              <a:gd name="adj1" fmla="val -35880"/>
              <a:gd name="adj2" fmla="val 105454"/>
              <a:gd name="adj3" fmla="val 16667"/>
            </a:avLst>
          </a:prstGeom>
          <a:noFill/>
          <a:ln w="9525" algn="ctr">
            <a:solidFill>
              <a:schemeClr val="tx1"/>
            </a:solidFill>
            <a:round/>
            <a:headEnd/>
            <a:tailEnd/>
          </a:ln>
        </p:spPr>
        <p:txBody>
          <a:bodyPr wrap="square">
            <a:spAutoFit/>
          </a:bodyPr>
          <a:lstStyle/>
          <a:p>
            <a:pPr algn="ctr" eaLnBrk="1" hangingPunct="1"/>
            <a:r>
              <a:rPr lang="el-GR" altLang="de-DE" sz="1200" dirty="0" smtClean="0">
                <a:solidFill>
                  <a:srgbClr val="006699"/>
                </a:solidFill>
              </a:rPr>
              <a:t>Τα κατάφερες καλά, πρέπει να είσαι περήφανος για τον εαυτό σου. </a:t>
            </a:r>
            <a:endParaRPr lang="en-GB" altLang="de-DE" sz="1200" dirty="0">
              <a:solidFill>
                <a:srgbClr val="006699"/>
              </a:solidFill>
            </a:endParaRPr>
          </a:p>
        </p:txBody>
      </p:sp>
      <p:sp>
        <p:nvSpPr>
          <p:cNvPr id="28680" name="Rectangle 3"/>
          <p:cNvSpPr>
            <a:spLocks noChangeArrowheads="1"/>
          </p:cNvSpPr>
          <p:nvPr/>
        </p:nvSpPr>
        <p:spPr bwMode="auto">
          <a:xfrm>
            <a:off x="3175" y="-7938"/>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Η εσωτερική κριτική και ο καλοσυνάτος σύντροφος</a:t>
            </a:r>
            <a:endParaRPr lang="en-GB" altLang="de-DE" sz="2000" dirty="0">
              <a:solidFill>
                <a:schemeClr val="accent1"/>
              </a:solidFill>
            </a:endParaRPr>
          </a:p>
        </p:txBody>
      </p:sp>
      <p:sp>
        <p:nvSpPr>
          <p:cNvPr id="28681" name="Textfeld 35"/>
          <p:cNvSpPr txBox="1">
            <a:spLocks noChangeArrowheads="1"/>
          </p:cNvSpPr>
          <p:nvPr/>
        </p:nvSpPr>
        <p:spPr bwMode="auto">
          <a:xfrm>
            <a:off x="252000" y="908719"/>
            <a:ext cx="8640000" cy="1754326"/>
          </a:xfrm>
          <a:prstGeom prst="rect">
            <a:avLst/>
          </a:prstGeom>
          <a:noFill/>
          <a:ln w="9525">
            <a:noFill/>
            <a:miter lim="800000"/>
            <a:headEnd/>
            <a:tailEnd/>
          </a:ln>
        </p:spPr>
        <p:txBody>
          <a:bodyPr anchor="ctr">
            <a:spAutoFit/>
          </a:bodyPr>
          <a:lstStyle/>
          <a:p>
            <a:pPr marL="180000"/>
            <a:r>
              <a:rPr lang="el-GR" altLang="de-DE" dirty="0" smtClean="0"/>
              <a:t>Ο αντίπαλος της εσωτερικής κριτικής είναι ο εσωτερικός καλοσυνάτος σύντροφος.</a:t>
            </a:r>
            <a:r>
              <a:rPr lang="en-GB" altLang="de-DE" dirty="0" smtClean="0"/>
              <a:t> </a:t>
            </a:r>
            <a:r>
              <a:rPr lang="el-GR" altLang="de-DE" dirty="0" smtClean="0"/>
              <a:t>Ακριβώς όπως η εσωτερική κριτική, αυτός δεν είναι ένα πραγματικό πρόσωπο, αλλά θυμίζει θετικές (τόνωση της αυτοεκτίμηση) αποφάσεις και αναμνήσεις. Οι άνθρωποι με χαμηλή αυτοεκτίμηση έχουν έναν πολύ μικρό και ήσυχο καλοσυνάτο σύντροφο σε σύγκριση με τη μεγάλη και θορυβώδη εσωτερική κριτική.</a:t>
            </a:r>
            <a:endParaRPr lang="en-GB" altLang="de-DE" dirty="0"/>
          </a:p>
        </p:txBody>
      </p:sp>
      <p:sp>
        <p:nvSpPr>
          <p:cNvPr id="39"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4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10.19</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Textfeld 1"/>
          <p:cNvSpPr txBox="1">
            <a:spLocks noChangeArrowheads="1"/>
          </p:cNvSpPr>
          <p:nvPr/>
        </p:nvSpPr>
        <p:spPr bwMode="auto">
          <a:xfrm>
            <a:off x="0" y="3213083"/>
            <a:ext cx="9144000" cy="3323987"/>
          </a:xfrm>
          <a:prstGeom prst="rect">
            <a:avLst/>
          </a:prstGeom>
          <a:noFill/>
          <a:ln>
            <a:noFill/>
          </a:ln>
          <a:extLst/>
        </p:spPr>
        <p:txBody>
          <a:bodyPr wrap="square">
            <a:spAutoFit/>
          </a:bodyPr>
          <a:lstStyle>
            <a:lvl1pPr>
              <a:defRPr>
                <a:solidFill>
                  <a:schemeClr val="tx1"/>
                </a:solidFill>
                <a:latin typeface="Verdana" pitchFamily="34" charset="0"/>
                <a:cs typeface="Times New Roman" pitchFamily="18" charset="0"/>
              </a:defRPr>
            </a:lvl1pPr>
            <a:lvl2pPr marL="742950" indent="-285750">
              <a:defRPr>
                <a:solidFill>
                  <a:schemeClr val="tx1"/>
                </a:solidFill>
                <a:latin typeface="Verdana" pitchFamily="34" charset="0"/>
                <a:cs typeface="Times New Roman" pitchFamily="18" charset="0"/>
              </a:defRPr>
            </a:lvl2pPr>
            <a:lvl3pPr marL="1143000" indent="-228600">
              <a:defRPr>
                <a:solidFill>
                  <a:schemeClr val="tx1"/>
                </a:solidFill>
                <a:latin typeface="Verdana" pitchFamily="34" charset="0"/>
                <a:cs typeface="Times New Roman" pitchFamily="18" charset="0"/>
              </a:defRPr>
            </a:lvl3pPr>
            <a:lvl4pPr marL="1600200" indent="-228600">
              <a:defRPr>
                <a:solidFill>
                  <a:schemeClr val="tx1"/>
                </a:solidFill>
                <a:latin typeface="Verdana" pitchFamily="34" charset="0"/>
                <a:cs typeface="Times New Roman" pitchFamily="18" charset="0"/>
              </a:defRPr>
            </a:lvl4pPr>
            <a:lvl5pPr marL="2057400" indent="-22860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marL="720000" lvl="1" indent="-360000" eaLnBrk="1" hangingPunct="1">
              <a:spcBef>
                <a:spcPts val="1200"/>
              </a:spcBef>
              <a:buClr>
                <a:srgbClr val="8CADAE"/>
              </a:buClr>
              <a:buSzPct val="85000"/>
              <a:buFontTx/>
              <a:buChar char="o"/>
              <a:tabLst>
                <a:tab pos="722313" algn="l"/>
              </a:tabLst>
              <a:defRPr/>
            </a:pPr>
            <a:r>
              <a:rPr lang="el-GR" dirty="0" smtClean="0"/>
              <a:t>Είναι καλό να μην επιλέξετε ένα πραγματικό πρόσωπο καθώς ποτέ δεν σκέφτεται μόνο θετικά πράγματα για κάποιον αλλά και αρνητικά. </a:t>
            </a:r>
            <a:endParaRPr lang="en-GB" sz="800" dirty="0" smtClean="0"/>
          </a:p>
          <a:p>
            <a:pPr marL="180000">
              <a:spcBef>
                <a:spcPts val="1200"/>
              </a:spcBef>
              <a:defRPr/>
            </a:pPr>
            <a:r>
              <a:rPr lang="el-GR" altLang="de-DE" b="1" dirty="0" smtClean="0"/>
              <a:t>Με τι θα μπορούσε να μοιάζει ο καλοσυνάτος σύντροφός σας;</a:t>
            </a:r>
            <a:endParaRPr lang="en-GB" altLang="de-DE" dirty="0" smtClean="0"/>
          </a:p>
          <a:p>
            <a:pPr marL="180000">
              <a:spcBef>
                <a:spcPts val="1200"/>
              </a:spcBef>
              <a:defRPr/>
            </a:pPr>
            <a:r>
              <a:rPr lang="el-GR" dirty="0" smtClean="0"/>
              <a:t>Κλείστε τα μάτια σας και φανταστείτε πώς θα θέλατε να είναι για σας ένας τέτοιος καλοσυνάτος σύντροφος. Κοιτάξτε μέσα σας και προσπαθήστε να βρείτε ένα σύμβολο για αυτό. Με το πάσο σας. Ίσως σας έρχονται περισσότερες από μία εικόνες στο μυαλό σας. Είναι κάποιος από αυτούς πιο δυνατός από τους άλλους; </a:t>
            </a:r>
            <a:endParaRPr lang="en-GB" dirty="0" smtClean="0"/>
          </a:p>
          <a:p>
            <a:pPr marL="180000">
              <a:spcBef>
                <a:spcPts val="1200"/>
              </a:spcBef>
              <a:defRPr/>
            </a:pPr>
            <a:r>
              <a:rPr lang="el-GR" dirty="0" smtClean="0"/>
              <a:t>Τσεκάρετε διπλά αν ο καλοσυνάτος σύντροφός σας εκπέμπει πραγματικά μόνο καλοσύνη, ενθάρρυνση και υποστήριξη. </a:t>
            </a:r>
            <a:endParaRPr lang="de-DE" altLang="de-DE" dirty="0" smtClean="0"/>
          </a:p>
        </p:txBody>
      </p:sp>
      <p:grpSp>
        <p:nvGrpSpPr>
          <p:cNvPr id="29698" name="Gruppieren 51"/>
          <p:cNvGrpSpPr>
            <a:grpSpLocks/>
          </p:cNvGrpSpPr>
          <p:nvPr/>
        </p:nvGrpSpPr>
        <p:grpSpPr bwMode="auto">
          <a:xfrm>
            <a:off x="8139595" y="1490638"/>
            <a:ext cx="676275" cy="1114425"/>
            <a:chOff x="4932040" y="3732533"/>
            <a:chExt cx="867403" cy="1835632"/>
          </a:xfrm>
        </p:grpSpPr>
        <p:sp>
          <p:nvSpPr>
            <p:cNvPr id="29705"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6"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9707"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8"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9709" name="Gerader Verbinder 56"/>
            <p:cNvCxnSpPr>
              <a:cxnSpLocks noChangeShapeType="1"/>
            </p:cNvCxnSpPr>
            <p:nvPr/>
          </p:nvCxnSpPr>
          <p:spPr bwMode="auto">
            <a:xfrm>
              <a:off x="5328028" y="4178272"/>
              <a:ext cx="0" cy="802330"/>
            </a:xfrm>
            <a:prstGeom prst="line">
              <a:avLst/>
            </a:prstGeom>
            <a:noFill/>
            <a:ln w="9525" algn="ctr">
              <a:solidFill>
                <a:schemeClr val="tx1"/>
              </a:solidFill>
              <a:round/>
              <a:headEnd/>
              <a:tailEnd/>
            </a:ln>
          </p:spPr>
        </p:cxnSp>
        <p:cxnSp>
          <p:nvCxnSpPr>
            <p:cNvPr id="29710"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9711"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9712"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9713"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9714"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9715"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9716"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9717"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9699" name="Abgerundete rechteckige Legende 65"/>
          <p:cNvSpPr>
            <a:spLocks noChangeArrowheads="1"/>
          </p:cNvSpPr>
          <p:nvPr/>
        </p:nvSpPr>
        <p:spPr bwMode="auto">
          <a:xfrm>
            <a:off x="6764824" y="1282905"/>
            <a:ext cx="1184275" cy="1123712"/>
          </a:xfrm>
          <a:prstGeom prst="wedgeRoundRectCallout">
            <a:avLst>
              <a:gd name="adj1" fmla="val 71759"/>
              <a:gd name="adj2" fmla="val 2954"/>
              <a:gd name="adj3" fmla="val 16667"/>
            </a:avLst>
          </a:prstGeom>
          <a:noFill/>
          <a:ln w="9525" algn="ctr">
            <a:solidFill>
              <a:schemeClr val="tx1"/>
            </a:solidFill>
            <a:round/>
            <a:headEnd/>
            <a:tailEnd/>
          </a:ln>
        </p:spPr>
        <p:txBody>
          <a:bodyPr>
            <a:spAutoFit/>
          </a:bodyPr>
          <a:lstStyle/>
          <a:p>
            <a:pPr algn="ctr" eaLnBrk="1" hangingPunct="1"/>
            <a:r>
              <a:rPr lang="el-GR" altLang="de-DE" sz="1000" dirty="0" smtClean="0">
                <a:solidFill>
                  <a:srgbClr val="006699"/>
                </a:solidFill>
              </a:rPr>
              <a:t>Τα κατάφερες καλά, μπορείς να είσαι περήφανος για τον εαυτό σου. </a:t>
            </a:r>
            <a:endParaRPr lang="en-GB" altLang="de-DE" sz="1000" dirty="0">
              <a:solidFill>
                <a:srgbClr val="006699"/>
              </a:solidFill>
            </a:endParaRPr>
          </a:p>
        </p:txBody>
      </p:sp>
      <p:sp>
        <p:nvSpPr>
          <p:cNvPr id="2970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Δυναμώστε τον καλοσυνάτο σύντροφο</a:t>
            </a:r>
            <a:endParaRPr lang="en-GB" altLang="de-DE" sz="2000" dirty="0">
              <a:solidFill>
                <a:schemeClr val="accent1"/>
              </a:solidFill>
            </a:endParaRPr>
          </a:p>
        </p:txBody>
      </p:sp>
      <p:sp>
        <p:nvSpPr>
          <p:cNvPr id="23"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2" name="Textfeld 1"/>
          <p:cNvSpPr txBox="1"/>
          <p:nvPr/>
        </p:nvSpPr>
        <p:spPr>
          <a:xfrm>
            <a:off x="0" y="904759"/>
            <a:ext cx="6732240" cy="2308324"/>
          </a:xfrm>
          <a:prstGeom prst="rect">
            <a:avLst/>
          </a:prstGeom>
          <a:noFill/>
        </p:spPr>
        <p:txBody>
          <a:bodyPr wrap="square" rtlCol="0">
            <a:spAutoFit/>
          </a:bodyPr>
          <a:lstStyle/>
          <a:p>
            <a:pPr marL="720000" lvl="1" indent="-360000" defTabSz="554038" eaLnBrk="1" hangingPunct="1">
              <a:spcBef>
                <a:spcPts val="1200"/>
              </a:spcBef>
              <a:buClr>
                <a:srgbClr val="8CADAE"/>
              </a:buClr>
              <a:buSzPct val="85000"/>
              <a:buFontTx/>
              <a:buChar char="o"/>
              <a:tabLst>
                <a:tab pos="722313" algn="l"/>
                <a:tab pos="6643688" algn="l"/>
              </a:tabLst>
              <a:defRPr/>
            </a:pPr>
            <a:r>
              <a:rPr lang="el-GR" altLang="de-DE" dirty="0" smtClean="0"/>
              <a:t>Για να αφήσετε τον καλοσυνάτο σύντροφο να έχει μεγαλύτερο λόγο στα πράγματα, είναι χρήσιμο να βρούμε ένα πρόσωπο ή ένα σύμβολο γι αυτόν που να αντιπροσωπεύει μόνο θετικά πράγματα. Αυτό θα μπορούσε να είναι π.χ. μια καλή νεράιδα ή ένας φύλακας άγγελος ή ακόμα και ένας ήρωας κινουμένων σχεδίων ή ένα </a:t>
            </a:r>
            <a:r>
              <a:rPr lang="el-GR" altLang="de-DE" dirty="0" err="1" smtClean="0"/>
              <a:t>λούτρινο</a:t>
            </a:r>
            <a:r>
              <a:rPr lang="el-GR" altLang="de-DE" dirty="0" smtClean="0"/>
              <a:t> ζωάκι που συμβολίζει αυτό για σας.</a:t>
            </a:r>
            <a:r>
              <a:rPr lang="en-GB" altLang="de-DE" dirty="0" smtClean="0"/>
              <a:t> </a:t>
            </a:r>
            <a:endParaRPr lang="en-GB" dirty="0"/>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10.20</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Inhaltsplatzhalter 2"/>
          <p:cNvSpPr>
            <a:spLocks noGrp="1"/>
          </p:cNvSpPr>
          <p:nvPr>
            <p:ph sz="quarter" idx="1"/>
          </p:nvPr>
        </p:nvSpPr>
        <p:spPr>
          <a:xfrm>
            <a:off x="250824" y="908720"/>
            <a:ext cx="8640763" cy="4320133"/>
          </a:xfrm>
        </p:spPr>
        <p:txBody>
          <a:bodyPr/>
          <a:lstStyle/>
          <a:p>
            <a:pPr marL="180000" indent="0">
              <a:spcBef>
                <a:spcPts val="1200"/>
              </a:spcBef>
              <a:buNone/>
            </a:pPr>
            <a:r>
              <a:rPr lang="el-GR" altLang="de-DE" sz="1800" dirty="0" smtClean="0">
                <a:latin typeface="Verdana" pitchFamily="34" charset="0"/>
                <a:ea typeface="Verdana" pitchFamily="34" charset="0"/>
                <a:cs typeface="Verdana" pitchFamily="34" charset="0"/>
              </a:rPr>
              <a:t>Στην καθημερινή ζωή συχνά είναι δύσκολο για ανθρώπους με χαμηλή αυτοεκτίμηση να αφήσουν τον καλοσυνάτο σύντροφο να έχει λόγο. Ως εκ τούτου, μπορεί να είναι χρήσιμο να γράψετε μία ή περισσότερες από τις θετικές προτάσεις του καλοσυνάτου συντρόφου σας για να τις έχετε στη διάθεσή σας.  </a:t>
            </a:r>
            <a:endParaRPr lang="en-GB" altLang="de-DE" sz="1800" dirty="0" smtClean="0">
              <a:latin typeface="Verdana" pitchFamily="34" charset="0"/>
              <a:ea typeface="Verdana" pitchFamily="34" charset="0"/>
              <a:cs typeface="Verdana" pitchFamily="34" charset="0"/>
            </a:endParaRPr>
          </a:p>
          <a:p>
            <a:pPr marL="180000" indent="0">
              <a:spcBef>
                <a:spcPts val="1200"/>
              </a:spcBef>
              <a:buNone/>
            </a:pPr>
            <a:r>
              <a:rPr lang="el-GR" altLang="de-DE" sz="1800" dirty="0" smtClean="0">
                <a:latin typeface="Verdana" pitchFamily="34" charset="0"/>
                <a:ea typeface="Verdana" pitchFamily="34" charset="0"/>
                <a:cs typeface="Verdana" pitchFamily="34" charset="0"/>
              </a:rPr>
              <a:t>Παράδειγμα</a:t>
            </a:r>
            <a:r>
              <a:rPr lang="en-GB" altLang="de-DE" sz="1800" dirty="0" smtClean="0">
                <a:latin typeface="Verdana" pitchFamily="34" charset="0"/>
                <a:ea typeface="Verdana" pitchFamily="34" charset="0"/>
                <a:cs typeface="Verdana" pitchFamily="34" charset="0"/>
              </a:rPr>
              <a:t>: </a:t>
            </a:r>
            <a:r>
              <a:rPr lang="el-GR" altLang="de-DE" sz="1800" dirty="0" smtClean="0">
                <a:latin typeface="Verdana" pitchFamily="34" charset="0"/>
                <a:ea typeface="Verdana" pitchFamily="34" charset="0"/>
                <a:cs typeface="Verdana" pitchFamily="34" charset="0"/>
              </a:rPr>
              <a:t>Ο Γιάννης θα ήθελε να σταματήσει το κάπνισμα και το έχει καταφέρει ήδη τρεις μέρες. Μετά από έναν καυγά με τη φίλη του ανάβει ένα τσιγάρο. </a:t>
            </a:r>
            <a:endParaRPr lang="en-GB" altLang="de-DE" sz="1800" dirty="0" smtClean="0">
              <a:latin typeface="Verdana" pitchFamily="34" charset="0"/>
              <a:ea typeface="Verdana" pitchFamily="34" charset="0"/>
              <a:cs typeface="Verdana" pitchFamily="34" charset="0"/>
            </a:endParaRPr>
          </a:p>
          <a:p>
            <a:pPr marL="180000" indent="0">
              <a:spcBef>
                <a:spcPts val="1200"/>
              </a:spcBef>
              <a:buNone/>
            </a:pPr>
            <a:r>
              <a:rPr lang="el-GR" altLang="de-DE" sz="1800" dirty="0" smtClean="0">
                <a:latin typeface="Verdana" pitchFamily="34" charset="0"/>
                <a:ea typeface="Verdana" pitchFamily="34" charset="0"/>
                <a:cs typeface="Verdana" pitchFamily="34" charset="0"/>
              </a:rPr>
              <a:t>Η εσωτερική κριτική λέει: «Είσαι χαμένος. Ήταν τόσο προφανές ότι δεν θα τα κατάφερνες. Κολλάς σε όλα». </a:t>
            </a:r>
            <a:endParaRPr lang="en-GB" altLang="de-DE" sz="1800" dirty="0" smtClean="0">
              <a:latin typeface="Verdana" pitchFamily="34" charset="0"/>
              <a:ea typeface="Verdana" pitchFamily="34" charset="0"/>
              <a:cs typeface="Verdana" pitchFamily="34" charset="0"/>
            </a:endParaRPr>
          </a:p>
          <a:p>
            <a:pPr marL="180000" indent="0">
              <a:spcBef>
                <a:spcPts val="1200"/>
              </a:spcBef>
              <a:buFont typeface="Wingdings 2" pitchFamily="18" charset="2"/>
              <a:buNone/>
            </a:pPr>
            <a:r>
              <a:rPr lang="el-GR" altLang="de-DE" sz="1800" dirty="0" smtClean="0">
                <a:latin typeface="Verdana" pitchFamily="34" charset="0"/>
                <a:ea typeface="Verdana" pitchFamily="34" charset="0"/>
                <a:cs typeface="Verdana" pitchFamily="34" charset="0"/>
              </a:rPr>
              <a:t>Τι θα μπορούσε να πει ο καλοσυνάτος σύντροφος;</a:t>
            </a:r>
            <a:endParaRPr lang="en-GB" altLang="de-DE" sz="1800" dirty="0" smtClean="0">
              <a:latin typeface="Verdana" pitchFamily="34" charset="0"/>
              <a:ea typeface="Verdana" pitchFamily="34" charset="0"/>
              <a:cs typeface="Verdana" pitchFamily="34" charset="0"/>
            </a:endParaRPr>
          </a:p>
          <a:p>
            <a:pPr marL="0" indent="0" algn="ctr">
              <a:buFont typeface="Wingdings 2" pitchFamily="18" charset="2"/>
              <a:buNone/>
            </a:pPr>
            <a:endParaRPr lang="el-GR" altLang="de-DE" sz="1800" dirty="0" smtClean="0">
              <a:latin typeface="Verdana" pitchFamily="34" charset="0"/>
              <a:ea typeface="Verdana" pitchFamily="34" charset="0"/>
              <a:cs typeface="Verdana" pitchFamily="34" charset="0"/>
            </a:endParaRPr>
          </a:p>
          <a:p>
            <a:pPr marL="0" indent="0" algn="ctr">
              <a:buFont typeface="Wingdings 2" pitchFamily="18" charset="2"/>
              <a:buNone/>
            </a:pPr>
            <a:r>
              <a:rPr lang="el-GR" altLang="de-DE" sz="1800" dirty="0" smtClean="0">
                <a:latin typeface="Verdana" pitchFamily="34" charset="0"/>
                <a:ea typeface="Verdana" pitchFamily="34" charset="0"/>
                <a:cs typeface="Verdana" pitchFamily="34" charset="0"/>
              </a:rPr>
              <a:t>;;;</a:t>
            </a:r>
            <a:endParaRPr lang="en-GB" altLang="de-DE" sz="1000" dirty="0" smtClean="0">
              <a:latin typeface="Verdana" pitchFamily="34" charset="0"/>
              <a:ea typeface="Verdana" pitchFamily="34" charset="0"/>
              <a:cs typeface="Verdana" pitchFamily="34" charset="0"/>
            </a:endParaRPr>
          </a:p>
          <a:p>
            <a:pPr marL="0" indent="0" algn="ctr">
              <a:buFont typeface="Wingdings 2" pitchFamily="18" charset="2"/>
              <a:buNone/>
            </a:pPr>
            <a:endParaRPr lang="de-DE" altLang="de-DE" sz="1800" dirty="0" smtClean="0">
              <a:solidFill>
                <a:srgbClr val="FF3300"/>
              </a:solidFill>
              <a:latin typeface="Verdana" pitchFamily="34" charset="0"/>
              <a:ea typeface="Verdana" pitchFamily="34" charset="0"/>
              <a:cs typeface="Verdana" pitchFamily="34" charset="0"/>
            </a:endParaRPr>
          </a:p>
          <a:p>
            <a:pPr marL="0" indent="0" algn="ctr">
              <a:buFont typeface="Wingdings 2" pitchFamily="18" charset="2"/>
              <a:buNone/>
            </a:pPr>
            <a:endParaRPr lang="de-DE" altLang="de-DE" sz="1800" dirty="0" smtClean="0">
              <a:latin typeface="Verdana" pitchFamily="34" charset="0"/>
              <a:ea typeface="Verdana" pitchFamily="34" charset="0"/>
              <a:cs typeface="Verdana" pitchFamily="34" charset="0"/>
            </a:endParaRP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a:t>
            </a:r>
            <a:r>
              <a:rPr lang="en-US" altLang="de-DE" sz="800" dirty="0" err="1" smtClean="0"/>
              <a:t>Innerer</a:t>
            </a:r>
            <a:r>
              <a:rPr lang="en-US" altLang="de-DE" sz="800" dirty="0" smtClean="0"/>
              <a:t> </a:t>
            </a:r>
            <a:r>
              <a:rPr lang="en-US" altLang="de-DE" sz="800" dirty="0" err="1" smtClean="0"/>
              <a:t>Kritiker</a:t>
            </a:r>
            <a:r>
              <a:rPr lang="en-US" altLang="de-DE" sz="800" dirty="0" smtClean="0"/>
              <a:t>” by Lisa Schilling</a:t>
            </a:r>
            <a:endParaRPr lang="de-DE" altLang="de-DE" sz="800" dirty="0"/>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Δυναμώστε τον καλοσυνάτο σύντροφο</a:t>
            </a:r>
            <a:endParaRPr lang="en-GB" altLang="de-DE" sz="2000" dirty="0">
              <a:solidFill>
                <a:schemeClr val="accent1"/>
              </a:solidFill>
            </a:endParaRPr>
          </a:p>
        </p:txBody>
      </p:sp>
      <p:sp>
        <p:nvSpPr>
          <p:cNvPr id="13"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10.21</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5330112"/>
          </a:xfrm>
        </p:spPr>
        <p:txBody>
          <a:bodyPr/>
          <a:lstStyle/>
          <a:p>
            <a:pPr marL="180000" indent="0">
              <a:spcBef>
                <a:spcPts val="1200"/>
              </a:spcBef>
              <a:buNone/>
            </a:pPr>
            <a:r>
              <a:rPr lang="el-GR" altLang="de-DE" sz="1800" dirty="0" smtClean="0">
                <a:latin typeface="Verdana" pitchFamily="34" charset="0"/>
                <a:ea typeface="Verdana" pitchFamily="34" charset="0"/>
                <a:cs typeface="Verdana" pitchFamily="34" charset="0"/>
              </a:rPr>
              <a:t>Στην καθημερινή ζωή συχνά είναι δύσκολο για ανθρώπους με χαμηλή αυτοεκτίμηση να αφήσουν τον καλοσυνάτο σύντροφο να έχει λόγο. Ως εκ τούτου, μπορεί να είναι χρήσιμο να γράψετε μία ή περισσότερες από τις θετικές προτάσεις του καλοσυνάτου συντρόφου σας για να τις έχετε στη διάθεσή σας.  </a:t>
            </a:r>
            <a:endParaRPr lang="en-GB" altLang="de-DE" sz="1800" dirty="0" smtClean="0">
              <a:latin typeface="Verdana" pitchFamily="34" charset="0"/>
              <a:ea typeface="Verdana" pitchFamily="34" charset="0"/>
              <a:cs typeface="Verdana" pitchFamily="34" charset="0"/>
            </a:endParaRPr>
          </a:p>
          <a:p>
            <a:pPr marL="180000" indent="0">
              <a:spcBef>
                <a:spcPts val="1200"/>
              </a:spcBef>
              <a:buNone/>
            </a:pPr>
            <a:r>
              <a:rPr lang="el-GR" altLang="de-DE" sz="1800" dirty="0" smtClean="0">
                <a:latin typeface="Verdana" pitchFamily="34" charset="0"/>
                <a:ea typeface="Verdana" pitchFamily="34" charset="0"/>
                <a:cs typeface="Verdana" pitchFamily="34" charset="0"/>
              </a:rPr>
              <a:t>Παράδειγμα</a:t>
            </a:r>
            <a:r>
              <a:rPr lang="en-GB" altLang="de-DE" sz="1800" dirty="0" smtClean="0">
                <a:latin typeface="Verdana" pitchFamily="34" charset="0"/>
                <a:ea typeface="Verdana" pitchFamily="34" charset="0"/>
                <a:cs typeface="Verdana" pitchFamily="34" charset="0"/>
              </a:rPr>
              <a:t>: </a:t>
            </a:r>
            <a:r>
              <a:rPr lang="el-GR" altLang="de-DE" sz="1800" dirty="0" smtClean="0">
                <a:latin typeface="Verdana" pitchFamily="34" charset="0"/>
                <a:ea typeface="Verdana" pitchFamily="34" charset="0"/>
                <a:cs typeface="Verdana" pitchFamily="34" charset="0"/>
              </a:rPr>
              <a:t>Ο Γιάννης θα ήθελε να σταματήσει το κάπνισμα και το έχει καταφέρει ήδη τρεις μέρες. Μετά από έναν καυγά με τη φίλη του ανάβει ένα τσιγάρο. </a:t>
            </a:r>
            <a:endParaRPr lang="en-GB" altLang="de-DE" sz="1800" dirty="0" smtClean="0">
              <a:latin typeface="Verdana" pitchFamily="34" charset="0"/>
              <a:ea typeface="Verdana" pitchFamily="34" charset="0"/>
              <a:cs typeface="Verdana" pitchFamily="34" charset="0"/>
            </a:endParaRPr>
          </a:p>
          <a:p>
            <a:pPr marL="180000" indent="0">
              <a:spcBef>
                <a:spcPts val="1200"/>
              </a:spcBef>
              <a:buNone/>
            </a:pPr>
            <a:r>
              <a:rPr lang="el-GR" altLang="de-DE" sz="1800" dirty="0" smtClean="0">
                <a:latin typeface="Verdana" pitchFamily="34" charset="0"/>
                <a:ea typeface="Verdana" pitchFamily="34" charset="0"/>
                <a:cs typeface="Verdana" pitchFamily="34" charset="0"/>
              </a:rPr>
              <a:t>Η εσωτερική κριτική λέει: «Είσαι χαμένος. Ήταν τόσο προφανές ότι δεν θα τα κατάφερνες. Κολλάς σε όλα». </a:t>
            </a:r>
            <a:endParaRPr lang="en-GB" altLang="de-DE" sz="1800" dirty="0" smtClean="0">
              <a:latin typeface="Verdana" pitchFamily="34" charset="0"/>
              <a:ea typeface="Verdana" pitchFamily="34" charset="0"/>
              <a:cs typeface="Verdana" pitchFamily="34" charset="0"/>
            </a:endParaRPr>
          </a:p>
          <a:p>
            <a:pPr marL="180000" indent="0">
              <a:spcBef>
                <a:spcPts val="1200"/>
              </a:spcBef>
              <a:buNone/>
            </a:pPr>
            <a:r>
              <a:rPr lang="el-GR" altLang="de-DE" sz="1800" dirty="0" smtClean="0">
                <a:latin typeface="Verdana" pitchFamily="34" charset="0"/>
                <a:ea typeface="Verdana" pitchFamily="34" charset="0"/>
                <a:cs typeface="Verdana" pitchFamily="34" charset="0"/>
              </a:rPr>
              <a:t>Καλοσυνάτος σύντροφος</a:t>
            </a:r>
            <a:r>
              <a:rPr lang="en-GB" altLang="de-DE" sz="1800" dirty="0" smtClean="0">
                <a:latin typeface="Verdana" pitchFamily="34" charset="0"/>
                <a:ea typeface="Verdana" pitchFamily="34" charset="0"/>
                <a:cs typeface="Verdana" pitchFamily="34" charset="0"/>
              </a:rPr>
              <a:t>: </a:t>
            </a:r>
            <a:r>
              <a:rPr lang="el-GR" altLang="de-DE" sz="1800" dirty="0" smtClean="0">
                <a:latin typeface="Verdana" pitchFamily="34" charset="0"/>
                <a:ea typeface="Verdana" pitchFamily="34" charset="0"/>
                <a:cs typeface="Verdana" pitchFamily="34" charset="0"/>
              </a:rPr>
              <a:t>«Μην είσαι τόσο αυστηρός με τον εαυτό σου. Δεν είναι πολύ εύκολο να κόψεις το κάπνισμα, ακόμα και έτσι όμως άντεξες τρεις ημέρες. Σε καταστάσεις στρες είναι ακόμη πιο         δύσκολο. Επειδή απλά κάπνισες ένα τσιγάρο αυτό δεν               σημαίνει ότι θα συνεχίσεις το κάπνισμα. Κι άλλοι πρώην          καπνιστές συνήθως χρειάζονται αρκετές προσπάθειες προτού             απαλλαχτούν εντελώς από το κάπνισμα.»</a:t>
            </a:r>
          </a:p>
          <a:p>
            <a:pPr marL="180000" indent="0">
              <a:spcBef>
                <a:spcPts val="1200"/>
              </a:spcBef>
              <a:buNone/>
            </a:pPr>
            <a:endParaRPr lang="en-GB" altLang="de-DE" sz="1800" dirty="0" smtClean="0">
              <a:latin typeface="Verdana" pitchFamily="34" charset="0"/>
              <a:ea typeface="Verdana" pitchFamily="34" charset="0"/>
              <a:cs typeface="Verdana" pitchFamily="34" charset="0"/>
            </a:endParaRP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a:t>
            </a:r>
            <a:r>
              <a:rPr lang="en-US" altLang="de-DE" sz="800" dirty="0" err="1" smtClean="0"/>
              <a:t>Innerer</a:t>
            </a:r>
            <a:r>
              <a:rPr lang="en-US" altLang="de-DE" sz="800" dirty="0" smtClean="0"/>
              <a:t> </a:t>
            </a:r>
            <a:r>
              <a:rPr lang="en-US" altLang="de-DE" sz="800" dirty="0" err="1" smtClean="0"/>
              <a:t>Kritiker</a:t>
            </a:r>
            <a:r>
              <a:rPr lang="en-US" altLang="de-DE" sz="800" dirty="0" smtClean="0"/>
              <a:t>” by Lisa Schilling</a:t>
            </a:r>
            <a:endParaRPr lang="de-DE" altLang="de-DE" sz="800" dirty="0"/>
          </a:p>
        </p:txBody>
      </p:sp>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Δυναμώστε τον καλοσυνάτο σύντροφο</a:t>
            </a:r>
            <a:endParaRPr lang="en-GB" altLang="de-DE" sz="2000" dirty="0">
              <a:solidFill>
                <a:schemeClr val="accent1"/>
              </a:solidFill>
            </a:endParaRPr>
          </a:p>
        </p:txBody>
      </p:sp>
      <p:sp>
        <p:nvSpPr>
          <p:cNvPr id="13"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10.22</a:t>
            </a:r>
            <a:endParaRPr lang="en-AU" altLang="de-DE" sz="1200" b="1" kern="0" dirty="0">
              <a:solidFill>
                <a:srgbClr val="646B86"/>
              </a:solidFill>
              <a:latin typeface="Verdana"/>
            </a:endParaRPr>
          </a:p>
        </p:txBody>
      </p:sp>
      <p:pic>
        <p:nvPicPr>
          <p:cNvPr id="8"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
          </p:nvPr>
        </p:nvSpPr>
        <p:spPr>
          <a:xfrm>
            <a:off x="252000" y="1478180"/>
            <a:ext cx="8640000" cy="4751164"/>
          </a:xfrm>
        </p:spPr>
        <p:txBody>
          <a:bodyPr/>
          <a:lstStyle/>
          <a:p>
            <a:pPr marL="180000" indent="0">
              <a:spcBef>
                <a:spcPts val="1200"/>
              </a:spcBef>
              <a:buNone/>
              <a:defRPr/>
            </a:pPr>
            <a:r>
              <a:rPr lang="el-GR" altLang="de-DE" sz="1800" dirty="0" smtClean="0">
                <a:latin typeface="Verdana" pitchFamily="34" charset="0"/>
                <a:ea typeface="Verdana" pitchFamily="34" charset="0"/>
                <a:cs typeface="Verdana" pitchFamily="34" charset="0"/>
              </a:rPr>
              <a:t>Ποιες είναι οι τυπικές καταστάσεις στις οποίες η εσωτερική κριτική σας είναι πολύ δυνατή και εσείς υποτιμάτε τον εαυτό σας; Τι θα μπορούσε να πει ο καλοσυνάτος  σύντροφο σας σε αυτές τις καταστάσεις; Σημειώστε το.</a:t>
            </a:r>
            <a:endParaRPr lang="en-GB" altLang="de-DE" sz="1800" dirty="0" smtClean="0">
              <a:latin typeface="Verdana" pitchFamily="34" charset="0"/>
              <a:ea typeface="Verdana" pitchFamily="34" charset="0"/>
              <a:cs typeface="Verdana" pitchFamily="34" charset="0"/>
            </a:endParaRPr>
          </a:p>
          <a:p>
            <a:pPr marL="180000" indent="0">
              <a:spcBef>
                <a:spcPts val="1200"/>
              </a:spcBef>
              <a:buNone/>
              <a:defRPr/>
            </a:pPr>
            <a:r>
              <a:rPr lang="el-GR" sz="1800" dirty="0" smtClean="0">
                <a:latin typeface="Verdana" pitchFamily="34" charset="0"/>
                <a:ea typeface="Verdana" pitchFamily="34" charset="0"/>
                <a:cs typeface="Verdana" pitchFamily="34" charset="0"/>
              </a:rPr>
              <a:t>Σταματήστε για λίγο κατά τη διάρκεια της ημέρας και αναρωτηθείτε τι θα έλεγε ο καλοσυνάτος σύντροφό σας σε αυτή την περίσταση. Ψάξτε ενεργά για αυτόν, καθώς δεν αισθάνεται πολύ εξοικειωμένος στο να δώσει με την πρώτη προσοχή στο θετικό αντί στο αρνητικό. </a:t>
            </a:r>
            <a:endParaRPr lang="en-GB" sz="1800" dirty="0" smtClean="0">
              <a:latin typeface="Verdana" pitchFamily="34" charset="0"/>
              <a:ea typeface="Verdana" pitchFamily="34" charset="0"/>
              <a:cs typeface="Verdana" pitchFamily="34" charset="0"/>
            </a:endParaRPr>
          </a:p>
          <a:p>
            <a:pPr marL="180000" indent="0">
              <a:spcBef>
                <a:spcPts val="1200"/>
              </a:spcBef>
              <a:buNone/>
              <a:defRPr/>
            </a:pPr>
            <a:r>
              <a:rPr lang="el-GR" sz="1800" dirty="0" smtClean="0">
                <a:latin typeface="Verdana" pitchFamily="34" charset="0"/>
                <a:ea typeface="Verdana" pitchFamily="34" charset="0"/>
                <a:cs typeface="Verdana" pitchFamily="34" charset="0"/>
              </a:rPr>
              <a:t>Γράψτε κάτω τις απαντήσεις του καλοσυνάτου συντρόφου σας. Σε περιόδους αποθάρρυνσης, μπορείτε να τις διαβάσετε ώστε να σας βοηθήσουν να πάρετε θάρρος.</a:t>
            </a:r>
            <a:endParaRPr lang="en-GB" altLang="de-DE" sz="1800" dirty="0" smtClean="0">
              <a:latin typeface="Verdana" pitchFamily="34" charset="0"/>
              <a:ea typeface="Verdana" pitchFamily="34" charset="0"/>
              <a:cs typeface="Verdana" pitchFamily="34" charset="0"/>
            </a:endParaRPr>
          </a:p>
        </p:txBody>
      </p:sp>
      <p:grpSp>
        <p:nvGrpSpPr>
          <p:cNvPr id="14" name="Group 35"/>
          <p:cNvGrpSpPr>
            <a:grpSpLocks/>
          </p:cNvGrpSpPr>
          <p:nvPr/>
        </p:nvGrpSpPr>
        <p:grpSpPr bwMode="auto">
          <a:xfrm>
            <a:off x="0" y="6167432"/>
            <a:ext cx="2484438" cy="561974"/>
            <a:chOff x="0" y="3957"/>
            <a:chExt cx="1565" cy="354"/>
          </a:xfrm>
        </p:grpSpPr>
        <p:sp>
          <p:nvSpPr>
            <p:cNvPr id="15" name="Rectangle 69"/>
            <p:cNvSpPr>
              <a:spLocks noChangeArrowheads="1"/>
            </p:cNvSpPr>
            <p:nvPr/>
          </p:nvSpPr>
          <p:spPr bwMode="auto">
            <a:xfrm>
              <a:off x="0" y="3957"/>
              <a:ext cx="1428"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6"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17" name="Text Box 71"/>
            <p:cNvSpPr txBox="1">
              <a:spLocks noChangeArrowheads="1"/>
            </p:cNvSpPr>
            <p:nvPr/>
          </p:nvSpPr>
          <p:spPr bwMode="auto">
            <a:xfrm>
              <a:off x="113" y="4001"/>
              <a:ext cx="1452" cy="310"/>
            </a:xfrm>
            <a:prstGeom prst="rect">
              <a:avLst/>
            </a:prstGeom>
            <a:noFill/>
            <a:ln w="9525">
              <a:noFill/>
              <a:miter lim="800000"/>
              <a:headEnd/>
              <a:tailEnd/>
            </a:ln>
          </p:spPr>
          <p:txBody>
            <a:bodyPr wrap="square">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i="1" dirty="0" smtClean="0"/>
                <a:t>φύλλο εργασίας </a:t>
              </a:r>
              <a:r>
                <a:rPr lang="de-DE" altLang="de-DE" sz="1200" i="1" dirty="0" smtClean="0"/>
                <a:t>10.4</a:t>
              </a:r>
              <a:endParaRPr lang="de-DE" altLang="de-DE" sz="1200" i="1" dirty="0"/>
            </a:p>
            <a:p>
              <a:pPr eaLnBrk="1" hangingPunct="1"/>
              <a:r>
                <a:rPr lang="de-DE" altLang="de-DE" sz="1200" dirty="0"/>
                <a:t>     </a:t>
              </a:r>
            </a:p>
          </p:txBody>
        </p:sp>
      </p:grpSp>
      <p:sp>
        <p:nvSpPr>
          <p:cNvPr id="1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dirty="0" smtClean="0"/>
              <a:t>“</a:t>
            </a:r>
            <a:r>
              <a:rPr lang="en-US" altLang="de-DE" sz="800" dirty="0" err="1" smtClean="0"/>
              <a:t>Innerer</a:t>
            </a:r>
            <a:r>
              <a:rPr lang="en-US" altLang="de-DE" sz="800" dirty="0" smtClean="0"/>
              <a:t> </a:t>
            </a:r>
            <a:r>
              <a:rPr lang="en-US" altLang="de-DE" sz="800" dirty="0" err="1" smtClean="0"/>
              <a:t>Kritiker</a:t>
            </a:r>
            <a:r>
              <a:rPr lang="en-US" altLang="de-DE" sz="800" dirty="0" smtClean="0"/>
              <a:t>” by Lisa Schilling</a:t>
            </a:r>
            <a:endParaRPr lang="de-DE" altLang="de-DE" sz="800" dirty="0"/>
          </a:p>
        </p:txBody>
      </p:sp>
      <p:pic>
        <p:nvPicPr>
          <p:cNvPr id="18"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2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Δυναμώστε τον καλοσυνάτο σύντροφο</a:t>
            </a:r>
            <a:endParaRPr lang="en-GB" altLang="de-DE" sz="2000" dirty="0">
              <a:solidFill>
                <a:schemeClr val="accent1"/>
              </a:solidFill>
            </a:endParaRPr>
          </a:p>
        </p:txBody>
      </p:sp>
      <p:sp>
        <p:nvSpPr>
          <p:cNvPr id="21"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10.23</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ext Box 4"/>
          <p:cNvSpPr txBox="1">
            <a:spLocks noChangeArrowheads="1"/>
          </p:cNvSpPr>
          <p:nvPr/>
        </p:nvSpPr>
        <p:spPr bwMode="auto">
          <a:xfrm>
            <a:off x="0" y="211334"/>
            <a:ext cx="9144000" cy="369332"/>
          </a:xfrm>
          <a:prstGeom prst="rect">
            <a:avLst/>
          </a:prstGeom>
          <a:noFill/>
          <a:ln w="9525">
            <a:noFill/>
            <a:miter lim="800000"/>
            <a:headEnd/>
            <a:tailEnd/>
          </a:ln>
        </p:spPr>
        <p:txBody>
          <a:bodyPr anchor="ctr">
            <a:spAutoFit/>
          </a:bodyPr>
          <a:lstStyle/>
          <a:p>
            <a:pPr algn="ctr" eaLnBrk="1" hangingPunct="1">
              <a:lnSpc>
                <a:spcPct val="90000"/>
              </a:lnSpc>
              <a:spcBef>
                <a:spcPct val="20000"/>
              </a:spcBef>
            </a:pPr>
            <a:r>
              <a:rPr lang="el-GR" altLang="de-DE" sz="2000" dirty="0" smtClean="0">
                <a:solidFill>
                  <a:schemeClr val="accent1"/>
                </a:solidFill>
              </a:rPr>
              <a:t>Εφαρμόζοντας τα δικά σας πρότυπα ως απόλυτη μέτρηση</a:t>
            </a:r>
            <a:endParaRPr lang="en-GB" altLang="de-DE" sz="2000" b="1" dirty="0">
              <a:solidFill>
                <a:schemeClr val="accent1"/>
              </a:solidFill>
              <a:latin typeface="Arial" charset="0"/>
            </a:endParaRPr>
          </a:p>
        </p:txBody>
      </p:sp>
      <p:pic>
        <p:nvPicPr>
          <p:cNvPr id="33795" name="Picture 10"/>
          <p:cNvPicPr>
            <a:picLocks noChangeAspect="1" noChangeArrowheads="1"/>
          </p:cNvPicPr>
          <p:nvPr/>
        </p:nvPicPr>
        <p:blipFill>
          <a:blip r:embed="rId3"/>
          <a:srcRect/>
          <a:stretch>
            <a:fillRect/>
          </a:stretch>
        </p:blipFill>
        <p:spPr bwMode="auto">
          <a:xfrm>
            <a:off x="7123112" y="5153298"/>
            <a:ext cx="2020888" cy="1516062"/>
          </a:xfrm>
          <a:prstGeom prst="rect">
            <a:avLst/>
          </a:prstGeom>
          <a:noFill/>
          <a:ln w="9525">
            <a:noFill/>
            <a:miter lim="800000"/>
            <a:headEnd/>
            <a:tailEnd/>
          </a:ln>
        </p:spPr>
      </p:pic>
      <p:sp>
        <p:nvSpPr>
          <p:cNvPr id="33796" name="Rectangle 11"/>
          <p:cNvSpPr>
            <a:spLocks noChangeArrowheads="1"/>
          </p:cNvSpPr>
          <p:nvPr/>
        </p:nvSpPr>
        <p:spPr bwMode="auto">
          <a:xfrm>
            <a:off x="-61913" y="6670675"/>
            <a:ext cx="1560042"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(“Mirror Love” by Katie@!)</a:t>
            </a:r>
            <a:endParaRPr lang="en-GB" altLang="de-DE" sz="800" i="1" dirty="0"/>
          </a:p>
        </p:txBody>
      </p:sp>
      <p:sp>
        <p:nvSpPr>
          <p:cNvPr id="33798" name="Text Box 11"/>
          <p:cNvSpPr txBox="1">
            <a:spLocks noChangeArrowheads="1"/>
          </p:cNvSpPr>
          <p:nvPr/>
        </p:nvSpPr>
        <p:spPr bwMode="auto">
          <a:xfrm>
            <a:off x="252000" y="1339200"/>
            <a:ext cx="8640000" cy="2893100"/>
          </a:xfrm>
          <a:prstGeom prst="rect">
            <a:avLst/>
          </a:prstGeom>
          <a:noFill/>
          <a:ln w="9525">
            <a:noFill/>
            <a:miter lim="800000"/>
            <a:headEnd/>
            <a:tailEnd/>
          </a:ln>
        </p:spPr>
        <p:txBody>
          <a:bodyPr>
            <a:spAutoFit/>
          </a:bodyPr>
          <a:lstStyle/>
          <a:p>
            <a:pPr marL="180000" eaLnBrk="1" hangingPunct="1">
              <a:tabLst>
                <a:tab pos="361950" algn="l"/>
              </a:tabLst>
            </a:pPr>
            <a:r>
              <a:rPr lang="el-GR" altLang="de-DE" b="1" dirty="0" smtClean="0"/>
              <a:t>Υπάρχει μια διαφορά ανάμεσα στο πώς εγώ κρίνω τον εαυτό μου  και πώς οι άλλοι κρίνουν εμένα</a:t>
            </a:r>
            <a:r>
              <a:rPr lang="en-GB" altLang="de-DE" b="1" dirty="0" smtClean="0"/>
              <a:t>!</a:t>
            </a:r>
          </a:p>
          <a:p>
            <a:pPr marL="363538" indent="-363538" eaLnBrk="1" hangingPunct="1">
              <a:tabLst>
                <a:tab pos="361950" algn="l"/>
              </a:tabLst>
            </a:pPr>
            <a:endParaRPr lang="en-GB" altLang="de-DE" dirty="0" smtClean="0"/>
          </a:p>
          <a:p>
            <a:pPr marL="720000" lvl="1" indent="-360000" eaLnBrk="1" hangingPunct="1">
              <a:spcBef>
                <a:spcPts val="1200"/>
              </a:spcBef>
              <a:buClr>
                <a:srgbClr val="8CADAE"/>
              </a:buClr>
              <a:buSzPct val="85000"/>
              <a:buFontTx/>
              <a:buChar char="o"/>
              <a:tabLst>
                <a:tab pos="722313" algn="l"/>
              </a:tabLst>
              <a:defRPr/>
            </a:pPr>
            <a:r>
              <a:rPr lang="el-GR" altLang="de-DE" dirty="0" smtClean="0"/>
              <a:t>Αν με θεωρήσω άσχημο, βαρετό κλπ, οι άλλοι δεν είναι απαραίτητο να μοιράζονται την ίδια άποψη. Υπάρχουν πολλές γνώμες, κρίσεις και προτιμήσεις!</a:t>
            </a:r>
          </a:p>
          <a:p>
            <a:pPr marL="720000" lvl="1" indent="-360000" eaLnBrk="1" hangingPunct="1">
              <a:spcBef>
                <a:spcPts val="1200"/>
              </a:spcBef>
              <a:buClr>
                <a:srgbClr val="8CADAE"/>
              </a:buClr>
              <a:buSzPct val="85000"/>
              <a:buFontTx/>
              <a:buChar char="o"/>
              <a:tabLst>
                <a:tab pos="722313" algn="l"/>
              </a:tabLst>
              <a:defRPr/>
            </a:pPr>
            <a:r>
              <a:rPr lang="el-GR" altLang="de-DE" dirty="0" smtClean="0"/>
              <a:t>Πολλοί άνθρωποι είναι οι χειρότεροι εχθροί του εαυτού τους και είναι υπερβολικά κριτικοί απέναντι σε αυτόν!  Η εσωτερική κριτική είναι, όπως μόλις είδαμε, ιδιαίτερα μεγάλη και δυνατή.</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10.24</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234000" y="1339200"/>
            <a:ext cx="8676000" cy="3817992"/>
          </a:xfrm>
          <a:prstGeom prst="rect">
            <a:avLst/>
          </a:prstGeom>
          <a:noFill/>
          <a:ln w="9525">
            <a:noFill/>
            <a:miter lim="800000"/>
            <a:headEnd/>
            <a:tailEnd/>
          </a:ln>
        </p:spPr>
        <p:txBody>
          <a:bodyPr anchor="ctr"/>
          <a:lstStyle/>
          <a:p>
            <a:pPr marL="0" lvl="1" algn="ctr" eaLnBrk="1" hangingPunct="1">
              <a:spcBef>
                <a:spcPts val="1200"/>
              </a:spcBef>
              <a:buClr>
                <a:srgbClr val="006699"/>
              </a:buClr>
              <a:buFont typeface="Wingdings" pitchFamily="2" charset="2"/>
              <a:buNone/>
            </a:pPr>
            <a:r>
              <a:rPr lang="el-GR" altLang="de-DE" dirty="0" smtClean="0"/>
              <a:t>Συγκρίνετε συχνά τον εαυτό σας με τους άλλους;</a:t>
            </a:r>
            <a:r>
              <a:rPr lang="en-GB" altLang="de-DE" dirty="0" smtClean="0"/>
              <a:t> </a:t>
            </a:r>
          </a:p>
          <a:p>
            <a:pPr marL="0" lvl="1" algn="ctr" eaLnBrk="1" hangingPunct="1">
              <a:spcBef>
                <a:spcPts val="1200"/>
              </a:spcBef>
              <a:buClr>
                <a:srgbClr val="006699"/>
              </a:buClr>
              <a:buFont typeface="Wingdings" pitchFamily="2" charset="2"/>
              <a:buNone/>
            </a:pPr>
            <a:endParaRPr lang="en-GB" altLang="de-DE" dirty="0" smtClean="0"/>
          </a:p>
          <a:p>
            <a:pPr marL="0" lvl="1" algn="ctr" eaLnBrk="1" hangingPunct="1">
              <a:spcBef>
                <a:spcPts val="1200"/>
              </a:spcBef>
              <a:buClr>
                <a:srgbClr val="006699"/>
              </a:buClr>
              <a:buFont typeface="Wingdings" pitchFamily="2" charset="2"/>
              <a:buNone/>
            </a:pPr>
            <a:r>
              <a:rPr lang="el-GR" altLang="de-DE" dirty="0" smtClean="0"/>
              <a:t>Εάν ναι, με ποιους;</a:t>
            </a:r>
            <a:r>
              <a:rPr lang="en-GB" altLang="de-DE" dirty="0" smtClean="0"/>
              <a:t> </a:t>
            </a:r>
          </a:p>
          <a:p>
            <a:pPr marL="0" lvl="1" algn="ctr" eaLnBrk="1" hangingPunct="1">
              <a:spcBef>
                <a:spcPts val="1200"/>
              </a:spcBef>
              <a:buClr>
                <a:srgbClr val="006699"/>
              </a:buClr>
              <a:buFont typeface="Wingdings" pitchFamily="2" charset="2"/>
              <a:buNone/>
            </a:pPr>
            <a:endParaRPr lang="en-GB" altLang="de-DE" dirty="0" smtClean="0"/>
          </a:p>
          <a:p>
            <a:pPr marL="0" lvl="1" algn="ctr" eaLnBrk="1" hangingPunct="1">
              <a:spcBef>
                <a:spcPts val="1200"/>
              </a:spcBef>
              <a:buClr>
                <a:srgbClr val="006699"/>
              </a:buClr>
              <a:buFont typeface="Wingdings" pitchFamily="2" charset="2"/>
              <a:buNone/>
            </a:pPr>
            <a:r>
              <a:rPr lang="el-GR" altLang="de-DE" dirty="0" smtClean="0"/>
              <a:t>Πόσο δίκαιοι είστε σε αυτές τις συγκρίσεις;</a:t>
            </a:r>
            <a:endParaRPr lang="en-GB" altLang="de-DE" dirty="0"/>
          </a:p>
        </p:txBody>
      </p:sp>
      <p:sp>
        <p:nvSpPr>
          <p:cNvPr id="3481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Σύγκριση με άλλους</a:t>
            </a:r>
            <a:endParaRPr lang="en-GB" altLang="de-DE" sz="200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10.25</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257968" y="1339850"/>
            <a:ext cx="5538167" cy="3817342"/>
          </a:xfrm>
        </p:spPr>
        <p:txBody>
          <a:bodyPr/>
          <a:lstStyle/>
          <a:p>
            <a:pPr marL="720000" lvl="1" indent="-360000" eaLnBrk="1" hangingPunct="1">
              <a:spcBef>
                <a:spcPts val="1200"/>
              </a:spcBef>
              <a:buClr>
                <a:srgbClr val="8CADAE"/>
              </a:buClr>
              <a:buSzPct val="85000"/>
              <a:buFontTx/>
              <a:buChar char="o"/>
              <a:tabLst>
                <a:tab pos="722313" algn="l"/>
              </a:tabLst>
              <a:defRPr/>
            </a:pPr>
            <a:r>
              <a:rPr lang="el-GR" altLang="de-DE" sz="1800" kern="1200" dirty="0" smtClean="0">
                <a:solidFill>
                  <a:schemeClr val="tx1"/>
                </a:solidFill>
                <a:latin typeface="Verdana" pitchFamily="34" charset="0"/>
                <a:ea typeface="+mn-ea"/>
                <a:cs typeface="Times New Roman" pitchFamily="18" charset="0"/>
              </a:rPr>
              <a:t>Γρήγορα και χωρίς να γίνεται αντιληπτό, συγκρίνουμε τον εαυτό μας με τους άλλους. Αυτό είναι κανονικό.</a:t>
            </a:r>
          </a:p>
          <a:p>
            <a:pPr marL="720000" lvl="1" indent="-360000" eaLnBrk="1" hangingPunct="1">
              <a:spcBef>
                <a:spcPts val="1200"/>
              </a:spcBef>
              <a:buClr>
                <a:srgbClr val="8CADAE"/>
              </a:buClr>
              <a:buSzPct val="85000"/>
              <a:buFontTx/>
              <a:buChar char="o"/>
              <a:tabLst>
                <a:tab pos="722313" algn="l"/>
              </a:tabLst>
              <a:defRPr/>
            </a:pPr>
            <a:r>
              <a:rPr lang="el-GR" altLang="de-DE" sz="1800" kern="1200" dirty="0" smtClean="0">
                <a:solidFill>
                  <a:schemeClr val="tx1"/>
                </a:solidFill>
                <a:latin typeface="Verdana" pitchFamily="34" charset="0"/>
                <a:ea typeface="+mn-ea"/>
                <a:cs typeface="Times New Roman" pitchFamily="18" charset="0"/>
              </a:rPr>
              <a:t>Με ποιόν και σε ποιους τομείς συγκρίνουμε τον εαυτό μας μπορεί να επηρεάσει την αυτοεκτίμησή μας. Άτομα με προβλήματα αυτοεκτίμησης επιλέγουν συχνά άδικες συγκρίσεις (π.χ. με διευθυντικά στελέχη όταν πρόκειται για τους μισθούς).</a:t>
            </a:r>
            <a:endParaRPr lang="en-GB" altLang="de-DE" sz="1800" dirty="0" smtClean="0"/>
          </a:p>
        </p:txBody>
      </p:sp>
      <p:sp>
        <p:nvSpPr>
          <p:cNvPr id="35843" name="Rectangle 1033"/>
          <p:cNvSpPr>
            <a:spLocks noChangeArrowheads="1"/>
          </p:cNvSpPr>
          <p:nvPr/>
        </p:nvSpPr>
        <p:spPr bwMode="auto">
          <a:xfrm>
            <a:off x="-180975" y="3068638"/>
            <a:ext cx="6048375" cy="4525962"/>
          </a:xfrm>
          <a:prstGeom prst="rect">
            <a:avLst/>
          </a:prstGeom>
          <a:noFill/>
          <a:ln w="9525">
            <a:noFill/>
            <a:miter lim="800000"/>
            <a:headEnd/>
            <a:tailEnd/>
          </a:ln>
        </p:spPr>
        <p:txBody>
          <a:bodyPr/>
          <a:lstStyle/>
          <a:p>
            <a:pPr marL="742950" lvl="1" indent="-285750">
              <a:lnSpc>
                <a:spcPct val="80000"/>
              </a:lnSpc>
              <a:spcBef>
                <a:spcPct val="20000"/>
              </a:spcBef>
              <a:buClr>
                <a:srgbClr val="006699"/>
              </a:buClr>
              <a:buFont typeface="Wingdings" pitchFamily="2" charset="2"/>
              <a:buChar char="Ø"/>
            </a:pPr>
            <a:endParaRPr lang="de-DE" altLang="de-DE" sz="4400">
              <a:solidFill>
                <a:srgbClr val="000000"/>
              </a:solidFill>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340768"/>
            <a:ext cx="3024336" cy="3569993"/>
          </a:xfrm>
          <a:prstGeom prst="rect">
            <a:avLst/>
          </a:prstGeom>
        </p:spPr>
      </p:pic>
      <p:sp>
        <p:nvSpPr>
          <p:cNvPr id="10" name="Rectangle 11"/>
          <p:cNvSpPr>
            <a:spLocks noChangeArrowheads="1"/>
          </p:cNvSpPr>
          <p:nvPr/>
        </p:nvSpPr>
        <p:spPr bwMode="auto">
          <a:xfrm>
            <a:off x="-61913" y="6670675"/>
            <a:ext cx="2622834"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(“Barbie close-up. Grace” from </a:t>
            </a:r>
            <a:r>
              <a:rPr lang="en-GB" altLang="de-DE" sz="800" i="1" dirty="0" err="1" smtClean="0"/>
              <a:t>BarbieFantasies</a:t>
            </a:r>
            <a:endParaRPr lang="en-GB" altLang="de-DE" sz="800" i="1" dirty="0"/>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Σύγκριση με άλλους</a:t>
            </a:r>
            <a:endParaRPr lang="en-GB" altLang="de-DE" sz="2000" dirty="0">
              <a:solidFill>
                <a:schemeClr val="accent1"/>
              </a:solidFill>
            </a:endParaRP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10.26</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9234" name="Rectangle 2"/>
          <p:cNvSpPr>
            <a:spLocks noGrp="1" noChangeArrowheads="1"/>
          </p:cNvSpPr>
          <p:nvPr>
            <p:ph type="body" idx="1"/>
          </p:nvPr>
        </p:nvSpPr>
        <p:spPr>
          <a:xfrm>
            <a:off x="252000" y="1340768"/>
            <a:ext cx="8640000" cy="5040312"/>
          </a:xfrm>
        </p:spPr>
        <p:txBody>
          <a:bodyPr/>
          <a:lstStyle/>
          <a:p>
            <a:pPr marL="180000" indent="0">
              <a:spcBef>
                <a:spcPts val="1200"/>
              </a:spcBef>
              <a:buNone/>
              <a:defRPr/>
            </a:pPr>
            <a:r>
              <a:rPr lang="el-GR" altLang="de-DE" sz="1800" kern="1200" dirty="0" smtClean="0">
                <a:latin typeface="Verdana" pitchFamily="34" charset="0"/>
                <a:ea typeface="Verdana" pitchFamily="34" charset="0"/>
                <a:cs typeface="Verdana" pitchFamily="34" charset="0"/>
              </a:rPr>
              <a:t>Ακόμα ένα παράδειγμα άδικης σύγκρισης</a:t>
            </a:r>
            <a:endParaRPr lang="en-GB" altLang="de-DE" sz="1800" kern="1200" dirty="0" smtClean="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l-GR" sz="1800" kern="1200" dirty="0" smtClean="0">
                <a:solidFill>
                  <a:schemeClr val="tx1"/>
                </a:solidFill>
                <a:latin typeface="Verdana" pitchFamily="34" charset="0"/>
                <a:ea typeface="+mn-ea"/>
                <a:cs typeface="Times New Roman" pitchFamily="18" charset="0"/>
              </a:rPr>
              <a:t>Μια νεαρή που συγκρίνει τον εαυτό της με φωτογραφίες μοντέλων σε γυαλιστερά περιοδικά (το </a:t>
            </a:r>
            <a:r>
              <a:rPr lang="el-GR" sz="1800" kern="1200" dirty="0" err="1" smtClean="0">
                <a:solidFill>
                  <a:schemeClr val="tx1"/>
                </a:solidFill>
                <a:latin typeface="Verdana" pitchFamily="34" charset="0"/>
                <a:ea typeface="+mn-ea"/>
                <a:cs typeface="Times New Roman" pitchFamily="18" charset="0"/>
              </a:rPr>
              <a:t>μεϊκάπ</a:t>
            </a:r>
            <a:r>
              <a:rPr lang="el-GR" sz="1800" kern="1200" dirty="0" smtClean="0">
                <a:solidFill>
                  <a:schemeClr val="tx1"/>
                </a:solidFill>
                <a:latin typeface="Verdana" pitchFamily="34" charset="0"/>
                <a:ea typeface="+mn-ea"/>
                <a:cs typeface="Times New Roman" pitchFamily="18" charset="0"/>
              </a:rPr>
              <a:t> και η επεξεργασία των ψηφιακών φωτογραφιών κάνει την σύγκριση ακόμα πιο άδικη)</a:t>
            </a:r>
            <a:endParaRPr lang="en-GB" sz="1800" kern="1200" dirty="0" smtClean="0">
              <a:solidFill>
                <a:schemeClr val="tx1"/>
              </a:solidFill>
              <a:latin typeface="Verdana" pitchFamily="34" charset="0"/>
              <a:ea typeface="+mn-ea"/>
              <a:cs typeface="Times New Roman" pitchFamily="18" charset="0"/>
            </a:endParaRPr>
          </a:p>
          <a:p>
            <a:pPr marL="360000" lvl="1" indent="0" eaLnBrk="1" hangingPunct="1">
              <a:spcBef>
                <a:spcPts val="1200"/>
              </a:spcBef>
              <a:buClr>
                <a:srgbClr val="8CADAE"/>
              </a:buClr>
              <a:buSzPct val="85000"/>
              <a:buNone/>
              <a:tabLst>
                <a:tab pos="722313" algn="l"/>
              </a:tabLst>
              <a:defRPr/>
            </a:pPr>
            <a:endParaRPr lang="en-GB" altLang="de-DE" sz="1800" kern="1200" dirty="0" smtClean="0">
              <a:solidFill>
                <a:schemeClr val="tx1"/>
              </a:solidFill>
              <a:latin typeface="Verdana" pitchFamily="34" charset="0"/>
              <a:ea typeface="+mn-ea"/>
              <a:cs typeface="Times New Roman" pitchFamily="18" charset="0"/>
            </a:endParaRPr>
          </a:p>
          <a:p>
            <a:pPr marL="185738" lvl="1" indent="0" eaLnBrk="1" hangingPunct="1">
              <a:spcBef>
                <a:spcPts val="1200"/>
              </a:spcBef>
              <a:buClr>
                <a:srgbClr val="8CADAE"/>
              </a:buClr>
              <a:buSzPct val="85000"/>
              <a:buNone/>
              <a:tabLst>
                <a:tab pos="722313" algn="l"/>
              </a:tabLst>
              <a:defRPr/>
            </a:pPr>
            <a:r>
              <a:rPr lang="el-GR" altLang="de-DE" sz="1800" kern="1200" dirty="0" smtClean="0">
                <a:solidFill>
                  <a:schemeClr val="tx1"/>
                </a:solidFill>
                <a:latin typeface="Verdana" pitchFamily="34" charset="0"/>
                <a:ea typeface="Verdana" pitchFamily="34" charset="0"/>
                <a:cs typeface="Verdana" pitchFamily="34" charset="0"/>
              </a:rPr>
              <a:t>Μην συγκρίνετε τον εαυτό σας πάρα πολύ με άλλους ανθρώπους! Υπάρχουν πάντα άνθρωποι που έχουν καλύτερη εμφάνιση και είναι πιο πετυχημένοι και δημοφιλείς. </a:t>
            </a:r>
            <a:endParaRPr lang="en-GB" sz="1800" kern="1200" dirty="0" smtClean="0">
              <a:solidFill>
                <a:schemeClr val="tx1"/>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l-GR" sz="1800" kern="1200" dirty="0" smtClean="0">
                <a:solidFill>
                  <a:schemeClr val="tx1"/>
                </a:solidFill>
                <a:latin typeface="Verdana" pitchFamily="34" charset="0"/>
                <a:ea typeface="+mn-ea"/>
                <a:cs typeface="Times New Roman" pitchFamily="18" charset="0"/>
              </a:rPr>
              <a:t>Συμπεριλάβετε όλους τους τομείς της ζωής όταν αξιολογείτε ένα φαινομενικά «τέλειο βιογραφικό»... </a:t>
            </a:r>
            <a:endParaRPr lang="en-GB" sz="1800" kern="1200" dirty="0">
              <a:solidFill>
                <a:schemeClr val="tx1"/>
              </a:solidFill>
              <a:latin typeface="Verdana" pitchFamily="34" charset="0"/>
              <a:ea typeface="+mn-ea"/>
              <a:cs typeface="Times New Roman" pitchFamily="18" charset="0"/>
            </a:endParaRPr>
          </a:p>
        </p:txBody>
      </p:sp>
      <p:sp>
        <p:nvSpPr>
          <p:cNvPr id="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l-GR" altLang="de-DE" sz="2000" dirty="0" smtClean="0">
                <a:solidFill>
                  <a:schemeClr val="accent1"/>
                </a:solidFill>
              </a:rPr>
              <a:t>Σύγκριση με άλλους</a:t>
            </a:r>
            <a:endParaRPr lang="en-GB" alt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10.27</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6"/>
          <p:cNvSpPr>
            <a:spLocks noChangeArrowheads="1"/>
          </p:cNvSpPr>
          <p:nvPr/>
        </p:nvSpPr>
        <p:spPr bwMode="auto">
          <a:xfrm>
            <a:off x="2430241" y="1340768"/>
            <a:ext cx="4283545" cy="369332"/>
          </a:xfrm>
          <a:prstGeom prst="rect">
            <a:avLst/>
          </a:prstGeom>
          <a:noFill/>
          <a:ln w="9525">
            <a:noFill/>
            <a:miter lim="800000"/>
            <a:headEnd/>
            <a:tailEnd/>
          </a:ln>
        </p:spPr>
        <p:txBody>
          <a:bodyPr wrap="none">
            <a:spAutoFit/>
          </a:bodyPr>
          <a:lstStyle/>
          <a:p>
            <a:pPr algn="ctr" eaLnBrk="1" hangingPunct="1"/>
            <a:r>
              <a:rPr lang="el-GR" altLang="de-DE" dirty="0" smtClean="0"/>
              <a:t>Γνωρίζετε αυτούς τους ανθρώπους;</a:t>
            </a:r>
            <a:endParaRPr lang="en-GB" altLang="de-DE" dirty="0"/>
          </a:p>
        </p:txBody>
      </p:sp>
      <p:grpSp>
        <p:nvGrpSpPr>
          <p:cNvPr id="2" name="Gruppierung 1"/>
          <p:cNvGrpSpPr/>
          <p:nvPr/>
        </p:nvGrpSpPr>
        <p:grpSpPr>
          <a:xfrm>
            <a:off x="2550989" y="2476842"/>
            <a:ext cx="4042022" cy="1044575"/>
            <a:chOff x="2555776" y="2848987"/>
            <a:chExt cx="4042022" cy="1044575"/>
          </a:xfrm>
        </p:grpSpPr>
        <p:pic>
          <p:nvPicPr>
            <p:cNvPr id="37904"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37894"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37895"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37896"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37900"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l-GR" dirty="0" smtClean="0">
                <a:solidFill>
                  <a:srgbClr val="D16349"/>
                </a:solidFill>
              </a:rPr>
              <a:t>«Τέλεια ζωή</a:t>
            </a:r>
            <a:r>
              <a:rPr lang="de-DE" dirty="0" smtClean="0">
                <a:solidFill>
                  <a:srgbClr val="D16349"/>
                </a:solidFill>
              </a:rPr>
              <a:t>…</a:t>
            </a:r>
            <a:r>
              <a:rPr lang="el-GR" dirty="0" smtClean="0">
                <a:solidFill>
                  <a:srgbClr val="D16349"/>
                </a:solidFill>
              </a:rPr>
              <a:t>;»</a:t>
            </a:r>
            <a:endParaRPr lang="de-DE" dirty="0">
              <a:solidFill>
                <a:srgbClr val="D16349"/>
              </a:solidFill>
            </a:endParaRPr>
          </a:p>
        </p:txBody>
      </p:sp>
      <p:sp>
        <p:nvSpPr>
          <p:cNvPr id="37901"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10.28</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a:xfrm>
            <a:off x="605631" y="4005064"/>
            <a:ext cx="7932738" cy="1440160"/>
          </a:xfrm>
        </p:spPr>
        <p:txBody>
          <a:bodyPr/>
          <a:lstStyle/>
          <a:p>
            <a:pPr marL="360000" lvl="1" indent="0" algn="ctr" eaLnBrk="1" hangingPunct="1">
              <a:lnSpc>
                <a:spcPct val="80000"/>
              </a:lnSpc>
              <a:spcBef>
                <a:spcPts val="1200"/>
              </a:spcBef>
              <a:buClr>
                <a:srgbClr val="8CADAE"/>
              </a:buClr>
              <a:buSzPct val="85000"/>
              <a:buNone/>
              <a:tabLst>
                <a:tab pos="722313" algn="l"/>
              </a:tabLst>
              <a:defRPr/>
            </a:pPr>
            <a:r>
              <a:rPr lang="el-GR" sz="1800" kern="1200" dirty="0" smtClean="0">
                <a:solidFill>
                  <a:schemeClr val="tx1"/>
                </a:solidFill>
                <a:latin typeface="Verdana" pitchFamily="34" charset="0"/>
                <a:ea typeface="+mn-ea"/>
                <a:cs typeface="Times New Roman" pitchFamily="18" charset="0"/>
                <a:sym typeface="Wingdings" pitchFamily="2" charset="2"/>
              </a:rPr>
              <a:t>…</a:t>
            </a:r>
            <a:r>
              <a:rPr lang="el-GR" sz="1800" dirty="0" smtClean="0">
                <a:solidFill>
                  <a:schemeClr val="tx1"/>
                </a:solidFill>
                <a:latin typeface="Verdana" pitchFamily="34" charset="0"/>
                <a:sym typeface="Wingdings" pitchFamily="2" charset="2"/>
              </a:rPr>
              <a:t>διάσημοι, πλούσιοι, ελκυστικοί, πετυχημένοι;;;</a:t>
            </a:r>
            <a:endParaRPr lang="de-DE" sz="1800" dirty="0" smtClean="0">
              <a:solidFill>
                <a:schemeClr val="tx1"/>
              </a:solidFill>
              <a:latin typeface="Verdana" pitchFamily="34" charset="0"/>
              <a:sym typeface="Wingdings" pitchFamily="2" charset="2"/>
            </a:endParaRPr>
          </a:p>
          <a:p>
            <a:pPr marL="360000" lvl="1" indent="0" algn="ctr" eaLnBrk="1" hangingPunct="1">
              <a:lnSpc>
                <a:spcPct val="80000"/>
              </a:lnSpc>
              <a:spcBef>
                <a:spcPts val="1200"/>
              </a:spcBef>
              <a:buClr>
                <a:srgbClr val="8CADAE"/>
              </a:buClr>
              <a:buSzPct val="85000"/>
              <a:buNone/>
              <a:tabLst>
                <a:tab pos="722313" algn="l"/>
              </a:tabLst>
              <a:defRPr/>
            </a:pPr>
            <a:endParaRPr lang="en-GB" altLang="de-DE" sz="1800" kern="1200" dirty="0" smtClean="0">
              <a:solidFill>
                <a:schemeClr val="tx1"/>
              </a:solidFill>
              <a:latin typeface="Verdana" pitchFamily="34" charset="0"/>
              <a:ea typeface="+mn-ea"/>
              <a:cs typeface="Times New Roman" pitchFamily="18" charset="0"/>
              <a:sym typeface="Wingdings" pitchFamily="2" charset="2"/>
            </a:endParaRPr>
          </a:p>
          <a:p>
            <a:pPr marL="360000" lvl="1" indent="0" algn="ctr" eaLnBrk="1" hangingPunct="1">
              <a:lnSpc>
                <a:spcPct val="80000"/>
              </a:lnSpc>
              <a:spcBef>
                <a:spcPts val="1200"/>
              </a:spcBef>
              <a:buClr>
                <a:srgbClr val="8CADAE"/>
              </a:buClr>
              <a:buSzPct val="85000"/>
              <a:buNone/>
              <a:tabLst>
                <a:tab pos="722313" algn="l"/>
              </a:tabLst>
              <a:defRPr/>
            </a:pPr>
            <a:r>
              <a:rPr lang="el-GR" sz="1800" b="1" dirty="0" smtClean="0">
                <a:solidFill>
                  <a:schemeClr val="tx1"/>
                </a:solidFill>
                <a:latin typeface="Verdana" pitchFamily="34" charset="0"/>
                <a:sym typeface="Wingdings" pitchFamily="2" charset="2"/>
              </a:rPr>
              <a:t>Αλλά</a:t>
            </a:r>
            <a:r>
              <a:rPr lang="de-DE" sz="1800" b="1" dirty="0" smtClean="0">
                <a:solidFill>
                  <a:schemeClr val="tx1"/>
                </a:solidFill>
                <a:latin typeface="Verdana" pitchFamily="34" charset="0"/>
                <a:sym typeface="Wingdings" pitchFamily="2" charset="2"/>
              </a:rPr>
              <a:t>: </a:t>
            </a:r>
            <a:r>
              <a:rPr lang="el-GR" sz="1800" dirty="0" smtClean="0">
                <a:solidFill>
                  <a:schemeClr val="tx1"/>
                </a:solidFill>
                <a:latin typeface="Verdana" pitchFamily="34" charset="0"/>
                <a:sym typeface="Wingdings" pitchFamily="2" charset="2"/>
              </a:rPr>
              <a:t>Καθένας από αυτούς τους διάσημους ανθρώπους έχει ή είχε ψυχολογικά προβλήματα.</a:t>
            </a:r>
          </a:p>
        </p:txBody>
      </p:sp>
      <p:sp>
        <p:nvSpPr>
          <p:cNvPr id="30" name="Rectangle 6"/>
          <p:cNvSpPr>
            <a:spLocks noChangeArrowheads="1"/>
          </p:cNvSpPr>
          <p:nvPr/>
        </p:nvSpPr>
        <p:spPr bwMode="auto">
          <a:xfrm>
            <a:off x="2550989" y="1386876"/>
            <a:ext cx="4344459" cy="313932"/>
          </a:xfrm>
          <a:prstGeom prst="rect">
            <a:avLst/>
          </a:prstGeom>
          <a:noFill/>
          <a:ln w="9525">
            <a:noFill/>
            <a:miter lim="800000"/>
            <a:headEnd/>
            <a:tailEnd/>
          </a:ln>
        </p:spPr>
        <p:txBody>
          <a:bodyPr wrap="none">
            <a:spAutoFit/>
          </a:bodyPr>
          <a:lstStyle/>
          <a:p>
            <a:pPr marL="273050" indent="-273050">
              <a:lnSpc>
                <a:spcPct val="80000"/>
              </a:lnSpc>
              <a:spcBef>
                <a:spcPct val="20000"/>
              </a:spcBef>
              <a:buClr>
                <a:schemeClr val="accent1"/>
              </a:buClr>
              <a:buSzPct val="85000"/>
              <a:buFont typeface="Wingdings 2" pitchFamily="18" charset="2"/>
              <a:buNone/>
            </a:pPr>
            <a:r>
              <a:rPr lang="el-GR" dirty="0" smtClean="0"/>
              <a:t>Τι κοινό έχουν αυτοί οι 4 άνθρωποι;</a:t>
            </a:r>
            <a:endParaRPr lang="de-DE" dirty="0"/>
          </a:p>
        </p:txBody>
      </p:sp>
      <p:grpSp>
        <p:nvGrpSpPr>
          <p:cNvPr id="31" name="Gruppierung 30"/>
          <p:cNvGrpSpPr/>
          <p:nvPr/>
        </p:nvGrpSpPr>
        <p:grpSpPr>
          <a:xfrm>
            <a:off x="2550989" y="2476842"/>
            <a:ext cx="4042022" cy="1044575"/>
            <a:chOff x="2555776" y="2848987"/>
            <a:chExt cx="4042022" cy="1044575"/>
          </a:xfrm>
        </p:grpSpPr>
        <p:pic>
          <p:nvPicPr>
            <p:cNvPr id="32"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33"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34"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35"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12"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l-GR" dirty="0" smtClean="0">
                <a:solidFill>
                  <a:srgbClr val="D16349"/>
                </a:solidFill>
              </a:rPr>
              <a:t>«Τέλεια ζωή</a:t>
            </a:r>
            <a:r>
              <a:rPr lang="de-DE" dirty="0" smtClean="0">
                <a:solidFill>
                  <a:srgbClr val="D16349"/>
                </a:solidFill>
              </a:rPr>
              <a:t>…</a:t>
            </a:r>
            <a:r>
              <a:rPr lang="el-GR" dirty="0" smtClean="0">
                <a:solidFill>
                  <a:srgbClr val="D16349"/>
                </a:solidFill>
              </a:rPr>
              <a:t>;»</a:t>
            </a:r>
            <a:endParaRPr lang="de-DE" dirty="0">
              <a:solidFill>
                <a:srgbClr val="D16349"/>
              </a:solidFill>
            </a:endParaRPr>
          </a:p>
        </p:txBody>
      </p:sp>
      <p:sp>
        <p:nvSpPr>
          <p:cNvPr id="13"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10.29</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941888"/>
            <a:ext cx="1187450" cy="1366837"/>
          </a:xfrm>
          <a:prstGeom prst="rect">
            <a:avLst/>
          </a:prstGeom>
          <a:solidFill>
            <a:srgbClr val="000000"/>
          </a:solidFill>
          <a:ln w="9525">
            <a:solidFill>
              <a:schemeClr val="tx1"/>
            </a:solidFill>
            <a:miter lim="800000"/>
            <a:headEnd/>
            <a:tailEnd/>
          </a:ln>
        </p:spPr>
        <p:txBody>
          <a:bodyPr wrap="none" anchor="ctr"/>
          <a:lstStyle/>
          <a:p>
            <a:pPr algn="ctr" eaLnBrk="1" hangingPunct="1"/>
            <a:endParaRPr lang="en-US" altLang="de-DE"/>
          </a:p>
        </p:txBody>
      </p:sp>
      <p:sp>
        <p:nvSpPr>
          <p:cNvPr id="39939" name="Rectangle 3"/>
          <p:cNvSpPr>
            <a:spLocks noChangeArrowheads="1"/>
          </p:cNvSpPr>
          <p:nvPr/>
        </p:nvSpPr>
        <p:spPr bwMode="auto">
          <a:xfrm>
            <a:off x="0" y="3717925"/>
            <a:ext cx="1187450" cy="1223963"/>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40" name="Rectangle 4"/>
          <p:cNvSpPr>
            <a:spLocks noChangeArrowheads="1"/>
          </p:cNvSpPr>
          <p:nvPr/>
        </p:nvSpPr>
        <p:spPr bwMode="auto">
          <a:xfrm>
            <a:off x="0" y="1196975"/>
            <a:ext cx="1187450" cy="1152525"/>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42" name="Line 7"/>
          <p:cNvSpPr>
            <a:spLocks noChangeShapeType="1"/>
          </p:cNvSpPr>
          <p:nvPr/>
        </p:nvSpPr>
        <p:spPr bwMode="auto">
          <a:xfrm>
            <a:off x="0" y="1196975"/>
            <a:ext cx="9144000" cy="0"/>
          </a:xfrm>
          <a:prstGeom prst="line">
            <a:avLst/>
          </a:prstGeom>
          <a:noFill/>
          <a:ln w="28575" cap="sq">
            <a:solidFill>
              <a:schemeClr val="tx1"/>
            </a:solidFill>
            <a:round/>
            <a:headEnd/>
            <a:tailEnd/>
          </a:ln>
        </p:spPr>
        <p:txBody>
          <a:bodyPr/>
          <a:lstStyle/>
          <a:p>
            <a:endParaRPr lang="de-DE"/>
          </a:p>
        </p:txBody>
      </p:sp>
      <p:sp>
        <p:nvSpPr>
          <p:cNvPr id="39943" name="Line 8"/>
          <p:cNvSpPr>
            <a:spLocks noChangeShapeType="1"/>
          </p:cNvSpPr>
          <p:nvPr/>
        </p:nvSpPr>
        <p:spPr bwMode="auto">
          <a:xfrm flipV="1">
            <a:off x="0" y="2420938"/>
            <a:ext cx="9144000" cy="1587"/>
          </a:xfrm>
          <a:prstGeom prst="line">
            <a:avLst/>
          </a:prstGeom>
          <a:noFill/>
          <a:ln w="12700">
            <a:solidFill>
              <a:schemeClr val="tx1"/>
            </a:solidFill>
            <a:round/>
            <a:headEnd/>
            <a:tailEnd/>
          </a:ln>
        </p:spPr>
        <p:txBody>
          <a:bodyPr/>
          <a:lstStyle/>
          <a:p>
            <a:endParaRPr lang="de-DE"/>
          </a:p>
        </p:txBody>
      </p:sp>
      <p:sp>
        <p:nvSpPr>
          <p:cNvPr id="39944" name="Line 9"/>
          <p:cNvSpPr>
            <a:spLocks noChangeShapeType="1"/>
          </p:cNvSpPr>
          <p:nvPr/>
        </p:nvSpPr>
        <p:spPr bwMode="auto">
          <a:xfrm>
            <a:off x="0" y="3789363"/>
            <a:ext cx="9144000" cy="0"/>
          </a:xfrm>
          <a:prstGeom prst="line">
            <a:avLst/>
          </a:prstGeom>
          <a:noFill/>
          <a:ln w="12700">
            <a:solidFill>
              <a:schemeClr val="tx1"/>
            </a:solidFill>
            <a:round/>
            <a:headEnd/>
            <a:tailEnd/>
          </a:ln>
        </p:spPr>
        <p:txBody>
          <a:bodyPr/>
          <a:lstStyle/>
          <a:p>
            <a:endParaRPr lang="de-DE"/>
          </a:p>
        </p:txBody>
      </p:sp>
      <p:sp>
        <p:nvSpPr>
          <p:cNvPr id="39945" name="Line 10"/>
          <p:cNvSpPr>
            <a:spLocks noChangeShapeType="1"/>
          </p:cNvSpPr>
          <p:nvPr/>
        </p:nvSpPr>
        <p:spPr bwMode="auto">
          <a:xfrm>
            <a:off x="0" y="4941888"/>
            <a:ext cx="9144000" cy="0"/>
          </a:xfrm>
          <a:prstGeom prst="line">
            <a:avLst/>
          </a:prstGeom>
          <a:noFill/>
          <a:ln w="12700">
            <a:solidFill>
              <a:schemeClr val="tx1"/>
            </a:solidFill>
            <a:round/>
            <a:headEnd/>
            <a:tailEnd/>
          </a:ln>
        </p:spPr>
        <p:txBody>
          <a:bodyPr/>
          <a:lstStyle/>
          <a:p>
            <a:endParaRPr lang="de-DE"/>
          </a:p>
        </p:txBody>
      </p:sp>
      <p:sp>
        <p:nvSpPr>
          <p:cNvPr id="39946" name="Line 11"/>
          <p:cNvSpPr>
            <a:spLocks noChangeShapeType="1"/>
          </p:cNvSpPr>
          <p:nvPr/>
        </p:nvSpPr>
        <p:spPr bwMode="auto">
          <a:xfrm flipV="1">
            <a:off x="0" y="6308725"/>
            <a:ext cx="9144000" cy="1588"/>
          </a:xfrm>
          <a:prstGeom prst="line">
            <a:avLst/>
          </a:prstGeom>
          <a:noFill/>
          <a:ln w="12700">
            <a:solidFill>
              <a:schemeClr val="tx1"/>
            </a:solidFill>
            <a:round/>
            <a:headEnd/>
            <a:tailEnd/>
          </a:ln>
        </p:spPr>
        <p:txBody>
          <a:bodyPr/>
          <a:lstStyle/>
          <a:p>
            <a:endParaRPr lang="de-DE"/>
          </a:p>
        </p:txBody>
      </p:sp>
      <p:sp>
        <p:nvSpPr>
          <p:cNvPr id="39947" name="Line 12"/>
          <p:cNvSpPr>
            <a:spLocks noChangeShapeType="1"/>
          </p:cNvSpPr>
          <p:nvPr/>
        </p:nvSpPr>
        <p:spPr bwMode="auto">
          <a:xfrm>
            <a:off x="0" y="6308725"/>
            <a:ext cx="9144000" cy="0"/>
          </a:xfrm>
          <a:prstGeom prst="line">
            <a:avLst/>
          </a:prstGeom>
          <a:noFill/>
          <a:ln w="28575" cap="sq">
            <a:solidFill>
              <a:schemeClr val="tx1"/>
            </a:solidFill>
            <a:round/>
            <a:headEnd/>
            <a:tailEnd/>
          </a:ln>
        </p:spPr>
        <p:txBody>
          <a:bodyPr/>
          <a:lstStyle/>
          <a:p>
            <a:endParaRPr lang="de-DE"/>
          </a:p>
        </p:txBody>
      </p:sp>
      <p:sp>
        <p:nvSpPr>
          <p:cNvPr id="39948" name="Line 13"/>
          <p:cNvSpPr>
            <a:spLocks noChangeShapeType="1"/>
          </p:cNvSpPr>
          <p:nvPr/>
        </p:nvSpPr>
        <p:spPr bwMode="auto">
          <a:xfrm>
            <a:off x="9140825" y="1196975"/>
            <a:ext cx="0" cy="5184775"/>
          </a:xfrm>
          <a:prstGeom prst="line">
            <a:avLst/>
          </a:prstGeom>
          <a:noFill/>
          <a:ln w="28575" cap="sq">
            <a:solidFill>
              <a:schemeClr val="tx1"/>
            </a:solidFill>
            <a:round/>
            <a:headEnd/>
            <a:tailEnd/>
          </a:ln>
        </p:spPr>
        <p:txBody>
          <a:bodyPr/>
          <a:lstStyle/>
          <a:p>
            <a:endParaRPr lang="de-DE"/>
          </a:p>
        </p:txBody>
      </p:sp>
      <p:sp>
        <p:nvSpPr>
          <p:cNvPr id="39949" name="Text Box 15"/>
          <p:cNvSpPr txBox="1">
            <a:spLocks noChangeArrowheads="1"/>
          </p:cNvSpPr>
          <p:nvPr/>
        </p:nvSpPr>
        <p:spPr bwMode="auto">
          <a:xfrm>
            <a:off x="1258888" y="1174443"/>
            <a:ext cx="7885112" cy="1246495"/>
          </a:xfrm>
          <a:prstGeom prst="rect">
            <a:avLst/>
          </a:prstGeom>
          <a:noFill/>
          <a:ln w="9525">
            <a:noFill/>
            <a:miter lim="800000"/>
            <a:headEnd/>
            <a:tailEnd/>
          </a:ln>
        </p:spPr>
        <p:txBody>
          <a:bodyPr>
            <a:spAutoFit/>
          </a:bodyPr>
          <a:lstStyle/>
          <a:p>
            <a:pPr eaLnBrk="1" hangingPunct="1">
              <a:spcBef>
                <a:spcPct val="50000"/>
              </a:spcBef>
            </a:pPr>
            <a:r>
              <a:rPr lang="el-GR" sz="1500" dirty="0" smtClean="0"/>
              <a:t>Ο Ρόμπερτ </a:t>
            </a:r>
            <a:r>
              <a:rPr lang="el-GR" sz="1500" dirty="0" err="1" smtClean="0"/>
              <a:t>Γουίλιαμς</a:t>
            </a:r>
            <a:r>
              <a:rPr lang="el-GR" sz="1500" dirty="0" smtClean="0"/>
              <a:t> έγινε διάσημος σαν μέλος του συγκροτήματος </a:t>
            </a:r>
            <a:r>
              <a:rPr lang="en-US" sz="1500" dirty="0" smtClean="0"/>
              <a:t>“Take That”, </a:t>
            </a:r>
            <a:r>
              <a:rPr lang="el-GR" sz="1500" dirty="0" smtClean="0"/>
              <a:t>το οποίο στη συνέχεια αναγκάστηκε να εγκαταλείψει λόγω της χρήσης ναρκωτικών. Αργότερα, άρχισε μια πετυχημένη σόλο καριέρα ως τραγουδιστής. Το Φεβρουάριο του 2007, εισήχθη σε μια κλινική λόγω εξάρτησης από χάπια και κατάθλιψης.</a:t>
            </a:r>
            <a:endParaRPr lang="en-US" sz="1500" dirty="0" smtClean="0"/>
          </a:p>
        </p:txBody>
      </p:sp>
      <p:sp>
        <p:nvSpPr>
          <p:cNvPr id="39950" name="Text Box 16"/>
          <p:cNvSpPr txBox="1">
            <a:spLocks noChangeArrowheads="1"/>
          </p:cNvSpPr>
          <p:nvPr/>
        </p:nvSpPr>
        <p:spPr bwMode="auto">
          <a:xfrm>
            <a:off x="1223963" y="2383472"/>
            <a:ext cx="7885112" cy="1477328"/>
          </a:xfrm>
          <a:prstGeom prst="rect">
            <a:avLst/>
          </a:prstGeom>
          <a:noFill/>
          <a:ln w="9525">
            <a:noFill/>
            <a:miter lim="800000"/>
            <a:headEnd/>
            <a:tailEnd/>
          </a:ln>
        </p:spPr>
        <p:txBody>
          <a:bodyPr>
            <a:spAutoFit/>
          </a:bodyPr>
          <a:lstStyle/>
          <a:p>
            <a:pPr eaLnBrk="1" hangingPunct="1">
              <a:spcBef>
                <a:spcPct val="50000"/>
              </a:spcBef>
            </a:pPr>
            <a:r>
              <a:rPr lang="el-GR" sz="1500" dirty="0" smtClean="0"/>
              <a:t>Για τον έξω κόσμο, η πριγκίπισσα </a:t>
            </a:r>
            <a:r>
              <a:rPr lang="el-GR" sz="1500" dirty="0" err="1" smtClean="0"/>
              <a:t>Νταϊάνα</a:t>
            </a:r>
            <a:r>
              <a:rPr lang="el-GR" sz="1500" dirty="0" smtClean="0"/>
              <a:t>, πρώτη γυναίκα του πρίγκιπα Καρόλου, του διαδόχου του Βρετανικού θρόνου, έζησε μια ονειρεμένη ζωή: χρήματα και πολυτέλεια, θαυμασμός από όλον τον κόσμο λόγω της εμφάνισής και των φιλανθρωπικών της δραστηριοτήτων. Στην πραγματικότητα έπασχε από βουλιμία και κατάθλιψη για πολλά χρόνια. Πέθανε σε αυτοκινητιστικό δυστύχημα το 2007.</a:t>
            </a:r>
            <a:endParaRPr lang="en-GB" altLang="de-DE" sz="1500" dirty="0"/>
          </a:p>
        </p:txBody>
      </p:sp>
      <p:sp>
        <p:nvSpPr>
          <p:cNvPr id="39951" name="Text Box 17"/>
          <p:cNvSpPr txBox="1">
            <a:spLocks noChangeArrowheads="1"/>
          </p:cNvSpPr>
          <p:nvPr/>
        </p:nvSpPr>
        <p:spPr bwMode="auto">
          <a:xfrm>
            <a:off x="1187450" y="3789363"/>
            <a:ext cx="7885112" cy="1015663"/>
          </a:xfrm>
          <a:prstGeom prst="rect">
            <a:avLst/>
          </a:prstGeom>
          <a:noFill/>
          <a:ln w="9525">
            <a:noFill/>
            <a:miter lim="800000"/>
            <a:headEnd/>
            <a:tailEnd/>
          </a:ln>
        </p:spPr>
        <p:txBody>
          <a:bodyPr>
            <a:spAutoFit/>
          </a:bodyPr>
          <a:lstStyle/>
          <a:p>
            <a:pPr eaLnBrk="1" hangingPunct="1">
              <a:spcBef>
                <a:spcPct val="50000"/>
              </a:spcBef>
            </a:pPr>
            <a:r>
              <a:rPr lang="el-GR" sz="1500" dirty="0" smtClean="0"/>
              <a:t>Ο κωμικός ηθοποιός </a:t>
            </a:r>
            <a:r>
              <a:rPr lang="el-GR" sz="1500" dirty="0" err="1" smtClean="0"/>
              <a:t>Τζιμ</a:t>
            </a:r>
            <a:r>
              <a:rPr lang="el-GR" sz="1500" dirty="0" smtClean="0"/>
              <a:t> </a:t>
            </a:r>
            <a:r>
              <a:rPr lang="el-GR" sz="1500" dirty="0" err="1" smtClean="0"/>
              <a:t>Κάρεϊ</a:t>
            </a:r>
            <a:r>
              <a:rPr lang="el-GR" sz="1500" dirty="0" smtClean="0"/>
              <a:t> έπασχε από σοβαρή κατάθλιψη για μεγάλο χρονικό διάστημα. Αρχικά τα αντικαταθλιπτικά τον βοήθησαν να ξεπεράσει τις πεσμένες περιόδους του. Τώρα χρησιμοποιεί άλλες στρατηγικές (π.χ. ψυχοθεραπεία). για να θεραπεύσει την κατάθλιψη του.</a:t>
            </a:r>
            <a:endParaRPr lang="en-GB" altLang="de-DE" sz="1500" dirty="0"/>
          </a:p>
        </p:txBody>
      </p:sp>
      <p:pic>
        <p:nvPicPr>
          <p:cNvPr id="39952" name="Picture 19" descr="Robbie Williams - gwelt - flickr - ccc"/>
          <p:cNvPicPr>
            <a:picLocks noChangeAspect="1" noChangeArrowheads="1"/>
          </p:cNvPicPr>
          <p:nvPr/>
        </p:nvPicPr>
        <p:blipFill>
          <a:blip r:embed="rId3"/>
          <a:srcRect/>
          <a:stretch>
            <a:fillRect/>
          </a:stretch>
        </p:blipFill>
        <p:spPr bwMode="auto">
          <a:xfrm>
            <a:off x="179388" y="1258888"/>
            <a:ext cx="876300" cy="1090612"/>
          </a:xfrm>
          <a:prstGeom prst="rect">
            <a:avLst/>
          </a:prstGeom>
          <a:noFill/>
          <a:ln w="9525">
            <a:noFill/>
            <a:miter lim="800000"/>
            <a:headEnd/>
            <a:tailEnd/>
          </a:ln>
        </p:spPr>
      </p:pic>
      <p:sp>
        <p:nvSpPr>
          <p:cNvPr id="39953" name="Rectangle 20"/>
          <p:cNvSpPr>
            <a:spLocks noChangeArrowheads="1"/>
          </p:cNvSpPr>
          <p:nvPr/>
        </p:nvSpPr>
        <p:spPr bwMode="auto">
          <a:xfrm>
            <a:off x="0" y="2349500"/>
            <a:ext cx="1187450" cy="1358900"/>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54" name="Text Box 24"/>
          <p:cNvSpPr txBox="1">
            <a:spLocks noChangeArrowheads="1"/>
          </p:cNvSpPr>
          <p:nvPr/>
        </p:nvSpPr>
        <p:spPr bwMode="auto">
          <a:xfrm>
            <a:off x="1187450" y="4925318"/>
            <a:ext cx="7740650" cy="1384995"/>
          </a:xfrm>
          <a:prstGeom prst="rect">
            <a:avLst/>
          </a:prstGeom>
          <a:noFill/>
          <a:ln w="9525">
            <a:noFill/>
            <a:miter lim="800000"/>
            <a:headEnd/>
            <a:tailEnd/>
          </a:ln>
        </p:spPr>
        <p:txBody>
          <a:bodyPr>
            <a:spAutoFit/>
          </a:bodyPr>
          <a:lstStyle/>
          <a:p>
            <a:pPr eaLnBrk="1" hangingPunct="1">
              <a:spcBef>
                <a:spcPct val="50000"/>
              </a:spcBef>
            </a:pPr>
            <a:r>
              <a:rPr lang="el-GR" sz="1400" dirty="0" smtClean="0"/>
              <a:t>Ο Βρετανός ποδοσφαιρικός αστέρας </a:t>
            </a:r>
            <a:r>
              <a:rPr lang="el-GR" sz="1400" dirty="0" err="1" smtClean="0"/>
              <a:t>Ντέιβιντ</a:t>
            </a:r>
            <a:r>
              <a:rPr lang="el-GR" sz="1400" dirty="0" smtClean="0"/>
              <a:t> </a:t>
            </a:r>
            <a:r>
              <a:rPr lang="el-GR" sz="1400" dirty="0" err="1" smtClean="0"/>
              <a:t>Μπέκαμ</a:t>
            </a:r>
            <a:r>
              <a:rPr lang="el-GR" sz="1400" dirty="0" smtClean="0"/>
              <a:t> πάσχει από ψυχαναγκαστική-καταναγκαστική διαταραχή</a:t>
            </a:r>
            <a:r>
              <a:rPr lang="en-US" sz="1400" dirty="0" smtClean="0"/>
              <a:t>. </a:t>
            </a:r>
            <a:r>
              <a:rPr lang="el-GR" sz="1400" dirty="0" smtClean="0"/>
              <a:t>Δύσκολα μπορεί να ανεχθεί πράγματα στο περιβάλλον του που δεν είναι τοποθετημένα σύμφωνα με μια συγκεκριμένη συμμετρία. Κατά τη διάρκεια μιας συνέντευξης ανέφερε ότι υποφέρει από αυτό υπερβολικά καθώς ως συνέπεια των συμπτωμάτων του χάνει συχνά χρόνο και βιώνει διαπροσωπικές συγκρούσεις.</a:t>
            </a:r>
            <a:endParaRPr lang="en-GB" altLang="de-DE" sz="1500" dirty="0"/>
          </a:p>
        </p:txBody>
      </p:sp>
      <p:pic>
        <p:nvPicPr>
          <p:cNvPr id="39955" name="Picture 25"/>
          <p:cNvPicPr>
            <a:picLocks noChangeAspect="1" noChangeArrowheads="1"/>
          </p:cNvPicPr>
          <p:nvPr/>
        </p:nvPicPr>
        <p:blipFill>
          <a:blip r:embed="rId4"/>
          <a:srcRect/>
          <a:stretch>
            <a:fillRect/>
          </a:stretch>
        </p:blipFill>
        <p:spPr bwMode="auto">
          <a:xfrm>
            <a:off x="0" y="5195888"/>
            <a:ext cx="1187450" cy="825500"/>
          </a:xfrm>
          <a:prstGeom prst="rect">
            <a:avLst/>
          </a:prstGeom>
          <a:noFill/>
          <a:ln w="9525">
            <a:noFill/>
            <a:miter lim="800000"/>
            <a:headEnd/>
            <a:tailEnd/>
          </a:ln>
        </p:spPr>
      </p:pic>
      <p:pic>
        <p:nvPicPr>
          <p:cNvPr id="39956" name="Picture 27" descr="P1010594-greginhollywood-flickr-ccc-bearbeitet"/>
          <p:cNvPicPr>
            <a:picLocks noChangeAspect="1" noChangeArrowheads="1"/>
          </p:cNvPicPr>
          <p:nvPr/>
        </p:nvPicPr>
        <p:blipFill>
          <a:blip r:embed="rId5"/>
          <a:srcRect/>
          <a:stretch>
            <a:fillRect/>
          </a:stretch>
        </p:blipFill>
        <p:spPr bwMode="auto">
          <a:xfrm>
            <a:off x="169863" y="3860800"/>
            <a:ext cx="885825" cy="1055688"/>
          </a:xfrm>
          <a:prstGeom prst="rect">
            <a:avLst/>
          </a:prstGeom>
          <a:noFill/>
          <a:ln w="9525">
            <a:noFill/>
            <a:miter lim="800000"/>
            <a:headEnd/>
            <a:tailEnd/>
          </a:ln>
        </p:spPr>
      </p:pic>
      <p:pic>
        <p:nvPicPr>
          <p:cNvPr id="39957" name="Picture 28" descr="Princess Diana in Bristol, UK, 1987-Floyd Nello-flickr-ccc-bearbeitet"/>
          <p:cNvPicPr>
            <a:picLocks noChangeAspect="1" noChangeArrowheads="1"/>
          </p:cNvPicPr>
          <p:nvPr/>
        </p:nvPicPr>
        <p:blipFill>
          <a:blip r:embed="rId6"/>
          <a:srcRect/>
          <a:stretch>
            <a:fillRect/>
          </a:stretch>
        </p:blipFill>
        <p:spPr bwMode="auto">
          <a:xfrm>
            <a:off x="179388" y="2565400"/>
            <a:ext cx="874712" cy="1079500"/>
          </a:xfrm>
          <a:prstGeom prst="rect">
            <a:avLst/>
          </a:prstGeom>
          <a:noFill/>
          <a:ln w="9525">
            <a:noFill/>
            <a:miter lim="800000"/>
            <a:headEnd/>
            <a:tailEnd/>
          </a:ln>
        </p:spPr>
      </p:pic>
      <p:sp>
        <p:nvSpPr>
          <p:cNvPr id="24"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l-GR" dirty="0" smtClean="0">
                <a:solidFill>
                  <a:srgbClr val="D16349"/>
                </a:solidFill>
              </a:rPr>
              <a:t>«Τέλεια ζωή</a:t>
            </a:r>
            <a:r>
              <a:rPr lang="de-DE" dirty="0" smtClean="0">
                <a:solidFill>
                  <a:srgbClr val="D16349"/>
                </a:solidFill>
              </a:rPr>
              <a:t>…</a:t>
            </a:r>
            <a:r>
              <a:rPr lang="el-GR" dirty="0" smtClean="0">
                <a:solidFill>
                  <a:srgbClr val="D16349"/>
                </a:solidFill>
              </a:rPr>
              <a:t>;»</a:t>
            </a:r>
            <a:endParaRPr lang="de-DE" dirty="0">
              <a:solidFill>
                <a:srgbClr val="D16349"/>
              </a:solidFill>
            </a:endParaRPr>
          </a:p>
        </p:txBody>
      </p:sp>
      <p:sp>
        <p:nvSpPr>
          <p:cNvPr id="25"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
        <p:nvSpPr>
          <p:cNvPr id="2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10.30</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Inhaltsplatzhalter 2"/>
          <p:cNvSpPr>
            <a:spLocks noGrp="1"/>
          </p:cNvSpPr>
          <p:nvPr>
            <p:ph idx="1"/>
          </p:nvPr>
        </p:nvSpPr>
        <p:spPr>
          <a:xfrm>
            <a:off x="252000" y="1329580"/>
            <a:ext cx="8640000" cy="5296740"/>
          </a:xfrm>
        </p:spPr>
        <p:txBody>
          <a:bodyPr/>
          <a:lstStyle/>
          <a:p>
            <a:pPr algn="ctr">
              <a:spcBef>
                <a:spcPts val="1200"/>
              </a:spcBef>
              <a:buFont typeface="Wingdings 2" pitchFamily="18" charset="2"/>
              <a:buNone/>
            </a:pPr>
            <a:r>
              <a:rPr lang="el-GR" altLang="de-DE" sz="1800" b="1" dirty="0" smtClean="0">
                <a:latin typeface="Verdana" pitchFamily="34" charset="0"/>
                <a:ea typeface="Verdana" pitchFamily="34" charset="0"/>
                <a:cs typeface="Verdana" pitchFamily="34" charset="0"/>
              </a:rPr>
              <a:t>Εκπαιδευτικοί στόχοι</a:t>
            </a:r>
            <a:r>
              <a:rPr lang="en-GB" altLang="de-DE" sz="1800" b="1" dirty="0" smtClean="0">
                <a:latin typeface="Verdana" pitchFamily="34" charset="0"/>
                <a:ea typeface="Verdana" pitchFamily="34" charset="0"/>
                <a:cs typeface="Verdana" pitchFamily="34" charset="0"/>
              </a:rPr>
              <a:t>:</a:t>
            </a:r>
            <a:endParaRPr lang="en-GB" altLang="de-DE" sz="1800" b="1" dirty="0" smtClean="0">
              <a:solidFill>
                <a:schemeClr val="tx2"/>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l-GR" sz="1800" dirty="0" smtClean="0">
                <a:solidFill>
                  <a:schemeClr val="tx1"/>
                </a:solidFill>
                <a:latin typeface="Verdana"/>
                <a:ea typeface="Verdana" panose="020B0604030504040204" pitchFamily="34" charset="0"/>
                <a:cs typeface="Verdana"/>
              </a:rPr>
              <a:t>Η αυτοεκτίμηση είναι η αξία που αποδίδουμε στον εαυτό μας. Δεν είναι ποτέ αντικειμενική. </a:t>
            </a:r>
            <a:endParaRPr lang="en-GB" altLang="de-DE" sz="1800" kern="1200" dirty="0" smtClean="0">
              <a:solidFill>
                <a:schemeClr val="tx1"/>
              </a:solidFill>
              <a:latin typeface="Verdana" pitchFamily="34" charset="0"/>
              <a:ea typeface="+mn-ea"/>
              <a:cs typeface="Times New Roman" pitchFamily="18" charset="0"/>
            </a:endParaRPr>
          </a:p>
          <a:p>
            <a:pPr marL="720000" lvl="1" indent="-360000" eaLnBrk="1" hangingPunct="1">
              <a:spcBef>
                <a:spcPts val="1200"/>
              </a:spcBef>
              <a:buClr>
                <a:srgbClr val="8CADAE"/>
              </a:buClr>
              <a:buSzPct val="85000"/>
              <a:buFontTx/>
              <a:buChar char="o"/>
              <a:tabLst>
                <a:tab pos="722313" algn="l"/>
              </a:tabLst>
              <a:defRPr/>
            </a:pPr>
            <a:r>
              <a:rPr lang="el-GR" sz="1800" dirty="0" smtClean="0">
                <a:solidFill>
                  <a:schemeClr val="tx1"/>
                </a:solidFill>
                <a:latin typeface="Verdana"/>
                <a:ea typeface="Verdana" panose="020B0604030504040204" pitchFamily="34" charset="0"/>
                <a:cs typeface="Verdana"/>
              </a:rPr>
              <a:t>Προσπαθήστε να λάβετε υπόψη σας καθώς και να ενισχύσετε την αυτοεκτίμησή σας σε διάφορους τομείς της ζωής. </a:t>
            </a:r>
            <a:endParaRPr lang="de-DE" sz="1800" dirty="0" smtClean="0">
              <a:solidFill>
                <a:schemeClr val="tx1"/>
              </a:solidFill>
              <a:latin typeface="Verdana"/>
              <a:cs typeface="Verdana"/>
            </a:endParaRPr>
          </a:p>
          <a:p>
            <a:pPr marL="720000" lvl="1" indent="-360000" eaLnBrk="1" hangingPunct="1">
              <a:spcBef>
                <a:spcPts val="1200"/>
              </a:spcBef>
              <a:buClr>
                <a:srgbClr val="8CADAE"/>
              </a:buClr>
              <a:buSzPct val="85000"/>
              <a:buFontTx/>
              <a:buChar char="o"/>
              <a:tabLst>
                <a:tab pos="722313" algn="l"/>
              </a:tabLst>
              <a:defRPr/>
            </a:pPr>
            <a:r>
              <a:rPr lang="el-GR" sz="1800" dirty="0" smtClean="0">
                <a:solidFill>
                  <a:schemeClr val="tx1"/>
                </a:solidFill>
                <a:latin typeface="Verdana"/>
                <a:cs typeface="Verdana"/>
              </a:rPr>
              <a:t>Αναζητήστε κρυμμένα δυνατά σημεία – π.χ. ρωτώντας τους φίλους σας ή διατηρώντας ένα «ημερολόγιο χαράς».</a:t>
            </a:r>
            <a:endParaRPr lang="de-DE" sz="1800" dirty="0" smtClean="0">
              <a:solidFill>
                <a:schemeClr val="tx1"/>
              </a:solidFill>
              <a:latin typeface="Verdana"/>
              <a:ea typeface="Verdana" panose="020B0604030504040204" pitchFamily="34" charset="0"/>
              <a:cs typeface="Verdana"/>
            </a:endParaRPr>
          </a:p>
          <a:p>
            <a:pPr marL="720000" lvl="1" indent="-360000" eaLnBrk="1" hangingPunct="1">
              <a:spcBef>
                <a:spcPts val="1200"/>
              </a:spcBef>
              <a:buClr>
                <a:srgbClr val="8CADAE"/>
              </a:buClr>
              <a:buSzPct val="85000"/>
              <a:buFontTx/>
              <a:buChar char="o"/>
              <a:tabLst>
                <a:tab pos="722313" algn="l"/>
              </a:tabLst>
              <a:defRPr/>
            </a:pPr>
            <a:r>
              <a:rPr lang="el-GR" altLang="de-DE" sz="1800" kern="1200" dirty="0" smtClean="0">
                <a:solidFill>
                  <a:schemeClr val="tx1"/>
                </a:solidFill>
                <a:latin typeface="Verdana" pitchFamily="34" charset="0"/>
                <a:ea typeface="+mn-ea"/>
                <a:cs typeface="Times New Roman" pitchFamily="18" charset="0"/>
              </a:rPr>
              <a:t>Μην κάνετε άνισες συγκρίσεις.</a:t>
            </a:r>
            <a:r>
              <a:rPr lang="en-GB" altLang="de-DE" sz="1800" kern="1200" dirty="0" smtClean="0">
                <a:solidFill>
                  <a:schemeClr val="tx1"/>
                </a:solidFill>
                <a:latin typeface="Verdana" pitchFamily="34" charset="0"/>
                <a:ea typeface="+mn-ea"/>
                <a:cs typeface="Times New Roman" pitchFamily="18" charset="0"/>
              </a:rPr>
              <a:t> </a:t>
            </a:r>
          </a:p>
          <a:p>
            <a:pPr marL="720000" lvl="1" indent="-360000" eaLnBrk="1" hangingPunct="1">
              <a:spcBef>
                <a:spcPts val="1200"/>
              </a:spcBef>
              <a:buClr>
                <a:srgbClr val="8CADAE"/>
              </a:buClr>
              <a:buSzPct val="85000"/>
              <a:buFontTx/>
              <a:buChar char="o"/>
              <a:tabLst>
                <a:tab pos="722313" algn="l"/>
              </a:tabLst>
              <a:defRPr/>
            </a:pPr>
            <a:r>
              <a:rPr lang="el-GR" altLang="de-DE" sz="1800" kern="1200" dirty="0" smtClean="0">
                <a:solidFill>
                  <a:schemeClr val="tx1"/>
                </a:solidFill>
                <a:latin typeface="Verdana" pitchFamily="34" charset="0"/>
                <a:ea typeface="+mn-ea"/>
                <a:cs typeface="Times New Roman" pitchFamily="18" charset="0"/>
              </a:rPr>
              <a:t>Μην πιστεύετε τυφλά ότι σας λέει η εσωτερική κριτική.</a:t>
            </a:r>
          </a:p>
          <a:p>
            <a:pPr marL="720000" lvl="1" indent="-360000" eaLnBrk="1" hangingPunct="1">
              <a:spcBef>
                <a:spcPts val="1200"/>
              </a:spcBef>
              <a:buClr>
                <a:srgbClr val="8CADAE"/>
              </a:buClr>
              <a:buSzPct val="85000"/>
              <a:buFontTx/>
              <a:buChar char="o"/>
              <a:tabLst>
                <a:tab pos="722313" algn="l"/>
              </a:tabLst>
              <a:defRPr/>
            </a:pPr>
            <a:r>
              <a:rPr lang="el-GR" altLang="de-DE" sz="1800" kern="1200" dirty="0" smtClean="0">
                <a:solidFill>
                  <a:schemeClr val="tx1"/>
                </a:solidFill>
                <a:latin typeface="Verdana" pitchFamily="34" charset="0"/>
                <a:ea typeface="+mn-ea"/>
                <a:cs typeface="Times New Roman" pitchFamily="18" charset="0"/>
              </a:rPr>
              <a:t>Αφήστε τον εσωτερικό καλοσυνάτο σύντροφο να σας μιλήσει και να σας κοιτάξει με εύνοια. Θα μπορούσατε, για παράδειγμα, να λέτε στον εαυτό σας μπροστά στον καθρέφτη κάθε μέρα: «Μου αρέσεις, τα καταφέρνεις υπέροχα εδώ!» (ή, επίσης, «Μου αρέσει ο εαυτό μου»).</a:t>
            </a:r>
            <a:endParaRPr lang="en-GB" altLang="de-DE" sz="1800" kern="1200" dirty="0" smtClean="0">
              <a:solidFill>
                <a:schemeClr val="tx1"/>
              </a:solidFill>
              <a:latin typeface="Verdana" pitchFamily="34" charset="0"/>
              <a:ea typeface="+mn-ea"/>
              <a:cs typeface="Times New Roman" pitchFamily="18" charset="0"/>
            </a:endParaRPr>
          </a:p>
          <a:p>
            <a:pPr>
              <a:spcBef>
                <a:spcPts val="1200"/>
              </a:spcBef>
              <a:buFont typeface="Arial" charset="0"/>
              <a:buChar char="•"/>
            </a:pPr>
            <a:endParaRPr lang="en-GB" altLang="de-DE" sz="1800" dirty="0" smtClean="0">
              <a:latin typeface="Verdana" pitchFamily="34" charset="0"/>
              <a:ea typeface="Verdana" pitchFamily="34" charset="0"/>
              <a:cs typeface="Verdana" pitchFamily="34" charset="0"/>
            </a:endParaRPr>
          </a:p>
          <a:p>
            <a:pPr>
              <a:spcBef>
                <a:spcPts val="1200"/>
              </a:spcBef>
              <a:buFont typeface="Arial" charset="0"/>
              <a:buChar char="•"/>
            </a:pPr>
            <a:endParaRPr lang="en-GB" altLang="de-DE" sz="1800" dirty="0" smtClean="0">
              <a:latin typeface="Verdana" pitchFamily="34" charset="0"/>
              <a:ea typeface="Verdana" pitchFamily="34" charset="0"/>
              <a:cs typeface="Verdana" pitchFamily="34" charset="0"/>
            </a:endParaRPr>
          </a:p>
          <a:p>
            <a:pPr>
              <a:spcBef>
                <a:spcPts val="1200"/>
              </a:spcBef>
            </a:pPr>
            <a:endParaRPr lang="en-GB" altLang="de-DE" sz="1800" dirty="0" smtClean="0">
              <a:latin typeface="Verdana" pitchFamily="34" charset="0"/>
              <a:ea typeface="Verdana" pitchFamily="34" charset="0"/>
              <a:cs typeface="Verdana" pitchFamily="34" charset="0"/>
            </a:endParaRPr>
          </a:p>
          <a:p>
            <a:pPr>
              <a:spcBef>
                <a:spcPts val="1200"/>
              </a:spcBef>
            </a:pPr>
            <a:endParaRPr lang="en-GB" altLang="de-DE" sz="1800" dirty="0" smtClean="0">
              <a:latin typeface="Verdana" pitchFamily="34" charset="0"/>
              <a:ea typeface="Verdana" pitchFamily="34" charset="0"/>
              <a:cs typeface="Verdana" pitchFamily="34" charset="0"/>
            </a:endParaRPr>
          </a:p>
        </p:txBody>
      </p:sp>
      <p:sp>
        <p:nvSpPr>
          <p:cNvPr id="409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a:spcBef>
                <a:spcPct val="50000"/>
              </a:spcBef>
            </a:pPr>
            <a:r>
              <a:rPr lang="el-GR" sz="2000" dirty="0" smtClean="0">
                <a:solidFill>
                  <a:srgbClr val="D16349"/>
                </a:solidFill>
              </a:rPr>
              <a:t>Εφαρμογές στην καθημερινή ζωή</a:t>
            </a:r>
            <a:endParaRPr lang="de-DE" sz="2000" dirty="0">
              <a:solidFill>
                <a:srgbClr val="D16349"/>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10.31</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2000" y="1340768"/>
            <a:ext cx="8640000" cy="5564732"/>
          </a:xfrm>
        </p:spPr>
        <p:txBody>
          <a:bodyPr/>
          <a:lstStyle/>
          <a:p>
            <a:pPr marL="180000" indent="0">
              <a:spcBef>
                <a:spcPts val="1200"/>
              </a:spcBef>
              <a:buNone/>
              <a:defRPr/>
            </a:pPr>
            <a:r>
              <a:rPr lang="el-GR" sz="1800" dirty="0" smtClean="0">
                <a:latin typeface="Verdana"/>
                <a:ea typeface="Verdana" panose="020B0604030504040204" pitchFamily="34" charset="0"/>
                <a:cs typeface="Verdana"/>
              </a:rPr>
              <a:t>Συμβουλές για το πώς να εκτιμήσετε τα όμορφα πράγματα περισσότερο από ότι το κάνετε καθημερινά</a:t>
            </a:r>
            <a:r>
              <a:rPr lang="de-DE" sz="1800" dirty="0" smtClean="0">
                <a:latin typeface="Verdana"/>
                <a:ea typeface="Verdana" panose="020B0604030504040204" pitchFamily="34" charset="0"/>
                <a:cs typeface="Verdana"/>
              </a:rPr>
              <a:t>:</a:t>
            </a:r>
          </a:p>
          <a:p>
            <a:pPr marL="720000" lvl="1" indent="-360000" eaLnBrk="1" hangingPunct="1">
              <a:spcBef>
                <a:spcPts val="1200"/>
              </a:spcBef>
              <a:buClr>
                <a:srgbClr val="8CADAE"/>
              </a:buClr>
              <a:buSzPct val="85000"/>
              <a:buFontTx/>
              <a:buChar char="o"/>
              <a:tabLst>
                <a:tab pos="722313" algn="l"/>
              </a:tabLst>
              <a:defRPr/>
            </a:pPr>
            <a:r>
              <a:rPr lang="el-GR" sz="1600" dirty="0" smtClean="0">
                <a:solidFill>
                  <a:schemeClr val="tx1"/>
                </a:solidFill>
                <a:latin typeface="Verdana"/>
                <a:ea typeface="Verdana" panose="020B0604030504040204" pitchFamily="34" charset="0"/>
                <a:cs typeface="Verdana"/>
              </a:rPr>
              <a:t>Όταν φεύγετε από το σπίτι, πάρτε μια χούφτα μικρών σφαιριδίων (π.χ. φασόλια, βόλους</a:t>
            </a:r>
            <a:r>
              <a:rPr lang="en-US" sz="1600" dirty="0" smtClean="0">
                <a:solidFill>
                  <a:schemeClr val="tx1"/>
                </a:solidFill>
                <a:latin typeface="Verdana"/>
                <a:ea typeface="Verdana" panose="020B0604030504040204" pitchFamily="34" charset="0"/>
                <a:cs typeface="Verdana"/>
              </a:rPr>
              <a:t> </a:t>
            </a:r>
            <a:r>
              <a:rPr lang="el-GR" sz="1600" dirty="0" smtClean="0">
                <a:solidFill>
                  <a:schemeClr val="tx1"/>
                </a:solidFill>
                <a:latin typeface="Verdana"/>
                <a:ea typeface="Verdana" panose="020B0604030504040204" pitchFamily="34" charset="0"/>
                <a:cs typeface="Verdana"/>
              </a:rPr>
              <a:t>κλπ) στη δεξιά τσέπη σας.</a:t>
            </a:r>
            <a:endParaRPr lang="de-DE" sz="1600" dirty="0" smtClean="0">
              <a:solidFill>
                <a:schemeClr val="tx1"/>
              </a:solidFill>
              <a:latin typeface="Verdana"/>
              <a:ea typeface="Verdana" panose="020B0604030504040204" pitchFamily="34" charset="0"/>
              <a:cs typeface="Verdana"/>
            </a:endParaRPr>
          </a:p>
          <a:p>
            <a:pPr marL="720000" lvl="1" indent="-360000" eaLnBrk="1" hangingPunct="1">
              <a:spcBef>
                <a:spcPts val="1200"/>
              </a:spcBef>
              <a:buClr>
                <a:srgbClr val="8CADAE"/>
              </a:buClr>
              <a:buSzPct val="85000"/>
              <a:buFontTx/>
              <a:buChar char="o"/>
              <a:tabLst>
                <a:tab pos="722313" algn="l"/>
              </a:tabLst>
              <a:defRPr/>
            </a:pPr>
            <a:r>
              <a:rPr lang="el-GR" sz="1600" dirty="0" smtClean="0">
                <a:solidFill>
                  <a:schemeClr val="tx1"/>
                </a:solidFill>
                <a:latin typeface="Verdana"/>
                <a:ea typeface="Verdana" panose="020B0604030504040204" pitchFamily="34" charset="0"/>
                <a:cs typeface="Verdana"/>
              </a:rPr>
              <a:t>Κάθε φορά που συμβαίνει κάτι θετικό (π.χ., ένα χαμόγελο από έναν φίλο, μια ωραία κουβέντα, ένα νόστιμο γεύμα κλπ ...), μετακινήστε το ένα σφαιρίδιο από την δεξιά στην αριστερή τσέπη σας.</a:t>
            </a:r>
            <a:endParaRPr lang="de-DE" sz="1600" dirty="0" smtClean="0">
              <a:solidFill>
                <a:schemeClr val="tx1"/>
              </a:solidFill>
              <a:latin typeface="Verdana"/>
              <a:ea typeface="Verdana" panose="020B0604030504040204" pitchFamily="34" charset="0"/>
              <a:cs typeface="Verdana"/>
            </a:endParaRPr>
          </a:p>
          <a:p>
            <a:pPr marL="720000" lvl="1" indent="-360000" eaLnBrk="1" hangingPunct="1">
              <a:spcBef>
                <a:spcPts val="1200"/>
              </a:spcBef>
              <a:buClr>
                <a:srgbClr val="8CADAE"/>
              </a:buClr>
              <a:buSzPct val="85000"/>
              <a:buFontTx/>
              <a:buChar char="o"/>
              <a:tabLst>
                <a:tab pos="722313" algn="l"/>
              </a:tabLst>
              <a:defRPr/>
            </a:pPr>
            <a:r>
              <a:rPr lang="el-GR" sz="1600" dirty="0" smtClean="0">
                <a:solidFill>
                  <a:schemeClr val="tx1"/>
                </a:solidFill>
                <a:latin typeface="Verdana"/>
                <a:ea typeface="Verdana" panose="020B0604030504040204" pitchFamily="34" charset="0"/>
                <a:cs typeface="Verdana"/>
              </a:rPr>
              <a:t>Το βράδυ, πάρτε τα σφαιρίδια από την αριστερή τσέπη και θυμηθείτε όλα τα όμορφα πράγματα που βιώσατε κατά τη διάρκεια αυτής της ημέρας.</a:t>
            </a:r>
            <a:endParaRPr lang="de-DE" sz="1600" dirty="0" smtClean="0">
              <a:solidFill>
                <a:schemeClr val="tx1"/>
              </a:solidFill>
              <a:latin typeface="Verdana"/>
              <a:ea typeface="Verdana" panose="020B0604030504040204" pitchFamily="34" charset="0"/>
              <a:cs typeface="Verdana"/>
            </a:endParaRPr>
          </a:p>
          <a:p>
            <a:pPr marL="720000" lvl="1" indent="-360000" eaLnBrk="1" hangingPunct="1">
              <a:spcBef>
                <a:spcPts val="1200"/>
              </a:spcBef>
              <a:buClr>
                <a:srgbClr val="8CADAE"/>
              </a:buClr>
              <a:buSzPct val="85000"/>
              <a:buFontTx/>
              <a:buChar char="o"/>
              <a:tabLst>
                <a:tab pos="722313" algn="l"/>
              </a:tabLst>
              <a:defRPr/>
            </a:pPr>
            <a:r>
              <a:rPr lang="el-GR" sz="1600" dirty="0" smtClean="0">
                <a:solidFill>
                  <a:schemeClr val="tx1"/>
                </a:solidFill>
                <a:latin typeface="Verdana"/>
                <a:ea typeface="Verdana" panose="020B0604030504040204" pitchFamily="34" charset="0"/>
                <a:cs typeface="Verdana"/>
              </a:rPr>
              <a:t>Με τον τρόπο αυτό, διατηρείτε όλες τις θετικές στιγμές και απολαμβάνετε το παρόν. Δυστυχώς, αφήνουμε τα καλά πράγματα στη ζωή μας να περνάνε απαρατήρητα πολύ εύκολα.</a:t>
            </a:r>
          </a:p>
          <a:p>
            <a:pPr marL="180000" lvl="1" indent="0">
              <a:spcBef>
                <a:spcPts val="1200"/>
              </a:spcBef>
              <a:buClr>
                <a:schemeClr val="accent1"/>
              </a:buClr>
              <a:buSzPct val="85000"/>
              <a:buNone/>
              <a:defRPr/>
            </a:pPr>
            <a:endParaRPr lang="en-GB" altLang="de-DE" sz="18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r>
              <a:rPr lang="el-GR" altLang="de-DE" sz="18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Γνωρίζετε άλλες μεθόδους για το πώς να απολαύσετε ή/και να θυμάστε τα καλά πράγματα της ημέρας;</a:t>
            </a:r>
            <a:endParaRPr lang="en-GB" altLang="de-DE" sz="18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endParaRPr lang="en-GB"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1988"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6"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a:spcBef>
                <a:spcPct val="50000"/>
              </a:spcBef>
            </a:pPr>
            <a:r>
              <a:rPr lang="el-GR" sz="2000" dirty="0" smtClean="0">
                <a:solidFill>
                  <a:srgbClr val="D16349"/>
                </a:solidFill>
              </a:rPr>
              <a:t>Εφαρμογές στην καθημερινή ζωή</a:t>
            </a:r>
            <a:endParaRPr lang="de-DE" sz="2000" dirty="0">
              <a:solidFill>
                <a:srgbClr val="D16349"/>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10.32</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43013"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a:spcBef>
                <a:spcPct val="50000"/>
              </a:spcBef>
            </a:pPr>
            <a:r>
              <a:rPr lang="el-GR" sz="2000" dirty="0" smtClean="0">
                <a:solidFill>
                  <a:schemeClr val="accent1"/>
                </a:solidFill>
              </a:rPr>
              <a:t>Πώς σχετίζεται αυτό με την ψύχωση;</a:t>
            </a:r>
            <a:endParaRPr lang="de-DE" sz="2000" dirty="0">
              <a:solidFill>
                <a:schemeClr val="accent1"/>
              </a:solidFill>
            </a:endParaRPr>
          </a:p>
        </p:txBody>
      </p:sp>
      <p:sp>
        <p:nvSpPr>
          <p:cNvPr id="43014" name="Text Box 9"/>
          <p:cNvSpPr txBox="1">
            <a:spLocks noChangeArrowheads="1"/>
          </p:cNvSpPr>
          <p:nvPr/>
        </p:nvSpPr>
        <p:spPr bwMode="auto">
          <a:xfrm>
            <a:off x="196682" y="1181451"/>
            <a:ext cx="8643225" cy="4708981"/>
          </a:xfrm>
          <a:prstGeom prst="rect">
            <a:avLst/>
          </a:prstGeom>
          <a:noFill/>
          <a:ln w="9525">
            <a:noFill/>
            <a:miter lim="800000"/>
            <a:headEnd/>
            <a:tailEnd/>
          </a:ln>
        </p:spPr>
        <p:txBody>
          <a:bodyPr>
            <a:spAutoFit/>
          </a:bodyPr>
          <a:lstStyle/>
          <a:p>
            <a:pPr marL="180000" eaLnBrk="1" hangingPunct="1">
              <a:spcBef>
                <a:spcPts val="1200"/>
              </a:spcBef>
              <a:buClr>
                <a:schemeClr val="accent1"/>
              </a:buClr>
              <a:buSzPct val="85000"/>
              <a:buFont typeface="Wingdings 2" pitchFamily="18" charset="2"/>
              <a:buNone/>
            </a:pPr>
            <a:r>
              <a:rPr lang="el-GR" altLang="de-DE" dirty="0" smtClean="0"/>
              <a:t>Πολλοί (αλλά όχι όλοι!) οι άνθρωποι με ψύχωση έχουν χαμηλή αυτοεκτίμηση, ιδιαίτερα μετά από ένα ψυχωτικό επεισόδιο (αισθάνονται ντροπιασμένοι, φοβούνται ότι οι φίλοι τους θα απομακρυνθούν).</a:t>
            </a:r>
            <a:endParaRPr lang="en-GB" altLang="de-DE" dirty="0" smtClean="0"/>
          </a:p>
          <a:p>
            <a:pPr marL="180000" eaLnBrk="1" hangingPunct="1">
              <a:spcBef>
                <a:spcPts val="1200"/>
              </a:spcBef>
              <a:buClr>
                <a:schemeClr val="accent1"/>
              </a:buClr>
              <a:buSzPct val="85000"/>
              <a:buFont typeface="Wingdings 2" pitchFamily="18" charset="2"/>
              <a:buNone/>
            </a:pPr>
            <a:r>
              <a:rPr lang="el-GR" altLang="de-DE" dirty="0" smtClean="0"/>
              <a:t>Πολλοί άνθρωποι κατά τη διάρκεια της ψύχωσης αισθάνονται φόβο άλλα και άλλα συναισθήματα:</a:t>
            </a:r>
            <a:endParaRPr lang="en-GB" altLang="de-DE" dirty="0" smtClean="0"/>
          </a:p>
          <a:p>
            <a:pPr marL="720000" indent="-360000" eaLnBrk="1" hangingPunct="1">
              <a:spcBef>
                <a:spcPts val="0"/>
              </a:spcBef>
              <a:buClr>
                <a:srgbClr val="8CADAE"/>
              </a:buClr>
              <a:buSzPct val="85000"/>
              <a:buFontTx/>
              <a:buChar char="o"/>
            </a:pPr>
            <a:r>
              <a:rPr lang="el-GR" altLang="de-DE" dirty="0" smtClean="0"/>
              <a:t>Ενθουσιασμός</a:t>
            </a:r>
            <a:r>
              <a:rPr lang="en-GB" altLang="de-DE" dirty="0" smtClean="0"/>
              <a:t> (</a:t>
            </a:r>
            <a:r>
              <a:rPr lang="el-GR" altLang="de-DE" dirty="0" smtClean="0"/>
              <a:t>«Επιτέλους κάτι συμβαίνει</a:t>
            </a:r>
            <a:r>
              <a:rPr lang="en-GB" altLang="de-DE" dirty="0" smtClean="0"/>
              <a:t>!</a:t>
            </a:r>
            <a:r>
              <a:rPr lang="el-GR" altLang="de-DE" dirty="0" smtClean="0"/>
              <a:t>»</a:t>
            </a:r>
            <a:r>
              <a:rPr lang="en-GB" altLang="de-DE" dirty="0" smtClean="0"/>
              <a:t>)</a:t>
            </a:r>
          </a:p>
          <a:p>
            <a:pPr marL="720000" indent="-360000" eaLnBrk="1" hangingPunct="1">
              <a:spcBef>
                <a:spcPts val="0"/>
              </a:spcBef>
              <a:buClr>
                <a:srgbClr val="8CADAE"/>
              </a:buClr>
              <a:buSzPct val="85000"/>
              <a:buFontTx/>
              <a:buChar char="o"/>
            </a:pPr>
            <a:r>
              <a:rPr lang="el-GR" altLang="de-DE" dirty="0" smtClean="0"/>
              <a:t>Αίσθηση πεπρωμένου </a:t>
            </a:r>
            <a:r>
              <a:rPr lang="en-GB" altLang="de-DE" dirty="0" smtClean="0"/>
              <a:t>(</a:t>
            </a:r>
            <a:r>
              <a:rPr lang="el-GR" altLang="de-DE" dirty="0" smtClean="0"/>
              <a:t>εκπλήρωση μιας αποστολής, σημαντικότητα</a:t>
            </a:r>
            <a:r>
              <a:rPr lang="en-GB" altLang="de-DE" dirty="0" smtClean="0"/>
              <a:t>)</a:t>
            </a:r>
          </a:p>
          <a:p>
            <a:pPr marL="180000" eaLnBrk="1" hangingPunct="1">
              <a:spcBef>
                <a:spcPts val="1200"/>
              </a:spcBef>
              <a:buFont typeface="Wingdings 2" pitchFamily="18" charset="2"/>
              <a:buNone/>
            </a:pPr>
            <a:r>
              <a:rPr lang="el-GR" altLang="de-DE" dirty="0" smtClean="0"/>
              <a:t>Οι τεχνικές που συζητήθηκαν αποσκοπούσαν να βοηθήσουν να χτιστεί μια υγιής και ανθεκτική αυτοεκτίμηση.</a:t>
            </a:r>
            <a:endParaRPr lang="en-GB" altLang="de-DE" i="1" dirty="0" smtClean="0">
              <a:solidFill>
                <a:srgbClr val="FF0000"/>
              </a:solidFill>
            </a:endParaRPr>
          </a:p>
          <a:p>
            <a:pPr marL="180000" eaLnBrk="1" hangingPunct="1">
              <a:spcBef>
                <a:spcPts val="1200"/>
              </a:spcBef>
            </a:pPr>
            <a:r>
              <a:rPr lang="el-GR" altLang="de-DE" i="1" dirty="0" smtClean="0"/>
              <a:t>Ποιες πλευρές της θεραπευτικής ενότητας θεωρώ ιδιαίτερα χρήσιμες ή βοηθητικές; </a:t>
            </a:r>
          </a:p>
          <a:p>
            <a:pPr eaLnBrk="1" hangingPunct="1"/>
            <a:endParaRPr lang="el-GR" i="1" dirty="0" smtClean="0"/>
          </a:p>
          <a:p>
            <a:pPr eaLnBrk="1" hangingPunct="1"/>
            <a:r>
              <a:rPr lang="el-GR" i="1" dirty="0" smtClean="0"/>
              <a:t>  Πότε και σε ποιες συγκεκριμένες καταστάσεις θα μπορούσα να   </a:t>
            </a:r>
          </a:p>
          <a:p>
            <a:pPr eaLnBrk="1" hangingPunct="1"/>
            <a:r>
              <a:rPr lang="el-GR" i="1" dirty="0" smtClean="0"/>
              <a:t>  εφαρμόσω αυτά που έμαθα στο άμεσο μέλλον; Σε τι θα μπορούσαν να  </a:t>
            </a:r>
          </a:p>
          <a:p>
            <a:pPr eaLnBrk="1" hangingPunct="1"/>
            <a:r>
              <a:rPr lang="el-GR" i="1" dirty="0" smtClean="0"/>
              <a:t>  με βοηθήσουν (π.χ. να αισθανθώ λιγότερο ένταση);</a:t>
            </a:r>
            <a:r>
              <a:rPr lang="en-US" altLang="de-DE" i="1" dirty="0" smtClean="0"/>
              <a:t> </a:t>
            </a:r>
          </a:p>
        </p:txBody>
      </p:sp>
      <p:grpSp>
        <p:nvGrpSpPr>
          <p:cNvPr id="11" name="Group 35"/>
          <p:cNvGrpSpPr>
            <a:grpSpLocks/>
          </p:cNvGrpSpPr>
          <p:nvPr/>
        </p:nvGrpSpPr>
        <p:grpSpPr bwMode="auto">
          <a:xfrm>
            <a:off x="0" y="6167432"/>
            <a:ext cx="2699596" cy="561974"/>
            <a:chOff x="0" y="3957"/>
            <a:chExt cx="1551" cy="354"/>
          </a:xfrm>
        </p:grpSpPr>
        <p:sp>
          <p:nvSpPr>
            <p:cNvPr id="12" name="Rectangle 69"/>
            <p:cNvSpPr>
              <a:spLocks noChangeArrowheads="1"/>
            </p:cNvSpPr>
            <p:nvPr/>
          </p:nvSpPr>
          <p:spPr bwMode="auto">
            <a:xfrm>
              <a:off x="0" y="3957"/>
              <a:ext cx="1386"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3"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14" name="Text Box 71"/>
            <p:cNvSpPr txBox="1">
              <a:spLocks noChangeArrowheads="1"/>
            </p:cNvSpPr>
            <p:nvPr/>
          </p:nvSpPr>
          <p:spPr bwMode="auto">
            <a:xfrm>
              <a:off x="113" y="4001"/>
              <a:ext cx="1438" cy="310"/>
            </a:xfrm>
            <a:prstGeom prst="rect">
              <a:avLst/>
            </a:prstGeom>
            <a:noFill/>
            <a:ln w="9525">
              <a:noFill/>
              <a:miter lim="800000"/>
              <a:headEnd/>
              <a:tailEnd/>
            </a:ln>
          </p:spPr>
          <p:txBody>
            <a:bodyPr wrap="square">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i="1" dirty="0" smtClean="0"/>
                <a:t>φύλλο νοσηλείας</a:t>
              </a:r>
              <a:r>
                <a:rPr lang="de-DE" altLang="de-DE" sz="1200" i="1" dirty="0" smtClean="0"/>
                <a:t> 10.5</a:t>
              </a:r>
              <a:endParaRPr lang="de-DE" altLang="de-DE" sz="1200" i="1" dirty="0"/>
            </a:p>
            <a:p>
              <a:pPr eaLnBrk="1" hangingPunct="1"/>
              <a:r>
                <a:rPr lang="de-DE" altLang="de-DE" sz="1200" dirty="0"/>
                <a:t>     </a:t>
              </a:r>
            </a:p>
          </p:txBody>
        </p:sp>
      </p:gr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10.33</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52000" y="1361974"/>
            <a:ext cx="8640000" cy="3123932"/>
          </a:xfrm>
          <a:prstGeom prst="rect">
            <a:avLst/>
          </a:prstGeom>
          <a:noFill/>
          <a:ln w="9525">
            <a:noFill/>
            <a:miter lim="800000"/>
            <a:headEnd/>
            <a:tailEnd/>
          </a:ln>
        </p:spPr>
        <p:txBody>
          <a:bodyPr>
            <a:spAutoFit/>
          </a:bodyPr>
          <a:lstStyle/>
          <a:p>
            <a:pPr marL="180000" eaLnBrk="1" hangingPunct="1">
              <a:spcBef>
                <a:spcPts val="1200"/>
              </a:spcBef>
              <a:buFont typeface="Wingdings" pitchFamily="2" charset="2"/>
              <a:buNone/>
            </a:pPr>
            <a:r>
              <a:rPr lang="el-GR" altLang="de-DE" dirty="0" smtClean="0"/>
              <a:t>Παράδειγμα</a:t>
            </a:r>
            <a:r>
              <a:rPr lang="en-GB" altLang="de-DE" dirty="0" smtClean="0"/>
              <a:t>: </a:t>
            </a:r>
            <a:r>
              <a:rPr lang="el-GR" altLang="de-DE" dirty="0" smtClean="0"/>
              <a:t>Ο Λευτέρης αισθάνεται όλο και περισσότερο θλιμμένος και σκέφτεται ότι δεν είναι καλός για τίποτε πια: «Δεν έχω δουλεία και είμαι βάρος στην οικογένεια μου».</a:t>
            </a:r>
            <a:endParaRPr lang="en-GB" altLang="de-DE" dirty="0" smtClean="0"/>
          </a:p>
          <a:p>
            <a:pPr marL="180000" eaLnBrk="1" hangingPunct="1">
              <a:spcBef>
                <a:spcPts val="1200"/>
              </a:spcBef>
              <a:buFont typeface="Wingdings" pitchFamily="2" charset="2"/>
              <a:buNone/>
            </a:pPr>
            <a:r>
              <a:rPr lang="el-GR" altLang="de-DE" b="1" dirty="0" smtClean="0"/>
              <a:t>Αλλά</a:t>
            </a:r>
            <a:r>
              <a:rPr lang="en-GB" altLang="de-DE" b="1" dirty="0" smtClean="0"/>
              <a:t>:</a:t>
            </a:r>
            <a:r>
              <a:rPr lang="en-GB" altLang="de-DE" dirty="0" smtClean="0"/>
              <a:t> </a:t>
            </a:r>
            <a:r>
              <a:rPr lang="el-GR" altLang="de-DE" dirty="0" smtClean="0"/>
              <a:t>Ο Λευτέρης επί του παρόντος είναι γραμμένος στο ταμείο ανεργίας, το οποίο δεν σημαίνει πως είναι ανίκανος. Έχει πολλά ταλέντα και δυνατά σημεία που θα τον βοηθήσουν να βρει μια θέση εργασίας (π.χ. έχει καλές τεχνολογικές γνώσεις και επιδιορθώνει τους υπολογιστές των άλλων, έχει ευρύτητα διαβασμάτων). Επιπρόσθετα, έχει την οικογένεια του και μερικούς καλούς φίλους που τον αγαπάνε. </a:t>
            </a:r>
            <a:endParaRPr lang="en-GB" altLang="de-DE" dirty="0" smtClean="0"/>
          </a:p>
          <a:p>
            <a:pPr marL="180000" eaLnBrk="1" hangingPunct="1">
              <a:spcBef>
                <a:spcPts val="1200"/>
              </a:spcBef>
              <a:buFont typeface="Wingdings" pitchFamily="2" charset="2"/>
              <a:buNone/>
            </a:pPr>
            <a:endParaRPr lang="en-GB" altLang="de-DE" sz="1500" dirty="0"/>
          </a:p>
        </p:txBody>
      </p:sp>
      <p:sp>
        <p:nvSpPr>
          <p:cNvPr id="5"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a:spcBef>
                <a:spcPct val="50000"/>
              </a:spcBef>
            </a:pPr>
            <a:r>
              <a:rPr lang="el-GR" sz="2000" dirty="0" smtClean="0">
                <a:solidFill>
                  <a:schemeClr val="accent1"/>
                </a:solidFill>
              </a:rPr>
              <a:t>Πώς σχετίζεται αυτό με την ψύχωση;</a:t>
            </a:r>
            <a:endParaRPr 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l-GR" altLang="de-DE" sz="1200" b="1" kern="0" dirty="0">
                <a:solidFill>
                  <a:srgbClr val="646B86"/>
                </a:solidFill>
                <a:latin typeface="Verdana"/>
              </a:rPr>
              <a:t>αυτοεκτίμηση</a:t>
            </a:r>
            <a:r>
              <a:rPr lang="en-AU" altLang="de-DE" sz="1200" b="1" kern="0" dirty="0">
                <a:solidFill>
                  <a:srgbClr val="646B86"/>
                </a:solidFill>
                <a:latin typeface="Verdana"/>
              </a:rPr>
              <a:t>   </a:t>
            </a:r>
            <a:r>
              <a:rPr lang="en-AU" altLang="de-DE" sz="1200" b="1" kern="0" dirty="0" smtClean="0">
                <a:solidFill>
                  <a:srgbClr val="646B86"/>
                </a:solidFill>
                <a:latin typeface="Verdana"/>
              </a:rPr>
              <a:t>10.34</a:t>
            </a:r>
            <a:endParaRPr lang="en-AU" altLang="de-DE" sz="1200" b="1" kern="0" dirty="0">
              <a:solidFill>
                <a:srgbClr val="646B86"/>
              </a:solidFill>
              <a:latin typeface="Verdan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3211</Words>
  <Application>Microsoft Office PowerPoint</Application>
  <PresentationFormat>Bildschirmpräsentation (4:3)</PresentationFormat>
  <Paragraphs>314</Paragraphs>
  <Slides>34</Slides>
  <Notes>18</Notes>
  <HiddenSlides>0</HiddenSlides>
  <MMClips>0</MMClips>
  <ScaleCrop>false</ScaleCrop>
  <HeadingPairs>
    <vt:vector size="6" baseType="variant">
      <vt:variant>
        <vt:lpstr>Verwendete Schriftarten</vt:lpstr>
      </vt:variant>
      <vt:variant>
        <vt:i4>8</vt:i4>
      </vt:variant>
      <vt:variant>
        <vt:lpstr>Design</vt:lpstr>
      </vt:variant>
      <vt:variant>
        <vt:i4>10</vt:i4>
      </vt:variant>
      <vt:variant>
        <vt:lpstr>Folientitel</vt:lpstr>
      </vt:variant>
      <vt:variant>
        <vt:i4>34</vt:i4>
      </vt:variant>
    </vt:vector>
  </HeadingPairs>
  <TitlesOfParts>
    <vt:vector size="52" baseType="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1_Cronus</vt:lpstr>
      <vt:lpstr>3_Cronus</vt:lpstr>
      <vt:lpstr>4_Cronus</vt:lpstr>
      <vt:lpstr>2_Cronus</vt:lpstr>
      <vt:lpstr>ΘΕΡΑΠΕΥΤΙΚΗ ΕΝΟΤΗΤΑ 10: ΑΥΤΟΕΚΤΙΜΗΣΗ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1125</cp:revision>
  <cp:lastPrinted>2010-08-18T09:16:54Z</cp:lastPrinted>
  <dcterms:created xsi:type="dcterms:W3CDTF">2010-08-11T06:51:14Z</dcterms:created>
  <dcterms:modified xsi:type="dcterms:W3CDTF">2017-01-31T13:19:13Z</dcterms:modified>
</cp:coreProperties>
</file>