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 id="2147483657" r:id="rId8"/>
  </p:sldMasterIdLst>
  <p:notesMasterIdLst>
    <p:notesMasterId r:id="rId35"/>
  </p:notesMasterIdLst>
  <p:handoutMasterIdLst>
    <p:handoutMasterId r:id="rId36"/>
  </p:handoutMasterIdLst>
  <p:sldIdLst>
    <p:sldId id="798" r:id="rId9"/>
    <p:sldId id="807" r:id="rId10"/>
    <p:sldId id="809" r:id="rId11"/>
    <p:sldId id="812" r:id="rId12"/>
    <p:sldId id="813" r:id="rId13"/>
    <p:sldId id="815" r:id="rId14"/>
    <p:sldId id="818" r:id="rId15"/>
    <p:sldId id="819" r:id="rId16"/>
    <p:sldId id="800" r:id="rId17"/>
    <p:sldId id="826" r:id="rId18"/>
    <p:sldId id="828" r:id="rId19"/>
    <p:sldId id="829" r:id="rId20"/>
    <p:sldId id="830" r:id="rId21"/>
    <p:sldId id="831" r:id="rId22"/>
    <p:sldId id="832" r:id="rId23"/>
    <p:sldId id="833" r:id="rId24"/>
    <p:sldId id="834" r:id="rId25"/>
    <p:sldId id="840" r:id="rId26"/>
    <p:sldId id="796" r:id="rId27"/>
    <p:sldId id="803" r:id="rId28"/>
    <p:sldId id="804" r:id="rId29"/>
    <p:sldId id="797" r:id="rId30"/>
    <p:sldId id="802" r:id="rId31"/>
    <p:sldId id="838" r:id="rId32"/>
    <p:sldId id="839" r:id="rId33"/>
    <p:sldId id="836" r:id="rId34"/>
  </p:sldIdLst>
  <p:sldSz cx="9144000" cy="6858000" type="screen4x3"/>
  <p:notesSz cx="6797675" cy="9926638"/>
  <p:defaultTextStyle>
    <a:defPPr>
      <a:defRPr lang="de-DE"/>
    </a:defPPr>
    <a:lvl1pPr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5pPr>
    <a:lvl6pPr marL="2286000" algn="l" defTabSz="914400" rtl="0" eaLnBrk="1" latinLnBrk="0" hangingPunct="1">
      <a:defRPr kern="1200">
        <a:solidFill>
          <a:schemeClr val="tx1"/>
        </a:solidFill>
        <a:latin typeface="Verdana" pitchFamily="34" charset="0"/>
        <a:ea typeface="MS PGothic" pitchFamily="34" charset="-128"/>
        <a:cs typeface="+mn-cs"/>
      </a:defRPr>
    </a:lvl6pPr>
    <a:lvl7pPr marL="2743200" algn="l" defTabSz="914400" rtl="0" eaLnBrk="1" latinLnBrk="0" hangingPunct="1">
      <a:defRPr kern="1200">
        <a:solidFill>
          <a:schemeClr val="tx1"/>
        </a:solidFill>
        <a:latin typeface="Verdana" pitchFamily="34" charset="0"/>
        <a:ea typeface="MS PGothic" pitchFamily="34" charset="-128"/>
        <a:cs typeface="+mn-cs"/>
      </a:defRPr>
    </a:lvl7pPr>
    <a:lvl8pPr marL="3200400" algn="l" defTabSz="914400" rtl="0" eaLnBrk="1" latinLnBrk="0" hangingPunct="1">
      <a:defRPr kern="1200">
        <a:solidFill>
          <a:schemeClr val="tx1"/>
        </a:solidFill>
        <a:latin typeface="Verdana" pitchFamily="34" charset="0"/>
        <a:ea typeface="MS PGothic" pitchFamily="34" charset="-128"/>
        <a:cs typeface="+mn-cs"/>
      </a:defRPr>
    </a:lvl8pPr>
    <a:lvl9pPr marL="3657600" algn="l" defTabSz="914400" rtl="0" eaLnBrk="1" latinLnBrk="0" hangingPunct="1">
      <a:defRPr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844">
          <p15:clr>
            <a:srgbClr val="A4A3A4"/>
          </p15:clr>
        </p15:guide>
        <p15:guide id="2" pos="5601">
          <p15:clr>
            <a:srgbClr val="A4A3A4"/>
          </p15:clr>
        </p15:guide>
        <p15:guide id="3" pos="158">
          <p15:clr>
            <a:srgbClr val="A4A3A4"/>
          </p15:clr>
        </p15:guide>
      </p15:sldGuideLst>
    </p:ext>
    <p:ext uri="{2D200454-40CA-4A62-9FC3-DE9A4176ACB9}">
      <p15:notesGuideLst xmlns:p15="http://schemas.microsoft.com/office/powerpoint/2012/main">
        <p15:guide id="1" orient="horz" pos="3126">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22" clrIdx="0">
    <p:extLst/>
  </p:cmAuthor>
  <p:cmAuthor id="2" name="Ryan Balzan" initials="RB" lastIdx="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349"/>
    <a:srgbClr val="66CCFF"/>
    <a:srgbClr val="33CCFF"/>
    <a:srgbClr val="CCFF66"/>
    <a:srgbClr val="FF9966"/>
    <a:srgbClr val="EAEAEA"/>
    <a:srgbClr val="FFCC99"/>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8" autoAdjust="0"/>
    <p:restoredTop sz="94660"/>
  </p:normalViewPr>
  <p:slideViewPr>
    <p:cSldViewPr showGuides="1">
      <p:cViewPr varScale="1">
        <p:scale>
          <a:sx n="104" d="100"/>
          <a:sy n="104" d="100"/>
        </p:scale>
        <p:origin x="138" y="96"/>
      </p:cViewPr>
      <p:guideLst>
        <p:guide orient="horz" pos="844"/>
        <p:guide pos="5601"/>
        <p:guide pos="158"/>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howGuides="1">
      <p:cViewPr varScale="1">
        <p:scale>
          <a:sx n="47" d="100"/>
          <a:sy n="47" d="100"/>
        </p:scale>
        <p:origin x="-1890" y="-114"/>
      </p:cViewPr>
      <p:guideLst>
        <p:guide orient="horz" pos="3126"/>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2-03T15:40:29.272" idx="9">
    <p:pos x="10" y="10"/>
    <p:text>changed (resembles old slide 3)</p:text>
    <p:extLst>
      <p:ext uri="{C676402C-5697-4E1C-873F-D02D1690AC5C}">
        <p15:threadingInfo xmlns:p15="http://schemas.microsoft.com/office/powerpoint/2012/main" timeZoneBias="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atin typeface="Arial" charset="0"/>
              </a:defRPr>
            </a:lvl1pPr>
          </a:lstStyle>
          <a:p>
            <a:fld id="{DA073867-496B-4749-A178-FC9EB58C57A1}" type="slidenum">
              <a:rPr lang="en-GB" altLang="de-DE"/>
              <a:pPr/>
              <a:t>‹Nr.›</a:t>
            </a:fld>
            <a:endParaRPr lang="en-GB" altLang="de-DE"/>
          </a:p>
        </p:txBody>
      </p:sp>
    </p:spTree>
    <p:extLst>
      <p:ext uri="{BB962C8B-B14F-4D97-AF65-F5344CB8AC3E}">
        <p14:creationId xmlns:p14="http://schemas.microsoft.com/office/powerpoint/2010/main" val="3585116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US"/>
          </a:p>
        </p:txBody>
      </p:sp>
      <p:sp>
        <p:nvSpPr>
          <p:cNvPr id="9220"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1423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altLang="de-DE" noProof="0" smtClean="0"/>
              <a:t>Klicken Sie, um die Formate des Vorlagentextes zu bearbeiten</a:t>
            </a:r>
          </a:p>
          <a:p>
            <a:pPr lvl="1"/>
            <a:r>
              <a:rPr lang="en-US" altLang="de-DE" noProof="0" smtClean="0"/>
              <a:t>Zweite Ebene</a:t>
            </a:r>
          </a:p>
          <a:p>
            <a:pPr lvl="2"/>
            <a:r>
              <a:rPr lang="en-US" altLang="de-DE" noProof="0" smtClean="0"/>
              <a:t>Dritte Ebene</a:t>
            </a:r>
          </a:p>
          <a:p>
            <a:pPr lvl="3"/>
            <a:r>
              <a:rPr lang="en-US" altLang="de-DE" noProof="0" smtClean="0"/>
              <a:t>Vierte Ebene</a:t>
            </a:r>
          </a:p>
          <a:p>
            <a:pPr lvl="4"/>
            <a:r>
              <a:rPr lang="en-US" altLang="de-DE" noProof="0" smtClean="0"/>
              <a:t>Fünfte Ebene</a:t>
            </a:r>
          </a:p>
        </p:txBody>
      </p:sp>
      <p:sp>
        <p:nvSpPr>
          <p:cNvPr id="1423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atin typeface="Arial" charset="0"/>
              </a:defRPr>
            </a:lvl1pPr>
          </a:lstStyle>
          <a:p>
            <a:fld id="{7EABDEF6-BB10-4FB8-916D-B2AFCB470E31}" type="slidenum">
              <a:rPr lang="en-US" altLang="de-DE"/>
              <a:pPr/>
              <a:t>‹Nr.›</a:t>
            </a:fld>
            <a:endParaRPr lang="en-US" altLang="de-DE"/>
          </a:p>
        </p:txBody>
      </p:sp>
    </p:spTree>
    <p:extLst>
      <p:ext uri="{BB962C8B-B14F-4D97-AF65-F5344CB8AC3E}">
        <p14:creationId xmlns:p14="http://schemas.microsoft.com/office/powerpoint/2010/main" val="8636481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E2FD0620-7CD2-4C9C-B33F-872FD8F8FDC6}" type="slidenum">
              <a:rPr lang="en-US" altLang="de-DE">
                <a:cs typeface="Times New Roman" pitchFamily="18" charset="0"/>
              </a:rPr>
              <a:pPr/>
              <a:t>1</a:t>
            </a:fld>
            <a:endParaRPr lang="en-US" altLang="de-DE">
              <a:cs typeface="Times New Roman" pitchFamily="18" charset="0"/>
            </a:endParaRPr>
          </a:p>
        </p:txBody>
      </p:sp>
      <p:sp>
        <p:nvSpPr>
          <p:cNvPr id="12291" name="Rectangle 2"/>
          <p:cNvSpPr>
            <a:spLocks noGrp="1" noRot="1" noChangeAspect="1" noChangeArrowheads="1" noTextEdit="1"/>
          </p:cNvSpPr>
          <p:nvPr>
            <p:ph type="sldImg"/>
          </p:nvPr>
        </p:nvSpPr>
        <p:spPr>
          <a:xfrm>
            <a:off x="919163" y="746125"/>
            <a:ext cx="4960937" cy="3721100"/>
          </a:xfrm>
          <a:ln/>
        </p:spPr>
      </p:sp>
      <p:sp>
        <p:nvSpPr>
          <p:cNvPr id="12292" name="Rectangle 3"/>
          <p:cNvSpPr>
            <a:spLocks noGrp="1" noChangeArrowheads="1"/>
          </p:cNvSpPr>
          <p:nvPr>
            <p:ph type="body" idx="1"/>
          </p:nvPr>
        </p:nvSpPr>
        <p:spPr>
          <a:xfrm>
            <a:off x="906463" y="4714875"/>
            <a:ext cx="4984750" cy="4465638"/>
          </a:xfrm>
          <a:noFill/>
          <a:ln/>
        </p:spPr>
        <p:txBody>
          <a:bodyPr/>
          <a:lstStyle/>
          <a:p>
            <a:pPr eaLnBrk="1" hangingPunct="1"/>
            <a:endParaRPr lang="en-US" altLang="de-DE" smtClean="0"/>
          </a:p>
        </p:txBody>
      </p:sp>
    </p:spTree>
    <p:extLst>
      <p:ext uri="{BB962C8B-B14F-4D97-AF65-F5344CB8AC3E}">
        <p14:creationId xmlns:p14="http://schemas.microsoft.com/office/powerpoint/2010/main" val="914390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lienbildplatzhalter 1"/>
          <p:cNvSpPr>
            <a:spLocks noGrp="1" noRot="1" noChangeAspect="1" noTextEdit="1"/>
          </p:cNvSpPr>
          <p:nvPr>
            <p:ph type="sldImg"/>
          </p:nvPr>
        </p:nvSpPr>
        <p:spPr>
          <a:xfrm>
            <a:off x="917575" y="744538"/>
            <a:ext cx="4962525" cy="3722687"/>
          </a:xfrm>
          <a:ln/>
        </p:spPr>
      </p:sp>
      <p:sp>
        <p:nvSpPr>
          <p:cNvPr id="14339" name="Notizenplatzhalter 2"/>
          <p:cNvSpPr>
            <a:spLocks noGrp="1"/>
          </p:cNvSpPr>
          <p:nvPr>
            <p:ph type="body" idx="1"/>
          </p:nvPr>
        </p:nvSpPr>
        <p:spPr>
          <a:noFill/>
          <a:ln/>
        </p:spPr>
        <p:txBody>
          <a:bodyPr/>
          <a:lstStyle/>
          <a:p>
            <a:endParaRPr lang="de-DE" altLang="de-DE" smtClean="0"/>
          </a:p>
        </p:txBody>
      </p:sp>
      <p:sp>
        <p:nvSpPr>
          <p:cNvPr id="14340" name="Foliennummernplatzhalter 3"/>
          <p:cNvSpPr>
            <a:spLocks noGrp="1"/>
          </p:cNvSpPr>
          <p:nvPr>
            <p:ph type="sldNum" sz="quarter" idx="5"/>
          </p:nvPr>
        </p:nvSpPr>
        <p:spPr>
          <a:noFill/>
        </p:spPr>
        <p:txBody>
          <a:bodyPr/>
          <a:lstStyle/>
          <a:p>
            <a:fld id="{50DDAB54-CEC3-4C22-8136-4E6F1D173116}" type="slidenum">
              <a:rPr lang="de-DE" altLang="de-DE">
                <a:cs typeface="Times New Roman" pitchFamily="18" charset="0"/>
              </a:rPr>
              <a:pPr/>
              <a:t>2</a:t>
            </a:fld>
            <a:endParaRPr lang="de-DE" altLang="de-DE">
              <a:cs typeface="Times New Roman" pitchFamily="18" charset="0"/>
            </a:endParaRPr>
          </a:p>
        </p:txBody>
      </p:sp>
    </p:spTree>
    <p:extLst>
      <p:ext uri="{BB962C8B-B14F-4D97-AF65-F5344CB8AC3E}">
        <p14:creationId xmlns:p14="http://schemas.microsoft.com/office/powerpoint/2010/main" val="2491786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xfrm>
            <a:off x="917575" y="744538"/>
            <a:ext cx="4962525" cy="3722687"/>
          </a:xfrm>
          <a:ln/>
        </p:spPr>
      </p:sp>
      <p:sp>
        <p:nvSpPr>
          <p:cNvPr id="16387" name="Notizenplatzhalter 2"/>
          <p:cNvSpPr>
            <a:spLocks noGrp="1"/>
          </p:cNvSpPr>
          <p:nvPr>
            <p:ph type="body" idx="1"/>
          </p:nvPr>
        </p:nvSpPr>
        <p:spPr>
          <a:noFill/>
          <a:ln/>
        </p:spPr>
        <p:txBody>
          <a:bodyPr/>
          <a:lstStyle/>
          <a:p>
            <a:endParaRPr lang="de-DE" altLang="de-DE" dirty="0" smtClean="0"/>
          </a:p>
        </p:txBody>
      </p:sp>
      <p:sp>
        <p:nvSpPr>
          <p:cNvPr id="16388" name="Foliennummernplatzhalter 3"/>
          <p:cNvSpPr>
            <a:spLocks noGrp="1"/>
          </p:cNvSpPr>
          <p:nvPr>
            <p:ph type="sldNum" sz="quarter" idx="5"/>
          </p:nvPr>
        </p:nvSpPr>
        <p:spPr>
          <a:noFill/>
        </p:spPr>
        <p:txBody>
          <a:bodyPr/>
          <a:lstStyle/>
          <a:p>
            <a:fld id="{C403DBD6-8194-41C4-A96D-3D2FF945A938}" type="slidenum">
              <a:rPr lang="de-DE" altLang="de-DE">
                <a:cs typeface="Times New Roman" pitchFamily="18" charset="0"/>
              </a:rPr>
              <a:pPr/>
              <a:t>3</a:t>
            </a:fld>
            <a:endParaRPr lang="de-DE" altLang="de-DE">
              <a:cs typeface="Times New Roman" pitchFamily="18" charset="0"/>
            </a:endParaRPr>
          </a:p>
        </p:txBody>
      </p:sp>
    </p:spTree>
    <p:extLst>
      <p:ext uri="{BB962C8B-B14F-4D97-AF65-F5344CB8AC3E}">
        <p14:creationId xmlns:p14="http://schemas.microsoft.com/office/powerpoint/2010/main" val="1023539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lienbildplatzhalter 1"/>
          <p:cNvSpPr>
            <a:spLocks noGrp="1" noRot="1" noChangeAspect="1" noTextEdit="1"/>
          </p:cNvSpPr>
          <p:nvPr>
            <p:ph type="sldImg"/>
          </p:nvPr>
        </p:nvSpPr>
        <p:spPr>
          <a:xfrm>
            <a:off x="917575" y="744538"/>
            <a:ext cx="4962525" cy="3722687"/>
          </a:xfrm>
          <a:ln/>
        </p:spPr>
      </p:sp>
      <p:sp>
        <p:nvSpPr>
          <p:cNvPr id="18435" name="Notizenplatzhalter 2"/>
          <p:cNvSpPr>
            <a:spLocks noGrp="1"/>
          </p:cNvSpPr>
          <p:nvPr>
            <p:ph type="body" idx="1"/>
          </p:nvPr>
        </p:nvSpPr>
        <p:spPr>
          <a:noFill/>
          <a:ln/>
        </p:spPr>
        <p:txBody>
          <a:bodyPr/>
          <a:lstStyle/>
          <a:p>
            <a:r>
              <a:rPr lang="de-DE" altLang="de-DE" dirty="0" smtClean="0"/>
              <a:t>Steffen: </a:t>
            </a:r>
            <a:r>
              <a:rPr lang="de-DE" altLang="de-DE" dirty="0" err="1" smtClean="0"/>
              <a:t>agree</a:t>
            </a:r>
            <a:r>
              <a:rPr lang="de-DE" altLang="de-DE" dirty="0" smtClean="0"/>
              <a:t> </a:t>
            </a:r>
            <a:r>
              <a:rPr lang="de-DE" altLang="de-DE" dirty="0" err="1" smtClean="0"/>
              <a:t>with</a:t>
            </a:r>
            <a:r>
              <a:rPr lang="de-DE" altLang="de-DE" dirty="0" smtClean="0"/>
              <a:t> Ryan</a:t>
            </a:r>
          </a:p>
        </p:txBody>
      </p:sp>
      <p:sp>
        <p:nvSpPr>
          <p:cNvPr id="18436" name="Foliennummernplatzhalter 3"/>
          <p:cNvSpPr>
            <a:spLocks noGrp="1"/>
          </p:cNvSpPr>
          <p:nvPr>
            <p:ph type="sldNum" sz="quarter" idx="5"/>
          </p:nvPr>
        </p:nvSpPr>
        <p:spPr>
          <a:noFill/>
        </p:spPr>
        <p:txBody>
          <a:bodyPr/>
          <a:lstStyle/>
          <a:p>
            <a:fld id="{E6641657-B14B-4FA2-A1B9-E112C9351F42}" type="slidenum">
              <a:rPr lang="de-DE" altLang="de-DE">
                <a:cs typeface="Times New Roman" pitchFamily="18" charset="0"/>
              </a:rPr>
              <a:pPr/>
              <a:t>4</a:t>
            </a:fld>
            <a:endParaRPr lang="de-DE" altLang="de-DE">
              <a:cs typeface="Times New Roman" pitchFamily="18" charset="0"/>
            </a:endParaRPr>
          </a:p>
        </p:txBody>
      </p:sp>
    </p:spTree>
    <p:extLst>
      <p:ext uri="{BB962C8B-B14F-4D97-AF65-F5344CB8AC3E}">
        <p14:creationId xmlns:p14="http://schemas.microsoft.com/office/powerpoint/2010/main" val="2615144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EABDEF6-BB10-4FB8-916D-B2AFCB470E31}" type="slidenum">
              <a:rPr lang="en-US" altLang="de-DE" smtClean="0"/>
              <a:pPr/>
              <a:t>5</a:t>
            </a:fld>
            <a:endParaRPr lang="en-US" altLang="de-DE"/>
          </a:p>
        </p:txBody>
      </p:sp>
    </p:spTree>
    <p:extLst>
      <p:ext uri="{BB962C8B-B14F-4D97-AF65-F5344CB8AC3E}">
        <p14:creationId xmlns:p14="http://schemas.microsoft.com/office/powerpoint/2010/main" val="1504581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xfrm>
            <a:off x="917575" y="744538"/>
            <a:ext cx="4962525" cy="3722687"/>
          </a:xfrm>
          <a:ln/>
        </p:spPr>
      </p:sp>
      <p:sp>
        <p:nvSpPr>
          <p:cNvPr id="23555" name="Notizenplatzhalter 2"/>
          <p:cNvSpPr>
            <a:spLocks noGrp="1"/>
          </p:cNvSpPr>
          <p:nvPr>
            <p:ph type="body" idx="1"/>
          </p:nvPr>
        </p:nvSpPr>
        <p:spPr>
          <a:noFill/>
          <a:ln/>
        </p:spPr>
        <p:txBody>
          <a:bodyPr/>
          <a:lstStyle/>
          <a:p>
            <a:pPr marL="157163" indent="-157163"/>
            <a:endParaRPr lang="de-DE" altLang="de-DE" smtClean="0"/>
          </a:p>
        </p:txBody>
      </p:sp>
      <p:sp>
        <p:nvSpPr>
          <p:cNvPr id="23556" name="Foliennummernplatzhalter 3"/>
          <p:cNvSpPr>
            <a:spLocks noGrp="1"/>
          </p:cNvSpPr>
          <p:nvPr>
            <p:ph type="sldNum" sz="quarter" idx="5"/>
          </p:nvPr>
        </p:nvSpPr>
        <p:spPr>
          <a:noFill/>
        </p:spPr>
        <p:txBody>
          <a:bodyPr/>
          <a:lstStyle/>
          <a:p>
            <a:fld id="{25A2E4C1-5EC4-4047-9A45-1D8D00457A54}" type="slidenum">
              <a:rPr lang="de-DE" altLang="de-DE">
                <a:cs typeface="Times New Roman" pitchFamily="18" charset="0"/>
              </a:rPr>
              <a:pPr/>
              <a:t>8</a:t>
            </a:fld>
            <a:endParaRPr lang="de-DE" altLang="de-DE">
              <a:cs typeface="Times New Roman" pitchFamily="18" charset="0"/>
            </a:endParaRPr>
          </a:p>
        </p:txBody>
      </p:sp>
    </p:spTree>
    <p:extLst>
      <p:ext uri="{BB962C8B-B14F-4D97-AF65-F5344CB8AC3E}">
        <p14:creationId xmlns:p14="http://schemas.microsoft.com/office/powerpoint/2010/main" val="4145923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25603" name="Notizenplatzhalter 2"/>
          <p:cNvSpPr>
            <a:spLocks noGrp="1"/>
          </p:cNvSpPr>
          <p:nvPr>
            <p:ph type="body" idx="1"/>
          </p:nvPr>
        </p:nvSpPr>
        <p:spPr>
          <a:noFill/>
          <a:ln/>
        </p:spPr>
        <p:txBody>
          <a:bodyPr/>
          <a:lstStyle/>
          <a:p>
            <a:endParaRPr lang="en-GB" altLang="de-DE" dirty="0" smtClean="0"/>
          </a:p>
        </p:txBody>
      </p:sp>
      <p:sp>
        <p:nvSpPr>
          <p:cNvPr id="25604" name="Foliennummernplatzhalter 3"/>
          <p:cNvSpPr>
            <a:spLocks noGrp="1"/>
          </p:cNvSpPr>
          <p:nvPr>
            <p:ph type="sldNum" sz="quarter" idx="5"/>
          </p:nvPr>
        </p:nvSpPr>
        <p:spPr>
          <a:noFill/>
        </p:spPr>
        <p:txBody>
          <a:bodyPr/>
          <a:lstStyle/>
          <a:p>
            <a:fld id="{F5A4BFAD-1216-4D7F-8428-1665B896F593}" type="slidenum">
              <a:rPr lang="en-US" altLang="de-DE"/>
              <a:pPr/>
              <a:t>9</a:t>
            </a:fld>
            <a:endParaRPr lang="en-US" altLang="de-DE"/>
          </a:p>
        </p:txBody>
      </p:sp>
    </p:spTree>
    <p:extLst>
      <p:ext uri="{BB962C8B-B14F-4D97-AF65-F5344CB8AC3E}">
        <p14:creationId xmlns:p14="http://schemas.microsoft.com/office/powerpoint/2010/main" val="515724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lienbildplatzhalter 1"/>
          <p:cNvSpPr>
            <a:spLocks noGrp="1" noRot="1" noChangeAspect="1" noTextEdit="1"/>
          </p:cNvSpPr>
          <p:nvPr>
            <p:ph type="sldImg"/>
          </p:nvPr>
        </p:nvSpPr>
        <p:spPr>
          <a:xfrm>
            <a:off x="917575" y="744538"/>
            <a:ext cx="4962525" cy="3722687"/>
          </a:xfrm>
          <a:ln/>
        </p:spPr>
      </p:sp>
      <p:sp>
        <p:nvSpPr>
          <p:cNvPr id="28675"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28676" name="Foliennummernplatzhalter 3"/>
          <p:cNvSpPr>
            <a:spLocks noGrp="1"/>
          </p:cNvSpPr>
          <p:nvPr>
            <p:ph type="sldNum" sz="quarter" idx="5"/>
          </p:nvPr>
        </p:nvSpPr>
        <p:spPr>
          <a:noFill/>
        </p:spPr>
        <p:txBody>
          <a:bodyPr/>
          <a:lstStyle/>
          <a:p>
            <a:fld id="{D68153CE-6DE4-4608-8C60-7A87131CBCC9}" type="slidenum">
              <a:rPr lang="de-DE" altLang="de-DE">
                <a:cs typeface="Times New Roman" pitchFamily="18" charset="0"/>
              </a:rPr>
              <a:pPr/>
              <a:t>11</a:t>
            </a:fld>
            <a:endParaRPr lang="de-DE" altLang="de-DE">
              <a:cs typeface="Times New Roman" pitchFamily="18" charset="0"/>
            </a:endParaRPr>
          </a:p>
        </p:txBody>
      </p:sp>
    </p:spTree>
    <p:extLst>
      <p:ext uri="{BB962C8B-B14F-4D97-AF65-F5344CB8AC3E}">
        <p14:creationId xmlns:p14="http://schemas.microsoft.com/office/powerpoint/2010/main" val="2488873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lienbildplatzhalter 1"/>
          <p:cNvSpPr>
            <a:spLocks noGrp="1" noRot="1" noChangeAspect="1" noTextEdit="1"/>
          </p:cNvSpPr>
          <p:nvPr>
            <p:ph type="sldImg"/>
          </p:nvPr>
        </p:nvSpPr>
        <p:spPr>
          <a:xfrm>
            <a:off x="917575" y="744538"/>
            <a:ext cx="4962525" cy="3722687"/>
          </a:xfrm>
          <a:ln/>
        </p:spPr>
      </p:sp>
      <p:sp>
        <p:nvSpPr>
          <p:cNvPr id="30723"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0724" name="Foliennummernplatzhalter 3"/>
          <p:cNvSpPr>
            <a:spLocks noGrp="1"/>
          </p:cNvSpPr>
          <p:nvPr>
            <p:ph type="sldNum" sz="quarter" idx="5"/>
          </p:nvPr>
        </p:nvSpPr>
        <p:spPr>
          <a:noFill/>
        </p:spPr>
        <p:txBody>
          <a:bodyPr/>
          <a:lstStyle/>
          <a:p>
            <a:fld id="{8D047420-848C-4175-B177-109130F2C5B3}" type="slidenum">
              <a:rPr lang="de-DE" altLang="de-DE">
                <a:cs typeface="Times New Roman" pitchFamily="18" charset="0"/>
              </a:rPr>
              <a:pPr/>
              <a:t>12</a:t>
            </a:fld>
            <a:endParaRPr lang="de-DE" altLang="de-DE">
              <a:cs typeface="Times New Roman" pitchFamily="18" charset="0"/>
            </a:endParaRPr>
          </a:p>
        </p:txBody>
      </p:sp>
    </p:spTree>
    <p:extLst>
      <p:ext uri="{BB962C8B-B14F-4D97-AF65-F5344CB8AC3E}">
        <p14:creationId xmlns:p14="http://schemas.microsoft.com/office/powerpoint/2010/main" val="2021051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lienbildplatzhalter 1"/>
          <p:cNvSpPr>
            <a:spLocks noGrp="1" noRot="1" noChangeAspect="1" noTextEdit="1"/>
          </p:cNvSpPr>
          <p:nvPr>
            <p:ph type="sldImg"/>
          </p:nvPr>
        </p:nvSpPr>
        <p:spPr>
          <a:xfrm>
            <a:off x="917575" y="744538"/>
            <a:ext cx="4962525" cy="3722687"/>
          </a:xfrm>
          <a:ln/>
        </p:spPr>
      </p:sp>
      <p:sp>
        <p:nvSpPr>
          <p:cNvPr id="32771"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2772" name="Foliennummernplatzhalter 3"/>
          <p:cNvSpPr>
            <a:spLocks noGrp="1"/>
          </p:cNvSpPr>
          <p:nvPr>
            <p:ph type="sldNum" sz="quarter" idx="5"/>
          </p:nvPr>
        </p:nvSpPr>
        <p:spPr>
          <a:noFill/>
        </p:spPr>
        <p:txBody>
          <a:bodyPr/>
          <a:lstStyle/>
          <a:p>
            <a:fld id="{F878CDFD-7CBD-4EF7-B32A-5BDB154E35CE}" type="slidenum">
              <a:rPr lang="de-DE" altLang="de-DE">
                <a:cs typeface="Times New Roman" pitchFamily="18" charset="0"/>
              </a:rPr>
              <a:pPr/>
              <a:t>13</a:t>
            </a:fld>
            <a:endParaRPr lang="de-DE" altLang="de-DE">
              <a:cs typeface="Times New Roman" pitchFamily="18" charset="0"/>
            </a:endParaRPr>
          </a:p>
        </p:txBody>
      </p:sp>
    </p:spTree>
    <p:extLst>
      <p:ext uri="{BB962C8B-B14F-4D97-AF65-F5344CB8AC3E}">
        <p14:creationId xmlns:p14="http://schemas.microsoft.com/office/powerpoint/2010/main" val="1006561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xfrm>
            <a:off x="917575" y="744538"/>
            <a:ext cx="4962525" cy="3722687"/>
          </a:xfrm>
          <a:ln/>
        </p:spPr>
      </p:sp>
      <p:sp>
        <p:nvSpPr>
          <p:cNvPr id="34819"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4820" name="Foliennummernplatzhalter 3"/>
          <p:cNvSpPr>
            <a:spLocks noGrp="1"/>
          </p:cNvSpPr>
          <p:nvPr>
            <p:ph type="sldNum" sz="quarter" idx="5"/>
          </p:nvPr>
        </p:nvSpPr>
        <p:spPr>
          <a:noFill/>
        </p:spPr>
        <p:txBody>
          <a:bodyPr/>
          <a:lstStyle/>
          <a:p>
            <a:fld id="{6334A49A-E144-420E-B7AD-7D2AF4503874}" type="slidenum">
              <a:rPr lang="de-DE" altLang="de-DE">
                <a:cs typeface="Times New Roman" pitchFamily="18" charset="0"/>
              </a:rPr>
              <a:pPr/>
              <a:t>14</a:t>
            </a:fld>
            <a:endParaRPr lang="de-DE" altLang="de-DE">
              <a:cs typeface="Times New Roman" pitchFamily="18" charset="0"/>
            </a:endParaRPr>
          </a:p>
        </p:txBody>
      </p:sp>
    </p:spTree>
    <p:extLst>
      <p:ext uri="{BB962C8B-B14F-4D97-AF65-F5344CB8AC3E}">
        <p14:creationId xmlns:p14="http://schemas.microsoft.com/office/powerpoint/2010/main" val="4258186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bildplatzhalter 1"/>
          <p:cNvSpPr>
            <a:spLocks noGrp="1" noRot="1" noChangeAspect="1" noTextEdit="1"/>
          </p:cNvSpPr>
          <p:nvPr>
            <p:ph type="sldImg"/>
          </p:nvPr>
        </p:nvSpPr>
        <p:spPr>
          <a:xfrm>
            <a:off x="917575" y="744538"/>
            <a:ext cx="4962525" cy="3722687"/>
          </a:xfrm>
          <a:ln/>
        </p:spPr>
      </p:sp>
      <p:sp>
        <p:nvSpPr>
          <p:cNvPr id="36867"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6868" name="Foliennummernplatzhalter 3"/>
          <p:cNvSpPr>
            <a:spLocks noGrp="1"/>
          </p:cNvSpPr>
          <p:nvPr>
            <p:ph type="sldNum" sz="quarter" idx="5"/>
          </p:nvPr>
        </p:nvSpPr>
        <p:spPr>
          <a:noFill/>
        </p:spPr>
        <p:txBody>
          <a:bodyPr/>
          <a:lstStyle/>
          <a:p>
            <a:fld id="{E3E34246-CDD3-47E5-8DF0-14CEB10ADCA5}" type="slidenum">
              <a:rPr lang="de-DE" altLang="de-DE">
                <a:cs typeface="Times New Roman" pitchFamily="18" charset="0"/>
              </a:rPr>
              <a:pPr/>
              <a:t>15</a:t>
            </a:fld>
            <a:endParaRPr lang="de-DE" altLang="de-DE">
              <a:cs typeface="Times New Roman" pitchFamily="18" charset="0"/>
            </a:endParaRPr>
          </a:p>
        </p:txBody>
      </p:sp>
    </p:spTree>
    <p:extLst>
      <p:ext uri="{BB962C8B-B14F-4D97-AF65-F5344CB8AC3E}">
        <p14:creationId xmlns:p14="http://schemas.microsoft.com/office/powerpoint/2010/main" val="2700513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bildplatzhalter 1"/>
          <p:cNvSpPr>
            <a:spLocks noGrp="1" noRot="1" noChangeAspect="1" noTextEdit="1"/>
          </p:cNvSpPr>
          <p:nvPr>
            <p:ph type="sldImg"/>
          </p:nvPr>
        </p:nvSpPr>
        <p:spPr>
          <a:xfrm>
            <a:off x="917575" y="744538"/>
            <a:ext cx="4962525" cy="3722687"/>
          </a:xfrm>
          <a:ln/>
        </p:spPr>
      </p:sp>
      <p:sp>
        <p:nvSpPr>
          <p:cNvPr id="38915"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8916" name="Foliennummernplatzhalter 3"/>
          <p:cNvSpPr>
            <a:spLocks noGrp="1"/>
          </p:cNvSpPr>
          <p:nvPr>
            <p:ph type="sldNum" sz="quarter" idx="5"/>
          </p:nvPr>
        </p:nvSpPr>
        <p:spPr>
          <a:noFill/>
        </p:spPr>
        <p:txBody>
          <a:bodyPr/>
          <a:lstStyle/>
          <a:p>
            <a:fld id="{4A0C381D-0CC6-49F8-BF37-78B019829F9B}" type="slidenum">
              <a:rPr lang="de-DE" altLang="de-DE">
                <a:cs typeface="Times New Roman" pitchFamily="18" charset="0"/>
              </a:rPr>
              <a:pPr/>
              <a:t>16</a:t>
            </a:fld>
            <a:endParaRPr lang="de-DE" altLang="de-DE">
              <a:cs typeface="Times New Roman" pitchFamily="18" charset="0"/>
            </a:endParaRPr>
          </a:p>
        </p:txBody>
      </p:sp>
    </p:spTree>
    <p:extLst>
      <p:ext uri="{BB962C8B-B14F-4D97-AF65-F5344CB8AC3E}">
        <p14:creationId xmlns:p14="http://schemas.microsoft.com/office/powerpoint/2010/main" val="3850339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lienbildplatzhalter 1"/>
          <p:cNvSpPr>
            <a:spLocks noGrp="1" noRot="1" noChangeAspect="1" noTextEdit="1"/>
          </p:cNvSpPr>
          <p:nvPr>
            <p:ph type="sldImg"/>
          </p:nvPr>
        </p:nvSpPr>
        <p:spPr>
          <a:ln/>
        </p:spPr>
      </p:sp>
      <p:sp>
        <p:nvSpPr>
          <p:cNvPr id="43011" name="Notizenplatzhalter 2"/>
          <p:cNvSpPr>
            <a:spLocks noGrp="1"/>
          </p:cNvSpPr>
          <p:nvPr>
            <p:ph type="body" idx="1"/>
          </p:nvPr>
        </p:nvSpPr>
        <p:spPr>
          <a:noFill/>
          <a:ln/>
        </p:spPr>
        <p:txBody>
          <a:bodyPr/>
          <a:lstStyle/>
          <a:p>
            <a:endParaRPr lang="en-GB" altLang="de-DE" smtClean="0"/>
          </a:p>
        </p:txBody>
      </p:sp>
      <p:sp>
        <p:nvSpPr>
          <p:cNvPr id="43012" name="Foliennummernplatzhalter 3"/>
          <p:cNvSpPr>
            <a:spLocks noGrp="1"/>
          </p:cNvSpPr>
          <p:nvPr>
            <p:ph type="sldNum" sz="quarter" idx="5"/>
          </p:nvPr>
        </p:nvSpPr>
        <p:spPr>
          <a:noFill/>
        </p:spPr>
        <p:txBody>
          <a:bodyPr/>
          <a:lstStyle/>
          <a:p>
            <a:fld id="{9A2DCB50-E62C-4BB3-810C-2B2C5DDB4743}" type="slidenum">
              <a:rPr lang="en-US" altLang="de-DE"/>
              <a:pPr/>
              <a:t>19</a:t>
            </a:fld>
            <a:endParaRPr lang="en-US" altLang="de-DE"/>
          </a:p>
        </p:txBody>
      </p:sp>
    </p:spTree>
    <p:extLst>
      <p:ext uri="{BB962C8B-B14F-4D97-AF65-F5344CB8AC3E}">
        <p14:creationId xmlns:p14="http://schemas.microsoft.com/office/powerpoint/2010/main" val="226865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40E134F-1D39-44C6-B991-91363082C73C}" type="slidenum">
              <a:rPr lang="en-US" altLang="de-DE">
                <a:cs typeface="Times New Roman" pitchFamily="18" charset="0"/>
              </a:rPr>
              <a:pPr/>
              <a:t>21</a:t>
            </a:fld>
            <a:endParaRPr lang="en-US" altLang="de-DE">
              <a:cs typeface="Times New Roman" pitchFamily="18" charset="0"/>
            </a:endParaRPr>
          </a:p>
        </p:txBody>
      </p:sp>
      <p:sp>
        <p:nvSpPr>
          <p:cNvPr id="46083" name="Rectangle 2"/>
          <p:cNvSpPr>
            <a:spLocks noGrp="1" noRot="1" noChangeAspect="1" noChangeArrowheads="1" noTextEdit="1"/>
          </p:cNvSpPr>
          <p:nvPr>
            <p:ph type="sldImg"/>
          </p:nvPr>
        </p:nvSpPr>
        <p:spPr>
          <a:xfrm>
            <a:off x="919163" y="746125"/>
            <a:ext cx="4959350" cy="3719513"/>
          </a:xfrm>
          <a:ln w="12700" cap="flat"/>
        </p:spPr>
      </p:sp>
      <p:sp>
        <p:nvSpPr>
          <p:cNvPr id="46084" name="Rectangle 3"/>
          <p:cNvSpPr>
            <a:spLocks noGrp="1" noChangeArrowheads="1"/>
          </p:cNvSpPr>
          <p:nvPr>
            <p:ph type="body" idx="1"/>
          </p:nvPr>
        </p:nvSpPr>
        <p:spPr>
          <a:xfrm>
            <a:off x="906463" y="4714875"/>
            <a:ext cx="4984750" cy="4465638"/>
          </a:xfrm>
          <a:noFill/>
          <a:ln/>
        </p:spPr>
        <p:txBody>
          <a:bodyPr lIns="94242" tIns="47121" rIns="94242" bIns="47121"/>
          <a:lstStyle/>
          <a:p>
            <a:pPr eaLnBrk="1" hangingPunct="1"/>
            <a:endParaRPr lang="en-US" altLang="de-DE" smtClean="0"/>
          </a:p>
        </p:txBody>
      </p:sp>
    </p:spTree>
    <p:extLst>
      <p:ext uri="{BB962C8B-B14F-4D97-AF65-F5344CB8AC3E}">
        <p14:creationId xmlns:p14="http://schemas.microsoft.com/office/powerpoint/2010/main" val="2451218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6A8E0B01-E42B-4B5D-9F55-64C12D1425E0}" type="slidenum">
              <a:rPr lang="en-US" altLang="de-DE">
                <a:cs typeface="Times New Roman" pitchFamily="18" charset="0"/>
              </a:rPr>
              <a:pPr/>
              <a:t>22</a:t>
            </a:fld>
            <a:endParaRPr lang="en-US" altLang="de-DE">
              <a:cs typeface="Times New Roman" pitchFamily="18" charset="0"/>
            </a:endParaRPr>
          </a:p>
        </p:txBody>
      </p:sp>
      <p:sp>
        <p:nvSpPr>
          <p:cNvPr id="48131" name="Rectangle 2"/>
          <p:cNvSpPr>
            <a:spLocks noGrp="1" noRot="1" noChangeAspect="1" noChangeArrowheads="1" noTextEdit="1"/>
          </p:cNvSpPr>
          <p:nvPr>
            <p:ph type="sldImg"/>
          </p:nvPr>
        </p:nvSpPr>
        <p:spPr>
          <a:xfrm>
            <a:off x="919163" y="746125"/>
            <a:ext cx="4960937" cy="3721100"/>
          </a:xfrm>
          <a:ln/>
        </p:spPr>
      </p:sp>
      <p:sp>
        <p:nvSpPr>
          <p:cNvPr id="48132" name="Rectangle 3"/>
          <p:cNvSpPr>
            <a:spLocks noGrp="1" noChangeArrowheads="1"/>
          </p:cNvSpPr>
          <p:nvPr>
            <p:ph type="body" idx="1"/>
          </p:nvPr>
        </p:nvSpPr>
        <p:spPr>
          <a:xfrm>
            <a:off x="906463" y="4714875"/>
            <a:ext cx="4984750" cy="4465638"/>
          </a:xfrm>
          <a:noFill/>
          <a:ln/>
        </p:spPr>
        <p:txBody>
          <a:bodyPr/>
          <a:lstStyle/>
          <a:p>
            <a:pPr eaLnBrk="1" hangingPunct="1"/>
            <a:endParaRPr lang="en-US" altLang="de-DE" dirty="0" smtClean="0"/>
          </a:p>
        </p:txBody>
      </p:sp>
    </p:spTree>
    <p:extLst>
      <p:ext uri="{BB962C8B-B14F-4D97-AF65-F5344CB8AC3E}">
        <p14:creationId xmlns:p14="http://schemas.microsoft.com/office/powerpoint/2010/main" val="3592060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333375"/>
            <a:ext cx="2286000" cy="6335713"/>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333375"/>
            <a:ext cx="6705600" cy="6335713"/>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fld id="{7BF2FF19-ADFB-4AB2-97F2-B7C566594D31}"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C4EEFDF0-8C9E-44AB-859F-8990E68204DA}" type="slidenum">
              <a:rPr lang="de-DE" altLang="de-DE"/>
              <a:pPr/>
              <a:t>‹Nr.›</a:t>
            </a:fld>
            <a:endParaRPr lang="de-DE" altLang="de-D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fld id="{F6E14119-E34F-4DED-826B-A5F35E591307}"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B688406D-40A0-4363-88F9-84EB2C2E164E}" type="slidenum">
              <a:rPr lang="de-DE" altLang="de-DE"/>
              <a:pPr/>
              <a:t>‹Nr.›</a:t>
            </a:fld>
            <a:endParaRPr lang="de-DE" altLang="de-D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fld id="{C942FB80-4A1E-449D-8E4B-E93EB72F0881}"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73652106-F9B3-4095-9FEE-5ABB90DC257E}" type="slidenum">
              <a:rPr lang="de-DE" altLang="de-DE"/>
              <a:pPr/>
              <a:t>‹Nr.›</a:t>
            </a:fld>
            <a:endParaRPr lang="de-DE" alt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fld id="{7D96140B-3259-47B0-AEBF-333028F56963}"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389F613D-F537-47B5-A96D-AA88D0DB7F74}" type="slidenum">
              <a:rPr lang="de-DE" altLang="de-DE"/>
              <a:pPr/>
              <a:t>‹Nr.›</a:t>
            </a:fld>
            <a:endParaRPr lang="de-DE" altLang="de-D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fld id="{7E6A85CC-B178-4DEE-BE7A-148983B03053}" type="slidenum">
              <a:rPr lang="en-US" altLang="de-DE"/>
              <a:pPr/>
              <a:t>‹Nr.›</a:t>
            </a:fld>
            <a:endParaRPr lang="en-US" altLang="de-DE"/>
          </a:p>
        </p:txBody>
      </p:sp>
      <p:sp>
        <p:nvSpPr>
          <p:cNvPr id="8" name="Foliennummernplatzhalter 5"/>
          <p:cNvSpPr>
            <a:spLocks noGrp="1"/>
          </p:cNvSpPr>
          <p:nvPr>
            <p:ph type="sldNum" sz="quarter" idx="11"/>
          </p:nvPr>
        </p:nvSpPr>
        <p:spPr/>
        <p:txBody>
          <a:bodyPr/>
          <a:lstStyle>
            <a:lvl1pPr>
              <a:defRPr/>
            </a:lvl1pPr>
          </a:lstStyle>
          <a:p>
            <a:fld id="{6B9E4DC9-5A76-4103-B70B-D359F86CB569}" type="slidenum">
              <a:rPr lang="de-DE" altLang="de-DE"/>
              <a:pPr/>
              <a:t>‹Nr.›</a:t>
            </a:fld>
            <a:endParaRPr lang="de-DE" altLang="de-D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fld id="{43813FD1-A367-4A03-A641-345A5B9BB132}" type="slidenum">
              <a:rPr lang="en-US" altLang="de-DE"/>
              <a:pPr/>
              <a:t>‹Nr.›</a:t>
            </a:fld>
            <a:endParaRPr lang="en-US" altLang="de-DE"/>
          </a:p>
        </p:txBody>
      </p:sp>
      <p:sp>
        <p:nvSpPr>
          <p:cNvPr id="4" name="Foliennummernplatzhalter 5"/>
          <p:cNvSpPr>
            <a:spLocks noGrp="1"/>
          </p:cNvSpPr>
          <p:nvPr>
            <p:ph type="sldNum" sz="quarter" idx="11"/>
          </p:nvPr>
        </p:nvSpPr>
        <p:spPr/>
        <p:txBody>
          <a:bodyPr/>
          <a:lstStyle>
            <a:lvl1pPr>
              <a:defRPr/>
            </a:lvl1pPr>
          </a:lstStyle>
          <a:p>
            <a:fld id="{AC46F8E0-6CDD-4073-A5DE-7303BBCAC667}" type="slidenum">
              <a:rPr lang="de-DE" altLang="de-DE"/>
              <a:pPr/>
              <a:t>‹Nr.›</a:t>
            </a:fld>
            <a:endParaRPr lang="de-DE" altLang="de-D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fld id="{4630125B-4F1D-4E00-91A7-EF8AA44BC685}" type="slidenum">
              <a:rPr lang="en-US" altLang="de-DE"/>
              <a:pPr/>
              <a:t>‹Nr.›</a:t>
            </a:fld>
            <a:endParaRPr lang="en-US" altLang="de-DE"/>
          </a:p>
        </p:txBody>
      </p:sp>
      <p:sp>
        <p:nvSpPr>
          <p:cNvPr id="3" name="Foliennummernplatzhalter 5"/>
          <p:cNvSpPr>
            <a:spLocks noGrp="1"/>
          </p:cNvSpPr>
          <p:nvPr>
            <p:ph type="sldNum" sz="quarter" idx="11"/>
          </p:nvPr>
        </p:nvSpPr>
        <p:spPr/>
        <p:txBody>
          <a:bodyPr/>
          <a:lstStyle>
            <a:lvl1pPr>
              <a:defRPr/>
            </a:lvl1pPr>
          </a:lstStyle>
          <a:p>
            <a:fld id="{1A62FD68-E2A9-463A-BF76-02FA64B021AF}" type="slidenum">
              <a:rPr lang="de-DE" altLang="de-DE"/>
              <a:pPr/>
              <a:t>‹Nr.›</a:t>
            </a:fld>
            <a:endParaRPr lang="de-DE" altLang="de-D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fld id="{2D8C4689-838D-403A-A898-7350A05AA2E1}"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FBBEC0B4-B7AE-4A07-8EF0-A29E17370A26}" type="slidenum">
              <a:rPr lang="de-DE" altLang="de-DE"/>
              <a:pPr/>
              <a:t>‹Nr.›</a:t>
            </a:fld>
            <a:endParaRPr lang="de-DE" altLang="de-D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fld id="{2E178CD9-D6E5-4448-8D0E-CE71E452D832}"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F549AA80-654D-4010-8A7B-B39F7A8A61E1}" type="slidenum">
              <a:rPr lang="de-DE" altLang="de-DE"/>
              <a:pPr/>
              <a:t>‹Nr.›</a:t>
            </a:fld>
            <a:endParaRPr lang="de-DE" altLang="de-D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fld id="{A9646B0B-ACB6-45A7-AD40-EDE07743B15A}"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E1F283C7-8FB3-40C4-A654-3797F9AC2939}" type="slidenum">
              <a:rPr lang="de-DE" altLang="de-DE"/>
              <a:pPr/>
              <a:t>‹Nr.›</a:t>
            </a:fld>
            <a:endParaRPr lang="de-DE" altLang="de-D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fld id="{6861824A-53BD-4BC8-92BE-3F19081189AE}"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984E014F-99B0-48EC-B5BA-BF68431FE15C}" type="slidenum">
              <a:rPr lang="de-DE" altLang="de-DE"/>
              <a:pPr/>
              <a:t>‹Nr.›</a:t>
            </a:fld>
            <a:endParaRPr lang="de-DE" alt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7ADD8C4C-6936-441D-AB2B-989B5F0344F8}" type="datetime1">
              <a:rPr lang="en-US" altLang="de-DE"/>
              <a:pPr>
                <a:defRPr/>
              </a:pPr>
              <a:t>2/6/2017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DF6D4AEC-6EA0-4A8C-81E7-7F1ECD2369D0}" type="slidenum">
              <a:rPr lang="en-US" altLang="de-DE"/>
              <a:pPr/>
              <a:t>‹Nr.›</a:t>
            </a:fld>
            <a:endParaRPr lang="en-US" alt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EB14AF1-3EE2-4103-926E-B0A0B19BF47D}" type="datetime1">
              <a:rPr lang="en-US" altLang="de-DE"/>
              <a:pPr>
                <a:defRPr/>
              </a:pPr>
              <a:t>2/6/2017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94FB8648-AD3B-4FA3-B199-9E71A74F11D1}" type="slidenum">
              <a:rPr lang="en-US" altLang="de-DE"/>
              <a:pPr/>
              <a:t>‹Nr.›</a:t>
            </a:fld>
            <a:endParaRPr lang="en-US" alt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ED8A2C51-F042-4833-BC2F-5A037E3ED25E}" type="datetime1">
              <a:rPr lang="en-US" altLang="de-DE"/>
              <a:pPr>
                <a:defRPr/>
              </a:pPr>
              <a:t>2/6/2017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B20E3F5D-F441-42AA-9925-AE0AB63DD2D0}" type="slidenum">
              <a:rPr lang="en-US" altLang="de-DE"/>
              <a:pPr/>
              <a:t>‹Nr.›</a:t>
            </a:fld>
            <a:endParaRPr lang="en-US" alt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985CE5D7-FD96-4AA1-A939-D63F7CFB381E}" type="datetime1">
              <a:rPr lang="en-US" altLang="de-DE"/>
              <a:pPr>
                <a:defRPr/>
              </a:pPr>
              <a:t>2/6/2017</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7DDF8412-9B6D-4274-8BC0-25F486A8933B}" type="slidenum">
              <a:rPr lang="en-US" altLang="de-DE"/>
              <a:pPr/>
              <a:t>‹Nr.›</a:t>
            </a:fld>
            <a:endParaRPr lang="en-US" alt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EA418D4B-2A1D-4D39-BCED-D0D5716738AA}" type="datetime1">
              <a:rPr lang="en-US" altLang="de-DE"/>
              <a:pPr>
                <a:defRPr/>
              </a:pPr>
              <a:t>2/6/2017</a:t>
            </a:fld>
            <a:endParaRPr lang="en-US" altLang="de-DE"/>
          </a:p>
        </p:txBody>
      </p:sp>
      <p:sp>
        <p:nvSpPr>
          <p:cNvPr id="8" name="Fußzeilenplatzhalter 16"/>
          <p:cNvSpPr>
            <a:spLocks noGrp="1"/>
          </p:cNvSpPr>
          <p:nvPr>
            <p:ph type="ftr" sz="quarter" idx="11"/>
          </p:nvPr>
        </p:nvSpPr>
        <p:spPr/>
        <p:txBody>
          <a:bodyPr/>
          <a:lstStyle>
            <a:lvl1pPr>
              <a:defRPr/>
            </a:lvl1pPr>
          </a:lstStyle>
          <a:p>
            <a:pPr>
              <a:defRPr/>
            </a:pPr>
            <a:r>
              <a:rPr lang="en-US" altLang="de-DE"/>
              <a:t>‹Nr.›</a:t>
            </a:r>
          </a:p>
        </p:txBody>
      </p:sp>
      <p:sp>
        <p:nvSpPr>
          <p:cNvPr id="9" name="Foliennummernplatzhalter 28"/>
          <p:cNvSpPr>
            <a:spLocks noGrp="1"/>
          </p:cNvSpPr>
          <p:nvPr>
            <p:ph type="sldNum" sz="quarter" idx="12"/>
          </p:nvPr>
        </p:nvSpPr>
        <p:spPr/>
        <p:txBody>
          <a:bodyPr/>
          <a:lstStyle>
            <a:lvl1pPr>
              <a:defRPr/>
            </a:lvl1pPr>
          </a:lstStyle>
          <a:p>
            <a:fld id="{E8178BCB-2D06-4883-9439-94F9FB220E96}" type="slidenum">
              <a:rPr lang="en-US" altLang="de-DE"/>
              <a:pPr/>
              <a:t>‹Nr.›</a:t>
            </a:fld>
            <a:endParaRPr lang="en-US" alt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45CE1C7D-0C58-4B45-A22E-7855B5B4198B}" type="datetime1">
              <a:rPr lang="en-US" altLang="de-DE"/>
              <a:pPr>
                <a:defRPr/>
              </a:pPr>
              <a:t>2/6/2017</a:t>
            </a:fld>
            <a:endParaRPr lang="en-US" altLang="de-DE"/>
          </a:p>
        </p:txBody>
      </p:sp>
      <p:sp>
        <p:nvSpPr>
          <p:cNvPr id="4" name="Fußzeilenplatzhalter 16"/>
          <p:cNvSpPr>
            <a:spLocks noGrp="1"/>
          </p:cNvSpPr>
          <p:nvPr>
            <p:ph type="ftr" sz="quarter" idx="11"/>
          </p:nvPr>
        </p:nvSpPr>
        <p:spPr/>
        <p:txBody>
          <a:bodyPr/>
          <a:lstStyle>
            <a:lvl1pPr>
              <a:defRPr/>
            </a:lvl1pPr>
          </a:lstStyle>
          <a:p>
            <a:pPr>
              <a:defRPr/>
            </a:pPr>
            <a:r>
              <a:rPr lang="en-US" altLang="de-DE"/>
              <a:t>‹Nr.›</a:t>
            </a:r>
          </a:p>
        </p:txBody>
      </p:sp>
      <p:sp>
        <p:nvSpPr>
          <p:cNvPr id="5" name="Foliennummernplatzhalter 28"/>
          <p:cNvSpPr>
            <a:spLocks noGrp="1"/>
          </p:cNvSpPr>
          <p:nvPr>
            <p:ph type="sldNum" sz="quarter" idx="12"/>
          </p:nvPr>
        </p:nvSpPr>
        <p:spPr/>
        <p:txBody>
          <a:bodyPr/>
          <a:lstStyle>
            <a:lvl1pPr>
              <a:defRPr/>
            </a:lvl1pPr>
          </a:lstStyle>
          <a:p>
            <a:fld id="{34D94BA0-E753-4EEC-B585-EF12F30AE104}" type="slidenum">
              <a:rPr lang="en-US" altLang="de-DE"/>
              <a:pPr/>
              <a:t>‹Nr.›</a:t>
            </a:fld>
            <a:endParaRPr lang="en-US" alt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D6FB1CE2-2D70-4C82-ABA8-817B2232EFF4}" type="datetime1">
              <a:rPr lang="en-US" altLang="de-DE"/>
              <a:pPr>
                <a:defRPr/>
              </a:pPr>
              <a:t>2/6/2017</a:t>
            </a:fld>
            <a:endParaRPr lang="en-US" altLang="de-DE"/>
          </a:p>
        </p:txBody>
      </p:sp>
      <p:sp>
        <p:nvSpPr>
          <p:cNvPr id="3" name="Fußzeilenplatzhalter 16"/>
          <p:cNvSpPr>
            <a:spLocks noGrp="1"/>
          </p:cNvSpPr>
          <p:nvPr>
            <p:ph type="ftr" sz="quarter" idx="11"/>
          </p:nvPr>
        </p:nvSpPr>
        <p:spPr/>
        <p:txBody>
          <a:bodyPr/>
          <a:lstStyle>
            <a:lvl1pPr>
              <a:defRPr/>
            </a:lvl1pPr>
          </a:lstStyle>
          <a:p>
            <a:pPr>
              <a:defRPr/>
            </a:pPr>
            <a:r>
              <a:rPr lang="en-US" altLang="de-DE"/>
              <a:t>‹Nr.›</a:t>
            </a:r>
          </a:p>
        </p:txBody>
      </p:sp>
      <p:sp>
        <p:nvSpPr>
          <p:cNvPr id="4" name="Foliennummernplatzhalter 28"/>
          <p:cNvSpPr>
            <a:spLocks noGrp="1"/>
          </p:cNvSpPr>
          <p:nvPr>
            <p:ph type="sldNum" sz="quarter" idx="12"/>
          </p:nvPr>
        </p:nvSpPr>
        <p:spPr/>
        <p:txBody>
          <a:bodyPr/>
          <a:lstStyle>
            <a:lvl1pPr>
              <a:defRPr/>
            </a:lvl1pPr>
          </a:lstStyle>
          <a:p>
            <a:fld id="{B28B6A8A-A8EB-4805-BB15-61D4C9DFAD17}" type="slidenum">
              <a:rPr lang="en-US" altLang="de-DE"/>
              <a:pPr/>
              <a:t>‹Nr.›</a:t>
            </a:fld>
            <a:endParaRPr lang="en-US" alt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EB5D764D-7D92-497B-926C-18238176F67D}" type="datetime1">
              <a:rPr lang="en-US" altLang="de-DE"/>
              <a:pPr>
                <a:defRPr/>
              </a:pPr>
              <a:t>2/6/2017</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1996F288-CEE9-48EA-8D34-021042860736}" type="slidenum">
              <a:rPr lang="en-US" altLang="de-DE"/>
              <a:pPr/>
              <a:t>‹Nr.›</a:t>
            </a:fld>
            <a:endParaRPr lang="en-US" altLang="de-D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F8B5C56C-C17B-47FE-AC38-5E05FA990DD5}" type="datetime1">
              <a:rPr lang="en-US" altLang="de-DE"/>
              <a:pPr>
                <a:defRPr/>
              </a:pPr>
              <a:t>2/6/2017</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D201629F-95FD-4A80-A8BB-8EC257613D03}" type="slidenum">
              <a:rPr lang="en-US" altLang="de-DE"/>
              <a:pPr/>
              <a:t>‹Nr.›</a:t>
            </a:fld>
            <a:endParaRPr lang="en-US" alt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B949D992-38EF-4462-A6B7-43C7768D3FD0}" type="datetime1">
              <a:rPr lang="en-US" altLang="de-DE"/>
              <a:pPr>
                <a:defRPr/>
              </a:pPr>
              <a:t>2/6/2017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A34EB81C-809B-47A7-A3F3-9C596F233623}" type="slidenum">
              <a:rPr lang="en-US" altLang="de-DE"/>
              <a:pPr/>
              <a:t>‹Nr.›</a:t>
            </a:fld>
            <a:endParaRPr lang="en-US" alt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7E16FD62-9317-4AAD-9DDB-324D8E6D80C1}" type="datetime1">
              <a:rPr lang="en-US" altLang="de-DE"/>
              <a:pPr>
                <a:defRPr/>
              </a:pPr>
              <a:t>2/6/2017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E8B21EFF-97ED-498D-87CB-FE42C873B4FB}" type="slidenum">
              <a:rPr lang="en-US" altLang="de-DE"/>
              <a:pPr/>
              <a:t>‹Nr.›</a:t>
            </a:fld>
            <a:endParaRPr lang="en-US" alt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7.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1029"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82842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ea typeface="+mn-ea"/>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solidFill>
            <a:srgbClr val="FFFF00"/>
          </a:soli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solidFill>
            <a:srgbClr val="FFFF00"/>
          </a:soli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3077" name="Rectangle 5"/>
          <p:cNvSpPr>
            <a:spLocks noGrp="1" noChangeArrowheads="1"/>
          </p:cNvSpPr>
          <p:nvPr>
            <p:ph type="title"/>
          </p:nvPr>
        </p:nvSpPr>
        <p:spPr bwMode="auto">
          <a:xfrm>
            <a:off x="0" y="333375"/>
            <a:ext cx="9144000" cy="1143000"/>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4101"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5125"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6149"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7171"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7172"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73"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fld id="{01F750D7-DE96-4AA7-814F-FC94C2F17342}" type="slidenum">
              <a:rPr lang="en-US" altLang="de-DE"/>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544AD8C6-01F2-4446-9DE3-5595C90A5E66}" type="slidenum">
              <a:rPr lang="de-DE" altLang="de-DE"/>
              <a:pPr/>
              <a:t>‹Nr.›</a:t>
            </a:fld>
            <a:endParaRPr lang="de-DE" altLang="de-DE"/>
          </a:p>
        </p:txBody>
      </p:sp>
      <p:sp>
        <p:nvSpPr>
          <p:cNvPr id="7177"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solidFill>
                <a:srgbClr val="000000"/>
              </a:solidFill>
              <a:latin typeface="Georgia" pitchFamily="18" charset="0"/>
              <a:ea typeface="+mn-ea"/>
            </a:endParaRPr>
          </a:p>
        </p:txBody>
      </p:sp>
      <p:sp>
        <p:nvSpPr>
          <p:cNvPr id="7178" name="Gerade Verbindung 13"/>
          <p:cNvSpPr>
            <a:spLocks noChangeShapeType="1"/>
          </p:cNvSpPr>
          <p:nvPr userDrawn="1"/>
        </p:nvSpPr>
        <p:spPr bwMode="auto">
          <a:xfrm>
            <a:off x="0" y="889000"/>
            <a:ext cx="9144000" cy="0"/>
          </a:xfrm>
          <a:prstGeom prst="line">
            <a:avLst/>
          </a:prstGeom>
          <a:noFill/>
          <a:ln w="38100">
            <a:solidFill>
              <a:srgbClr val="BACECE"/>
            </a:solidFill>
            <a:round/>
            <a:headEnd/>
            <a:tailEnd/>
          </a:ln>
        </p:spPr>
        <p:txBody>
          <a:bodyPr wrap="none" anchor="ctr"/>
          <a:lstStyle/>
          <a:p>
            <a:endParaRPr lang="de-DE"/>
          </a:p>
        </p:txBody>
      </p:sp>
      <p:sp>
        <p:nvSpPr>
          <p:cNvPr id="7179" name="Gerade Verbindung 14"/>
          <p:cNvSpPr>
            <a:spLocks noChangeShapeType="1"/>
          </p:cNvSpPr>
          <p:nvPr userDrawn="1"/>
        </p:nvSpPr>
        <p:spPr bwMode="auto">
          <a:xfrm>
            <a:off x="0" y="908050"/>
            <a:ext cx="9144000" cy="0"/>
          </a:xfrm>
          <a:prstGeom prst="line">
            <a:avLst/>
          </a:prstGeom>
          <a:noFill/>
          <a:ln w="9525">
            <a:solidFill>
              <a:srgbClr val="61898A"/>
            </a:solidFill>
            <a:round/>
            <a:headEnd/>
            <a:tailEnd/>
          </a:ln>
        </p:spPr>
        <p:txBody>
          <a:bodyPr wrap="none" anchor="ctr"/>
          <a:lstStyle/>
          <a:p>
            <a:endParaRPr lang="de-DE"/>
          </a:p>
        </p:txBody>
      </p:sp>
      <p:sp>
        <p:nvSpPr>
          <p:cNvPr id="7180" name="Gerade Verbindung 15"/>
          <p:cNvSpPr>
            <a:spLocks noChangeShapeType="1"/>
          </p:cNvSpPr>
          <p:nvPr userDrawn="1"/>
        </p:nvSpPr>
        <p:spPr bwMode="auto">
          <a:xfrm>
            <a:off x="0" y="785813"/>
            <a:ext cx="9144000" cy="0"/>
          </a:xfrm>
          <a:prstGeom prst="line">
            <a:avLst/>
          </a:prstGeom>
          <a:noFill/>
          <a:ln w="9525">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dt="0"/>
  <p:txStyles>
    <p:title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ea typeface="MS PGothic" panose="020B0600070205080204" pitchFamily="34" charset="-128"/>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ea typeface="MS PGothic" panose="020B0600070205080204" pitchFamily="34" charset="-128"/>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ea typeface="MS PGothic" panose="020B0600070205080204" pitchFamily="34" charset="-128"/>
        </a:defRPr>
      </a:lvl4pPr>
      <a:lvl5pPr marL="1371600" indent="-228600" algn="l" rtl="0" eaLnBrk="0" fontAlgn="base" hangingPunct="0">
        <a:spcBef>
          <a:spcPct val="20000"/>
        </a:spcBef>
        <a:spcAft>
          <a:spcPct val="0"/>
        </a:spcAft>
        <a:buClr>
          <a:srgbClr val="8FB08C"/>
        </a:buClr>
        <a:buChar char="•"/>
        <a:defRPr>
          <a:solidFill>
            <a:schemeClr val="tx1"/>
          </a:solidFill>
          <a:latin typeface="+mn-lt"/>
          <a:ea typeface="MS PGothic" panose="020B0600070205080204" pitchFamily="34" charset="-128"/>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5"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6"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7"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ea typeface="+mn-ea"/>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ea typeface="+mn-ea"/>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ea typeface="+mn-ea"/>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203"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204"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400">
                <a:solidFill>
                  <a:srgbClr val="FFFFFF"/>
                </a:solidFill>
                <a:cs typeface="Times New Roman" panose="02020603050405020304" pitchFamily="18" charset="0"/>
              </a:defRPr>
            </a:lvl1pPr>
          </a:lstStyle>
          <a:p>
            <a:pPr>
              <a:defRPr/>
            </a:pPr>
            <a:fld id="{C2F27933-8CA0-475C-B3E8-FEB140673432}" type="datetime1">
              <a:rPr lang="en-US" altLang="de-DE"/>
              <a:pPr>
                <a:defRPr/>
              </a:pPr>
              <a:t>2/6/2017</a:t>
            </a:fld>
            <a:endParaRPr lang="en-US" altLang="de-DE"/>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cs typeface="Times New Roman" panose="02020603050405020304" pitchFamily="18" charset="0"/>
              </a:defRPr>
            </a:lvl1pPr>
          </a:lstStyle>
          <a:p>
            <a:pPr>
              <a:defRPr/>
            </a:pPr>
            <a:r>
              <a:rPr lang="en-US" altLang="de-DE"/>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defRPr>
            </a:lvl1pPr>
          </a:lstStyle>
          <a:p>
            <a:fld id="{BD98B04E-3E39-4C19-BBE4-1380243103B0}" type="slidenum">
              <a:rPr lang="en-US" altLang="de-DE"/>
              <a:pPr/>
              <a:t>‹Nr.›</a:t>
            </a:fld>
            <a:endParaRPr lang="en-US" altLang="de-DE"/>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dt="0"/>
  <p:txStyles>
    <p:title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ea typeface="MS PGothic" panose="020B0600070205080204" pitchFamily="34" charset="-128"/>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ea typeface="MS PGothic" panose="020B0600070205080204" pitchFamily="34" charset="-128"/>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ea typeface="MS PGothic" panose="020B0600070205080204" pitchFamily="34" charset="-128"/>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ea typeface="MS PGothic" panose="020B0600070205080204" pitchFamily="34" charset="-128"/>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4.xml"/><Relationship Id="rId4" Type="http://schemas.openxmlformats.org/officeDocument/2006/relationships/comments" Target="../comments/commen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4.xml"/><Relationship Id="rId1" Type="http://schemas.openxmlformats.org/officeDocument/2006/relationships/vmlDrawing" Target="../drawings/vmlDrawing1.v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4.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64.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4.xml"/><Relationship Id="rId6" Type="http://schemas.openxmlformats.org/officeDocument/2006/relationships/image" Target="../media/image3.jpeg"/><Relationship Id="rId5" Type="http://schemas.openxmlformats.org/officeDocument/2006/relationships/image" Target="../media/image9.jpe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idx="4294967295"/>
          </p:nvPr>
        </p:nvSpPr>
        <p:spPr>
          <a:xfrm>
            <a:off x="1619250" y="2852738"/>
            <a:ext cx="5905500" cy="1636712"/>
          </a:xfrm>
        </p:spPr>
        <p:txBody>
          <a:bodyPr anchor="ctr"/>
          <a:lstStyle/>
          <a:p>
            <a:pPr eaLnBrk="1" hangingPunct="1">
              <a:lnSpc>
                <a:spcPct val="150000"/>
              </a:lnSpc>
            </a:pPr>
            <a:r>
              <a:rPr lang="el-GR" sz="1800" b="1" dirty="0" smtClean="0">
                <a:solidFill>
                  <a:schemeClr val="tx2"/>
                </a:solidFill>
              </a:rPr>
              <a:t>ΘΕΡΑΠΕΥΤΙΚΗ ΕΝΟΤΗΤΑ </a:t>
            </a:r>
            <a:r>
              <a:rPr lang="en-US" altLang="de-DE" sz="1800" b="1" dirty="0" smtClean="0">
                <a:solidFill>
                  <a:schemeClr val="tx2"/>
                </a:solidFill>
              </a:rPr>
              <a:t>11:</a:t>
            </a:r>
            <a:br>
              <a:rPr lang="en-US" altLang="de-DE" sz="1800" b="1" dirty="0" smtClean="0">
                <a:solidFill>
                  <a:schemeClr val="tx2"/>
                </a:solidFill>
              </a:rPr>
            </a:br>
            <a:r>
              <a:rPr lang="el-GR" altLang="de-DE" sz="1800" b="1" dirty="0" smtClean="0">
                <a:solidFill>
                  <a:schemeClr val="tx2"/>
                </a:solidFill>
              </a:rPr>
              <a:t>ΖΩΝΤΑΣ ΜΕ ΤΗΝ ΨΥΧΩΣΗ ΚΑΙ ΠΡΟΛΗΨΗ ΥΠΟΤΡΟΠΗΣ</a:t>
            </a:r>
            <a:r>
              <a:rPr lang="en-US" altLang="de-DE" sz="1800" b="1" dirty="0" smtClean="0">
                <a:solidFill>
                  <a:schemeClr val="tx2"/>
                </a:solidFill>
              </a:rPr>
              <a:t> </a:t>
            </a:r>
          </a:p>
        </p:txBody>
      </p:sp>
      <p:sp>
        <p:nvSpPr>
          <p:cNvPr id="11267" name="Text Box 7"/>
          <p:cNvSpPr txBox="1">
            <a:spLocks noChangeArrowheads="1"/>
          </p:cNvSpPr>
          <p:nvPr/>
        </p:nvSpPr>
        <p:spPr bwMode="auto">
          <a:xfrm>
            <a:off x="0" y="1516063"/>
            <a:ext cx="9144000" cy="641350"/>
          </a:xfrm>
          <a:prstGeom prst="rect">
            <a:avLst/>
          </a:prstGeom>
          <a:noFill/>
          <a:ln w="9525">
            <a:noFill/>
            <a:miter lim="800000"/>
            <a:headEnd/>
            <a:tailEnd/>
          </a:ln>
        </p:spPr>
        <p:txBody>
          <a:bodyPr>
            <a:spAutoFit/>
          </a:bodyPr>
          <a:lstStyle/>
          <a:p>
            <a:pPr algn="ctr">
              <a:spcBef>
                <a:spcPct val="50000"/>
              </a:spcBef>
            </a:pPr>
            <a:r>
              <a:rPr lang="el-GR" sz="3600" dirty="0" err="1" smtClean="0">
                <a:solidFill>
                  <a:srgbClr val="D16349"/>
                </a:solidFill>
                <a:cs typeface="Times New Roman" pitchFamily="18" charset="0"/>
              </a:rPr>
              <a:t>Μεταγνωστική</a:t>
            </a:r>
            <a:r>
              <a:rPr lang="el-GR" sz="3600" dirty="0" smtClean="0">
                <a:solidFill>
                  <a:srgbClr val="D16349"/>
                </a:solidFill>
                <a:cs typeface="Times New Roman" pitchFamily="18" charset="0"/>
              </a:rPr>
              <a:t> Θεραπεία</a:t>
            </a:r>
            <a:endParaRPr lang="en-US" sz="3600" dirty="0">
              <a:solidFill>
                <a:schemeClr val="accent1"/>
              </a:solidFill>
              <a:cs typeface="Times New Roman" pitchFamily="18" charset="0"/>
            </a:endParaRPr>
          </a:p>
        </p:txBody>
      </p:sp>
      <p:sp>
        <p:nvSpPr>
          <p:cNvPr id="11268" name="Text Box 9"/>
          <p:cNvSpPr txBox="1">
            <a:spLocks noChangeArrowheads="1"/>
          </p:cNvSpPr>
          <p:nvPr/>
        </p:nvSpPr>
        <p:spPr bwMode="auto">
          <a:xfrm>
            <a:off x="8366125" y="5899150"/>
            <a:ext cx="184150" cy="457200"/>
          </a:xfrm>
          <a:prstGeom prst="rect">
            <a:avLst/>
          </a:prstGeom>
          <a:noFill/>
          <a:ln w="9525">
            <a:noFill/>
            <a:miter lim="800000"/>
            <a:headEnd/>
            <a:tailEnd/>
          </a:ln>
        </p:spPr>
        <p:txBody>
          <a:bodyPr wrap="none">
            <a:spAutoFit/>
          </a:bodyPr>
          <a:lstStyle/>
          <a:p>
            <a:pPr eaLnBrk="1" hangingPunct="1"/>
            <a:endParaRPr lang="en-US" altLang="de-DE" sz="240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p:cNvSpPr txBox="1">
            <a:spLocks/>
          </p:cNvSpPr>
          <p:nvPr/>
        </p:nvSpPr>
        <p:spPr bwMode="auto">
          <a:xfrm>
            <a:off x="252413" y="1341438"/>
            <a:ext cx="8639175" cy="2735262"/>
          </a:xfrm>
          <a:prstGeom prst="rect">
            <a:avLst/>
          </a:prstGeom>
          <a:noFill/>
          <a:ln w="9525">
            <a:noFill/>
            <a:miter lim="800000"/>
            <a:headEnd/>
            <a:tailEnd/>
          </a:ln>
        </p:spPr>
        <p:txBody>
          <a:bodyPr/>
          <a:lstStyle/>
          <a:p>
            <a:pPr algn="ctr">
              <a:spcBef>
                <a:spcPct val="20000"/>
              </a:spcBef>
              <a:spcAft>
                <a:spcPts val="2400"/>
              </a:spcAft>
              <a:buClr>
                <a:srgbClr val="006699"/>
              </a:buClr>
              <a:tabLst>
                <a:tab pos="84138" algn="l"/>
              </a:tabLst>
              <a:defRPr/>
            </a:pPr>
            <a:r>
              <a:rPr lang="el-GR" dirty="0" smtClean="0">
                <a:latin typeface="Verdana" charset="0"/>
                <a:ea typeface="ＭＳ Ｐゴシック" charset="0"/>
              </a:rPr>
              <a:t>Πόσοι άνθρωποι είναι ψυχικά άρρωστοι;</a:t>
            </a:r>
            <a:endParaRPr lang="de-DE" kern="0" dirty="0" smtClean="0">
              <a:ea typeface="Verdana" pitchFamily="34" charset="0"/>
              <a:cs typeface="Verdana" pitchFamily="34" charset="0"/>
            </a:endParaRPr>
          </a:p>
          <a:p>
            <a:pPr algn="ctr">
              <a:spcBef>
                <a:spcPct val="20000"/>
              </a:spcBef>
              <a:spcAft>
                <a:spcPts val="2400"/>
              </a:spcAft>
              <a:buClr>
                <a:srgbClr val="006699"/>
              </a:buClr>
              <a:buFont typeface="Wingdings" pitchFamily="2" charset="2"/>
              <a:buNone/>
              <a:tabLst>
                <a:tab pos="84138" algn="l"/>
              </a:tabLst>
            </a:pPr>
            <a:endParaRPr lang="en-US" altLang="de-DE" dirty="0">
              <a:cs typeface="Times New Roman" pitchFamily="18" charset="0"/>
            </a:endParaRPr>
          </a:p>
          <a:p>
            <a:pPr algn="ctr">
              <a:spcBef>
                <a:spcPct val="20000"/>
              </a:spcBef>
              <a:spcAft>
                <a:spcPts val="2400"/>
              </a:spcAft>
              <a:buClr>
                <a:srgbClr val="006699"/>
              </a:buClr>
              <a:buFont typeface="Wingdings" pitchFamily="2" charset="2"/>
              <a:buNone/>
              <a:tabLst>
                <a:tab pos="84138" algn="l"/>
              </a:tabLst>
            </a:pPr>
            <a:r>
              <a:rPr lang="el-GR" dirty="0" smtClean="0">
                <a:latin typeface="Verdana" charset="0"/>
                <a:ea typeface="ＭＳ Ｐゴシック" charset="0"/>
              </a:rPr>
              <a:t>Τι νομίζετε;</a:t>
            </a:r>
            <a:r>
              <a:rPr lang="en-US" altLang="de-DE" dirty="0">
                <a:cs typeface="Times New Roman" pitchFamily="18" charset="0"/>
              </a:rPr>
              <a:t/>
            </a:r>
            <a:br>
              <a:rPr lang="en-US" altLang="de-DE" dirty="0">
                <a:cs typeface="Times New Roman" pitchFamily="18" charset="0"/>
              </a:rPr>
            </a:br>
            <a:endParaRPr lang="en-US" altLang="de-DE" dirty="0">
              <a:cs typeface="Times New Roman" pitchFamily="18" charset="0"/>
            </a:endParaRPr>
          </a:p>
        </p:txBody>
      </p:sp>
      <p:sp>
        <p:nvSpPr>
          <p:cNvPr id="13315" name="Titel 1"/>
          <p:cNvSpPr>
            <a:spLocks noGrp="1"/>
          </p:cNvSpPr>
          <p:nvPr>
            <p:ph type="title"/>
          </p:nvPr>
        </p:nvSpPr>
        <p:spPr>
          <a:xfrm>
            <a:off x="0" y="0"/>
            <a:ext cx="9144000" cy="792163"/>
          </a:xfrm>
        </p:spPr>
        <p:txBody>
          <a:bodyPr anchor="ctr"/>
          <a:lstStyle/>
          <a:p>
            <a:r>
              <a:rPr lang="el-GR" altLang="de-DE" dirty="0" smtClean="0"/>
              <a:t>Είναι φυσιολογικό να έχει κάποιος ψυχολογικά προβλήματα;</a:t>
            </a:r>
            <a:endParaRPr lang="en-US" altLang="de-DE" dirty="0" smtClean="0"/>
          </a:p>
        </p:txBody>
      </p:sp>
      <p:sp>
        <p:nvSpPr>
          <p:cNvPr id="13316" name="Text Box 11"/>
          <p:cNvSpPr txBox="1">
            <a:spLocks noChangeArrowheads="1"/>
          </p:cNvSpPr>
          <p:nvPr/>
        </p:nvSpPr>
        <p:spPr bwMode="auto">
          <a:xfrm>
            <a:off x="3132138" y="6626335"/>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l-GR" altLang="de-DE" sz="1200" b="1" dirty="0" smtClean="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  11.2</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Inhaltsplatzhalter 2"/>
          <p:cNvSpPr txBox="1">
            <a:spLocks/>
          </p:cNvSpPr>
          <p:nvPr/>
        </p:nvSpPr>
        <p:spPr bwMode="auto">
          <a:xfrm>
            <a:off x="250825" y="1341438"/>
            <a:ext cx="8642350" cy="5400675"/>
          </a:xfrm>
          <a:prstGeom prst="rect">
            <a:avLst/>
          </a:prstGeom>
          <a:noFill/>
          <a:ln w="9525">
            <a:noFill/>
            <a:miter lim="800000"/>
            <a:headEnd/>
            <a:tailEnd/>
          </a:ln>
        </p:spPr>
        <p:txBody>
          <a:bodyPr/>
          <a:lstStyle/>
          <a:p>
            <a:pPr marL="179388">
              <a:spcBef>
                <a:spcPts val="1200"/>
              </a:spcBef>
              <a:buClr>
                <a:srgbClr val="006699"/>
              </a:buClr>
              <a:buFont typeface="Wingdings" pitchFamily="2" charset="2"/>
              <a:buNone/>
              <a:tabLst>
                <a:tab pos="84138" algn="l"/>
              </a:tabLst>
            </a:pPr>
            <a:r>
              <a:rPr lang="el-GR" dirty="0" smtClean="0"/>
              <a:t>Πόσοι άνθρωποι είναι ψυχικά άρρωστοι;</a:t>
            </a:r>
            <a:endParaRPr lang="en-US" altLang="de-DE" dirty="0">
              <a:cs typeface="Times New Roman" pitchFamily="18" charset="0"/>
            </a:endParaRPr>
          </a:p>
          <a:p>
            <a:pPr marL="179388">
              <a:spcBef>
                <a:spcPts val="1200"/>
              </a:spcBef>
              <a:buClr>
                <a:srgbClr val="006699"/>
              </a:buClr>
              <a:buFont typeface="Wingdings" pitchFamily="2" charset="2"/>
              <a:buNone/>
              <a:tabLst>
                <a:tab pos="84138" algn="l"/>
              </a:tabLst>
            </a:pPr>
            <a:r>
              <a:rPr lang="el-GR" altLang="de-DE" dirty="0" smtClean="0">
                <a:cs typeface="Times New Roman" pitchFamily="18" charset="0"/>
              </a:rPr>
              <a:t>Μια έρευνα το 2014 </a:t>
            </a:r>
            <a:r>
              <a:rPr lang="en-US" altLang="de-DE" dirty="0" smtClean="0">
                <a:cs typeface="Times New Roman" pitchFamily="18" charset="0"/>
              </a:rPr>
              <a:t>(Jacobi </a:t>
            </a:r>
            <a:r>
              <a:rPr lang="el-GR" altLang="de-DE" dirty="0" smtClean="0">
                <a:cs typeface="Times New Roman" pitchFamily="18" charset="0"/>
              </a:rPr>
              <a:t>και συνεργάτες</a:t>
            </a:r>
            <a:r>
              <a:rPr lang="en-US" altLang="de-DE" dirty="0" smtClean="0">
                <a:cs typeface="Times New Roman" pitchFamily="18" charset="0"/>
              </a:rPr>
              <a:t>, </a:t>
            </a:r>
            <a:r>
              <a:rPr lang="en-US" altLang="de-DE" i="1" dirty="0" err="1" smtClean="0">
                <a:cs typeface="Times New Roman" pitchFamily="18" charset="0"/>
              </a:rPr>
              <a:t>Nervenarzt</a:t>
            </a:r>
            <a:r>
              <a:rPr lang="en-US" altLang="de-DE" dirty="0" smtClean="0">
                <a:cs typeface="Times New Roman" pitchFamily="18" charset="0"/>
              </a:rPr>
              <a:t>, </a:t>
            </a:r>
            <a:r>
              <a:rPr lang="en-US" altLang="de-DE" dirty="0">
                <a:cs typeface="Times New Roman" pitchFamily="18" charset="0"/>
              </a:rPr>
              <a:t>2014</a:t>
            </a:r>
            <a:r>
              <a:rPr lang="en-US" altLang="de-DE" dirty="0" smtClean="0">
                <a:cs typeface="Times New Roman" pitchFamily="18" charset="0"/>
              </a:rPr>
              <a:t>)</a:t>
            </a:r>
            <a:r>
              <a:rPr lang="el-GR" altLang="de-DE" dirty="0" smtClean="0">
                <a:cs typeface="Times New Roman" pitchFamily="18" charset="0"/>
              </a:rPr>
              <a:t> βρήκε τα ακόλουθα:</a:t>
            </a:r>
            <a:endParaRPr lang="en-US" altLang="de-DE" dirty="0">
              <a:cs typeface="Times New Roman" pitchFamily="18" charset="0"/>
            </a:endParaRPr>
          </a:p>
          <a:p>
            <a:pPr marL="179388">
              <a:spcBef>
                <a:spcPts val="1200"/>
              </a:spcBef>
              <a:buClr>
                <a:srgbClr val="006699"/>
              </a:buClr>
              <a:buFont typeface="Wingdings" pitchFamily="2" charset="2"/>
              <a:buChar char="Ø"/>
              <a:tabLst>
                <a:tab pos="84138" algn="l"/>
              </a:tabLst>
            </a:pPr>
            <a:endParaRPr lang="en-US" altLang="de-DE" dirty="0">
              <a:cs typeface="Times New Roman" pitchFamily="18" charset="0"/>
            </a:endParaRPr>
          </a:p>
          <a:p>
            <a:pPr marL="179388">
              <a:spcBef>
                <a:spcPts val="1200"/>
              </a:spcBef>
              <a:buClr>
                <a:srgbClr val="006699"/>
              </a:buClr>
              <a:buFont typeface="Wingdings" pitchFamily="2" charset="2"/>
              <a:buChar char="Ø"/>
              <a:tabLst>
                <a:tab pos="84138" algn="l"/>
              </a:tabLst>
            </a:pPr>
            <a:endParaRPr lang="en-US" altLang="de-DE" dirty="0">
              <a:cs typeface="Times New Roman" pitchFamily="18" charset="0"/>
            </a:endParaRPr>
          </a:p>
          <a:p>
            <a:pPr marL="179388">
              <a:spcBef>
                <a:spcPts val="1200"/>
              </a:spcBef>
              <a:buClr>
                <a:srgbClr val="006699"/>
              </a:buClr>
              <a:tabLst>
                <a:tab pos="84138" algn="l"/>
              </a:tabLst>
            </a:pPr>
            <a:endParaRPr lang="en-US" altLang="de-DE" dirty="0">
              <a:cs typeface="Times New Roman" pitchFamily="18" charset="0"/>
            </a:endParaRPr>
          </a:p>
          <a:p>
            <a:pPr marL="179388">
              <a:spcBef>
                <a:spcPts val="1200"/>
              </a:spcBef>
              <a:buClr>
                <a:srgbClr val="006699"/>
              </a:buClr>
              <a:tabLst>
                <a:tab pos="84138" algn="l"/>
              </a:tabLst>
            </a:pPr>
            <a:endParaRPr lang="en-US" altLang="de-DE" dirty="0">
              <a:cs typeface="Times New Roman" pitchFamily="18" charset="0"/>
            </a:endParaRPr>
          </a:p>
          <a:p>
            <a:pPr marL="179388">
              <a:spcBef>
                <a:spcPts val="1200"/>
              </a:spcBef>
              <a:buClr>
                <a:srgbClr val="006699"/>
              </a:buClr>
              <a:tabLst>
                <a:tab pos="84138" algn="l"/>
              </a:tabLst>
            </a:pPr>
            <a:endParaRPr lang="en-US" altLang="de-DE" dirty="0">
              <a:cs typeface="Times New Roman" pitchFamily="18" charset="0"/>
            </a:endParaRPr>
          </a:p>
          <a:p>
            <a:pPr marL="179388">
              <a:spcBef>
                <a:spcPts val="1200"/>
              </a:spcBef>
              <a:buClr>
                <a:srgbClr val="006699"/>
              </a:buClr>
              <a:tabLst>
                <a:tab pos="84138" algn="l"/>
              </a:tabLst>
            </a:pPr>
            <a:endParaRPr lang="en-US" altLang="de-DE" dirty="0">
              <a:cs typeface="Times New Roman" pitchFamily="18" charset="0"/>
            </a:endParaRPr>
          </a:p>
          <a:p>
            <a:pPr marL="179388">
              <a:spcBef>
                <a:spcPts val="1200"/>
              </a:spcBef>
              <a:buClr>
                <a:srgbClr val="006699"/>
              </a:buClr>
              <a:tabLst>
                <a:tab pos="84138" algn="l"/>
              </a:tabLst>
            </a:pPr>
            <a:r>
              <a:rPr lang="el-GR" dirty="0" smtClean="0"/>
              <a:t>Εάν ληφθούν υπόψη άνθρωποι που πάσχουν από μεμονωμένα συμπτώματα ψυχικών διαταραχών χωρίς να εκδηλώνουν την πλήρη κλινική εικόνα τότε τα νούμερα είναι πολύ υψηλότερα</a:t>
            </a:r>
            <a:r>
              <a:rPr lang="en-US" altLang="de-DE" dirty="0" smtClean="0">
                <a:cs typeface="Times New Roman" pitchFamily="18" charset="0"/>
              </a:rPr>
              <a:t>. </a:t>
            </a:r>
            <a:r>
              <a:rPr lang="en-US" altLang="de-DE" dirty="0">
                <a:cs typeface="Times New Roman" pitchFamily="18" charset="0"/>
              </a:rPr>
              <a:t/>
            </a:r>
            <a:br>
              <a:rPr lang="en-US" altLang="de-DE" dirty="0">
                <a:cs typeface="Times New Roman" pitchFamily="18" charset="0"/>
              </a:rPr>
            </a:br>
            <a:r>
              <a:rPr lang="en-US" altLang="de-DE" dirty="0">
                <a:cs typeface="Times New Roman" pitchFamily="18" charset="0"/>
              </a:rPr>
              <a:t/>
            </a:r>
            <a:br>
              <a:rPr lang="en-US" altLang="de-DE" dirty="0">
                <a:cs typeface="Times New Roman" pitchFamily="18" charset="0"/>
              </a:rPr>
            </a:br>
            <a:endParaRPr lang="en-US" altLang="de-DE" dirty="0">
              <a:solidFill>
                <a:srgbClr val="006699"/>
              </a:solidFill>
              <a:cs typeface="Times New Roman" pitchFamily="18" charset="0"/>
            </a:endParaRP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1263691490"/>
              </p:ext>
            </p:extLst>
          </p:nvPr>
        </p:nvGraphicFramePr>
        <p:xfrm>
          <a:off x="250825" y="2530475"/>
          <a:ext cx="8651875" cy="2429390"/>
        </p:xfrm>
        <a:graphic>
          <a:graphicData uri="http://schemas.openxmlformats.org/drawingml/2006/table">
            <a:tbl>
              <a:tblPr/>
              <a:tblGrid>
                <a:gridCol w="7650163"/>
                <a:gridCol w="1001712"/>
              </a:tblGrid>
              <a:tr h="46647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tab pos="84138" algn="l"/>
                        </a:tabLst>
                      </a:pPr>
                      <a:r>
                        <a:rPr kumimoji="0" lang="el-GR" sz="1800" b="0" i="0" u="none" strike="noStrike" cap="none" normalizeH="0" baseline="0" dirty="0" smtClean="0">
                          <a:ln>
                            <a:noFill/>
                          </a:ln>
                          <a:solidFill>
                            <a:schemeClr val="tx1"/>
                          </a:solidFill>
                          <a:effectLst/>
                          <a:latin typeface="Arial" charset="0"/>
                          <a:ea typeface="ＭＳ Ｐゴシック"/>
                          <a:cs typeface="ＭＳ Ｐゴシック"/>
                        </a:rPr>
                        <a:t>Ποσοστό του πληθυσμού που νοσούσε  ψυχικά κατά τη διάρκεια του τελευταίου έτους</a:t>
                      </a:r>
                      <a:endParaRPr kumimoji="0" lang="de-DE" sz="1800" b="0" i="0" u="none" strike="noStrike" cap="none" normalizeH="0" baseline="0" dirty="0" smtClean="0">
                        <a:ln>
                          <a:noFill/>
                        </a:ln>
                        <a:solidFill>
                          <a:schemeClr val="tx1"/>
                        </a:solidFill>
                        <a:effectLst/>
                        <a:latin typeface="Arial" charset="0"/>
                        <a:ea typeface="ＭＳ Ｐゴシック"/>
                        <a:cs typeface="ＭＳ Ｐゴシック"/>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800" b="1" i="0" u="none" strike="noStrike" cap="none" normalizeH="0" baseline="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28%</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32034">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Κατάθλιψη</a:t>
                      </a:r>
                      <a:r>
                        <a:rPr kumimoji="0" lang="en-US"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 </a:t>
                      </a:r>
                      <a:r>
                        <a:rPr kumimoji="0" lang="el-GR"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(συχνότερη νόσος</a:t>
                      </a:r>
                      <a:r>
                        <a:rPr kumimoji="0" lang="en-US"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7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10.6%</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4805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Ψύχωση</a:t>
                      </a:r>
                      <a:r>
                        <a:rPr kumimoji="0" lang="en-US"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 (</a:t>
                      </a:r>
                      <a:r>
                        <a:rPr kumimoji="0" lang="el-GR"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περιλαμβάνεται, μεταξύ άλλων, η σχιζοφρένεια και η ψύχωση οργανικής αιτιολογίας)</a:t>
                      </a:r>
                      <a:endParaRPr kumimoji="0" lang="en-US"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2.6%</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09275">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800" b="0" i="0" u="none" strike="noStrike" cap="none" normalizeH="0" baseline="0" dirty="0" smtClean="0">
                          <a:ln>
                            <a:noFill/>
                          </a:ln>
                          <a:solidFill>
                            <a:schemeClr val="tx1"/>
                          </a:solidFill>
                          <a:effectLst/>
                          <a:latin typeface="Arial" charset="0"/>
                          <a:ea typeface="ＭＳ Ｐゴシック"/>
                          <a:cs typeface="ＭＳ Ｐゴシック"/>
                        </a:rPr>
                        <a:t>Ποσοστό αυτών που διαγνώστηκαν με πολλαπλές ψυχικές διαταραχές συγχρόνως</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50%</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5380" name="Titel 1"/>
          <p:cNvSpPr>
            <a:spLocks noGrp="1"/>
          </p:cNvSpPr>
          <p:nvPr>
            <p:ph type="title"/>
          </p:nvPr>
        </p:nvSpPr>
        <p:spPr>
          <a:xfrm>
            <a:off x="0" y="0"/>
            <a:ext cx="9144000" cy="792163"/>
          </a:xfrm>
        </p:spPr>
        <p:txBody>
          <a:bodyPr anchor="ctr"/>
          <a:lstStyle/>
          <a:p>
            <a:r>
              <a:rPr lang="el-GR" altLang="de-DE" dirty="0" smtClean="0"/>
              <a:t>Είναι φυσιολογικό να έχει κάποιος ψυχολογικά προβλήματα;</a:t>
            </a:r>
            <a:endParaRPr lang="en-US" altLang="de-DE" dirty="0" smtClean="0"/>
          </a:p>
        </p:txBody>
      </p:sp>
      <p:sp>
        <p:nvSpPr>
          <p:cNvPr id="8" name="Text Box 11"/>
          <p:cNvSpPr txBox="1">
            <a:spLocks noChangeArrowheads="1"/>
          </p:cNvSpPr>
          <p:nvPr/>
        </p:nvSpPr>
        <p:spPr bwMode="auto">
          <a:xfrm>
            <a:off x="3132138" y="6626335"/>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11.3</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1"/>
          <p:cNvSpPr>
            <a:spLocks noGrp="1"/>
          </p:cNvSpPr>
          <p:nvPr>
            <p:ph type="title"/>
          </p:nvPr>
        </p:nvSpPr>
        <p:spPr>
          <a:xfrm>
            <a:off x="0" y="0"/>
            <a:ext cx="9144000" cy="792163"/>
          </a:xfrm>
        </p:spPr>
        <p:txBody>
          <a:bodyPr anchor="ctr"/>
          <a:lstStyle/>
          <a:p>
            <a:r>
              <a:rPr lang="el-GR" dirty="0" smtClean="0">
                <a:ea typeface="ＭＳ Ｐゴシック"/>
                <a:cs typeface="ＭＳ Ｐゴシック"/>
              </a:rPr>
              <a:t>Τι είναι το στίγμα και τι  το </a:t>
            </a:r>
            <a:r>
              <a:rPr lang="el-GR" dirty="0" err="1" smtClean="0">
                <a:ea typeface="ＭＳ Ｐゴシック"/>
                <a:cs typeface="ＭＳ Ｐゴシック"/>
              </a:rPr>
              <a:t>εσωτερικευμένο</a:t>
            </a:r>
            <a:r>
              <a:rPr lang="el-GR" dirty="0" smtClean="0">
                <a:ea typeface="ＭＳ Ｐゴシック"/>
                <a:cs typeface="ＭＳ Ｐゴシック"/>
              </a:rPr>
              <a:t> στίγμα;</a:t>
            </a:r>
            <a:endParaRPr lang="en-US" altLang="de-DE" dirty="0" smtClean="0"/>
          </a:p>
        </p:txBody>
      </p:sp>
      <p:sp>
        <p:nvSpPr>
          <p:cNvPr id="17411" name="Inhaltsplatzhalter 2"/>
          <p:cNvSpPr>
            <a:spLocks noGrp="1"/>
          </p:cNvSpPr>
          <p:nvPr>
            <p:ph idx="1"/>
          </p:nvPr>
        </p:nvSpPr>
        <p:spPr>
          <a:xfrm>
            <a:off x="250825" y="1341438"/>
            <a:ext cx="8642350" cy="4525962"/>
          </a:xfrm>
        </p:spPr>
        <p:txBody>
          <a:bodyPr/>
          <a:lstStyle/>
          <a:p>
            <a:pPr marL="179388" indent="0">
              <a:spcBef>
                <a:spcPts val="1200"/>
              </a:spcBef>
            </a:pPr>
            <a:r>
              <a:rPr lang="el-GR" b="1" dirty="0" smtClean="0">
                <a:solidFill>
                  <a:srgbClr val="006699"/>
                </a:solidFill>
                <a:latin typeface="Verdana" pitchFamily="34" charset="0"/>
                <a:ea typeface="ＭＳ Ｐゴシック"/>
              </a:rPr>
              <a:t>Στίγμα</a:t>
            </a:r>
            <a:r>
              <a:rPr lang="en-US" b="1" dirty="0" smtClean="0">
                <a:solidFill>
                  <a:srgbClr val="006699"/>
                </a:solidFill>
                <a:latin typeface="Verdana" pitchFamily="34" charset="0"/>
                <a:ea typeface="ＭＳ Ｐゴシック"/>
              </a:rPr>
              <a:t> = </a:t>
            </a:r>
            <a:r>
              <a:rPr lang="el-GR" b="1" dirty="0" smtClean="0">
                <a:solidFill>
                  <a:srgbClr val="006699"/>
                </a:solidFill>
                <a:latin typeface="Verdana" pitchFamily="34" charset="0"/>
                <a:ea typeface="ＭＳ Ｐゴシック"/>
              </a:rPr>
              <a:t>στην κυριολεξία στα ελληνικά: </a:t>
            </a:r>
            <a:r>
              <a:rPr lang="el-GR" dirty="0" smtClean="0">
                <a:latin typeface="Verdana" pitchFamily="34" charset="0"/>
                <a:ea typeface="ＭＳ Ｐゴシック"/>
              </a:rPr>
              <a:t>σημείο, κηλίδα</a:t>
            </a:r>
            <a:r>
              <a:rPr lang="en-US" dirty="0" smtClean="0">
                <a:latin typeface="Verdana" pitchFamily="34" charset="0"/>
                <a:ea typeface="ＭＳ Ｐゴシック"/>
              </a:rPr>
              <a:t> </a:t>
            </a:r>
            <a:r>
              <a:rPr lang="el-GR" dirty="0" smtClean="0">
                <a:latin typeface="Verdana" pitchFamily="34" charset="0"/>
                <a:ea typeface="ＭＳ Ｐゴシック"/>
              </a:rPr>
              <a:t>ή σημάδι</a:t>
            </a:r>
          </a:p>
          <a:p>
            <a:pPr marL="179388" indent="0">
              <a:spcBef>
                <a:spcPts val="1200"/>
              </a:spcBef>
            </a:pPr>
            <a:r>
              <a:rPr lang="el-GR" b="1" dirty="0" smtClean="0">
                <a:solidFill>
                  <a:srgbClr val="006699"/>
                </a:solidFill>
                <a:latin typeface="Verdana" pitchFamily="34" charset="0"/>
                <a:ea typeface="ＭＳ Ｐゴシック"/>
              </a:rPr>
              <a:t>Στιγματισμός =</a:t>
            </a:r>
            <a:r>
              <a:rPr lang="el-GR" dirty="0" smtClean="0">
                <a:solidFill>
                  <a:srgbClr val="006699"/>
                </a:solidFill>
                <a:latin typeface="Verdana" pitchFamily="34" charset="0"/>
                <a:ea typeface="ＭＳ Ｐゴシック"/>
              </a:rPr>
              <a:t> </a:t>
            </a:r>
            <a:r>
              <a:rPr lang="el-GR" dirty="0" smtClean="0">
                <a:latin typeface="Verdana" pitchFamily="34" charset="0"/>
                <a:ea typeface="ＭＳ Ｐゴシック"/>
              </a:rPr>
              <a:t>απόδοση σε ανθρώπους ή ομάδες αρνητικών χαρακτηριστικών.</a:t>
            </a:r>
            <a:endParaRPr lang="en-US" altLang="de-DE" dirty="0" smtClean="0"/>
          </a:p>
          <a:p>
            <a:pPr marL="719138" lvl="1" indent="-358775" eaLnBrk="1" hangingPunct="1">
              <a:spcBef>
                <a:spcPts val="1200"/>
              </a:spcBef>
              <a:buFontTx/>
              <a:buChar char="o"/>
            </a:pPr>
            <a:r>
              <a:rPr lang="el-GR" altLang="de-DE" dirty="0" smtClean="0">
                <a:cs typeface="Times New Roman" pitchFamily="18" charset="0"/>
              </a:rPr>
              <a:t>Αυτό συμβαίνει χωρίς κάποια επαλήθευση ή έλεγχο της ακρίβειας αυτών των αποδόσεων</a:t>
            </a:r>
            <a:r>
              <a:rPr lang="en-US" altLang="de-DE" dirty="0" smtClean="0">
                <a:cs typeface="Times New Roman" pitchFamily="18" charset="0"/>
              </a:rPr>
              <a:t>. </a:t>
            </a:r>
          </a:p>
          <a:p>
            <a:pPr marL="719138" lvl="1" indent="-358775" eaLnBrk="1" hangingPunct="1">
              <a:spcBef>
                <a:spcPts val="1200"/>
              </a:spcBef>
              <a:buFontTx/>
              <a:buChar char="o"/>
            </a:pPr>
            <a:r>
              <a:rPr lang="el-GR" dirty="0" smtClean="0">
                <a:latin typeface="Verdana" pitchFamily="34" charset="0"/>
                <a:ea typeface="ＭＳ Ｐゴシック"/>
              </a:rPr>
              <a:t>Το στίγμα μπορεί να οδηγήσει ανθρώπους στην απαξίωση και στον αποκλεισμό</a:t>
            </a:r>
            <a:r>
              <a:rPr lang="en-US" altLang="de-DE" dirty="0" smtClean="0">
                <a:cs typeface="Times New Roman" pitchFamily="18" charset="0"/>
              </a:rPr>
              <a:t>. </a:t>
            </a:r>
          </a:p>
          <a:p>
            <a:pPr marL="719138" lvl="1" indent="-358775" eaLnBrk="1" hangingPunct="1">
              <a:spcBef>
                <a:spcPts val="1200"/>
              </a:spcBef>
              <a:buFontTx/>
              <a:buChar char="o"/>
            </a:pPr>
            <a:r>
              <a:rPr lang="el-GR" dirty="0" smtClean="0">
                <a:latin typeface="Verdana" pitchFamily="34" charset="0"/>
                <a:ea typeface="ＭＳ Ｐゴシック"/>
              </a:rPr>
              <a:t>Ο στιγματισμός εμφανίζεται σε σχέση με συγκεκριμένα νοσήματα (π.χ., Έιτζ), εμφανείς αναπηρίες και ψυχικά νοσήματα</a:t>
            </a:r>
            <a:r>
              <a:rPr lang="en-US" dirty="0" smtClean="0">
                <a:latin typeface="Verdana" pitchFamily="34" charset="0"/>
                <a:ea typeface="ＭＳ Ｐゴシック"/>
              </a:rPr>
              <a:t>, </a:t>
            </a:r>
            <a:r>
              <a:rPr lang="el-GR" dirty="0" smtClean="0">
                <a:latin typeface="Verdana" pitchFamily="34" charset="0"/>
                <a:ea typeface="ＭＳ Ｐゴシック"/>
              </a:rPr>
              <a:t>όπως η ψύχωση</a:t>
            </a:r>
            <a:r>
              <a:rPr lang="en-US" dirty="0" smtClean="0">
                <a:latin typeface="Verdana" pitchFamily="34" charset="0"/>
                <a:ea typeface="ＭＳ Ｐゴシック"/>
              </a:rPr>
              <a:t>.</a:t>
            </a:r>
            <a:endParaRPr lang="de-DE" dirty="0" smtClean="0">
              <a:latin typeface="Verdana" pitchFamily="34" charset="0"/>
              <a:ea typeface="ＭＳ Ｐゴシック"/>
            </a:endParaRPr>
          </a:p>
          <a:p>
            <a:pPr marL="719138" lvl="1" indent="-358775" eaLnBrk="1" hangingPunct="1">
              <a:spcBef>
                <a:spcPts val="1200"/>
              </a:spcBef>
              <a:buFontTx/>
              <a:buChar char="o"/>
            </a:pPr>
            <a:r>
              <a:rPr lang="el-GR" dirty="0" smtClean="0">
                <a:latin typeface="Verdana" pitchFamily="34" charset="0"/>
                <a:ea typeface="ＭＳ Ｐゴシック"/>
              </a:rPr>
              <a:t>«</a:t>
            </a:r>
            <a:r>
              <a:rPr lang="el-GR" dirty="0" err="1" smtClean="0">
                <a:latin typeface="Verdana" pitchFamily="34" charset="0"/>
                <a:ea typeface="ＭＳ Ｐゴシック"/>
              </a:rPr>
              <a:t>Εσωτερικευμένο</a:t>
            </a:r>
            <a:r>
              <a:rPr lang="el-GR" dirty="0" smtClean="0">
                <a:latin typeface="Verdana" pitchFamily="34" charset="0"/>
                <a:ea typeface="ＭＳ Ｐゴシック"/>
              </a:rPr>
              <a:t> στίγμα» σημαίνει ότι οι προσβεβλημένοι άνθρωποι έχουν οι ίδιοι εσωτερικεύσει το στίγμα που βιώνουν από έξω σε βαθμό που να αισθάνονται κατώτεροι. </a:t>
            </a:r>
            <a:endParaRPr lang="en-US" sz="2000" dirty="0" smtClean="0">
              <a:latin typeface="Verdana" pitchFamily="34" charset="0"/>
              <a:ea typeface="ＭＳ Ｐゴシック"/>
            </a:endParaRPr>
          </a:p>
          <a:p>
            <a:pPr marL="719138" lvl="1" indent="-358775" eaLnBrk="1" hangingPunct="1">
              <a:spcBef>
                <a:spcPts val="1200"/>
              </a:spcBef>
              <a:buNone/>
            </a:pPr>
            <a:endParaRPr lang="en-US" altLang="de-DE" dirty="0" smtClean="0"/>
          </a:p>
        </p:txBody>
      </p:sp>
      <p:pic>
        <p:nvPicPr>
          <p:cNvPr id="17412" name="Grafik 3"/>
          <p:cNvPicPr>
            <a:picLocks noChangeAspect="1"/>
          </p:cNvPicPr>
          <p:nvPr/>
        </p:nvPicPr>
        <p:blipFill>
          <a:blip r:embed="rId3"/>
          <a:srcRect/>
          <a:stretch>
            <a:fillRect/>
          </a:stretch>
        </p:blipFill>
        <p:spPr bwMode="auto">
          <a:xfrm>
            <a:off x="7933433" y="0"/>
            <a:ext cx="1210567" cy="1109358"/>
          </a:xfrm>
          <a:prstGeom prst="rect">
            <a:avLst/>
          </a:prstGeom>
          <a:noFill/>
          <a:ln w="9525">
            <a:noFill/>
            <a:miter lim="800000"/>
            <a:headEnd/>
            <a:tailEnd/>
          </a:ln>
        </p:spPr>
      </p:pic>
      <p:sp>
        <p:nvSpPr>
          <p:cNvPr id="9" name="Text Box 11"/>
          <p:cNvSpPr txBox="1">
            <a:spLocks noChangeArrowheads="1"/>
          </p:cNvSpPr>
          <p:nvPr/>
        </p:nvSpPr>
        <p:spPr bwMode="auto">
          <a:xfrm>
            <a:off x="3132138" y="6626335"/>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11.4</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a:xfrm>
            <a:off x="0" y="0"/>
            <a:ext cx="9144000" cy="792163"/>
          </a:xfrm>
        </p:spPr>
        <p:txBody>
          <a:bodyPr anchor="ctr"/>
          <a:lstStyle/>
          <a:p>
            <a:r>
              <a:rPr lang="el-GR" altLang="de-DE" dirty="0" smtClean="0"/>
              <a:t>Ψύχωση και στίγμα</a:t>
            </a:r>
            <a:endParaRPr lang="en-US" altLang="de-DE" dirty="0" smtClean="0"/>
          </a:p>
        </p:txBody>
      </p:sp>
      <p:sp>
        <p:nvSpPr>
          <p:cNvPr id="19459" name="Inhaltsplatzhalter 2"/>
          <p:cNvSpPr>
            <a:spLocks noGrp="1"/>
          </p:cNvSpPr>
          <p:nvPr>
            <p:ph idx="1"/>
          </p:nvPr>
        </p:nvSpPr>
        <p:spPr>
          <a:xfrm>
            <a:off x="252413" y="1341438"/>
            <a:ext cx="8639175" cy="3887787"/>
          </a:xfrm>
        </p:spPr>
        <p:txBody>
          <a:bodyPr/>
          <a:lstStyle/>
          <a:p>
            <a:pPr marL="179388" indent="0">
              <a:spcBef>
                <a:spcPts val="1200"/>
              </a:spcBef>
            </a:pPr>
            <a:r>
              <a:rPr lang="el-GR" altLang="de-DE" dirty="0" smtClean="0"/>
              <a:t>Ο όρος ψύχωση ή σχιζοφρένεια εγείρει λάθος εικασίες σε πολλούς ανθρώπους. Λόγω προκατειλημμένων παρουσιάσεων στα μέσα ενημέρωσης, οι άνθρωποι με ψύχωση συχνά χαρακτηρίζονται ως επικίνδυνοι και απρόβλεπτοι.</a:t>
            </a:r>
            <a:endParaRPr lang="en-US" altLang="de-DE" dirty="0" smtClean="0">
              <a:solidFill>
                <a:srgbClr val="006699"/>
              </a:solidFill>
            </a:endParaRPr>
          </a:p>
          <a:p>
            <a:pPr marL="179388" indent="0">
              <a:spcBef>
                <a:spcPts val="1200"/>
              </a:spcBef>
            </a:pPr>
            <a:r>
              <a:rPr lang="el-GR" altLang="de-DE" dirty="0" smtClean="0">
                <a:solidFill>
                  <a:srgbClr val="006699"/>
                </a:solidFill>
              </a:rPr>
              <a:t>Περιστασιακές παραδοχές για ανθρώπους με ψύχωση:</a:t>
            </a:r>
            <a:r>
              <a:rPr lang="en-US" altLang="de-DE" dirty="0" smtClean="0">
                <a:solidFill>
                  <a:srgbClr val="006699"/>
                </a:solidFill>
              </a:rPr>
              <a:t> </a:t>
            </a:r>
          </a:p>
          <a:p>
            <a:pPr marL="179388" indent="0">
              <a:spcBef>
                <a:spcPts val="1200"/>
              </a:spcBef>
            </a:pPr>
            <a:r>
              <a:rPr lang="el-GR" dirty="0" smtClean="0">
                <a:latin typeface="Verdana" pitchFamily="34" charset="0"/>
                <a:ea typeface="Verdana" pitchFamily="34" charset="0"/>
                <a:cs typeface="Verdana" pitchFamily="34" charset="0"/>
              </a:rPr>
              <a:t>Είναι</a:t>
            </a:r>
            <a:r>
              <a:rPr lang="de-DE" dirty="0" smtClean="0">
                <a:latin typeface="Verdana" pitchFamily="34" charset="0"/>
                <a:ea typeface="Verdana" pitchFamily="34" charset="0"/>
                <a:cs typeface="Verdana" pitchFamily="34" charset="0"/>
              </a:rPr>
              <a:t>...</a:t>
            </a:r>
            <a:endParaRPr lang="en-US" altLang="de-DE" dirty="0" smtClean="0"/>
          </a:p>
          <a:p>
            <a:pPr marL="179388" indent="0">
              <a:spcBef>
                <a:spcPts val="1200"/>
              </a:spcBef>
            </a:pPr>
            <a:r>
              <a:rPr lang="en-US" altLang="de-DE" dirty="0" smtClean="0"/>
              <a:t>…</a:t>
            </a:r>
            <a:r>
              <a:rPr lang="el-GR" dirty="0" smtClean="0">
                <a:latin typeface="Verdana" pitchFamily="34" charset="0"/>
                <a:ea typeface="Verdana" pitchFamily="34" charset="0"/>
                <a:cs typeface="Verdana" pitchFamily="34" charset="0"/>
              </a:rPr>
              <a:t>επικίνδυνοι και απρόβλεπτοι</a:t>
            </a:r>
            <a:endParaRPr lang="en-US" altLang="de-DE" dirty="0" smtClean="0"/>
          </a:p>
          <a:p>
            <a:pPr marL="179388" indent="0">
              <a:spcBef>
                <a:spcPts val="1200"/>
              </a:spcBef>
            </a:pPr>
            <a:r>
              <a:rPr lang="en-US" altLang="de-DE" dirty="0" smtClean="0"/>
              <a:t>…</a:t>
            </a:r>
            <a:r>
              <a:rPr lang="el-GR" altLang="de-DE" dirty="0" smtClean="0">
                <a:latin typeface="Verdana" pitchFamily="34" charset="0"/>
                <a:ea typeface="Verdana" pitchFamily="34" charset="0"/>
                <a:cs typeface="Verdana" pitchFamily="34" charset="0"/>
              </a:rPr>
              <a:t>διχασμένες</a:t>
            </a:r>
            <a:r>
              <a:rPr lang="el-GR" dirty="0" smtClean="0">
                <a:latin typeface="Verdana" pitchFamily="34" charset="0"/>
                <a:ea typeface="Verdana" pitchFamily="34" charset="0"/>
                <a:cs typeface="Verdana" pitchFamily="34" charset="0"/>
              </a:rPr>
              <a:t> προσωπικότητες </a:t>
            </a:r>
            <a:r>
              <a:rPr lang="el-GR" dirty="0" smtClean="0">
                <a:cs typeface="Verdana" pitchFamily="34" charset="0"/>
              </a:rPr>
              <a:t>(ψύχωση)</a:t>
            </a:r>
            <a:endParaRPr lang="en-US" altLang="de-DE" dirty="0" smtClean="0"/>
          </a:p>
          <a:p>
            <a:pPr marL="179388" indent="0">
              <a:spcBef>
                <a:spcPts val="1200"/>
              </a:spcBef>
            </a:pPr>
            <a:r>
              <a:rPr lang="en-US" altLang="de-DE" dirty="0" smtClean="0"/>
              <a:t>…</a:t>
            </a:r>
            <a:r>
              <a:rPr lang="el-GR" altLang="de-DE" dirty="0" smtClean="0"/>
              <a:t>λιγότερο </a:t>
            </a:r>
            <a:r>
              <a:rPr lang="el-GR" altLang="de-DE" dirty="0" smtClean="0">
                <a:latin typeface="Verdana" pitchFamily="34" charset="0"/>
                <a:ea typeface="Verdana" pitchFamily="34" charset="0"/>
                <a:cs typeface="Verdana" pitchFamily="34" charset="0"/>
              </a:rPr>
              <a:t>ευφυείς</a:t>
            </a:r>
            <a:endParaRPr lang="en-US" altLang="de-DE" dirty="0" smtClean="0"/>
          </a:p>
          <a:p>
            <a:pPr marL="179388" indent="0">
              <a:spcBef>
                <a:spcPts val="1200"/>
              </a:spcBef>
            </a:pPr>
            <a:r>
              <a:rPr lang="en-US" altLang="de-DE" dirty="0" smtClean="0"/>
              <a:t>…</a:t>
            </a:r>
            <a:r>
              <a:rPr lang="el-GR" altLang="de-DE" dirty="0" smtClean="0"/>
              <a:t>ανίατοι</a:t>
            </a:r>
          </a:p>
          <a:p>
            <a:pPr marL="179388" indent="0">
              <a:spcBef>
                <a:spcPts val="1200"/>
              </a:spcBef>
            </a:pPr>
            <a:endParaRPr lang="en-US" altLang="de-DE" dirty="0" smtClean="0"/>
          </a:p>
        </p:txBody>
      </p:sp>
      <p:pic>
        <p:nvPicPr>
          <p:cNvPr id="19460" name="Picture 6"/>
          <p:cNvPicPr>
            <a:picLocks noChangeAspect="1" noChangeArrowheads="1"/>
          </p:cNvPicPr>
          <p:nvPr/>
        </p:nvPicPr>
        <p:blipFill>
          <a:blip r:embed="rId3"/>
          <a:srcRect r="13127"/>
          <a:stretch>
            <a:fillRect/>
          </a:stretch>
        </p:blipFill>
        <p:spPr bwMode="auto">
          <a:xfrm>
            <a:off x="3995936" y="4653136"/>
            <a:ext cx="1268412" cy="1366838"/>
          </a:xfrm>
          <a:prstGeom prst="rect">
            <a:avLst/>
          </a:prstGeom>
          <a:noFill/>
          <a:ln w="9525">
            <a:noFill/>
            <a:miter lim="800000"/>
            <a:headEnd/>
            <a:tailEnd/>
          </a:ln>
        </p:spPr>
      </p:pic>
      <p:sp>
        <p:nvSpPr>
          <p:cNvPr id="19461" name="Rechteck 1"/>
          <p:cNvSpPr>
            <a:spLocks noChangeArrowheads="1"/>
          </p:cNvSpPr>
          <p:nvPr/>
        </p:nvSpPr>
        <p:spPr bwMode="auto">
          <a:xfrm>
            <a:off x="3133063" y="6021288"/>
            <a:ext cx="3002746" cy="313932"/>
          </a:xfrm>
          <a:prstGeom prst="rect">
            <a:avLst/>
          </a:prstGeom>
          <a:noFill/>
          <a:ln w="9525">
            <a:noFill/>
            <a:miter lim="800000"/>
            <a:headEnd/>
            <a:tailEnd/>
          </a:ln>
        </p:spPr>
        <p:txBody>
          <a:bodyPr wrap="none">
            <a:spAutoFit/>
          </a:bodyPr>
          <a:lstStyle/>
          <a:p>
            <a:pPr algn="ctr" eaLnBrk="1" hangingPunct="1">
              <a:lnSpc>
                <a:spcPct val="80000"/>
              </a:lnSpc>
              <a:spcAft>
                <a:spcPts val="600"/>
              </a:spcAft>
            </a:pPr>
            <a:r>
              <a:rPr lang="el-GR" altLang="de-DE" b="1" dirty="0" smtClean="0">
                <a:solidFill>
                  <a:srgbClr val="006699"/>
                </a:solidFill>
                <a:cs typeface="Times New Roman" pitchFamily="18" charset="0"/>
              </a:rPr>
              <a:t>Δικαιολογημένο;</a:t>
            </a:r>
            <a:r>
              <a:rPr lang="en-US" altLang="de-DE" b="1" dirty="0" smtClean="0">
                <a:solidFill>
                  <a:srgbClr val="006699"/>
                </a:solidFill>
                <a:cs typeface="Times New Roman" pitchFamily="18" charset="0"/>
              </a:rPr>
              <a:t> </a:t>
            </a:r>
            <a:r>
              <a:rPr lang="el-GR" altLang="de-DE" b="1" dirty="0" smtClean="0">
                <a:solidFill>
                  <a:srgbClr val="006699"/>
                </a:solidFill>
                <a:cs typeface="Times New Roman" pitchFamily="18" charset="0"/>
              </a:rPr>
              <a:t>ΟΧΙ!</a:t>
            </a:r>
            <a:endParaRPr lang="en-US" altLang="de-DE" b="1" dirty="0">
              <a:solidFill>
                <a:srgbClr val="006699"/>
              </a:solidFill>
              <a:cs typeface="Times New Roman" pitchFamily="18" charset="0"/>
            </a:endParaRPr>
          </a:p>
        </p:txBody>
      </p:sp>
      <p:sp>
        <p:nvSpPr>
          <p:cNvPr id="9" name="Text Box 11"/>
          <p:cNvSpPr txBox="1">
            <a:spLocks noChangeArrowheads="1"/>
          </p:cNvSpPr>
          <p:nvPr/>
        </p:nvSpPr>
        <p:spPr bwMode="auto">
          <a:xfrm>
            <a:off x="3132138" y="6626335"/>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11.5</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Inhaltsplatzhalter 2"/>
          <p:cNvSpPr>
            <a:spLocks noGrp="1"/>
          </p:cNvSpPr>
          <p:nvPr>
            <p:ph idx="1"/>
          </p:nvPr>
        </p:nvSpPr>
        <p:spPr>
          <a:xfrm>
            <a:off x="250825" y="1341438"/>
            <a:ext cx="8640763" cy="4895850"/>
          </a:xfrm>
        </p:spPr>
        <p:txBody>
          <a:bodyPr/>
          <a:lstStyle/>
          <a:p>
            <a:pPr marL="179388" indent="0">
              <a:spcBef>
                <a:spcPts val="1200"/>
              </a:spcBef>
            </a:pPr>
            <a:r>
              <a:rPr lang="en-US" altLang="de-DE" dirty="0" smtClean="0">
                <a:solidFill>
                  <a:srgbClr val="006699"/>
                </a:solidFill>
              </a:rPr>
              <a:t>…</a:t>
            </a:r>
            <a:r>
              <a:rPr lang="el-GR" altLang="de-DE" dirty="0" smtClean="0">
                <a:solidFill>
                  <a:srgbClr val="006699"/>
                </a:solidFill>
                <a:latin typeface="Verdana" pitchFamily="34" charset="0"/>
                <a:ea typeface="Verdana" pitchFamily="34" charset="0"/>
                <a:cs typeface="Verdana" pitchFamily="34" charset="0"/>
              </a:rPr>
              <a:t>ε</a:t>
            </a:r>
            <a:r>
              <a:rPr lang="el-GR" dirty="0" smtClean="0">
                <a:solidFill>
                  <a:srgbClr val="006699"/>
                </a:solidFill>
                <a:latin typeface="Verdana" pitchFamily="34" charset="0"/>
                <a:ea typeface="Verdana" pitchFamily="34" charset="0"/>
                <a:cs typeface="Verdana" pitchFamily="34" charset="0"/>
              </a:rPr>
              <a:t>πικίνδυνοι και απρόβλεπτοι;</a:t>
            </a:r>
          </a:p>
          <a:p>
            <a:pPr marL="179388" indent="0">
              <a:spcBef>
                <a:spcPts val="1200"/>
              </a:spcBef>
            </a:pPr>
            <a:r>
              <a:rPr lang="el-GR" dirty="0" smtClean="0">
                <a:latin typeface="Verdana" pitchFamily="34" charset="0"/>
                <a:ea typeface="Verdana" pitchFamily="34" charset="0"/>
                <a:cs typeface="Verdana" pitchFamily="34" charset="0"/>
              </a:rPr>
              <a:t>Οι άνθρωποι με ψύχωση είναι μάλλον θύματα παρά δράστες βίας και κακοποίησης.  </a:t>
            </a:r>
            <a:endParaRPr lang="de-DE" u="sng" dirty="0" smtClean="0">
              <a:latin typeface="Verdana" pitchFamily="34" charset="0"/>
              <a:ea typeface="Verdana" pitchFamily="34" charset="0"/>
              <a:cs typeface="Verdana" pitchFamily="34" charset="0"/>
            </a:endParaRPr>
          </a:p>
          <a:p>
            <a:pPr marL="179388" indent="0">
              <a:spcBef>
                <a:spcPts val="1200"/>
              </a:spcBef>
            </a:pPr>
            <a:r>
              <a:rPr lang="el-GR" u="sng" dirty="0" smtClean="0">
                <a:latin typeface="Verdana" pitchFamily="34" charset="0"/>
                <a:ea typeface="Verdana" pitchFamily="34" charset="0"/>
                <a:cs typeface="Verdana" pitchFamily="34" charset="0"/>
              </a:rPr>
              <a:t>Εντούτοις</a:t>
            </a:r>
            <a:r>
              <a:rPr lang="de-DE" dirty="0" smtClean="0">
                <a:latin typeface="Verdana" pitchFamily="34" charset="0"/>
                <a:ea typeface="Verdana" pitchFamily="34" charset="0"/>
                <a:cs typeface="Verdana" pitchFamily="34" charset="0"/>
              </a:rPr>
              <a:t>: </a:t>
            </a:r>
            <a:r>
              <a:rPr lang="el-GR" dirty="0" smtClean="0">
                <a:latin typeface="Verdana" pitchFamily="34" charset="0"/>
                <a:ea typeface="Verdana" pitchFamily="34" charset="0"/>
                <a:cs typeface="Verdana" pitchFamily="34" charset="0"/>
              </a:rPr>
              <a:t>Εάν είναι δράστες….</a:t>
            </a:r>
          </a:p>
          <a:p>
            <a:pPr marL="179388" indent="0">
              <a:spcBef>
                <a:spcPts val="1200"/>
              </a:spcBef>
            </a:pPr>
            <a:r>
              <a:rPr lang="de-DE" dirty="0" smtClean="0">
                <a:latin typeface="Verdana" pitchFamily="34" charset="0"/>
                <a:ea typeface="Verdana" pitchFamily="34" charset="0"/>
                <a:cs typeface="Verdana" pitchFamily="34" charset="0"/>
              </a:rPr>
              <a:t>...</a:t>
            </a:r>
            <a:r>
              <a:rPr lang="el-GR" dirty="0" smtClean="0">
                <a:latin typeface="Verdana" pitchFamily="34" charset="0"/>
                <a:ea typeface="Verdana" pitchFamily="34" charset="0"/>
                <a:cs typeface="Verdana" pitchFamily="34" charset="0"/>
              </a:rPr>
              <a:t>οι εφημερίδες είναι πιθανότερο να </a:t>
            </a:r>
            <a:r>
              <a:rPr lang="el-GR" dirty="0" err="1" smtClean="0">
                <a:latin typeface="Verdana" pitchFamily="34" charset="0"/>
                <a:ea typeface="Verdana" pitchFamily="34" charset="0"/>
                <a:cs typeface="Verdana" pitchFamily="34" charset="0"/>
              </a:rPr>
              <a:t>αναφερθουν</a:t>
            </a:r>
            <a:r>
              <a:rPr lang="el-GR" dirty="0" smtClean="0">
                <a:latin typeface="Verdana" pitchFamily="34" charset="0"/>
                <a:ea typeface="Verdana" pitchFamily="34" charset="0"/>
                <a:cs typeface="Verdana" pitchFamily="34" charset="0"/>
              </a:rPr>
              <a:t> σε αυτούς καθώς ο τύπος του εγκλήματος μερικές φορές ξεχωρίζει (π.χ. η δολοφονική επίθεση στον Τζον </a:t>
            </a:r>
            <a:r>
              <a:rPr lang="el-GR" dirty="0" err="1" smtClean="0">
                <a:latin typeface="Verdana" pitchFamily="34" charset="0"/>
                <a:ea typeface="Verdana" pitchFamily="34" charset="0"/>
                <a:cs typeface="Verdana" pitchFamily="34" charset="0"/>
              </a:rPr>
              <a:t>Λένον</a:t>
            </a:r>
            <a:r>
              <a:rPr lang="el-GR" dirty="0" smtClean="0">
                <a:latin typeface="Verdana" pitchFamily="34" charset="0"/>
                <a:ea typeface="Verdana" pitchFamily="34" charset="0"/>
                <a:cs typeface="Verdana" pitchFamily="34" charset="0"/>
              </a:rPr>
              <a:t>)</a:t>
            </a:r>
          </a:p>
          <a:p>
            <a:pPr marL="179388" indent="0">
              <a:spcBef>
                <a:spcPts val="1200"/>
              </a:spcBef>
            </a:pPr>
            <a:r>
              <a:rPr lang="el-GR" dirty="0" smtClean="0">
                <a:latin typeface="Verdana" pitchFamily="34" charset="0"/>
                <a:ea typeface="Verdana" pitchFamily="34" charset="0"/>
                <a:cs typeface="Verdana" pitchFamily="34" charset="0"/>
              </a:rPr>
              <a:t>Η στρατηγική των δικηγόρων προκειμένου να δικαιολογήσουν πράξεις βίας επικαλούμενοι ψυχική νόσο (πραγματική ή όχι) ενισχύει περιστασιακά αυτή την εντύπωση</a:t>
            </a:r>
            <a:endParaRPr lang="de-DE" dirty="0" smtClean="0">
              <a:latin typeface="Verdana" pitchFamily="34" charset="0"/>
              <a:ea typeface="Verdana" pitchFamily="34" charset="0"/>
              <a:cs typeface="Verdana" pitchFamily="34" charset="0"/>
            </a:endParaRPr>
          </a:p>
          <a:p>
            <a:pPr marL="179388" indent="0">
              <a:spcBef>
                <a:spcPts val="1200"/>
              </a:spcBef>
            </a:pPr>
            <a:r>
              <a:rPr lang="en-US" altLang="de-DE" dirty="0" smtClean="0"/>
              <a:t> </a:t>
            </a:r>
          </a:p>
        </p:txBody>
      </p:sp>
      <p:sp>
        <p:nvSpPr>
          <p:cNvPr id="20483" name="Titel 1"/>
          <p:cNvSpPr>
            <a:spLocks noGrp="1"/>
          </p:cNvSpPr>
          <p:nvPr>
            <p:ph type="title"/>
          </p:nvPr>
        </p:nvSpPr>
        <p:spPr>
          <a:xfrm>
            <a:off x="0" y="0"/>
            <a:ext cx="9144000" cy="792163"/>
          </a:xfrm>
        </p:spPr>
        <p:txBody>
          <a:bodyPr anchor="ctr"/>
          <a:lstStyle/>
          <a:p>
            <a:r>
              <a:rPr lang="el-GR" altLang="de-DE" dirty="0" smtClean="0"/>
              <a:t>Ψύχωση και στίγμα</a:t>
            </a:r>
            <a:endParaRPr lang="de-DE" altLang="de-DE" dirty="0" smtClean="0"/>
          </a:p>
        </p:txBody>
      </p:sp>
      <p:sp>
        <p:nvSpPr>
          <p:cNvPr id="8" name="Text Box 11"/>
          <p:cNvSpPr txBox="1">
            <a:spLocks noChangeArrowheads="1"/>
          </p:cNvSpPr>
          <p:nvPr/>
        </p:nvSpPr>
        <p:spPr bwMode="auto">
          <a:xfrm>
            <a:off x="3132138" y="6626335"/>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11.6</a:t>
            </a:r>
            <a:endParaRPr lang="en-US" altLang="de-DE" sz="1200" b="1" dirty="0">
              <a:solidFill>
                <a:srgbClr val="646B86"/>
              </a:solidFill>
              <a:cs typeface="Times New Roman" pitchFamily="18" charset="0"/>
            </a:endParaRPr>
          </a:p>
        </p:txBody>
      </p:sp>
      <p:sp>
        <p:nvSpPr>
          <p:cNvPr id="6" name="Rechteck 1"/>
          <p:cNvSpPr>
            <a:spLocks noChangeArrowheads="1"/>
          </p:cNvSpPr>
          <p:nvPr/>
        </p:nvSpPr>
        <p:spPr bwMode="auto">
          <a:xfrm>
            <a:off x="3133063" y="6021288"/>
            <a:ext cx="3002746" cy="313932"/>
          </a:xfrm>
          <a:prstGeom prst="rect">
            <a:avLst/>
          </a:prstGeom>
          <a:noFill/>
          <a:ln w="9525">
            <a:noFill/>
            <a:miter lim="800000"/>
            <a:headEnd/>
            <a:tailEnd/>
          </a:ln>
        </p:spPr>
        <p:txBody>
          <a:bodyPr wrap="none">
            <a:spAutoFit/>
          </a:bodyPr>
          <a:lstStyle/>
          <a:p>
            <a:pPr algn="ctr" eaLnBrk="1" hangingPunct="1">
              <a:lnSpc>
                <a:spcPct val="80000"/>
              </a:lnSpc>
              <a:spcAft>
                <a:spcPts val="600"/>
              </a:spcAft>
            </a:pPr>
            <a:r>
              <a:rPr lang="el-GR" altLang="de-DE" b="1" dirty="0" smtClean="0">
                <a:solidFill>
                  <a:srgbClr val="006699"/>
                </a:solidFill>
                <a:cs typeface="Times New Roman" pitchFamily="18" charset="0"/>
              </a:rPr>
              <a:t>Δικαιολογημένο;</a:t>
            </a:r>
            <a:r>
              <a:rPr lang="en-US" altLang="de-DE" b="1" dirty="0" smtClean="0">
                <a:solidFill>
                  <a:srgbClr val="006699"/>
                </a:solidFill>
                <a:cs typeface="Times New Roman" pitchFamily="18" charset="0"/>
              </a:rPr>
              <a:t> </a:t>
            </a:r>
            <a:r>
              <a:rPr lang="el-GR" altLang="de-DE" b="1" dirty="0" smtClean="0">
                <a:solidFill>
                  <a:srgbClr val="006699"/>
                </a:solidFill>
                <a:cs typeface="Times New Roman" pitchFamily="18" charset="0"/>
              </a:rPr>
              <a:t>ΟΧΙ!</a:t>
            </a:r>
            <a:endParaRPr lang="en-US" altLang="de-DE" b="1" dirty="0">
              <a:solidFill>
                <a:srgbClr val="006699"/>
              </a:solidFill>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Inhaltsplatzhalter 2"/>
          <p:cNvSpPr>
            <a:spLocks noGrp="1"/>
          </p:cNvSpPr>
          <p:nvPr>
            <p:ph idx="1"/>
          </p:nvPr>
        </p:nvSpPr>
        <p:spPr>
          <a:xfrm>
            <a:off x="179512" y="1124744"/>
            <a:ext cx="8639175" cy="5472112"/>
          </a:xfrm>
        </p:spPr>
        <p:txBody>
          <a:bodyPr/>
          <a:lstStyle/>
          <a:p>
            <a:pPr marL="358775" indent="-179388" eaLnBrk="1" hangingPunct="1">
              <a:spcBef>
                <a:spcPts val="1200"/>
              </a:spcBef>
              <a:defRPr/>
            </a:pPr>
            <a:r>
              <a:rPr lang="el-GR" altLang="de-DE" dirty="0" smtClean="0">
                <a:solidFill>
                  <a:srgbClr val="006699"/>
                </a:solidFill>
              </a:rPr>
              <a:t>  …διχασμένες προσωπικότητες</a:t>
            </a:r>
            <a:r>
              <a:rPr lang="en-US" altLang="de-DE" dirty="0" smtClean="0">
                <a:solidFill>
                  <a:srgbClr val="006699"/>
                </a:solidFill>
              </a:rPr>
              <a:t>: </a:t>
            </a:r>
            <a:r>
              <a:rPr lang="el-GR" altLang="de-DE" dirty="0" smtClean="0"/>
              <a:t>Στο ευρύ κοινό, η λέξη σχιζοφρένεια (στα ελληνικά: διάσχιση και νους) συχνά εξισώνεται με «διχασμένη προσωπικότητα» και ως εκ τούτου χρησιμοποιείται </a:t>
            </a:r>
            <a:r>
              <a:rPr lang="el-GR" altLang="de-DE" b="1" dirty="0" smtClean="0"/>
              <a:t>λανθασμένα</a:t>
            </a:r>
            <a:r>
              <a:rPr lang="en-US" altLang="ja-JP" dirty="0" smtClean="0"/>
              <a:t>.</a:t>
            </a:r>
            <a:r>
              <a:rPr lang="el-GR" altLang="ja-JP" dirty="0" smtClean="0"/>
              <a:t> Δεν είναι οι ίδιες αρρώστιες. Επιπρόσθετα, η διχασμένη ή πολλαπλή </a:t>
            </a:r>
            <a:r>
              <a:rPr lang="el-GR" dirty="0" smtClean="0">
                <a:latin typeface="Verdana" pitchFamily="34" charset="0"/>
                <a:ea typeface="Verdana" pitchFamily="34" charset="0"/>
                <a:cs typeface="Verdana" pitchFamily="34" charset="0"/>
              </a:rPr>
              <a:t>προσωπικότητες</a:t>
            </a:r>
            <a:r>
              <a:rPr lang="en-US" altLang="ja-JP" dirty="0" smtClean="0"/>
              <a:t> </a:t>
            </a:r>
            <a:r>
              <a:rPr lang="el-GR" dirty="0" smtClean="0">
                <a:latin typeface="Verdana" pitchFamily="34" charset="0"/>
                <a:ea typeface="Verdana" pitchFamily="34" charset="0"/>
                <a:cs typeface="Verdana" pitchFamily="34" charset="0"/>
              </a:rPr>
              <a:t>είναι αμφιλεγόμενο αν ισχύει ως διάγνωση</a:t>
            </a:r>
            <a:r>
              <a:rPr lang="en-US" altLang="ja-JP" dirty="0" smtClean="0"/>
              <a:t>. </a:t>
            </a:r>
            <a:endParaRPr lang="de-DE" altLang="ja-JP" dirty="0" smtClean="0"/>
          </a:p>
          <a:p>
            <a:pPr marL="358775" indent="-179388" eaLnBrk="1" hangingPunct="1">
              <a:spcBef>
                <a:spcPts val="1200"/>
              </a:spcBef>
              <a:defRPr/>
            </a:pPr>
            <a:r>
              <a:rPr lang="en-US" altLang="de-DE" dirty="0" smtClean="0">
                <a:solidFill>
                  <a:srgbClr val="006699"/>
                </a:solidFill>
              </a:rPr>
              <a:t>…</a:t>
            </a:r>
            <a:r>
              <a:rPr lang="el-GR" altLang="de-DE" dirty="0" smtClean="0">
                <a:solidFill>
                  <a:srgbClr val="006699"/>
                </a:solidFill>
              </a:rPr>
              <a:t>ηλίθιοι</a:t>
            </a:r>
            <a:r>
              <a:rPr lang="en-US" altLang="de-DE" dirty="0" smtClean="0">
                <a:solidFill>
                  <a:srgbClr val="006699"/>
                </a:solidFill>
              </a:rPr>
              <a:t>: </a:t>
            </a:r>
            <a:r>
              <a:rPr lang="el-GR" altLang="de-DE" dirty="0" smtClean="0"/>
              <a:t>Η ανάπτυξη των ψυχικών ασθενειών σε καμία περίπτωση δεν σχετίζεται με την ευφυΐα. Υπάρχουν άνθρωποι με ψύχωση που είναι εξαιρετικά ευφυής.</a:t>
            </a:r>
          </a:p>
          <a:p>
            <a:pPr marL="358775" indent="-179388" eaLnBrk="1" hangingPunct="1">
              <a:spcBef>
                <a:spcPts val="1200"/>
              </a:spcBef>
              <a:defRPr/>
            </a:pPr>
            <a:r>
              <a:rPr lang="el-GR" altLang="de-DE" b="1" dirty="0" smtClean="0">
                <a:solidFill>
                  <a:srgbClr val="006699"/>
                </a:solidFill>
              </a:rPr>
              <a:t>Δικαιολογημένο;</a:t>
            </a:r>
            <a:r>
              <a:rPr lang="en-US" altLang="de-DE" b="1" dirty="0" smtClean="0">
                <a:solidFill>
                  <a:srgbClr val="006699"/>
                </a:solidFill>
              </a:rPr>
              <a:t> </a:t>
            </a:r>
            <a:r>
              <a:rPr lang="el-GR" altLang="de-DE" b="1" dirty="0" smtClean="0">
                <a:solidFill>
                  <a:srgbClr val="006699"/>
                </a:solidFill>
              </a:rPr>
              <a:t>ΟΧΙ</a:t>
            </a:r>
            <a:r>
              <a:rPr lang="en-US" altLang="de-DE" b="1" dirty="0" smtClean="0">
                <a:solidFill>
                  <a:srgbClr val="006699"/>
                </a:solidFill>
              </a:rPr>
              <a:t>!</a:t>
            </a:r>
          </a:p>
          <a:p>
            <a:pPr marL="358775" indent="-179388" eaLnBrk="1" hangingPunct="1">
              <a:spcBef>
                <a:spcPts val="1200"/>
              </a:spcBef>
              <a:defRPr/>
            </a:pPr>
            <a:r>
              <a:rPr lang="el-GR" altLang="de-DE" dirty="0" smtClean="0"/>
              <a:t>Τα κυριότερα συμπτώματα της διαταραχής</a:t>
            </a:r>
            <a:r>
              <a:rPr lang="en-US" altLang="de-DE" dirty="0" smtClean="0"/>
              <a:t>:</a:t>
            </a:r>
          </a:p>
          <a:p>
            <a:pPr marL="358775" indent="-179388" eaLnBrk="1" hangingPunct="1">
              <a:spcBef>
                <a:spcPts val="600"/>
              </a:spcBef>
              <a:defRPr/>
            </a:pPr>
            <a:r>
              <a:rPr lang="el-GR" altLang="de-DE" b="1" dirty="0" smtClean="0"/>
              <a:t>Ψευδαισθήσεις</a:t>
            </a:r>
            <a:r>
              <a:rPr lang="en-US" altLang="de-DE" b="1" dirty="0" smtClean="0"/>
              <a:t>: </a:t>
            </a:r>
            <a:r>
              <a:rPr lang="el-GR" altLang="de-DE" dirty="0" smtClean="0"/>
              <a:t>π.χ. ακρόαση προσβλητικών φωνών</a:t>
            </a:r>
            <a:endParaRPr lang="en-US" altLang="de-DE" dirty="0" smtClean="0">
              <a:solidFill>
                <a:srgbClr val="FF6600"/>
              </a:solidFill>
            </a:endParaRPr>
          </a:p>
          <a:p>
            <a:pPr marL="365125" indent="-182563" eaLnBrk="1" hangingPunct="1">
              <a:defRPr/>
            </a:pPr>
            <a:r>
              <a:rPr lang="el-GR" altLang="de-DE" b="1" dirty="0" smtClean="0"/>
              <a:t>Παραληρητικές ιδέες</a:t>
            </a:r>
            <a:r>
              <a:rPr lang="en-US" altLang="de-DE" b="1" dirty="0" smtClean="0"/>
              <a:t>: </a:t>
            </a:r>
            <a:r>
              <a:rPr lang="el-GR" altLang="de-DE" dirty="0" smtClean="0"/>
              <a:t>π.χ. </a:t>
            </a:r>
            <a:r>
              <a:rPr lang="el-GR" dirty="0" smtClean="0">
                <a:latin typeface="Verdana" pitchFamily="34" charset="0"/>
                <a:ea typeface="ＭＳ Ｐゴシック"/>
              </a:rPr>
              <a:t>πεποίθηση ότι κάποιος διώκετε από τις μυστικές υπηρεσίες ή ότι έχει επιλεγεί να σώσει τον κόσμο</a:t>
            </a:r>
          </a:p>
          <a:p>
            <a:pPr marL="365125" indent="-182563" eaLnBrk="1" hangingPunct="1">
              <a:defRPr/>
            </a:pPr>
            <a:r>
              <a:rPr lang="el-GR" b="1" dirty="0" smtClean="0">
                <a:latin typeface="Verdana" pitchFamily="34" charset="0"/>
                <a:ea typeface="ＭＳ Ｐゴシック"/>
              </a:rPr>
              <a:t>Άλλα (μη ειδικά) συμπτώματα: </a:t>
            </a:r>
            <a:r>
              <a:rPr lang="el-GR" dirty="0" smtClean="0">
                <a:latin typeface="Verdana" pitchFamily="34" charset="0"/>
                <a:ea typeface="ＭＳ Ｐゴシック"/>
              </a:rPr>
              <a:t>π.χ. κατάθλιψη, δυσκολίες στον λόγο και την προσοχή</a:t>
            </a:r>
            <a:endParaRPr lang="en-US" altLang="de-DE" dirty="0" smtClean="0"/>
          </a:p>
          <a:p>
            <a:pPr marL="358775" indent="-179388">
              <a:spcBef>
                <a:spcPts val="1200"/>
              </a:spcBef>
              <a:defRPr/>
            </a:pPr>
            <a:endParaRPr lang="de-DE" altLang="de-DE" dirty="0" smtClean="0"/>
          </a:p>
        </p:txBody>
      </p:sp>
      <p:sp>
        <p:nvSpPr>
          <p:cNvPr id="21508" name="Titel 1"/>
          <p:cNvSpPr>
            <a:spLocks noGrp="1"/>
          </p:cNvSpPr>
          <p:nvPr>
            <p:ph type="title"/>
          </p:nvPr>
        </p:nvSpPr>
        <p:spPr>
          <a:xfrm>
            <a:off x="0" y="0"/>
            <a:ext cx="9144000" cy="792163"/>
          </a:xfrm>
        </p:spPr>
        <p:txBody>
          <a:bodyPr anchor="ctr"/>
          <a:lstStyle/>
          <a:p>
            <a:r>
              <a:rPr lang="el-GR" altLang="de-DE" dirty="0" smtClean="0"/>
              <a:t>Ψύχωση και στίγμα</a:t>
            </a:r>
            <a:endParaRPr lang="de-DE" altLang="de-DE" dirty="0" smtClean="0"/>
          </a:p>
        </p:txBody>
      </p:sp>
      <p:sp>
        <p:nvSpPr>
          <p:cNvPr id="7" name="Text Box 11"/>
          <p:cNvSpPr txBox="1">
            <a:spLocks noChangeArrowheads="1"/>
          </p:cNvSpPr>
          <p:nvPr/>
        </p:nvSpPr>
        <p:spPr bwMode="auto">
          <a:xfrm>
            <a:off x="3132138" y="6626335"/>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11.7</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a:xfrm>
            <a:off x="0" y="0"/>
            <a:ext cx="9144000" cy="792163"/>
          </a:xfrm>
        </p:spPr>
        <p:txBody>
          <a:bodyPr anchor="ctr"/>
          <a:lstStyle/>
          <a:p>
            <a:r>
              <a:rPr lang="el-GR" altLang="de-DE" dirty="0" smtClean="0"/>
              <a:t>Στιγματισμός – Τι να κάνω;</a:t>
            </a:r>
            <a:endParaRPr lang="en-US" altLang="de-DE" dirty="0" smtClean="0"/>
          </a:p>
        </p:txBody>
      </p:sp>
      <p:sp>
        <p:nvSpPr>
          <p:cNvPr id="22531" name="Inhaltsplatzhalter 2"/>
          <p:cNvSpPr>
            <a:spLocks noGrp="1"/>
          </p:cNvSpPr>
          <p:nvPr>
            <p:ph idx="1"/>
          </p:nvPr>
        </p:nvSpPr>
        <p:spPr>
          <a:xfrm>
            <a:off x="250825" y="1339850"/>
            <a:ext cx="8642350" cy="1944688"/>
          </a:xfrm>
        </p:spPr>
        <p:txBody>
          <a:bodyPr/>
          <a:lstStyle/>
          <a:p>
            <a:pPr marL="719138" lvl="1" indent="-358775" eaLnBrk="1" hangingPunct="1">
              <a:spcBef>
                <a:spcPts val="1200"/>
              </a:spcBef>
              <a:buFontTx/>
              <a:buChar char="o"/>
              <a:tabLst>
                <a:tab pos="722313" algn="l"/>
              </a:tabLst>
            </a:pPr>
            <a:r>
              <a:rPr lang="el-GR" altLang="de-DE" dirty="0" smtClean="0">
                <a:cs typeface="Times New Roman" pitchFamily="18" charset="0"/>
              </a:rPr>
              <a:t>Λόγω της προκατειλημμένης παρουσίασης στα μέσα ενημέρωσης, </a:t>
            </a:r>
            <a:r>
              <a:rPr lang="el-GR" altLang="de-DE" dirty="0" smtClean="0"/>
              <a:t>οι άνθρωποι με ψύχωση συχνά χαρακτηρίζονται ως επικίνδυνοι και απρόβλεπτοι</a:t>
            </a:r>
            <a:r>
              <a:rPr lang="el-GR" altLang="de-DE" dirty="0" smtClean="0">
                <a:cs typeface="Times New Roman" pitchFamily="18" charset="0"/>
              </a:rPr>
              <a:t> </a:t>
            </a:r>
            <a:r>
              <a:rPr lang="en-US" altLang="de-DE" dirty="0" smtClean="0">
                <a:cs typeface="Times New Roman" pitchFamily="18" charset="0"/>
              </a:rPr>
              <a:t>(</a:t>
            </a:r>
            <a:r>
              <a:rPr lang="el-GR" altLang="de-DE" dirty="0" smtClean="0">
                <a:cs typeface="Times New Roman" pitchFamily="18" charset="0"/>
              </a:rPr>
              <a:t>«έχοντας δει το ένα</a:t>
            </a:r>
            <a:r>
              <a:rPr lang="en-US" altLang="de-DE" dirty="0" smtClean="0">
                <a:cs typeface="Times New Roman" pitchFamily="18" charset="0"/>
              </a:rPr>
              <a:t>,</a:t>
            </a:r>
            <a:r>
              <a:rPr lang="el-GR" altLang="de-DE" dirty="0" smtClean="0">
                <a:cs typeface="Times New Roman" pitchFamily="18" charset="0"/>
              </a:rPr>
              <a:t> τα έχω δει όλα»)</a:t>
            </a:r>
            <a:r>
              <a:rPr lang="en-US" altLang="de-DE" dirty="0" smtClean="0">
                <a:cs typeface="Times New Roman" pitchFamily="18" charset="0"/>
              </a:rPr>
              <a:t>.</a:t>
            </a:r>
          </a:p>
          <a:p>
            <a:pPr marL="719138" lvl="1" indent="-358775" eaLnBrk="1" hangingPunct="1">
              <a:spcBef>
                <a:spcPts val="1200"/>
              </a:spcBef>
              <a:buFontTx/>
              <a:buChar char="o"/>
              <a:tabLst>
                <a:tab pos="722313" algn="l"/>
              </a:tabLst>
            </a:pPr>
            <a:r>
              <a:rPr lang="el-GR" altLang="de-DE" dirty="0" smtClean="0"/>
              <a:t>Ενημερωθείτε για την ψύχωση. Με αυτό τον τρόπο μπορείτε να διορθώνετε τις λανθασμένες απόψεις των άλλων χρησιμοποιώντας στοιχεία. </a:t>
            </a:r>
            <a:endParaRPr lang="en-US" altLang="de-DE" dirty="0" smtClean="0">
              <a:solidFill>
                <a:srgbClr val="006699"/>
              </a:solidFill>
            </a:endParaRPr>
          </a:p>
        </p:txBody>
      </p:sp>
      <p:sp>
        <p:nvSpPr>
          <p:cNvPr id="7" name="Text Box 11"/>
          <p:cNvSpPr txBox="1">
            <a:spLocks noChangeArrowheads="1"/>
          </p:cNvSpPr>
          <p:nvPr/>
        </p:nvSpPr>
        <p:spPr bwMode="auto">
          <a:xfrm>
            <a:off x="3132138" y="6626335"/>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11.8</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body" idx="4294967295"/>
          </p:nvPr>
        </p:nvSpPr>
        <p:spPr>
          <a:xfrm>
            <a:off x="252413" y="1339850"/>
            <a:ext cx="8639175" cy="5184775"/>
          </a:xfrm>
        </p:spPr>
        <p:txBody>
          <a:bodyPr/>
          <a:lstStyle/>
          <a:p>
            <a:pPr marL="179388" indent="0" eaLnBrk="1" hangingPunct="1">
              <a:spcBef>
                <a:spcPts val="1200"/>
              </a:spcBef>
            </a:pPr>
            <a:r>
              <a:rPr lang="el-GR" altLang="de-DE" dirty="0" smtClean="0"/>
              <a:t>Η σχιζοφρένεια δεν είναι μια νόσος που υποχρεωτικά πρέπει να γνωστοποιηθεί. </a:t>
            </a:r>
            <a:r>
              <a:rPr lang="el-GR" b="1" dirty="0" smtClean="0">
                <a:latin typeface="Verdana" pitchFamily="34" charset="0"/>
                <a:ea typeface="Verdana" pitchFamily="34" charset="0"/>
                <a:cs typeface="Verdana" pitchFamily="34" charset="0"/>
              </a:rPr>
              <a:t>Είναι δικής σας απόφαση αν θα ενημερώσετε τους άλλους για τη διάγνωση ή όχι. </a:t>
            </a:r>
            <a:r>
              <a:rPr lang="el-GR" dirty="0" smtClean="0">
                <a:latin typeface="Verdana" panose="020B0604030504040204" pitchFamily="34" charset="0"/>
                <a:ea typeface="Verdana" panose="020B0604030504040204" pitchFamily="34" charset="0"/>
                <a:cs typeface="Verdana" panose="020B0604030504040204" pitchFamily="34" charset="0"/>
              </a:rPr>
              <a:t>Ιδιαίτερα αν δεν γνωρίζετε έναν άνθρωπο πολύ καλά, ενδείκνυται καλύτερα να περιγράψετε κατά προσέγγιση τη διαταραχή σας παρά να χρησιμοποιήσετε τον επαγγελματικό ιατρικό όρο, ο οποίος συχνά είναι ικανός να προκαλέσει παρεξήγηση.</a:t>
            </a:r>
          </a:p>
          <a:p>
            <a:pPr marL="179388" indent="0" eaLnBrk="1" hangingPunct="1">
              <a:spcBef>
                <a:spcPts val="1200"/>
              </a:spcBef>
              <a:buFont typeface="Wingdings" pitchFamily="2" charset="2"/>
              <a:buNone/>
            </a:pPr>
            <a:r>
              <a:rPr lang="el-GR" altLang="de-DE" dirty="0" smtClean="0">
                <a:latin typeface="Verdana" pitchFamily="34" charset="0"/>
                <a:ea typeface="Verdana" pitchFamily="34" charset="0"/>
                <a:cs typeface="Verdana" pitchFamily="34" charset="0"/>
              </a:rPr>
              <a:t>Καμιά φορά η ξεκάθαρη ενημέρωση έχει νόημα – π.χ. όταν είχατε μια διαφωνία με κάποιον κατά τη διάρκεια της οξείας φάσης της νόσου και είναι αναγκαία μια εξήγηση της τότε συμπεριφοράς σας. </a:t>
            </a:r>
            <a:endParaRPr lang="en-US" altLang="de-DE" dirty="0" smtClean="0">
              <a:solidFill>
                <a:srgbClr val="FF0000"/>
              </a:solidFill>
              <a:sym typeface="Wingdings" pitchFamily="2" charset="2"/>
            </a:endParaRPr>
          </a:p>
          <a:p>
            <a:pPr marL="179388" indent="0" eaLnBrk="1" hangingPunct="1">
              <a:spcBef>
                <a:spcPts val="1200"/>
              </a:spcBef>
            </a:pPr>
            <a:r>
              <a:rPr lang="el-GR" dirty="0" smtClean="0">
                <a:latin typeface="Verdana" pitchFamily="34" charset="0"/>
                <a:ea typeface="Verdana" pitchFamily="34" charset="0"/>
                <a:cs typeface="Verdana" pitchFamily="34" charset="0"/>
              </a:rPr>
              <a:t>Είναι σημαντικό για σας να μιλήσετε για την διαταραχή σας σε ένα πρόσωπο που εμπιστεύεστε και είναι κοντά σας, γιατί</a:t>
            </a:r>
            <a:r>
              <a:rPr lang="en-US" dirty="0" smtClean="0">
                <a:latin typeface="Verdana" pitchFamily="34" charset="0"/>
                <a:ea typeface="Verdana" pitchFamily="34" charset="0"/>
                <a:cs typeface="Verdana" pitchFamily="34" charset="0"/>
              </a:rPr>
              <a:t> …</a:t>
            </a:r>
            <a:endParaRPr lang="de-DE" dirty="0" smtClean="0">
              <a:latin typeface="Verdana" pitchFamily="34" charset="0"/>
              <a:ea typeface="Verdana" pitchFamily="34" charset="0"/>
              <a:cs typeface="Verdana" pitchFamily="34" charset="0"/>
              <a:sym typeface="Wingdings" panose="05000000000000000000" pitchFamily="2" charset="2"/>
            </a:endParaRPr>
          </a:p>
          <a:p>
            <a:pPr marL="179388" indent="0" eaLnBrk="1" hangingPunct="1">
              <a:spcBef>
                <a:spcPts val="1200"/>
              </a:spcBef>
              <a:buFont typeface="Wingdings" pitchFamily="2" charset="2"/>
              <a:buNone/>
            </a:pPr>
            <a:r>
              <a:rPr lang="en-US" altLang="de-DE" dirty="0" smtClean="0">
                <a:sym typeface="Wingdings" pitchFamily="2" charset="2"/>
              </a:rPr>
              <a:t>…</a:t>
            </a:r>
            <a:r>
              <a:rPr lang="el-GR" altLang="de-DE" dirty="0" smtClean="0">
                <a:sym typeface="Wingdings" pitchFamily="2" charset="2"/>
              </a:rPr>
              <a:t>μπορεί να είναι μια ανακούφιση</a:t>
            </a:r>
            <a:r>
              <a:rPr lang="en-US" altLang="de-DE" dirty="0" smtClean="0">
                <a:sym typeface="Wingdings" pitchFamily="2" charset="2"/>
              </a:rPr>
              <a:t>. </a:t>
            </a:r>
          </a:p>
          <a:p>
            <a:pPr marL="179388" indent="0" eaLnBrk="1" hangingPunct="1">
              <a:spcBef>
                <a:spcPts val="600"/>
              </a:spcBef>
            </a:pPr>
            <a:r>
              <a:rPr lang="en-US" altLang="de-DE" dirty="0" smtClean="0">
                <a:sym typeface="Wingdings" pitchFamily="2" charset="2"/>
              </a:rPr>
              <a:t>…</a:t>
            </a:r>
            <a:r>
              <a:rPr lang="el-GR" dirty="0" smtClean="0">
                <a:latin typeface="Verdana" pitchFamily="34" charset="0"/>
                <a:ea typeface="Verdana" pitchFamily="34" charset="0"/>
                <a:cs typeface="Verdana" pitchFamily="34" charset="0"/>
              </a:rPr>
              <a:t>συχνά οι άλλοι είναι καλύτεροι στον εντοπισμό προειδοποιητικών σημείων μιας αρχόμενης ψυχωτικής κατάστασης από ότι οι ίδιοι οι ασθενείς.</a:t>
            </a:r>
            <a:r>
              <a:rPr lang="en-US" altLang="de-DE" dirty="0" smtClean="0">
                <a:sym typeface="Wingdings" pitchFamily="2" charset="2"/>
              </a:rPr>
              <a:t> </a:t>
            </a:r>
          </a:p>
        </p:txBody>
      </p:sp>
      <p:grpSp>
        <p:nvGrpSpPr>
          <p:cNvPr id="24579" name="Group 40"/>
          <p:cNvGrpSpPr>
            <a:grpSpLocks/>
          </p:cNvGrpSpPr>
          <p:nvPr/>
        </p:nvGrpSpPr>
        <p:grpSpPr bwMode="auto">
          <a:xfrm>
            <a:off x="0" y="6383338"/>
            <a:ext cx="2556195" cy="474662"/>
            <a:chOff x="0" y="3957"/>
            <a:chExt cx="1563" cy="299"/>
          </a:xfrm>
        </p:grpSpPr>
        <p:sp>
          <p:nvSpPr>
            <p:cNvPr id="24582" name="Rectangle 69"/>
            <p:cNvSpPr>
              <a:spLocks noChangeArrowheads="1"/>
            </p:cNvSpPr>
            <p:nvPr/>
          </p:nvSpPr>
          <p:spPr bwMode="auto">
            <a:xfrm>
              <a:off x="0" y="3957"/>
              <a:ext cx="1519"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24583"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24584" name="Text Box 71"/>
            <p:cNvSpPr txBox="1">
              <a:spLocks noChangeArrowheads="1"/>
            </p:cNvSpPr>
            <p:nvPr/>
          </p:nvSpPr>
          <p:spPr bwMode="auto">
            <a:xfrm>
              <a:off x="143" y="4015"/>
              <a:ext cx="1420" cy="184"/>
            </a:xfrm>
            <a:prstGeom prst="rect">
              <a:avLst/>
            </a:prstGeom>
            <a:noFill/>
            <a:ln w="9525">
              <a:noFill/>
              <a:miter lim="800000"/>
              <a:headEnd/>
              <a:tailEnd/>
            </a:ln>
          </p:spPr>
          <p:txBody>
            <a:bodyPr wrap="square">
              <a:spAutoFit/>
            </a:bodyPr>
            <a:lstStyle/>
            <a:p>
              <a:pPr eaLnBrk="1" hangingPunct="1"/>
              <a:r>
                <a:rPr lang="de-DE" altLang="de-DE" sz="1300" dirty="0">
                  <a:cs typeface="Times New Roman" pitchFamily="18" charset="0"/>
                  <a:sym typeface="Wingdings" pitchFamily="2" charset="2"/>
                </a:rPr>
                <a:t>  </a:t>
              </a:r>
              <a:r>
                <a:rPr lang="de-DE" altLang="de-DE" sz="1300" dirty="0">
                  <a:cs typeface="Times New Roman" pitchFamily="18" charset="0"/>
                </a:rPr>
                <a:t> </a:t>
              </a:r>
              <a:r>
                <a:rPr lang="el-GR" altLang="de-DE" sz="1300" i="1" dirty="0" smtClean="0">
                  <a:cs typeface="Times New Roman" pitchFamily="18" charset="0"/>
                </a:rPr>
                <a:t>φύλλο εργασίας</a:t>
              </a:r>
              <a:r>
                <a:rPr lang="de-DE" altLang="de-DE" sz="1300" dirty="0" smtClean="0">
                  <a:cs typeface="Times New Roman" pitchFamily="18" charset="0"/>
                </a:rPr>
                <a:t> </a:t>
              </a:r>
              <a:r>
                <a:rPr lang="de-DE" altLang="de-DE" sz="1300" dirty="0">
                  <a:cs typeface="Times New Roman" pitchFamily="18" charset="0"/>
                </a:rPr>
                <a:t>11.1</a:t>
              </a:r>
            </a:p>
          </p:txBody>
        </p:sp>
      </p:grpSp>
      <p:sp>
        <p:nvSpPr>
          <p:cNvPr id="24580"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l-GR" altLang="de-DE" sz="2000" dirty="0" smtClean="0">
                <a:solidFill>
                  <a:srgbClr val="D16349"/>
                </a:solidFill>
                <a:cs typeface="Times New Roman" pitchFamily="18" charset="0"/>
              </a:rPr>
              <a:t>Πώς θα πρέπει να ενημερώσω για την διαταραχή μου;</a:t>
            </a:r>
            <a:endParaRPr lang="en-US" altLang="de-DE" sz="2000" dirty="0">
              <a:solidFill>
                <a:srgbClr val="D16349"/>
              </a:solidFill>
              <a:cs typeface="Times New Roman" pitchFamily="18" charset="0"/>
            </a:endParaRPr>
          </a:p>
        </p:txBody>
      </p:sp>
      <p:sp>
        <p:nvSpPr>
          <p:cNvPr id="11" name="Text Box 11"/>
          <p:cNvSpPr txBox="1">
            <a:spLocks noChangeArrowheads="1"/>
          </p:cNvSpPr>
          <p:nvPr/>
        </p:nvSpPr>
        <p:spPr bwMode="auto">
          <a:xfrm>
            <a:off x="3132138" y="6626335"/>
            <a:ext cx="6011862" cy="27918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11.9</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Inhaltsplatzhalter 2"/>
          <p:cNvSpPr>
            <a:spLocks noGrp="1"/>
          </p:cNvSpPr>
          <p:nvPr>
            <p:ph idx="1"/>
          </p:nvPr>
        </p:nvSpPr>
        <p:spPr>
          <a:xfrm>
            <a:off x="250825" y="1347788"/>
            <a:ext cx="8640763" cy="4752975"/>
          </a:xfrm>
        </p:spPr>
        <p:txBody>
          <a:bodyPr/>
          <a:lstStyle/>
          <a:p>
            <a:pPr marL="179388" indent="0">
              <a:spcBef>
                <a:spcPts val="1200"/>
              </a:spcBef>
            </a:pPr>
            <a:r>
              <a:rPr lang="el-GR" dirty="0" smtClean="0">
                <a:solidFill>
                  <a:srgbClr val="006699"/>
                </a:solidFill>
                <a:latin typeface="Verdana" pitchFamily="34" charset="0"/>
                <a:ea typeface="ＭＳ Ｐゴシック"/>
              </a:rPr>
              <a:t>Σύσταση</a:t>
            </a:r>
            <a:r>
              <a:rPr lang="en-US" dirty="0" smtClean="0">
                <a:solidFill>
                  <a:srgbClr val="006699"/>
                </a:solidFill>
                <a:latin typeface="Verdana" pitchFamily="34" charset="0"/>
                <a:ea typeface="ＭＳ Ｐゴシック"/>
              </a:rPr>
              <a:t>: </a:t>
            </a:r>
            <a:r>
              <a:rPr lang="el-GR" dirty="0" smtClean="0">
                <a:solidFill>
                  <a:srgbClr val="006699"/>
                </a:solidFill>
                <a:latin typeface="Verdana" pitchFamily="34" charset="0"/>
                <a:ea typeface="ＭＳ Ｐゴシック"/>
              </a:rPr>
              <a:t>Είναι προτιμότερο να εξηγήσετε τα συμπτώματά σας παρά πείτε την διάγνωση σας</a:t>
            </a:r>
            <a:endParaRPr lang="en-US" altLang="de-DE" dirty="0" smtClean="0">
              <a:solidFill>
                <a:srgbClr val="006699"/>
              </a:solidFill>
            </a:endParaRPr>
          </a:p>
          <a:p>
            <a:pPr marL="719138" lvl="1" indent="-358775" eaLnBrk="1" hangingPunct="1">
              <a:spcBef>
                <a:spcPts val="1200"/>
              </a:spcBef>
              <a:buFontTx/>
              <a:buChar char="o"/>
            </a:pPr>
            <a:r>
              <a:rPr lang="el-GR" dirty="0" smtClean="0">
                <a:latin typeface="Verdana" panose="020B0604030504040204" pitchFamily="34" charset="0"/>
                <a:ea typeface="Verdana" panose="020B0604030504040204" pitchFamily="34" charset="0"/>
                <a:cs typeface="Verdana" panose="020B0604030504040204" pitchFamily="34" charset="0"/>
              </a:rPr>
              <a:t>Ιδιαίτερα αν δεν γνωρίζετε έναν άνθρωπο πολύ καλά, ενδείκνυται να περιγράψετε κατά προσέγγιση τα συμπτώματά σας αντί να χρησιμοποιήσετε τον επαγγελματικό ιατρικό όρο (σχιζοφρένεια, ψύχωση), ο οποίος συχνά είναι ικανός να προκαλέσει παρεξήγηση. </a:t>
            </a:r>
            <a:endParaRPr lang="de-DE" dirty="0" smtClean="0">
              <a:latin typeface="Verdana" panose="020B0604030504040204" pitchFamily="34" charset="0"/>
              <a:ea typeface="Verdana" panose="020B0604030504040204" pitchFamily="34" charset="0"/>
              <a:cs typeface="Verdana" panose="020B0604030504040204" pitchFamily="34" charset="0"/>
            </a:endParaRPr>
          </a:p>
          <a:p>
            <a:pPr marL="719138" lvl="1" indent="-358775" eaLnBrk="1" hangingPunct="1">
              <a:spcBef>
                <a:spcPts val="1200"/>
              </a:spcBef>
              <a:buFontTx/>
              <a:buChar char="o"/>
            </a:pPr>
            <a:r>
              <a:rPr lang="el-GR" dirty="0" smtClean="0">
                <a:latin typeface="Verdana" panose="020B0604030504040204" pitchFamily="34" charset="0"/>
                <a:ea typeface="Verdana" panose="020B0604030504040204" pitchFamily="34" charset="0"/>
                <a:cs typeface="Verdana" panose="020B0604030504040204" pitchFamily="34" charset="0"/>
              </a:rPr>
              <a:t>Προκειμένου να μπορείτε να εξηγήσετε την διαταραχή σας στους άλλους θα πρέπει να γίνεται οι ίδιοι ειδικοί σε αυτήν. </a:t>
            </a:r>
            <a:endParaRPr lang="de-DE" dirty="0" smtClean="0">
              <a:latin typeface="Verdana" panose="020B0604030504040204" pitchFamily="34" charset="0"/>
              <a:ea typeface="Verdana" panose="020B0604030504040204" pitchFamily="34" charset="0"/>
              <a:cs typeface="Verdana" panose="020B0604030504040204" pitchFamily="34" charset="0"/>
            </a:endParaRPr>
          </a:p>
          <a:p>
            <a:pPr marL="179388" indent="0"/>
            <a:endParaRPr lang="de-DE" altLang="de-DE" dirty="0" smtClean="0"/>
          </a:p>
        </p:txBody>
      </p:sp>
      <p:sp>
        <p:nvSpPr>
          <p:cNvPr id="26627"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l-GR" altLang="de-DE" sz="2000" dirty="0" smtClean="0">
                <a:solidFill>
                  <a:srgbClr val="D16349"/>
                </a:solidFill>
                <a:cs typeface="Times New Roman" pitchFamily="18" charset="0"/>
              </a:rPr>
              <a:t>Πώς θα πρέπει να ενημερώσω για την διαταραχή μου;</a:t>
            </a:r>
            <a:endParaRPr lang="en-US" altLang="de-DE" sz="2000" dirty="0">
              <a:solidFill>
                <a:srgbClr val="D16349"/>
              </a:solidFill>
              <a:cs typeface="Times New Roman" pitchFamily="18" charset="0"/>
            </a:endParaRPr>
          </a:p>
        </p:txBody>
      </p:sp>
      <p:sp>
        <p:nvSpPr>
          <p:cNvPr id="7" name="Text Box 11"/>
          <p:cNvSpPr txBox="1">
            <a:spLocks noChangeArrowheads="1"/>
          </p:cNvSpPr>
          <p:nvPr/>
        </p:nvSpPr>
        <p:spPr bwMode="auto">
          <a:xfrm>
            <a:off x="2915816" y="6626335"/>
            <a:ext cx="6228184" cy="279180"/>
          </a:xfrm>
          <a:prstGeom prst="rect">
            <a:avLst/>
          </a:prstGeom>
          <a:noFill/>
          <a:ln w="9525">
            <a:noFill/>
            <a:miter lim="800000"/>
            <a:headEnd/>
            <a:tailEnd/>
          </a:ln>
          <a:effectLst/>
        </p:spPr>
        <p:txBody>
          <a:bodyPr wrap="square"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11.10</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Inhaltsplatzhalter 2"/>
          <p:cNvSpPr>
            <a:spLocks noGrp="1"/>
          </p:cNvSpPr>
          <p:nvPr>
            <p:ph idx="1"/>
          </p:nvPr>
        </p:nvSpPr>
        <p:spPr>
          <a:xfrm>
            <a:off x="252413" y="1341438"/>
            <a:ext cx="8639175" cy="4491037"/>
          </a:xfrm>
        </p:spPr>
        <p:txBody>
          <a:bodyPr/>
          <a:lstStyle/>
          <a:p>
            <a:pPr marL="179388" indent="0">
              <a:spcBef>
                <a:spcPts val="1200"/>
              </a:spcBef>
            </a:pPr>
            <a:r>
              <a:rPr lang="el-GR" dirty="0" smtClean="0">
                <a:solidFill>
                  <a:srgbClr val="006699"/>
                </a:solidFill>
                <a:ea typeface="ＭＳ Ｐゴシック"/>
              </a:rPr>
              <a:t>Τα κύρια συμπτώματα της ψύχωσης και της σχιζοφρένειας</a:t>
            </a:r>
            <a:r>
              <a:rPr lang="en-US" altLang="de-DE" dirty="0" smtClean="0">
                <a:solidFill>
                  <a:srgbClr val="006699"/>
                </a:solidFill>
              </a:rPr>
              <a:t>:</a:t>
            </a:r>
          </a:p>
          <a:p>
            <a:pPr marL="179388" lvl="1" indent="0" eaLnBrk="1" hangingPunct="1">
              <a:spcBef>
                <a:spcPts val="1200"/>
              </a:spcBef>
              <a:buNone/>
            </a:pPr>
            <a:r>
              <a:rPr lang="el-GR" b="1" dirty="0" smtClean="0">
                <a:latin typeface="Verdana" pitchFamily="34" charset="0"/>
                <a:ea typeface="ＭＳ Ｐゴシック"/>
              </a:rPr>
              <a:t>Ψευδαισθήσεις: </a:t>
            </a:r>
            <a:r>
              <a:rPr lang="el-GR" dirty="0" smtClean="0">
                <a:latin typeface="Verdana" pitchFamily="34" charset="0"/>
                <a:ea typeface="ＭＳ Ｐゴシック"/>
              </a:rPr>
              <a:t>Ακούτε ή (σπανιότερα) βλέπετε, αισθάνεστε ή γεύεστε πράγματα που δεν είναι εκεί (π.χ. ακούτε προσβλητικές φωνές)</a:t>
            </a:r>
            <a:endParaRPr lang="en-US" dirty="0" smtClean="0">
              <a:latin typeface="Verdana" pitchFamily="34" charset="0"/>
              <a:ea typeface="ＭＳ Ｐゴシック"/>
            </a:endParaRPr>
          </a:p>
          <a:p>
            <a:pPr marL="179388" indent="0"/>
            <a:endParaRPr lang="de-DE" altLang="de-DE" dirty="0" smtClean="0"/>
          </a:p>
          <a:p>
            <a:pPr marL="179388" indent="0">
              <a:spcBef>
                <a:spcPts val="1200"/>
              </a:spcBef>
            </a:pPr>
            <a:r>
              <a:rPr lang="el-GR" altLang="de-DE" dirty="0" smtClean="0">
                <a:solidFill>
                  <a:srgbClr val="006699"/>
                </a:solidFill>
              </a:rPr>
              <a:t>Παράδειγμα για ενημέρωση</a:t>
            </a:r>
            <a:r>
              <a:rPr lang="de-DE" altLang="de-DE" dirty="0" smtClean="0">
                <a:solidFill>
                  <a:srgbClr val="006699"/>
                </a:solidFill>
              </a:rPr>
              <a:t>:</a:t>
            </a:r>
          </a:p>
          <a:p>
            <a:pPr marL="179388" indent="0"/>
            <a:endParaRPr lang="de-DE" altLang="de-DE" dirty="0" smtClean="0">
              <a:solidFill>
                <a:srgbClr val="006699"/>
              </a:solidFill>
            </a:endParaRPr>
          </a:p>
          <a:p>
            <a:pPr marL="179388" indent="0"/>
            <a:endParaRPr lang="de-DE" altLang="de-DE" dirty="0" smtClean="0">
              <a:solidFill>
                <a:srgbClr val="006699"/>
              </a:solidFill>
            </a:endParaRPr>
          </a:p>
          <a:p>
            <a:pPr marL="179388" indent="0" algn="ctr"/>
            <a:r>
              <a:rPr lang="el-GR" altLang="de-DE" dirty="0" smtClean="0">
                <a:solidFill>
                  <a:srgbClr val="000000"/>
                </a:solidFill>
              </a:rPr>
              <a:t>;;;</a:t>
            </a:r>
            <a:endParaRPr lang="de-DE" altLang="de-DE" dirty="0" smtClean="0">
              <a:solidFill>
                <a:srgbClr val="000000"/>
              </a:solidFill>
            </a:endParaRPr>
          </a:p>
        </p:txBody>
      </p:sp>
      <p:sp>
        <p:nvSpPr>
          <p:cNvPr id="27651" name="Ellipse 3"/>
          <p:cNvSpPr>
            <a:spLocks noChangeArrowheads="1"/>
          </p:cNvSpPr>
          <p:nvPr/>
        </p:nvSpPr>
        <p:spPr bwMode="auto">
          <a:xfrm>
            <a:off x="4500563" y="5589588"/>
            <a:ext cx="3455987" cy="792162"/>
          </a:xfrm>
          <a:prstGeom prst="ellipse">
            <a:avLst/>
          </a:prstGeom>
          <a:noFill/>
          <a:ln w="9525">
            <a:noFill/>
            <a:round/>
            <a:headEnd/>
            <a:tailEnd/>
          </a:ln>
        </p:spPr>
        <p:txBody>
          <a:bodyPr wrap="none">
            <a:spAutoFit/>
          </a:bodyPr>
          <a:lstStyle/>
          <a:p>
            <a:pPr algn="ctr" eaLnBrk="1" hangingPunct="1"/>
            <a:endParaRPr lang="de-DE" altLang="de-DE" sz="4400">
              <a:solidFill>
                <a:schemeClr val="tx2"/>
              </a:solidFill>
              <a:cs typeface="Times New Roman" pitchFamily="18" charset="0"/>
            </a:endParaRPr>
          </a:p>
        </p:txBody>
      </p:sp>
      <p:sp>
        <p:nvSpPr>
          <p:cNvPr id="27652" name="Ellipse 4"/>
          <p:cNvSpPr>
            <a:spLocks noChangeArrowheads="1"/>
          </p:cNvSpPr>
          <p:nvPr/>
        </p:nvSpPr>
        <p:spPr bwMode="auto">
          <a:xfrm>
            <a:off x="2555875" y="1989138"/>
            <a:ext cx="4824413" cy="2735262"/>
          </a:xfrm>
          <a:prstGeom prst="ellipse">
            <a:avLst/>
          </a:prstGeom>
          <a:noFill/>
          <a:ln w="9525">
            <a:noFill/>
            <a:round/>
            <a:headEnd/>
            <a:tailEnd/>
          </a:ln>
        </p:spPr>
        <p:txBody>
          <a:bodyPr wrap="none">
            <a:spAutoFit/>
          </a:bodyPr>
          <a:lstStyle/>
          <a:p>
            <a:pPr algn="ctr" eaLnBrk="1" hangingPunct="1"/>
            <a:endParaRPr lang="de-DE" altLang="de-DE" sz="4400">
              <a:solidFill>
                <a:schemeClr val="tx2"/>
              </a:solidFill>
              <a:cs typeface="Times New Roman" pitchFamily="18" charset="0"/>
            </a:endParaRPr>
          </a:p>
        </p:txBody>
      </p:sp>
      <p:sp>
        <p:nvSpPr>
          <p:cNvPr id="27653"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l-GR" altLang="de-DE" sz="2000" dirty="0" smtClean="0">
                <a:solidFill>
                  <a:srgbClr val="D16349"/>
                </a:solidFill>
                <a:cs typeface="Times New Roman" pitchFamily="18" charset="0"/>
              </a:rPr>
              <a:t>Πώς θα πρέπει να ενημερώσω για την διαταραχή μου;</a:t>
            </a:r>
            <a:endParaRPr lang="en-US" altLang="de-DE" sz="2000" dirty="0">
              <a:solidFill>
                <a:srgbClr val="D16349"/>
              </a:solidFill>
              <a:cs typeface="Times New Roman" pitchFamily="18" charset="0"/>
            </a:endParaRPr>
          </a:p>
        </p:txBody>
      </p:sp>
      <p:sp>
        <p:nvSpPr>
          <p:cNvPr id="9" name="Text Box 11"/>
          <p:cNvSpPr txBox="1">
            <a:spLocks noChangeArrowheads="1"/>
          </p:cNvSpPr>
          <p:nvPr/>
        </p:nvSpPr>
        <p:spPr bwMode="auto">
          <a:xfrm>
            <a:off x="2843808" y="6626335"/>
            <a:ext cx="6300192" cy="279180"/>
          </a:xfrm>
          <a:prstGeom prst="rect">
            <a:avLst/>
          </a:prstGeom>
          <a:noFill/>
          <a:ln w="9525">
            <a:noFill/>
            <a:miter lim="800000"/>
            <a:headEnd/>
            <a:tailEnd/>
          </a:ln>
          <a:effectLst/>
        </p:spPr>
        <p:txBody>
          <a:bodyPr wrap="square"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11.11</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llipse 4"/>
          <p:cNvSpPr>
            <a:spLocks noChangeArrowheads="1"/>
          </p:cNvSpPr>
          <p:nvPr/>
        </p:nvSpPr>
        <p:spPr bwMode="auto">
          <a:xfrm>
            <a:off x="2555875" y="1989138"/>
            <a:ext cx="4824413" cy="2735262"/>
          </a:xfrm>
          <a:prstGeom prst="ellipse">
            <a:avLst/>
          </a:prstGeom>
          <a:noFill/>
          <a:ln w="9525">
            <a:noFill/>
            <a:round/>
            <a:headEnd/>
            <a:tailEnd/>
          </a:ln>
        </p:spPr>
        <p:txBody>
          <a:bodyPr wrap="none">
            <a:spAutoFit/>
          </a:bodyPr>
          <a:lstStyle/>
          <a:p>
            <a:pPr algn="ctr" eaLnBrk="1" hangingPunct="1"/>
            <a:endParaRPr lang="de-DE" altLang="de-DE" sz="4400">
              <a:solidFill>
                <a:schemeClr val="tx2"/>
              </a:solidFill>
              <a:cs typeface="Times New Roman" pitchFamily="18" charset="0"/>
            </a:endParaRPr>
          </a:p>
        </p:txBody>
      </p:sp>
      <p:sp>
        <p:nvSpPr>
          <p:cNvPr id="29699" name="Inhaltsplatzhalter 2"/>
          <p:cNvSpPr txBox="1">
            <a:spLocks/>
          </p:cNvSpPr>
          <p:nvPr/>
        </p:nvSpPr>
        <p:spPr bwMode="auto">
          <a:xfrm>
            <a:off x="252413" y="1341438"/>
            <a:ext cx="8639175" cy="4491037"/>
          </a:xfrm>
          <a:prstGeom prst="rect">
            <a:avLst/>
          </a:prstGeom>
          <a:noFill/>
          <a:ln w="9525">
            <a:noFill/>
            <a:miter lim="800000"/>
            <a:headEnd/>
            <a:tailEnd/>
          </a:ln>
        </p:spPr>
        <p:txBody>
          <a:bodyPr/>
          <a:lstStyle/>
          <a:p>
            <a:pPr marL="179388">
              <a:spcBef>
                <a:spcPts val="1200"/>
              </a:spcBef>
              <a:buClr>
                <a:schemeClr val="accent1"/>
              </a:buClr>
              <a:buSzPct val="85000"/>
            </a:pPr>
            <a:r>
              <a:rPr lang="el-GR" dirty="0" smtClean="0">
                <a:solidFill>
                  <a:srgbClr val="006699"/>
                </a:solidFill>
                <a:ea typeface="ＭＳ Ｐゴシック"/>
              </a:rPr>
              <a:t>Τα κύρια συμπτώματα της ψύχωσης και της σχιζοφρένειας</a:t>
            </a:r>
            <a:r>
              <a:rPr lang="en-US" altLang="de-DE" dirty="0" smtClean="0">
                <a:solidFill>
                  <a:srgbClr val="006699"/>
                </a:solidFill>
                <a:cs typeface="Times New Roman" pitchFamily="18" charset="0"/>
              </a:rPr>
              <a:t>:</a:t>
            </a:r>
          </a:p>
          <a:p>
            <a:pPr marL="179388" lvl="1" indent="0" eaLnBrk="1" hangingPunct="1">
              <a:spcBef>
                <a:spcPts val="1200"/>
              </a:spcBef>
              <a:buNone/>
            </a:pPr>
            <a:r>
              <a:rPr lang="el-GR" b="1" dirty="0" smtClean="0">
                <a:ea typeface="ＭＳ Ｐゴシック"/>
              </a:rPr>
              <a:t>Ψευδαισθήσεις: </a:t>
            </a:r>
            <a:r>
              <a:rPr lang="el-GR" dirty="0" smtClean="0">
                <a:ea typeface="ＭＳ Ｐゴシック"/>
              </a:rPr>
              <a:t>Ακούτε ή (σπανιότερα) βλέπετε, αισθάνεστε ή γεύεστε πράγματα που δεν είναι εκεί (π.χ. ακούτε προσβλητικές φωνές)</a:t>
            </a:r>
            <a:endParaRPr lang="en-US" dirty="0" smtClean="0">
              <a:ea typeface="ＭＳ Ｐゴシック"/>
            </a:endParaRPr>
          </a:p>
          <a:p>
            <a:pPr marL="179388">
              <a:spcBef>
                <a:spcPct val="20000"/>
              </a:spcBef>
              <a:buClr>
                <a:schemeClr val="accent1"/>
              </a:buClr>
              <a:buSzPct val="85000"/>
              <a:buFont typeface="Wingdings" pitchFamily="2" charset="2"/>
              <a:buChar char="Ø"/>
            </a:pPr>
            <a:endParaRPr lang="en-US" altLang="de-DE" dirty="0">
              <a:cs typeface="Times New Roman" pitchFamily="18" charset="0"/>
            </a:endParaRPr>
          </a:p>
          <a:p>
            <a:pPr marL="179388">
              <a:spcBef>
                <a:spcPts val="1200"/>
              </a:spcBef>
              <a:buClr>
                <a:schemeClr val="accent1"/>
              </a:buClr>
              <a:buSzPct val="85000"/>
            </a:pPr>
            <a:r>
              <a:rPr lang="el-GR" altLang="de-DE" dirty="0" smtClean="0">
                <a:solidFill>
                  <a:srgbClr val="006699"/>
                </a:solidFill>
              </a:rPr>
              <a:t>Παράδειγμα για ενημέρωση</a:t>
            </a:r>
            <a:r>
              <a:rPr lang="de-DE" altLang="de-DE" dirty="0" smtClean="0">
                <a:solidFill>
                  <a:srgbClr val="006699"/>
                </a:solidFill>
              </a:rPr>
              <a:t>:</a:t>
            </a:r>
            <a:endParaRPr lang="en-US" altLang="de-DE" dirty="0">
              <a:solidFill>
                <a:srgbClr val="006699"/>
              </a:solidFill>
              <a:cs typeface="Times New Roman" pitchFamily="18" charset="0"/>
            </a:endParaRPr>
          </a:p>
          <a:p>
            <a:pPr marL="179388" lvl="1">
              <a:spcBef>
                <a:spcPts val="1200"/>
              </a:spcBef>
              <a:buClr>
                <a:schemeClr val="accent1"/>
              </a:buClr>
              <a:buSzPct val="85000"/>
              <a:buFont typeface="Courier New" pitchFamily="49" charset="0"/>
              <a:buNone/>
            </a:pPr>
            <a:r>
              <a:rPr lang="el-GR" i="1" dirty="0" smtClean="0">
                <a:ea typeface="ＭＳ Ｐゴシック"/>
              </a:rPr>
              <a:t>«Οι ψευδαισθήσεις είναι πιο συχνές από ότι ο περισσότερος κόσμος νομίζει. Περίπου το 15% του πληθυσμού είναι εξοικειωμένο με το να ακούει φωνές ή άλλες ψευδαισθήσεις. Οι περισσότεροι από αυτούς δεν έχουν μια ψυχική διαταραχή. Το να ακούς φωνές είναι μια μορφή «να σκέφτεσαι φωναχτά», παρόμοια με το να έχει ένα τραγούδι κολλήσει στο κεφάλι σου. Έχει αναφερθεί ότι κάποιες μητέρες συχνά ακούνε το μωρό τους να κλαίει όταν στην πραγματικότητα κοιμάται ήσυχα. Κλασσική περίπτωση είναι να ακούς το τηλέφωνο να χτυπά όταν περιμένεις ένα τηλεφώνημα.»</a:t>
            </a:r>
            <a:endParaRPr lang="en-US" altLang="de-DE" dirty="0">
              <a:solidFill>
                <a:srgbClr val="006699"/>
              </a:solidFill>
              <a:cs typeface="Times New Roman" pitchFamily="18" charset="0"/>
            </a:endParaRPr>
          </a:p>
        </p:txBody>
      </p:sp>
      <p:sp>
        <p:nvSpPr>
          <p:cNvPr id="29700"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l-GR" altLang="de-DE" sz="2000" dirty="0" smtClean="0">
                <a:solidFill>
                  <a:srgbClr val="D16349"/>
                </a:solidFill>
                <a:cs typeface="Times New Roman" pitchFamily="18" charset="0"/>
              </a:rPr>
              <a:t>Πώς θα πρέπει να ενημερώσω για την διαταραχή μου;</a:t>
            </a:r>
            <a:endParaRPr lang="en-US" altLang="de-DE" sz="2000" dirty="0">
              <a:solidFill>
                <a:srgbClr val="D16349"/>
              </a:solidFill>
              <a:cs typeface="Times New Roman" pitchFamily="18" charset="0"/>
            </a:endParaRPr>
          </a:p>
        </p:txBody>
      </p:sp>
      <p:sp>
        <p:nvSpPr>
          <p:cNvPr id="8" name="Text Box 11"/>
          <p:cNvSpPr txBox="1">
            <a:spLocks noChangeArrowheads="1"/>
          </p:cNvSpPr>
          <p:nvPr/>
        </p:nvSpPr>
        <p:spPr bwMode="auto">
          <a:xfrm>
            <a:off x="3059832" y="6626335"/>
            <a:ext cx="6084168" cy="279180"/>
          </a:xfrm>
          <a:prstGeom prst="rect">
            <a:avLst/>
          </a:prstGeom>
          <a:noFill/>
          <a:ln w="9525">
            <a:noFill/>
            <a:miter lim="800000"/>
            <a:headEnd/>
            <a:tailEnd/>
          </a:ln>
          <a:effectLst/>
        </p:spPr>
        <p:txBody>
          <a:bodyPr wrap="square"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11.12</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Inhaltsplatzhalter 2"/>
          <p:cNvSpPr>
            <a:spLocks noGrp="1"/>
          </p:cNvSpPr>
          <p:nvPr>
            <p:ph idx="1"/>
          </p:nvPr>
        </p:nvSpPr>
        <p:spPr>
          <a:xfrm>
            <a:off x="252413" y="1341438"/>
            <a:ext cx="8639175" cy="4491037"/>
          </a:xfrm>
        </p:spPr>
        <p:txBody>
          <a:bodyPr/>
          <a:lstStyle/>
          <a:p>
            <a:pPr marL="179388" lvl="1" indent="0" eaLnBrk="1" hangingPunct="1">
              <a:spcBef>
                <a:spcPts val="1200"/>
              </a:spcBef>
              <a:buNone/>
              <a:tabLst>
                <a:tab pos="722313" algn="l"/>
              </a:tabLst>
              <a:defRPr/>
            </a:pPr>
            <a:r>
              <a:rPr lang="el-GR" b="1" dirty="0" smtClean="0">
                <a:latin typeface="Verdana" pitchFamily="34" charset="0"/>
                <a:ea typeface="ＭＳ Ｐゴシック"/>
              </a:rPr>
              <a:t>Παραληρητικές ιδέες</a:t>
            </a:r>
            <a:r>
              <a:rPr lang="en-US" b="1" dirty="0" smtClean="0">
                <a:latin typeface="Verdana" pitchFamily="34" charset="0"/>
                <a:ea typeface="ＭＳ Ｐゴシック"/>
              </a:rPr>
              <a:t>: </a:t>
            </a:r>
            <a:r>
              <a:rPr lang="el-GR" dirty="0" smtClean="0">
                <a:latin typeface="Verdana" pitchFamily="34" charset="0"/>
                <a:ea typeface="ＭＳ Ｐゴシック"/>
              </a:rPr>
              <a:t>Είστε πεισμένος για κάτι που δεν είναι αλήθεια (π.χ. η βεβαιότητα ότι σας καταδιώκουν οι μυστικές υπηρεσίες ή ότι έχετε επιλεγεί να σώσετε τον κόσμο)</a:t>
            </a:r>
            <a:endParaRPr lang="en-US" dirty="0" smtClean="0">
              <a:latin typeface="Verdana" pitchFamily="34" charset="0"/>
              <a:ea typeface="ＭＳ Ｐゴシック"/>
            </a:endParaRPr>
          </a:p>
          <a:p>
            <a:pPr>
              <a:tabLst>
                <a:tab pos="722313" algn="l"/>
              </a:tabLst>
              <a:defRPr/>
            </a:pPr>
            <a:endParaRPr lang="de-DE" altLang="de-DE" dirty="0" smtClean="0"/>
          </a:p>
          <a:p>
            <a:pPr indent="-90488">
              <a:spcBef>
                <a:spcPts val="1200"/>
              </a:spcBef>
              <a:tabLst>
                <a:tab pos="722313" algn="l"/>
              </a:tabLst>
              <a:defRPr/>
            </a:pPr>
            <a:r>
              <a:rPr lang="el-GR" altLang="de-DE" dirty="0" smtClean="0">
                <a:solidFill>
                  <a:srgbClr val="006699"/>
                </a:solidFill>
              </a:rPr>
              <a:t>Παράδειγμα για ενημέρωση</a:t>
            </a:r>
            <a:r>
              <a:rPr lang="de-DE" altLang="de-DE" dirty="0" smtClean="0">
                <a:solidFill>
                  <a:srgbClr val="006699"/>
                </a:solidFill>
              </a:rPr>
              <a:t>:</a:t>
            </a:r>
          </a:p>
          <a:p>
            <a:pPr indent="-90488">
              <a:spcBef>
                <a:spcPts val="1200"/>
              </a:spcBef>
              <a:tabLst>
                <a:tab pos="722313" algn="l"/>
              </a:tabLst>
              <a:defRPr/>
            </a:pPr>
            <a:endParaRPr lang="en-US" altLang="de-DE" dirty="0" smtClean="0">
              <a:solidFill>
                <a:srgbClr val="006699"/>
              </a:solidFill>
            </a:endParaRPr>
          </a:p>
          <a:p>
            <a:pPr>
              <a:tabLst>
                <a:tab pos="722313" algn="l"/>
              </a:tabLst>
              <a:defRPr/>
            </a:pPr>
            <a:endParaRPr lang="de-DE" altLang="de-DE" dirty="0" smtClean="0">
              <a:solidFill>
                <a:srgbClr val="006699"/>
              </a:solidFill>
            </a:endParaRPr>
          </a:p>
          <a:p>
            <a:pPr>
              <a:tabLst>
                <a:tab pos="722313" algn="l"/>
              </a:tabLst>
              <a:defRPr/>
            </a:pPr>
            <a:endParaRPr lang="de-DE" altLang="de-DE" dirty="0" smtClean="0">
              <a:solidFill>
                <a:srgbClr val="006699"/>
              </a:solidFill>
            </a:endParaRPr>
          </a:p>
          <a:p>
            <a:pPr algn="ctr">
              <a:tabLst>
                <a:tab pos="722313" algn="l"/>
              </a:tabLst>
              <a:defRPr/>
            </a:pPr>
            <a:r>
              <a:rPr lang="el-GR" altLang="de-DE" dirty="0" smtClean="0">
                <a:solidFill>
                  <a:srgbClr val="000000"/>
                </a:solidFill>
              </a:rPr>
              <a:t>;;;</a:t>
            </a:r>
            <a:endParaRPr lang="de-DE" altLang="de-DE" dirty="0" smtClean="0">
              <a:solidFill>
                <a:srgbClr val="000000"/>
              </a:solidFill>
            </a:endParaRPr>
          </a:p>
          <a:p>
            <a:pPr marL="179388" lvl="1" indent="0" eaLnBrk="1" hangingPunct="1">
              <a:spcBef>
                <a:spcPts val="1200"/>
              </a:spcBef>
              <a:buFont typeface="Courier New" pitchFamily="49" charset="0"/>
              <a:buNone/>
              <a:tabLst>
                <a:tab pos="722313" algn="l"/>
              </a:tabLst>
              <a:defRPr/>
            </a:pPr>
            <a:endParaRPr lang="de-DE" altLang="de-DE" dirty="0" smtClean="0">
              <a:cs typeface="Times New Roman" panose="02020603050405020304" pitchFamily="18" charset="0"/>
            </a:endParaRPr>
          </a:p>
        </p:txBody>
      </p:sp>
      <p:sp>
        <p:nvSpPr>
          <p:cNvPr id="31747"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l-GR" altLang="de-DE" sz="2000" dirty="0" smtClean="0">
                <a:solidFill>
                  <a:srgbClr val="D16349"/>
                </a:solidFill>
                <a:cs typeface="Times New Roman" pitchFamily="18" charset="0"/>
              </a:rPr>
              <a:t>Πώς θα πρέπει να ενημερώσω για την διαταραχή μου;</a:t>
            </a:r>
            <a:endParaRPr lang="en-US" altLang="de-DE" sz="2000" dirty="0">
              <a:solidFill>
                <a:srgbClr val="D16349"/>
              </a:solidFill>
              <a:cs typeface="Times New Roman" pitchFamily="18" charset="0"/>
            </a:endParaRPr>
          </a:p>
        </p:txBody>
      </p:sp>
      <p:sp>
        <p:nvSpPr>
          <p:cNvPr id="7" name="Text Box 11"/>
          <p:cNvSpPr txBox="1">
            <a:spLocks noChangeArrowheads="1"/>
          </p:cNvSpPr>
          <p:nvPr/>
        </p:nvSpPr>
        <p:spPr bwMode="auto">
          <a:xfrm>
            <a:off x="2987824" y="6626335"/>
            <a:ext cx="6156176" cy="279180"/>
          </a:xfrm>
          <a:prstGeom prst="rect">
            <a:avLst/>
          </a:prstGeom>
          <a:noFill/>
          <a:ln w="9525">
            <a:noFill/>
            <a:miter lim="800000"/>
            <a:headEnd/>
            <a:tailEnd/>
          </a:ln>
          <a:effectLst/>
        </p:spPr>
        <p:txBody>
          <a:bodyPr wrap="square"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11.13</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Inhaltsplatzhalter 2"/>
          <p:cNvSpPr txBox="1">
            <a:spLocks/>
          </p:cNvSpPr>
          <p:nvPr/>
        </p:nvSpPr>
        <p:spPr bwMode="auto">
          <a:xfrm>
            <a:off x="252413" y="1341438"/>
            <a:ext cx="8639175"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ct val="20000"/>
              </a:spcBef>
              <a:buClr>
                <a:schemeClr val="accent1"/>
              </a:buClr>
              <a:buSzPct val="85000"/>
              <a:buFont typeface="Wingdings 2" panose="05020102010507070707" pitchFamily="18" charset="2"/>
              <a:tabLst>
                <a:tab pos="722313" algn="l"/>
              </a:tabLst>
              <a:defRPr>
                <a:solidFill>
                  <a:schemeClr val="tx1"/>
                </a:solidFill>
                <a:latin typeface="Verdana" panose="020B0604030504040204" pitchFamily="34" charset="0"/>
                <a:ea typeface="MS PGothic" panose="020B0600070205080204" pitchFamily="34" charset="-128"/>
              </a:defRPr>
            </a:lvl1pPr>
            <a:lvl2pPr marL="179388">
              <a:spcBef>
                <a:spcPct val="20000"/>
              </a:spcBef>
              <a:buClr>
                <a:srgbClr val="8CADAE"/>
              </a:buClr>
              <a:buSzPct val="85000"/>
              <a:buFont typeface="Courier New" panose="02070309020205020404" pitchFamily="49" charset="0"/>
              <a:buChar char="o"/>
              <a:tabLst>
                <a:tab pos="722313" algn="l"/>
              </a:tabLst>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8CADAE"/>
              </a:buClr>
              <a:buSzPct val="75000"/>
              <a:buFont typeface="Wingdings 2" panose="05020102010507070707" pitchFamily="18" charset="2"/>
              <a:buChar char=""/>
              <a:tabLst>
                <a:tab pos="722313" algn="l"/>
              </a:tabLst>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8C7B70"/>
              </a:buClr>
              <a:buSzPct val="70000"/>
              <a:buFont typeface="Wingdings" panose="05000000000000000000" pitchFamily="2" charset="2"/>
              <a:buChar char=""/>
              <a:tabLst>
                <a:tab pos="722313" algn="l"/>
              </a:tabLst>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9pPr>
          </a:lstStyle>
          <a:p>
            <a:pPr lvl="1" eaLnBrk="1" hangingPunct="1">
              <a:spcBef>
                <a:spcPts val="1200"/>
              </a:spcBef>
              <a:buNone/>
              <a:defRPr/>
            </a:pPr>
            <a:r>
              <a:rPr lang="el-GR" b="1" dirty="0">
                <a:ea typeface="ＭＳ Ｐゴシック"/>
              </a:rPr>
              <a:t>Παραληρητικές ιδέες</a:t>
            </a:r>
            <a:r>
              <a:rPr lang="en-US" b="1" dirty="0">
                <a:ea typeface="ＭＳ Ｐゴシック"/>
              </a:rPr>
              <a:t>: </a:t>
            </a:r>
            <a:r>
              <a:rPr lang="el-GR" dirty="0">
                <a:ea typeface="ＭＳ Ｐゴシック"/>
              </a:rPr>
              <a:t>Είστε πεισμένος για κάτι που δεν είναι αλήθεια (π.χ. η βεβαιότητα ότι σας καταδιώκουν οι μυστικές υπηρεσίες ή ότι έχετε επιλεγεί να σώσετε τον κόσμο)</a:t>
            </a:r>
            <a:endParaRPr lang="en-US" dirty="0">
              <a:ea typeface="ＭＳ Ｐゴシック"/>
            </a:endParaRPr>
          </a:p>
          <a:p>
            <a:pPr>
              <a:buFont typeface="Wingdings" panose="05000000000000000000" pitchFamily="2" charset="2"/>
              <a:buChar char="Ø"/>
              <a:defRPr/>
            </a:pPr>
            <a:endParaRPr lang="de-DE" altLang="de-DE" dirty="0" smtClean="0"/>
          </a:p>
          <a:p>
            <a:pPr indent="-90488">
              <a:spcBef>
                <a:spcPts val="1200"/>
              </a:spcBef>
              <a:defRPr/>
            </a:pPr>
            <a:r>
              <a:rPr lang="el-GR" altLang="de-DE" dirty="0" smtClean="0">
                <a:solidFill>
                  <a:srgbClr val="006699"/>
                </a:solidFill>
              </a:rPr>
              <a:t>Παράδειγμα για ενημέρωση</a:t>
            </a:r>
            <a:r>
              <a:rPr lang="de-DE" altLang="de-DE" dirty="0" smtClean="0">
                <a:solidFill>
                  <a:srgbClr val="006699"/>
                </a:solidFill>
              </a:rPr>
              <a:t>:</a:t>
            </a:r>
            <a:endParaRPr lang="de-DE" altLang="de-DE" dirty="0" smtClean="0">
              <a:solidFill>
                <a:srgbClr val="006699"/>
              </a:solidFill>
              <a:cs typeface="Times New Roman" panose="02020603050405020304" pitchFamily="18" charset="0"/>
            </a:endParaRPr>
          </a:p>
          <a:p>
            <a:pPr lvl="1">
              <a:buNone/>
              <a:defRPr/>
            </a:pPr>
            <a:r>
              <a:rPr lang="el-GR" i="1" dirty="0" smtClean="0">
                <a:solidFill>
                  <a:srgbClr val="000000"/>
                </a:solidFill>
                <a:ea typeface="ＭＳ Ｐゴシック"/>
              </a:rPr>
              <a:t>Σχεδόν όλοι έχουν κάποια στιγμή την αίσθηση ότι όλος ο κόσμος είναι εναντίον τους ή ότι οι άνθρωποι στο δρόμο τους ρίχνουν περίεργες ματιές. Στη δική μου περίπτωση αυτή η αίσθηση ήταν ακόμα πιο έντονη. Ήμουν 100% βέβαιος ότι συγκεκριμένοι άνθρωποι</a:t>
            </a:r>
            <a:r>
              <a:rPr lang="en-US" i="1" dirty="0" smtClean="0">
                <a:solidFill>
                  <a:srgbClr val="000000"/>
                </a:solidFill>
                <a:ea typeface="ＭＳ Ｐゴシック"/>
              </a:rPr>
              <a:t> </a:t>
            </a:r>
            <a:r>
              <a:rPr lang="el-GR" i="1" dirty="0" smtClean="0">
                <a:solidFill>
                  <a:srgbClr val="000000"/>
                </a:solidFill>
                <a:ea typeface="ＭＳ Ｐゴシック"/>
              </a:rPr>
              <a:t>με καταδίωκαν και προσπαθούσαν να μου κάνουν κακό. Τώρα ξέρω ότι αυτό δεν ήταν αληθινό.».</a:t>
            </a:r>
          </a:p>
          <a:p>
            <a:pPr lvl="1">
              <a:buNone/>
              <a:defRPr/>
            </a:pPr>
            <a:r>
              <a:rPr lang="el-GR" i="1" dirty="0" smtClean="0">
                <a:solidFill>
                  <a:srgbClr val="000000"/>
                </a:solidFill>
                <a:ea typeface="Verdana" pitchFamily="34" charset="0"/>
                <a:cs typeface="Verdana" pitchFamily="34" charset="0"/>
              </a:rPr>
              <a:t>«Υπάρχουν κάποιες μέρες που αισθάνεσαι έτοιμος να αναλάβεις όλο τον κόσμο. Νομίζεις ότι μπορεί να κάνεις τα πάντα </a:t>
            </a:r>
            <a:r>
              <a:rPr lang="el-GR" i="1" dirty="0" smtClean="0">
                <a:solidFill>
                  <a:srgbClr val="000000"/>
                </a:solidFill>
                <a:ea typeface="ＭＳ Ｐゴシック"/>
              </a:rPr>
              <a:t>και ότι κανείς δεν θα τα καταφέρει καλύτερα από εσένα. Στην δική μου περίπτωση αυτή η κατάσταση διήρκησε περισσότερο από ότι κανονικά και δυστυχώς είχε ως συνέπεια να υπερεκτιμήσω και να πιέσω υπερβολικά τον εαυτό μου.»</a:t>
            </a:r>
            <a:endParaRPr lang="en-US" altLang="de-DE" sz="2000" i="1" dirty="0" smtClean="0">
              <a:cs typeface="Times New Roman" panose="02020603050405020304" pitchFamily="18" charset="0"/>
            </a:endParaRPr>
          </a:p>
        </p:txBody>
      </p:sp>
      <p:sp>
        <p:nvSpPr>
          <p:cNvPr id="33795"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l-GR" altLang="de-DE" sz="2000" dirty="0" smtClean="0">
                <a:solidFill>
                  <a:srgbClr val="D16349"/>
                </a:solidFill>
                <a:cs typeface="Times New Roman" pitchFamily="18" charset="0"/>
              </a:rPr>
              <a:t>Πώς θα πρέπει να ενημερώσω για την διαταραχή μου;</a:t>
            </a:r>
            <a:endParaRPr lang="en-US" altLang="de-DE" sz="2000" dirty="0">
              <a:solidFill>
                <a:srgbClr val="D16349"/>
              </a:solidFill>
              <a:cs typeface="Times New Roman" pitchFamily="18" charset="0"/>
            </a:endParaRPr>
          </a:p>
        </p:txBody>
      </p:sp>
      <p:sp>
        <p:nvSpPr>
          <p:cNvPr id="7" name="Text Box 11"/>
          <p:cNvSpPr txBox="1">
            <a:spLocks noChangeArrowheads="1"/>
          </p:cNvSpPr>
          <p:nvPr/>
        </p:nvSpPr>
        <p:spPr bwMode="auto">
          <a:xfrm>
            <a:off x="2987824" y="6626335"/>
            <a:ext cx="6156176" cy="279180"/>
          </a:xfrm>
          <a:prstGeom prst="rect">
            <a:avLst/>
          </a:prstGeom>
          <a:noFill/>
          <a:ln w="9525">
            <a:noFill/>
            <a:miter lim="800000"/>
            <a:headEnd/>
            <a:tailEnd/>
          </a:ln>
          <a:effectLst/>
        </p:spPr>
        <p:txBody>
          <a:bodyPr wrap="square"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11.14</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Inhaltsplatzhalter 2"/>
          <p:cNvSpPr>
            <a:spLocks noGrp="1"/>
          </p:cNvSpPr>
          <p:nvPr>
            <p:ph idx="1"/>
          </p:nvPr>
        </p:nvSpPr>
        <p:spPr>
          <a:xfrm>
            <a:off x="252413" y="1341438"/>
            <a:ext cx="8639175" cy="4491037"/>
          </a:xfrm>
        </p:spPr>
        <p:txBody>
          <a:bodyPr/>
          <a:lstStyle/>
          <a:p>
            <a:pPr marL="365125" indent="-182563" eaLnBrk="1" hangingPunct="1">
              <a:defRPr/>
            </a:pPr>
            <a:r>
              <a:rPr lang="el-GR" b="1" dirty="0" smtClean="0">
                <a:latin typeface="Verdana" pitchFamily="34" charset="0"/>
                <a:ea typeface="ＭＳ Ｐゴシック"/>
              </a:rPr>
              <a:t>Άλλα (μη ειδικά συμπτώματα): </a:t>
            </a:r>
            <a:r>
              <a:rPr lang="el-GR" dirty="0" smtClean="0">
                <a:latin typeface="Verdana" pitchFamily="34" charset="0"/>
                <a:ea typeface="ＭＳ Ｐゴシック"/>
              </a:rPr>
              <a:t>Για παράδειγμα κατάθλιψη, διαταραχές στον ύπνο και δυσκολίες στην προσοχή</a:t>
            </a:r>
            <a:endParaRPr lang="en-US" dirty="0" smtClean="0">
              <a:latin typeface="Verdana" pitchFamily="34" charset="0"/>
              <a:ea typeface="ＭＳ Ｐゴシック"/>
            </a:endParaRPr>
          </a:p>
          <a:p>
            <a:pPr>
              <a:buFont typeface="Wingdings" panose="05000000000000000000" pitchFamily="2" charset="2"/>
              <a:buChar char="Ø"/>
              <a:tabLst>
                <a:tab pos="722313" algn="l"/>
              </a:tabLst>
              <a:defRPr/>
            </a:pPr>
            <a:endParaRPr lang="de-DE" altLang="de-DE" dirty="0" smtClean="0"/>
          </a:p>
          <a:p>
            <a:pPr indent="-90488">
              <a:spcBef>
                <a:spcPts val="1200"/>
              </a:spcBef>
              <a:tabLst>
                <a:tab pos="722313" algn="l"/>
              </a:tabLst>
              <a:defRPr/>
            </a:pPr>
            <a:r>
              <a:rPr lang="el-GR" altLang="de-DE" dirty="0" smtClean="0">
                <a:solidFill>
                  <a:srgbClr val="006699"/>
                </a:solidFill>
              </a:rPr>
              <a:t>Παράδειγμα για ενημέρωση</a:t>
            </a:r>
            <a:r>
              <a:rPr lang="en-US" altLang="de-DE" dirty="0" smtClean="0">
                <a:solidFill>
                  <a:srgbClr val="006699"/>
                </a:solidFill>
              </a:rPr>
              <a:t>:</a:t>
            </a:r>
          </a:p>
          <a:p>
            <a:pPr>
              <a:tabLst>
                <a:tab pos="722313" algn="l"/>
              </a:tabLst>
              <a:defRPr/>
            </a:pPr>
            <a:endParaRPr lang="de-DE" altLang="de-DE" dirty="0" smtClean="0">
              <a:solidFill>
                <a:srgbClr val="006699"/>
              </a:solidFill>
            </a:endParaRPr>
          </a:p>
          <a:p>
            <a:pPr>
              <a:tabLst>
                <a:tab pos="722313" algn="l"/>
              </a:tabLst>
              <a:defRPr/>
            </a:pPr>
            <a:endParaRPr lang="de-DE" altLang="de-DE" dirty="0" smtClean="0">
              <a:solidFill>
                <a:srgbClr val="006699"/>
              </a:solidFill>
            </a:endParaRPr>
          </a:p>
          <a:p>
            <a:pPr algn="ctr">
              <a:tabLst>
                <a:tab pos="722313" algn="l"/>
              </a:tabLst>
              <a:defRPr/>
            </a:pPr>
            <a:r>
              <a:rPr lang="el-GR" altLang="de-DE" dirty="0" smtClean="0"/>
              <a:t>;;;</a:t>
            </a:r>
            <a:endParaRPr lang="de-DE" altLang="de-DE" dirty="0" smtClean="0"/>
          </a:p>
          <a:p>
            <a:pPr>
              <a:spcBef>
                <a:spcPts val="1200"/>
              </a:spcBef>
              <a:tabLst>
                <a:tab pos="722313" algn="l"/>
              </a:tabLst>
              <a:defRPr/>
            </a:pPr>
            <a:endParaRPr lang="de-DE" altLang="de-DE" dirty="0" smtClean="0"/>
          </a:p>
        </p:txBody>
      </p:sp>
      <p:sp>
        <p:nvSpPr>
          <p:cNvPr id="35843"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l-GR" altLang="de-DE" sz="2000" dirty="0" smtClean="0">
                <a:solidFill>
                  <a:srgbClr val="D16349"/>
                </a:solidFill>
                <a:cs typeface="Times New Roman" pitchFamily="18" charset="0"/>
              </a:rPr>
              <a:t>Πώς θα πρέπει να ενημερώσω για την διαταραχή μου;</a:t>
            </a:r>
            <a:endParaRPr lang="en-US" altLang="de-DE" sz="2000" dirty="0">
              <a:solidFill>
                <a:srgbClr val="D16349"/>
              </a:solidFill>
              <a:cs typeface="Times New Roman" pitchFamily="18" charset="0"/>
            </a:endParaRPr>
          </a:p>
        </p:txBody>
      </p:sp>
      <p:sp>
        <p:nvSpPr>
          <p:cNvPr id="7" name="Text Box 11"/>
          <p:cNvSpPr txBox="1">
            <a:spLocks noChangeArrowheads="1"/>
          </p:cNvSpPr>
          <p:nvPr/>
        </p:nvSpPr>
        <p:spPr bwMode="auto">
          <a:xfrm>
            <a:off x="3059832" y="6626335"/>
            <a:ext cx="6084168" cy="279180"/>
          </a:xfrm>
          <a:prstGeom prst="rect">
            <a:avLst/>
          </a:prstGeom>
          <a:noFill/>
          <a:ln w="9525">
            <a:noFill/>
            <a:miter lim="800000"/>
            <a:headEnd/>
            <a:tailEnd/>
          </a:ln>
          <a:effectLst/>
        </p:spPr>
        <p:txBody>
          <a:bodyPr wrap="square"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11.15</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52413" y="1341438"/>
            <a:ext cx="8639175" cy="4491037"/>
          </a:xfrm>
        </p:spPr>
        <p:txBody>
          <a:bodyPr/>
          <a:lstStyle/>
          <a:p>
            <a:pPr marL="365125" indent="-182563" eaLnBrk="1" hangingPunct="1">
              <a:defRPr/>
            </a:pPr>
            <a:r>
              <a:rPr lang="el-GR" b="1" dirty="0" smtClean="0">
                <a:latin typeface="Verdana" pitchFamily="34" charset="0"/>
                <a:ea typeface="ＭＳ Ｐゴシック"/>
              </a:rPr>
              <a:t>Άλλα (μη ειδικά συμπτώματα): </a:t>
            </a:r>
            <a:r>
              <a:rPr lang="el-GR" dirty="0" smtClean="0">
                <a:latin typeface="Verdana" pitchFamily="34" charset="0"/>
                <a:ea typeface="ＭＳ Ｐゴシック"/>
              </a:rPr>
              <a:t>Για παράδειγμα κατάθλιψη, διαταραχές στον ύπνο και δυσκολίες στην προσοχή</a:t>
            </a:r>
            <a:endParaRPr lang="en-US" dirty="0" smtClean="0">
              <a:latin typeface="Verdana" pitchFamily="34" charset="0"/>
              <a:ea typeface="ＭＳ Ｐゴシック"/>
            </a:endParaRPr>
          </a:p>
          <a:p>
            <a:pPr>
              <a:buFont typeface="Wingdings" panose="05000000000000000000" pitchFamily="2" charset="2"/>
              <a:buChar char="Ø"/>
              <a:tabLst>
                <a:tab pos="722313" algn="l"/>
              </a:tabLst>
              <a:defRPr/>
            </a:pPr>
            <a:endParaRPr lang="de-DE" altLang="de-DE" dirty="0" smtClean="0"/>
          </a:p>
          <a:p>
            <a:pPr indent="-90488">
              <a:spcBef>
                <a:spcPts val="1200"/>
              </a:spcBef>
              <a:tabLst>
                <a:tab pos="722313" algn="l"/>
              </a:tabLst>
              <a:defRPr/>
            </a:pPr>
            <a:r>
              <a:rPr lang="el-GR" altLang="de-DE" dirty="0" smtClean="0">
                <a:solidFill>
                  <a:srgbClr val="006699"/>
                </a:solidFill>
              </a:rPr>
              <a:t>Παράδειγμα για ενημέρωση</a:t>
            </a:r>
            <a:r>
              <a:rPr lang="en-US" altLang="de-DE" dirty="0" smtClean="0">
                <a:solidFill>
                  <a:srgbClr val="006699"/>
                </a:solidFill>
              </a:rPr>
              <a:t>:</a:t>
            </a:r>
          </a:p>
          <a:p>
            <a:pPr marL="179388" lvl="1" indent="0">
              <a:buNone/>
              <a:tabLst>
                <a:tab pos="722313" algn="l"/>
              </a:tabLst>
              <a:defRPr/>
            </a:pPr>
            <a:r>
              <a:rPr lang="el-GR" i="1" dirty="0" smtClean="0">
                <a:solidFill>
                  <a:srgbClr val="000000"/>
                </a:solidFill>
                <a:latin typeface="Verdana" pitchFamily="34" charset="0"/>
                <a:ea typeface="ＭＳ Ｐゴシック"/>
              </a:rPr>
              <a:t>«Ο καθένας έχει στιγμές που αισθάνεται πολύ λυπημένος. Δυστυχώς, η θλίψη μου διήρκεσε πραγματικά για μακρύ χρονικό διάστημα. Αισθανόμουν πολύ στα κάτω μου καθώς και απελπισμένος και πίστευα ότι αυτό δεν θα σταματήσει ποτέ. Τίποτε δεν μπορούσε να με κάνει να ευθυμήσω, μου ήταν πολύ δύσκολο να κάνω οτιδήποτε</a:t>
            </a:r>
            <a:r>
              <a:rPr lang="en-US" i="1" dirty="0" smtClean="0">
                <a:solidFill>
                  <a:srgbClr val="000000"/>
                </a:solidFill>
                <a:latin typeface="Verdana" pitchFamily="34" charset="0"/>
                <a:ea typeface="ＭＳ Ｐゴシック"/>
              </a:rPr>
              <a:t> </a:t>
            </a:r>
            <a:r>
              <a:rPr lang="el-GR" i="1" dirty="0" smtClean="0">
                <a:solidFill>
                  <a:srgbClr val="000000"/>
                </a:solidFill>
                <a:latin typeface="Verdana" pitchFamily="34" charset="0"/>
                <a:ea typeface="ＭＳ Ｐゴシック"/>
              </a:rPr>
              <a:t>και απλώς κρυβόμουν σπίτι μου. Η αυτοεκτίμησή μου ήταν πραγματικά πολύ χαμηλή εκείνη την περίοδο. Ευτυχώς, τα πράγματα πήγαν καλύτερα μετά από λίγο…»</a:t>
            </a:r>
            <a:endParaRPr lang="de-DE" i="1" dirty="0" smtClean="0">
              <a:solidFill>
                <a:srgbClr val="000000"/>
              </a:solidFill>
              <a:latin typeface="Verdana" pitchFamily="34" charset="0"/>
              <a:ea typeface="ＭＳ Ｐゴシック"/>
            </a:endParaRPr>
          </a:p>
        </p:txBody>
      </p:sp>
      <p:sp>
        <p:nvSpPr>
          <p:cNvPr id="37891"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l-GR" altLang="de-DE" sz="2000" dirty="0" smtClean="0">
                <a:solidFill>
                  <a:srgbClr val="D16349"/>
                </a:solidFill>
                <a:cs typeface="Times New Roman" pitchFamily="18" charset="0"/>
              </a:rPr>
              <a:t>Πώς θα πρέπει να ενημερώσω για την διαταραχή μου;</a:t>
            </a:r>
            <a:endParaRPr lang="en-US" altLang="de-DE" sz="2000" dirty="0">
              <a:solidFill>
                <a:srgbClr val="D16349"/>
              </a:solidFill>
              <a:cs typeface="Times New Roman" pitchFamily="18" charset="0"/>
            </a:endParaRPr>
          </a:p>
        </p:txBody>
      </p:sp>
      <p:sp>
        <p:nvSpPr>
          <p:cNvPr id="7" name="Text Box 11"/>
          <p:cNvSpPr txBox="1">
            <a:spLocks noChangeArrowheads="1"/>
          </p:cNvSpPr>
          <p:nvPr/>
        </p:nvSpPr>
        <p:spPr bwMode="auto">
          <a:xfrm>
            <a:off x="3059832" y="6626335"/>
            <a:ext cx="6084168" cy="279180"/>
          </a:xfrm>
          <a:prstGeom prst="rect">
            <a:avLst/>
          </a:prstGeom>
          <a:noFill/>
          <a:ln w="9525">
            <a:noFill/>
            <a:miter lim="800000"/>
            <a:headEnd/>
            <a:tailEnd/>
          </a:ln>
          <a:effectLst/>
        </p:spPr>
        <p:txBody>
          <a:bodyPr wrap="square"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11.16</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73" name="Rectangle 37"/>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el-GR" altLang="de-DE" sz="2000" dirty="0" smtClean="0">
                <a:solidFill>
                  <a:srgbClr val="D16349"/>
                </a:solidFill>
                <a:cs typeface="Times New Roman" pitchFamily="18" charset="0"/>
              </a:rPr>
              <a:t>Αποτελέσματα μιας έρευνας στο γενικό πληθυσμό*</a:t>
            </a:r>
            <a:endParaRPr lang="en-US" altLang="de-DE" sz="2000" dirty="0">
              <a:solidFill>
                <a:srgbClr val="D16349"/>
              </a:solidFill>
              <a:cs typeface="Times New Roman" pitchFamily="18" charset="0"/>
            </a:endParaRPr>
          </a:p>
        </p:txBody>
      </p:sp>
      <p:sp>
        <p:nvSpPr>
          <p:cNvPr id="39974" name="Text Box 38"/>
          <p:cNvSpPr txBox="1">
            <a:spLocks noChangeArrowheads="1"/>
          </p:cNvSpPr>
          <p:nvPr/>
        </p:nvSpPr>
        <p:spPr bwMode="auto">
          <a:xfrm>
            <a:off x="34925" y="6381750"/>
            <a:ext cx="4824413" cy="304800"/>
          </a:xfrm>
          <a:prstGeom prst="rect">
            <a:avLst/>
          </a:prstGeom>
          <a:noFill/>
          <a:ln w="9525">
            <a:noFill/>
            <a:miter lim="800000"/>
            <a:headEnd/>
            <a:tailEnd/>
          </a:ln>
        </p:spPr>
        <p:txBody>
          <a:bodyPr>
            <a:spAutoFit/>
          </a:bodyPr>
          <a:lstStyle/>
          <a:p>
            <a:pPr eaLnBrk="1" hangingPunct="1">
              <a:spcBef>
                <a:spcPct val="50000"/>
              </a:spcBef>
            </a:pPr>
            <a:r>
              <a:rPr lang="de-DE" altLang="de-DE" sz="1400">
                <a:latin typeface="Arial" charset="0"/>
                <a:cs typeface="Times New Roman" pitchFamily="18" charset="0"/>
              </a:rPr>
              <a:t>* </a:t>
            </a:r>
            <a:r>
              <a:rPr lang="de-DE" altLang="de-DE" sz="800" i="1">
                <a:cs typeface="Times New Roman" pitchFamily="18" charset="0"/>
              </a:rPr>
              <a:t>Sources: Emmanuelle R. Peters (Instrument: PDI), Steffen Moritz (Instrument: KSF)</a:t>
            </a:r>
          </a:p>
        </p:txBody>
      </p:sp>
      <p:sp>
        <p:nvSpPr>
          <p:cNvPr id="39975" name="Text Box 39"/>
          <p:cNvSpPr txBox="1">
            <a:spLocks noChangeArrowheads="1"/>
          </p:cNvSpPr>
          <p:nvPr/>
        </p:nvSpPr>
        <p:spPr bwMode="auto">
          <a:xfrm>
            <a:off x="107950" y="1052513"/>
            <a:ext cx="8928100" cy="1200329"/>
          </a:xfrm>
          <a:prstGeom prst="rect">
            <a:avLst/>
          </a:prstGeom>
          <a:noFill/>
          <a:ln w="9525">
            <a:noFill/>
            <a:miter lim="800000"/>
            <a:headEnd/>
            <a:tailEnd/>
          </a:ln>
        </p:spPr>
        <p:txBody>
          <a:bodyPr>
            <a:spAutoFit/>
          </a:bodyPr>
          <a:lstStyle/>
          <a:p>
            <a:pPr eaLnBrk="1" hangingPunct="1">
              <a:spcBef>
                <a:spcPts val="1200"/>
              </a:spcBef>
            </a:pPr>
            <a:r>
              <a:rPr lang="el-GR" dirty="0" smtClean="0">
                <a:cs typeface="Times New Roman" pitchFamily="18" charset="0"/>
              </a:rPr>
              <a:t>Συγκεκριμένα </a:t>
            </a:r>
            <a:r>
              <a:rPr lang="el-GR" dirty="0" err="1" smtClean="0">
                <a:cs typeface="Times New Roman" pitchFamily="18" charset="0"/>
              </a:rPr>
              <a:t>ψυχωσικόμορφες</a:t>
            </a:r>
            <a:r>
              <a:rPr lang="el-GR" dirty="0" smtClean="0">
                <a:cs typeface="Times New Roman" pitchFamily="18" charset="0"/>
              </a:rPr>
              <a:t> εμπειρίες είναι αρκετά συχνές στο γενικό πληθυσμό. Σε αντίθεση με τα άτομα με ψύχωση, αυτές οι εμπειρίες δεν οδηγούν σε έκπτωση στην καθημερινή ζωή τους και σπάνια θεωρούνται ως 100% αληθινές.</a:t>
            </a:r>
            <a:r>
              <a:rPr lang="de-DE" dirty="0" smtClean="0">
                <a:cs typeface="Times New Roman" pitchFamily="18" charset="0"/>
              </a:rPr>
              <a:t> </a:t>
            </a:r>
          </a:p>
        </p:txBody>
      </p:sp>
      <p:sp>
        <p:nvSpPr>
          <p:cNvPr id="8" name="Text Box 11"/>
          <p:cNvSpPr txBox="1">
            <a:spLocks noChangeArrowheads="1"/>
          </p:cNvSpPr>
          <p:nvPr/>
        </p:nvSpPr>
        <p:spPr bwMode="auto">
          <a:xfrm>
            <a:off x="2987824" y="6626335"/>
            <a:ext cx="6156176" cy="279180"/>
          </a:xfrm>
          <a:prstGeom prst="rect">
            <a:avLst/>
          </a:prstGeom>
          <a:noFill/>
          <a:ln w="9525">
            <a:noFill/>
            <a:miter lim="800000"/>
            <a:headEnd/>
            <a:tailEnd/>
          </a:ln>
          <a:effectLst/>
        </p:spPr>
        <p:txBody>
          <a:bodyPr wrap="square"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11.17</a:t>
            </a:r>
            <a:endParaRPr lang="en-US" altLang="de-DE" sz="1200" b="1" dirty="0">
              <a:solidFill>
                <a:srgbClr val="646B86"/>
              </a:solidFill>
              <a:cs typeface="Times New Roman" pitchFamily="18" charset="0"/>
            </a:endParaRPr>
          </a:p>
        </p:txBody>
      </p:sp>
      <p:graphicFrame>
        <p:nvGraphicFramePr>
          <p:cNvPr id="9" name="Group 49"/>
          <p:cNvGraphicFramePr>
            <a:graphicFrameLocks/>
          </p:cNvGraphicFramePr>
          <p:nvPr/>
        </p:nvGraphicFramePr>
        <p:xfrm>
          <a:off x="107950" y="2481263"/>
          <a:ext cx="8928100" cy="3914140"/>
        </p:xfrm>
        <a:graphic>
          <a:graphicData uri="http://schemas.openxmlformats.org/drawingml/2006/table">
            <a:tbl>
              <a:tblPr/>
              <a:tblGrid>
                <a:gridCol w="7678760"/>
                <a:gridCol w="1249340"/>
              </a:tblGrid>
              <a:tr h="458788">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1" i="0" u="none" strike="noStrike" cap="none" normalizeH="0" baseline="0" dirty="0" smtClean="0">
                          <a:ln>
                            <a:noFill/>
                          </a:ln>
                          <a:solidFill>
                            <a:srgbClr val="000000"/>
                          </a:solidFill>
                          <a:effectLst/>
                          <a:latin typeface="Verdana" pitchFamily="34" charset="0"/>
                          <a:cs typeface="Arial" charset="0"/>
                        </a:rPr>
                        <a:t>Δηλώσεις που υποστηρίζονται από άτομα χωρίς ψυχωτική διαταραχή</a:t>
                      </a:r>
                    </a:p>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endParaRPr kumimoji="0" lang="de-DE" sz="1400" b="0" i="0" u="none" strike="noStrike" cap="none" normalizeH="0" baseline="0" dirty="0" smtClean="0">
                        <a:ln>
                          <a:noFill/>
                        </a:ln>
                        <a:solidFill>
                          <a:srgbClr val="000000"/>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rPr>
                        <a:t>Θετικές απαντήσεις</a:t>
                      </a:r>
                      <a:endParaRPr kumimoji="0" lang="de-DE" sz="1400" b="0" i="0" u="none" strike="noStrike" cap="none" normalizeH="0" baseline="0" dirty="0" smtClean="0">
                        <a:ln>
                          <a:noFill/>
                        </a:ln>
                        <a:solidFill>
                          <a:schemeClr val="tx1"/>
                        </a:solidFill>
                        <a:effectLst/>
                        <a:latin typeface="Verdana"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1463">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Σκέφτεστε ποτέ ότι οι άνθρωποί μπορούν να επικοινωνήσουν τηλεπαθητικά;</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5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lang="el-GR" sz="1400" dirty="0" smtClean="0"/>
                        <a:t>Πιστεύετε στη δύναμη της μαγείας, βουντού ή τον αποκρυφισμό; </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lang="el-GR" sz="1400" dirty="0" smtClean="0"/>
                        <a:t>Αισθάνεστε ποτέ</a:t>
                      </a:r>
                      <a:r>
                        <a:rPr lang="el-GR" sz="1400" baseline="0" dirty="0" smtClean="0"/>
                        <a:t> </a:t>
                      </a:r>
                      <a:r>
                        <a:rPr lang="el-GR" sz="1400" dirty="0" smtClean="0"/>
                        <a:t>σαν οι</a:t>
                      </a:r>
                      <a:r>
                        <a:rPr lang="el-GR" sz="1400" baseline="0" dirty="0" smtClean="0"/>
                        <a:t> </a:t>
                      </a:r>
                      <a:r>
                        <a:rPr lang="el-GR" sz="1400" dirty="0" smtClean="0"/>
                        <a:t>άλλοι άνθρωποι να μπορούν</a:t>
                      </a:r>
                      <a:r>
                        <a:rPr lang="el-GR" sz="1400" baseline="0" dirty="0" smtClean="0"/>
                        <a:t> να</a:t>
                      </a:r>
                      <a:r>
                        <a:rPr lang="el-GR" sz="1400" dirty="0" smtClean="0"/>
                        <a:t> διαβάσουν το μυαλό </a:t>
                      </a:r>
                    </a:p>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lang="el-GR" sz="1400" dirty="0" smtClean="0"/>
                        <a:t>σας;</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6863">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lang="el-GR" sz="1400" dirty="0" smtClean="0"/>
                        <a:t>Σκέφτεστε</a:t>
                      </a:r>
                      <a:r>
                        <a:rPr lang="el-GR" sz="1400" baseline="0" dirty="0" smtClean="0"/>
                        <a:t> ποτέ </a:t>
                      </a:r>
                      <a:r>
                        <a:rPr lang="el-GR" sz="1400" dirty="0" smtClean="0"/>
                        <a:t>ότι όλοι</a:t>
                      </a:r>
                      <a:r>
                        <a:rPr lang="el-GR" sz="1400" baseline="0" dirty="0" smtClean="0"/>
                        <a:t> </a:t>
                      </a:r>
                      <a:r>
                        <a:rPr lang="el-GR" sz="1400" dirty="0" smtClean="0"/>
                        <a:t>σας κουτσομπολεύουν;</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lang="el-GR" sz="1400" dirty="0" smtClean="0"/>
                        <a:t>Έχετε ποτέ υπερφυσικές</a:t>
                      </a:r>
                      <a:r>
                        <a:rPr lang="el-GR" sz="1400" baseline="0" dirty="0" smtClean="0"/>
                        <a:t> εμπειρίες</a:t>
                      </a:r>
                      <a:r>
                        <a:rPr lang="el-GR" sz="1400" dirty="0" smtClean="0"/>
                        <a:t>;</a:t>
                      </a:r>
                      <a:endParaRPr kumimoji="0" lang="de-DE" sz="14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rPr>
                        <a:t>;;;</a:t>
                      </a:r>
                      <a:endParaRPr kumimoji="0" lang="de-DE" sz="14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1313">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Αισθανθήκατε ποτέ ότι τα πράγματα γύρω σας είναι μη αληθινά, σαν όλα να είναι μέρος ενός πειράματος; </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Αισθανθήκατε ποτέ σαν να διώκεστε κατά κάποιον τρόπο;</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4488">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lang="el-GR" sz="1400" dirty="0" smtClean="0"/>
                        <a:t>Αισθανθήκατε</a:t>
                      </a:r>
                      <a:r>
                        <a:rPr lang="el-GR" sz="1400" baseline="0" dirty="0" smtClean="0"/>
                        <a:t> </a:t>
                      </a:r>
                      <a:r>
                        <a:rPr lang="el-GR" sz="1400" dirty="0" smtClean="0"/>
                        <a:t>ποτέ</a:t>
                      </a:r>
                      <a:r>
                        <a:rPr lang="el-GR" sz="1400" baseline="0" dirty="0" smtClean="0"/>
                        <a:t> </a:t>
                      </a:r>
                      <a:r>
                        <a:rPr lang="el-GR" sz="1400" dirty="0" smtClean="0"/>
                        <a:t>σαν τα πράγματα στα περιοδικά ή στην τηλεόραση να γράφτηκαν ειδικά για εσάς;</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Ακούτε περιστασιακά φωνές αν και κανείς άλλος δεν είναι μαζί σας;</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73" name="Rectangle 37"/>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el-GR" altLang="de-DE" sz="2000" dirty="0" smtClean="0">
                <a:solidFill>
                  <a:srgbClr val="D16349"/>
                </a:solidFill>
                <a:cs typeface="Times New Roman" pitchFamily="18" charset="0"/>
              </a:rPr>
              <a:t>Αποτελέσματα μιας έρευνας στο γενικό πληθυσμό*</a:t>
            </a:r>
            <a:endParaRPr lang="en-US" altLang="de-DE" sz="2000" dirty="0">
              <a:solidFill>
                <a:srgbClr val="D16349"/>
              </a:solidFill>
              <a:cs typeface="Times New Roman" pitchFamily="18" charset="0"/>
            </a:endParaRPr>
          </a:p>
        </p:txBody>
      </p:sp>
      <p:sp>
        <p:nvSpPr>
          <p:cNvPr id="39974" name="Text Box 38"/>
          <p:cNvSpPr txBox="1">
            <a:spLocks noChangeArrowheads="1"/>
          </p:cNvSpPr>
          <p:nvPr/>
        </p:nvSpPr>
        <p:spPr bwMode="auto">
          <a:xfrm>
            <a:off x="34925" y="6381750"/>
            <a:ext cx="4824413" cy="304800"/>
          </a:xfrm>
          <a:prstGeom prst="rect">
            <a:avLst/>
          </a:prstGeom>
          <a:noFill/>
          <a:ln w="9525">
            <a:noFill/>
            <a:miter lim="800000"/>
            <a:headEnd/>
            <a:tailEnd/>
          </a:ln>
        </p:spPr>
        <p:txBody>
          <a:bodyPr>
            <a:spAutoFit/>
          </a:bodyPr>
          <a:lstStyle/>
          <a:p>
            <a:pPr eaLnBrk="1" hangingPunct="1">
              <a:spcBef>
                <a:spcPct val="50000"/>
              </a:spcBef>
            </a:pPr>
            <a:r>
              <a:rPr lang="de-DE" altLang="de-DE" sz="1400">
                <a:latin typeface="Arial" charset="0"/>
                <a:cs typeface="Times New Roman" pitchFamily="18" charset="0"/>
              </a:rPr>
              <a:t>* </a:t>
            </a:r>
            <a:r>
              <a:rPr lang="de-DE" altLang="de-DE" sz="800" i="1">
                <a:cs typeface="Times New Roman" pitchFamily="18" charset="0"/>
              </a:rPr>
              <a:t>Sources: Emmanuelle R. Peters (Instrument: PDI), Steffen Moritz (Instrument: KSF)</a:t>
            </a:r>
          </a:p>
        </p:txBody>
      </p:sp>
      <p:sp>
        <p:nvSpPr>
          <p:cNvPr id="39975" name="Text Box 39"/>
          <p:cNvSpPr txBox="1">
            <a:spLocks noChangeArrowheads="1"/>
          </p:cNvSpPr>
          <p:nvPr/>
        </p:nvSpPr>
        <p:spPr bwMode="auto">
          <a:xfrm>
            <a:off x="107950" y="1052513"/>
            <a:ext cx="8928100" cy="1200329"/>
          </a:xfrm>
          <a:prstGeom prst="rect">
            <a:avLst/>
          </a:prstGeom>
          <a:noFill/>
          <a:ln w="9525">
            <a:noFill/>
            <a:miter lim="800000"/>
            <a:headEnd/>
            <a:tailEnd/>
          </a:ln>
        </p:spPr>
        <p:txBody>
          <a:bodyPr>
            <a:spAutoFit/>
          </a:bodyPr>
          <a:lstStyle/>
          <a:p>
            <a:pPr eaLnBrk="1" hangingPunct="1">
              <a:spcBef>
                <a:spcPts val="1200"/>
              </a:spcBef>
            </a:pPr>
            <a:r>
              <a:rPr lang="el-GR" dirty="0" smtClean="0">
                <a:cs typeface="Times New Roman" pitchFamily="18" charset="0"/>
              </a:rPr>
              <a:t>Συγκεκριμένα </a:t>
            </a:r>
            <a:r>
              <a:rPr lang="el-GR" dirty="0" err="1" smtClean="0">
                <a:cs typeface="Times New Roman" pitchFamily="18" charset="0"/>
              </a:rPr>
              <a:t>ψυχωσικόμορφες</a:t>
            </a:r>
            <a:r>
              <a:rPr lang="el-GR" dirty="0" smtClean="0">
                <a:cs typeface="Times New Roman" pitchFamily="18" charset="0"/>
              </a:rPr>
              <a:t> εμπειρίες είναι αρκετά συχνές στο γενικό πληθυσμό. Σε αντίθεση με τα άτομα με ψύχωση, αυτές οι εμπειρίες δεν οδηγούν σε έκπτωση στην καθημερινή ζωή τους και σπάνια θεωρούνται ως 100% αληθινές.</a:t>
            </a:r>
            <a:r>
              <a:rPr lang="de-DE" dirty="0" smtClean="0">
                <a:cs typeface="Times New Roman" pitchFamily="18" charset="0"/>
              </a:rPr>
              <a:t> </a:t>
            </a:r>
          </a:p>
        </p:txBody>
      </p:sp>
      <p:sp>
        <p:nvSpPr>
          <p:cNvPr id="8" name="Text Box 11"/>
          <p:cNvSpPr txBox="1">
            <a:spLocks noChangeArrowheads="1"/>
          </p:cNvSpPr>
          <p:nvPr/>
        </p:nvSpPr>
        <p:spPr bwMode="auto">
          <a:xfrm>
            <a:off x="2987824" y="6626335"/>
            <a:ext cx="6156176" cy="279180"/>
          </a:xfrm>
          <a:prstGeom prst="rect">
            <a:avLst/>
          </a:prstGeom>
          <a:noFill/>
          <a:ln w="9525">
            <a:noFill/>
            <a:miter lim="800000"/>
            <a:headEnd/>
            <a:tailEnd/>
          </a:ln>
          <a:effectLst/>
        </p:spPr>
        <p:txBody>
          <a:bodyPr wrap="square"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11.18</a:t>
            </a:r>
            <a:endParaRPr lang="en-US" altLang="de-DE" sz="1200" b="1" dirty="0">
              <a:solidFill>
                <a:srgbClr val="646B86"/>
              </a:solidFill>
              <a:cs typeface="Times New Roman" pitchFamily="18" charset="0"/>
            </a:endParaRPr>
          </a:p>
        </p:txBody>
      </p:sp>
      <p:graphicFrame>
        <p:nvGraphicFramePr>
          <p:cNvPr id="9" name="Group 49"/>
          <p:cNvGraphicFramePr>
            <a:graphicFrameLocks/>
          </p:cNvGraphicFramePr>
          <p:nvPr>
            <p:extLst>
              <p:ext uri="{D42A27DB-BD31-4B8C-83A1-F6EECF244321}">
                <p14:modId xmlns:p14="http://schemas.microsoft.com/office/powerpoint/2010/main" val="4236302086"/>
              </p:ext>
            </p:extLst>
          </p:nvPr>
        </p:nvGraphicFramePr>
        <p:xfrm>
          <a:off x="107950" y="2481263"/>
          <a:ext cx="8928100" cy="3914140"/>
        </p:xfrm>
        <a:graphic>
          <a:graphicData uri="http://schemas.openxmlformats.org/drawingml/2006/table">
            <a:tbl>
              <a:tblPr/>
              <a:tblGrid>
                <a:gridCol w="7678760"/>
                <a:gridCol w="1249340"/>
              </a:tblGrid>
              <a:tr h="458788">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1" i="0" u="none" strike="noStrike" cap="none" normalizeH="0" baseline="0" dirty="0" smtClean="0">
                          <a:ln>
                            <a:noFill/>
                          </a:ln>
                          <a:solidFill>
                            <a:srgbClr val="000000"/>
                          </a:solidFill>
                          <a:effectLst/>
                          <a:latin typeface="Verdana" pitchFamily="34" charset="0"/>
                          <a:cs typeface="Arial" charset="0"/>
                        </a:rPr>
                        <a:t>Δηλώσεις που υποστηρίζονται από άτομα χωρίς ψυχωτική διαταραχή</a:t>
                      </a:r>
                    </a:p>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endParaRPr kumimoji="0" lang="de-DE" sz="1400" b="0" i="0" u="none" strike="noStrike" cap="none" normalizeH="0" baseline="0" dirty="0" smtClean="0">
                        <a:ln>
                          <a:noFill/>
                        </a:ln>
                        <a:solidFill>
                          <a:srgbClr val="000000"/>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rPr>
                        <a:t>Θετικές απαντήσεις</a:t>
                      </a:r>
                      <a:endParaRPr kumimoji="0" lang="de-DE" sz="1400" b="0" i="0" u="none" strike="noStrike" cap="none" normalizeH="0" baseline="0" dirty="0" smtClean="0">
                        <a:ln>
                          <a:noFill/>
                        </a:ln>
                        <a:solidFill>
                          <a:schemeClr val="tx1"/>
                        </a:solidFill>
                        <a:effectLst/>
                        <a:latin typeface="Verdana"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1463">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Σκέφτεστε ποτέ ότι οι άνθρωποί μπορούν να επικοινωνήσουν τηλεπαθητικά;</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400" b="0" i="0" u="none" strike="noStrike" cap="none" normalizeH="0" baseline="0" dirty="0" smtClean="0">
                          <a:ln>
                            <a:noFill/>
                          </a:ln>
                          <a:solidFill>
                            <a:schemeClr val="tx1"/>
                          </a:solidFill>
                          <a:effectLst/>
                          <a:latin typeface="Verdana" pitchFamily="34" charset="0"/>
                          <a:cs typeface="Arial" charset="0"/>
                        </a:rPr>
                        <a:t>61%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5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lang="el-GR" sz="1400" dirty="0" smtClean="0"/>
                        <a:t>Πιστεύετε στη δύναμη της μαγείας, βουντού ή τον αποκρυφισμό; </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400" b="0" i="0" u="none" strike="noStrike" cap="none" normalizeH="0" baseline="0" dirty="0" smtClean="0">
                          <a:ln>
                            <a:noFill/>
                          </a:ln>
                          <a:solidFill>
                            <a:schemeClr val="tx1"/>
                          </a:solidFill>
                          <a:effectLst/>
                          <a:latin typeface="Verdana" pitchFamily="34" charset="0"/>
                          <a:cs typeface="Arial" charset="0"/>
                        </a:rPr>
                        <a:t>44%</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lang="el-GR" sz="1400" dirty="0" smtClean="0"/>
                        <a:t>Αισθάνεστε ποτέ</a:t>
                      </a:r>
                      <a:r>
                        <a:rPr lang="el-GR" sz="1400" baseline="0" dirty="0" smtClean="0"/>
                        <a:t> </a:t>
                      </a:r>
                      <a:r>
                        <a:rPr lang="el-GR" sz="1400" dirty="0" smtClean="0"/>
                        <a:t>σαν οι</a:t>
                      </a:r>
                      <a:r>
                        <a:rPr lang="el-GR" sz="1400" baseline="0" dirty="0" smtClean="0"/>
                        <a:t> </a:t>
                      </a:r>
                      <a:r>
                        <a:rPr lang="el-GR" sz="1400" dirty="0" smtClean="0"/>
                        <a:t>άλλοι άνθρωποι να μπορούν</a:t>
                      </a:r>
                      <a:r>
                        <a:rPr lang="el-GR" sz="1400" baseline="0" dirty="0" smtClean="0"/>
                        <a:t> να</a:t>
                      </a:r>
                      <a:r>
                        <a:rPr lang="el-GR" sz="1400" dirty="0" smtClean="0"/>
                        <a:t> διαβάσουν το μυαλό </a:t>
                      </a:r>
                    </a:p>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lang="el-GR" sz="1400" dirty="0" smtClean="0"/>
                        <a:t>σας;</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400" b="0" i="0" u="none" strike="noStrike" cap="none" normalizeH="0" baseline="0" dirty="0" smtClean="0">
                          <a:ln>
                            <a:noFill/>
                          </a:ln>
                          <a:solidFill>
                            <a:schemeClr val="tx1"/>
                          </a:solidFill>
                          <a:effectLst/>
                          <a:latin typeface="Verdana" pitchFamily="34" charset="0"/>
                          <a:cs typeface="Arial" charset="0"/>
                        </a:rPr>
                        <a:t>33%</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6863">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lang="el-GR" sz="1400" dirty="0" smtClean="0"/>
                        <a:t>Σκέφτεστε</a:t>
                      </a:r>
                      <a:r>
                        <a:rPr lang="el-GR" sz="1400" baseline="0" dirty="0" smtClean="0"/>
                        <a:t> ποτέ </a:t>
                      </a:r>
                      <a:r>
                        <a:rPr lang="el-GR" sz="1400" dirty="0" smtClean="0"/>
                        <a:t>ότι όλοι</a:t>
                      </a:r>
                      <a:r>
                        <a:rPr lang="el-GR" sz="1400" baseline="0" dirty="0" smtClean="0"/>
                        <a:t> </a:t>
                      </a:r>
                      <a:r>
                        <a:rPr lang="el-GR" sz="1400" dirty="0" smtClean="0"/>
                        <a:t>σας κουτσομπολεύουν;</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400" b="0" i="0" u="none" strike="noStrike" cap="none" normalizeH="0" baseline="0" dirty="0" smtClean="0">
                          <a:ln>
                            <a:noFill/>
                          </a:ln>
                          <a:solidFill>
                            <a:schemeClr val="tx1"/>
                          </a:solidFill>
                          <a:effectLst/>
                          <a:latin typeface="Verdana" pitchFamily="34" charset="0"/>
                          <a:cs typeface="Arial" charset="0"/>
                        </a:rPr>
                        <a:t>32%</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lang="el-GR" sz="1400" dirty="0" smtClean="0"/>
                        <a:t>Έχετε ποτέ υπερφυσικές</a:t>
                      </a:r>
                      <a:r>
                        <a:rPr lang="el-GR" sz="1400" baseline="0" dirty="0" smtClean="0"/>
                        <a:t> εμπειρίες</a:t>
                      </a:r>
                      <a:r>
                        <a:rPr lang="el-GR" sz="1400" dirty="0" smtClean="0"/>
                        <a:t>;</a:t>
                      </a:r>
                      <a:endParaRPr kumimoji="0" lang="de-DE" sz="14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400" b="0" i="0" u="none" strike="noStrike" cap="none" normalizeH="0" baseline="0" dirty="0" smtClean="0">
                          <a:ln>
                            <a:noFill/>
                          </a:ln>
                          <a:solidFill>
                            <a:schemeClr val="tx1"/>
                          </a:solidFill>
                          <a:effectLst/>
                          <a:latin typeface="Verdana" pitchFamily="34" charset="0"/>
                        </a:rPr>
                        <a:t>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1313">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Αισθανθήκατε ποτέ ότι τα πράγματα γύρω σας είναι μη αληθινά, σαν όλα να είναι μέρος ενός πειράματος; </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400" b="0" i="0" u="none" strike="noStrike" cap="none" normalizeH="0" baseline="0" dirty="0" smtClean="0">
                          <a:ln>
                            <a:noFill/>
                          </a:ln>
                          <a:solidFill>
                            <a:schemeClr val="tx1"/>
                          </a:solidFill>
                          <a:effectLst/>
                          <a:latin typeface="Verdana" pitchFamily="34" charset="0"/>
                          <a:cs typeface="Arial" charset="0"/>
                        </a:rPr>
                        <a:t>26%</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Αισθανθήκατε ποτέ σαν να διώκεστε κατά κάποιον τρόπο;</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400" b="0" i="0" u="none" strike="noStrike" cap="none" normalizeH="0" baseline="0" dirty="0" smtClean="0">
                          <a:ln>
                            <a:noFill/>
                          </a:ln>
                          <a:solidFill>
                            <a:schemeClr val="tx1"/>
                          </a:solidFill>
                          <a:effectLst/>
                          <a:latin typeface="Verdana" pitchFamily="34" charset="0"/>
                          <a:cs typeface="Arial" charset="0"/>
                        </a:rPr>
                        <a:t>19%</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4488">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lang="el-GR" sz="1400" dirty="0" smtClean="0"/>
                        <a:t>Αισθανθήκατε</a:t>
                      </a:r>
                      <a:r>
                        <a:rPr lang="el-GR" sz="1400" baseline="0" dirty="0" smtClean="0"/>
                        <a:t> </a:t>
                      </a:r>
                      <a:r>
                        <a:rPr lang="el-GR" sz="1400" dirty="0" smtClean="0"/>
                        <a:t>ποτέ</a:t>
                      </a:r>
                      <a:r>
                        <a:rPr lang="el-GR" sz="1400" baseline="0" dirty="0" smtClean="0"/>
                        <a:t> </a:t>
                      </a:r>
                      <a:r>
                        <a:rPr lang="el-GR" sz="1400" dirty="0" smtClean="0"/>
                        <a:t>σαν τα πράγματα στα περιοδικά ή στην τηλεόραση να γράφτηκαν ειδικά για εσάς;</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400" b="0" i="0" u="none" strike="noStrike" cap="none" normalizeH="0" baseline="0" dirty="0" smtClean="0">
                          <a:ln>
                            <a:noFill/>
                          </a:ln>
                          <a:solidFill>
                            <a:schemeClr val="tx1"/>
                          </a:solidFill>
                          <a:effectLst/>
                          <a:latin typeface="Verdana" pitchFamily="34" charset="0"/>
                          <a:cs typeface="Arial" charset="0"/>
                        </a:rPr>
                        <a:t>16%</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cs typeface="Arial" charset="0"/>
                        </a:rPr>
                        <a:t>Ακούτε περιστασιακά φωνές αν και κανείς άλλος δεν είναι μαζί σας;</a:t>
                      </a:r>
                      <a:endParaRPr kumimoji="0" lang="de-DE" sz="1400" b="0" i="0" u="none" strike="noStrike" cap="none" normalizeH="0" baseline="0" dirty="0" smtClean="0">
                        <a:ln>
                          <a:noFill/>
                        </a:ln>
                        <a:solidFill>
                          <a:schemeClr val="tx1"/>
                        </a:solidFill>
                        <a:effectLst/>
                        <a:latin typeface="Verdana" pitchFamily="34"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400" b="0" i="0" u="none" strike="noStrike" cap="none" normalizeH="0" baseline="0" dirty="0" smtClean="0">
                          <a:ln>
                            <a:noFill/>
                          </a:ln>
                          <a:solidFill>
                            <a:schemeClr val="tx1"/>
                          </a:solidFill>
                          <a:effectLst/>
                          <a:latin typeface="Verdana" pitchFamily="34" charset="0"/>
                          <a:cs typeface="Arial" charset="0"/>
                        </a:rPr>
                        <a:t>15%</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7786071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0" y="0"/>
            <a:ext cx="9144000" cy="765175"/>
          </a:xfrm>
        </p:spPr>
        <p:txBody>
          <a:bodyPr anchor="ctr"/>
          <a:lstStyle/>
          <a:p>
            <a:pPr eaLnBrk="1" hangingPunct="1"/>
            <a:r>
              <a:rPr lang="el-GR" altLang="fr-FR" dirty="0">
                <a:cs typeface="Times New Roman" panose="02020603050405020304" pitchFamily="18" charset="0"/>
              </a:rPr>
              <a:t>Πρόληψη υποτροπής</a:t>
            </a:r>
            <a:endParaRPr lang="en-US" altLang="de-DE" dirty="0" smtClean="0"/>
          </a:p>
        </p:txBody>
      </p:sp>
      <p:grpSp>
        <p:nvGrpSpPr>
          <p:cNvPr id="41987" name="Gruppierung 1"/>
          <p:cNvGrpSpPr>
            <a:grpSpLocks/>
          </p:cNvGrpSpPr>
          <p:nvPr/>
        </p:nvGrpSpPr>
        <p:grpSpPr bwMode="auto">
          <a:xfrm>
            <a:off x="0" y="1196975"/>
            <a:ext cx="5761038" cy="5416550"/>
            <a:chOff x="0" y="1323752"/>
            <a:chExt cx="5761038" cy="5416550"/>
          </a:xfrm>
        </p:grpSpPr>
        <p:graphicFrame>
          <p:nvGraphicFramePr>
            <p:cNvPr id="41995" name="Object 47"/>
            <p:cNvGraphicFramePr>
              <a:graphicFrameLocks noChangeAspect="1"/>
            </p:cNvGraphicFramePr>
            <p:nvPr/>
          </p:nvGraphicFramePr>
          <p:xfrm>
            <a:off x="0" y="1339627"/>
            <a:ext cx="5761038" cy="5400675"/>
          </p:xfrm>
          <a:graphic>
            <a:graphicData uri="http://schemas.openxmlformats.org/presentationml/2006/ole">
              <mc:AlternateContent xmlns:mc="http://schemas.openxmlformats.org/markup-compatibility/2006">
                <mc:Choice xmlns:v="urn:schemas-microsoft-com:vml" Requires="v">
                  <p:oleObj spid="_x0000_s42012" name="Acrobat Document" r:id="rId4" imgW="5355000" imgH="7578000" progId="AcroExch.Document.11">
                    <p:embed/>
                  </p:oleObj>
                </mc:Choice>
                <mc:Fallback>
                  <p:oleObj name="Acrobat Document" r:id="rId4" imgW="5355000" imgH="7578000" progId="AcroExch.Document.11">
                    <p:embed/>
                    <p:pic>
                      <p:nvPicPr>
                        <p:cNvPr id="0" name="Picture 23"/>
                        <p:cNvPicPr>
                          <a:picLocks noChangeAspect="1" noChangeArrowheads="1"/>
                        </p:cNvPicPr>
                        <p:nvPr/>
                      </p:nvPicPr>
                      <p:blipFill>
                        <a:blip r:embed="rId5">
                          <a:extLst>
                            <a:ext uri="{28A0092B-C50C-407E-A947-70E740481C1C}">
                              <a14:useLocalDpi xmlns:a14="http://schemas.microsoft.com/office/drawing/2010/main" val="0"/>
                            </a:ext>
                          </a:extLst>
                        </a:blip>
                        <a:srcRect t="6502" r="9895" b="42929"/>
                        <a:stretch>
                          <a:fillRect/>
                        </a:stretch>
                      </p:blipFill>
                      <p:spPr bwMode="auto">
                        <a:xfrm>
                          <a:off x="0" y="1339627"/>
                          <a:ext cx="5761038" cy="5400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1996" name="Picture 5" descr="Wanderer039"/>
            <p:cNvPicPr>
              <a:picLocks noChangeAspect="1" noChangeArrowheads="1"/>
            </p:cNvPicPr>
            <p:nvPr/>
          </p:nvPicPr>
          <p:blipFill>
            <a:blip r:embed="rId6"/>
            <a:srcRect/>
            <a:stretch>
              <a:fillRect/>
            </a:stretch>
          </p:blipFill>
          <p:spPr bwMode="auto">
            <a:xfrm>
              <a:off x="1547813" y="1323752"/>
              <a:ext cx="307975" cy="647700"/>
            </a:xfrm>
            <a:prstGeom prst="rect">
              <a:avLst/>
            </a:prstGeom>
            <a:noFill/>
            <a:ln w="9525">
              <a:noFill/>
              <a:miter lim="800000"/>
              <a:headEnd/>
              <a:tailEnd/>
            </a:ln>
          </p:spPr>
        </p:pic>
        <p:pic>
          <p:nvPicPr>
            <p:cNvPr id="41997" name="Picture 6" descr="Wanderer039"/>
            <p:cNvPicPr>
              <a:picLocks noChangeAspect="1" noChangeArrowheads="1"/>
            </p:cNvPicPr>
            <p:nvPr/>
          </p:nvPicPr>
          <p:blipFill>
            <a:blip r:embed="rId6"/>
            <a:srcRect/>
            <a:stretch>
              <a:fillRect/>
            </a:stretch>
          </p:blipFill>
          <p:spPr bwMode="auto">
            <a:xfrm>
              <a:off x="1744663" y="4214589"/>
              <a:ext cx="307975" cy="647700"/>
            </a:xfrm>
            <a:prstGeom prst="rect">
              <a:avLst/>
            </a:prstGeom>
            <a:noFill/>
            <a:ln w="9525">
              <a:noFill/>
              <a:miter lim="800000"/>
              <a:headEnd/>
              <a:tailEnd/>
            </a:ln>
          </p:spPr>
        </p:pic>
        <p:pic>
          <p:nvPicPr>
            <p:cNvPr id="41998" name="Picture 8" descr="Wanderer039"/>
            <p:cNvPicPr>
              <a:picLocks noChangeAspect="1" noChangeArrowheads="1"/>
            </p:cNvPicPr>
            <p:nvPr/>
          </p:nvPicPr>
          <p:blipFill>
            <a:blip r:embed="rId6"/>
            <a:srcRect/>
            <a:stretch>
              <a:fillRect/>
            </a:stretch>
          </p:blipFill>
          <p:spPr bwMode="auto">
            <a:xfrm>
              <a:off x="1595438" y="2849339"/>
              <a:ext cx="307975" cy="647700"/>
            </a:xfrm>
            <a:prstGeom prst="rect">
              <a:avLst/>
            </a:prstGeom>
            <a:noFill/>
            <a:ln w="9525">
              <a:noFill/>
              <a:miter lim="800000"/>
              <a:headEnd/>
              <a:tailEnd/>
            </a:ln>
          </p:spPr>
        </p:pic>
        <p:pic>
          <p:nvPicPr>
            <p:cNvPr id="41999" name="Picture 9" descr="Wanderer039"/>
            <p:cNvPicPr>
              <a:picLocks noChangeAspect="1" noChangeArrowheads="1"/>
            </p:cNvPicPr>
            <p:nvPr/>
          </p:nvPicPr>
          <p:blipFill>
            <a:blip r:embed="rId6"/>
            <a:srcRect/>
            <a:stretch>
              <a:fillRect/>
            </a:stretch>
          </p:blipFill>
          <p:spPr bwMode="auto">
            <a:xfrm>
              <a:off x="2843213" y="5494114"/>
              <a:ext cx="307975" cy="647700"/>
            </a:xfrm>
            <a:prstGeom prst="rect">
              <a:avLst/>
            </a:prstGeom>
            <a:noFill/>
            <a:ln w="9525">
              <a:noFill/>
              <a:miter lim="800000"/>
              <a:headEnd/>
              <a:tailEnd/>
            </a:ln>
          </p:spPr>
        </p:pic>
      </p:grpSp>
      <p:sp>
        <p:nvSpPr>
          <p:cNvPr id="41988" name="Text Box 10"/>
          <p:cNvSpPr txBox="1">
            <a:spLocks noChangeArrowheads="1"/>
          </p:cNvSpPr>
          <p:nvPr/>
        </p:nvSpPr>
        <p:spPr bwMode="auto">
          <a:xfrm>
            <a:off x="1979712" y="1362075"/>
            <a:ext cx="2688557" cy="369332"/>
          </a:xfrm>
          <a:prstGeom prst="rect">
            <a:avLst/>
          </a:prstGeom>
          <a:noFill/>
          <a:ln w="9525">
            <a:noFill/>
            <a:miter lim="800000"/>
            <a:headEnd/>
            <a:tailEnd/>
          </a:ln>
        </p:spPr>
        <p:txBody>
          <a:bodyPr wrap="none">
            <a:spAutoFit/>
          </a:bodyPr>
          <a:lstStyle/>
          <a:p>
            <a:pPr eaLnBrk="1" hangingPunct="1"/>
            <a:r>
              <a:rPr lang="el-GR" altLang="fr-FR" b="1" dirty="0">
                <a:cs typeface="Times New Roman" panose="02020603050405020304" pitchFamily="18" charset="0"/>
              </a:rPr>
              <a:t>μοναδικό επεισόδιο</a:t>
            </a:r>
            <a:endParaRPr lang="de-DE" altLang="fr-FR" b="1" dirty="0">
              <a:cs typeface="Times New Roman" panose="02020603050405020304" pitchFamily="18" charset="0"/>
            </a:endParaRPr>
          </a:p>
        </p:txBody>
      </p:sp>
      <p:sp>
        <p:nvSpPr>
          <p:cNvPr id="41989" name="Text Box 11"/>
          <p:cNvSpPr txBox="1">
            <a:spLocks noChangeArrowheads="1"/>
          </p:cNvSpPr>
          <p:nvPr/>
        </p:nvSpPr>
        <p:spPr bwMode="auto">
          <a:xfrm>
            <a:off x="2017714" y="2414588"/>
            <a:ext cx="2770310" cy="369332"/>
          </a:xfrm>
          <a:prstGeom prst="rect">
            <a:avLst/>
          </a:prstGeom>
          <a:noFill/>
          <a:ln w="9525">
            <a:noFill/>
            <a:miter lim="800000"/>
            <a:headEnd/>
            <a:tailEnd/>
          </a:ln>
        </p:spPr>
        <p:txBody>
          <a:bodyPr wrap="none">
            <a:spAutoFit/>
          </a:bodyPr>
          <a:lstStyle/>
          <a:p>
            <a:pPr eaLnBrk="1" hangingPunct="1"/>
            <a:r>
              <a:rPr lang="el-GR" altLang="fr-FR" b="1" dirty="0">
                <a:cs typeface="Times New Roman" panose="02020603050405020304" pitchFamily="18" charset="0"/>
              </a:rPr>
              <a:t>πολλαπλά επεισόδια</a:t>
            </a:r>
            <a:endParaRPr lang="de-DE" altLang="fr-FR" b="1" dirty="0">
              <a:cs typeface="Times New Roman" panose="02020603050405020304" pitchFamily="18" charset="0"/>
            </a:endParaRPr>
          </a:p>
        </p:txBody>
      </p:sp>
      <p:sp>
        <p:nvSpPr>
          <p:cNvPr id="41990" name="Text Box 12"/>
          <p:cNvSpPr txBox="1">
            <a:spLocks noChangeArrowheads="1"/>
          </p:cNvSpPr>
          <p:nvPr/>
        </p:nvSpPr>
        <p:spPr bwMode="auto">
          <a:xfrm>
            <a:off x="1547664" y="3786188"/>
            <a:ext cx="7191392" cy="369332"/>
          </a:xfrm>
          <a:prstGeom prst="rect">
            <a:avLst/>
          </a:prstGeom>
          <a:noFill/>
          <a:ln w="9525">
            <a:noFill/>
            <a:miter lim="800000"/>
            <a:headEnd/>
            <a:tailEnd/>
          </a:ln>
        </p:spPr>
        <p:txBody>
          <a:bodyPr wrap="none">
            <a:spAutoFit/>
          </a:bodyPr>
          <a:lstStyle/>
          <a:p>
            <a:pPr eaLnBrk="1" hangingPunct="1"/>
            <a:r>
              <a:rPr lang="el-GR" altLang="fr-FR" b="1" dirty="0">
                <a:cs typeface="Times New Roman" panose="02020603050405020304" pitchFamily="18" charset="0"/>
              </a:rPr>
              <a:t>πολλαπλά επεισόδια με κάποια συμπτώματα ενδιάμεσα</a:t>
            </a:r>
            <a:endParaRPr lang="de-DE" altLang="fr-FR" b="1" dirty="0">
              <a:solidFill>
                <a:srgbClr val="FF0000"/>
              </a:solidFill>
              <a:cs typeface="Times New Roman" panose="02020603050405020304" pitchFamily="18" charset="0"/>
            </a:endParaRPr>
          </a:p>
        </p:txBody>
      </p:sp>
      <p:sp>
        <p:nvSpPr>
          <p:cNvPr id="41991" name="Text Box 13"/>
          <p:cNvSpPr txBox="1">
            <a:spLocks noChangeArrowheads="1"/>
          </p:cNvSpPr>
          <p:nvPr/>
        </p:nvSpPr>
        <p:spPr bwMode="auto">
          <a:xfrm>
            <a:off x="1547664" y="5157788"/>
            <a:ext cx="7547259" cy="369332"/>
          </a:xfrm>
          <a:prstGeom prst="rect">
            <a:avLst/>
          </a:prstGeom>
          <a:noFill/>
          <a:ln w="9525">
            <a:noFill/>
            <a:miter lim="800000"/>
            <a:headEnd/>
            <a:tailEnd/>
          </a:ln>
        </p:spPr>
        <p:txBody>
          <a:bodyPr wrap="none">
            <a:spAutoFit/>
          </a:bodyPr>
          <a:lstStyle/>
          <a:p>
            <a:pPr eaLnBrk="1" hangingPunct="1"/>
            <a:r>
              <a:rPr lang="el-GR" altLang="fr-FR" b="1" dirty="0">
                <a:cs typeface="Times New Roman" panose="02020603050405020304" pitchFamily="18" charset="0"/>
              </a:rPr>
              <a:t>πολλαπλά επεισόδια με αυξημένα συμπτώματα ενδιάμεσα</a:t>
            </a:r>
            <a:endParaRPr lang="de-DE" altLang="fr-FR" b="1" dirty="0">
              <a:solidFill>
                <a:srgbClr val="FF0000"/>
              </a:solidFill>
              <a:cs typeface="Times New Roman" panose="02020603050405020304" pitchFamily="18" charset="0"/>
            </a:endParaRPr>
          </a:p>
        </p:txBody>
      </p:sp>
      <p:sp>
        <p:nvSpPr>
          <p:cNvPr id="41992" name="Text Box 15"/>
          <p:cNvSpPr txBox="1">
            <a:spLocks noChangeArrowheads="1"/>
          </p:cNvSpPr>
          <p:nvPr/>
        </p:nvSpPr>
        <p:spPr bwMode="auto">
          <a:xfrm>
            <a:off x="-71438" y="6670675"/>
            <a:ext cx="2339976" cy="214313"/>
          </a:xfrm>
          <a:prstGeom prst="rect">
            <a:avLst/>
          </a:prstGeom>
          <a:noFill/>
          <a:ln w="9525">
            <a:noFill/>
            <a:miter lim="800000"/>
            <a:headEnd/>
            <a:tailEnd/>
          </a:ln>
        </p:spPr>
        <p:txBody>
          <a:bodyPr>
            <a:spAutoFit/>
          </a:bodyPr>
          <a:lstStyle/>
          <a:p>
            <a:pPr eaLnBrk="1" hangingPunct="1"/>
            <a:r>
              <a:rPr lang="en-US" altLang="de-DE" sz="800" i="1">
                <a:cs typeface="Times New Roman" pitchFamily="18" charset="0"/>
              </a:rPr>
              <a:t>(</a:t>
            </a:r>
            <a:r>
              <a:rPr lang="en-US" altLang="de-DE" sz="800" i="1">
                <a:latin typeface="Arial" charset="0"/>
                <a:cs typeface="Times New Roman" pitchFamily="18" charset="0"/>
              </a:rPr>
              <a:t>“</a:t>
            </a:r>
            <a:r>
              <a:rPr lang="en-US" altLang="de-DE" sz="800" i="1">
                <a:cs typeface="Times New Roman" pitchFamily="18" charset="0"/>
              </a:rPr>
              <a:t>Verlauf Symptomatik” by</a:t>
            </a:r>
            <a:r>
              <a:rPr lang="en-US" altLang="ja-JP" sz="800" i="1">
                <a:cs typeface="Times New Roman" pitchFamily="18" charset="0"/>
              </a:rPr>
              <a:t> Ruth Klinge)</a:t>
            </a:r>
            <a:endParaRPr lang="en-US" altLang="de-DE" sz="800" i="1">
              <a:cs typeface="Times New Roman" pitchFamily="18" charset="0"/>
            </a:endParaRPr>
          </a:p>
        </p:txBody>
      </p:sp>
      <p:sp>
        <p:nvSpPr>
          <p:cNvPr id="41993" name="Text Box 7"/>
          <p:cNvSpPr txBox="1">
            <a:spLocks noChangeArrowheads="1"/>
          </p:cNvSpPr>
          <p:nvPr/>
        </p:nvSpPr>
        <p:spPr bwMode="auto">
          <a:xfrm>
            <a:off x="5219700" y="1341438"/>
            <a:ext cx="3673475" cy="1477328"/>
          </a:xfrm>
          <a:prstGeom prst="rect">
            <a:avLst/>
          </a:prstGeom>
          <a:noFill/>
          <a:ln w="9525">
            <a:noFill/>
            <a:miter lim="800000"/>
            <a:headEnd/>
            <a:tailEnd/>
          </a:ln>
        </p:spPr>
        <p:txBody>
          <a:bodyPr>
            <a:spAutoFit/>
          </a:bodyPr>
          <a:lstStyle/>
          <a:p>
            <a:pPr eaLnBrk="1" hangingPunct="1">
              <a:spcBef>
                <a:spcPct val="20000"/>
              </a:spcBef>
              <a:buClr>
                <a:srgbClr val="336699"/>
              </a:buClr>
            </a:pPr>
            <a:r>
              <a:rPr lang="el-GR" altLang="fr-FR" dirty="0">
                <a:cs typeface="Times New Roman" panose="02020603050405020304" pitchFamily="18" charset="0"/>
              </a:rPr>
              <a:t>Οι ψυχικές διαταραχές (π.χ. ψύχωση) μπορεί να ή μπορεί να μην επανεμφανιστούν. Η πορεία κάθε ατόμου ποικίλει αρκετά:</a:t>
            </a:r>
          </a:p>
        </p:txBody>
      </p:sp>
      <p:sp>
        <p:nvSpPr>
          <p:cNvPr id="1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11.19</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0" y="0"/>
            <a:ext cx="9144000" cy="765175"/>
          </a:xfrm>
        </p:spPr>
        <p:txBody>
          <a:bodyPr anchor="ctr"/>
          <a:lstStyle/>
          <a:p>
            <a:pPr eaLnBrk="1" hangingPunct="1"/>
            <a:r>
              <a:rPr lang="el-GR" altLang="fr-FR" dirty="0">
                <a:cs typeface="Times New Roman" panose="02020603050405020304" pitchFamily="18" charset="0"/>
              </a:rPr>
              <a:t>Η ζυγαριά του στρες</a:t>
            </a:r>
            <a:endParaRPr lang="en-US" altLang="de-DE" dirty="0" smtClean="0"/>
          </a:p>
        </p:txBody>
      </p:sp>
      <p:sp>
        <p:nvSpPr>
          <p:cNvPr id="44035" name="Rectangle 27"/>
          <p:cNvSpPr>
            <a:spLocks noChangeArrowheads="1"/>
          </p:cNvSpPr>
          <p:nvPr/>
        </p:nvSpPr>
        <p:spPr bwMode="auto">
          <a:xfrm>
            <a:off x="0" y="6643688"/>
            <a:ext cx="1816100" cy="215900"/>
          </a:xfrm>
          <a:prstGeom prst="rect">
            <a:avLst/>
          </a:prstGeom>
          <a:noFill/>
          <a:ln w="9525">
            <a:noFill/>
            <a:miter lim="800000"/>
            <a:headEnd/>
            <a:tailEnd/>
          </a:ln>
        </p:spPr>
        <p:txBody>
          <a:bodyPr wrap="none">
            <a:spAutoFit/>
          </a:bodyPr>
          <a:lstStyle/>
          <a:p>
            <a:pPr eaLnBrk="1" hangingPunct="1">
              <a:spcBef>
                <a:spcPct val="50000"/>
              </a:spcBef>
            </a:pPr>
            <a:r>
              <a:rPr lang="de-DE" altLang="de-DE" sz="800">
                <a:cs typeface="Times New Roman" pitchFamily="18" charset="0"/>
              </a:rPr>
              <a:t>(</a:t>
            </a:r>
            <a:r>
              <a:rPr lang="de-DE" altLang="de-DE" sz="800" i="1">
                <a:cs typeface="Times New Roman" pitchFamily="18" charset="0"/>
              </a:rPr>
              <a:t>adapted from Behrendt, 2001)</a:t>
            </a:r>
            <a:endParaRPr lang="en-US" altLang="de-DE" sz="800" i="1">
              <a:cs typeface="Times New Roman" pitchFamily="18" charset="0"/>
            </a:endParaRPr>
          </a:p>
        </p:txBody>
      </p:sp>
      <p:sp>
        <p:nvSpPr>
          <p:cNvPr id="44036" name="Text Box 28"/>
          <p:cNvSpPr txBox="1">
            <a:spLocks noChangeArrowheads="1"/>
          </p:cNvSpPr>
          <p:nvPr/>
        </p:nvSpPr>
        <p:spPr bwMode="auto">
          <a:xfrm>
            <a:off x="250825" y="1268413"/>
            <a:ext cx="8640763" cy="923925"/>
          </a:xfrm>
          <a:prstGeom prst="rect">
            <a:avLst/>
          </a:prstGeom>
          <a:noFill/>
          <a:ln w="9525">
            <a:noFill/>
            <a:miter lim="800000"/>
            <a:headEnd/>
            <a:tailEnd/>
          </a:ln>
        </p:spPr>
        <p:txBody>
          <a:bodyPr>
            <a:spAutoFit/>
          </a:bodyPr>
          <a:lstStyle/>
          <a:p>
            <a:pPr eaLnBrk="1" hangingPunct="1"/>
            <a:r>
              <a:rPr lang="el-GR" altLang="fr-FR" dirty="0">
                <a:cs typeface="Times New Roman" panose="02020603050405020304" pitchFamily="18" charset="0"/>
              </a:rPr>
              <a:t>Για να αισθάνεστε καλά, το στρες και η χαλάρωση πρέπει να είναι ισορροπημένα μεταξύ τους.  Εάν η πίεση κυριαρχεί, η ζυγαριά αποσταθεροποιείται. Αυτό αυξάνει τον κίνδυνο υποτροπής. </a:t>
            </a:r>
            <a:endParaRPr lang="de-DE" altLang="fr-FR" dirty="0">
              <a:cs typeface="Times New Roman" panose="02020603050405020304" pitchFamily="18" charset="0"/>
            </a:endParaRPr>
          </a:p>
        </p:txBody>
      </p:sp>
      <p:grpSp>
        <p:nvGrpSpPr>
          <p:cNvPr id="44037" name="Gruppierung 1"/>
          <p:cNvGrpSpPr>
            <a:grpSpLocks/>
          </p:cNvGrpSpPr>
          <p:nvPr/>
        </p:nvGrpSpPr>
        <p:grpSpPr bwMode="auto">
          <a:xfrm>
            <a:off x="1028700" y="2565400"/>
            <a:ext cx="7089775" cy="3419475"/>
            <a:chOff x="900113" y="2924175"/>
            <a:chExt cx="7089396" cy="3419475"/>
          </a:xfrm>
        </p:grpSpPr>
        <p:sp>
          <p:nvSpPr>
            <p:cNvPr id="44043" name="AutoShape 37"/>
            <p:cNvSpPr>
              <a:spLocks noChangeAspect="1" noChangeArrowheads="1"/>
            </p:cNvSpPr>
            <p:nvPr/>
          </p:nvSpPr>
          <p:spPr bwMode="auto">
            <a:xfrm>
              <a:off x="900113" y="3024188"/>
              <a:ext cx="6913562" cy="3319462"/>
            </a:xfrm>
            <a:prstGeom prst="rect">
              <a:avLst/>
            </a:prstGeom>
            <a:noFill/>
            <a:ln w="9525">
              <a:noFill/>
              <a:miter lim="800000"/>
              <a:headEnd/>
              <a:tailEnd/>
            </a:ln>
          </p:spPr>
          <p:txBody>
            <a:bodyPr/>
            <a:lstStyle/>
            <a:p>
              <a:pPr eaLnBrk="1" hangingPunct="1"/>
              <a:endParaRPr lang="de-DE" altLang="de-DE">
                <a:cs typeface="Times New Roman" pitchFamily="18" charset="0"/>
              </a:endParaRPr>
            </a:p>
          </p:txBody>
        </p:sp>
        <p:sp>
          <p:nvSpPr>
            <p:cNvPr id="44044" name="Line 38"/>
            <p:cNvSpPr>
              <a:spLocks noChangeShapeType="1"/>
            </p:cNvSpPr>
            <p:nvPr/>
          </p:nvSpPr>
          <p:spPr bwMode="auto">
            <a:xfrm>
              <a:off x="900113" y="5751513"/>
              <a:ext cx="6913562" cy="1587"/>
            </a:xfrm>
            <a:prstGeom prst="line">
              <a:avLst/>
            </a:prstGeom>
            <a:noFill/>
            <a:ln w="9525">
              <a:solidFill>
                <a:srgbClr val="000000"/>
              </a:solidFill>
              <a:round/>
              <a:headEnd/>
              <a:tailEnd/>
            </a:ln>
          </p:spPr>
          <p:txBody>
            <a:bodyPr/>
            <a:lstStyle/>
            <a:p>
              <a:endParaRPr lang="de-DE"/>
            </a:p>
          </p:txBody>
        </p:sp>
        <p:grpSp>
          <p:nvGrpSpPr>
            <p:cNvPr id="44045" name="Group 39"/>
            <p:cNvGrpSpPr>
              <a:grpSpLocks/>
            </p:cNvGrpSpPr>
            <p:nvPr/>
          </p:nvGrpSpPr>
          <p:grpSpPr bwMode="auto">
            <a:xfrm>
              <a:off x="3924300" y="5751513"/>
              <a:ext cx="865188" cy="492125"/>
              <a:chOff x="1248" y="240"/>
              <a:chExt cx="4176" cy="3600"/>
            </a:xfrm>
          </p:grpSpPr>
          <p:sp>
            <p:nvSpPr>
              <p:cNvPr id="44064" name="Pyr1"/>
              <p:cNvSpPr>
                <a:spLocks noEditPoints="1" noChangeArrowheads="1"/>
              </p:cNvSpPr>
              <p:nvPr/>
            </p:nvSpPr>
            <p:spPr bwMode="auto">
              <a:xfrm>
                <a:off x="2873" y="240"/>
                <a:ext cx="936" cy="79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noFill/>
              <a:ln w="9525">
                <a:solidFill>
                  <a:srgbClr val="000000"/>
                </a:solidFill>
                <a:miter lim="800000"/>
                <a:headEnd/>
                <a:tailEnd/>
              </a:ln>
            </p:spPr>
            <p:txBody>
              <a:bodyPr/>
              <a:lstStyle/>
              <a:p>
                <a:endParaRPr lang="de-DE"/>
              </a:p>
            </p:txBody>
          </p:sp>
          <p:sp>
            <p:nvSpPr>
              <p:cNvPr id="44065" name="Pyr2"/>
              <p:cNvSpPr>
                <a:spLocks noEditPoints="1" noChangeArrowheads="1"/>
              </p:cNvSpPr>
              <p:nvPr/>
            </p:nvSpPr>
            <p:spPr bwMode="auto">
              <a:xfrm>
                <a:off x="2331" y="1038"/>
                <a:ext cx="2015" cy="9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noFill/>
              <a:ln w="9525">
                <a:solidFill>
                  <a:srgbClr val="000000"/>
                </a:solidFill>
                <a:miter lim="800000"/>
                <a:headEnd/>
                <a:tailEnd/>
              </a:ln>
            </p:spPr>
            <p:txBody>
              <a:bodyPr/>
              <a:lstStyle/>
              <a:p>
                <a:endParaRPr lang="de-DE"/>
              </a:p>
            </p:txBody>
          </p:sp>
          <p:sp>
            <p:nvSpPr>
              <p:cNvPr id="44066" name="Pyr3"/>
              <p:cNvSpPr>
                <a:spLocks noEditPoints="1" noChangeArrowheads="1"/>
              </p:cNvSpPr>
              <p:nvPr/>
            </p:nvSpPr>
            <p:spPr bwMode="auto">
              <a:xfrm>
                <a:off x="1795" y="1974"/>
                <a:ext cx="3087" cy="9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noFill/>
              <a:ln w="9525">
                <a:solidFill>
                  <a:srgbClr val="000000"/>
                </a:solidFill>
                <a:miter lim="800000"/>
                <a:headEnd/>
                <a:tailEnd/>
              </a:ln>
            </p:spPr>
            <p:txBody>
              <a:bodyPr/>
              <a:lstStyle/>
              <a:p>
                <a:endParaRPr lang="de-DE"/>
              </a:p>
            </p:txBody>
          </p:sp>
          <p:sp>
            <p:nvSpPr>
              <p:cNvPr id="44067" name="Pyr4"/>
              <p:cNvSpPr>
                <a:spLocks noEditPoints="1" noChangeArrowheads="1"/>
              </p:cNvSpPr>
              <p:nvPr/>
            </p:nvSpPr>
            <p:spPr bwMode="auto">
              <a:xfrm>
                <a:off x="1248" y="2904"/>
                <a:ext cx="4176" cy="9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noFill/>
              <a:ln w="9525">
                <a:solidFill>
                  <a:srgbClr val="000000"/>
                </a:solidFill>
                <a:miter lim="800000"/>
                <a:headEnd/>
                <a:tailEnd/>
              </a:ln>
            </p:spPr>
            <p:txBody>
              <a:bodyPr/>
              <a:lstStyle/>
              <a:p>
                <a:endParaRPr lang="de-DE"/>
              </a:p>
            </p:txBody>
          </p:sp>
        </p:grpSp>
        <p:sp>
          <p:nvSpPr>
            <p:cNvPr id="44046" name="Rectangle 44"/>
            <p:cNvSpPr>
              <a:spLocks noChangeArrowheads="1"/>
            </p:cNvSpPr>
            <p:nvPr/>
          </p:nvSpPr>
          <p:spPr bwMode="auto">
            <a:xfrm>
              <a:off x="957263" y="5068888"/>
              <a:ext cx="1325562" cy="682625"/>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47" name="Rectangle 45"/>
            <p:cNvSpPr>
              <a:spLocks noChangeArrowheads="1"/>
            </p:cNvSpPr>
            <p:nvPr/>
          </p:nvSpPr>
          <p:spPr bwMode="auto">
            <a:xfrm>
              <a:off x="2339975" y="4503738"/>
              <a:ext cx="865188" cy="1247775"/>
            </a:xfrm>
            <a:prstGeom prst="rect">
              <a:avLst/>
            </a:prstGeom>
            <a:solidFill>
              <a:srgbClr val="FFF8C2"/>
            </a:solidFill>
            <a:ln w="9525">
              <a:solidFill>
                <a:schemeClr val="tx1"/>
              </a:solidFill>
              <a:miter lim="800000"/>
              <a:headEnd/>
              <a:tailEnd/>
            </a:ln>
          </p:spPr>
          <p:txBody>
            <a:bodyPr wrap="none" lIns="90000" tIns="46800" rIns="90000" bIns="46800" anchor="ctr"/>
            <a:lstStyle/>
            <a:p>
              <a:pPr eaLnBrk="1" hangingPunct="1"/>
              <a:endParaRPr lang="de-DE" altLang="de-DE">
                <a:latin typeface="Georgia" pitchFamily="18" charset="0"/>
                <a:cs typeface="Times New Roman" pitchFamily="18" charset="0"/>
              </a:endParaRPr>
            </a:p>
          </p:txBody>
        </p:sp>
        <p:sp>
          <p:nvSpPr>
            <p:cNvPr id="44048" name="Rectangle 46"/>
            <p:cNvSpPr>
              <a:spLocks noChangeArrowheads="1"/>
            </p:cNvSpPr>
            <p:nvPr/>
          </p:nvSpPr>
          <p:spPr bwMode="auto">
            <a:xfrm>
              <a:off x="1131888" y="4389438"/>
              <a:ext cx="1208087" cy="679450"/>
            </a:xfrm>
            <a:prstGeom prst="rect">
              <a:avLst/>
            </a:prstGeom>
            <a:solidFill>
              <a:srgbClr val="D16349"/>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49" name="Rectangle 47"/>
            <p:cNvSpPr>
              <a:spLocks noChangeArrowheads="1"/>
            </p:cNvSpPr>
            <p:nvPr/>
          </p:nvSpPr>
          <p:spPr bwMode="auto">
            <a:xfrm>
              <a:off x="3205163" y="5033963"/>
              <a:ext cx="1090612" cy="7175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0" name="Rectangle 48"/>
            <p:cNvSpPr>
              <a:spLocks noChangeArrowheads="1"/>
            </p:cNvSpPr>
            <p:nvPr/>
          </p:nvSpPr>
          <p:spPr bwMode="auto">
            <a:xfrm>
              <a:off x="3205163" y="3840163"/>
              <a:ext cx="1036637" cy="119221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1" name="Rectangle 49"/>
            <p:cNvSpPr>
              <a:spLocks noChangeArrowheads="1"/>
            </p:cNvSpPr>
            <p:nvPr/>
          </p:nvSpPr>
          <p:spPr bwMode="auto">
            <a:xfrm>
              <a:off x="1247775" y="3835400"/>
              <a:ext cx="1841500" cy="554038"/>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2" name="Rectangle 50"/>
            <p:cNvSpPr>
              <a:spLocks noChangeArrowheads="1"/>
            </p:cNvSpPr>
            <p:nvPr/>
          </p:nvSpPr>
          <p:spPr bwMode="auto">
            <a:xfrm>
              <a:off x="1533525" y="3319463"/>
              <a:ext cx="1154113" cy="51276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3" name="Rectangle 51"/>
            <p:cNvSpPr>
              <a:spLocks noChangeArrowheads="1"/>
            </p:cNvSpPr>
            <p:nvPr/>
          </p:nvSpPr>
          <p:spPr bwMode="auto">
            <a:xfrm>
              <a:off x="2801938" y="2924175"/>
              <a:ext cx="1150937" cy="908050"/>
            </a:xfrm>
            <a:prstGeom prst="rect">
              <a:avLst/>
            </a:prstGeom>
            <a:solidFill>
              <a:srgbClr val="008080"/>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4" name="Rectangle 52"/>
            <p:cNvSpPr>
              <a:spLocks noChangeArrowheads="1"/>
            </p:cNvSpPr>
            <p:nvPr/>
          </p:nvSpPr>
          <p:spPr bwMode="auto">
            <a:xfrm>
              <a:off x="4416425" y="5068888"/>
              <a:ext cx="1327150" cy="682625"/>
            </a:xfrm>
            <a:prstGeom prst="rect">
              <a:avLst/>
            </a:prstGeom>
            <a:solidFill>
              <a:srgbClr val="FF9966"/>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5" name="Rectangle 53"/>
            <p:cNvSpPr>
              <a:spLocks noChangeArrowheads="1"/>
            </p:cNvSpPr>
            <p:nvPr/>
          </p:nvSpPr>
          <p:spPr bwMode="auto">
            <a:xfrm>
              <a:off x="5800725" y="4503738"/>
              <a:ext cx="865188" cy="1247775"/>
            </a:xfrm>
            <a:prstGeom prst="rect">
              <a:avLst/>
            </a:prstGeom>
            <a:solidFill>
              <a:srgbClr val="EAEAEA"/>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6" name="Rectangle 54"/>
            <p:cNvSpPr>
              <a:spLocks noChangeArrowheads="1"/>
            </p:cNvSpPr>
            <p:nvPr/>
          </p:nvSpPr>
          <p:spPr bwMode="auto">
            <a:xfrm>
              <a:off x="4591050" y="4389438"/>
              <a:ext cx="1209675" cy="6794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7" name="Rectangle 55"/>
            <p:cNvSpPr>
              <a:spLocks noChangeArrowheads="1"/>
            </p:cNvSpPr>
            <p:nvPr/>
          </p:nvSpPr>
          <p:spPr bwMode="auto">
            <a:xfrm>
              <a:off x="6665913" y="5033963"/>
              <a:ext cx="1090612" cy="7175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8" name="Rectangle 56"/>
            <p:cNvSpPr>
              <a:spLocks noChangeArrowheads="1"/>
            </p:cNvSpPr>
            <p:nvPr/>
          </p:nvSpPr>
          <p:spPr bwMode="auto">
            <a:xfrm>
              <a:off x="6665913" y="3840163"/>
              <a:ext cx="1036637" cy="119221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9" name="Rectangle 57"/>
            <p:cNvSpPr>
              <a:spLocks noChangeArrowheads="1"/>
            </p:cNvSpPr>
            <p:nvPr/>
          </p:nvSpPr>
          <p:spPr bwMode="auto">
            <a:xfrm>
              <a:off x="4708525" y="3835400"/>
              <a:ext cx="1841500" cy="554038"/>
            </a:xfrm>
            <a:prstGeom prst="rect">
              <a:avLst/>
            </a:prstGeom>
            <a:solidFill>
              <a:srgbClr val="8CADAE"/>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0" name="Rectangle 58"/>
            <p:cNvSpPr>
              <a:spLocks noChangeArrowheads="1"/>
            </p:cNvSpPr>
            <p:nvPr/>
          </p:nvSpPr>
          <p:spPr bwMode="auto">
            <a:xfrm>
              <a:off x="4994275" y="3319463"/>
              <a:ext cx="1154113" cy="51276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1" name="Rectangle 59"/>
            <p:cNvSpPr>
              <a:spLocks noChangeArrowheads="1"/>
            </p:cNvSpPr>
            <p:nvPr/>
          </p:nvSpPr>
          <p:spPr bwMode="auto">
            <a:xfrm>
              <a:off x="6261100" y="2924175"/>
              <a:ext cx="1152525" cy="9080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2" name="Text Box 60"/>
            <p:cNvSpPr txBox="1">
              <a:spLocks noChangeArrowheads="1"/>
            </p:cNvSpPr>
            <p:nvPr/>
          </p:nvSpPr>
          <p:spPr bwMode="auto">
            <a:xfrm>
              <a:off x="927100" y="5784850"/>
              <a:ext cx="1123950" cy="312738"/>
            </a:xfrm>
            <a:prstGeom prst="rect">
              <a:avLst/>
            </a:prstGeom>
            <a:noFill/>
            <a:ln w="9525">
              <a:noFill/>
              <a:miter lim="800000"/>
              <a:headEnd/>
              <a:tailEnd/>
            </a:ln>
          </p:spPr>
          <p:txBody>
            <a:bodyPr/>
            <a:lstStyle/>
            <a:p>
              <a:pPr eaLnBrk="1" hangingPunct="1"/>
              <a:r>
                <a:rPr lang="el-GR" altLang="fr-FR" dirty="0">
                  <a:solidFill>
                    <a:srgbClr val="000000"/>
                  </a:solidFill>
                  <a:cs typeface="Times New Roman" panose="02020603050405020304" pitchFamily="18" charset="0"/>
                </a:rPr>
                <a:t>Στρες</a:t>
              </a:r>
              <a:endParaRPr lang="en-US" altLang="de-DE" dirty="0">
                <a:cs typeface="Times New Roman" pitchFamily="18" charset="0"/>
              </a:endParaRPr>
            </a:p>
          </p:txBody>
        </p:sp>
        <p:sp>
          <p:nvSpPr>
            <p:cNvPr id="44063" name="Text Box 61"/>
            <p:cNvSpPr txBox="1">
              <a:spLocks noChangeArrowheads="1"/>
            </p:cNvSpPr>
            <p:nvPr/>
          </p:nvSpPr>
          <p:spPr bwMode="auto">
            <a:xfrm>
              <a:off x="6495132" y="5776913"/>
              <a:ext cx="1494377" cy="320675"/>
            </a:xfrm>
            <a:prstGeom prst="rect">
              <a:avLst/>
            </a:prstGeom>
            <a:noFill/>
            <a:ln w="9525">
              <a:noFill/>
              <a:miter lim="800000"/>
              <a:headEnd/>
              <a:tailEnd/>
            </a:ln>
          </p:spPr>
          <p:txBody>
            <a:bodyPr/>
            <a:lstStyle/>
            <a:p>
              <a:pPr eaLnBrk="1" hangingPunct="1"/>
              <a:r>
                <a:rPr lang="el-GR" altLang="fr-FR" dirty="0">
                  <a:solidFill>
                    <a:srgbClr val="000000"/>
                  </a:solidFill>
                  <a:cs typeface="Times New Roman" panose="02020603050405020304" pitchFamily="18" charset="0"/>
                </a:rPr>
                <a:t>Χαλάρωση</a:t>
              </a:r>
              <a:endParaRPr lang="en-US" altLang="fr-FR" dirty="0">
                <a:cs typeface="Times New Roman" panose="02020603050405020304" pitchFamily="18" charset="0"/>
              </a:endParaRPr>
            </a:p>
            <a:p>
              <a:pPr eaLnBrk="1" hangingPunct="1"/>
              <a:endParaRPr lang="en-US" altLang="de-DE" dirty="0">
                <a:cs typeface="Times New Roman" pitchFamily="18" charset="0"/>
              </a:endParaRPr>
            </a:p>
          </p:txBody>
        </p:sp>
      </p:grpSp>
      <p:grpSp>
        <p:nvGrpSpPr>
          <p:cNvPr id="44038" name="Group 38"/>
          <p:cNvGrpSpPr>
            <a:grpSpLocks/>
          </p:cNvGrpSpPr>
          <p:nvPr/>
        </p:nvGrpSpPr>
        <p:grpSpPr bwMode="auto">
          <a:xfrm>
            <a:off x="-1" y="6167438"/>
            <a:ext cx="2930884" cy="474662"/>
            <a:chOff x="0" y="3957"/>
            <a:chExt cx="1535" cy="299"/>
          </a:xfrm>
        </p:grpSpPr>
        <p:sp>
          <p:nvSpPr>
            <p:cNvPr id="44040" name="Rectangle 69"/>
            <p:cNvSpPr>
              <a:spLocks noChangeArrowheads="1"/>
            </p:cNvSpPr>
            <p:nvPr/>
          </p:nvSpPr>
          <p:spPr bwMode="auto">
            <a:xfrm>
              <a:off x="0" y="3957"/>
              <a:ext cx="1339"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4041"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44042" name="Text Box 71"/>
            <p:cNvSpPr txBox="1">
              <a:spLocks noChangeArrowheads="1"/>
            </p:cNvSpPr>
            <p:nvPr/>
          </p:nvSpPr>
          <p:spPr bwMode="auto">
            <a:xfrm>
              <a:off x="110" y="4001"/>
              <a:ext cx="1425" cy="194"/>
            </a:xfrm>
            <a:prstGeom prst="rect">
              <a:avLst/>
            </a:prstGeom>
            <a:noFill/>
            <a:ln w="9525">
              <a:noFill/>
              <a:miter lim="800000"/>
              <a:headEnd/>
              <a:tailEnd/>
            </a:ln>
          </p:spPr>
          <p:txBody>
            <a:bodyPr wrap="square">
              <a:spAutoFit/>
            </a:bodyPr>
            <a:lstStyle/>
            <a:p>
              <a:pPr eaLnBrk="1" hangingPunct="1"/>
              <a:r>
                <a:rPr lang="en-US" altLang="de-DE" sz="1400" dirty="0">
                  <a:cs typeface="Times New Roman" pitchFamily="18" charset="0"/>
                  <a:sym typeface="Wingdings" pitchFamily="2" charset="2"/>
                </a:rPr>
                <a:t>  </a:t>
              </a:r>
              <a:r>
                <a:rPr lang="en-US" altLang="de-DE" sz="1200" dirty="0">
                  <a:cs typeface="Times New Roman" pitchFamily="18" charset="0"/>
                  <a:sym typeface="Wingdings" pitchFamily="2" charset="2"/>
                </a:rPr>
                <a:t></a:t>
              </a:r>
              <a:r>
                <a:rPr lang="en-US" altLang="de-DE" sz="1200" dirty="0">
                  <a:cs typeface="Times New Roman" pitchFamily="18" charset="0"/>
                </a:rPr>
                <a:t> </a:t>
              </a:r>
              <a:r>
                <a:rPr lang="el-GR" altLang="fr-FR" sz="1400" dirty="0">
                  <a:cs typeface="Times New Roman" panose="02020603050405020304" pitchFamily="18" charset="0"/>
                </a:rPr>
                <a:t>φύλλο </a:t>
              </a:r>
              <a:r>
                <a:rPr lang="el-GR" altLang="fr-FR" sz="1400" dirty="0" smtClean="0">
                  <a:cs typeface="Times New Roman" panose="02020603050405020304" pitchFamily="18" charset="0"/>
                </a:rPr>
                <a:t>εργασίας</a:t>
              </a:r>
              <a:r>
                <a:rPr lang="de-DE" altLang="fr-FR" sz="1400" dirty="0" smtClean="0">
                  <a:cs typeface="Times New Roman" panose="02020603050405020304" pitchFamily="18" charset="0"/>
                </a:rPr>
                <a:t> </a:t>
              </a:r>
              <a:r>
                <a:rPr lang="en-US" altLang="de-DE" sz="1300" dirty="0" smtClean="0">
                  <a:cs typeface="Times New Roman" pitchFamily="18" charset="0"/>
                </a:rPr>
                <a:t>11.2</a:t>
              </a:r>
              <a:endParaRPr lang="en-US" altLang="de-DE" sz="1300" dirty="0">
                <a:cs typeface="Times New Roman" pitchFamily="18" charset="0"/>
              </a:endParaRPr>
            </a:p>
          </p:txBody>
        </p:sp>
      </p:grpSp>
      <p:sp>
        <p:nvSpPr>
          <p:cNvPr id="3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11.20</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0" y="0"/>
            <a:ext cx="9144000" cy="765175"/>
          </a:xfrm>
        </p:spPr>
        <p:txBody>
          <a:bodyPr lIns="92075" tIns="46038" rIns="92075" bIns="46038" anchor="ctr"/>
          <a:lstStyle/>
          <a:p>
            <a:pPr eaLnBrk="1" hangingPunct="1"/>
            <a:r>
              <a:rPr lang="el-GR" altLang="fr-FR" dirty="0">
                <a:cs typeface="Times New Roman" panose="02020603050405020304" pitchFamily="18" charset="0"/>
                <a:sym typeface="Wingdings" panose="05000000000000000000" pitchFamily="2" charset="2"/>
              </a:rPr>
              <a:t>Μείωση του στρες</a:t>
            </a:r>
            <a:endParaRPr lang="en-US" altLang="de-DE" dirty="0" smtClean="0"/>
          </a:p>
        </p:txBody>
      </p:sp>
      <p:sp>
        <p:nvSpPr>
          <p:cNvPr id="29699" name="Rectangle 3"/>
          <p:cNvSpPr>
            <a:spLocks noGrp="1" noChangeArrowheads="1"/>
          </p:cNvSpPr>
          <p:nvPr>
            <p:ph type="body" idx="4294967295"/>
          </p:nvPr>
        </p:nvSpPr>
        <p:spPr>
          <a:xfrm>
            <a:off x="611188" y="4221163"/>
            <a:ext cx="8280400" cy="2160587"/>
          </a:xfrm>
        </p:spPr>
        <p:txBody>
          <a:bodyPr lIns="92075" tIns="46038" rIns="92075" bIns="46038"/>
          <a:lstStyle/>
          <a:p>
            <a:pPr marL="714375" indent="-352425" eaLnBrk="1" hangingPunct="1">
              <a:lnSpc>
                <a:spcPct val="80000"/>
              </a:lnSpc>
              <a:defRPr/>
            </a:pPr>
            <a:endParaRPr lang="en-US" altLang="de-DE" sz="1200" dirty="0" smtClean="0">
              <a:latin typeface="+mj-lt"/>
            </a:endParaRPr>
          </a:p>
          <a:p>
            <a:pPr marL="363538" indent="-363538" eaLnBrk="1" hangingPunct="1">
              <a:buClr>
                <a:srgbClr val="8CADAE"/>
              </a:buClr>
              <a:buFontTx/>
              <a:buChar char="o"/>
            </a:pPr>
            <a:r>
              <a:rPr lang="el-GR" altLang="fr-FR" dirty="0">
                <a:latin typeface="+mj-lt"/>
                <a:cs typeface="Times New Roman" panose="02020603050405020304" pitchFamily="18" charset="0"/>
              </a:rPr>
              <a:t>Επιτρέψτε στον εαυτό σας διαλείμματα</a:t>
            </a:r>
          </a:p>
          <a:p>
            <a:pPr marL="363538" indent="-363538" eaLnBrk="1" hangingPunct="1">
              <a:buClr>
                <a:srgbClr val="8CADAE"/>
              </a:buClr>
              <a:buFontTx/>
              <a:buChar char="o"/>
            </a:pPr>
            <a:r>
              <a:rPr lang="el-GR" altLang="fr-FR" dirty="0">
                <a:latin typeface="+mj-lt"/>
                <a:cs typeface="Times New Roman" panose="02020603050405020304" pitchFamily="18" charset="0"/>
              </a:rPr>
              <a:t>Κάντε πράγματα που ευχαριστιέστε</a:t>
            </a:r>
          </a:p>
          <a:p>
            <a:pPr marL="363538" indent="-363538" eaLnBrk="1" hangingPunct="1">
              <a:buClr>
                <a:srgbClr val="8CADAE"/>
              </a:buClr>
              <a:buFontTx/>
              <a:buChar char="o"/>
            </a:pPr>
            <a:r>
              <a:rPr lang="el-GR" altLang="fr-FR" dirty="0">
                <a:latin typeface="+mj-lt"/>
                <a:cs typeface="Times New Roman" panose="02020603050405020304" pitchFamily="18" charset="0"/>
              </a:rPr>
              <a:t>Μάθετε τεχνικές χαλάρωσης</a:t>
            </a:r>
          </a:p>
          <a:p>
            <a:pPr marL="363538" indent="-363538" eaLnBrk="1" hangingPunct="1">
              <a:buClr>
                <a:srgbClr val="8CADAE"/>
              </a:buClr>
              <a:buFontTx/>
              <a:buChar char="o"/>
            </a:pPr>
            <a:r>
              <a:rPr lang="el-GR" altLang="fr-FR" dirty="0">
                <a:latin typeface="+mj-lt"/>
                <a:cs typeface="Times New Roman" panose="02020603050405020304" pitchFamily="18" charset="0"/>
              </a:rPr>
              <a:t>Επιτρέψτε σε φίλους να σας βοηθήσουν</a:t>
            </a:r>
          </a:p>
          <a:p>
            <a:pPr marL="363538" indent="-363538" eaLnBrk="1" hangingPunct="1">
              <a:buClr>
                <a:srgbClr val="8CADAE"/>
              </a:buClr>
              <a:buFontTx/>
              <a:buChar char="o"/>
            </a:pPr>
            <a:r>
              <a:rPr lang="el-GR" altLang="fr-FR" dirty="0">
                <a:latin typeface="+mj-lt"/>
                <a:cs typeface="Times New Roman" panose="02020603050405020304" pitchFamily="18" charset="0"/>
              </a:rPr>
              <a:t>Κάντε σχέδια∙ σκεφτείτε τις προθέσεις σας από το Α ως το Ω</a:t>
            </a:r>
            <a:endParaRPr lang="de-DE" altLang="fr-FR" dirty="0">
              <a:latin typeface="+mj-lt"/>
              <a:cs typeface="Times New Roman" panose="02020603050405020304" pitchFamily="18" charset="0"/>
            </a:endParaRPr>
          </a:p>
        </p:txBody>
      </p:sp>
      <p:sp>
        <p:nvSpPr>
          <p:cNvPr id="45060" name="Rectangle 4"/>
          <p:cNvSpPr>
            <a:spLocks noChangeArrowheads="1"/>
          </p:cNvSpPr>
          <p:nvPr/>
        </p:nvSpPr>
        <p:spPr bwMode="auto">
          <a:xfrm>
            <a:off x="-36513" y="6670675"/>
            <a:ext cx="2520951" cy="214313"/>
          </a:xfrm>
          <a:prstGeom prst="rect">
            <a:avLst/>
          </a:prstGeom>
          <a:noFill/>
          <a:ln w="9525">
            <a:noFill/>
            <a:miter lim="800000"/>
            <a:headEnd/>
            <a:tailEnd/>
          </a:ln>
        </p:spPr>
        <p:txBody>
          <a:bodyPr>
            <a:spAutoFit/>
          </a:bodyPr>
          <a:lstStyle/>
          <a:p>
            <a:pPr eaLnBrk="1" hangingPunct="1">
              <a:spcBef>
                <a:spcPct val="50000"/>
              </a:spcBef>
            </a:pPr>
            <a:r>
              <a:rPr lang="en-US" altLang="de-DE" sz="800" i="1">
                <a:cs typeface="Times New Roman" pitchFamily="18" charset="0"/>
              </a:rPr>
              <a:t>(</a:t>
            </a:r>
            <a:r>
              <a:rPr lang="en-US" altLang="de-DE" sz="800" i="1">
                <a:latin typeface="Arial" charset="0"/>
                <a:cs typeface="Times New Roman" pitchFamily="18" charset="0"/>
              </a:rPr>
              <a:t>“</a:t>
            </a:r>
            <a:r>
              <a:rPr lang="en-US" altLang="de-DE" sz="800" i="1">
                <a:cs typeface="Times New Roman" pitchFamily="18" charset="0"/>
              </a:rPr>
              <a:t>A Spot to Relax</a:t>
            </a:r>
            <a:r>
              <a:rPr lang="en-US" altLang="de-DE" sz="800" i="1">
                <a:latin typeface="Arial" charset="0"/>
                <a:cs typeface="Times New Roman" pitchFamily="18" charset="0"/>
              </a:rPr>
              <a:t>” by</a:t>
            </a:r>
            <a:r>
              <a:rPr lang="en-US" altLang="de-DE" sz="800" i="1">
                <a:cs typeface="Times New Roman" pitchFamily="18" charset="0"/>
              </a:rPr>
              <a:t> xtacocorex)</a:t>
            </a:r>
          </a:p>
        </p:txBody>
      </p:sp>
      <p:pic>
        <p:nvPicPr>
          <p:cNvPr id="45061" name="Picture 5" descr="A Spot to Relax - xtacocorex - flickr - ccc"/>
          <p:cNvPicPr>
            <a:picLocks noChangeAspect="1" noChangeArrowheads="1"/>
          </p:cNvPicPr>
          <p:nvPr/>
        </p:nvPicPr>
        <p:blipFill>
          <a:blip r:embed="rId3"/>
          <a:srcRect/>
          <a:stretch>
            <a:fillRect/>
          </a:stretch>
        </p:blipFill>
        <p:spPr bwMode="auto">
          <a:xfrm>
            <a:off x="2592388" y="1341438"/>
            <a:ext cx="3960812" cy="2674937"/>
          </a:xfrm>
          <a:prstGeom prst="rect">
            <a:avLst/>
          </a:prstGeom>
          <a:noFill/>
          <a:ln w="9525">
            <a:noFill/>
            <a:miter lim="800000"/>
            <a:headEnd/>
            <a:tailEnd/>
          </a:ln>
        </p:spPr>
      </p:pic>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11.21</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stretch>
            <a:fillRect/>
          </a:stretch>
        </p:blipFill>
        <p:spPr>
          <a:xfrm>
            <a:off x="4135551" y="1056825"/>
            <a:ext cx="4008956" cy="5281397"/>
          </a:xfrm>
          <a:prstGeom prst="rect">
            <a:avLst/>
          </a:prstGeom>
        </p:spPr>
      </p:pic>
      <p:pic>
        <p:nvPicPr>
          <p:cNvPr id="2" name="Grafik 1"/>
          <p:cNvPicPr>
            <a:picLocks noChangeAspect="1"/>
          </p:cNvPicPr>
          <p:nvPr/>
        </p:nvPicPr>
        <p:blipFill>
          <a:blip r:embed="rId4"/>
          <a:stretch>
            <a:fillRect/>
          </a:stretch>
        </p:blipFill>
        <p:spPr>
          <a:xfrm>
            <a:off x="300725" y="1056826"/>
            <a:ext cx="3657712" cy="5125009"/>
          </a:xfrm>
          <a:prstGeom prst="rect">
            <a:avLst/>
          </a:prstGeom>
        </p:spPr>
      </p:pic>
      <p:sp>
        <p:nvSpPr>
          <p:cNvPr id="47108" name="Text Box 2"/>
          <p:cNvSpPr txBox="1">
            <a:spLocks noChangeArrowheads="1"/>
          </p:cNvSpPr>
          <p:nvPr/>
        </p:nvSpPr>
        <p:spPr bwMode="auto">
          <a:xfrm>
            <a:off x="1066800" y="2451100"/>
            <a:ext cx="7239000" cy="1309688"/>
          </a:xfrm>
          <a:prstGeom prst="rect">
            <a:avLst/>
          </a:prstGeom>
          <a:noFill/>
          <a:ln w="9525">
            <a:noFill/>
            <a:miter lim="800000"/>
            <a:headEnd/>
            <a:tailEnd/>
          </a:ln>
        </p:spPr>
        <p:txBody>
          <a:bodyPr>
            <a:spAutoFit/>
          </a:bodyPr>
          <a:lstStyle/>
          <a:p>
            <a:pPr algn="ctr" eaLnBrk="1" hangingPunct="1">
              <a:spcBef>
                <a:spcPct val="50000"/>
              </a:spcBef>
            </a:pPr>
            <a:endParaRPr lang="de-DE" altLang="de-DE" sz="4400">
              <a:cs typeface="Times New Roman" pitchFamily="18" charset="0"/>
            </a:endParaRPr>
          </a:p>
          <a:p>
            <a:pPr eaLnBrk="1" hangingPunct="1">
              <a:spcBef>
                <a:spcPct val="50000"/>
              </a:spcBef>
            </a:pPr>
            <a:endParaRPr lang="en-US" altLang="de-DE" sz="2400">
              <a:cs typeface="Times New Roman" pitchFamily="18" charset="0"/>
            </a:endParaRPr>
          </a:p>
        </p:txBody>
      </p:sp>
      <p:sp>
        <p:nvSpPr>
          <p:cNvPr id="47109" name="Text Box 11"/>
          <p:cNvSpPr txBox="1">
            <a:spLocks noChangeArrowheads="1"/>
          </p:cNvSpPr>
          <p:nvPr/>
        </p:nvSpPr>
        <p:spPr bwMode="auto">
          <a:xfrm>
            <a:off x="0" y="196027"/>
            <a:ext cx="9144000" cy="400110"/>
          </a:xfrm>
          <a:prstGeom prst="rect">
            <a:avLst/>
          </a:prstGeom>
          <a:noFill/>
          <a:ln w="9525">
            <a:noFill/>
            <a:miter lim="800000"/>
            <a:headEnd/>
            <a:tailEnd/>
          </a:ln>
        </p:spPr>
        <p:txBody>
          <a:bodyPr anchor="ctr">
            <a:spAutoFit/>
          </a:bodyPr>
          <a:lstStyle/>
          <a:p>
            <a:pPr algn="ctr" eaLnBrk="1" hangingPunct="1"/>
            <a:r>
              <a:rPr lang="el-GR" sz="2000" dirty="0" smtClean="0">
                <a:solidFill>
                  <a:schemeClr val="accent1"/>
                </a:solidFill>
                <a:cs typeface="Times New Roman" pitchFamily="18" charset="0"/>
              </a:rPr>
              <a:t>Πρώιμα προειδοποιητικά συμπτώματα</a:t>
            </a:r>
            <a:r>
              <a:rPr lang="en-US" altLang="de-DE" sz="2000" dirty="0" smtClean="0">
                <a:solidFill>
                  <a:srgbClr val="D16349"/>
                </a:solidFill>
                <a:cs typeface="Times New Roman" pitchFamily="18" charset="0"/>
              </a:rPr>
              <a:t>: </a:t>
            </a:r>
            <a:r>
              <a:rPr lang="el-GR" altLang="de-DE" sz="2000" dirty="0" smtClean="0">
                <a:solidFill>
                  <a:srgbClr val="D16349"/>
                </a:solidFill>
                <a:cs typeface="Times New Roman" pitchFamily="18" charset="0"/>
              </a:rPr>
              <a:t>άντληση από τη λίστα</a:t>
            </a:r>
            <a:endParaRPr lang="en-US" altLang="de-DE" sz="2000" dirty="0">
              <a:solidFill>
                <a:srgbClr val="FFFFFF"/>
              </a:solidFill>
              <a:cs typeface="Times New Roman" pitchFamily="18" charset="0"/>
            </a:endParaRPr>
          </a:p>
        </p:txBody>
      </p:sp>
      <p:sp>
        <p:nvSpPr>
          <p:cNvPr id="47110" name="Rectangle 13"/>
          <p:cNvSpPr>
            <a:spLocks noChangeArrowheads="1"/>
          </p:cNvSpPr>
          <p:nvPr/>
        </p:nvSpPr>
        <p:spPr bwMode="auto">
          <a:xfrm>
            <a:off x="-57150" y="6662738"/>
            <a:ext cx="3917950" cy="214312"/>
          </a:xfrm>
          <a:prstGeom prst="rect">
            <a:avLst/>
          </a:prstGeom>
          <a:noFill/>
          <a:ln w="9525">
            <a:noFill/>
            <a:miter lim="800000"/>
            <a:headEnd/>
            <a:tailEnd/>
          </a:ln>
        </p:spPr>
        <p:txBody>
          <a:bodyPr wrap="none" anchor="ctr">
            <a:spAutoFit/>
          </a:bodyPr>
          <a:lstStyle/>
          <a:p>
            <a:pPr eaLnBrk="1" hangingPunct="1"/>
            <a:r>
              <a:rPr lang="en-US" altLang="de-DE" sz="800" i="1">
                <a:cs typeface="Times New Roman" pitchFamily="18" charset="0"/>
              </a:rPr>
              <a:t>(Checklist in dependence on Dr. med. T. Wobrock, </a:t>
            </a:r>
            <a:r>
              <a:rPr lang="en-US" altLang="de-DE" sz="800" i="1">
                <a:latin typeface="Arial" charset="0"/>
                <a:cs typeface="Times New Roman" pitchFamily="18" charset="0"/>
              </a:rPr>
              <a:t>“Checklist” by akaalias</a:t>
            </a:r>
            <a:r>
              <a:rPr lang="en-US" altLang="de-DE" sz="800" i="1">
                <a:cs typeface="Times New Roman" pitchFamily="18" charset="0"/>
              </a:rPr>
              <a:t>)</a:t>
            </a:r>
            <a:r>
              <a:rPr lang="en-US" altLang="de-DE" sz="800" b="1" i="1">
                <a:cs typeface="Times New Roman" pitchFamily="18" charset="0"/>
              </a:rPr>
              <a:t> </a:t>
            </a:r>
          </a:p>
        </p:txBody>
      </p:sp>
      <p:pic>
        <p:nvPicPr>
          <p:cNvPr id="47111" name="Picture 19" descr="Checklist - akaalias - flickr - ccc"/>
          <p:cNvPicPr>
            <a:picLocks noGrp="1" noChangeAspect="1" noChangeArrowheads="1"/>
          </p:cNvPicPr>
          <p:nvPr>
            <p:ph idx="4294967295"/>
          </p:nvPr>
        </p:nvPicPr>
        <p:blipFill>
          <a:blip r:embed="rId5"/>
          <a:srcRect/>
          <a:stretch>
            <a:fillRect/>
          </a:stretch>
        </p:blipFill>
        <p:spPr>
          <a:xfrm>
            <a:off x="7810500" y="4821238"/>
            <a:ext cx="1333500" cy="1847850"/>
          </a:xfrm>
        </p:spPr>
      </p:pic>
      <p:grpSp>
        <p:nvGrpSpPr>
          <p:cNvPr id="47112" name="Group 30"/>
          <p:cNvGrpSpPr>
            <a:grpSpLocks/>
          </p:cNvGrpSpPr>
          <p:nvPr/>
        </p:nvGrpSpPr>
        <p:grpSpPr bwMode="auto">
          <a:xfrm>
            <a:off x="0" y="6165850"/>
            <a:ext cx="2411413" cy="531813"/>
            <a:chOff x="0" y="3957"/>
            <a:chExt cx="1474" cy="335"/>
          </a:xfrm>
        </p:grpSpPr>
        <p:sp>
          <p:nvSpPr>
            <p:cNvPr id="47117" name="Rectangle 69"/>
            <p:cNvSpPr>
              <a:spLocks noChangeArrowheads="1"/>
            </p:cNvSpPr>
            <p:nvPr/>
          </p:nvSpPr>
          <p:spPr bwMode="auto">
            <a:xfrm>
              <a:off x="0" y="3957"/>
              <a:ext cx="1342"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7118" name="Picture 70" descr="Notizen2"/>
            <p:cNvPicPr>
              <a:picLocks noChangeAspect="1" noChangeArrowheads="1"/>
            </p:cNvPicPr>
            <p:nvPr/>
          </p:nvPicPr>
          <p:blipFill>
            <a:blip r:embed="rId6"/>
            <a:srcRect/>
            <a:stretch>
              <a:fillRect/>
            </a:stretch>
          </p:blipFill>
          <p:spPr bwMode="auto">
            <a:xfrm>
              <a:off x="37" y="3996"/>
              <a:ext cx="212" cy="219"/>
            </a:xfrm>
            <a:prstGeom prst="rect">
              <a:avLst/>
            </a:prstGeom>
            <a:noFill/>
            <a:ln w="9525">
              <a:noFill/>
              <a:miter lim="800000"/>
              <a:headEnd/>
              <a:tailEnd/>
            </a:ln>
          </p:spPr>
        </p:pic>
        <p:sp>
          <p:nvSpPr>
            <p:cNvPr id="47119" name="Text Box 71"/>
            <p:cNvSpPr txBox="1">
              <a:spLocks noChangeArrowheads="1"/>
            </p:cNvSpPr>
            <p:nvPr/>
          </p:nvSpPr>
          <p:spPr bwMode="auto">
            <a:xfrm>
              <a:off x="160" y="3985"/>
              <a:ext cx="1314" cy="307"/>
            </a:xfrm>
            <a:prstGeom prst="rect">
              <a:avLst/>
            </a:prstGeom>
            <a:noFill/>
            <a:ln w="9525">
              <a:noFill/>
              <a:miter lim="800000"/>
              <a:headEnd/>
              <a:tailEnd/>
            </a:ln>
          </p:spPr>
          <p:txBody>
            <a:bodyPr>
              <a:spAutoFit/>
            </a:bodyPr>
            <a:lstStyle/>
            <a:p>
              <a:pPr eaLnBrk="1" hangingPunct="1"/>
              <a:r>
                <a:rPr lang="de-DE" altLang="de-DE" sz="1400">
                  <a:cs typeface="Times New Roman" pitchFamily="18" charset="0"/>
                  <a:sym typeface="Wingdings" pitchFamily="2" charset="2"/>
                </a:rPr>
                <a:t>  </a:t>
              </a:r>
              <a:endParaRPr lang="de-DE" altLang="de-DE" sz="1200">
                <a:cs typeface="Times New Roman" pitchFamily="18" charset="0"/>
              </a:endParaRPr>
            </a:p>
            <a:p>
              <a:pPr eaLnBrk="1" hangingPunct="1"/>
              <a:r>
                <a:rPr lang="de-DE" altLang="de-DE" sz="1200">
                  <a:cs typeface="Times New Roman" pitchFamily="18" charset="0"/>
                </a:rPr>
                <a:t>     </a:t>
              </a:r>
            </a:p>
          </p:txBody>
        </p:sp>
      </p:grpSp>
      <p:sp>
        <p:nvSpPr>
          <p:cNvPr id="47113" name="Text Box 35"/>
          <p:cNvSpPr txBox="1">
            <a:spLocks noChangeArrowheads="1"/>
          </p:cNvSpPr>
          <p:nvPr/>
        </p:nvSpPr>
        <p:spPr bwMode="auto">
          <a:xfrm>
            <a:off x="477838" y="6184900"/>
            <a:ext cx="1803699" cy="492443"/>
          </a:xfrm>
          <a:prstGeom prst="rect">
            <a:avLst/>
          </a:prstGeom>
          <a:noFill/>
          <a:ln w="9525">
            <a:noFill/>
            <a:miter lim="800000"/>
            <a:headEnd/>
            <a:tailEnd/>
          </a:ln>
        </p:spPr>
        <p:txBody>
          <a:bodyPr wrap="none">
            <a:spAutoFit/>
          </a:bodyPr>
          <a:lstStyle/>
          <a:p>
            <a:pPr eaLnBrk="1" hangingPunct="1"/>
            <a:r>
              <a:rPr lang="en-US" altLang="de-DE" sz="1300" dirty="0">
                <a:cs typeface="Times New Roman" pitchFamily="18" charset="0"/>
                <a:sym typeface="Wingdings" pitchFamily="2" charset="2"/>
              </a:rPr>
              <a:t></a:t>
            </a:r>
            <a:r>
              <a:rPr lang="en-US" altLang="de-DE" sz="1300" dirty="0">
                <a:cs typeface="Times New Roman" pitchFamily="18" charset="0"/>
              </a:rPr>
              <a:t> </a:t>
            </a:r>
            <a:r>
              <a:rPr lang="el-GR" altLang="de-DE" sz="1300" i="1" dirty="0" smtClean="0">
                <a:cs typeface="Times New Roman" pitchFamily="18" charset="0"/>
              </a:rPr>
              <a:t>Φύλλα εργασίας</a:t>
            </a:r>
            <a:r>
              <a:rPr lang="en-US" altLang="de-DE" sz="1300" dirty="0" smtClean="0">
                <a:cs typeface="Times New Roman" pitchFamily="18" charset="0"/>
              </a:rPr>
              <a:t> </a:t>
            </a:r>
            <a:endParaRPr lang="en-US" altLang="de-DE" sz="1300" dirty="0">
              <a:cs typeface="Times New Roman" pitchFamily="18" charset="0"/>
            </a:endParaRPr>
          </a:p>
          <a:p>
            <a:pPr eaLnBrk="1" hangingPunct="1"/>
            <a:r>
              <a:rPr lang="en-US" altLang="de-DE" sz="1300" dirty="0">
                <a:cs typeface="Times New Roman" pitchFamily="18" charset="0"/>
              </a:rPr>
              <a:t>     11.3 </a:t>
            </a:r>
            <a:r>
              <a:rPr lang="el-GR" altLang="de-DE" sz="1300" dirty="0" smtClean="0">
                <a:cs typeface="Times New Roman" pitchFamily="18" charset="0"/>
              </a:rPr>
              <a:t>α</a:t>
            </a:r>
            <a:r>
              <a:rPr lang="en-US" altLang="de-DE" sz="1300" dirty="0" smtClean="0">
                <a:cs typeface="Times New Roman" pitchFamily="18" charset="0"/>
              </a:rPr>
              <a:t>,</a:t>
            </a:r>
            <a:r>
              <a:rPr lang="el-GR" altLang="de-DE" sz="1300" dirty="0" smtClean="0">
                <a:cs typeface="Times New Roman" pitchFamily="18" charset="0"/>
              </a:rPr>
              <a:t> β</a:t>
            </a:r>
            <a:endParaRPr lang="en-US" altLang="de-DE" sz="1300" dirty="0">
              <a:cs typeface="Times New Roman" pitchFamily="18" charset="0"/>
            </a:endParaRPr>
          </a:p>
        </p:txBody>
      </p:sp>
      <p:sp>
        <p:nvSpPr>
          <p:cNvPr id="15" name="Textfeld 3"/>
          <p:cNvSpPr txBox="1"/>
          <p:nvPr/>
        </p:nvSpPr>
        <p:spPr>
          <a:xfrm rot="19806148">
            <a:off x="1114425" y="3087321"/>
            <a:ext cx="2274888" cy="830997"/>
          </a:xfrm>
          <a:prstGeom prst="rect">
            <a:avLst/>
          </a:prstGeom>
          <a:noFill/>
        </p:spPr>
        <p:txBody>
          <a:bodyPr>
            <a:spAutoFit/>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eaLnBrk="1" hangingPunct="1">
              <a:defRPr/>
            </a:pPr>
            <a:r>
              <a:rPr lang="el-GR" altLang="de-DE" b="1" dirty="0" smtClean="0">
                <a:solidFill>
                  <a:srgbClr val="D9D9D9"/>
                </a:solidFill>
                <a:effectLst>
                  <a:outerShdw blurRad="38100" dist="38100" dir="2700000" algn="tl">
                    <a:srgbClr val="C0C0C0"/>
                  </a:outerShdw>
                </a:effectLst>
                <a:cs typeface="Times New Roman" panose="02020603050405020304" pitchFamily="18" charset="0"/>
              </a:rPr>
              <a:t>Φύλλο εργασίας</a:t>
            </a:r>
            <a:endParaRPr lang="en-US" altLang="de-DE" b="1" dirty="0" smtClean="0">
              <a:solidFill>
                <a:srgbClr val="D9D9D9"/>
              </a:solidFill>
              <a:effectLst>
                <a:outerShdw blurRad="38100" dist="38100" dir="2700000" algn="tl">
                  <a:srgbClr val="C0C0C0"/>
                </a:outerShdw>
              </a:effectLst>
              <a:cs typeface="Times New Roman" panose="02020603050405020304" pitchFamily="18" charset="0"/>
            </a:endParaRPr>
          </a:p>
        </p:txBody>
      </p:sp>
      <p:sp>
        <p:nvSpPr>
          <p:cNvPr id="16" name="Textfeld 3"/>
          <p:cNvSpPr txBox="1"/>
          <p:nvPr/>
        </p:nvSpPr>
        <p:spPr>
          <a:xfrm rot="19806148">
            <a:off x="4400628" y="2997477"/>
            <a:ext cx="2741983" cy="830997"/>
          </a:xfrm>
          <a:prstGeom prst="rect">
            <a:avLst/>
          </a:prstGeom>
          <a:noFill/>
        </p:spPr>
        <p:txBody>
          <a:bodyPr wrap="square">
            <a:spAutoFit/>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eaLnBrk="1" hangingPunct="1">
              <a:defRPr/>
            </a:pPr>
            <a:r>
              <a:rPr lang="el-GR" altLang="de-DE" b="1" dirty="0" smtClean="0">
                <a:solidFill>
                  <a:srgbClr val="D9D9D9"/>
                </a:solidFill>
                <a:effectLst>
                  <a:outerShdw blurRad="38100" dist="38100" dir="2700000" algn="tl">
                    <a:srgbClr val="C0C0C0"/>
                  </a:outerShdw>
                </a:effectLst>
                <a:cs typeface="Times New Roman" panose="02020603050405020304" pitchFamily="18" charset="0"/>
              </a:rPr>
              <a:t>Φύλλο εργασίας</a:t>
            </a:r>
            <a:endParaRPr lang="en-US" altLang="de-DE" b="1" dirty="0" smtClean="0">
              <a:solidFill>
                <a:srgbClr val="D9D9D9"/>
              </a:solidFill>
              <a:effectLst>
                <a:outerShdw blurRad="38100" dist="38100" dir="2700000" algn="tl">
                  <a:srgbClr val="C0C0C0"/>
                </a:outerShdw>
              </a:effectLst>
              <a:cs typeface="Times New Roman" panose="02020603050405020304" pitchFamily="18" charset="0"/>
            </a:endParaRPr>
          </a:p>
        </p:txBody>
      </p:sp>
      <p:sp>
        <p:nvSpPr>
          <p:cNvPr id="18" name="Text Box 11"/>
          <p:cNvSpPr txBox="1">
            <a:spLocks noChangeArrowheads="1"/>
          </p:cNvSpPr>
          <p:nvPr/>
        </p:nvSpPr>
        <p:spPr bwMode="auto">
          <a:xfrm>
            <a:off x="2915816" y="6626335"/>
            <a:ext cx="6228184" cy="279180"/>
          </a:xfrm>
          <a:prstGeom prst="rect">
            <a:avLst/>
          </a:prstGeom>
          <a:noFill/>
          <a:ln w="9525">
            <a:noFill/>
            <a:miter lim="800000"/>
            <a:headEnd/>
            <a:tailEnd/>
          </a:ln>
          <a:effectLst/>
        </p:spPr>
        <p:txBody>
          <a:bodyPr wrap="square"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11.22</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0" y="0"/>
            <a:ext cx="9144000" cy="765175"/>
          </a:xfrm>
        </p:spPr>
        <p:txBody>
          <a:bodyPr anchor="ctr"/>
          <a:lstStyle/>
          <a:p>
            <a:pPr eaLnBrk="1" hangingPunct="1"/>
            <a:r>
              <a:rPr lang="el-GR" dirty="0" smtClean="0"/>
              <a:t>Σχέδιο Κινδύνου</a:t>
            </a:r>
            <a:r>
              <a:rPr lang="de-DE" sz="3200" dirty="0" smtClean="0"/>
              <a:t/>
            </a:r>
            <a:br>
              <a:rPr lang="de-DE" sz="3200" dirty="0" smtClean="0"/>
            </a:br>
            <a:r>
              <a:rPr lang="el-GR" sz="1600" dirty="0" smtClean="0"/>
              <a:t>Τι πρέπει να κάνω αν παρατηρήσω προειδοποιητικά σημάδια ψύχωσης; </a:t>
            </a:r>
            <a:endParaRPr lang="en-US" altLang="de-DE" sz="1600" dirty="0" smtClean="0"/>
          </a:p>
        </p:txBody>
      </p:sp>
      <p:graphicFrame>
        <p:nvGraphicFramePr>
          <p:cNvPr id="78914" name="Group 66"/>
          <p:cNvGraphicFramePr>
            <a:graphicFrameLocks noGrp="1"/>
          </p:cNvGraphicFramePr>
          <p:nvPr/>
        </p:nvGraphicFramePr>
        <p:xfrm>
          <a:off x="250825" y="1339850"/>
          <a:ext cx="8640763" cy="4389880"/>
        </p:xfrm>
        <a:graphic>
          <a:graphicData uri="http://schemas.openxmlformats.org/drawingml/2006/table">
            <a:tbl>
              <a:tblPr/>
              <a:tblGrid>
                <a:gridCol w="3910013"/>
                <a:gridCol w="4730750"/>
              </a:tblGrid>
              <a:tr h="342871">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1" i="0" u="none" strike="noStrike" cap="none" normalizeH="0" baseline="0" dirty="0" smtClean="0">
                          <a:ln>
                            <a:noFill/>
                          </a:ln>
                          <a:solidFill>
                            <a:schemeClr val="tx1"/>
                          </a:solidFill>
                          <a:effectLst/>
                          <a:latin typeface="Verdana" pitchFamily="34" charset="0"/>
                        </a:rPr>
                        <a:t>Συμπτώματα</a:t>
                      </a:r>
                      <a:endParaRPr kumimoji="0" lang="de-DE" sz="16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1" i="0" u="none" strike="noStrike" cap="none" normalizeH="0" baseline="0" dirty="0" smtClean="0">
                          <a:ln>
                            <a:noFill/>
                          </a:ln>
                          <a:solidFill>
                            <a:schemeClr val="tx1"/>
                          </a:solidFill>
                          <a:effectLst/>
                          <a:latin typeface="Verdana" pitchFamily="34" charset="0"/>
                        </a:rPr>
                        <a:t>Τι να κάνω</a:t>
                      </a:r>
                      <a:r>
                        <a:rPr kumimoji="0" lang="de-DE" sz="1600" b="1" i="0" u="none" strike="noStrike" cap="none" normalizeH="0" baseline="0" dirty="0" smtClean="0">
                          <a:ln>
                            <a:noFill/>
                          </a:ln>
                          <a:solidFill>
                            <a:schemeClr val="tx1"/>
                          </a:solidFill>
                          <a:effectLst/>
                          <a:latin typeface="Verdana" pitchFamily="34" charset="0"/>
                        </a:rPr>
                        <a:t>:</a:t>
                      </a:r>
                      <a:endParaRPr kumimoji="0" lang="de-DE" sz="16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25980">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anose="020B0604030504040204" pitchFamily="34" charset="0"/>
                        </a:rPr>
                        <a:t>Πρώιμα προειδοποιητικά συμπτώματα</a:t>
                      </a:r>
                      <a:r>
                        <a:rPr kumimoji="0" lang="de-DE" sz="1400" b="0" i="0" u="none" strike="noStrike" cap="none" normalizeH="0" baseline="0" dirty="0" smtClean="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err="1" smtClean="0">
                          <a:ln>
                            <a:noFill/>
                          </a:ln>
                          <a:solidFill>
                            <a:schemeClr val="tx1"/>
                          </a:solidFill>
                          <a:effectLst/>
                          <a:latin typeface="Verdana" panose="020B0604030504040204" pitchFamily="34" charset="0"/>
                        </a:rPr>
                        <a:t>π.χ</a:t>
                      </a:r>
                      <a:r>
                        <a:rPr kumimoji="0" lang="de-DE" sz="1400" b="0" i="0" u="none" strike="noStrike" cap="none" normalizeH="0" baseline="0" dirty="0" smtClean="0">
                          <a:ln>
                            <a:noFill/>
                          </a:ln>
                          <a:solidFill>
                            <a:schemeClr val="tx1"/>
                          </a:solidFill>
                          <a:effectLst/>
                          <a:latin typeface="Verdana" panose="020B0604030504040204" pitchFamily="34" charset="0"/>
                        </a:rPr>
                        <a:t>. </a:t>
                      </a:r>
                      <a:r>
                        <a:rPr kumimoji="0" lang="el-GR" sz="1400" b="0" i="0" u="none" strike="noStrike" cap="none" normalizeH="0" baseline="0" dirty="0" smtClean="0">
                          <a:ln>
                            <a:noFill/>
                          </a:ln>
                          <a:solidFill>
                            <a:schemeClr val="tx1"/>
                          </a:solidFill>
                          <a:effectLst/>
                          <a:latin typeface="Verdana" panose="020B0604030504040204" pitchFamily="34" charset="0"/>
                        </a:rPr>
                        <a:t>νευρικότητα, αδυναμία να πάει κάποιος στη δουλειά, συχνότερη εμπλοκή σε διαμάχες με τους άλλους</a:t>
                      </a:r>
                      <a:endPar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defRPr/>
                      </a:pPr>
                      <a:r>
                        <a:rPr kumimoji="0" lang="el-GR" sz="1400" b="0" i="0" u="none" strike="noStrike" cap="none" normalizeH="0" baseline="0" dirty="0" err="1" smtClean="0">
                          <a:ln>
                            <a:noFill/>
                          </a:ln>
                          <a:solidFill>
                            <a:schemeClr val="tx1"/>
                          </a:solidFill>
                          <a:effectLst/>
                          <a:latin typeface="Verdana" panose="020B0604030504040204" pitchFamily="34" charset="0"/>
                        </a:rPr>
                        <a:t>π.χ</a:t>
                      </a:r>
                      <a:r>
                        <a:rPr kumimoji="0" lang="de-DE" sz="1400" b="0" i="0" u="none" strike="noStrike" cap="none" normalizeH="0" baseline="0" dirty="0" smtClean="0">
                          <a:ln>
                            <a:noFill/>
                          </a:ln>
                          <a:solidFill>
                            <a:schemeClr val="tx1"/>
                          </a:solidFill>
                          <a:effectLst/>
                          <a:latin typeface="Verdana" panose="020B0604030504040204" pitchFamily="34" charset="0"/>
                        </a:rPr>
                        <a:t>. </a:t>
                      </a:r>
                      <a:r>
                        <a:rPr kumimoji="0" lang="el-GR" sz="1400" b="0" i="0" u="none" strike="noStrike" cap="none" normalizeH="0" baseline="0" dirty="0" smtClean="0">
                          <a:ln>
                            <a:noFill/>
                          </a:ln>
                          <a:solidFill>
                            <a:schemeClr val="tx1"/>
                          </a:solidFill>
                          <a:effectLst/>
                          <a:latin typeface="Verdana" panose="020B0604030504040204" pitchFamily="34" charset="0"/>
                        </a:rPr>
                        <a:t>Να φροντίζω τον εαυτό μου καλύτερα</a:t>
                      </a:r>
                      <a:r>
                        <a:rPr kumimoji="0" lang="de-DE" sz="1400" b="0" i="0" u="none" strike="noStrike" cap="none" normalizeH="0" baseline="0" dirty="0" smtClean="0">
                          <a:ln>
                            <a:noFill/>
                          </a:ln>
                          <a:solidFill>
                            <a:schemeClr val="tx1"/>
                          </a:solidFill>
                          <a:effectLst/>
                          <a:latin typeface="Verdana" panose="020B0604030504040204" pitchFamily="34" charset="0"/>
                        </a:rPr>
                        <a:t>, </a:t>
                      </a:r>
                      <a:r>
                        <a:rPr kumimoji="0" lang="el-GR" sz="1400" b="0" i="0" u="none" strike="noStrike" cap="none" normalizeH="0" baseline="0" dirty="0" smtClean="0">
                          <a:ln>
                            <a:noFill/>
                          </a:ln>
                          <a:solidFill>
                            <a:schemeClr val="tx1"/>
                          </a:solidFill>
                          <a:effectLst/>
                          <a:latin typeface="Verdana" panose="020B0604030504040204" pitchFamily="34" charset="0"/>
                        </a:rPr>
                        <a:t>να προσπαθήσω να μειώσω </a:t>
                      </a:r>
                      <a:r>
                        <a:rPr kumimoji="0" lang="el-GR" sz="1400" b="0" i="0" u="none" strike="noStrike" cap="none" normalizeH="0" baseline="0" smtClean="0">
                          <a:ln>
                            <a:noFill/>
                          </a:ln>
                          <a:solidFill>
                            <a:schemeClr val="tx1"/>
                          </a:solidFill>
                          <a:effectLst/>
                          <a:latin typeface="Verdana" panose="020B0604030504040204" pitchFamily="34" charset="0"/>
                        </a:rPr>
                        <a:t>το άγχος </a:t>
                      </a:r>
                      <a:r>
                        <a:rPr kumimoji="0" lang="el-GR" sz="1400" b="0" i="0" u="none" strike="noStrike" cap="none" normalizeH="0" baseline="0" dirty="0" smtClean="0">
                          <a:ln>
                            <a:noFill/>
                          </a:ln>
                          <a:solidFill>
                            <a:schemeClr val="tx1"/>
                          </a:solidFill>
                          <a:effectLst/>
                          <a:latin typeface="Verdana" panose="020B0604030504040204" pitchFamily="34" charset="0"/>
                        </a:rPr>
                        <a:t>μου και να  κάνω ασκήσεις χαλάρωσης. Να ρωτήσω ανθρώπους που εμπιστεύομαι αν έχουν προσέξει κάποια αλλαγή. </a:t>
                      </a:r>
                      <a:endParaRPr kumimoji="0" lang="de-DE" sz="1400" b="0" i="0" u="none" strike="noStrike" cap="none" normalizeH="0" baseline="0" dirty="0" smtClean="0">
                        <a:ln>
                          <a:noFill/>
                        </a:ln>
                        <a:solidFill>
                          <a:schemeClr val="tx1"/>
                        </a:solidFill>
                        <a:effectLst/>
                        <a:latin typeface="Verdana" panose="020B0604030504040204"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6395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l-GR" sz="1400" b="0" i="0" u="none" strike="noStrike" cap="none" normalizeH="0" baseline="0" dirty="0" smtClean="0">
                          <a:ln>
                            <a:noFill/>
                          </a:ln>
                          <a:solidFill>
                            <a:schemeClr val="tx1"/>
                          </a:solidFill>
                          <a:effectLst/>
                          <a:latin typeface="Verdana" panose="020B0604030504040204" pitchFamily="34" charset="0"/>
                        </a:rPr>
                        <a:t>Όψιμα προειδοποιητικά σημάδια</a:t>
                      </a: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rPr>
                        <a:t>: </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l-GR" altLang="de-DE" sz="1400" b="0" i="0" u="none" strike="noStrike" cap="none" normalizeH="0" baseline="0" noProof="0" dirty="0" err="1" smtClean="0">
                          <a:ln>
                            <a:noFill/>
                          </a:ln>
                          <a:solidFill>
                            <a:schemeClr val="tx1"/>
                          </a:solidFill>
                          <a:effectLst/>
                          <a:latin typeface="Verdana" panose="020B0604030504040204" pitchFamily="34" charset="0"/>
                          <a:ea typeface="MS PGothic" panose="020B0600070205080204" pitchFamily="34" charset="-128"/>
                        </a:rPr>
                        <a:t>π.χ</a:t>
                      </a: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rPr>
                        <a:t>. </a:t>
                      </a:r>
                      <a:r>
                        <a:rPr kumimoji="0" lang="el-GR" sz="1400" b="0" i="0" u="none" strike="noStrike" cap="none" normalizeH="0" baseline="0" dirty="0" smtClean="0">
                          <a:ln>
                            <a:noFill/>
                          </a:ln>
                          <a:solidFill>
                            <a:schemeClr val="tx1"/>
                          </a:solidFill>
                          <a:effectLst/>
                          <a:latin typeface="Verdana" panose="020B0604030504040204" pitchFamily="34" charset="0"/>
                        </a:rPr>
                        <a:t>διαταραχές ύπνου, η αίσθηση ότι οι άλλοι γελάνε με μένα ή μιλάνε για μένα</a:t>
                      </a:r>
                      <a:endPar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defRPr/>
                      </a:pPr>
                      <a:r>
                        <a:rPr kumimoji="0" lang="el-GR" sz="1400" b="0" i="0" u="none" strike="noStrike" cap="none" normalizeH="0" baseline="0" dirty="0" smtClean="0">
                          <a:ln>
                            <a:noFill/>
                          </a:ln>
                          <a:solidFill>
                            <a:schemeClr val="tx1"/>
                          </a:solidFill>
                          <a:effectLst/>
                          <a:latin typeface="Verdana" panose="020B0604030504040204" pitchFamily="34" charset="0"/>
                        </a:rPr>
                        <a:t>π</a:t>
                      </a:r>
                      <a:r>
                        <a:rPr kumimoji="0" lang="de-DE" sz="1400" b="0" i="0" u="none" strike="noStrike" cap="none" normalizeH="0" baseline="0" dirty="0" smtClean="0">
                          <a:ln>
                            <a:noFill/>
                          </a:ln>
                          <a:solidFill>
                            <a:schemeClr val="tx1"/>
                          </a:solidFill>
                          <a:effectLst/>
                          <a:latin typeface="Verdana" panose="020B0604030504040204" pitchFamily="34" charset="0"/>
                        </a:rPr>
                        <a:t>.</a:t>
                      </a:r>
                      <a:r>
                        <a:rPr kumimoji="0" lang="el-GR" sz="1400" b="0" i="0" u="none" strike="noStrike" cap="none" normalizeH="0" baseline="0" dirty="0" smtClean="0">
                          <a:ln>
                            <a:noFill/>
                          </a:ln>
                          <a:solidFill>
                            <a:schemeClr val="tx1"/>
                          </a:solidFill>
                          <a:effectLst/>
                          <a:latin typeface="Verdana" panose="020B0604030504040204" pitchFamily="34" charset="0"/>
                        </a:rPr>
                        <a:t>χ</a:t>
                      </a:r>
                      <a:r>
                        <a:rPr kumimoji="0" lang="de-DE" sz="1400" b="0" i="0" u="none" strike="noStrike" cap="none" normalizeH="0" baseline="0" dirty="0" smtClean="0">
                          <a:ln>
                            <a:noFill/>
                          </a:ln>
                          <a:solidFill>
                            <a:schemeClr val="tx1"/>
                          </a:solidFill>
                          <a:effectLst/>
                          <a:latin typeface="Verdana" panose="020B0604030504040204" pitchFamily="34" charset="0"/>
                        </a:rPr>
                        <a:t>. </a:t>
                      </a:r>
                      <a:r>
                        <a:rPr kumimoji="0" lang="el-GR" sz="1400" b="0" i="0" u="none" strike="noStrike" cap="none" normalizeH="0" baseline="0" dirty="0" smtClean="0">
                          <a:ln>
                            <a:noFill/>
                          </a:ln>
                          <a:solidFill>
                            <a:schemeClr val="tx1"/>
                          </a:solidFill>
                          <a:effectLst/>
                          <a:latin typeface="Verdana" panose="020B0604030504040204" pitchFamily="34" charset="0"/>
                        </a:rPr>
                        <a:t>Να ξαναδιαβάσω το υλικό από τη </a:t>
                      </a:r>
                      <a:r>
                        <a:rPr kumimoji="0" lang="el-GR" sz="1400" b="0" i="0" u="none" strike="noStrike" cap="none" normalizeH="0" baseline="0" dirty="0" err="1" smtClean="0">
                          <a:ln>
                            <a:noFill/>
                          </a:ln>
                          <a:solidFill>
                            <a:schemeClr val="tx1"/>
                          </a:solidFill>
                          <a:effectLst/>
                          <a:latin typeface="Verdana" panose="020B0604030504040204" pitchFamily="34" charset="0"/>
                        </a:rPr>
                        <a:t>Μεταγνωστική</a:t>
                      </a:r>
                      <a:r>
                        <a:rPr kumimoji="0" lang="el-GR" sz="1400" b="0" i="0" u="none" strike="noStrike" cap="none" normalizeH="0" baseline="0" dirty="0" smtClean="0">
                          <a:ln>
                            <a:noFill/>
                          </a:ln>
                          <a:solidFill>
                            <a:schemeClr val="tx1"/>
                          </a:solidFill>
                          <a:effectLst/>
                          <a:latin typeface="Verdana" panose="020B0604030504040204" pitchFamily="34" charset="0"/>
                        </a:rPr>
                        <a:t> Θεραπεία (π.χ. την κίτρινη κάρτα) και να σκεφτώ πιθανές εναλλακτικές εξηγήσεις των απόψεών μου.</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9507">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rPr>
                        <a:t>Πρώτα ψυχωτικά συμπτώματα</a:t>
                      </a:r>
                      <a:r>
                        <a:rPr kumimoji="0" lang="de-DE" sz="1400" b="0" i="0" u="none" strike="noStrike" cap="none" normalizeH="0" baseline="0" dirty="0" smtClean="0">
                          <a:ln>
                            <a:noFill/>
                          </a:ln>
                          <a:solidFill>
                            <a:schemeClr val="tx1"/>
                          </a:solidFill>
                          <a:effectLst/>
                          <a:latin typeface="Verdana" pitchFamily="34" charset="0"/>
                        </a:rPr>
                        <a:t>:</a:t>
                      </a:r>
                    </a:p>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rPr>
                        <a:t>π.χ. προσβλητικές φωνές</a:t>
                      </a:r>
                      <a:endParaRPr kumimoji="0" lang="de-DE" sz="14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defRPr/>
                      </a:pPr>
                      <a:r>
                        <a:rPr kumimoji="0" lang="el-GR" sz="1400" b="0" i="0" u="none" strike="noStrike" cap="none" normalizeH="0" baseline="0" dirty="0" smtClean="0">
                          <a:ln>
                            <a:noFill/>
                          </a:ln>
                          <a:solidFill>
                            <a:schemeClr val="tx1"/>
                          </a:solidFill>
                          <a:effectLst/>
                          <a:latin typeface="Verdana" panose="020B0604030504040204" pitchFamily="34" charset="0"/>
                        </a:rPr>
                        <a:t>π</a:t>
                      </a:r>
                      <a:r>
                        <a:rPr kumimoji="0" lang="de-DE" sz="1400" b="0" i="0" u="none" strike="noStrike" cap="none" normalizeH="0" baseline="0" dirty="0" smtClean="0">
                          <a:ln>
                            <a:noFill/>
                          </a:ln>
                          <a:solidFill>
                            <a:schemeClr val="tx1"/>
                          </a:solidFill>
                          <a:effectLst/>
                          <a:latin typeface="Verdana" panose="020B0604030504040204" pitchFamily="34" charset="0"/>
                        </a:rPr>
                        <a:t>.</a:t>
                      </a:r>
                      <a:r>
                        <a:rPr kumimoji="0" lang="el-GR" sz="1400" b="0" i="0" u="none" strike="noStrike" cap="none" normalizeH="0" baseline="0" dirty="0" smtClean="0">
                          <a:ln>
                            <a:noFill/>
                          </a:ln>
                          <a:solidFill>
                            <a:schemeClr val="tx1"/>
                          </a:solidFill>
                          <a:effectLst/>
                          <a:latin typeface="Verdana" panose="020B0604030504040204" pitchFamily="34" charset="0"/>
                        </a:rPr>
                        <a:t>χ</a:t>
                      </a:r>
                      <a:r>
                        <a:rPr kumimoji="0" lang="de-DE" sz="1400" b="0" i="0" u="none" strike="noStrike" cap="none" normalizeH="0" baseline="0" dirty="0" smtClean="0">
                          <a:ln>
                            <a:noFill/>
                          </a:ln>
                          <a:solidFill>
                            <a:schemeClr val="tx1"/>
                          </a:solidFill>
                          <a:effectLst/>
                          <a:latin typeface="Verdana" panose="020B0604030504040204" pitchFamily="34" charset="0"/>
                        </a:rPr>
                        <a:t>. </a:t>
                      </a:r>
                      <a:r>
                        <a:rPr kumimoji="0" lang="el-GR" sz="1400" b="0" i="0" u="none" strike="noStrike" cap="none" normalizeH="0" baseline="0" dirty="0" smtClean="0">
                          <a:ln>
                            <a:noFill/>
                          </a:ln>
                          <a:solidFill>
                            <a:schemeClr val="tx1"/>
                          </a:solidFill>
                          <a:effectLst/>
                          <a:latin typeface="Verdana" panose="020B0604030504040204" pitchFamily="34" charset="0"/>
                        </a:rPr>
                        <a:t>Να τηλεφωνήσω στο θεραπευτή μου και να προγραμματίσω ένα ραντεβού.</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94398">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rPr>
                        <a:t>Σοβαρά ψυχωτικά συμπτώματα</a:t>
                      </a:r>
                      <a:r>
                        <a:rPr kumimoji="0" lang="de-DE" sz="1400" b="0" i="0" u="none" strike="noStrike" cap="none" normalizeH="0" baseline="0" dirty="0" smtClean="0">
                          <a:ln>
                            <a:noFill/>
                          </a:ln>
                          <a:solidFill>
                            <a:schemeClr val="tx1"/>
                          </a:solidFill>
                          <a:effectLst/>
                          <a:latin typeface="Verdana" pitchFamily="34" charset="0"/>
                        </a:rPr>
                        <a:t>:</a:t>
                      </a:r>
                    </a:p>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itchFamily="34" charset="0"/>
                        </a:rPr>
                        <a:t>π</a:t>
                      </a:r>
                      <a:r>
                        <a:rPr kumimoji="0" lang="de-DE" sz="1400" b="0" i="0" u="none" strike="noStrike" cap="none" normalizeH="0" baseline="0" dirty="0" smtClean="0">
                          <a:ln>
                            <a:noFill/>
                          </a:ln>
                          <a:solidFill>
                            <a:schemeClr val="tx1"/>
                          </a:solidFill>
                          <a:effectLst/>
                          <a:latin typeface="Verdana" pitchFamily="34" charset="0"/>
                        </a:rPr>
                        <a:t>.</a:t>
                      </a:r>
                      <a:r>
                        <a:rPr kumimoji="0" lang="el-GR" sz="1400" b="0" i="0" u="none" strike="noStrike" cap="none" normalizeH="0" baseline="0" dirty="0" smtClean="0">
                          <a:ln>
                            <a:noFill/>
                          </a:ln>
                          <a:solidFill>
                            <a:schemeClr val="tx1"/>
                          </a:solidFill>
                          <a:effectLst/>
                          <a:latin typeface="Verdana" pitchFamily="34" charset="0"/>
                        </a:rPr>
                        <a:t>χ. η πεποίθηση ότι παρακολουθούμε από κάμερες στο σπίτι</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400" b="0" i="0" u="none" strike="noStrike" cap="none" normalizeH="0" baseline="0" dirty="0" smtClean="0">
                          <a:ln>
                            <a:noFill/>
                          </a:ln>
                          <a:solidFill>
                            <a:schemeClr val="tx1"/>
                          </a:solidFill>
                          <a:effectLst/>
                          <a:latin typeface="Verdana" panose="020B0604030504040204" pitchFamily="34" charset="0"/>
                        </a:rPr>
                        <a:t>π</a:t>
                      </a:r>
                      <a:r>
                        <a:rPr kumimoji="0" lang="de-DE" sz="1400" b="0" i="0" u="none" strike="noStrike" cap="none" normalizeH="0" baseline="0" dirty="0" smtClean="0">
                          <a:ln>
                            <a:noFill/>
                          </a:ln>
                          <a:solidFill>
                            <a:schemeClr val="tx1"/>
                          </a:solidFill>
                          <a:effectLst/>
                          <a:latin typeface="Verdana" panose="020B0604030504040204" pitchFamily="34" charset="0"/>
                        </a:rPr>
                        <a:t>.</a:t>
                      </a:r>
                      <a:r>
                        <a:rPr kumimoji="0" lang="el-GR" sz="1400" b="0" i="0" u="none" strike="noStrike" cap="none" normalizeH="0" baseline="0" dirty="0" smtClean="0">
                          <a:ln>
                            <a:noFill/>
                          </a:ln>
                          <a:solidFill>
                            <a:schemeClr val="tx1"/>
                          </a:solidFill>
                          <a:effectLst/>
                          <a:latin typeface="Verdana" panose="020B0604030504040204" pitchFamily="34" charset="0"/>
                        </a:rPr>
                        <a:t>χ</a:t>
                      </a:r>
                      <a:r>
                        <a:rPr kumimoji="0" lang="de-DE" sz="1400" b="0" i="0" u="none" strike="noStrike" cap="none" normalizeH="0" baseline="0" dirty="0" smtClean="0">
                          <a:ln>
                            <a:noFill/>
                          </a:ln>
                          <a:solidFill>
                            <a:schemeClr val="tx1"/>
                          </a:solidFill>
                          <a:effectLst/>
                          <a:latin typeface="Verdana" panose="020B0604030504040204" pitchFamily="34" charset="0"/>
                        </a:rPr>
                        <a:t>. </a:t>
                      </a:r>
                      <a:r>
                        <a:rPr kumimoji="0" lang="el-GR" sz="1400" b="0" i="0" u="none" strike="noStrike" cap="none" normalizeH="0" baseline="0" dirty="0" smtClean="0">
                          <a:ln>
                            <a:noFill/>
                          </a:ln>
                          <a:solidFill>
                            <a:schemeClr val="tx1"/>
                          </a:solidFill>
                          <a:effectLst/>
                          <a:latin typeface="Verdana" panose="020B0604030504040204" pitchFamily="34" charset="0"/>
                        </a:rPr>
                        <a:t>Να στραφώ σε ένα άτομο που εμπιστεύομαι και γνωρίζει την κατάστασή μου και ο οποίος μπορεί να εξασφαλίσει ότι θα εισαχθώ σε ένα νοσοκομείο. Θεραπεία με </a:t>
                      </a:r>
                      <a:r>
                        <a:rPr kumimoji="0" lang="el-GR" sz="1400" b="0" i="0" u="none" strike="noStrike" cap="none" normalizeH="0" baseline="0" dirty="0" err="1" smtClean="0">
                          <a:ln>
                            <a:noFill/>
                          </a:ln>
                          <a:solidFill>
                            <a:schemeClr val="tx1"/>
                          </a:solidFill>
                          <a:effectLst/>
                          <a:latin typeface="Verdana" panose="020B0604030504040204" pitchFamily="34" charset="0"/>
                        </a:rPr>
                        <a:t>αντιψυχωτικό</a:t>
                      </a:r>
                      <a:r>
                        <a:rPr kumimoji="0" lang="el-GR" sz="1400" b="0" i="0" u="none" strike="noStrike" cap="none" normalizeH="0" baseline="0" dirty="0" smtClean="0">
                          <a:ln>
                            <a:noFill/>
                          </a:ln>
                          <a:solidFill>
                            <a:schemeClr val="tx1"/>
                          </a:solidFill>
                          <a:effectLst/>
                          <a:latin typeface="Verdana" panose="020B0604030504040204" pitchFamily="34" charset="0"/>
                        </a:rPr>
                        <a:t> φάρμακο (ή αύξηση της δοσολογίας) μπορεί να ενδείκνυται.</a:t>
                      </a:r>
                      <a:endParaRPr kumimoji="0" lang="en-US" sz="1400" b="0" i="0" u="none" strike="noStrike" cap="none" normalizeH="0" baseline="0" noProof="0" dirty="0" smtClean="0">
                        <a:ln>
                          <a:noFill/>
                        </a:ln>
                        <a:solidFill>
                          <a:schemeClr val="tx1"/>
                        </a:solidFill>
                        <a:effectLst/>
                        <a:latin typeface="Verdan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pSp>
        <p:nvGrpSpPr>
          <p:cNvPr id="49175" name="Group 40"/>
          <p:cNvGrpSpPr>
            <a:grpSpLocks/>
          </p:cNvGrpSpPr>
          <p:nvPr/>
        </p:nvGrpSpPr>
        <p:grpSpPr bwMode="auto">
          <a:xfrm>
            <a:off x="0" y="6167438"/>
            <a:ext cx="2628148" cy="474662"/>
            <a:chOff x="0" y="3957"/>
            <a:chExt cx="1607" cy="299"/>
          </a:xfrm>
        </p:grpSpPr>
        <p:sp>
          <p:nvSpPr>
            <p:cNvPr id="49177" name="Rectangle 69"/>
            <p:cNvSpPr>
              <a:spLocks noChangeArrowheads="1"/>
            </p:cNvSpPr>
            <p:nvPr/>
          </p:nvSpPr>
          <p:spPr bwMode="auto">
            <a:xfrm>
              <a:off x="0" y="3957"/>
              <a:ext cx="1607"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9178"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49179" name="Text Box 71"/>
            <p:cNvSpPr txBox="1">
              <a:spLocks noChangeArrowheads="1"/>
            </p:cNvSpPr>
            <p:nvPr/>
          </p:nvSpPr>
          <p:spPr bwMode="auto">
            <a:xfrm>
              <a:off x="110" y="4001"/>
              <a:ext cx="1453" cy="184"/>
            </a:xfrm>
            <a:prstGeom prst="rect">
              <a:avLst/>
            </a:prstGeom>
            <a:noFill/>
            <a:ln w="9525">
              <a:noFill/>
              <a:miter lim="800000"/>
              <a:headEnd/>
              <a:tailEnd/>
            </a:ln>
          </p:spPr>
          <p:txBody>
            <a:bodyPr wrap="square">
              <a:spAutoFit/>
            </a:bodyPr>
            <a:lstStyle/>
            <a:p>
              <a:pPr eaLnBrk="1" hangingPunct="1"/>
              <a:r>
                <a:rPr lang="de-DE" altLang="de-DE" sz="1300" dirty="0">
                  <a:cs typeface="Times New Roman" pitchFamily="18" charset="0"/>
                  <a:sym typeface="Wingdings" pitchFamily="2" charset="2"/>
                </a:rPr>
                <a:t>  </a:t>
              </a:r>
              <a:r>
                <a:rPr lang="de-DE" altLang="de-DE" sz="1300" dirty="0">
                  <a:cs typeface="Times New Roman" pitchFamily="18" charset="0"/>
                </a:rPr>
                <a:t> </a:t>
              </a:r>
              <a:r>
                <a:rPr lang="el-GR" altLang="de-DE" sz="1300" i="1" dirty="0" smtClean="0">
                  <a:cs typeface="Times New Roman" pitchFamily="18" charset="0"/>
                </a:rPr>
                <a:t>φύλλο εργασίας</a:t>
              </a:r>
              <a:r>
                <a:rPr lang="de-DE" altLang="de-DE" sz="1300" dirty="0" smtClean="0">
                  <a:cs typeface="Times New Roman" pitchFamily="18" charset="0"/>
                </a:rPr>
                <a:t> </a:t>
              </a:r>
              <a:r>
                <a:rPr lang="de-DE" altLang="de-DE" sz="1300" dirty="0">
                  <a:cs typeface="Times New Roman" pitchFamily="18" charset="0"/>
                </a:rPr>
                <a:t>11.4</a:t>
              </a:r>
            </a:p>
          </p:txBody>
        </p:sp>
      </p:grpSp>
      <p:sp>
        <p:nvSpPr>
          <p:cNvPr id="10" name="Text Box 11"/>
          <p:cNvSpPr txBox="1">
            <a:spLocks noChangeArrowheads="1"/>
          </p:cNvSpPr>
          <p:nvPr/>
        </p:nvSpPr>
        <p:spPr bwMode="auto">
          <a:xfrm>
            <a:off x="2771800" y="6626335"/>
            <a:ext cx="6372200" cy="279180"/>
          </a:xfrm>
          <a:prstGeom prst="rect">
            <a:avLst/>
          </a:prstGeom>
          <a:noFill/>
          <a:ln w="9525">
            <a:noFill/>
            <a:miter lim="800000"/>
            <a:headEnd/>
            <a:tailEnd/>
          </a:ln>
          <a:effectLst/>
        </p:spPr>
        <p:txBody>
          <a:bodyPr wrap="square"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11.23</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5"/>
          <p:cNvSpPr>
            <a:spLocks noGrp="1" noChangeArrowheads="1"/>
          </p:cNvSpPr>
          <p:nvPr>
            <p:ph type="title" idx="4294967295"/>
          </p:nvPr>
        </p:nvSpPr>
        <p:spPr>
          <a:xfrm>
            <a:off x="0" y="0"/>
            <a:ext cx="9144000" cy="765175"/>
          </a:xfrm>
        </p:spPr>
        <p:txBody>
          <a:bodyPr anchor="ctr"/>
          <a:lstStyle/>
          <a:p>
            <a:pPr eaLnBrk="1" hangingPunct="1"/>
            <a:r>
              <a:rPr lang="el-GR" altLang="de-DE" dirty="0" smtClean="0"/>
              <a:t>Εφαρμογές στην καθημερινή ζωή – αντιμετωπίζοντας τα στερεότυπα</a:t>
            </a:r>
            <a:endParaRPr lang="en-US" altLang="de-DE" dirty="0" smtClean="0"/>
          </a:p>
        </p:txBody>
      </p:sp>
      <p:sp>
        <p:nvSpPr>
          <p:cNvPr id="50179" name="Inhaltsplatzhalter 2"/>
          <p:cNvSpPr txBox="1">
            <a:spLocks/>
          </p:cNvSpPr>
          <p:nvPr/>
        </p:nvSpPr>
        <p:spPr bwMode="auto">
          <a:xfrm>
            <a:off x="252413" y="1330325"/>
            <a:ext cx="8639175" cy="5295900"/>
          </a:xfrm>
          <a:prstGeom prst="rect">
            <a:avLst/>
          </a:prstGeom>
          <a:noFill/>
          <a:ln w="9525">
            <a:noFill/>
            <a:miter lim="800000"/>
            <a:headEnd/>
            <a:tailEnd/>
          </a:ln>
        </p:spPr>
        <p:txBody>
          <a:bodyPr/>
          <a:lstStyle/>
          <a:p>
            <a:pPr marL="273050" indent="-273050" algn="ctr">
              <a:spcBef>
                <a:spcPts val="1200"/>
              </a:spcBef>
              <a:buClr>
                <a:srgbClr val="D16349"/>
              </a:buClr>
              <a:buSzPct val="85000"/>
            </a:pPr>
            <a:r>
              <a:rPr lang="el-GR" altLang="fr-FR" b="1" dirty="0" smtClean="0">
                <a:cs typeface="Times New Roman" panose="02020603050405020304" pitchFamily="18" charset="0"/>
              </a:rPr>
              <a:t>Εκπαιδευτικοί στόχοι</a:t>
            </a:r>
            <a:r>
              <a:rPr lang="de-DE" altLang="fr-FR" b="1" dirty="0" smtClean="0">
                <a:cs typeface="Times New Roman" panose="02020603050405020304" pitchFamily="18" charset="0"/>
              </a:rPr>
              <a:t>:</a:t>
            </a:r>
            <a:endParaRPr lang="en-US" altLang="de-DE" b="1" dirty="0">
              <a:solidFill>
                <a:srgbClr val="FF0000"/>
              </a:solidFill>
              <a:cs typeface="Times New Roman" pitchFamily="18" charset="0"/>
            </a:endParaRPr>
          </a:p>
          <a:p>
            <a:pPr marL="719138" lvl="1" indent="-358775" eaLnBrk="1" hangingPunct="1">
              <a:spcBef>
                <a:spcPts val="1200"/>
              </a:spcBef>
              <a:buClr>
                <a:srgbClr val="8CADAE"/>
              </a:buClr>
              <a:buSzPct val="85000"/>
              <a:buFontTx/>
              <a:buChar char="o"/>
            </a:pPr>
            <a:r>
              <a:rPr lang="el-GR" altLang="de-DE" dirty="0" smtClean="0"/>
              <a:t>Η ψύχωση/σχιζοφρένεια δεν είναι μια νόσος που πρέπει να κοινοποιηθεί. </a:t>
            </a:r>
            <a:r>
              <a:rPr lang="el-GR" dirty="0" smtClean="0">
                <a:ea typeface="Verdana" pitchFamily="34" charset="0"/>
                <a:cs typeface="Verdana" pitchFamily="34" charset="0"/>
              </a:rPr>
              <a:t>Είναι δικής σας απόφαση ποιούς και πόσο θα ενημερώσετε τους άλλους για τη διαταραχή σας αν θα ενημερώσετε τους άλλους για τη διάγνωση ή όχι. Αλλά να είστε απόλυτα ειλικρινής με τους επαγγελματίες ψυχικής υγείας ώστε να διασφαλίσετε ότι θα λάβετε την καλύτερη δυνατή βοήθεια και υποστήριξη. </a:t>
            </a:r>
            <a:endParaRPr lang="en-US" altLang="de-DE" dirty="0" smtClean="0">
              <a:solidFill>
                <a:srgbClr val="FF0000"/>
              </a:solidFill>
              <a:cs typeface="Times New Roman" pitchFamily="18" charset="0"/>
            </a:endParaRPr>
          </a:p>
          <a:p>
            <a:pPr marL="719138" lvl="1" indent="-358775" eaLnBrk="1" hangingPunct="1">
              <a:spcBef>
                <a:spcPts val="1200"/>
              </a:spcBef>
              <a:buClr>
                <a:srgbClr val="8CADAE"/>
              </a:buClr>
              <a:buSzPct val="85000"/>
              <a:buFontTx/>
              <a:buChar char="o"/>
            </a:pPr>
            <a:r>
              <a:rPr lang="el-GR" altLang="de-DE" dirty="0" smtClean="0">
                <a:cs typeface="Times New Roman" pitchFamily="18" charset="0"/>
              </a:rPr>
              <a:t>Οι ψυχικές διαταραχές συμβαίνουν πιο συχνά από ότι οι άνθρωποι πιστεύουν, παρ 'όλα αυτά υπάρχουν προκαταλήψεις γι' αυτές και για τα άτομα που πάσχουν από αυτές. </a:t>
            </a:r>
            <a:endParaRPr lang="en-US" altLang="de-DE" dirty="0">
              <a:cs typeface="Times New Roman" pitchFamily="18" charset="0"/>
            </a:endParaRPr>
          </a:p>
          <a:p>
            <a:pPr marL="719138" lvl="1" indent="-358775" eaLnBrk="1" hangingPunct="1">
              <a:spcBef>
                <a:spcPts val="1200"/>
              </a:spcBef>
              <a:buClr>
                <a:srgbClr val="8CADAE"/>
              </a:buClr>
              <a:buSzPct val="85000"/>
              <a:buFontTx/>
              <a:buChar char="o"/>
            </a:pPr>
            <a:r>
              <a:rPr lang="el-GR" altLang="de-DE" dirty="0" smtClean="0">
                <a:cs typeface="Times New Roman" pitchFamily="18" charset="0"/>
              </a:rPr>
              <a:t>Διορθώστε στερεότυπα ή λανθασμένες πληροφορίες σχετικά με την διαταραχή όσο εσείς θέλετε</a:t>
            </a:r>
            <a:r>
              <a:rPr lang="en-US" altLang="de-DE" dirty="0" smtClean="0">
                <a:cs typeface="Times New Roman" pitchFamily="18" charset="0"/>
              </a:rPr>
              <a:t> </a:t>
            </a:r>
            <a:r>
              <a:rPr lang="el-GR" altLang="de-DE" dirty="0" smtClean="0">
                <a:cs typeface="Times New Roman" pitchFamily="18" charset="0"/>
              </a:rPr>
              <a:t>και αισθάνεστε ότι αυτό είναι χρήσιμο. </a:t>
            </a:r>
            <a:endParaRPr lang="en-US" altLang="de-DE" dirty="0">
              <a:cs typeface="Times New Roman" pitchFamily="18" charset="0"/>
            </a:endParaRPr>
          </a:p>
          <a:p>
            <a:pPr marL="273050" indent="-273050">
              <a:spcBef>
                <a:spcPts val="1200"/>
              </a:spcBef>
              <a:buClr>
                <a:srgbClr val="D16349"/>
              </a:buClr>
              <a:buSzPct val="85000"/>
              <a:buFont typeface="Arial" charset="0"/>
              <a:buChar char="•"/>
            </a:pPr>
            <a:endParaRPr lang="de-DE" altLang="de-DE" dirty="0">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dirty="0">
              <a:solidFill>
                <a:srgbClr val="000000"/>
              </a:solidFill>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dirty="0">
              <a:solidFill>
                <a:srgbClr val="000000"/>
              </a:solidFill>
              <a:cs typeface="Times New Roman" pitchFamily="18" charset="0"/>
            </a:endParaRPr>
          </a:p>
        </p:txBody>
      </p:sp>
      <p:sp>
        <p:nvSpPr>
          <p:cNvPr id="5"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11.24</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5"/>
          <p:cNvSpPr txBox="1">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el-GR" altLang="de-DE" sz="2000" dirty="0" smtClean="0">
                <a:solidFill>
                  <a:srgbClr val="D16349"/>
                </a:solidFill>
              </a:rPr>
              <a:t>Εφαρμογές στην καθημερινή ζωή – πρόληψη υποτροπής</a:t>
            </a:r>
            <a:endParaRPr lang="en-US" altLang="de-DE" sz="2000" dirty="0">
              <a:solidFill>
                <a:srgbClr val="D16349"/>
              </a:solidFill>
              <a:cs typeface="Times New Roman" pitchFamily="18" charset="0"/>
            </a:endParaRPr>
          </a:p>
        </p:txBody>
      </p:sp>
      <p:sp>
        <p:nvSpPr>
          <p:cNvPr id="51203" name="Inhaltsplatzhalter 2"/>
          <p:cNvSpPr txBox="1">
            <a:spLocks/>
          </p:cNvSpPr>
          <p:nvPr/>
        </p:nvSpPr>
        <p:spPr bwMode="auto">
          <a:xfrm>
            <a:off x="252413" y="1330325"/>
            <a:ext cx="8639175" cy="5295900"/>
          </a:xfrm>
          <a:prstGeom prst="rect">
            <a:avLst/>
          </a:prstGeom>
          <a:noFill/>
          <a:ln w="9525">
            <a:noFill/>
            <a:miter lim="800000"/>
            <a:headEnd/>
            <a:tailEnd/>
          </a:ln>
        </p:spPr>
        <p:txBody>
          <a:bodyPr/>
          <a:lstStyle/>
          <a:p>
            <a:pPr algn="ctr" eaLnBrk="1" hangingPunct="1">
              <a:spcBef>
                <a:spcPct val="50000"/>
              </a:spcBef>
            </a:pPr>
            <a:r>
              <a:rPr lang="el-GR" altLang="fr-FR" b="1" dirty="0">
                <a:latin typeface="+mj-lt"/>
                <a:cs typeface="Times New Roman" panose="02020603050405020304" pitchFamily="18" charset="0"/>
              </a:rPr>
              <a:t>Εκπαιδευτικοί στόχοι</a:t>
            </a:r>
            <a:r>
              <a:rPr lang="de-DE" altLang="fr-FR" b="1" dirty="0">
                <a:latin typeface="+mj-lt"/>
                <a:cs typeface="Times New Roman" panose="02020603050405020304" pitchFamily="18" charset="0"/>
              </a:rPr>
              <a:t>:</a:t>
            </a:r>
          </a:p>
          <a:p>
            <a:pPr marL="719138" lvl="1" indent="-358775" eaLnBrk="1" hangingPunct="1">
              <a:spcBef>
                <a:spcPts val="1200"/>
              </a:spcBef>
              <a:buClr>
                <a:srgbClr val="8CADAE"/>
              </a:buClr>
              <a:buSzPct val="85000"/>
              <a:buFontTx/>
              <a:buChar char="o"/>
            </a:pPr>
            <a:r>
              <a:rPr lang="el-GR" altLang="de-DE" dirty="0" smtClean="0">
                <a:cs typeface="Times New Roman" pitchFamily="18" charset="0"/>
              </a:rPr>
              <a:t>Προσέξτε </a:t>
            </a:r>
            <a:r>
              <a:rPr lang="el-GR" altLang="de-DE" dirty="0">
                <a:cs typeface="Times New Roman" pitchFamily="18" charset="0"/>
              </a:rPr>
              <a:t>για συμπτώματα στρες τα οποία μπορεί να συμβάλλουν στην ανάπτυξη μιας ψυχικής διαταραχής σε ακραίες περιπτώσεις</a:t>
            </a:r>
            <a:r>
              <a:rPr lang="el-GR" altLang="de-DE" dirty="0" smtClean="0">
                <a:cs typeface="Times New Roman" pitchFamily="18" charset="0"/>
              </a:rPr>
              <a:t>.</a:t>
            </a:r>
            <a:endParaRPr lang="de-DE" altLang="de-DE" dirty="0" smtClean="0">
              <a:cs typeface="Times New Roman" pitchFamily="18" charset="0"/>
            </a:endParaRPr>
          </a:p>
          <a:p>
            <a:pPr marL="719138" lvl="1" indent="-358775" eaLnBrk="1" hangingPunct="1">
              <a:spcBef>
                <a:spcPts val="1200"/>
              </a:spcBef>
              <a:buClr>
                <a:srgbClr val="8CADAE"/>
              </a:buClr>
              <a:buSzPct val="85000"/>
              <a:buFontTx/>
              <a:buChar char="o"/>
            </a:pPr>
            <a:r>
              <a:rPr lang="el-GR" altLang="de-DE" dirty="0">
                <a:cs typeface="Times New Roman" pitchFamily="18" charset="0"/>
              </a:rPr>
              <a:t>Επέτρεψε στον εαυτό σας αρκετά διαλείμματα και σκεφτείτε στρατηγικές που θα μπορούσαν να σας βοηθήσουν να ελαττώσετε το στρες.</a:t>
            </a:r>
            <a:endParaRPr lang="de-DE" altLang="de-DE" dirty="0" smtClean="0">
              <a:cs typeface="Times New Roman" pitchFamily="18" charset="0"/>
            </a:endParaRPr>
          </a:p>
          <a:p>
            <a:pPr marL="719138" lvl="1" indent="-358775" eaLnBrk="1" hangingPunct="1">
              <a:spcBef>
                <a:spcPts val="1200"/>
              </a:spcBef>
              <a:buClr>
                <a:srgbClr val="8CADAE"/>
              </a:buClr>
              <a:buSzPct val="85000"/>
              <a:buFontTx/>
              <a:buChar char="o"/>
            </a:pPr>
            <a:r>
              <a:rPr lang="el-GR" altLang="de-DE" dirty="0">
                <a:cs typeface="Times New Roman" pitchFamily="18" charset="0"/>
              </a:rPr>
              <a:t>Μια υποτροπή της ψύχωσης ποτέ δεν έρχεται ξαφνικά αλλά προηγούνται διάφορα (πρώιμα) προειδοποιητικά σημάδια (π.χ. διαταραχές ύπνου, να μην μπορείτε να συγκροτήσετε τον εαυτό σας, ευερεθιστότητα). Προσέξτε για αυτά τα προειδοποιητικά σημάδια και κάντε χρήση ενός εξατομικευμένου σχεδίου κινδύνου σε περίπτωση που τα παρατηρήσετε.</a:t>
            </a:r>
            <a:endParaRPr lang="en-US" altLang="de-DE" dirty="0">
              <a:solidFill>
                <a:srgbClr val="000000"/>
              </a:solidFill>
              <a:cs typeface="Times New Roman" pitchFamily="18" charset="0"/>
            </a:endParaRPr>
          </a:p>
          <a:p>
            <a:pPr marL="273050" indent="-273050">
              <a:spcBef>
                <a:spcPts val="1200"/>
              </a:spcBef>
              <a:buClr>
                <a:srgbClr val="D16349"/>
              </a:buClr>
              <a:buSzPct val="85000"/>
              <a:buFont typeface="Arial" charset="0"/>
              <a:buChar char="•"/>
            </a:pPr>
            <a:endParaRPr lang="de-DE" altLang="de-DE" dirty="0">
              <a:solidFill>
                <a:srgbClr val="000000"/>
              </a:solidFill>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dirty="0">
              <a:solidFill>
                <a:srgbClr val="000000"/>
              </a:solidFill>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dirty="0">
              <a:solidFill>
                <a:srgbClr val="000000"/>
              </a:solidFill>
              <a:cs typeface="Times New Roman" pitchFamily="18" charset="0"/>
            </a:endParaRPr>
          </a:p>
        </p:txBody>
      </p:sp>
      <p:sp>
        <p:nvSpPr>
          <p:cNvPr id="5"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11.25</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7"/>
          <p:cNvSpPr txBox="1">
            <a:spLocks noChangeArrowheads="1"/>
          </p:cNvSpPr>
          <p:nvPr/>
        </p:nvSpPr>
        <p:spPr bwMode="auto">
          <a:xfrm>
            <a:off x="0" y="195263"/>
            <a:ext cx="9144000" cy="401637"/>
          </a:xfrm>
          <a:prstGeom prst="rect">
            <a:avLst/>
          </a:prstGeom>
          <a:noFill/>
          <a:ln w="9525">
            <a:noFill/>
            <a:miter lim="800000"/>
            <a:headEnd/>
            <a:tailEnd/>
          </a:ln>
        </p:spPr>
        <p:txBody>
          <a:bodyPr anchor="ctr">
            <a:spAutoFit/>
          </a:bodyPr>
          <a:lstStyle/>
          <a:p>
            <a:pPr algn="ctr">
              <a:spcBef>
                <a:spcPct val="50000"/>
              </a:spcBef>
            </a:pPr>
            <a:r>
              <a:rPr lang="el-GR" sz="2000" dirty="0" smtClean="0">
                <a:solidFill>
                  <a:schemeClr val="accent1"/>
                </a:solidFill>
              </a:rPr>
              <a:t>Πώς σχετίζεται αυτό με την ψύχωση;</a:t>
            </a:r>
            <a:endParaRPr lang="de-DE" sz="2000" dirty="0">
              <a:solidFill>
                <a:schemeClr val="accent1"/>
              </a:solidFill>
            </a:endParaRPr>
          </a:p>
        </p:txBody>
      </p:sp>
      <p:grpSp>
        <p:nvGrpSpPr>
          <p:cNvPr id="52227" name="Group 40"/>
          <p:cNvGrpSpPr>
            <a:grpSpLocks/>
          </p:cNvGrpSpPr>
          <p:nvPr/>
        </p:nvGrpSpPr>
        <p:grpSpPr bwMode="auto">
          <a:xfrm>
            <a:off x="0" y="6167444"/>
            <a:ext cx="2484230" cy="547688"/>
            <a:chOff x="0" y="3957"/>
            <a:chExt cx="1519" cy="345"/>
          </a:xfrm>
        </p:grpSpPr>
        <p:sp>
          <p:nvSpPr>
            <p:cNvPr id="52230" name="Rectangle 69"/>
            <p:cNvSpPr>
              <a:spLocks noChangeArrowheads="1"/>
            </p:cNvSpPr>
            <p:nvPr/>
          </p:nvSpPr>
          <p:spPr bwMode="auto">
            <a:xfrm>
              <a:off x="0" y="3957"/>
              <a:ext cx="147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52231"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52232" name="Text Box 71"/>
            <p:cNvSpPr txBox="1">
              <a:spLocks noChangeArrowheads="1"/>
            </p:cNvSpPr>
            <p:nvPr/>
          </p:nvSpPr>
          <p:spPr bwMode="auto">
            <a:xfrm>
              <a:off x="110" y="4001"/>
              <a:ext cx="1409" cy="301"/>
            </a:xfrm>
            <a:prstGeom prst="rect">
              <a:avLst/>
            </a:prstGeom>
            <a:noFill/>
            <a:ln w="9525">
              <a:noFill/>
              <a:miter lim="800000"/>
              <a:headEnd/>
              <a:tailEnd/>
            </a:ln>
          </p:spPr>
          <p:txBody>
            <a:bodyPr wrap="square">
              <a:spAutoFit/>
            </a:bodyPr>
            <a:lstStyle/>
            <a:p>
              <a:pPr eaLnBrk="1" hangingPunct="1"/>
              <a:r>
                <a:rPr lang="en-US" altLang="de-DE" sz="1300" dirty="0">
                  <a:cs typeface="Times New Roman" pitchFamily="18" charset="0"/>
                  <a:sym typeface="Wingdings" pitchFamily="2" charset="2"/>
                </a:rPr>
                <a:t>  </a:t>
              </a:r>
              <a:r>
                <a:rPr lang="en-US" altLang="de-DE" sz="1300" dirty="0">
                  <a:cs typeface="Times New Roman" pitchFamily="18" charset="0"/>
                </a:rPr>
                <a:t> </a:t>
              </a:r>
              <a:r>
                <a:rPr lang="el-GR" altLang="de-DE" sz="1300" i="1" dirty="0" smtClean="0">
                  <a:cs typeface="Times New Roman" pitchFamily="18" charset="0"/>
                </a:rPr>
                <a:t>φύλλο εργασίας</a:t>
              </a:r>
              <a:r>
                <a:rPr lang="en-US" altLang="de-DE" sz="1300" dirty="0" smtClean="0">
                  <a:cs typeface="Times New Roman" pitchFamily="18" charset="0"/>
                </a:rPr>
                <a:t> </a:t>
              </a:r>
              <a:r>
                <a:rPr lang="en-US" altLang="de-DE" sz="1300" dirty="0">
                  <a:cs typeface="Times New Roman" pitchFamily="18" charset="0"/>
                </a:rPr>
                <a:t>11.5</a:t>
              </a:r>
            </a:p>
            <a:p>
              <a:pPr eaLnBrk="1" hangingPunct="1"/>
              <a:r>
                <a:rPr lang="de-DE" altLang="de-DE" sz="1200" dirty="0">
                  <a:cs typeface="Times New Roman" pitchFamily="18" charset="0"/>
                </a:rPr>
                <a:t>     </a:t>
              </a:r>
            </a:p>
          </p:txBody>
        </p:sp>
      </p:grpSp>
      <p:sp>
        <p:nvSpPr>
          <p:cNvPr id="52228" name="Textfeld 11"/>
          <p:cNvSpPr txBox="1">
            <a:spLocks noChangeArrowheads="1"/>
          </p:cNvSpPr>
          <p:nvPr/>
        </p:nvSpPr>
        <p:spPr bwMode="auto">
          <a:xfrm>
            <a:off x="250825" y="1323975"/>
            <a:ext cx="8640763" cy="4154984"/>
          </a:xfrm>
          <a:prstGeom prst="rect">
            <a:avLst/>
          </a:prstGeom>
          <a:noFill/>
          <a:ln w="9525">
            <a:noFill/>
            <a:miter lim="800000"/>
            <a:headEnd/>
            <a:tailEnd/>
          </a:ln>
        </p:spPr>
        <p:txBody>
          <a:bodyPr>
            <a:spAutoFit/>
          </a:bodyPr>
          <a:lstStyle/>
          <a:p>
            <a:pPr marL="179388" eaLnBrk="1" hangingPunct="1">
              <a:spcBef>
                <a:spcPts val="1200"/>
              </a:spcBef>
            </a:pPr>
            <a:r>
              <a:rPr lang="el-GR" altLang="de-DE" dirty="0" smtClean="0">
                <a:cs typeface="Times New Roman" pitchFamily="18" charset="0"/>
              </a:rPr>
              <a:t>Όροι όπως σχιζοφρένεια και ψύχωση δημιουργούν λανθασμένες εντυπώσεις σε πολλούς ανθρώπους. Γίνετε ειδικός της δικής σας διαταραχής.</a:t>
            </a:r>
            <a:endParaRPr lang="en-US" altLang="de-DE" dirty="0">
              <a:cs typeface="Times New Roman" pitchFamily="18" charset="0"/>
            </a:endParaRPr>
          </a:p>
          <a:p>
            <a:pPr marL="179388" eaLnBrk="1" hangingPunct="1">
              <a:spcBef>
                <a:spcPts val="1200"/>
              </a:spcBef>
            </a:pPr>
            <a:r>
              <a:rPr lang="el-GR" altLang="de-DE" dirty="0" smtClean="0">
                <a:cs typeface="Times New Roman" pitchFamily="18" charset="0"/>
              </a:rPr>
              <a:t>Αυτό μπορεί να είναι χρήσιμο στην αντιμετώπιση των προκαταλήψεων και του στιγματισμού, καθώς και στην πρόληψη των υποτροπών.</a:t>
            </a:r>
            <a:endParaRPr lang="en-US" altLang="de-DE" dirty="0">
              <a:cs typeface="Times New Roman" pitchFamily="18" charset="0"/>
            </a:endParaRPr>
          </a:p>
          <a:p>
            <a:pPr marL="179388" eaLnBrk="1" hangingPunct="1">
              <a:spcBef>
                <a:spcPts val="1200"/>
              </a:spcBef>
            </a:pPr>
            <a:endParaRPr lang="en-US" altLang="de-DE" dirty="0">
              <a:cs typeface="Times New Roman" pitchFamily="18" charset="0"/>
            </a:endParaRPr>
          </a:p>
          <a:p>
            <a:pPr marL="179388" eaLnBrk="1" hangingPunct="1">
              <a:spcBef>
                <a:spcPts val="1200"/>
              </a:spcBef>
            </a:pPr>
            <a:r>
              <a:rPr lang="el-GR" altLang="de-DE" i="1" dirty="0" smtClean="0"/>
              <a:t>Ποιες πλευρές της θεραπευτικής ενότητας θεωρώ ιδιαίτερα χρήσιμες ή βοηθητικές; </a:t>
            </a:r>
          </a:p>
          <a:p>
            <a:pPr eaLnBrk="1" hangingPunct="1"/>
            <a:r>
              <a:rPr lang="el-GR" i="1" dirty="0" smtClean="0"/>
              <a:t>  </a:t>
            </a:r>
          </a:p>
          <a:p>
            <a:pPr eaLnBrk="1" hangingPunct="1"/>
            <a:r>
              <a:rPr lang="el-GR" i="1" dirty="0" smtClean="0"/>
              <a:t>  Πότε και σε ποιες συγκεκριμένες καταστάσεις θα μπορούσα να   </a:t>
            </a:r>
          </a:p>
          <a:p>
            <a:pPr eaLnBrk="1" hangingPunct="1"/>
            <a:r>
              <a:rPr lang="el-GR" i="1" dirty="0" smtClean="0"/>
              <a:t>  εφαρμόσω αυτά που έμαθα στο άμεσο μέλλον; Σε τι θα μπορούσαν να  </a:t>
            </a:r>
          </a:p>
          <a:p>
            <a:pPr eaLnBrk="1" hangingPunct="1"/>
            <a:r>
              <a:rPr lang="el-GR" i="1" dirty="0" smtClean="0"/>
              <a:t>  με βοηθήσουν (π.χ. να αισθανθώ λιγότερο ένταση);</a:t>
            </a:r>
            <a:r>
              <a:rPr lang="en-US" altLang="de-DE" i="1" dirty="0" smtClean="0"/>
              <a:t> </a:t>
            </a:r>
          </a:p>
          <a:p>
            <a:pPr marL="179388" eaLnBrk="1" hangingPunct="1"/>
            <a:endParaRPr lang="de-DE" altLang="de-DE" dirty="0">
              <a:cs typeface="Times New Roman" pitchFamily="18" charset="0"/>
            </a:endParaRPr>
          </a:p>
        </p:txBody>
      </p:sp>
      <p:sp>
        <p:nvSpPr>
          <p:cNvPr id="10" name="Text Box 11"/>
          <p:cNvSpPr txBox="1">
            <a:spLocks noChangeArrowheads="1"/>
          </p:cNvSpPr>
          <p:nvPr/>
        </p:nvSpPr>
        <p:spPr bwMode="auto">
          <a:xfrm>
            <a:off x="2915816" y="6626335"/>
            <a:ext cx="6228184" cy="279180"/>
          </a:xfrm>
          <a:prstGeom prst="rect">
            <a:avLst/>
          </a:prstGeom>
          <a:noFill/>
          <a:ln w="9525">
            <a:noFill/>
            <a:miter lim="800000"/>
            <a:headEnd/>
            <a:tailEnd/>
          </a:ln>
          <a:effectLst/>
        </p:spPr>
        <p:txBody>
          <a:bodyPr wrap="square" lIns="90000" tIns="46800" rIns="90000" bIns="46800" anchor="ctr">
            <a:spAutoFit/>
          </a:bodyPr>
          <a:lstStyle/>
          <a:p>
            <a:pPr algn="r" eaLnBrk="1" hangingPunct="1">
              <a:spcBef>
                <a:spcPct val="50000"/>
              </a:spcBef>
              <a:buFont typeface="Wingdings 2" pitchFamily="18" charset="2"/>
              <a:buNone/>
            </a:pPr>
            <a:r>
              <a:rPr lang="el-GR" altLang="de-DE" sz="1200" b="1" dirty="0">
                <a:solidFill>
                  <a:srgbClr val="646B86"/>
                </a:solidFill>
                <a:cs typeface="Times New Roman" pitchFamily="18" charset="0"/>
              </a:rPr>
              <a:t>ζώντας με την ψύχωση και πρόληψη υποτροπής</a:t>
            </a:r>
            <a:r>
              <a:rPr lang="en-US" altLang="de-DE" sz="1200" b="1" dirty="0">
                <a:solidFill>
                  <a:srgbClr val="646B86"/>
                </a:solidFill>
                <a:cs typeface="Times New Roman" pitchFamily="18" charset="0"/>
              </a:rPr>
              <a:t>   </a:t>
            </a:r>
            <a:r>
              <a:rPr lang="en-US" altLang="de-DE" sz="1200" b="1" dirty="0" smtClean="0">
                <a:solidFill>
                  <a:srgbClr val="646B86"/>
                </a:solidFill>
                <a:cs typeface="Times New Roman" pitchFamily="18" charset="0"/>
              </a:rPr>
              <a:t>11.26</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2660</Words>
  <Application>Microsoft Office PowerPoint</Application>
  <PresentationFormat>Bildschirmpräsentation (4:3)</PresentationFormat>
  <Paragraphs>268</Paragraphs>
  <Slides>26</Slides>
  <Notes>16</Notes>
  <HiddenSlides>0</HiddenSlides>
  <MMClips>0</MMClips>
  <ScaleCrop>false</ScaleCrop>
  <HeadingPairs>
    <vt:vector size="8" baseType="variant">
      <vt:variant>
        <vt:lpstr>Verwendete Schriftarten</vt:lpstr>
      </vt:variant>
      <vt:variant>
        <vt:i4>9</vt:i4>
      </vt:variant>
      <vt:variant>
        <vt:lpstr>Design</vt:lpstr>
      </vt:variant>
      <vt:variant>
        <vt:i4>8</vt:i4>
      </vt:variant>
      <vt:variant>
        <vt:lpstr>Eingebettete OLE-Server</vt:lpstr>
      </vt:variant>
      <vt:variant>
        <vt:i4>1</vt:i4>
      </vt:variant>
      <vt:variant>
        <vt:lpstr>Folientitel</vt:lpstr>
      </vt:variant>
      <vt:variant>
        <vt:i4>26</vt:i4>
      </vt:variant>
    </vt:vector>
  </HeadingPairs>
  <TitlesOfParts>
    <vt:vector size="44" baseType="lpstr">
      <vt:lpstr>MS PGothic</vt:lpstr>
      <vt:lpstr>MS PGothic</vt:lpstr>
      <vt:lpstr>Arial</vt:lpstr>
      <vt:lpstr>Courier New</vt:lpstr>
      <vt:lpstr>Georgia</vt:lpstr>
      <vt:lpstr>Times New Roman</vt:lpstr>
      <vt:lpstr>Verdana</vt:lpstr>
      <vt:lpstr>Wingdings</vt:lpstr>
      <vt:lpstr>Wingdings 2</vt:lpstr>
      <vt:lpstr>2_Standarddesign</vt:lpstr>
      <vt:lpstr>3_Standarddesign</vt:lpstr>
      <vt:lpstr>4_Standarddesign</vt:lpstr>
      <vt:lpstr>1_Standarddesign</vt:lpstr>
      <vt:lpstr>5_Standarddesign</vt:lpstr>
      <vt:lpstr>6_Standarddesign</vt:lpstr>
      <vt:lpstr>3_Cronus</vt:lpstr>
      <vt:lpstr>2_Cronus</vt:lpstr>
      <vt:lpstr>Acrobat Document</vt:lpstr>
      <vt:lpstr>ΘΕΡΑΠΕΥΤΙΚΗ ΕΝΟΤΗΤΑ 11: ΖΩΝΤΑΣ ΜΕ ΤΗΝ ΨΥΧΩΣΗ ΚΑΙ ΠΡΟΛΗΨΗ ΥΠΟΤΡΟΠΗΣ </vt:lpstr>
      <vt:lpstr>Είναι φυσιολογικό να έχει κάποιος ψυχολογικά προβλήματα;</vt:lpstr>
      <vt:lpstr>Είναι φυσιολογικό να έχει κάποιος ψυχολογικά προβλήματα;</vt:lpstr>
      <vt:lpstr>Τι είναι το στίγμα και τι  το εσωτερικευμένο στίγμα;</vt:lpstr>
      <vt:lpstr>Ψύχωση και στίγμα</vt:lpstr>
      <vt:lpstr>Ψύχωση και στίγμα</vt:lpstr>
      <vt:lpstr>Ψύχωση και στίγμα</vt:lpstr>
      <vt:lpstr>Στιγματισμός – Τι να κάνω;</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Πρόληψη υποτροπής</vt:lpstr>
      <vt:lpstr>Η ζυγαριά του στρες</vt:lpstr>
      <vt:lpstr>Μείωση του στρες</vt:lpstr>
      <vt:lpstr>PowerPoint-Präsentation</vt:lpstr>
      <vt:lpstr>Σχέδιο Κινδύνου Τι πρέπει να κάνω αν παρατηρήσω προειδοποιητικά σημάδια ψύχωσης; </vt:lpstr>
      <vt:lpstr>Εφαρμογές στην καθημερινή ζωή – αντιμετωπίζοντας τα στερεότυπα</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941</cp:revision>
  <dcterms:created xsi:type="dcterms:W3CDTF">2010-08-11T09:59:54Z</dcterms:created>
  <dcterms:modified xsi:type="dcterms:W3CDTF">2017-02-06T13:03:49Z</dcterms:modified>
</cp:coreProperties>
</file>