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</p:sldMasterIdLst>
  <p:notesMasterIdLst>
    <p:notesMasterId r:id="rId10"/>
  </p:notesMasterIdLst>
  <p:handoutMasterIdLst>
    <p:handoutMasterId r:id="rId11"/>
  </p:handoutMasterIdLst>
  <p:sldIdLst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420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3" clrIdx="0">
    <p:extLst>
      <p:ext uri="{19B8F6BF-5375-455C-9EA6-DF929625EA0E}">
        <p15:presenceInfo xmlns:p15="http://schemas.microsoft.com/office/powerpoint/2012/main" userId="16b49007c99683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>
      <p:cViewPr varScale="1">
        <p:scale>
          <a:sx n="103" d="100"/>
          <a:sy n="103" d="100"/>
        </p:scale>
        <p:origin x="126" y="270"/>
      </p:cViewPr>
      <p:guideLst>
        <p:guide orient="horz" pos="2160"/>
        <p:guide pos="2880"/>
        <p:guide orient="horz" pos="845"/>
        <p:guide pos="158"/>
        <p:guide pos="5602"/>
        <p:guide orient="horz" pos="42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772F02-10D1-4D19-B20B-A9CFAAA18F2A}" type="datetime1">
              <a:rPr lang="de-DE" altLang="de-DE"/>
              <a:pPr>
                <a:defRPr/>
              </a:pPr>
              <a:t>06.02.2017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7E2255-EC66-4A00-A3DB-530C2DE952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2835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9919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493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3A86729-E560-4772-AF16-F49CBD98A9CD}" type="slidenum">
              <a:rPr lang="de-DE" altLang="de-DE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4706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F3F2B5-6D92-49D4-8344-3BD23A36357F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4474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619845-50DE-46F4-ADAC-80D4F154020A}" type="slidenum">
              <a:rPr lang="de-DE" altLang="de-DE" smtClean="0"/>
              <a:pPr eaLnBrk="1" hangingPunct="1">
                <a:spcBef>
                  <a:spcPct val="0"/>
                </a:spcBef>
              </a:pPr>
              <a:t>4</a:t>
            </a:fld>
            <a:endParaRPr lang="de-DE" altLang="de-DE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68" tIns="43785" rIns="87568" bIns="43785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6571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17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4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31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6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2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86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098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151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3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783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98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76398-ACEC-4A59-BDC7-2E0B18F1E00E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2734-4E7E-45B6-9FF5-FA54CDC5CE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12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B6BCE-8747-4CF1-A7F8-FFEF96FA18C5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5AC2-02B4-4B35-82A1-7F7B3E096E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87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F522-DAA9-43F9-8CC3-735EDC3F4DFA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D14F-E7B9-4100-B900-4F37061CE4E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1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5CC4-1573-43E6-9F69-6549677DD4B8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41F7E-5A77-474E-984D-42716B686D9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5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2E00-C903-4574-9D17-4BF1C96F95CE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1961-3062-46F4-A634-A1868A28A3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5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BB63-C0E6-4A5E-90E1-6FBAD9B148BD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B082-8BA4-41D7-9685-E76885DE57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6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1120-D019-4FF9-9B88-E53EFE1AAC90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3F2B-AD86-4918-892E-E4E4062BF4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7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5770D-1726-499F-9776-B2342B23C993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C6347-9D1B-4602-976B-BF55E644F77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8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BA82-1414-447E-9AC0-443E10E0E58E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29E3-F928-44E1-8821-52317317A43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4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EC21-6E74-440E-920F-71A6477C7472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5919-D397-4421-9698-30C240467B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6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A8AB0-C836-41BE-8B1B-107B4C50FC0C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B6395-6C07-497E-80C1-64C8EB44F3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79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D954B-AABD-43C8-A4B4-72DDB8E47B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88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C8885-D2CF-4C0D-96CC-F32813FD9C3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83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6C70C-7BAB-4F0C-8069-129E25C7AA7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1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DC3BA-D799-404C-8391-4D90806DBD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3376A-4AAC-4ECD-8466-CAC98C7AB81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38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1C9F-93C4-4914-956E-2869FA7657E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32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829D3-E63A-454E-8279-B2A69079FE9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8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0F6A-B569-40D1-A669-C1E9CB2C800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8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2B05-0A3B-42EE-B747-2556C080DF2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47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6CC7-1BD2-4799-8DE2-B0737CB33A0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17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AB71E-8E8D-4EA4-A8CB-5B4D80F7A7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70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17A6-8F01-411E-875D-A2F9C50F41EA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C2C8-D6C0-4046-A439-7ED280AE792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D81C-6F13-4CF6-A8B4-49DD114F213F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D223-059C-4DC1-8716-C46B4FE8577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9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E7152-CE01-411E-AC4A-764040B06BFF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82B7D-46BF-486E-B476-17A40453CE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39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29C9-29FA-4A6B-98B3-C3EA0BF5A3D5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A52EF-4B5F-4C7E-8178-C0DB0E43E4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96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EE73-7085-4C15-9EDB-CE3DBA3BB03B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F63BC-2200-430F-85B3-CD539132DF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38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01D6E-A182-44BB-A820-05C08D47FCD6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2BAE-103B-437C-90A0-7E59A0F779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0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F4B5-D879-4961-B64E-6182F644E5A4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50BE5-4FCE-4036-9B6A-061DFCF726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14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9A5E4-64F0-41BB-B5B7-7A45CF17BF74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D8FC-68A7-41F1-BBFB-4AC9D5B3534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82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FD43C-8A5F-4623-8178-E2E1CDC599CF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6A15-3899-4472-8D19-9CDB1BE23D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80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46CFC-DE65-448F-BF26-D418D21D1BE7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8675-ED3A-460B-87F2-AE7425DA2A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4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4B959-6200-404E-8ECB-CC8B4774B749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0A14-C962-4D55-BEC5-74F8EAF054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61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C326-3DF9-43B7-B610-AFEAF354234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828A-8B94-47AA-AA8F-78109C17D06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2142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BCC4-5487-445C-A214-6FA3AD5C96A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D819-D2FE-48BC-BA28-06B788C7ADD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2790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999AD-E725-4CB4-B946-02C32B81077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07EA-3753-451E-B22E-51CC2066524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45386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484B-885B-4E47-970F-5AB96563721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942C-B98C-4EA2-A184-7B1E630FDD9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90456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BBABA-F72A-40EC-8242-3DB19E21F8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B71BD-A7A2-4B25-B471-A67B39E162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99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6AAC-F6F4-47A2-80ED-370C9FD6EF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7ACE-B68B-4D81-939B-03B88301A88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222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122F8-9FBD-4B80-A258-556DB600E98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4B2BC-9A61-47F9-9E2E-645E40D849E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3043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F33A1-4CE2-453C-9F97-4DAC8046158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D2071-D3EF-4A81-AD1A-4CC653C174A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09199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44C8-65A7-4E47-AB2E-EA54293865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A59F-51C4-440A-B9A5-AE4A1AC963B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84648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D8C1-0120-4843-B769-E9E5C84B9AC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3091-5776-40DB-A572-D5E9DA0A506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7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2FE6A-751C-4233-9995-75121FC176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19784-DF09-4C48-83EF-24932DBDFDB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03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206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A1F2AF-4BF2-4C55-B391-490D5A20744D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7115A-05F4-4DC8-8BC2-37ADD747B3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307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grpSp>
        <p:nvGrpSpPr>
          <p:cNvPr id="3076" name="Gruppieren 28"/>
          <p:cNvGrpSpPr>
            <a:grpSpLocks/>
          </p:cNvGrpSpPr>
          <p:nvPr userDrawn="1"/>
        </p:nvGrpSpPr>
        <p:grpSpPr bwMode="auto">
          <a:xfrm>
            <a:off x="0" y="765175"/>
            <a:ext cx="9144000" cy="138113"/>
            <a:chOff x="0" y="870896"/>
            <a:chExt cx="9144000" cy="139110"/>
          </a:xfrm>
        </p:grpSpPr>
        <p:sp>
          <p:nvSpPr>
            <p:cNvPr id="24" name="Rechteck 23"/>
            <p:cNvSpPr>
              <a:spLocks noChangeArrowheads="1"/>
            </p:cNvSpPr>
            <p:nvPr userDrawn="1"/>
          </p:nvSpPr>
          <p:spPr bwMode="auto">
            <a:xfrm>
              <a:off x="0" y="870896"/>
              <a:ext cx="9144000" cy="89542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Gerade Verbindung 24"/>
            <p:cNvSpPr>
              <a:spLocks noChangeShapeType="1"/>
            </p:cNvSpPr>
            <p:nvPr userDrawn="1"/>
          </p:nvSpPr>
          <p:spPr bwMode="auto">
            <a:xfrm flipV="1">
              <a:off x="0" y="981225"/>
              <a:ext cx="9144000" cy="1599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Gerade Verbindung 25"/>
            <p:cNvSpPr>
              <a:spLocks noChangeShapeType="1"/>
            </p:cNvSpPr>
            <p:nvPr userDrawn="1"/>
          </p:nvSpPr>
          <p:spPr bwMode="auto">
            <a:xfrm>
              <a:off x="0" y="1010006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Gerade Verbindung 26"/>
            <p:cNvSpPr>
              <a:spLocks noChangeShapeType="1"/>
            </p:cNvSpPr>
            <p:nvPr userDrawn="1"/>
          </p:nvSpPr>
          <p:spPr bwMode="auto">
            <a:xfrm>
              <a:off x="0" y="891683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77" name="Gruppieren 13"/>
          <p:cNvGrpSpPr>
            <a:grpSpLocks/>
          </p:cNvGrpSpPr>
          <p:nvPr userDrawn="1"/>
        </p:nvGrpSpPr>
        <p:grpSpPr bwMode="auto">
          <a:xfrm>
            <a:off x="8893175" y="1125538"/>
            <a:ext cx="250825" cy="5734050"/>
            <a:chOff x="8748464" y="908720"/>
            <a:chExt cx="395536" cy="5950421"/>
          </a:xfrm>
        </p:grpSpPr>
        <p:sp>
          <p:nvSpPr>
            <p:cNvPr id="29" name="Vertikaler Titel 1"/>
            <p:cNvSpPr txBox="1">
              <a:spLocks/>
            </p:cNvSpPr>
            <p:nvPr userDrawn="1"/>
          </p:nvSpPr>
          <p:spPr>
            <a:xfrm>
              <a:off x="8748464" y="910367"/>
              <a:ext cx="395536" cy="59487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vert" anchor="b">
              <a:normAutofit fontScale="25000" lnSpcReduction="20000"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30" name="Gerade Verbindung 29"/>
            <p:cNvCxnSpPr/>
            <p:nvPr userDrawn="1"/>
          </p:nvCxnSpPr>
          <p:spPr>
            <a:xfrm rot="5400000">
              <a:off x="5774077" y="3883107"/>
              <a:ext cx="5948773" cy="0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8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7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02998909-ACE0-4B44-B47F-D52EBB05114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0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1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7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4108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278F3E-FED2-45B0-A6E5-78DB4F2ACBD4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E5DEF-17AF-4D96-B533-5959209B820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35E81D18-4560-462D-A310-9E89F9D4F38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DA39C52-76F9-46F9-A795-F3AE8B51C3A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75" y="2678113"/>
            <a:ext cx="9144000" cy="132715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l-GR" altLang="de-DE" sz="1800" b="1" dirty="0" smtClean="0">
                <a:solidFill>
                  <a:schemeClr val="tx2"/>
                </a:solidFill>
              </a:rPr>
              <a:t>ΘΕΡΑΠΕΥΤΙΚΗ ΕΝΟΤΗΤΑ 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3: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el-GR" altLang="de-DE" sz="1800" b="1" dirty="0" smtClean="0">
                <a:solidFill>
                  <a:schemeClr val="tx2"/>
                </a:solidFill>
              </a:rPr>
              <a:t>ΔΙΑΜΟΡΦΩΣΗ ΠΕΡΙΣΤΑΤΙΚΟΥ</a:t>
            </a:r>
            <a:r>
              <a:rPr lang="de-DE" altLang="de-DE" sz="1800" b="1" dirty="0" smtClean="0">
                <a:solidFill>
                  <a:schemeClr val="tx2"/>
                </a:solidFill>
              </a:rPr>
              <a:t/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6148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de-DE" sz="3600" dirty="0" err="1" smtClean="0">
                <a:solidFill>
                  <a:schemeClr val="accent1"/>
                </a:solidFill>
              </a:rPr>
              <a:t>Μεταγνωστική</a:t>
            </a:r>
            <a:r>
              <a:rPr lang="el-GR" altLang="de-DE" sz="3600" dirty="0" smtClean="0">
                <a:solidFill>
                  <a:schemeClr val="accent1"/>
                </a:solidFill>
              </a:rPr>
              <a:t> θεραπεία</a:t>
            </a:r>
            <a:endParaRPr lang="en-GB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938" y="46464"/>
            <a:ext cx="9136062" cy="981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graphicFrame>
        <p:nvGraphicFramePr>
          <p:cNvPr id="17502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079933"/>
              </p:ext>
            </p:extLst>
          </p:nvPr>
        </p:nvGraphicFramePr>
        <p:xfrm>
          <a:off x="60325" y="105202"/>
          <a:ext cx="9007475" cy="6437857"/>
        </p:xfrm>
        <a:graphic>
          <a:graphicData uri="http://schemas.openxmlformats.org/drawingml/2006/table">
            <a:tbl>
              <a:tblPr/>
              <a:tblGrid>
                <a:gridCol w="2349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114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81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προδιάθεση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χ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οι γονείς είχαν επίσης ψυχωτικό επεισόδιο∙ τραυματικές εμπειρίες κατά την παιδική ηλικία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9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πυροδότηση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χ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στρες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δουλειά, σχέση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),</a:t>
                      </a:r>
                      <a:b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άλλοι συγκεκριμένοι στρεσογόνοι παράγοντες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6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παράγοντες που οδηγούν σε αύξηση και συντήρηση</a:t>
                      </a: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χ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κατάχρηση αλκοόλ/ναρκωτικών∙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διακοπή φαρμάκων παρά τις αντίθετες ιατρικές οδηγίες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3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κατάρρευση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παραληρητικές ιδέες, παραισθήσεις,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ψευδαισθήσεις/φωνές, εξουθένωση,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κατάθλιψη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14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συνέπειες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απόσυρση,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ανεργία,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μοναξιά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953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παρέμβαση/πόροι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φάρμακα.,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Ψυχοθεραπεία/κίνητρο για αλλαγή, καλό κοινωνικό δίκτυο, θεραπευτικές τεχνικές που ήδη έχουν υιοθετηθεί 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π.χ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r>
                        <a:rPr kumimoji="0" lang="el-G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τεχνικές χαλάρωσης)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201" name="Text Box 35"/>
          <p:cNvSpPr txBox="1">
            <a:spLocks noChangeArrowheads="1"/>
          </p:cNvSpPr>
          <p:nvPr/>
        </p:nvSpPr>
        <p:spPr bwMode="auto">
          <a:xfrm>
            <a:off x="2415952" y="948164"/>
            <a:ext cx="1728787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</a:pPr>
            <a:r>
              <a:rPr lang="el-GR" altLang="fr-FR" sz="1200" dirty="0"/>
              <a:t>καύσιμο</a:t>
            </a:r>
            <a:endParaRPr lang="de-DE" altLang="fr-FR" sz="1200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1200" dirty="0"/>
          </a:p>
        </p:txBody>
      </p:sp>
      <p:sp>
        <p:nvSpPr>
          <p:cNvPr id="7202" name="Text Box 36"/>
          <p:cNvSpPr txBox="1">
            <a:spLocks noChangeArrowheads="1"/>
          </p:cNvSpPr>
          <p:nvPr/>
        </p:nvSpPr>
        <p:spPr bwMode="auto">
          <a:xfrm>
            <a:off x="2415951" y="1918127"/>
            <a:ext cx="821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fr-FR" sz="1200" dirty="0"/>
              <a:t>φλόγα</a:t>
            </a:r>
            <a:endParaRPr lang="en-GB" altLang="de-DE" sz="1200" dirty="0"/>
          </a:p>
        </p:txBody>
      </p:sp>
      <p:sp>
        <p:nvSpPr>
          <p:cNvPr id="7203" name="Text Box 37"/>
          <p:cNvSpPr txBox="1">
            <a:spLocks noChangeArrowheads="1"/>
          </p:cNvSpPr>
          <p:nvPr/>
        </p:nvSpPr>
        <p:spPr bwMode="auto">
          <a:xfrm>
            <a:off x="2415952" y="4069189"/>
            <a:ext cx="14398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fr-FR" sz="1200" dirty="0"/>
              <a:t>πυρκαγιά</a:t>
            </a:r>
            <a:endParaRPr lang="en-GB" altLang="de-DE" sz="1200" dirty="0"/>
          </a:p>
        </p:txBody>
      </p:sp>
      <p:pic>
        <p:nvPicPr>
          <p:cNvPr id="7204" name="Picture 38" descr="jerry cans and chemicals - colchu - ccc - bearbeitbar - und bearbeit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2288014"/>
            <a:ext cx="72866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5" name="Text Box 41"/>
          <p:cNvSpPr txBox="1">
            <a:spLocks noChangeArrowheads="1"/>
          </p:cNvSpPr>
          <p:nvPr/>
        </p:nvSpPr>
        <p:spPr bwMode="auto">
          <a:xfrm>
            <a:off x="2415952" y="6305977"/>
            <a:ext cx="1439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fr-FR" sz="1200" dirty="0"/>
              <a:t>πυροσβεστήρας</a:t>
            </a:r>
            <a:endParaRPr lang="en-GB" altLang="de-DE" sz="1200" dirty="0"/>
          </a:p>
        </p:txBody>
      </p:sp>
      <p:sp>
        <p:nvSpPr>
          <p:cNvPr id="7206" name="Text Box 42"/>
          <p:cNvSpPr txBox="1">
            <a:spLocks noChangeArrowheads="1"/>
          </p:cNvSpPr>
          <p:nvPr/>
        </p:nvSpPr>
        <p:spPr bwMode="auto">
          <a:xfrm>
            <a:off x="2415952" y="3040489"/>
            <a:ext cx="18002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fr-FR" sz="1200" dirty="0"/>
              <a:t>εύφλεκτο υλικό</a:t>
            </a:r>
            <a:endParaRPr lang="de-DE" altLang="fr-FR" sz="1200" dirty="0"/>
          </a:p>
        </p:txBody>
      </p:sp>
      <p:sp>
        <p:nvSpPr>
          <p:cNvPr id="7207" name="Text Box 43"/>
          <p:cNvSpPr txBox="1">
            <a:spLocks noChangeArrowheads="1"/>
          </p:cNvSpPr>
          <p:nvPr/>
        </p:nvSpPr>
        <p:spPr bwMode="auto">
          <a:xfrm>
            <a:off x="2341042" y="5126995"/>
            <a:ext cx="31670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fr-FR" sz="950" dirty="0"/>
              <a:t>ζημιές από πυρκαγιά και αποκατάσταση</a:t>
            </a:r>
            <a:endParaRPr lang="de-DE" altLang="fr-FR" sz="950" dirty="0"/>
          </a:p>
        </p:txBody>
      </p:sp>
      <p:pic>
        <p:nvPicPr>
          <p:cNvPr id="7208" name="Picture 44" descr="Match on fire_Ambient Ideas_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1270427"/>
            <a:ext cx="8636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9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4483527"/>
            <a:ext cx="971896" cy="65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0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3386564"/>
            <a:ext cx="10858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1" name="Picture 55" descr="Feuerlöscher-rudolf schuba-flickr-cc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5466189"/>
            <a:ext cx="6508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2" name="Picture 57" descr="Holz-senfgurke-flickr-cc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200452"/>
            <a:ext cx="93503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5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359526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fr-FR" sz="700" i="1" dirty="0"/>
              <a:t>(</a:t>
            </a:r>
            <a:r>
              <a:rPr lang="en-US" altLang="fr-FR" sz="700" i="1" dirty="0">
                <a:cs typeface="Arial" panose="020B0604020202020204" pitchFamily="34" charset="0"/>
              </a:rPr>
              <a:t>from top to bottom: </a:t>
            </a:r>
            <a:r>
              <a:rPr lang="de-DE" altLang="fr-FR" sz="700" i="1" dirty="0"/>
              <a:t>“</a:t>
            </a:r>
            <a:r>
              <a:rPr lang="en-GB" altLang="fr-FR" sz="700" i="1" dirty="0" err="1"/>
              <a:t>Holz</a:t>
            </a:r>
            <a:r>
              <a:rPr lang="en-US" altLang="fr-FR" sz="700" i="1" dirty="0"/>
              <a:t>”</a:t>
            </a:r>
            <a:r>
              <a:rPr lang="en-US" altLang="fr-FR" sz="700" i="1" dirty="0">
                <a:cs typeface="Arial" panose="020B0604020202020204" pitchFamily="34" charset="0"/>
              </a:rPr>
              <a:t> by </a:t>
            </a:r>
            <a:r>
              <a:rPr lang="en-US" altLang="fr-FR" sz="700" i="1" dirty="0" err="1">
                <a:cs typeface="Arial" panose="020B0604020202020204" pitchFamily="34" charset="0"/>
              </a:rPr>
              <a:t>senfgurke</a:t>
            </a:r>
            <a:r>
              <a:rPr lang="en-US" altLang="fr-FR" sz="700" i="1" dirty="0">
                <a:cs typeface="Arial" panose="020B0604020202020204" pitchFamily="34" charset="0"/>
              </a:rPr>
              <a:t>; </a:t>
            </a:r>
            <a:r>
              <a:rPr lang="de-DE" altLang="fr-FR" sz="700" i="1" dirty="0"/>
              <a:t>“</a:t>
            </a:r>
            <a:r>
              <a:rPr lang="en-GB" altLang="fr-FR" sz="700" i="1" dirty="0">
                <a:cs typeface="Arial" panose="020B0604020202020204" pitchFamily="34" charset="0"/>
              </a:rPr>
              <a:t>Match on Fire</a:t>
            </a:r>
            <a:r>
              <a:rPr lang="en-US" altLang="fr-FR" sz="700" i="1" dirty="0"/>
              <a:t>”</a:t>
            </a:r>
            <a:r>
              <a:rPr lang="en-GB" altLang="fr-FR" sz="700" i="1" dirty="0">
                <a:cs typeface="Arial" panose="020B0604020202020204" pitchFamily="34" charset="0"/>
              </a:rPr>
              <a:t> by Ambient Ideas</a:t>
            </a:r>
            <a:r>
              <a:rPr lang="en-US" altLang="fr-FR" sz="700" i="1" dirty="0">
                <a:cs typeface="Arial" panose="020B0604020202020204" pitchFamily="34" charset="0"/>
              </a:rPr>
              <a:t>; </a:t>
            </a:r>
            <a:r>
              <a:rPr lang="de-DE" altLang="fr-FR" sz="700" i="1" dirty="0"/>
              <a:t>“</a:t>
            </a:r>
            <a:r>
              <a:rPr lang="en-US" altLang="fr-FR" sz="700" i="1" dirty="0">
                <a:cs typeface="Arial" panose="020B0604020202020204" pitchFamily="34" charset="0"/>
              </a:rPr>
              <a:t>jerry cans and chemicals</a:t>
            </a:r>
            <a:r>
              <a:rPr lang="en-US" altLang="fr-FR" sz="700" i="1" dirty="0"/>
              <a:t>”</a:t>
            </a:r>
            <a:r>
              <a:rPr lang="en-GB" altLang="fr-FR" sz="700" i="1" dirty="0"/>
              <a:t> </a:t>
            </a:r>
            <a:r>
              <a:rPr lang="en-US" altLang="fr-FR" sz="700" i="1" dirty="0">
                <a:cs typeface="Arial" panose="020B0604020202020204" pitchFamily="34" charset="0"/>
              </a:rPr>
              <a:t>by </a:t>
            </a:r>
            <a:r>
              <a:rPr lang="en-US" altLang="fr-FR" sz="700" i="1" dirty="0" err="1">
                <a:cs typeface="Arial" panose="020B0604020202020204" pitchFamily="34" charset="0"/>
              </a:rPr>
              <a:t>colchu</a:t>
            </a:r>
            <a:r>
              <a:rPr lang="en-US" altLang="fr-FR" sz="700" i="1" dirty="0">
                <a:cs typeface="Arial" panose="020B0604020202020204" pitchFamily="34" charset="0"/>
              </a:rPr>
              <a:t>; </a:t>
            </a:r>
            <a:r>
              <a:rPr lang="de-DE" altLang="fr-FR" sz="700" i="1" dirty="0"/>
              <a:t>“</a:t>
            </a:r>
            <a:r>
              <a:rPr lang="en-GB" altLang="fr-FR" sz="700" i="1" dirty="0">
                <a:cs typeface="Arial" panose="020B0604020202020204" pitchFamily="34" charset="0"/>
              </a:rPr>
              <a:t>Banff Prescribed Burn 2009</a:t>
            </a:r>
            <a:r>
              <a:rPr lang="en-US" altLang="fr-FR" sz="700" i="1" dirty="0"/>
              <a:t>”</a:t>
            </a:r>
            <a:r>
              <a:rPr lang="en-GB" altLang="fr-FR" sz="700" i="1" dirty="0"/>
              <a:t> by </a:t>
            </a:r>
            <a:r>
              <a:rPr lang="en-GB" altLang="fr-FR" sz="700" i="1" dirty="0" err="1">
                <a:cs typeface="Arial" panose="020B0604020202020204" pitchFamily="34" charset="0"/>
              </a:rPr>
              <a:t>Eggs&amp;Beer</a:t>
            </a:r>
            <a:r>
              <a:rPr lang="en-GB" altLang="fr-FR" sz="700" i="1" dirty="0">
                <a:cs typeface="Arial" panose="020B0604020202020204" pitchFamily="34" charset="0"/>
              </a:rPr>
              <a:t>; </a:t>
            </a:r>
            <a:r>
              <a:rPr lang="de-DE" altLang="fr-FR" sz="700" i="1" dirty="0"/>
              <a:t>“</a:t>
            </a:r>
            <a:r>
              <a:rPr lang="en-US" altLang="fr-FR" sz="700" i="1" dirty="0">
                <a:cs typeface="Arial" panose="020B0604020202020204" pitchFamily="34" charset="0"/>
              </a:rPr>
              <a:t>Wood Pile</a:t>
            </a:r>
            <a:r>
              <a:rPr lang="en-US" altLang="fr-FR" sz="700" i="1" dirty="0"/>
              <a:t>”</a:t>
            </a:r>
            <a:r>
              <a:rPr lang="en-GB" altLang="fr-FR" sz="700" i="1" dirty="0"/>
              <a:t> </a:t>
            </a:r>
            <a:r>
              <a:rPr lang="en-US" altLang="fr-FR" sz="700" i="1" dirty="0">
                <a:cs typeface="Arial" panose="020B0604020202020204" pitchFamily="34" charset="0"/>
              </a:rPr>
              <a:t>by dani0010; </a:t>
            </a:r>
            <a:r>
              <a:rPr lang="de-DE" altLang="fr-FR" sz="700" i="1" dirty="0"/>
              <a:t>“</a:t>
            </a:r>
            <a:r>
              <a:rPr lang="en-US" altLang="fr-FR" sz="700" i="1" dirty="0" err="1">
                <a:cs typeface="Arial" panose="020B0604020202020204" pitchFamily="34" charset="0"/>
              </a:rPr>
              <a:t>Feuerlöscher</a:t>
            </a:r>
            <a:r>
              <a:rPr lang="en-US" altLang="fr-FR" sz="700" i="1" dirty="0"/>
              <a:t>”</a:t>
            </a:r>
            <a:r>
              <a:rPr lang="en-GB" altLang="fr-FR" sz="700" i="1" dirty="0"/>
              <a:t> </a:t>
            </a:r>
            <a:r>
              <a:rPr lang="en-US" altLang="fr-FR" sz="700" i="1" dirty="0">
                <a:cs typeface="Arial" panose="020B0604020202020204" pitchFamily="34" charset="0"/>
              </a:rPr>
              <a:t>by </a:t>
            </a:r>
            <a:r>
              <a:rPr lang="en-US" altLang="fr-FR" sz="700" i="1" dirty="0" err="1">
                <a:cs typeface="Arial" panose="020B0604020202020204" pitchFamily="34" charset="0"/>
              </a:rPr>
              <a:t>rudolf</a:t>
            </a:r>
            <a:r>
              <a:rPr lang="en-US" altLang="fr-FR" sz="700" i="1" dirty="0">
                <a:cs typeface="Arial" panose="020B0604020202020204" pitchFamily="34" charset="0"/>
              </a:rPr>
              <a:t> </a:t>
            </a:r>
            <a:r>
              <a:rPr lang="en-US" altLang="fr-FR" sz="700" i="1" dirty="0" err="1">
                <a:cs typeface="Arial" panose="020B0604020202020204" pitchFamily="34" charset="0"/>
              </a:rPr>
              <a:t>schuba</a:t>
            </a:r>
            <a:r>
              <a:rPr lang="en-US" altLang="fr-FR" sz="700" i="1" dirty="0"/>
              <a:t>)</a:t>
            </a:r>
            <a:r>
              <a:rPr lang="en-US" altLang="fr-FR" sz="700" dirty="0"/>
              <a:t> 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  <a:tabLst>
                <a:tab pos="1879600" algn="l"/>
              </a:tabLst>
            </a:pPr>
            <a:r>
              <a:rPr lang="el-GR" altLang="de-DE" sz="1200" b="1" dirty="0">
                <a:solidFill>
                  <a:schemeClr val="tx2"/>
                </a:solidFill>
                <a:latin typeface="Verdana" pitchFamily="34" charset="0"/>
              </a:rPr>
              <a:t> διαμόρφωση </a:t>
            </a:r>
            <a:r>
              <a:rPr lang="el-GR" altLang="de-DE" sz="1200" b="1" dirty="0" smtClean="0">
                <a:solidFill>
                  <a:schemeClr val="tx2"/>
                </a:solidFill>
                <a:latin typeface="Verdana" pitchFamily="34" charset="0"/>
              </a:rPr>
              <a:t>περιστατικού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3.2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092" y="992759"/>
            <a:ext cx="4335817" cy="5551533"/>
          </a:xfrm>
          <a:prstGeom prst="rect">
            <a:avLst/>
          </a:prstGeom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de-DE" sz="2000" dirty="0" smtClean="0">
                <a:solidFill>
                  <a:schemeClr val="accent1"/>
                </a:solidFill>
              </a:rPr>
              <a:t>Εξατομικευμένη διαμόρφωση περιστατικού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899275" y="48752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/>
          </a:p>
        </p:txBody>
      </p:sp>
      <p:grpSp>
        <p:nvGrpSpPr>
          <p:cNvPr id="8224" name="Group 44"/>
          <p:cNvGrpSpPr>
            <a:grpSpLocks/>
          </p:cNvGrpSpPr>
          <p:nvPr/>
        </p:nvGrpSpPr>
        <p:grpSpPr bwMode="auto">
          <a:xfrm>
            <a:off x="0" y="6167432"/>
            <a:ext cx="2339975" cy="536574"/>
            <a:chOff x="0" y="3957"/>
            <a:chExt cx="1474" cy="338"/>
          </a:xfrm>
        </p:grpSpPr>
        <p:sp>
          <p:nvSpPr>
            <p:cNvPr id="822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83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pic>
          <p:nvPicPr>
            <p:cNvPr id="8230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l-GR" altLang="de-DE" sz="1200" i="1" dirty="0" smtClean="0"/>
                <a:t>φύλλο εργασίας</a:t>
              </a:r>
              <a:r>
                <a:rPr lang="en-GB" altLang="de-DE" sz="1200" i="1" dirty="0" smtClean="0"/>
                <a:t> 3.1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l-GR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διαμόρφωση περιστατικού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3.3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35952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2009“ </a:t>
            </a:r>
            <a:r>
              <a:rPr lang="en-GB" altLang="de-DE" sz="700" i="1" dirty="0" smtClean="0"/>
              <a:t>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sp>
        <p:nvSpPr>
          <p:cNvPr id="15" name="Textfeld 14"/>
          <p:cNvSpPr txBox="1"/>
          <p:nvPr/>
        </p:nvSpPr>
        <p:spPr>
          <a:xfrm rot="19806148">
            <a:off x="2819507" y="3072827"/>
            <a:ext cx="273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φύλλο εργασίας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5"/>
            <a:ext cx="9144000" cy="822325"/>
          </a:xfrm>
        </p:spPr>
        <p:txBody>
          <a:bodyPr anchor="ctr"/>
          <a:lstStyle/>
          <a:p>
            <a:pPr eaLnBrk="1" hangingPunct="1"/>
            <a:r>
              <a:rPr lang="el-GR" altLang="de-DE" dirty="0" smtClean="0">
                <a:solidFill>
                  <a:schemeClr val="accent1"/>
                </a:solidFill>
                <a:cs typeface="Times New Roman" pitchFamily="18" charset="0"/>
              </a:rPr>
              <a:t>Ανάπτυξη συγκεκριμένων ιδεών</a:t>
            </a:r>
            <a:endParaRPr lang="en-GB" altLang="de-DE" dirty="0" smtClean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l-GR" altLang="de-DE" sz="1200" b="1" dirty="0" smtClean="0">
                <a:solidFill>
                  <a:schemeClr val="tx2"/>
                </a:solidFill>
                <a:latin typeface="Verdana" pitchFamily="34" charset="0"/>
              </a:rPr>
              <a:t>διαμόρφωση περιστατικού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0" y="6167432"/>
            <a:ext cx="2339975" cy="536574"/>
            <a:chOff x="0" y="3957"/>
            <a:chExt cx="1474" cy="338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9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pic>
          <p:nvPicPr>
            <p:cNvPr id="14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l-GR" altLang="de-DE" sz="1200" i="1" dirty="0" smtClean="0"/>
                <a:t>φύλλο εργασίας</a:t>
              </a:r>
              <a:r>
                <a:rPr lang="en-GB" altLang="de-DE" sz="1200" i="1" dirty="0" smtClean="0"/>
                <a:t> 3.2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4" y="1658519"/>
            <a:ext cx="7543800" cy="407517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1238250"/>
            <a:ext cx="7124700" cy="4381500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 rot="19806148">
            <a:off x="3174285" y="4261181"/>
            <a:ext cx="2884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φύλλο εργασίας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247</Words>
  <Application>Microsoft Office PowerPoint</Application>
  <PresentationFormat>Bildschirmpräsentation (4:3)</PresentationFormat>
  <Paragraphs>43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</vt:i4>
      </vt:variant>
    </vt:vector>
  </HeadingPairs>
  <TitlesOfParts>
    <vt:vector size="17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5_Standarddesign</vt:lpstr>
      <vt:lpstr>1_Cronus</vt:lpstr>
      <vt:lpstr>3_Cronus</vt:lpstr>
      <vt:lpstr>2_Cronus</vt:lpstr>
      <vt:lpstr>4_Cronus</vt:lpstr>
      <vt:lpstr>ΘΕΡΑΠΕΥΤΙΚΗ ΕΝΟΤΗΤΑ 3: ΔΙΑΜΟΡΦΩΣΗ ΠΕΡΙΣΤΑΤΙΚΟΥ </vt:lpstr>
      <vt:lpstr>PowerPoint-Präsentation</vt:lpstr>
      <vt:lpstr>PowerPoint-Präsentation</vt:lpstr>
      <vt:lpstr>Ανάπτυξη συγκεκριμένων ιδεών</vt:lpstr>
    </vt:vector>
  </TitlesOfParts>
  <Company>Keine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Krankheitsmodell</dc:title>
  <dc:creator>Fanny</dc:creator>
  <cp:lastModifiedBy>Hiwis</cp:lastModifiedBy>
  <cp:revision>85</cp:revision>
  <cp:lastPrinted>2010-08-18T09:44:58Z</cp:lastPrinted>
  <dcterms:created xsi:type="dcterms:W3CDTF">2010-03-14T09:33:14Z</dcterms:created>
  <dcterms:modified xsi:type="dcterms:W3CDTF">2017-02-06T14:17:14Z</dcterms:modified>
</cp:coreProperties>
</file>