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Lst>
  <p:notesMasterIdLst>
    <p:notesMasterId r:id="rId49"/>
  </p:notesMasterIdLst>
  <p:handoutMasterIdLst>
    <p:handoutMasterId r:id="rId50"/>
  </p:handoutMasterIdLst>
  <p:sldIdLst>
    <p:sldId id="292" r:id="rId8"/>
    <p:sldId id="520" r:id="rId9"/>
    <p:sldId id="608" r:id="rId10"/>
    <p:sldId id="320" r:id="rId11"/>
    <p:sldId id="555" r:id="rId12"/>
    <p:sldId id="674" r:id="rId13"/>
    <p:sldId id="642" r:id="rId14"/>
    <p:sldId id="675" r:id="rId15"/>
    <p:sldId id="643" r:id="rId16"/>
    <p:sldId id="644" r:id="rId17"/>
    <p:sldId id="645" r:id="rId18"/>
    <p:sldId id="646" r:id="rId19"/>
    <p:sldId id="647" r:id="rId20"/>
    <p:sldId id="648" r:id="rId21"/>
    <p:sldId id="649" r:id="rId22"/>
    <p:sldId id="650" r:id="rId23"/>
    <p:sldId id="651" r:id="rId24"/>
    <p:sldId id="652" r:id="rId25"/>
    <p:sldId id="653" r:id="rId26"/>
    <p:sldId id="654" r:id="rId27"/>
    <p:sldId id="655" r:id="rId28"/>
    <p:sldId id="656" r:id="rId29"/>
    <p:sldId id="657" r:id="rId30"/>
    <p:sldId id="658" r:id="rId31"/>
    <p:sldId id="659" r:id="rId32"/>
    <p:sldId id="660" r:id="rId33"/>
    <p:sldId id="661" r:id="rId34"/>
    <p:sldId id="662" r:id="rId35"/>
    <p:sldId id="663" r:id="rId36"/>
    <p:sldId id="664" r:id="rId37"/>
    <p:sldId id="665" r:id="rId38"/>
    <p:sldId id="666" r:id="rId39"/>
    <p:sldId id="667" r:id="rId40"/>
    <p:sldId id="668" r:id="rId41"/>
    <p:sldId id="669" r:id="rId42"/>
    <p:sldId id="670" r:id="rId43"/>
    <p:sldId id="671" r:id="rId44"/>
    <p:sldId id="672" r:id="rId45"/>
    <p:sldId id="673" r:id="rId46"/>
    <p:sldId id="641" r:id="rId47"/>
    <p:sldId id="570" r:id="rId48"/>
  </p:sldIdLst>
  <p:sldSz cx="9144000" cy="6858000" type="screen4x3"/>
  <p:notesSz cx="6797675" cy="9926638"/>
  <p:defaultTextStyle>
    <a:defPPr>
      <a:defRPr lang="de-DE"/>
    </a:defPPr>
    <a:lvl1pPr algn="l" rtl="0" fontAlgn="base">
      <a:spcBef>
        <a:spcPct val="0"/>
      </a:spcBef>
      <a:spcAft>
        <a:spcPct val="0"/>
      </a:spcAft>
      <a:defRPr b="1" kern="1200">
        <a:solidFill>
          <a:schemeClr val="tx1"/>
        </a:solidFill>
        <a:latin typeface="Arial" charset="0"/>
        <a:ea typeface="+mn-ea"/>
        <a:cs typeface="Times New Roman" pitchFamily="18" charset="0"/>
      </a:defRPr>
    </a:lvl1pPr>
    <a:lvl2pPr marL="457200" algn="l" rtl="0" fontAlgn="base">
      <a:spcBef>
        <a:spcPct val="0"/>
      </a:spcBef>
      <a:spcAft>
        <a:spcPct val="0"/>
      </a:spcAft>
      <a:defRPr b="1" kern="1200">
        <a:solidFill>
          <a:schemeClr val="tx1"/>
        </a:solidFill>
        <a:latin typeface="Arial" charset="0"/>
        <a:ea typeface="+mn-ea"/>
        <a:cs typeface="Times New Roman" pitchFamily="18" charset="0"/>
      </a:defRPr>
    </a:lvl2pPr>
    <a:lvl3pPr marL="914400" algn="l" rtl="0" fontAlgn="base">
      <a:spcBef>
        <a:spcPct val="0"/>
      </a:spcBef>
      <a:spcAft>
        <a:spcPct val="0"/>
      </a:spcAft>
      <a:defRPr b="1" kern="1200">
        <a:solidFill>
          <a:schemeClr val="tx1"/>
        </a:solidFill>
        <a:latin typeface="Arial" charset="0"/>
        <a:ea typeface="+mn-ea"/>
        <a:cs typeface="Times New Roman" pitchFamily="18" charset="0"/>
      </a:defRPr>
    </a:lvl3pPr>
    <a:lvl4pPr marL="1371600" algn="l" rtl="0" fontAlgn="base">
      <a:spcBef>
        <a:spcPct val="0"/>
      </a:spcBef>
      <a:spcAft>
        <a:spcPct val="0"/>
      </a:spcAft>
      <a:defRPr b="1" kern="1200">
        <a:solidFill>
          <a:schemeClr val="tx1"/>
        </a:solidFill>
        <a:latin typeface="Arial" charset="0"/>
        <a:ea typeface="+mn-ea"/>
        <a:cs typeface="Times New Roman" pitchFamily="18" charset="0"/>
      </a:defRPr>
    </a:lvl4pPr>
    <a:lvl5pPr marL="1828800" algn="l" rtl="0" fontAlgn="base">
      <a:spcBef>
        <a:spcPct val="0"/>
      </a:spcBef>
      <a:spcAft>
        <a:spcPct val="0"/>
      </a:spcAft>
      <a:defRPr b="1" kern="1200">
        <a:solidFill>
          <a:schemeClr val="tx1"/>
        </a:solidFill>
        <a:latin typeface="Arial" charset="0"/>
        <a:ea typeface="+mn-ea"/>
        <a:cs typeface="Times New Roman" pitchFamily="18" charset="0"/>
      </a:defRPr>
    </a:lvl5pPr>
    <a:lvl6pPr marL="2286000" algn="l" defTabSz="914400" rtl="0" eaLnBrk="1" latinLnBrk="0" hangingPunct="1">
      <a:defRPr b="1" kern="1200">
        <a:solidFill>
          <a:schemeClr val="tx1"/>
        </a:solidFill>
        <a:latin typeface="Arial" charset="0"/>
        <a:ea typeface="+mn-ea"/>
        <a:cs typeface="Times New Roman" pitchFamily="18" charset="0"/>
      </a:defRPr>
    </a:lvl6pPr>
    <a:lvl7pPr marL="2743200" algn="l" defTabSz="914400" rtl="0" eaLnBrk="1" latinLnBrk="0" hangingPunct="1">
      <a:defRPr b="1" kern="1200">
        <a:solidFill>
          <a:schemeClr val="tx1"/>
        </a:solidFill>
        <a:latin typeface="Arial" charset="0"/>
        <a:ea typeface="+mn-ea"/>
        <a:cs typeface="Times New Roman" pitchFamily="18" charset="0"/>
      </a:defRPr>
    </a:lvl7pPr>
    <a:lvl8pPr marL="3200400" algn="l" defTabSz="914400" rtl="0" eaLnBrk="1" latinLnBrk="0" hangingPunct="1">
      <a:defRPr b="1" kern="1200">
        <a:solidFill>
          <a:schemeClr val="tx1"/>
        </a:solidFill>
        <a:latin typeface="Arial" charset="0"/>
        <a:ea typeface="+mn-ea"/>
        <a:cs typeface="Times New Roman" pitchFamily="18" charset="0"/>
      </a:defRPr>
    </a:lvl8pPr>
    <a:lvl9pPr marL="3657600" algn="l" defTabSz="914400" rtl="0" eaLnBrk="1" latinLnBrk="0" hangingPunct="1">
      <a:defRPr b="1"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5" pos="158" userDrawn="1">
          <p15:clr>
            <a:srgbClr val="A4A3A4"/>
          </p15:clr>
        </p15:guide>
        <p15:guide id="6" pos="5602" userDrawn="1">
          <p15:clr>
            <a:srgbClr val="A4A3A4"/>
          </p15:clr>
        </p15:guide>
        <p15:guide id="8" orient="horz" pos="84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va Krieger" initials="EK" lastIdx="3" clrIdx="0"/>
  <p:cmAuthor id="1" name="Janne Hottenrott" initials="JH" lastIdx="2" clrIdx="1">
    <p:extLst>
      <p:ext uri="{19B8F6BF-5375-455C-9EA6-DF929625EA0E}">
        <p15:presenceInfo xmlns:p15="http://schemas.microsoft.com/office/powerpoint/2012/main" userId="16b49007c99683d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349"/>
    <a:srgbClr val="66FFFF"/>
    <a:srgbClr val="A98EFE"/>
    <a:srgbClr val="FF0066"/>
    <a:srgbClr val="FFFF00"/>
    <a:srgbClr val="FF0000"/>
    <a:srgbClr val="ADC0CB"/>
    <a:srgbClr val="FFCC99"/>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03" autoAdjust="0"/>
    <p:restoredTop sz="94660"/>
  </p:normalViewPr>
  <p:slideViewPr>
    <p:cSldViewPr>
      <p:cViewPr varScale="1">
        <p:scale>
          <a:sx n="104" d="100"/>
          <a:sy n="104" d="100"/>
        </p:scale>
        <p:origin x="72" y="246"/>
      </p:cViewPr>
      <p:guideLst>
        <p:guide pos="158"/>
        <p:guide pos="5602"/>
        <p:guide orient="horz" pos="845"/>
      </p:guideLst>
    </p:cSldViewPr>
  </p:slideViewPr>
  <p:outlineViewPr>
    <p:cViewPr>
      <p:scale>
        <a:sx n="33" d="100"/>
        <a:sy n="33" d="100"/>
      </p:scale>
      <p:origin x="0" y="0"/>
    </p:cViewPr>
  </p:outlineViewPr>
  <p:notesTextViewPr>
    <p:cViewPr>
      <p:scale>
        <a:sx n="3" d="2"/>
        <a:sy n="3" d="2"/>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commentAuthors" Target="commentAuthors.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defTabSz="954088">
              <a:defRPr sz="1300">
                <a:ea typeface="+mn-ea"/>
                <a:cs typeface="+mn-cs"/>
              </a:defRPr>
            </a:lvl1pPr>
          </a:lstStyle>
          <a:p>
            <a:pPr>
              <a:defRPr/>
            </a:pPr>
            <a:endParaRPr lang="en-GB"/>
          </a:p>
        </p:txBody>
      </p:sp>
      <p:sp>
        <p:nvSpPr>
          <p:cNvPr id="212995" name="Rectangle 3"/>
          <p:cNvSpPr>
            <a:spLocks noGrp="1" noChangeArrowheads="1"/>
          </p:cNvSpPr>
          <p:nvPr>
            <p:ph type="dt" sz="quarter" idx="1"/>
          </p:nvPr>
        </p:nvSpPr>
        <p:spPr bwMode="auto">
          <a:xfrm>
            <a:off x="3852863" y="0"/>
            <a:ext cx="2944812"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algn="r" defTabSz="954088">
              <a:defRPr sz="1300">
                <a:ea typeface="+mn-ea"/>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431338"/>
            <a:ext cx="2944813"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defTabSz="954088">
              <a:defRPr sz="1300">
                <a:ea typeface="+mn-ea"/>
                <a:cs typeface="+mn-cs"/>
              </a:defRPr>
            </a:lvl1pPr>
          </a:lstStyle>
          <a:p>
            <a:pPr>
              <a:defRPr/>
            </a:pPr>
            <a:endParaRPr lang="en-GB"/>
          </a:p>
        </p:txBody>
      </p:sp>
      <p:sp>
        <p:nvSpPr>
          <p:cNvPr id="212997" name="Rectangle 5"/>
          <p:cNvSpPr>
            <a:spLocks noGrp="1" noChangeArrowheads="1"/>
          </p:cNvSpPr>
          <p:nvPr>
            <p:ph type="sldNum" sz="quarter" idx="3"/>
          </p:nvPr>
        </p:nvSpPr>
        <p:spPr bwMode="auto">
          <a:xfrm>
            <a:off x="3852863" y="9431338"/>
            <a:ext cx="2944812"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algn="r" defTabSz="954088">
              <a:defRPr sz="1300"/>
            </a:lvl1pPr>
          </a:lstStyle>
          <a:p>
            <a:pPr>
              <a:defRPr/>
            </a:pPr>
            <a:fld id="{E12031B0-8C91-4790-A9ED-067939B61AAA}" type="slidenum">
              <a:rPr lang="en-GB" altLang="de-DE"/>
              <a:pPr>
                <a:defRPr/>
              </a:pPr>
              <a:t>‹Nr.›</a:t>
            </a:fld>
            <a:endParaRPr lang="en-GB" altLang="de-DE"/>
          </a:p>
        </p:txBody>
      </p:sp>
    </p:spTree>
    <p:extLst>
      <p:ext uri="{BB962C8B-B14F-4D97-AF65-F5344CB8AC3E}">
        <p14:creationId xmlns:p14="http://schemas.microsoft.com/office/powerpoint/2010/main" val="39340314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defTabSz="954088">
              <a:defRPr sz="1300">
                <a:ea typeface="+mn-ea"/>
                <a:cs typeface="+mn-cs"/>
              </a:defRPr>
            </a:lvl1pPr>
          </a:lstStyle>
          <a:p>
            <a:pPr>
              <a:defRPr/>
            </a:pPr>
            <a:endParaRPr lang="en-US"/>
          </a:p>
        </p:txBody>
      </p:sp>
      <p:sp>
        <p:nvSpPr>
          <p:cNvPr id="46083" name="Rectangle 3"/>
          <p:cNvSpPr>
            <a:spLocks noGrp="1" noChangeArrowheads="1"/>
          </p:cNvSpPr>
          <p:nvPr>
            <p:ph type="dt" idx="1"/>
          </p:nvPr>
        </p:nvSpPr>
        <p:spPr bwMode="auto">
          <a:xfrm>
            <a:off x="3852863" y="0"/>
            <a:ext cx="2944812" cy="495300"/>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lvl1pPr algn="r" defTabSz="954088">
              <a:defRPr sz="1300">
                <a:ea typeface="+mn-ea"/>
                <a:cs typeface="+mn-cs"/>
              </a:defRPr>
            </a:lvl1pPr>
          </a:lstStyle>
          <a:p>
            <a:pPr>
              <a:defRPr/>
            </a:pPr>
            <a:endParaRPr lang="en-US"/>
          </a:p>
        </p:txBody>
      </p:sp>
      <p:sp>
        <p:nvSpPr>
          <p:cNvPr id="50180"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04875" y="4714875"/>
            <a:ext cx="4987925" cy="4467225"/>
          </a:xfrm>
          <a:prstGeom prst="rect">
            <a:avLst/>
          </a:prstGeom>
          <a:noFill/>
          <a:ln w="9525">
            <a:noFill/>
            <a:miter lim="800000"/>
            <a:headEnd/>
            <a:tailEnd/>
          </a:ln>
          <a:effectLst/>
        </p:spPr>
        <p:txBody>
          <a:bodyPr vert="horz" wrap="square" lIns="95472" tIns="47736" rIns="95472" bIns="47736" numCol="1" anchor="t" anchorCtr="0" compatLnSpc="1">
            <a:prstTxWarp prst="textNoShape">
              <a:avLst/>
            </a:prstTxWarp>
          </a:bodyPr>
          <a:lstStyle/>
          <a:p>
            <a:pPr lvl="0"/>
            <a:r>
              <a:rPr lang="en-US" altLang="de-DE" noProof="0" smtClean="0"/>
              <a:t>Klicken Sie, um die Formate des Vorlagentextes zu bearbeiten</a:t>
            </a:r>
          </a:p>
          <a:p>
            <a:pPr lvl="0"/>
            <a:r>
              <a:rPr lang="en-US" altLang="de-DE" noProof="0" smtClean="0"/>
              <a:t>Zweite Ebene</a:t>
            </a:r>
          </a:p>
          <a:p>
            <a:pPr lvl="0"/>
            <a:r>
              <a:rPr lang="en-US" altLang="de-DE" noProof="0" smtClean="0"/>
              <a:t>Dritte Ebene</a:t>
            </a:r>
          </a:p>
          <a:p>
            <a:pPr lvl="0"/>
            <a:r>
              <a:rPr lang="en-US" altLang="de-DE" noProof="0" smtClean="0"/>
              <a:t>Vierte Ebene</a:t>
            </a:r>
          </a:p>
          <a:p>
            <a:pPr lvl="0"/>
            <a:r>
              <a:rPr lang="en-US" altLang="de-DE" noProof="0" smtClean="0"/>
              <a:t>Fünfte Ebene</a:t>
            </a:r>
          </a:p>
        </p:txBody>
      </p:sp>
      <p:sp>
        <p:nvSpPr>
          <p:cNvPr id="46086" name="Rectangle 6"/>
          <p:cNvSpPr>
            <a:spLocks noGrp="1" noChangeArrowheads="1"/>
          </p:cNvSpPr>
          <p:nvPr>
            <p:ph type="ftr" sz="quarter" idx="4"/>
          </p:nvPr>
        </p:nvSpPr>
        <p:spPr bwMode="auto">
          <a:xfrm>
            <a:off x="0" y="9431338"/>
            <a:ext cx="2944813"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defTabSz="954088">
              <a:defRPr sz="1300">
                <a:ea typeface="+mn-ea"/>
                <a:cs typeface="+mn-cs"/>
              </a:defRPr>
            </a:lvl1pPr>
          </a:lstStyle>
          <a:p>
            <a:pPr>
              <a:defRPr/>
            </a:pPr>
            <a:endParaRPr lang="en-US"/>
          </a:p>
        </p:txBody>
      </p:sp>
      <p:sp>
        <p:nvSpPr>
          <p:cNvPr id="46087" name="Rectangle 7"/>
          <p:cNvSpPr>
            <a:spLocks noGrp="1" noChangeArrowheads="1"/>
          </p:cNvSpPr>
          <p:nvPr>
            <p:ph type="sldNum" sz="quarter" idx="5"/>
          </p:nvPr>
        </p:nvSpPr>
        <p:spPr bwMode="auto">
          <a:xfrm>
            <a:off x="3852863" y="9431338"/>
            <a:ext cx="2944812" cy="495300"/>
          </a:xfrm>
          <a:prstGeom prst="rect">
            <a:avLst/>
          </a:prstGeom>
          <a:noFill/>
          <a:ln w="9525">
            <a:noFill/>
            <a:miter lim="800000"/>
            <a:headEnd/>
            <a:tailEnd/>
          </a:ln>
          <a:effectLst/>
        </p:spPr>
        <p:txBody>
          <a:bodyPr vert="horz" wrap="square" lIns="95472" tIns="47736" rIns="95472" bIns="47736" numCol="1" anchor="b" anchorCtr="0" compatLnSpc="1">
            <a:prstTxWarp prst="textNoShape">
              <a:avLst/>
            </a:prstTxWarp>
          </a:bodyPr>
          <a:lstStyle>
            <a:lvl1pPr algn="r" defTabSz="954088">
              <a:defRPr sz="1300"/>
            </a:lvl1pPr>
          </a:lstStyle>
          <a:p>
            <a:pPr>
              <a:defRPr/>
            </a:pPr>
            <a:fld id="{1143BEA6-D662-4695-A52F-A555AC2AD163}" type="slidenum">
              <a:rPr lang="en-US" altLang="de-DE"/>
              <a:pPr>
                <a:defRPr/>
              </a:pPr>
              <a:t>‹Nr.›</a:t>
            </a:fld>
            <a:endParaRPr lang="en-US" altLang="de-DE"/>
          </a:p>
        </p:txBody>
      </p:sp>
    </p:spTree>
    <p:extLst>
      <p:ext uri="{BB962C8B-B14F-4D97-AF65-F5344CB8AC3E}">
        <p14:creationId xmlns:p14="http://schemas.microsoft.com/office/powerpoint/2010/main" val="13648452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742950" indent="-28575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1143000" indent="-228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600200" indent="-228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2057400" indent="-228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7A455C8A-991F-42A9-8FBC-87A38C9E8FB6}" type="slidenum">
              <a:rPr lang="en-US" altLang="de-DE" smtClean="0">
                <a:ea typeface="ＭＳ Ｐゴシック" charset="-128"/>
              </a:rPr>
              <a:pPr eaLnBrk="1" hangingPunct="1"/>
              <a:t>1</a:t>
            </a:fld>
            <a:endParaRPr lang="en-US" altLang="de-DE" smtClean="0">
              <a:ea typeface="ＭＳ Ｐゴシック" charset="-128"/>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1194944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0178B3EE-3E61-486B-964C-695072A44007}" type="slidenum">
              <a:rPr lang="en-US" altLang="de-DE" smtClean="0">
                <a:ea typeface="ＭＳ Ｐゴシック" charset="-128"/>
              </a:rPr>
              <a:pPr eaLnBrk="1" hangingPunct="1"/>
              <a:t>2</a:t>
            </a:fld>
            <a:endParaRPr lang="en-US" altLang="de-DE" smtClean="0">
              <a:ea typeface="ＭＳ Ｐゴシック" charset="-128"/>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247312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61D73092-EFED-4C96-B3BC-8AE1879CD523}" type="slidenum">
              <a:rPr lang="en-US" altLang="de-DE" smtClean="0">
                <a:ea typeface="ＭＳ Ｐゴシック" charset="-128"/>
              </a:rPr>
              <a:pPr eaLnBrk="1" hangingPunct="1"/>
              <a:t>3</a:t>
            </a:fld>
            <a:endParaRPr lang="en-US" altLang="de-DE" smtClean="0">
              <a:ea typeface="ＭＳ Ｐゴシック" charset="-128"/>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407422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53F0A15D-5EA9-495F-AA65-57FAB5CF00CA}" type="slidenum">
              <a:rPr lang="en-US" altLang="de-DE" smtClean="0">
                <a:ea typeface="ＭＳ Ｐゴシック" charset="-128"/>
              </a:rPr>
              <a:pPr eaLnBrk="1" hangingPunct="1"/>
              <a:t>4</a:t>
            </a:fld>
            <a:endParaRPr lang="en-US" altLang="de-DE" smtClean="0">
              <a:ea typeface="ＭＳ Ｐゴシック" charset="-128"/>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1719988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F529390D-3A98-4D46-A065-60B21113762D}" type="slidenum">
              <a:rPr lang="en-US" altLang="de-DE" smtClean="0">
                <a:ea typeface="ＭＳ Ｐゴシック" charset="-128"/>
              </a:rPr>
              <a:pPr eaLnBrk="1" hangingPunct="1"/>
              <a:t>5</a:t>
            </a:fld>
            <a:endParaRPr lang="en-US" altLang="de-DE" smtClean="0">
              <a:ea typeface="ＭＳ Ｐゴシック" charset="-128"/>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299245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algn="r" eaLnBrk="1" hangingPunct="1"/>
            <a:fld id="{0E130960-849C-4678-9D61-D7893520FEDD}" type="slidenum">
              <a:rPr lang="en-US" altLang="de-DE" sz="1300">
                <a:ea typeface="ＭＳ Ｐゴシック" charset="-128"/>
              </a:rPr>
              <a:pPr algn="r" eaLnBrk="1" hangingPunct="1"/>
              <a:t>6</a:t>
            </a:fld>
            <a:endParaRPr lang="en-US" altLang="de-DE" sz="1300">
              <a:ea typeface="ＭＳ Ｐゴシック" charset="-128"/>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152918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algn="r" eaLnBrk="1" hangingPunct="1"/>
            <a:fld id="{0E130960-849C-4678-9D61-D7893520FEDD}" type="slidenum">
              <a:rPr lang="en-US" altLang="de-DE" sz="1300">
                <a:ea typeface="ＭＳ Ｐゴシック" charset="-128"/>
              </a:rPr>
              <a:pPr algn="r" eaLnBrk="1" hangingPunct="1"/>
              <a:t>7</a:t>
            </a:fld>
            <a:endParaRPr lang="en-US" altLang="de-DE" sz="1300">
              <a:ea typeface="ＭＳ Ｐゴシック" charset="-128"/>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3202312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55EABA56-14B7-4BB8-81FD-545F32DACC8D}" type="slidenum">
              <a:rPr lang="en-US" altLang="de-DE" smtClean="0">
                <a:ea typeface="ＭＳ Ｐゴシック" charset="-128"/>
              </a:rPr>
              <a:pPr eaLnBrk="1" hangingPunct="1"/>
              <a:t>8</a:t>
            </a:fld>
            <a:endParaRPr lang="en-US" altLang="de-DE" smtClean="0">
              <a:ea typeface="ＭＳ Ｐゴシック" charset="-128"/>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132706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55EABA56-14B7-4BB8-81FD-545F32DACC8D}" type="slidenum">
              <a:rPr lang="en-US" altLang="de-DE" smtClean="0">
                <a:ea typeface="ＭＳ Ｐゴシック" charset="-128"/>
              </a:rPr>
              <a:pPr eaLnBrk="1" hangingPunct="1"/>
              <a:t>9</a:t>
            </a:fld>
            <a:endParaRPr lang="en-US" altLang="de-DE" smtClean="0">
              <a:ea typeface="ＭＳ Ｐゴシック" charset="-128"/>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p>
        </p:txBody>
      </p:sp>
    </p:spTree>
    <p:extLst>
      <p:ext uri="{BB962C8B-B14F-4D97-AF65-F5344CB8AC3E}">
        <p14:creationId xmlns:p14="http://schemas.microsoft.com/office/powerpoint/2010/main" val="1355312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5CD6E2-BB9A-4AA3-843A-DE250A372C9A}" type="slidenum">
              <a:rPr lang="en-US" altLang="de-DE" sz="1300"/>
              <a:pPr eaLnBrk="1" hangingPunct="1">
                <a:spcBef>
                  <a:spcPct val="0"/>
                </a:spcBef>
              </a:pPr>
              <a:t>10</a:t>
            </a:fld>
            <a:endParaRPr lang="en-US" altLang="de-DE" sz="13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latin typeface="Arial" panose="020B0604020202020204" pitchFamily="34" charset="0"/>
            </a:endParaRPr>
          </a:p>
        </p:txBody>
      </p:sp>
    </p:spTree>
    <p:extLst>
      <p:ext uri="{BB962C8B-B14F-4D97-AF65-F5344CB8AC3E}">
        <p14:creationId xmlns:p14="http://schemas.microsoft.com/office/powerpoint/2010/main" val="28170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FEA0CA-B424-426A-9DB7-83BFDDD3565A}" type="slidenum">
              <a:rPr lang="en-US" altLang="de-DE" sz="1300"/>
              <a:pPr eaLnBrk="1" hangingPunct="1">
                <a:spcBef>
                  <a:spcPct val="0"/>
                </a:spcBef>
              </a:pPr>
              <a:t>11</a:t>
            </a:fld>
            <a:endParaRPr lang="en-US" altLang="de-DE" sz="13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latin typeface="Arial" panose="020B0604020202020204" pitchFamily="34" charset="0"/>
            </a:endParaRPr>
          </a:p>
        </p:txBody>
      </p:sp>
    </p:spTree>
    <p:extLst>
      <p:ext uri="{BB962C8B-B14F-4D97-AF65-F5344CB8AC3E}">
        <p14:creationId xmlns:p14="http://schemas.microsoft.com/office/powerpoint/2010/main" val="492323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9EB57DE-465D-4381-B13B-398A786A7F36}" type="slidenum">
              <a:rPr lang="en-US" altLang="de-DE" sz="1300"/>
              <a:pPr algn="r" eaLnBrk="1" hangingPunct="1">
                <a:spcBef>
                  <a:spcPct val="0"/>
                </a:spcBef>
              </a:pPr>
              <a:t>14</a:t>
            </a:fld>
            <a:endParaRPr lang="en-US" altLang="de-DE" sz="13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926282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6945DEC-5838-4AFA-A829-A66C1FB2CCAB}" type="slidenum">
              <a:rPr lang="en-US" altLang="de-DE" sz="1300"/>
              <a:pPr algn="r" eaLnBrk="1" hangingPunct="1">
                <a:spcBef>
                  <a:spcPct val="0"/>
                </a:spcBef>
              </a:pPr>
              <a:t>15</a:t>
            </a:fld>
            <a:endParaRPr lang="en-US" altLang="de-DE" sz="13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220233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74A976D-2FB0-452D-ABA7-6A5098739FA8}" type="slidenum">
              <a:rPr lang="en-US" altLang="de-DE" sz="1300"/>
              <a:pPr algn="r" eaLnBrk="1" hangingPunct="1">
                <a:spcBef>
                  <a:spcPct val="0"/>
                </a:spcBef>
              </a:pPr>
              <a:t>16</a:t>
            </a:fld>
            <a:endParaRPr lang="en-US" altLang="de-DE" sz="13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449191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937A99B-6EBD-4CCF-882D-A2630EFA70C1}" type="slidenum">
              <a:rPr lang="en-US" altLang="de-DE" sz="1300"/>
              <a:pPr algn="r" eaLnBrk="1" hangingPunct="1">
                <a:spcBef>
                  <a:spcPct val="0"/>
                </a:spcBef>
              </a:pPr>
              <a:t>17</a:t>
            </a:fld>
            <a:endParaRPr lang="en-US" altLang="de-DE" sz="13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92623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5BA1472-951C-4BEB-9409-E9D0F8789AB9}" type="slidenum">
              <a:rPr lang="en-US" altLang="de-DE" sz="1300"/>
              <a:pPr algn="r" eaLnBrk="1" hangingPunct="1">
                <a:spcBef>
                  <a:spcPct val="0"/>
                </a:spcBef>
              </a:pPr>
              <a:t>18</a:t>
            </a:fld>
            <a:endParaRPr lang="en-US" altLang="de-DE" sz="13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443555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1C4727-55DB-456A-8BFD-551A36D19E90}" type="slidenum">
              <a:rPr lang="en-US" altLang="de-DE" sz="1300"/>
              <a:pPr eaLnBrk="1" hangingPunct="1">
                <a:spcBef>
                  <a:spcPct val="0"/>
                </a:spcBef>
              </a:pPr>
              <a:t>25</a:t>
            </a:fld>
            <a:endParaRPr lang="en-US" altLang="de-DE" sz="13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latin typeface="Arial" panose="020B0604020202020204" pitchFamily="34" charset="0"/>
            </a:endParaRPr>
          </a:p>
        </p:txBody>
      </p:sp>
    </p:spTree>
    <p:extLst>
      <p:ext uri="{BB962C8B-B14F-4D97-AF65-F5344CB8AC3E}">
        <p14:creationId xmlns:p14="http://schemas.microsoft.com/office/powerpoint/2010/main" val="2337419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0677129-0052-487C-9BC9-1E93B7A0B58E}" type="slidenum">
              <a:rPr lang="en-US" altLang="de-DE" sz="1300"/>
              <a:pPr algn="r" eaLnBrk="1" hangingPunct="1">
                <a:spcBef>
                  <a:spcPct val="0"/>
                </a:spcBef>
              </a:pPr>
              <a:t>26</a:t>
            </a:fld>
            <a:endParaRPr lang="en-US" altLang="de-DE" sz="13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latin typeface="Arial" panose="020B0604020202020204" pitchFamily="34" charset="0"/>
            </a:endParaRPr>
          </a:p>
        </p:txBody>
      </p:sp>
    </p:spTree>
    <p:extLst>
      <p:ext uri="{BB962C8B-B14F-4D97-AF65-F5344CB8AC3E}">
        <p14:creationId xmlns:p14="http://schemas.microsoft.com/office/powerpoint/2010/main" val="20944177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1F3163-A057-4F71-9221-C02CD8C42351}" type="slidenum">
              <a:rPr lang="en-US" altLang="de-DE" sz="1300"/>
              <a:pPr eaLnBrk="1" hangingPunct="1">
                <a:spcBef>
                  <a:spcPct val="0"/>
                </a:spcBef>
              </a:pPr>
              <a:t>27</a:t>
            </a:fld>
            <a:endParaRPr lang="en-US" altLang="de-DE" sz="13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latin typeface="Arial" panose="020B0604020202020204" pitchFamily="34" charset="0"/>
            </a:endParaRPr>
          </a:p>
        </p:txBody>
      </p:sp>
    </p:spTree>
    <p:extLst>
      <p:ext uri="{BB962C8B-B14F-4D97-AF65-F5344CB8AC3E}">
        <p14:creationId xmlns:p14="http://schemas.microsoft.com/office/powerpoint/2010/main" val="2992945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C84D63-3EE1-459E-A471-3C7928D56E3D}" type="slidenum">
              <a:rPr lang="en-US" altLang="de-DE" sz="1300"/>
              <a:pPr eaLnBrk="1" hangingPunct="1">
                <a:spcBef>
                  <a:spcPct val="0"/>
                </a:spcBef>
              </a:pPr>
              <a:t>28</a:t>
            </a:fld>
            <a:endParaRPr lang="en-US" altLang="de-DE" sz="13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latin typeface="Arial" panose="020B0604020202020204" pitchFamily="34" charset="0"/>
            </a:endParaRPr>
          </a:p>
        </p:txBody>
      </p:sp>
    </p:spTree>
    <p:extLst>
      <p:ext uri="{BB962C8B-B14F-4D97-AF65-F5344CB8AC3E}">
        <p14:creationId xmlns:p14="http://schemas.microsoft.com/office/powerpoint/2010/main" val="1532927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B160D9-85C3-48EB-B23F-028938687F23}" type="slidenum">
              <a:rPr lang="en-US" altLang="de-DE" sz="1300"/>
              <a:pPr eaLnBrk="1" hangingPunct="1">
                <a:spcBef>
                  <a:spcPct val="0"/>
                </a:spcBef>
              </a:pPr>
              <a:t>29</a:t>
            </a:fld>
            <a:endParaRPr lang="en-US" altLang="de-DE" sz="13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latin typeface="Arial" panose="020B0604020202020204" pitchFamily="34" charset="0"/>
            </a:endParaRPr>
          </a:p>
        </p:txBody>
      </p:sp>
    </p:spTree>
    <p:extLst>
      <p:ext uri="{BB962C8B-B14F-4D97-AF65-F5344CB8AC3E}">
        <p14:creationId xmlns:p14="http://schemas.microsoft.com/office/powerpoint/2010/main" val="26581045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195C45-5CCD-4303-AD2A-E256F681A57D}" type="slidenum">
              <a:rPr lang="en-US" altLang="de-DE" sz="1300"/>
              <a:pPr eaLnBrk="1" hangingPunct="1">
                <a:spcBef>
                  <a:spcPct val="0"/>
                </a:spcBef>
              </a:pPr>
              <a:t>30</a:t>
            </a:fld>
            <a:endParaRPr lang="en-US" altLang="de-DE" sz="13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latin typeface="Arial" panose="020B0604020202020204" pitchFamily="34" charset="0"/>
            </a:endParaRPr>
          </a:p>
        </p:txBody>
      </p:sp>
    </p:spTree>
    <p:extLst>
      <p:ext uri="{BB962C8B-B14F-4D97-AF65-F5344CB8AC3E}">
        <p14:creationId xmlns:p14="http://schemas.microsoft.com/office/powerpoint/2010/main" val="26731739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B2691F-0990-4590-A2E4-345D760B6E4C}" type="slidenum">
              <a:rPr lang="en-US" altLang="de-DE" sz="1300"/>
              <a:pPr eaLnBrk="1" hangingPunct="1">
                <a:spcBef>
                  <a:spcPct val="0"/>
                </a:spcBef>
              </a:pPr>
              <a:t>31</a:t>
            </a:fld>
            <a:endParaRPr lang="en-US" altLang="de-DE" sz="13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latin typeface="Arial" panose="020B0604020202020204" pitchFamily="34" charset="0"/>
            </a:endParaRPr>
          </a:p>
        </p:txBody>
      </p:sp>
    </p:spTree>
    <p:extLst>
      <p:ext uri="{BB962C8B-B14F-4D97-AF65-F5344CB8AC3E}">
        <p14:creationId xmlns:p14="http://schemas.microsoft.com/office/powerpoint/2010/main" val="37808680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06363C-A71E-4E30-81D7-53A3C2093780}" type="slidenum">
              <a:rPr lang="en-US" altLang="de-DE" sz="1300"/>
              <a:pPr eaLnBrk="1" hangingPunct="1">
                <a:spcBef>
                  <a:spcPct val="0"/>
                </a:spcBef>
              </a:pPr>
              <a:t>32</a:t>
            </a:fld>
            <a:endParaRPr lang="en-US" altLang="de-DE" sz="13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latin typeface="Arial" panose="020B0604020202020204" pitchFamily="34" charset="0"/>
            </a:endParaRPr>
          </a:p>
        </p:txBody>
      </p:sp>
    </p:spTree>
    <p:extLst>
      <p:ext uri="{BB962C8B-B14F-4D97-AF65-F5344CB8AC3E}">
        <p14:creationId xmlns:p14="http://schemas.microsoft.com/office/powerpoint/2010/main" val="951062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52863" y="9431338"/>
            <a:ext cx="294481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ECA960A-C881-4BCB-AE65-E486DC6C02B9}" type="slidenum">
              <a:rPr lang="en-US" altLang="de-DE" sz="1300"/>
              <a:pPr algn="r" eaLnBrk="1" hangingPunct="1">
                <a:spcBef>
                  <a:spcPct val="0"/>
                </a:spcBef>
              </a:pPr>
              <a:t>33</a:t>
            </a:fld>
            <a:endParaRPr lang="en-US" altLang="de-DE" sz="13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2984249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9A7152-CE01-4103-89C3-9CC2C9F23CEA}" type="slidenum">
              <a:rPr lang="en-US" altLang="de-DE" sz="1300"/>
              <a:pPr eaLnBrk="1" hangingPunct="1">
                <a:spcBef>
                  <a:spcPct val="0"/>
                </a:spcBef>
              </a:pPr>
              <a:t>35</a:t>
            </a:fld>
            <a:endParaRPr lang="en-US" altLang="de-DE" sz="13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latin typeface="Arial" panose="020B0604020202020204" pitchFamily="34" charset="0"/>
            </a:endParaRPr>
          </a:p>
        </p:txBody>
      </p:sp>
    </p:spTree>
    <p:extLst>
      <p:ext uri="{BB962C8B-B14F-4D97-AF65-F5344CB8AC3E}">
        <p14:creationId xmlns:p14="http://schemas.microsoft.com/office/powerpoint/2010/main" val="25734428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391DAC-1659-48F8-94E7-831705A5D1EB}" type="slidenum">
              <a:rPr lang="en-US" altLang="de-DE" sz="1300"/>
              <a:pPr eaLnBrk="1" hangingPunct="1">
                <a:spcBef>
                  <a:spcPct val="0"/>
                </a:spcBef>
              </a:pPr>
              <a:t>36</a:t>
            </a:fld>
            <a:endParaRPr lang="en-US" altLang="de-DE" sz="13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latin typeface="Arial" panose="020B0604020202020204" pitchFamily="34" charset="0"/>
            </a:endParaRPr>
          </a:p>
        </p:txBody>
      </p:sp>
    </p:spTree>
    <p:extLst>
      <p:ext uri="{BB962C8B-B14F-4D97-AF65-F5344CB8AC3E}">
        <p14:creationId xmlns:p14="http://schemas.microsoft.com/office/powerpoint/2010/main" val="187907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E3CBA67-12FC-4904-94D5-CBACFD1AAE18}" type="slidenum">
              <a:rPr lang="en-US" altLang="de-DE" sz="1300"/>
              <a:pPr eaLnBrk="1" hangingPunct="1">
                <a:spcBef>
                  <a:spcPct val="0"/>
                </a:spcBef>
              </a:pPr>
              <a:t>37</a:t>
            </a:fld>
            <a:endParaRPr lang="en-US" altLang="de-DE" sz="13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latin typeface="Arial" panose="020B0604020202020204" pitchFamily="34" charset="0"/>
            </a:endParaRPr>
          </a:p>
        </p:txBody>
      </p:sp>
    </p:spTree>
    <p:extLst>
      <p:ext uri="{BB962C8B-B14F-4D97-AF65-F5344CB8AC3E}">
        <p14:creationId xmlns:p14="http://schemas.microsoft.com/office/powerpoint/2010/main" val="38550205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F0D0B9-CBD6-407B-926A-AAAA1AAE7A07}" type="slidenum">
              <a:rPr lang="en-US" altLang="de-DE" sz="1300"/>
              <a:pPr eaLnBrk="1" hangingPunct="1">
                <a:spcBef>
                  <a:spcPct val="0"/>
                </a:spcBef>
              </a:pPr>
              <a:t>38</a:t>
            </a:fld>
            <a:endParaRPr lang="en-US" altLang="de-DE" sz="13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sz="1800" smtClean="0">
              <a:latin typeface="Arial" panose="020B0604020202020204" pitchFamily="34" charset="0"/>
            </a:endParaRPr>
          </a:p>
        </p:txBody>
      </p:sp>
    </p:spTree>
    <p:extLst>
      <p:ext uri="{BB962C8B-B14F-4D97-AF65-F5344CB8AC3E}">
        <p14:creationId xmlns:p14="http://schemas.microsoft.com/office/powerpoint/2010/main" val="40981690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Arial" panose="020B0604020202020204" pitchFamily="34" charset="0"/>
              </a:defRPr>
            </a:lvl1pPr>
            <a:lvl2pPr marL="742950" indent="-285750" defTabSz="954088" eaLnBrk="0" hangingPunct="0">
              <a:spcBef>
                <a:spcPct val="30000"/>
              </a:spcBef>
              <a:defRPr sz="1200">
                <a:solidFill>
                  <a:schemeClr val="tx1"/>
                </a:solidFill>
                <a:latin typeface="Arial" panose="020B0604020202020204" pitchFamily="34" charset="0"/>
              </a:defRPr>
            </a:lvl2pPr>
            <a:lvl3pPr marL="1143000" indent="-228600" defTabSz="954088" eaLnBrk="0" hangingPunct="0">
              <a:spcBef>
                <a:spcPct val="30000"/>
              </a:spcBef>
              <a:defRPr sz="1200">
                <a:solidFill>
                  <a:schemeClr val="tx1"/>
                </a:solidFill>
                <a:latin typeface="Arial" panose="020B0604020202020204" pitchFamily="34" charset="0"/>
              </a:defRPr>
            </a:lvl3pPr>
            <a:lvl4pPr marL="1600200" indent="-228600" defTabSz="954088" eaLnBrk="0" hangingPunct="0">
              <a:spcBef>
                <a:spcPct val="30000"/>
              </a:spcBef>
              <a:defRPr sz="1200">
                <a:solidFill>
                  <a:schemeClr val="tx1"/>
                </a:solidFill>
                <a:latin typeface="Arial" panose="020B0604020202020204" pitchFamily="34" charset="0"/>
              </a:defRPr>
            </a:lvl4pPr>
            <a:lvl5pPr marL="2057400" indent="-228600" defTabSz="954088" eaLnBrk="0" hangingPunct="0">
              <a:spcBef>
                <a:spcPct val="30000"/>
              </a:spcBef>
              <a:defRPr sz="1200">
                <a:solidFill>
                  <a:schemeClr val="tx1"/>
                </a:solidFill>
                <a:latin typeface="Arial" panose="020B0604020202020204" pitchFamily="34" charset="0"/>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FE48A7-0FF6-459B-8431-F77586976193}" type="slidenum">
              <a:rPr lang="en-US" altLang="de-DE" sz="1300"/>
              <a:pPr eaLnBrk="1" hangingPunct="1">
                <a:spcBef>
                  <a:spcPct val="0"/>
                </a:spcBef>
              </a:pPr>
              <a:t>39</a:t>
            </a:fld>
            <a:endParaRPr lang="en-US" altLang="de-DE" sz="13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8662605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defRPr b="1">
                <a:solidFill>
                  <a:schemeClr val="tx1"/>
                </a:solidFill>
                <a:latin typeface="Arial" charset="0"/>
                <a:cs typeface="Times New Roman" pitchFamily="18" charset="0"/>
              </a:defRPr>
            </a:lvl1pPr>
            <a:lvl2pPr marL="742950" indent="-285750" defTabSz="954088" eaLnBrk="0" hangingPunct="0">
              <a:defRPr b="1">
                <a:solidFill>
                  <a:schemeClr val="tx1"/>
                </a:solidFill>
                <a:latin typeface="Arial" charset="0"/>
                <a:cs typeface="Times New Roman" pitchFamily="18" charset="0"/>
              </a:defRPr>
            </a:lvl2pPr>
            <a:lvl3pPr marL="1143000" indent="-228600" defTabSz="954088" eaLnBrk="0" hangingPunct="0">
              <a:defRPr b="1">
                <a:solidFill>
                  <a:schemeClr val="tx1"/>
                </a:solidFill>
                <a:latin typeface="Arial" charset="0"/>
                <a:cs typeface="Times New Roman" pitchFamily="18" charset="0"/>
              </a:defRPr>
            </a:lvl3pPr>
            <a:lvl4pPr marL="1600200" indent="-228600" defTabSz="954088" eaLnBrk="0" hangingPunct="0">
              <a:defRPr b="1">
                <a:solidFill>
                  <a:schemeClr val="tx1"/>
                </a:solidFill>
                <a:latin typeface="Arial" charset="0"/>
                <a:cs typeface="Times New Roman" pitchFamily="18" charset="0"/>
              </a:defRPr>
            </a:lvl4pPr>
            <a:lvl5pPr marL="2057400" indent="-228600" defTabSz="954088" eaLnBrk="0" hangingPunct="0">
              <a:defRPr b="1">
                <a:solidFill>
                  <a:schemeClr val="tx1"/>
                </a:solidFill>
                <a:latin typeface="Arial" charset="0"/>
                <a:cs typeface="Times New Roman" pitchFamily="18" charset="0"/>
              </a:defRPr>
            </a:lvl5pPr>
            <a:lvl6pPr marL="2514600" indent="-228600" defTabSz="954088" eaLnBrk="0" fontAlgn="base" hangingPunct="0">
              <a:spcBef>
                <a:spcPct val="0"/>
              </a:spcBef>
              <a:spcAft>
                <a:spcPct val="0"/>
              </a:spcAft>
              <a:defRPr b="1">
                <a:solidFill>
                  <a:schemeClr val="tx1"/>
                </a:solidFill>
                <a:latin typeface="Arial" charset="0"/>
                <a:cs typeface="Times New Roman" pitchFamily="18" charset="0"/>
              </a:defRPr>
            </a:lvl6pPr>
            <a:lvl7pPr marL="2971800" indent="-228600" defTabSz="954088" eaLnBrk="0" fontAlgn="base" hangingPunct="0">
              <a:spcBef>
                <a:spcPct val="0"/>
              </a:spcBef>
              <a:spcAft>
                <a:spcPct val="0"/>
              </a:spcAft>
              <a:defRPr b="1">
                <a:solidFill>
                  <a:schemeClr val="tx1"/>
                </a:solidFill>
                <a:latin typeface="Arial" charset="0"/>
                <a:cs typeface="Times New Roman" pitchFamily="18" charset="0"/>
              </a:defRPr>
            </a:lvl7pPr>
            <a:lvl8pPr marL="3429000" indent="-228600" defTabSz="954088" eaLnBrk="0" fontAlgn="base" hangingPunct="0">
              <a:spcBef>
                <a:spcPct val="0"/>
              </a:spcBef>
              <a:spcAft>
                <a:spcPct val="0"/>
              </a:spcAft>
              <a:defRPr b="1">
                <a:solidFill>
                  <a:schemeClr val="tx1"/>
                </a:solidFill>
                <a:latin typeface="Arial" charset="0"/>
                <a:cs typeface="Times New Roman" pitchFamily="18" charset="0"/>
              </a:defRPr>
            </a:lvl8pPr>
            <a:lvl9pPr marL="3886200" indent="-228600" defTabSz="954088"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fld id="{364B530F-07A0-4381-B435-BBAE5F95A78D}" type="slidenum">
              <a:rPr lang="en-US" altLang="de-DE" smtClean="0">
                <a:ea typeface="ＭＳ Ｐゴシック" charset="-128"/>
              </a:rPr>
              <a:pPr eaLnBrk="1" hangingPunct="1"/>
              <a:t>41</a:t>
            </a:fld>
            <a:endParaRPr lang="en-US" altLang="de-DE" smtClean="0">
              <a:ea typeface="ＭＳ Ｐゴシック" charset="-128"/>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32466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681647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931932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2837198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067352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04157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53994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9206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962563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488129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12629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82223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2238435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560961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525965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44627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04632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0590159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8580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670250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5459469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9385835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1420360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0599049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152934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4042480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753925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6486464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6531332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318549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4723755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7078545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79395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46063"/>
            <a:ext cx="2286000" cy="64230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46063"/>
            <a:ext cx="6705600" cy="64230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267579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3135600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938454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0003555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167147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705086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5027789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2796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8305812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0761797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109605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624404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035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894594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747050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smtClean="0"/>
              <a:t>Mastertitelformat bearbeiten</a:t>
            </a:r>
            <a:endParaRPr lang="de-DE"/>
          </a:p>
        </p:txBody>
      </p:sp>
      <p:sp>
        <p:nvSpPr>
          <p:cNvPr id="3" name="Tabellenplatzhalter 2"/>
          <p:cNvSpPr>
            <a:spLocks noGrp="1"/>
          </p:cNvSpPr>
          <p:nvPr>
            <p:ph type="tbl" idx="1"/>
          </p:nvPr>
        </p:nvSpPr>
        <p:spPr>
          <a:xfrm>
            <a:off x="0" y="1484313"/>
            <a:ext cx="9144000" cy="5184775"/>
          </a:xfrm>
        </p:spPr>
        <p:txBody>
          <a:bodyPr/>
          <a:lstStyle/>
          <a:p>
            <a:pPr lvl="0"/>
            <a:endParaRPr lang="de-DE" noProof="0" smtClean="0"/>
          </a:p>
        </p:txBody>
      </p:sp>
    </p:spTree>
    <p:extLst>
      <p:ext uri="{BB962C8B-B14F-4D97-AF65-F5344CB8AC3E}">
        <p14:creationId xmlns:p14="http://schemas.microsoft.com/office/powerpoint/2010/main" val="23151547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6063310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681616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4059725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8570835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794966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229903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19789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46580516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1080122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807663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606573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59CD3A80-BC01-4910-8C0B-8A02DBEC4337}"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378F5CE4-930B-41AA-824D-1036BB205609}" type="slidenum">
              <a:rPr lang="de-DE"/>
              <a:pPr>
                <a:defRPr/>
              </a:pPr>
              <a:t>‹Nr.›</a:t>
            </a:fld>
            <a:endParaRPr lang="de-DE" dirty="0"/>
          </a:p>
        </p:txBody>
      </p:sp>
    </p:spTree>
    <p:extLst>
      <p:ext uri="{BB962C8B-B14F-4D97-AF65-F5344CB8AC3E}">
        <p14:creationId xmlns:p14="http://schemas.microsoft.com/office/powerpoint/2010/main" val="5810260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2089FA42-AC8E-40EC-AB30-638E00AD59F7}"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83F25A74-8B61-4A4F-A774-9BA3D1B8DC67}" type="slidenum">
              <a:rPr lang="de-DE"/>
              <a:pPr>
                <a:defRPr/>
              </a:pPr>
              <a:t>‹Nr.›</a:t>
            </a:fld>
            <a:endParaRPr lang="de-DE" dirty="0"/>
          </a:p>
        </p:txBody>
      </p:sp>
    </p:spTree>
    <p:extLst>
      <p:ext uri="{BB962C8B-B14F-4D97-AF65-F5344CB8AC3E}">
        <p14:creationId xmlns:p14="http://schemas.microsoft.com/office/powerpoint/2010/main" val="37572010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63680A15-4394-49AA-8517-159EA6BEA0CC}"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4878AAB8-AE54-43BA-AB86-F9BF9AD5B63A}" type="slidenum">
              <a:rPr lang="de-DE"/>
              <a:pPr>
                <a:defRPr/>
              </a:pPr>
              <a:t>‹Nr.›</a:t>
            </a:fld>
            <a:endParaRPr lang="de-DE" dirty="0"/>
          </a:p>
        </p:txBody>
      </p:sp>
    </p:spTree>
    <p:extLst>
      <p:ext uri="{BB962C8B-B14F-4D97-AF65-F5344CB8AC3E}">
        <p14:creationId xmlns:p14="http://schemas.microsoft.com/office/powerpoint/2010/main" val="35538404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11EEE497-24D0-4022-BDE0-0BD672C2144A}"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59AF1CD5-A6FF-497C-8EF5-8600FA797455}" type="slidenum">
              <a:rPr lang="de-DE"/>
              <a:pPr>
                <a:defRPr/>
              </a:pPr>
              <a:t>‹Nr.›</a:t>
            </a:fld>
            <a:endParaRPr lang="de-DE" dirty="0"/>
          </a:p>
        </p:txBody>
      </p:sp>
    </p:spTree>
    <p:extLst>
      <p:ext uri="{BB962C8B-B14F-4D97-AF65-F5344CB8AC3E}">
        <p14:creationId xmlns:p14="http://schemas.microsoft.com/office/powerpoint/2010/main" val="30583429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E923AFBB-DE5D-4B70-8D5F-9E42AC86CBEE}" type="slidenum">
              <a:rPr lang="en-US"/>
              <a:pPr>
                <a:defRPr/>
              </a:pPr>
              <a:t>‹Nr.›</a:t>
            </a:fld>
            <a:endParaRPr lang="en-US" dirty="0"/>
          </a:p>
        </p:txBody>
      </p:sp>
      <p:sp>
        <p:nvSpPr>
          <p:cNvPr id="8" name="Foliennummernplatzhalter 5"/>
          <p:cNvSpPr>
            <a:spLocks noGrp="1"/>
          </p:cNvSpPr>
          <p:nvPr>
            <p:ph type="sldNum" sz="quarter" idx="11"/>
          </p:nvPr>
        </p:nvSpPr>
        <p:spPr/>
        <p:txBody>
          <a:bodyPr/>
          <a:lstStyle>
            <a:lvl1pPr>
              <a:defRPr/>
            </a:lvl1pPr>
          </a:lstStyle>
          <a:p>
            <a:pPr>
              <a:defRPr/>
            </a:pPr>
            <a:fld id="{0D4C5143-22A4-4327-ADED-753E36C4506F}" type="slidenum">
              <a:rPr lang="de-DE"/>
              <a:pPr>
                <a:defRPr/>
              </a:pPr>
              <a:t>‹Nr.›</a:t>
            </a:fld>
            <a:endParaRPr lang="de-DE" dirty="0"/>
          </a:p>
        </p:txBody>
      </p:sp>
    </p:spTree>
    <p:extLst>
      <p:ext uri="{BB962C8B-B14F-4D97-AF65-F5344CB8AC3E}">
        <p14:creationId xmlns:p14="http://schemas.microsoft.com/office/powerpoint/2010/main" val="18524416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BBE4DB05-1AD6-4F22-82A6-32CC7BCF89AA}" type="slidenum">
              <a:rPr lang="en-US"/>
              <a:pPr>
                <a:defRPr/>
              </a:pPr>
              <a:t>‹Nr.›</a:t>
            </a:fld>
            <a:endParaRPr lang="en-US" dirty="0"/>
          </a:p>
        </p:txBody>
      </p:sp>
      <p:sp>
        <p:nvSpPr>
          <p:cNvPr id="4" name="Foliennummernplatzhalter 5"/>
          <p:cNvSpPr>
            <a:spLocks noGrp="1"/>
          </p:cNvSpPr>
          <p:nvPr>
            <p:ph type="sldNum" sz="quarter" idx="11"/>
          </p:nvPr>
        </p:nvSpPr>
        <p:spPr/>
        <p:txBody>
          <a:bodyPr/>
          <a:lstStyle>
            <a:lvl1pPr>
              <a:defRPr/>
            </a:lvl1pPr>
          </a:lstStyle>
          <a:p>
            <a:pPr>
              <a:defRPr/>
            </a:pPr>
            <a:fld id="{46D2E637-AB3E-48A5-A132-64C24AA82F53}" type="slidenum">
              <a:rPr lang="de-DE"/>
              <a:pPr>
                <a:defRPr/>
              </a:pPr>
              <a:t>‹Nr.›</a:t>
            </a:fld>
            <a:endParaRPr lang="de-DE" dirty="0"/>
          </a:p>
        </p:txBody>
      </p:sp>
    </p:spTree>
    <p:extLst>
      <p:ext uri="{BB962C8B-B14F-4D97-AF65-F5344CB8AC3E}">
        <p14:creationId xmlns:p14="http://schemas.microsoft.com/office/powerpoint/2010/main" val="30586614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CCFA1067-9AB6-4EA7-9B88-DEDD94786615}" type="slidenum">
              <a:rPr lang="en-US"/>
              <a:pPr>
                <a:defRPr/>
              </a:pPr>
              <a:t>‹Nr.›</a:t>
            </a:fld>
            <a:endParaRPr lang="en-US" dirty="0"/>
          </a:p>
        </p:txBody>
      </p:sp>
      <p:sp>
        <p:nvSpPr>
          <p:cNvPr id="3" name="Foliennummernplatzhalter 5"/>
          <p:cNvSpPr>
            <a:spLocks noGrp="1"/>
          </p:cNvSpPr>
          <p:nvPr>
            <p:ph type="sldNum" sz="quarter" idx="11"/>
          </p:nvPr>
        </p:nvSpPr>
        <p:spPr/>
        <p:txBody>
          <a:bodyPr/>
          <a:lstStyle>
            <a:lvl1pPr>
              <a:defRPr/>
            </a:lvl1pPr>
          </a:lstStyle>
          <a:p>
            <a:pPr>
              <a:defRPr/>
            </a:pPr>
            <a:fld id="{B9B176D9-D6A2-4F83-97AA-24B9FBC947DA}" type="slidenum">
              <a:rPr lang="de-DE"/>
              <a:pPr>
                <a:defRPr/>
              </a:pPr>
              <a:t>‹Nr.›</a:t>
            </a:fld>
            <a:endParaRPr lang="de-DE" dirty="0"/>
          </a:p>
        </p:txBody>
      </p:sp>
    </p:spTree>
    <p:extLst>
      <p:ext uri="{BB962C8B-B14F-4D97-AF65-F5344CB8AC3E}">
        <p14:creationId xmlns:p14="http://schemas.microsoft.com/office/powerpoint/2010/main" val="9022361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CDC6DDDE-4F29-4654-A837-C8AAA929D7CF}"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3C86B1A3-3E68-45C2-AF7E-E0112729C030}" type="slidenum">
              <a:rPr lang="de-DE"/>
              <a:pPr>
                <a:defRPr/>
              </a:pPr>
              <a:t>‹Nr.›</a:t>
            </a:fld>
            <a:endParaRPr lang="de-DE" dirty="0"/>
          </a:p>
        </p:txBody>
      </p:sp>
    </p:spTree>
    <p:extLst>
      <p:ext uri="{BB962C8B-B14F-4D97-AF65-F5344CB8AC3E}">
        <p14:creationId xmlns:p14="http://schemas.microsoft.com/office/powerpoint/2010/main" val="8191059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544C9952-957F-431D-A491-26A4DB06BFDE}"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95D660A1-549D-4A60-89BA-86243ECE2F1D}" type="slidenum">
              <a:rPr lang="de-DE"/>
              <a:pPr>
                <a:defRPr/>
              </a:pPr>
              <a:t>‹Nr.›</a:t>
            </a:fld>
            <a:endParaRPr lang="de-DE" dirty="0"/>
          </a:p>
        </p:txBody>
      </p:sp>
    </p:spTree>
    <p:extLst>
      <p:ext uri="{BB962C8B-B14F-4D97-AF65-F5344CB8AC3E}">
        <p14:creationId xmlns:p14="http://schemas.microsoft.com/office/powerpoint/2010/main" val="40138491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086431D-FF21-4227-8544-40F5E5ED7A0A}"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48CD3EEA-00B5-41B3-9B84-CD948043EB47}" type="slidenum">
              <a:rPr lang="de-DE"/>
              <a:pPr>
                <a:defRPr/>
              </a:pPr>
              <a:t>‹Nr.›</a:t>
            </a:fld>
            <a:endParaRPr lang="de-DE" dirty="0"/>
          </a:p>
        </p:txBody>
      </p:sp>
    </p:spTree>
    <p:extLst>
      <p:ext uri="{BB962C8B-B14F-4D97-AF65-F5344CB8AC3E}">
        <p14:creationId xmlns:p14="http://schemas.microsoft.com/office/powerpoint/2010/main" val="8264581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51FDCDF7-39E1-40FB-AA30-B380BF4944FD}"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5F6614FA-6861-4250-85C3-0125EBF77A69}" type="slidenum">
              <a:rPr lang="de-DE"/>
              <a:pPr>
                <a:defRPr/>
              </a:pPr>
              <a:t>‹Nr.›</a:t>
            </a:fld>
            <a:endParaRPr lang="de-DE" dirty="0"/>
          </a:p>
        </p:txBody>
      </p:sp>
    </p:spTree>
    <p:extLst>
      <p:ext uri="{BB962C8B-B14F-4D97-AF65-F5344CB8AC3E}">
        <p14:creationId xmlns:p14="http://schemas.microsoft.com/office/powerpoint/2010/main" val="11116592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6FE70DF5-69E4-426E-9262-820C74E72F31}"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36626ACB-9049-4E3E-AD39-39D3941199C9}" type="slidenum">
              <a:rPr lang="en-US"/>
              <a:pPr>
                <a:defRPr/>
              </a:pPr>
              <a:t>‹Nr.›</a:t>
            </a:fld>
            <a:endParaRPr lang="en-US"/>
          </a:p>
        </p:txBody>
      </p:sp>
    </p:spTree>
    <p:extLst>
      <p:ext uri="{BB962C8B-B14F-4D97-AF65-F5344CB8AC3E}">
        <p14:creationId xmlns:p14="http://schemas.microsoft.com/office/powerpoint/2010/main" val="37191535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8E04B4B1-AFEB-4FAC-B689-16865AA09C1A}"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2ABE6537-0A1F-4F96-AB88-2736A02A9605}" type="slidenum">
              <a:rPr lang="en-US"/>
              <a:pPr>
                <a:defRPr/>
              </a:pPr>
              <a:t>‹Nr.›</a:t>
            </a:fld>
            <a:endParaRPr lang="en-US"/>
          </a:p>
        </p:txBody>
      </p:sp>
    </p:spTree>
    <p:extLst>
      <p:ext uri="{BB962C8B-B14F-4D97-AF65-F5344CB8AC3E}">
        <p14:creationId xmlns:p14="http://schemas.microsoft.com/office/powerpoint/2010/main" val="1427651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29103271-8E33-4B0D-AA7E-E0976A010758}"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C2AAB7A-F805-4694-9968-8C8FE80533C4}" type="slidenum">
              <a:rPr lang="en-US"/>
              <a:pPr>
                <a:defRPr/>
              </a:pPr>
              <a:t>‹Nr.›</a:t>
            </a:fld>
            <a:endParaRPr lang="en-US"/>
          </a:p>
        </p:txBody>
      </p:sp>
    </p:spTree>
    <p:extLst>
      <p:ext uri="{BB962C8B-B14F-4D97-AF65-F5344CB8AC3E}">
        <p14:creationId xmlns:p14="http://schemas.microsoft.com/office/powerpoint/2010/main" val="31850611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BB49BE05-B905-4E4D-A6E6-F7513CBA072A}"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5D5F5EFC-0253-4438-BA26-B84309623E53}" type="slidenum">
              <a:rPr lang="en-US"/>
              <a:pPr>
                <a:defRPr/>
              </a:pPr>
              <a:t>‹Nr.›</a:t>
            </a:fld>
            <a:endParaRPr lang="en-US"/>
          </a:p>
        </p:txBody>
      </p:sp>
    </p:spTree>
    <p:extLst>
      <p:ext uri="{BB962C8B-B14F-4D97-AF65-F5344CB8AC3E}">
        <p14:creationId xmlns:p14="http://schemas.microsoft.com/office/powerpoint/2010/main" val="175042775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162A2858-5647-4472-8415-737FEC853782}" type="datetime1">
              <a:rPr lang="en-US"/>
              <a:pPr>
                <a:defRPr/>
              </a:pPr>
              <a:t>2/6/2017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7BAF239F-CEC6-4D78-A977-57264FF9B43D}" type="slidenum">
              <a:rPr lang="en-US"/>
              <a:pPr>
                <a:defRPr/>
              </a:pPr>
              <a:t>‹Nr.›</a:t>
            </a:fld>
            <a:endParaRPr lang="en-US"/>
          </a:p>
        </p:txBody>
      </p:sp>
    </p:spTree>
    <p:extLst>
      <p:ext uri="{BB962C8B-B14F-4D97-AF65-F5344CB8AC3E}">
        <p14:creationId xmlns:p14="http://schemas.microsoft.com/office/powerpoint/2010/main" val="28076780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D3FF7F69-912C-422B-B08F-03D5089723E6}" type="datetime1">
              <a:rPr lang="en-US"/>
              <a:pPr>
                <a:defRPr/>
              </a:pPr>
              <a:t>2/6/2017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8DDFF35B-5EBC-45C7-B93E-27A71E2256A0}" type="slidenum">
              <a:rPr lang="en-US"/>
              <a:pPr>
                <a:defRPr/>
              </a:pPr>
              <a:t>‹Nr.›</a:t>
            </a:fld>
            <a:endParaRPr lang="en-US"/>
          </a:p>
        </p:txBody>
      </p:sp>
    </p:spTree>
    <p:extLst>
      <p:ext uri="{BB962C8B-B14F-4D97-AF65-F5344CB8AC3E}">
        <p14:creationId xmlns:p14="http://schemas.microsoft.com/office/powerpoint/2010/main" val="424198588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9EA6F27B-FDD2-451E-B878-80D1E46529BE}" type="datetime1">
              <a:rPr lang="en-US"/>
              <a:pPr>
                <a:defRPr/>
              </a:pPr>
              <a:t>2/6/2017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A1316F4A-4A49-4855-B2D6-679A6582EEED}" type="slidenum">
              <a:rPr lang="en-US"/>
              <a:pPr>
                <a:defRPr/>
              </a:pPr>
              <a:t>‹Nr.›</a:t>
            </a:fld>
            <a:endParaRPr lang="en-US"/>
          </a:p>
        </p:txBody>
      </p:sp>
    </p:spTree>
    <p:extLst>
      <p:ext uri="{BB962C8B-B14F-4D97-AF65-F5344CB8AC3E}">
        <p14:creationId xmlns:p14="http://schemas.microsoft.com/office/powerpoint/2010/main" val="14165174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C842F14F-72F9-4C45-8591-2BA14F4CE1FD}"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0276620C-4679-4551-954D-EBCA5C06007D}" type="slidenum">
              <a:rPr lang="en-US"/>
              <a:pPr>
                <a:defRPr/>
              </a:pPr>
              <a:t>‹Nr.›</a:t>
            </a:fld>
            <a:endParaRPr lang="en-US"/>
          </a:p>
        </p:txBody>
      </p:sp>
    </p:spTree>
    <p:extLst>
      <p:ext uri="{BB962C8B-B14F-4D97-AF65-F5344CB8AC3E}">
        <p14:creationId xmlns:p14="http://schemas.microsoft.com/office/powerpoint/2010/main" val="34954548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E7FA34E9-A2A2-45C1-8B5B-FA94EF62A850}" type="datetime1">
              <a:rPr lang="en-US"/>
              <a:pPr>
                <a:defRPr/>
              </a:pPr>
              <a:t>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137F8FD-DBCA-4AF6-87ED-8CCE1B930A4C}" type="slidenum">
              <a:rPr lang="en-US"/>
              <a:pPr>
                <a:defRPr/>
              </a:pPr>
              <a:t>‹Nr.›</a:t>
            </a:fld>
            <a:endParaRPr lang="en-US"/>
          </a:p>
        </p:txBody>
      </p:sp>
    </p:spTree>
    <p:extLst>
      <p:ext uri="{BB962C8B-B14F-4D97-AF65-F5344CB8AC3E}">
        <p14:creationId xmlns:p14="http://schemas.microsoft.com/office/powerpoint/2010/main" val="12301190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184EBEF8-ED80-48F0-8AD6-CF46EFDE5480}"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3330827D-C189-4131-806C-131C9002E553}" type="slidenum">
              <a:rPr lang="en-US"/>
              <a:pPr>
                <a:defRPr/>
              </a:pPr>
              <a:t>‹Nr.›</a:t>
            </a:fld>
            <a:endParaRPr lang="en-US"/>
          </a:p>
        </p:txBody>
      </p:sp>
    </p:spTree>
    <p:extLst>
      <p:ext uri="{BB962C8B-B14F-4D97-AF65-F5344CB8AC3E}">
        <p14:creationId xmlns:p14="http://schemas.microsoft.com/office/powerpoint/2010/main" val="28695011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885E2C0F-2E60-4BEF-91FC-3A8174E96C74}" type="datetime1">
              <a:rPr lang="en-US"/>
              <a:pPr>
                <a:defRPr/>
              </a:pPr>
              <a:t>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39686F4C-15D6-4188-A3C5-FB886854D700}" type="slidenum">
              <a:rPr lang="en-US"/>
              <a:pPr>
                <a:defRPr/>
              </a:pPr>
              <a:t>‹Nr.›</a:t>
            </a:fld>
            <a:endParaRPr lang="en-US"/>
          </a:p>
        </p:txBody>
      </p:sp>
    </p:spTree>
    <p:extLst>
      <p:ext uri="{BB962C8B-B14F-4D97-AF65-F5344CB8AC3E}">
        <p14:creationId xmlns:p14="http://schemas.microsoft.com/office/powerpoint/2010/main" val="1045618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theme" Target="../theme/theme4.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6490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a:defRPr/>
            </a:pPr>
            <a:endParaRPr lang="en-US" sz="3600" b="0">
              <a:solidFill>
                <a:schemeClr val="bg1"/>
              </a:solidFill>
              <a:latin typeface="Verdana" charset="0"/>
              <a:cs typeface="+mn-cs"/>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Grp="1" noChangeArrowheads="1"/>
          </p:cNvSpPr>
          <p:nvPr>
            <p:ph type="title"/>
          </p:nvPr>
        </p:nvSpPr>
        <p:spPr bwMode="auto">
          <a:xfrm>
            <a:off x="0" y="24606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3076" name="Rectangle 4"/>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4101"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5125"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6147"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6148"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6149"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fontAlgn="auto">
              <a:spcBef>
                <a:spcPts val="0"/>
              </a:spcBef>
              <a:spcAft>
                <a:spcPts val="0"/>
              </a:spcAft>
              <a:defRPr sz="1200" b="0">
                <a:solidFill>
                  <a:srgbClr val="FFFFFF"/>
                </a:solidFill>
                <a:latin typeface="+mn-lt"/>
                <a:ea typeface="Verdana" pitchFamily="34" charset="0"/>
                <a:cs typeface="Verdana" pitchFamily="34" charset="0"/>
              </a:defRPr>
            </a:lvl1pPr>
          </a:lstStyle>
          <a:p>
            <a:pPr>
              <a:defRPr/>
            </a:pPr>
            <a:fld id="{15D366AE-CA60-4D7C-B6FC-E42A30253192}"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b="0">
                <a:solidFill>
                  <a:schemeClr val="bg1"/>
                </a:solidFill>
                <a:latin typeface="+mn-lt"/>
              </a:defRPr>
            </a:lvl1pPr>
          </a:lstStyle>
          <a:p>
            <a:pPr>
              <a:defRPr/>
            </a:pPr>
            <a:fld id="{7187B73B-3F0D-4047-BBF9-085988F703A7}" type="slidenum">
              <a:rPr lang="de-DE"/>
              <a:pPr>
                <a:defRPr/>
              </a:pPr>
              <a:t>‹Nr.›</a:t>
            </a:fld>
            <a:endParaRPr lang="de-DE" dirty="0"/>
          </a:p>
        </p:txBody>
      </p:sp>
      <p:sp>
        <p:nvSpPr>
          <p:cNvPr id="6153"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solidFill>
                <a:srgbClr val="000000"/>
              </a:solidFill>
              <a:latin typeface="Georgia" pitchFamily="18" charset="0"/>
            </a:endParaRPr>
          </a:p>
        </p:txBody>
      </p:sp>
      <p:sp>
        <p:nvSpPr>
          <p:cNvPr id="6154"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pPr>
              <a:defRPr/>
            </a:pPr>
            <a:endParaRPr lang="de-DE"/>
          </a:p>
        </p:txBody>
      </p:sp>
      <p:sp>
        <p:nvSpPr>
          <p:cNvPr id="6155"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pPr>
              <a:defRPr/>
            </a:pPr>
            <a:endParaRPr lang="de-DE"/>
          </a:p>
        </p:txBody>
      </p:sp>
      <p:sp>
        <p:nvSpPr>
          <p:cNvPr id="6156"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pPr>
              <a:defRPr/>
            </a:pPr>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b="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b="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b="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b="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b="0"/>
          </a:p>
        </p:txBody>
      </p:sp>
      <p:sp>
        <p:nvSpPr>
          <p:cNvPr id="7179"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7180"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b="0">
                <a:solidFill>
                  <a:srgbClr val="FFFFFF"/>
                </a:solidFill>
                <a:latin typeface="+mn-lt"/>
                <a:cs typeface="+mn-cs"/>
              </a:defRPr>
            </a:lvl1pPr>
          </a:lstStyle>
          <a:p>
            <a:pPr>
              <a:defRPr/>
            </a:pPr>
            <a:fld id="{2EA457F4-7E66-4961-92B6-1F8DD42D4B97}" type="datetime1">
              <a:rPr lang="en-US"/>
              <a:pPr>
                <a:defRPr/>
              </a:pPr>
              <a:t>2/6/2017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fontAlgn="auto">
              <a:spcBef>
                <a:spcPts val="0"/>
              </a:spcBef>
              <a:spcAft>
                <a:spcPts val="0"/>
              </a:spcAft>
              <a:defRPr sz="1200" b="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b="0">
                <a:solidFill>
                  <a:schemeClr val="accent3">
                    <a:shade val="75000"/>
                  </a:schemeClr>
                </a:solidFill>
                <a:latin typeface="+mn-lt"/>
                <a:cs typeface="+mn-cs"/>
              </a:defRPr>
            </a:lvl1pPr>
          </a:lstStyle>
          <a:p>
            <a:pPr>
              <a:defRPr/>
            </a:pPr>
            <a:fld id="{8C6215E0-2D3D-4A9B-AA95-56A8A8A1C91A}"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5.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6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5.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5.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65.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65.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65.xml"/><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65.xml"/><Relationship Id="rId5" Type="http://schemas.openxmlformats.org/officeDocument/2006/relationships/image" Target="../media/image10.jpeg"/><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5.xml"/><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5.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5.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jpeg"/><Relationship Id="rId1" Type="http://schemas.openxmlformats.org/officeDocument/2006/relationships/slideLayout" Target="../slideLayouts/slideLayout65.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jpeg"/><Relationship Id="rId1" Type="http://schemas.openxmlformats.org/officeDocument/2006/relationships/slideLayout" Target="../slideLayouts/slideLayout65.xml"/><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jpeg"/><Relationship Id="rId1" Type="http://schemas.openxmlformats.org/officeDocument/2006/relationships/slideLayout" Target="../slideLayouts/slideLayout65.xm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6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6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65.xml"/><Relationship Id="rId4" Type="http://schemas.openxmlformats.org/officeDocument/2006/relationships/image" Target="../media/image14.jpeg"/></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65.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6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6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65.xml"/><Relationship Id="rId4" Type="http://schemas.openxmlformats.org/officeDocument/2006/relationships/image" Target="../media/image15.jpeg"/></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65.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65.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0.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6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65.xml"/><Relationship Id="rId4" Type="http://schemas.openxmlformats.org/officeDocument/2006/relationships/image" Target="../media/image21.jpeg"/></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65.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6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5.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idx="4294967295"/>
          </p:nvPr>
        </p:nvSpPr>
        <p:spPr>
          <a:xfrm>
            <a:off x="673100" y="2655888"/>
            <a:ext cx="7772400" cy="1143000"/>
          </a:xfrm>
        </p:spPr>
        <p:txBody>
          <a:bodyPr anchor="ctr"/>
          <a:lstStyle/>
          <a:p>
            <a:pPr eaLnBrk="1" hangingPunct="1">
              <a:lnSpc>
                <a:spcPct val="150000"/>
              </a:lnSpc>
            </a:pPr>
            <a:r>
              <a:rPr lang="el-GR" altLang="de-DE" sz="1800" b="1" dirty="0">
                <a:solidFill>
                  <a:schemeClr val="tx2"/>
                </a:solidFill>
              </a:rPr>
              <a:t>ΘΕΡΑΠΕΥΤΙΚΗ ΕΝΟΤΗΤΑ </a:t>
            </a:r>
            <a:r>
              <a:rPr lang="de-DE" altLang="de-DE" sz="1800" b="1" dirty="0">
                <a:solidFill>
                  <a:schemeClr val="tx2"/>
                </a:solidFill>
              </a:rPr>
              <a:t>6:</a:t>
            </a:r>
            <a:br>
              <a:rPr lang="de-DE" altLang="de-DE" sz="1800" b="1" dirty="0">
                <a:solidFill>
                  <a:schemeClr val="tx2"/>
                </a:solidFill>
              </a:rPr>
            </a:br>
            <a:r>
              <a:rPr lang="el-GR" altLang="de-DE" sz="1800" b="1" dirty="0">
                <a:solidFill>
                  <a:schemeClr val="tx2"/>
                </a:solidFill>
              </a:rPr>
              <a:t>ΑΛΛΑΖΟΝΤΑΣ ΠΕΠΟΙΘΗΣΕΙΣ</a:t>
            </a:r>
            <a:endParaRPr lang="en-US" altLang="de-DE" sz="1800" b="1" dirty="0">
              <a:solidFill>
                <a:schemeClr val="tx2"/>
              </a:solidFill>
            </a:endParaRPr>
          </a:p>
        </p:txBody>
      </p:sp>
      <p:sp>
        <p:nvSpPr>
          <p:cNvPr id="8195" name="Text Box 16"/>
          <p:cNvSpPr txBox="1">
            <a:spLocks noChangeArrowheads="1"/>
          </p:cNvSpPr>
          <p:nvPr/>
        </p:nvSpPr>
        <p:spPr bwMode="auto">
          <a:xfrm>
            <a:off x="0" y="1519238"/>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50000"/>
              </a:spcBef>
              <a:buClrTx/>
              <a:buSzTx/>
              <a:buFontTx/>
              <a:buNone/>
            </a:pPr>
            <a:r>
              <a:rPr lang="el-GR" altLang="de-DE" sz="3600" b="0" dirty="0">
                <a:solidFill>
                  <a:schemeClr val="accent1"/>
                </a:solidFill>
                <a:latin typeface="+mj-lt"/>
              </a:rPr>
              <a:t>Μεταγνωστική Θεραπεία</a:t>
            </a:r>
            <a:endParaRPr lang="en-US" altLang="de-DE" sz="3600" b="0" dirty="0">
              <a:solidFill>
                <a:schemeClr val="accent1"/>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8"/>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50000"/>
              </a:spcBef>
              <a:buClrTx/>
              <a:buSzTx/>
              <a:buFontTx/>
              <a:buNone/>
            </a:pPr>
            <a:r>
              <a:rPr lang="el-GR" altLang="de-DE" sz="2000" b="0" dirty="0">
                <a:solidFill>
                  <a:schemeClr val="accent1"/>
                </a:solidFill>
                <a:latin typeface="+mj-lt"/>
              </a:rPr>
              <a:t>Αλλάζοντας πεποιθήσεις</a:t>
            </a:r>
            <a:endParaRPr lang="en-US" altLang="de-DE" sz="2000" b="0" dirty="0">
              <a:solidFill>
                <a:schemeClr val="accent1"/>
              </a:solidFill>
              <a:latin typeface="+mj-lt"/>
            </a:endParaRPr>
          </a:p>
        </p:txBody>
      </p:sp>
      <p:sp>
        <p:nvSpPr>
          <p:cNvPr id="6" name="Text Box 2"/>
          <p:cNvSpPr txBox="1">
            <a:spLocks noChangeArrowheads="1"/>
          </p:cNvSpPr>
          <p:nvPr/>
        </p:nvSpPr>
        <p:spPr bwMode="auto">
          <a:xfrm>
            <a:off x="442913" y="1695450"/>
            <a:ext cx="8305800" cy="327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15963" indent="-354013" eaLnBrk="0" hangingPunct="0">
              <a:tabLst>
                <a:tab pos="714375" algn="l"/>
              </a:tabLst>
              <a:defRPr b="1">
                <a:solidFill>
                  <a:schemeClr val="tx1"/>
                </a:solidFill>
                <a:latin typeface="Arial" charset="0"/>
                <a:cs typeface="Times New Roman" pitchFamily="18" charset="0"/>
              </a:defRPr>
            </a:lvl1pPr>
            <a:lvl2pPr marL="742950" indent="-285750" eaLnBrk="0" hangingPunct="0">
              <a:tabLst>
                <a:tab pos="714375" algn="l"/>
              </a:tabLst>
              <a:defRPr b="1">
                <a:solidFill>
                  <a:schemeClr val="tx1"/>
                </a:solidFill>
                <a:latin typeface="Arial" charset="0"/>
                <a:cs typeface="Times New Roman" pitchFamily="18" charset="0"/>
              </a:defRPr>
            </a:lvl2pPr>
            <a:lvl3pPr marL="1143000" indent="-228600" eaLnBrk="0" hangingPunct="0">
              <a:tabLst>
                <a:tab pos="714375" algn="l"/>
              </a:tabLst>
              <a:defRPr b="1">
                <a:solidFill>
                  <a:schemeClr val="tx1"/>
                </a:solidFill>
                <a:latin typeface="Arial" charset="0"/>
                <a:cs typeface="Times New Roman" pitchFamily="18" charset="0"/>
              </a:defRPr>
            </a:lvl3pPr>
            <a:lvl4pPr marL="1600200" indent="-228600" eaLnBrk="0" hangingPunct="0">
              <a:tabLst>
                <a:tab pos="714375" algn="l"/>
              </a:tabLst>
              <a:defRPr b="1">
                <a:solidFill>
                  <a:schemeClr val="tx1"/>
                </a:solidFill>
                <a:latin typeface="Arial" charset="0"/>
                <a:cs typeface="Times New Roman" pitchFamily="18" charset="0"/>
              </a:defRPr>
            </a:lvl4pPr>
            <a:lvl5pPr marL="2057400" indent="-228600" eaLnBrk="0" hangingPunct="0">
              <a:tabLst>
                <a:tab pos="714375" algn="l"/>
              </a:tabLst>
              <a:defRPr b="1">
                <a:solidFill>
                  <a:schemeClr val="tx1"/>
                </a:solidFill>
                <a:latin typeface="Arial" charset="0"/>
                <a:cs typeface="Times New Roman" pitchFamily="18" charset="0"/>
              </a:defRPr>
            </a:lvl5pPr>
            <a:lvl6pPr marL="25146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9pPr>
          </a:lstStyle>
          <a:p>
            <a:pPr eaLnBrk="1" hangingPunct="1"/>
            <a:r>
              <a:rPr lang="el-GR" altLang="de-DE" b="0" dirty="0" smtClean="0">
                <a:latin typeface="+mj-lt"/>
              </a:rPr>
              <a:t>Οι </a:t>
            </a:r>
            <a:r>
              <a:rPr lang="el-GR" altLang="de-DE" b="0" dirty="0">
                <a:latin typeface="+mj-lt"/>
              </a:rPr>
              <a:t>άνθρωποι τείνουν να κολλάνε στην πρώτη </a:t>
            </a:r>
            <a:r>
              <a:rPr lang="el-GR" altLang="de-DE" b="0" dirty="0" smtClean="0">
                <a:latin typeface="+mj-lt"/>
              </a:rPr>
              <a:t>εντύπωση</a:t>
            </a:r>
            <a:r>
              <a:rPr lang="de-DE" altLang="de-DE" b="0" dirty="0">
                <a:latin typeface="+mj-lt"/>
              </a:rPr>
              <a:t> </a:t>
            </a:r>
            <a:r>
              <a:rPr lang="el-GR" altLang="de-DE" b="0" dirty="0" smtClean="0">
                <a:latin typeface="+mj-lt"/>
              </a:rPr>
              <a:t>(π.χ.</a:t>
            </a:r>
            <a:r>
              <a:rPr lang="de-DE" altLang="de-DE" b="0" dirty="0" smtClean="0">
                <a:latin typeface="+mj-lt"/>
              </a:rPr>
              <a:t>m</a:t>
            </a:r>
          </a:p>
          <a:p>
            <a:pPr eaLnBrk="1" hangingPunct="1"/>
            <a:r>
              <a:rPr lang="el-GR" altLang="de-DE" b="0" dirty="0" smtClean="0">
                <a:latin typeface="+mj-lt"/>
              </a:rPr>
              <a:t>προκατάληψη,</a:t>
            </a:r>
            <a:r>
              <a:rPr lang="de-DE" altLang="de-DE" b="0" dirty="0">
                <a:latin typeface="+mj-lt"/>
              </a:rPr>
              <a:t> </a:t>
            </a:r>
            <a:r>
              <a:rPr lang="el-GR" altLang="de-DE" b="0" dirty="0" smtClean="0">
                <a:latin typeface="+mj-lt"/>
              </a:rPr>
              <a:t>πεποίθηση </a:t>
            </a:r>
            <a:r>
              <a:rPr lang="el-GR" altLang="de-DE" b="0" dirty="0">
                <a:latin typeface="+mj-lt"/>
              </a:rPr>
              <a:t>«πως η πρώτη εντύπωση είναι </a:t>
            </a:r>
            <a:r>
              <a:rPr lang="el-GR" altLang="de-DE" b="0" dirty="0" smtClean="0">
                <a:latin typeface="+mj-lt"/>
              </a:rPr>
              <a:t>η </a:t>
            </a:r>
            <a:r>
              <a:rPr lang="el-GR" altLang="de-DE" b="0" dirty="0">
                <a:latin typeface="+mj-lt"/>
              </a:rPr>
              <a:t>μόνη </a:t>
            </a:r>
            <a:endParaRPr lang="de-DE" altLang="de-DE" b="0" dirty="0" smtClean="0">
              <a:latin typeface="+mj-lt"/>
            </a:endParaRPr>
          </a:p>
          <a:p>
            <a:pPr eaLnBrk="1" hangingPunct="1"/>
            <a:r>
              <a:rPr lang="el-GR" altLang="de-DE" b="0" dirty="0" smtClean="0">
                <a:latin typeface="+mj-lt"/>
              </a:rPr>
              <a:t>εντύπωση</a:t>
            </a:r>
            <a:r>
              <a:rPr lang="el-GR" altLang="de-DE" b="0" dirty="0">
                <a:latin typeface="+mj-lt"/>
              </a:rPr>
              <a:t>»). </a:t>
            </a:r>
            <a:endParaRPr lang="de-DE" altLang="de-DE" b="0" dirty="0">
              <a:latin typeface="+mj-lt"/>
            </a:endParaRPr>
          </a:p>
          <a:p>
            <a:pPr eaLnBrk="1" hangingPunct="1">
              <a:buClr>
                <a:srgbClr val="ADC0CB"/>
              </a:buClr>
              <a:buSzPct val="85000"/>
            </a:pPr>
            <a:endParaRPr lang="en-GB" altLang="de-DE" b="0" dirty="0" smtClean="0">
              <a:latin typeface="+mj-lt"/>
            </a:endParaRPr>
          </a:p>
          <a:p>
            <a:pPr eaLnBrk="1" hangingPunct="1">
              <a:spcBef>
                <a:spcPct val="50000"/>
              </a:spcBef>
              <a:buClr>
                <a:srgbClr val="8CADAE"/>
              </a:buClr>
              <a:buFontTx/>
              <a:buChar char="o"/>
            </a:pPr>
            <a:r>
              <a:rPr lang="el-GR" altLang="de-DE" b="0" dirty="0">
                <a:latin typeface="+mj-lt"/>
              </a:rPr>
              <a:t>Λόγοι</a:t>
            </a:r>
            <a:r>
              <a:rPr lang="de-DE" altLang="de-DE" b="0" dirty="0">
                <a:latin typeface="+mj-lt"/>
              </a:rPr>
              <a:t>: </a:t>
            </a:r>
            <a:r>
              <a:rPr lang="el-GR" altLang="de-DE" b="0" dirty="0">
                <a:latin typeface="+mj-lt"/>
              </a:rPr>
              <a:t>;;;</a:t>
            </a:r>
            <a:endParaRPr lang="el-GR" altLang="de-DE" b="0" dirty="0">
              <a:solidFill>
                <a:schemeClr val="bg2">
                  <a:lumMod val="10000"/>
                </a:schemeClr>
              </a:solidFill>
              <a:latin typeface="+mj-lt"/>
            </a:endParaRPr>
          </a:p>
          <a:p>
            <a:pPr eaLnBrk="1" hangingPunct="1">
              <a:spcBef>
                <a:spcPct val="50000"/>
              </a:spcBef>
              <a:buClr>
                <a:srgbClr val="8CADAE"/>
              </a:buClr>
              <a:buFontTx/>
              <a:buChar char="o"/>
            </a:pPr>
            <a:endParaRPr lang="de-DE" altLang="de-DE" b="0" dirty="0">
              <a:solidFill>
                <a:schemeClr val="bg2">
                  <a:lumMod val="10000"/>
                </a:schemeClr>
              </a:solidFill>
              <a:latin typeface="+mj-lt"/>
            </a:endParaRPr>
          </a:p>
          <a:p>
            <a:pPr eaLnBrk="1" hangingPunct="1">
              <a:spcBef>
                <a:spcPct val="50000"/>
              </a:spcBef>
              <a:buClr>
                <a:srgbClr val="8CADAE"/>
              </a:buClr>
              <a:buFontTx/>
              <a:buChar char="o"/>
            </a:pPr>
            <a:r>
              <a:rPr lang="de-DE" altLang="de-DE" b="0" dirty="0">
                <a:solidFill>
                  <a:schemeClr val="bg2">
                    <a:lumMod val="10000"/>
                  </a:schemeClr>
                </a:solidFill>
                <a:latin typeface="+mj-lt"/>
              </a:rPr>
              <a:t> </a:t>
            </a:r>
            <a:r>
              <a:rPr lang="el-GR" altLang="de-DE" b="0" dirty="0">
                <a:solidFill>
                  <a:schemeClr val="bg2">
                    <a:lumMod val="10000"/>
                  </a:schemeClr>
                </a:solidFill>
                <a:latin typeface="+mj-lt"/>
              </a:rPr>
              <a:t>Προβλήματα</a:t>
            </a:r>
            <a:r>
              <a:rPr lang="de-DE" altLang="de-DE" b="0" dirty="0">
                <a:solidFill>
                  <a:schemeClr val="bg2">
                    <a:lumMod val="10000"/>
                  </a:schemeClr>
                </a:solidFill>
                <a:latin typeface="+mj-lt"/>
              </a:rPr>
              <a:t>: </a:t>
            </a:r>
            <a:r>
              <a:rPr lang="el-GR" altLang="de-DE" b="0" dirty="0" smtClean="0">
                <a:solidFill>
                  <a:schemeClr val="bg2">
                    <a:lumMod val="10000"/>
                  </a:schemeClr>
                </a:solidFill>
                <a:latin typeface="+mj-lt"/>
              </a:rPr>
              <a:t>;;;</a:t>
            </a:r>
            <a:r>
              <a:rPr lang="de-DE" altLang="de-DE" b="0" dirty="0" smtClean="0">
                <a:solidFill>
                  <a:schemeClr val="bg1"/>
                </a:solidFill>
                <a:latin typeface="+mj-lt"/>
              </a:rPr>
              <a:t>Bewertungen </a:t>
            </a:r>
            <a:r>
              <a:rPr lang="de-DE" altLang="de-DE" b="0" dirty="0">
                <a:solidFill>
                  <a:schemeClr val="bg1"/>
                </a:solidFill>
                <a:latin typeface="Verdana" pitchFamily="34" charset="0"/>
              </a:rPr>
              <a:t>(</a:t>
            </a:r>
            <a:r>
              <a:rPr lang="de-DE" altLang="de-DE" b="0" dirty="0">
                <a:solidFill>
                  <a:schemeClr val="bg1"/>
                </a:solidFill>
                <a:latin typeface="Verdana" pitchFamily="34" charset="0"/>
                <a:sym typeface="Wingdings" pitchFamily="2" charset="2"/>
              </a:rPr>
              <a:t></a:t>
            </a:r>
            <a:r>
              <a:rPr lang="de-DE" altLang="de-DE" b="0" dirty="0">
                <a:solidFill>
                  <a:schemeClr val="bg1"/>
                </a:solidFill>
                <a:latin typeface="Verdana" pitchFamily="34" charset="0"/>
              </a:rPr>
              <a:t> Vorurteile) werden beibehalten; unangemessene Generalisierung („kennst Du einen, kennst Du alle“); jemandem wird keine 2. Chance eingeräumt, die er vielleicht verdient hätte</a:t>
            </a: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de-DE" sz="1200" dirty="0">
                <a:solidFill>
                  <a:schemeClr val="tx2"/>
                </a:solidFill>
                <a:latin typeface="+mj-lt"/>
              </a:rPr>
              <a:t>αλλάζοντας </a:t>
            </a:r>
            <a:r>
              <a:rPr lang="el-GR" altLang="de-DE" sz="1200" dirty="0" smtClean="0">
                <a:solidFill>
                  <a:schemeClr val="tx2"/>
                </a:solidFill>
                <a:latin typeface="+mj-lt"/>
              </a:rPr>
              <a:t>πεποιθήσεις</a:t>
            </a:r>
            <a:r>
              <a:rPr lang="de-DE" altLang="de-DE" sz="1200" dirty="0" smtClean="0">
                <a:solidFill>
                  <a:schemeClr val="tx2"/>
                </a:solidFill>
                <a:latin typeface="+mj-lt"/>
              </a:rPr>
              <a:t>  </a:t>
            </a:r>
            <a:r>
              <a:rPr lang="en-GB" altLang="de-DE" sz="1200" b="1" dirty="0" smtClean="0">
                <a:solidFill>
                  <a:schemeClr val="tx2"/>
                </a:solidFill>
                <a:latin typeface="+mj-lt"/>
              </a:rPr>
              <a:t>6.2</a:t>
            </a:r>
            <a:endParaRPr lang="en-GB" altLang="de-DE" sz="1200" b="1" dirty="0">
              <a:solidFill>
                <a:schemeClr val="tx2"/>
              </a:solidFill>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442913" y="1695450"/>
            <a:ext cx="8305800"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15963" indent="-354013" eaLnBrk="0" hangingPunct="0">
              <a:tabLst>
                <a:tab pos="714375" algn="l"/>
              </a:tabLst>
              <a:defRPr b="1">
                <a:solidFill>
                  <a:schemeClr val="tx1"/>
                </a:solidFill>
                <a:latin typeface="Arial" charset="0"/>
                <a:cs typeface="Times New Roman" pitchFamily="18" charset="0"/>
              </a:defRPr>
            </a:lvl1pPr>
            <a:lvl2pPr marL="742950" indent="-285750" eaLnBrk="0" hangingPunct="0">
              <a:tabLst>
                <a:tab pos="714375" algn="l"/>
              </a:tabLst>
              <a:defRPr b="1">
                <a:solidFill>
                  <a:schemeClr val="tx1"/>
                </a:solidFill>
                <a:latin typeface="Arial" charset="0"/>
                <a:cs typeface="Times New Roman" pitchFamily="18" charset="0"/>
              </a:defRPr>
            </a:lvl2pPr>
            <a:lvl3pPr marL="1143000" indent="-228600" eaLnBrk="0" hangingPunct="0">
              <a:tabLst>
                <a:tab pos="714375" algn="l"/>
              </a:tabLst>
              <a:defRPr b="1">
                <a:solidFill>
                  <a:schemeClr val="tx1"/>
                </a:solidFill>
                <a:latin typeface="Arial" charset="0"/>
                <a:cs typeface="Times New Roman" pitchFamily="18" charset="0"/>
              </a:defRPr>
            </a:lvl3pPr>
            <a:lvl4pPr marL="1600200" indent="-228600" eaLnBrk="0" hangingPunct="0">
              <a:tabLst>
                <a:tab pos="714375" algn="l"/>
              </a:tabLst>
              <a:defRPr b="1">
                <a:solidFill>
                  <a:schemeClr val="tx1"/>
                </a:solidFill>
                <a:latin typeface="Arial" charset="0"/>
                <a:cs typeface="Times New Roman" pitchFamily="18" charset="0"/>
              </a:defRPr>
            </a:lvl4pPr>
            <a:lvl5pPr marL="2057400" indent="-228600" eaLnBrk="0" hangingPunct="0">
              <a:tabLst>
                <a:tab pos="714375" algn="l"/>
              </a:tabLst>
              <a:defRPr b="1">
                <a:solidFill>
                  <a:schemeClr val="tx1"/>
                </a:solidFill>
                <a:latin typeface="Arial" charset="0"/>
                <a:cs typeface="Times New Roman" pitchFamily="18" charset="0"/>
              </a:defRPr>
            </a:lvl5pPr>
            <a:lvl6pPr marL="25146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tabLst>
                <a:tab pos="714375" algn="l"/>
              </a:tabLst>
              <a:defRPr b="1">
                <a:solidFill>
                  <a:schemeClr val="tx1"/>
                </a:solidFill>
                <a:latin typeface="Arial" charset="0"/>
                <a:cs typeface="Times New Roman" pitchFamily="18" charset="0"/>
              </a:defRPr>
            </a:lvl9pPr>
          </a:lstStyle>
          <a:p>
            <a:pPr marL="361950" indent="0" eaLnBrk="1" hangingPunct="1">
              <a:spcBef>
                <a:spcPct val="50000"/>
              </a:spcBef>
              <a:buClr>
                <a:srgbClr val="8CADAE"/>
              </a:buClr>
            </a:pPr>
            <a:r>
              <a:rPr lang="el-GR" altLang="de-DE" b="0" dirty="0"/>
              <a:t>Οι άνθρωποι τείνουν να κολλάνε στην πρώτη εντύπωση (π.χ. προκατάληψη, πεποίθηση «πως η πρώτη εντύπωση είναι η μόνη εντύπωση»). </a:t>
            </a:r>
            <a:endParaRPr lang="de-DE" altLang="de-DE" b="0" dirty="0"/>
          </a:p>
          <a:p>
            <a:pPr eaLnBrk="1" hangingPunct="1">
              <a:buClr>
                <a:srgbClr val="ADC0CB"/>
              </a:buClr>
              <a:buSzPct val="85000"/>
            </a:pPr>
            <a:endParaRPr lang="en-GB" altLang="de-DE" b="0" dirty="0">
              <a:latin typeface="Verdana" pitchFamily="34" charset="0"/>
            </a:endParaRPr>
          </a:p>
          <a:p>
            <a:pPr eaLnBrk="1" hangingPunct="1">
              <a:spcBef>
                <a:spcPct val="50000"/>
              </a:spcBef>
              <a:buClr>
                <a:srgbClr val="8CADAE"/>
              </a:buClr>
              <a:buFontTx/>
              <a:buChar char="o"/>
            </a:pPr>
            <a:r>
              <a:rPr lang="el-GR" altLang="de-DE" b="0" dirty="0"/>
              <a:t>Λόγοι: Τεμπελιά, «ανάγκη για επιβεβαίωση» (βλέπετε μόνο ό,τι θέλετε εσείς να δείτε), επιπολαιότητα, οι εύκολες αλήθειες πολλές φορές βοηθούν τον προσανατολισμό</a:t>
            </a:r>
            <a:r>
              <a:rPr lang="en-US" altLang="de-DE" b="0" dirty="0"/>
              <a:t> </a:t>
            </a:r>
            <a:r>
              <a:rPr lang="el-GR" altLang="de-DE" b="0" dirty="0"/>
              <a:t>σε έναν περίπλοκο κόσμο, υπερηφάνεια. </a:t>
            </a:r>
            <a:endParaRPr lang="de-DE" altLang="de-DE" b="0" dirty="0"/>
          </a:p>
          <a:p>
            <a:pPr eaLnBrk="1" hangingPunct="1">
              <a:spcBef>
                <a:spcPct val="50000"/>
              </a:spcBef>
              <a:buClr>
                <a:srgbClr val="8CADAE"/>
              </a:buClr>
              <a:buFontTx/>
              <a:buChar char="o"/>
            </a:pPr>
            <a:r>
              <a:rPr lang="el-GR" altLang="de-DE" b="0" dirty="0"/>
              <a:t>Προβλήματα: Διατήρηση λανθασμένων αντιλήψεων  (→ προκαταλήψεων), λανθασμένη υπεργενίκευση («έχοντας δει ένα</a:t>
            </a:r>
            <a:r>
              <a:rPr lang="en-US" altLang="de-DE" b="0" dirty="0"/>
              <a:t>, </a:t>
            </a:r>
            <a:r>
              <a:rPr lang="el-GR" altLang="de-DE" b="0" dirty="0"/>
              <a:t>τα έχουμε δει όλα»), δεν δίδεται σε κάποιον μια δεύτερη ευκαιρία την οποία μπορεί και να άξιζε.</a:t>
            </a:r>
          </a:p>
        </p:txBody>
      </p:sp>
      <p:sp>
        <p:nvSpPr>
          <p:cNvPr id="5" name="Text Box 18"/>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50000"/>
              </a:spcBef>
            </a:pPr>
            <a:r>
              <a:rPr lang="el-GR" altLang="de-DE" sz="2000" b="0" dirty="0" smtClean="0">
                <a:solidFill>
                  <a:srgbClr val="D16349"/>
                </a:solidFill>
                <a:latin typeface="Verdana" pitchFamily="34" charset="0"/>
              </a:rPr>
              <a:t>Αλλάζοντας κάποιος τη δική του άποψη</a:t>
            </a:r>
            <a:endParaRPr lang="en-GB" altLang="de-DE" sz="2000" b="0" dirty="0">
              <a:solidFill>
                <a:srgbClr val="D16349"/>
              </a:solidFill>
              <a:latin typeface="Verdana" pitchFamily="34" charset="0"/>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de-DE" sz="1200" dirty="0">
                <a:solidFill>
                  <a:schemeClr val="tx2"/>
                </a:solidFill>
                <a:latin typeface="+mj-lt"/>
              </a:rPr>
              <a:t>αλλάζοντας </a:t>
            </a:r>
            <a:r>
              <a:rPr lang="el-GR" altLang="de-DE" sz="1200" dirty="0" smtClean="0">
                <a:solidFill>
                  <a:schemeClr val="tx2"/>
                </a:solidFill>
                <a:latin typeface="+mj-lt"/>
              </a:rPr>
              <a:t>πεποιθήσεις</a:t>
            </a:r>
            <a:r>
              <a:rPr lang="de-DE" altLang="de-DE" sz="1200" dirty="0" smtClean="0">
                <a:solidFill>
                  <a:schemeClr val="tx2"/>
                </a:solidFill>
                <a:latin typeface="+mj-lt"/>
              </a:rPr>
              <a:t>  </a:t>
            </a:r>
            <a:r>
              <a:rPr lang="en-GB" altLang="de-DE" sz="1200" b="1" dirty="0" smtClean="0">
                <a:solidFill>
                  <a:schemeClr val="tx2"/>
                </a:solidFill>
                <a:latin typeface="+mj-lt"/>
              </a:rPr>
              <a:t>6.3</a:t>
            </a:r>
            <a:endParaRPr lang="en-GB" altLang="de-DE" sz="1200" b="1" dirty="0">
              <a:solidFill>
                <a:schemeClr val="tx2"/>
              </a:solidFill>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3"/>
          <p:cNvSpPr txBox="1">
            <a:spLocks noChangeArrowheads="1"/>
          </p:cNvSpPr>
          <p:nvPr/>
        </p:nvSpPr>
        <p:spPr bwMode="auto">
          <a:xfrm>
            <a:off x="1116013" y="1688786"/>
            <a:ext cx="7056437" cy="2640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buClrTx/>
              <a:buSzTx/>
              <a:buFontTx/>
              <a:buNone/>
            </a:pPr>
            <a:r>
              <a:rPr lang="el-GR" altLang="de-DE" b="0" dirty="0">
                <a:latin typeface="+mj-lt"/>
              </a:rPr>
              <a:t>Οι μελέτες δείχνουν ότι πολλοί άνθρωποι </a:t>
            </a:r>
            <a:r>
              <a:rPr lang="el-GR" altLang="de-DE" b="0" i="1" dirty="0">
                <a:latin typeface="+mj-lt"/>
              </a:rPr>
              <a:t>(αλλά όχι όλοι!) </a:t>
            </a:r>
            <a:r>
              <a:rPr lang="el-GR" altLang="de-DE" b="0" dirty="0">
                <a:latin typeface="+mj-lt"/>
              </a:rPr>
              <a:t>με ψύχωση συνεχίζουν να εμμένουν στη γνώμη τους ή στις πεποιθήσεις τους για ένα γεγονός, ακόμη και όταν έρχονται αντιμέτωποι με πληροφορίες που αμφισβητούν αυτή την πεποίθηση.</a:t>
            </a:r>
            <a:endParaRPr lang="de-DE" altLang="de-DE" b="0" dirty="0">
              <a:latin typeface="+mj-lt"/>
            </a:endParaRPr>
          </a:p>
          <a:p>
            <a:pPr eaLnBrk="1" hangingPunct="1">
              <a:spcBef>
                <a:spcPct val="20000"/>
              </a:spcBef>
            </a:pPr>
            <a:endParaRPr lang="de-DE" altLang="de-DE" b="0" dirty="0">
              <a:latin typeface="+mj-lt"/>
            </a:endParaRPr>
          </a:p>
          <a:p>
            <a:pPr eaLnBrk="1" hangingPunct="1">
              <a:buClrTx/>
              <a:buSzTx/>
              <a:buFontTx/>
              <a:buNone/>
            </a:pPr>
            <a:r>
              <a:rPr lang="el-GR" altLang="de-DE" dirty="0">
                <a:latin typeface="+mj-lt"/>
              </a:rPr>
              <a:t>Αυτό μπορεί να οδηγήσει σε διαπροσωπικά προβλήματα και μπορεί να εμποδίσει μια ρεαλιστική εικόνα των καταστάσεων.</a:t>
            </a:r>
            <a:r>
              <a:rPr lang="en-US" altLang="de-DE" b="0" dirty="0">
                <a:solidFill>
                  <a:srgbClr val="006699"/>
                </a:solidFill>
                <a:latin typeface="+mj-lt"/>
              </a:rPr>
              <a:t> </a:t>
            </a:r>
          </a:p>
        </p:txBody>
      </p:sp>
      <p:sp>
        <p:nvSpPr>
          <p:cNvPr id="6" name="Text Box 18"/>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50000"/>
              </a:spcBef>
              <a:buClrTx/>
              <a:buSzTx/>
              <a:buFontTx/>
              <a:buNone/>
            </a:pPr>
            <a:r>
              <a:rPr lang="el-GR" altLang="de-DE" sz="2000" b="0" dirty="0">
                <a:solidFill>
                  <a:schemeClr val="accent1"/>
                </a:solidFill>
                <a:latin typeface="+mj-lt"/>
              </a:rPr>
              <a:t>Γιατί το κάνουμε αυτό;</a:t>
            </a:r>
            <a:endParaRPr lang="en-US" altLang="de-DE" sz="2000" b="0" dirty="0">
              <a:solidFill>
                <a:schemeClr val="accent1"/>
              </a:solidFill>
              <a:latin typeface="+mj-lt"/>
            </a:endParaRPr>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de-DE" sz="1200" dirty="0">
                <a:solidFill>
                  <a:schemeClr val="tx2"/>
                </a:solidFill>
                <a:latin typeface="+mj-lt"/>
              </a:rPr>
              <a:t>αλλάζοντας </a:t>
            </a:r>
            <a:r>
              <a:rPr lang="el-GR" altLang="de-DE" sz="1200" dirty="0" smtClean="0">
                <a:solidFill>
                  <a:schemeClr val="tx2"/>
                </a:solidFill>
                <a:latin typeface="+mj-lt"/>
              </a:rPr>
              <a:t>πεποιθήσεις</a:t>
            </a:r>
            <a:r>
              <a:rPr lang="de-DE" altLang="de-DE" sz="1200" dirty="0" smtClean="0">
                <a:solidFill>
                  <a:schemeClr val="tx2"/>
                </a:solidFill>
                <a:latin typeface="+mj-lt"/>
              </a:rPr>
              <a:t>  </a:t>
            </a:r>
            <a:r>
              <a:rPr lang="en-GB" altLang="de-DE" sz="1200" b="1" dirty="0" smtClean="0">
                <a:solidFill>
                  <a:schemeClr val="tx2"/>
                </a:solidFill>
                <a:latin typeface="+mj-lt"/>
              </a:rPr>
              <a:t>6.4</a:t>
            </a:r>
            <a:endParaRPr lang="en-GB" altLang="de-DE" sz="1200" b="1" dirty="0">
              <a:solidFill>
                <a:schemeClr val="tx2"/>
              </a:solidFill>
              <a:latin typeface="+mj-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829" name="Group 53"/>
          <p:cNvGraphicFramePr>
            <a:graphicFrameLocks noGrp="1"/>
          </p:cNvGraphicFramePr>
          <p:nvPr>
            <p:extLst>
              <p:ext uri="{D42A27DB-BD31-4B8C-83A1-F6EECF244321}">
                <p14:modId xmlns:p14="http://schemas.microsoft.com/office/powerpoint/2010/main" val="72934616"/>
              </p:ext>
            </p:extLst>
          </p:nvPr>
        </p:nvGraphicFramePr>
        <p:xfrm>
          <a:off x="57150" y="1052513"/>
          <a:ext cx="9029700" cy="4814066"/>
        </p:xfrm>
        <a:graphic>
          <a:graphicData uri="http://schemas.openxmlformats.org/drawingml/2006/table">
            <a:tbl>
              <a:tblPr/>
              <a:tblGrid>
                <a:gridCol w="1912938"/>
                <a:gridCol w="7116762"/>
              </a:tblGrid>
              <a:tr h="365787">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1" i="0" u="none" strike="noStrike" cap="none" normalizeH="0" baseline="0" dirty="0" smtClean="0">
                          <a:ln>
                            <a:noFill/>
                          </a:ln>
                          <a:solidFill>
                            <a:schemeClr val="tx1"/>
                          </a:solidFill>
                          <a:effectLst/>
                          <a:latin typeface="Verdana" pitchFamily="34" charset="0"/>
                        </a:rPr>
                        <a:t>Τομέας</a:t>
                      </a:r>
                      <a:endParaRPr kumimoji="0" lang="en-US" altLang="de-DE" sz="1800" b="1" i="0" u="none" strike="noStrike" cap="none" normalizeH="0" baseline="0" noProof="0" dirty="0" smtClean="0">
                        <a:ln>
                          <a:noFill/>
                        </a:ln>
                        <a:solidFill>
                          <a:schemeClr val="tx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1" i="0" u="none" strike="noStrike" cap="none" normalizeH="0" baseline="0" dirty="0" smtClean="0">
                          <a:ln>
                            <a:noFill/>
                          </a:ln>
                          <a:solidFill>
                            <a:schemeClr val="tx1"/>
                          </a:solidFill>
                          <a:effectLst/>
                          <a:latin typeface="Verdana" pitchFamily="34" charset="0"/>
                        </a:rPr>
                        <a:t>Παράδειγμα</a:t>
                      </a:r>
                      <a:endParaRPr kumimoji="0" lang="en-US" altLang="de-DE" sz="1800" b="1" i="0" u="none" strike="noStrike" cap="none" normalizeH="0" baseline="0" noProof="0" dirty="0" smtClean="0">
                        <a:ln>
                          <a:noFill/>
                        </a:ln>
                        <a:solidFill>
                          <a:schemeClr val="tx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7867">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0" i="0" u="none" strike="noStrike" cap="none" normalizeH="0" baseline="0" dirty="0" smtClean="0">
                          <a:ln>
                            <a:noFill/>
                          </a:ln>
                          <a:solidFill>
                            <a:schemeClr val="tx1"/>
                          </a:solidFill>
                          <a:effectLst/>
                          <a:latin typeface="Verdana" pitchFamily="34" charset="0"/>
                        </a:rPr>
                        <a:t>Κοινωνία</a:t>
                      </a:r>
                      <a:endParaRPr kumimoji="0" lang="en-US" altLang="de-DE" sz="1800" b="0" i="0" u="none" strike="noStrike" cap="none" normalizeH="0" baseline="0" noProof="0" dirty="0" smtClean="0">
                        <a:ln>
                          <a:noFill/>
                        </a:ln>
                        <a:solidFill>
                          <a:schemeClr val="tx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800" b="0" i="0" u="none" strike="noStrike" cap="none" normalizeH="0" baseline="0" dirty="0" smtClean="0">
                          <a:ln>
                            <a:noFill/>
                          </a:ln>
                          <a:solidFill>
                            <a:schemeClr val="tx1"/>
                          </a:solidFill>
                          <a:effectLst/>
                          <a:latin typeface="Verdana" pitchFamily="34" charset="0"/>
                        </a:rPr>
                        <a:t>Πολλοί άνθρωποι είναι πεπεισμένοι ότι οι γυναίκες είναι κατώτεροι οδηγοί, ακόμα και αν σύμφωνα με τις στατιστικές προκαλούν λιγότερα ή τουλάχιστον όχι περισσότερα ατυχήματα από τους άνδρες οδηγούς.</a:t>
                      </a:r>
                      <a:endParaRPr kumimoji="0" lang="de-DE" sz="1800" b="0" i="0" u="none" strike="noStrike" cap="none" normalizeH="0" baseline="0" dirty="0" smtClean="0">
                        <a:ln>
                          <a:noFill/>
                        </a:ln>
                        <a:solidFill>
                          <a:schemeClr val="tx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3748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0" i="0" u="none" strike="noStrike" cap="none" normalizeH="0" baseline="0" dirty="0" smtClean="0">
                          <a:ln>
                            <a:noFill/>
                          </a:ln>
                          <a:solidFill>
                            <a:schemeClr val="tx1"/>
                          </a:solidFill>
                          <a:effectLst/>
                          <a:latin typeface="Verdana" pitchFamily="34" charset="0"/>
                        </a:rPr>
                        <a:t>Προστασία του περιβάλλοντος</a:t>
                      </a:r>
                      <a:endParaRPr kumimoji="0" lang="de-DE" sz="1800" b="0" i="0" u="none" strike="noStrike" cap="none" normalizeH="0" baseline="0" dirty="0" smtClean="0">
                        <a:ln>
                          <a:noFill/>
                        </a:ln>
                        <a:solidFill>
                          <a:schemeClr val="tx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800" b="0" i="0" u="none" strike="noStrike" cap="none" normalizeH="0" baseline="0" dirty="0" smtClean="0">
                          <a:ln>
                            <a:noFill/>
                          </a:ln>
                          <a:solidFill>
                            <a:schemeClr val="tx1"/>
                          </a:solidFill>
                          <a:effectLst/>
                          <a:latin typeface="Verdana" pitchFamily="34" charset="0"/>
                        </a:rPr>
                        <a:t>Οι εκπρόσωποι μεγάλων βιομηχανιών και αρκετές κυβερνήσεις αρνούνται ότι η ανθρώπινη δραστηριότητα συμβάλλει στην κλιματική αλλαγή (π.χ. λόγω του φαινομένου του θερμοκηπίου), αν και στο 1</a:t>
                      </a:r>
                      <a:r>
                        <a:rPr kumimoji="0" lang="el-GR" sz="1800" b="0" i="0" u="none" strike="noStrike" cap="none" normalizeH="0" baseline="30000" dirty="0" smtClean="0">
                          <a:ln>
                            <a:noFill/>
                          </a:ln>
                          <a:solidFill>
                            <a:schemeClr val="tx1"/>
                          </a:solidFill>
                          <a:effectLst/>
                          <a:latin typeface="Verdana" pitchFamily="34" charset="0"/>
                        </a:rPr>
                        <a:t>ο</a:t>
                      </a:r>
                      <a:r>
                        <a:rPr kumimoji="0" lang="el-GR" sz="1800" b="0" i="0" u="none" strike="noStrike" cap="none" normalizeH="0" baseline="0" dirty="0" smtClean="0">
                          <a:ln>
                            <a:noFill/>
                          </a:ln>
                          <a:solidFill>
                            <a:schemeClr val="tx1"/>
                          </a:solidFill>
                          <a:effectLst/>
                          <a:latin typeface="Verdana" pitchFamily="34" charset="0"/>
                        </a:rPr>
                        <a:t> Μέρος της αναφοράς του ΟΗΕ το 2007, καθώς και όλοι οι ειδικοί σε αυτόν τον τομέα, έχουν επιβεβαιώσει την ανθρώπινη ευθύνη στην κλιματική αλλαγή.</a:t>
                      </a:r>
                      <a:endParaRPr kumimoji="0" lang="de-DE" sz="1800" b="0" i="0" u="none" strike="noStrike" cap="none" normalizeH="0" baseline="0" dirty="0" smtClean="0">
                        <a:ln>
                          <a:noFill/>
                        </a:ln>
                        <a:solidFill>
                          <a:schemeClr val="tx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8446">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0" i="0" u="none" strike="noStrike" cap="none" normalizeH="0" baseline="0" dirty="0" smtClean="0">
                          <a:ln>
                            <a:noFill/>
                          </a:ln>
                          <a:solidFill>
                            <a:schemeClr val="tx1"/>
                          </a:solidFill>
                          <a:effectLst/>
                          <a:latin typeface="Verdana" pitchFamily="34" charset="0"/>
                        </a:rPr>
                        <a:t>Ψύχωση</a:t>
                      </a:r>
                      <a:endParaRPr kumimoji="0" lang="en-US" altLang="de-DE" sz="1800" b="0" i="0" u="none" strike="noStrike" cap="none" normalizeH="0" baseline="0" noProof="0" dirty="0" smtClean="0">
                        <a:ln>
                          <a:noFill/>
                        </a:ln>
                        <a:solidFill>
                          <a:schemeClr val="tx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800" b="0" i="0" u="none" strike="noStrike" cap="none" normalizeH="0" baseline="0" dirty="0" smtClean="0">
                          <a:ln>
                            <a:noFill/>
                          </a:ln>
                          <a:solidFill>
                            <a:schemeClr val="tx1"/>
                          </a:solidFill>
                          <a:effectLst/>
                          <a:latin typeface="Verdana" pitchFamily="34" charset="0"/>
                        </a:rPr>
                        <a:t>Σταθερή πίστη σε λανθασμένες πεποιθήσεις ή προκαταλήψεις </a:t>
                      </a:r>
                      <a:r>
                        <a:rPr kumimoji="0" lang="de-DE" sz="1800" b="0" i="0" u="none" strike="noStrike" cap="none" normalizeH="0" baseline="0" dirty="0" smtClean="0">
                          <a:ln>
                            <a:noFill/>
                          </a:ln>
                          <a:solidFill>
                            <a:schemeClr val="tx1"/>
                          </a:solidFill>
                          <a:effectLst/>
                          <a:latin typeface="Verdana" pitchFamily="34" charset="0"/>
                        </a:rPr>
                        <a:t>(</a:t>
                      </a:r>
                      <a:r>
                        <a:rPr kumimoji="0" lang="el-GR" sz="1800" b="0" i="0" u="none" strike="noStrike" cap="none" normalizeH="0" baseline="0" dirty="0" smtClean="0">
                          <a:ln>
                            <a:noFill/>
                          </a:ln>
                          <a:solidFill>
                            <a:schemeClr val="tx1"/>
                          </a:solidFill>
                          <a:effectLst/>
                          <a:latin typeface="Verdana" pitchFamily="34" charset="0"/>
                        </a:rPr>
                        <a:t>π</a:t>
                      </a:r>
                      <a:r>
                        <a:rPr kumimoji="0" lang="de-DE" sz="1800" b="0" i="0" u="none" strike="noStrike" cap="none" normalizeH="0" baseline="0" dirty="0" smtClean="0">
                          <a:ln>
                            <a:noFill/>
                          </a:ln>
                          <a:solidFill>
                            <a:schemeClr val="tx1"/>
                          </a:solidFill>
                          <a:effectLst/>
                          <a:latin typeface="Verdana" pitchFamily="34" charset="0"/>
                        </a:rPr>
                        <a:t>.</a:t>
                      </a:r>
                      <a:r>
                        <a:rPr kumimoji="0" lang="el-GR" sz="1800" b="0" i="0" u="none" strike="noStrike" cap="none" normalizeH="0" baseline="0" dirty="0" smtClean="0">
                          <a:ln>
                            <a:noFill/>
                          </a:ln>
                          <a:solidFill>
                            <a:schemeClr val="tx1"/>
                          </a:solidFill>
                          <a:effectLst/>
                          <a:latin typeface="Verdana" pitchFamily="34" charset="0"/>
                        </a:rPr>
                        <a:t>χ.</a:t>
                      </a:r>
                      <a:r>
                        <a:rPr kumimoji="0" lang="de-DE" sz="1800" b="0" i="0" u="none" strike="noStrike" cap="none" normalizeH="0" baseline="0" dirty="0" smtClean="0">
                          <a:ln>
                            <a:noFill/>
                          </a:ln>
                          <a:solidFill>
                            <a:schemeClr val="tx1"/>
                          </a:solidFill>
                          <a:effectLst/>
                          <a:latin typeface="Verdana" pitchFamily="34" charset="0"/>
                        </a:rPr>
                        <a:t> </a:t>
                      </a:r>
                      <a:r>
                        <a:rPr kumimoji="0" lang="el-GR" sz="1800" b="0" i="0" u="none" strike="noStrike" cap="none" normalizeH="0" baseline="0" dirty="0" smtClean="0">
                          <a:ln>
                            <a:noFill/>
                          </a:ln>
                          <a:solidFill>
                            <a:schemeClr val="tx1"/>
                          </a:solidFill>
                          <a:effectLst/>
                          <a:latin typeface="Verdana" pitchFamily="34" charset="0"/>
                        </a:rPr>
                        <a:t>ότι κάποιος έχει επιλεγεί για πολύ ανώτερα πράγματα)</a:t>
                      </a:r>
                      <a:r>
                        <a:rPr kumimoji="0" lang="de-DE" sz="1800" b="0" i="0" u="none" strike="noStrike" cap="none" normalizeH="0" baseline="0" dirty="0" smtClean="0">
                          <a:ln>
                            <a:noFill/>
                          </a:ln>
                          <a:solidFill>
                            <a:schemeClr val="tx1"/>
                          </a:solidFill>
                          <a:effectLst/>
                          <a:latin typeface="Verdana" pitchFamily="34" charset="0"/>
                        </a:rPr>
                        <a:t> </a:t>
                      </a:r>
                      <a:r>
                        <a:rPr kumimoji="0" lang="el-GR" sz="1800" b="0" i="0" u="none" strike="noStrike" cap="none" normalizeH="0" baseline="0" dirty="0" smtClean="0">
                          <a:ln>
                            <a:noFill/>
                          </a:ln>
                          <a:solidFill>
                            <a:schemeClr val="tx1"/>
                          </a:solidFill>
                          <a:effectLst/>
                          <a:latin typeface="Verdana" pitchFamily="34" charset="0"/>
                        </a:rPr>
                        <a:t>παρά την ύπαρξη αδιαμφισβήτητων επιχειρημάτων </a:t>
                      </a:r>
                      <a:r>
                        <a:rPr kumimoji="0" lang="el-GR" sz="1800" b="0" i="1" u="none" strike="noStrike" cap="none" normalizeH="0" baseline="0" dirty="0" smtClean="0">
                          <a:ln>
                            <a:noFill/>
                          </a:ln>
                          <a:solidFill>
                            <a:schemeClr val="tx1"/>
                          </a:solidFill>
                          <a:effectLst/>
                          <a:latin typeface="Verdana" pitchFamily="34" charset="0"/>
                        </a:rPr>
                        <a:t>κατά</a:t>
                      </a:r>
                      <a:r>
                        <a:rPr kumimoji="0" lang="el-GR" sz="1800" b="0" i="0" u="none" strike="noStrike" cap="none" normalizeH="0" baseline="0" dirty="0" smtClean="0">
                          <a:ln>
                            <a:noFill/>
                          </a:ln>
                          <a:solidFill>
                            <a:schemeClr val="tx1"/>
                          </a:solidFill>
                          <a:effectLst/>
                          <a:latin typeface="Verdana" pitchFamily="34" charset="0"/>
                        </a:rPr>
                        <a:t> αυτών των πεποιθήσεων. </a:t>
                      </a:r>
                      <a:endParaRPr kumimoji="0" lang="de-DE" sz="1800" b="0" i="0" u="none" strike="noStrike" cap="none" normalizeH="0" baseline="0" dirty="0" smtClean="0">
                        <a:ln>
                          <a:noFill/>
                        </a:ln>
                        <a:solidFill>
                          <a:schemeClr val="tx1"/>
                        </a:solidFill>
                        <a:effectLst/>
                        <a:latin typeface="Verdan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307" name="Text Box 20"/>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spcBef>
                <a:spcPct val="50000"/>
              </a:spcBef>
              <a:buClrTx/>
              <a:buSzTx/>
              <a:buFontTx/>
              <a:buNone/>
            </a:pPr>
            <a:r>
              <a:rPr lang="el-GR" altLang="de-DE" sz="2000" b="0" dirty="0">
                <a:solidFill>
                  <a:schemeClr val="accent1"/>
                </a:solidFill>
                <a:latin typeface="+mj-lt"/>
              </a:rPr>
              <a:t>Η ακαμψία της σκέψης σε δράση</a:t>
            </a:r>
            <a:r>
              <a:rPr lang="de-DE" altLang="de-DE" sz="2000" b="0" dirty="0">
                <a:solidFill>
                  <a:schemeClr val="accent1"/>
                </a:solidFill>
                <a:latin typeface="+mj-lt"/>
              </a:rPr>
              <a:t> </a:t>
            </a:r>
            <a:br>
              <a:rPr lang="de-DE" altLang="de-DE" sz="2000" b="0" dirty="0">
                <a:solidFill>
                  <a:schemeClr val="accent1"/>
                </a:solidFill>
                <a:latin typeface="+mj-lt"/>
              </a:rPr>
            </a:br>
            <a:r>
              <a:rPr lang="de-DE" altLang="de-DE" sz="2000" b="0" dirty="0">
                <a:solidFill>
                  <a:schemeClr val="accent1"/>
                </a:solidFill>
                <a:latin typeface="+mj-lt"/>
              </a:rPr>
              <a:t>(</a:t>
            </a:r>
            <a:r>
              <a:rPr lang="el-GR" altLang="de-DE" sz="2000" b="0" dirty="0">
                <a:solidFill>
                  <a:schemeClr val="accent1"/>
                </a:solidFill>
                <a:latin typeface="+mj-lt"/>
              </a:rPr>
              <a:t>«Παρωπίδες»</a:t>
            </a:r>
            <a:r>
              <a:rPr lang="de-DE" altLang="de-DE" sz="2000" b="0" dirty="0">
                <a:solidFill>
                  <a:schemeClr val="accent1"/>
                </a:solidFill>
                <a:latin typeface="+mj-lt"/>
              </a:rPr>
              <a:t>)</a:t>
            </a:r>
          </a:p>
        </p:txBody>
      </p:sp>
      <p:pic>
        <p:nvPicPr>
          <p:cNvPr id="12308" name="Picture 22" descr="getting ready for work-Paul Keleher-flickr-ccc-scheuklappen aus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6" y="5866579"/>
            <a:ext cx="753414" cy="732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9" name="Rectangle 25"/>
          <p:cNvSpPr>
            <a:spLocks noChangeArrowheads="1"/>
          </p:cNvSpPr>
          <p:nvPr/>
        </p:nvSpPr>
        <p:spPr bwMode="auto">
          <a:xfrm>
            <a:off x="8610600" y="0"/>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6.5</a:t>
            </a:r>
          </a:p>
        </p:txBody>
      </p:sp>
      <p:sp>
        <p:nvSpPr>
          <p:cNvPr id="12310" name="Text Box 27"/>
          <p:cNvSpPr txBox="1">
            <a:spLocks noChangeArrowheads="1"/>
          </p:cNvSpPr>
          <p:nvPr/>
        </p:nvSpPr>
        <p:spPr bwMode="auto">
          <a:xfrm>
            <a:off x="0" y="6664325"/>
            <a:ext cx="25130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(“getting ready for work” by Paul </a:t>
            </a:r>
            <a:r>
              <a:rPr lang="en-US" altLang="de-DE" sz="800" b="0" i="1" dirty="0" err="1" smtClean="0">
                <a:latin typeface="Verdana" pitchFamily="34" charset="0"/>
              </a:rPr>
              <a:t>Keleher</a:t>
            </a:r>
            <a:r>
              <a:rPr lang="en-US" altLang="de-DE" sz="800" b="0" i="1" dirty="0" smtClean="0">
                <a:latin typeface="Verdana" pitchFamily="34" charset="0"/>
              </a:rPr>
              <a:t>)</a:t>
            </a:r>
            <a:endParaRPr lang="en-US" altLang="de-DE" sz="800" b="0" i="1" dirty="0">
              <a:latin typeface="Verdana" pitchFamily="34" charset="0"/>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de-DE" sz="1200" dirty="0">
                <a:solidFill>
                  <a:schemeClr val="tx2"/>
                </a:solidFill>
                <a:latin typeface="+mj-lt"/>
              </a:rPr>
              <a:t>αλλάζοντας </a:t>
            </a:r>
            <a:r>
              <a:rPr lang="el-GR" altLang="de-DE" sz="1200" dirty="0" smtClean="0">
                <a:solidFill>
                  <a:schemeClr val="tx2"/>
                </a:solidFill>
                <a:latin typeface="+mj-lt"/>
              </a:rPr>
              <a:t>πεποιθήσεις</a:t>
            </a:r>
            <a:r>
              <a:rPr lang="de-DE" altLang="de-DE" sz="1200" dirty="0" smtClean="0">
                <a:solidFill>
                  <a:schemeClr val="tx2"/>
                </a:solidFill>
                <a:latin typeface="+mj-lt"/>
              </a:rPr>
              <a:t>  </a:t>
            </a:r>
            <a:r>
              <a:rPr lang="en-GB" altLang="de-DE" sz="1200" b="1" dirty="0" smtClean="0">
                <a:solidFill>
                  <a:schemeClr val="tx2"/>
                </a:solidFill>
                <a:latin typeface="+mj-lt"/>
              </a:rPr>
              <a:t>6.5</a:t>
            </a:r>
            <a:endParaRPr lang="en-GB" altLang="de-DE" sz="1200" b="1" dirty="0">
              <a:solidFill>
                <a:schemeClr val="tx2"/>
              </a:solidFill>
              <a:latin typeface="+mj-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46460" name="Group 28"/>
          <p:cNvGraphicFramePr>
            <a:graphicFrameLocks noGrp="1"/>
          </p:cNvGraphicFramePr>
          <p:nvPr>
            <p:extLst>
              <p:ext uri="{D42A27DB-BD31-4B8C-83A1-F6EECF244321}">
                <p14:modId xmlns:p14="http://schemas.microsoft.com/office/powerpoint/2010/main" val="696044708"/>
              </p:ext>
            </p:extLst>
          </p:nvPr>
        </p:nvGraphicFramePr>
        <p:xfrm>
          <a:off x="100092" y="958026"/>
          <a:ext cx="8932783" cy="5677438"/>
        </p:xfrm>
        <a:graphic>
          <a:graphicData uri="http://schemas.openxmlformats.org/drawingml/2006/table">
            <a:tbl>
              <a:tblPr/>
              <a:tblGrid>
                <a:gridCol w="3319558"/>
                <a:gridCol w="5613225"/>
              </a:tblGrid>
              <a:tr h="382742">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el-GR" sz="1500" b="1" i="0" u="none" strike="noStrike" cap="none" normalizeH="0" baseline="0" dirty="0" smtClean="0">
                          <a:ln>
                            <a:noFill/>
                          </a:ln>
                          <a:solidFill>
                            <a:schemeClr val="tx1"/>
                          </a:solidFill>
                          <a:effectLst/>
                          <a:latin typeface="Verdana" pitchFamily="34" charset="0"/>
                        </a:rPr>
                        <a:t>Δηλώσεις</a:t>
                      </a:r>
                      <a:r>
                        <a:rPr kumimoji="0" lang="de-DE" sz="1500" b="1" i="0" u="none" strike="noStrike" cap="none" normalizeH="0" baseline="0" dirty="0" smtClean="0">
                          <a:ln>
                            <a:noFill/>
                          </a:ln>
                          <a:solidFill>
                            <a:schemeClr val="tx1"/>
                          </a:solidFill>
                          <a:effectLst/>
                          <a:latin typeface="Verdana" pitchFamily="34" charset="0"/>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el-GR" sz="1500" b="1" i="0" u="none" strike="noStrike" cap="none" normalizeH="0" baseline="0" dirty="0" smtClean="0">
                          <a:ln>
                            <a:noFill/>
                          </a:ln>
                          <a:solidFill>
                            <a:schemeClr val="tx1"/>
                          </a:solidFill>
                          <a:effectLst/>
                          <a:latin typeface="Verdana" pitchFamily="34" charset="0"/>
                        </a:rPr>
                        <a:t>Αντεπιχειρήματα</a:t>
                      </a:r>
                      <a:r>
                        <a:rPr kumimoji="0" lang="de-DE" altLang="de-DE" sz="1500" b="1" i="0" u="none" strike="noStrike" cap="none" normalizeH="0" baseline="0" dirty="0" smtClean="0">
                          <a:ln>
                            <a:noFill/>
                          </a:ln>
                          <a:solidFill>
                            <a:schemeClr val="tx1"/>
                          </a:solidFill>
                          <a:effectLst/>
                          <a:latin typeface="Verdana" pitchFamily="34" charset="0"/>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608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el-GR" sz="1300" dirty="0" smtClean="0"/>
                        <a:t>Η λήψη</a:t>
                      </a:r>
                      <a:r>
                        <a:rPr lang="el-GR" sz="1300" baseline="0" dirty="0" smtClean="0"/>
                        <a:t> </a:t>
                      </a:r>
                      <a:r>
                        <a:rPr lang="el-GR" sz="1300" dirty="0" smtClean="0"/>
                        <a:t>μιας χημικής ουσίας σε</a:t>
                      </a:r>
                      <a:r>
                        <a:rPr lang="el-GR" sz="1300" baseline="0" dirty="0" smtClean="0"/>
                        <a:t> καθιστά </a:t>
                      </a:r>
                      <a:r>
                        <a:rPr lang="el-GR" sz="1300" dirty="0" smtClean="0"/>
                        <a:t>αξιολύπητο και</a:t>
                      </a:r>
                      <a:r>
                        <a:rPr lang="el-GR" sz="1300" baseline="0" dirty="0" smtClean="0"/>
                        <a:t> είναι ένα σημάδι </a:t>
                      </a:r>
                      <a:r>
                        <a:rPr lang="el-GR" sz="1300" i="1" baseline="0" dirty="0" smtClean="0"/>
                        <a:t>τρέλα</a:t>
                      </a:r>
                      <a:r>
                        <a:rPr lang="el-GR" sz="1300" baseline="0" dirty="0" smtClean="0"/>
                        <a:t>ς.</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sz="1300" b="0" i="0" u="none" strike="noStrike" cap="none" normalizeH="0" baseline="0" dirty="0" smtClean="0">
                          <a:ln>
                            <a:noFill/>
                          </a:ln>
                          <a:solidFill>
                            <a:schemeClr val="tx1"/>
                          </a:solidFill>
                          <a:effectLst/>
                          <a:latin typeface="Verdana" pitchFamily="34" charset="0"/>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50184">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el-GR" sz="1200" b="0" noProof="0" dirty="0" smtClean="0">
                          <a:solidFill>
                            <a:schemeClr val="tx1"/>
                          </a:solidFill>
                          <a:latin typeface="Verdana" pitchFamily="34" charset="0"/>
                          <a:cs typeface="+mn-cs"/>
                        </a:rPr>
                        <a:t>Οι ανεπιθύμητες ενέργειες των </a:t>
                      </a:r>
                      <a:r>
                        <a:rPr lang="el-GR" sz="1200" b="0" noProof="0" dirty="0" err="1" smtClean="0">
                          <a:solidFill>
                            <a:schemeClr val="tx1"/>
                          </a:solidFill>
                          <a:latin typeface="Verdana" pitchFamily="34" charset="0"/>
                          <a:cs typeface="+mn-cs"/>
                        </a:rPr>
                        <a:t>αντιψυχωτικών</a:t>
                      </a:r>
                      <a:r>
                        <a:rPr lang="el-GR" sz="1200" b="0" noProof="0" dirty="0" smtClean="0">
                          <a:solidFill>
                            <a:schemeClr val="tx1"/>
                          </a:solidFill>
                          <a:latin typeface="Verdana" pitchFamily="34" charset="0"/>
                          <a:cs typeface="+mn-cs"/>
                        </a:rPr>
                        <a:t> (παλιότερα</a:t>
                      </a:r>
                      <a:r>
                        <a:rPr lang="el-GR" sz="1200" b="0" baseline="0" noProof="0" dirty="0" smtClean="0">
                          <a:solidFill>
                            <a:schemeClr val="tx1"/>
                          </a:solidFill>
                          <a:latin typeface="Verdana" pitchFamily="34" charset="0"/>
                          <a:cs typeface="+mn-cs"/>
                        </a:rPr>
                        <a:t> γνωστών και ως νευροληπτικά, π.χ. </a:t>
                      </a:r>
                      <a:r>
                        <a:rPr lang="el-GR" sz="1200" b="0" baseline="0" noProof="0" dirty="0" err="1" smtClean="0">
                          <a:solidFill>
                            <a:schemeClr val="tx1"/>
                          </a:solidFill>
                          <a:latin typeface="Verdana" pitchFamily="34" charset="0"/>
                          <a:cs typeface="+mn-cs"/>
                        </a:rPr>
                        <a:t>αλοπεριδόλη</a:t>
                      </a:r>
                      <a:r>
                        <a:rPr lang="el-GR" sz="1200" b="0" baseline="0" noProof="0" dirty="0" smtClean="0">
                          <a:solidFill>
                            <a:schemeClr val="tx1"/>
                          </a:solidFill>
                          <a:latin typeface="Verdana" pitchFamily="34" charset="0"/>
                          <a:cs typeface="+mn-cs"/>
                        </a:rPr>
                        <a:t>, </a:t>
                      </a:r>
                      <a:r>
                        <a:rPr lang="el-GR" sz="1200" b="0" baseline="0" noProof="0" dirty="0" err="1" smtClean="0">
                          <a:solidFill>
                            <a:schemeClr val="tx1"/>
                          </a:solidFill>
                          <a:latin typeface="Verdana" pitchFamily="34" charset="0"/>
                          <a:cs typeface="+mn-cs"/>
                        </a:rPr>
                        <a:t>ρισπεριδόνη</a:t>
                      </a:r>
                      <a:r>
                        <a:rPr lang="el-GR" sz="1200" b="0" baseline="0" noProof="0" dirty="0" smtClean="0">
                          <a:solidFill>
                            <a:schemeClr val="tx1"/>
                          </a:solidFill>
                          <a:latin typeface="Verdana" pitchFamily="34" charset="0"/>
                          <a:cs typeface="+mn-cs"/>
                        </a:rPr>
                        <a:t>) είναι πολύ ισχυρές συγκριτικά με το μικρό όφελος που προσφέρουν,  έτσι ώστε η λήψη τους δεν αξίζει τον κόπο.</a:t>
                      </a:r>
                      <a:endParaRPr lang="en-US" sz="1200" b="0" noProof="0" dirty="0" smtClean="0">
                        <a:solidFill>
                          <a:schemeClr val="tx1"/>
                        </a:solidFill>
                        <a:latin typeface="Verdana" pitchFamily="34" charset="0"/>
                        <a:cs typeface="+mn-cs"/>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de-DE" sz="1300" b="0" noProof="0" dirty="0" smtClean="0">
                          <a:solidFill>
                            <a:schemeClr val="tx1"/>
                          </a:solidFill>
                          <a:latin typeface="Verdana" pitchFamily="34" charset="0"/>
                          <a:cs typeface="+mn-cs"/>
                        </a:rPr>
                        <a:t>;;;</a:t>
                      </a:r>
                      <a:endParaRPr lang="en-US" sz="1300" b="0" noProof="0" dirty="0" smtClean="0">
                        <a:solidFill>
                          <a:schemeClr val="tx1"/>
                        </a:solidFill>
                        <a:latin typeface="Verdana" pitchFamily="34" charset="0"/>
                        <a:cs typeface="+mn-cs"/>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6104">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300" b="0" i="0" u="none" strike="noStrike" cap="none" normalizeH="0" baseline="0" noProof="0" dirty="0" smtClean="0">
                          <a:ln>
                            <a:noFill/>
                          </a:ln>
                          <a:solidFill>
                            <a:schemeClr val="tx1"/>
                          </a:solidFill>
                          <a:effectLst/>
                          <a:latin typeface="Verdana" pitchFamily="34" charset="0"/>
                        </a:rPr>
                        <a:t>Η φαρμακευτική αγωγή θα πρέπει να λαμβάνεται κατ’ επεισόδια, π.χ. όταν τα συμπτώματα γίνονται οξέα.</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sz="1300" b="0" i="0" u="none" strike="noStrike" cap="none" normalizeH="0" baseline="0" dirty="0" smtClean="0">
                          <a:ln>
                            <a:noFill/>
                          </a:ln>
                          <a:solidFill>
                            <a:schemeClr val="tx1"/>
                          </a:solidFill>
                          <a:effectLst/>
                          <a:latin typeface="Verdana" pitchFamily="34" charset="0"/>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056">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200" b="0" i="0" u="none" strike="noStrike" cap="none" normalizeH="0" baseline="0" noProof="0" dirty="0" smtClean="0">
                          <a:ln>
                            <a:noFill/>
                          </a:ln>
                          <a:solidFill>
                            <a:schemeClr val="tx1"/>
                          </a:solidFill>
                          <a:effectLst/>
                          <a:latin typeface="Verdana" pitchFamily="34" charset="0"/>
                        </a:rPr>
                        <a:t>Τα </a:t>
                      </a:r>
                      <a:r>
                        <a:rPr kumimoji="0" lang="el-GR" altLang="de-DE" sz="1200" b="0" i="0" u="none" strike="noStrike" cap="none" normalizeH="0" baseline="0" noProof="0" dirty="0" err="1" smtClean="0">
                          <a:ln>
                            <a:noFill/>
                          </a:ln>
                          <a:solidFill>
                            <a:schemeClr val="tx1"/>
                          </a:solidFill>
                          <a:effectLst/>
                          <a:latin typeface="Verdana" pitchFamily="34" charset="0"/>
                        </a:rPr>
                        <a:t>αντιψυχωτικά</a:t>
                      </a:r>
                      <a:r>
                        <a:rPr kumimoji="0" lang="el-GR" altLang="de-DE" sz="1200" b="0" i="0" u="none" strike="noStrike" cap="none" normalizeH="0" baseline="0" noProof="0" dirty="0" smtClean="0">
                          <a:ln>
                            <a:noFill/>
                          </a:ln>
                          <a:solidFill>
                            <a:schemeClr val="tx1"/>
                          </a:solidFill>
                          <a:effectLst/>
                          <a:latin typeface="Verdana" pitchFamily="34" charset="0"/>
                        </a:rPr>
                        <a:t> φάρμακα προκαλούν εξάρτηση!</a:t>
                      </a:r>
                      <a:endParaRPr kumimoji="0" lang="en-US" altLang="de-DE" sz="1200" b="0" i="0" u="none" strike="noStrike" cap="none" normalizeH="0" baseline="0" noProof="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altLang="de-DE" sz="1300" b="0" i="0" u="none" strike="noStrike" cap="none" normalizeH="0" baseline="0" noProof="0" dirty="0" smtClean="0">
                          <a:ln>
                            <a:noFill/>
                          </a:ln>
                          <a:solidFill>
                            <a:schemeClr val="tx1"/>
                          </a:solidFill>
                          <a:effectLst/>
                          <a:latin typeface="Verdana" pitchFamily="34" charset="0"/>
                        </a:rPr>
                        <a:t>;;;</a:t>
                      </a:r>
                      <a:endParaRPr kumimoji="0" lang="en-US" altLang="de-DE" sz="1300" b="0" i="0" u="none" strike="noStrike" cap="none" normalizeH="0" baseline="0" noProof="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612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300" b="0" i="0" u="none" strike="noStrike" cap="none" normalizeH="0" baseline="0" dirty="0" smtClean="0">
                          <a:ln>
                            <a:noFill/>
                          </a:ln>
                          <a:solidFill>
                            <a:schemeClr val="tx1"/>
                          </a:solidFill>
                          <a:effectLst/>
                          <a:latin typeface="Verdana" pitchFamily="34" charset="0"/>
                        </a:rPr>
                        <a:t>Όλα τα αντιψυχωτικά φάρμακα έχουν στην πραγματικότητα τα ίδια αποτελέσματα. Αν το ένα δεν βοηθά, ούτε τα άλλα θα το κάνουν. </a:t>
                      </a:r>
                      <a:endParaRPr kumimoji="0" lang="de-DE" sz="1300" b="0" i="0" u="none" strike="noStrike" cap="none" normalizeH="0" baseline="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sz="1300" b="0" i="0" u="none" strike="noStrike" cap="none" normalizeH="0" baseline="0" dirty="0" smtClean="0">
                          <a:ln>
                            <a:noFill/>
                          </a:ln>
                          <a:solidFill>
                            <a:schemeClr val="tx1"/>
                          </a:solidFill>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sz="1300" b="0"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sz="1300" b="0"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sz="1300" b="0"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sz="1300" b="0"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sz="1300" b="0" i="0" u="none" strike="noStrike" cap="none" normalizeH="0" baseline="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361" name="Rectangle 22"/>
          <p:cNvSpPr>
            <a:spLocks noChangeArrowheads="1"/>
          </p:cNvSpPr>
          <p:nvPr/>
        </p:nvSpPr>
        <p:spPr bwMode="auto">
          <a:xfrm>
            <a:off x="8610600" y="0"/>
            <a:ext cx="498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6.6</a:t>
            </a:r>
          </a:p>
        </p:txBody>
      </p:sp>
      <p:sp>
        <p:nvSpPr>
          <p:cNvPr id="14362" name="Text Box 23"/>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dirty="0">
                <a:solidFill>
                  <a:schemeClr val="bg1"/>
                </a:solidFill>
                <a:latin typeface="Verdana" pitchFamily="34" charset="0"/>
              </a:rPr>
              <a:t>Korrigierbarkeit</a:t>
            </a:r>
            <a:endParaRPr lang="en-US" altLang="de-DE" sz="1400" b="0" dirty="0">
              <a:solidFill>
                <a:schemeClr val="bg1"/>
              </a:solidFill>
              <a:latin typeface="Verdana" pitchFamily="34" charset="0"/>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de-DE" sz="1200" dirty="0">
                <a:solidFill>
                  <a:schemeClr val="tx2"/>
                </a:solidFill>
                <a:latin typeface="+mj-lt"/>
              </a:rPr>
              <a:t>αλλάζοντας </a:t>
            </a:r>
            <a:r>
              <a:rPr lang="el-GR" altLang="de-DE" sz="1200" dirty="0" smtClean="0">
                <a:solidFill>
                  <a:schemeClr val="tx2"/>
                </a:solidFill>
                <a:latin typeface="+mj-lt"/>
              </a:rPr>
              <a:t>πεποιθήσεις</a:t>
            </a:r>
            <a:r>
              <a:rPr lang="de-DE" altLang="de-DE" sz="1200" dirty="0" smtClean="0">
                <a:solidFill>
                  <a:schemeClr val="tx2"/>
                </a:solidFill>
                <a:latin typeface="+mj-lt"/>
              </a:rPr>
              <a:t>  </a:t>
            </a:r>
            <a:r>
              <a:rPr lang="en-GB" altLang="de-DE" sz="1200" b="1" dirty="0" smtClean="0">
                <a:solidFill>
                  <a:schemeClr val="tx2"/>
                </a:solidFill>
                <a:latin typeface="+mj-lt"/>
              </a:rPr>
              <a:t>6.6</a:t>
            </a:r>
            <a:endParaRPr lang="en-GB" altLang="de-DE" sz="1200" b="1" dirty="0">
              <a:solidFill>
                <a:schemeClr val="tx2"/>
              </a:solidFill>
              <a:latin typeface="+mj-lt"/>
            </a:endParaRPr>
          </a:p>
        </p:txBody>
      </p:sp>
      <p:sp>
        <p:nvSpPr>
          <p:cNvPr id="10" name="Rectangle 2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a:lnSpc>
                <a:spcPct val="90000"/>
              </a:lnSpc>
              <a:spcBef>
                <a:spcPct val="20000"/>
              </a:spcBef>
              <a:buClr>
                <a:schemeClr val="accent1"/>
              </a:buClr>
              <a:buSzPct val="85000"/>
              <a:defRPr/>
            </a:pPr>
            <a:r>
              <a:rPr lang="el-GR" sz="2000" b="0" kern="0" dirty="0" smtClean="0">
                <a:solidFill>
                  <a:schemeClr val="accent1"/>
                </a:solidFill>
                <a:latin typeface="+mj-lt"/>
              </a:rPr>
              <a:t>Φαρμακευτική αγωγή για την ψύχωση</a:t>
            </a:r>
            <a:r>
              <a:rPr lang="de-DE" sz="2000" b="0" kern="0" dirty="0" smtClean="0">
                <a:solidFill>
                  <a:schemeClr val="accent1"/>
                </a:solidFill>
                <a:latin typeface="+mj-lt"/>
              </a:rPr>
              <a:t>:</a:t>
            </a:r>
          </a:p>
          <a:p>
            <a:pPr algn="ctr">
              <a:lnSpc>
                <a:spcPct val="90000"/>
              </a:lnSpc>
              <a:spcBef>
                <a:spcPct val="20000"/>
              </a:spcBef>
              <a:buClr>
                <a:schemeClr val="accent1"/>
              </a:buClr>
              <a:buSzPct val="85000"/>
              <a:defRPr/>
            </a:pPr>
            <a:r>
              <a:rPr lang="el-GR" sz="2000" b="0" kern="0" dirty="0" smtClean="0">
                <a:solidFill>
                  <a:schemeClr val="accent1"/>
                </a:solidFill>
                <a:latin typeface="+mj-lt"/>
              </a:rPr>
              <a:t>Συχνές προκαταλήψεις και λανθασμένες πεποιθήσεις</a:t>
            </a:r>
            <a:endParaRPr lang="de-DE" sz="2000" b="0" kern="0" dirty="0">
              <a:solidFill>
                <a:schemeClr val="accent1"/>
              </a:solidFill>
              <a:latin typeface="+mj-lt"/>
            </a:endParaRPr>
          </a:p>
        </p:txBody>
      </p:sp>
    </p:spTree>
    <p:extLst>
      <p:ext uri="{BB962C8B-B14F-4D97-AF65-F5344CB8AC3E}">
        <p14:creationId xmlns:p14="http://schemas.microsoft.com/office/powerpoint/2010/main" val="1704984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46460" name="Group 28"/>
          <p:cNvGraphicFramePr>
            <a:graphicFrameLocks noGrp="1"/>
          </p:cNvGraphicFramePr>
          <p:nvPr>
            <p:extLst>
              <p:ext uri="{D42A27DB-BD31-4B8C-83A1-F6EECF244321}">
                <p14:modId xmlns:p14="http://schemas.microsoft.com/office/powerpoint/2010/main" val="2194138445"/>
              </p:ext>
            </p:extLst>
          </p:nvPr>
        </p:nvGraphicFramePr>
        <p:xfrm>
          <a:off x="100092" y="958026"/>
          <a:ext cx="8932783" cy="5677438"/>
        </p:xfrm>
        <a:graphic>
          <a:graphicData uri="http://schemas.openxmlformats.org/drawingml/2006/table">
            <a:tbl>
              <a:tblPr/>
              <a:tblGrid>
                <a:gridCol w="3319558"/>
                <a:gridCol w="5613225"/>
              </a:tblGrid>
              <a:tr h="382742">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el-GR" sz="1500" b="1" i="0" u="none" strike="noStrike" cap="none" normalizeH="0" baseline="0" dirty="0" smtClean="0">
                          <a:ln>
                            <a:noFill/>
                          </a:ln>
                          <a:solidFill>
                            <a:schemeClr val="tx1"/>
                          </a:solidFill>
                          <a:effectLst/>
                          <a:latin typeface="Verdana" pitchFamily="34" charset="0"/>
                        </a:rPr>
                        <a:t>Δηλώσεις</a:t>
                      </a:r>
                      <a:r>
                        <a:rPr kumimoji="0" lang="de-DE" sz="1500" b="1" i="0" u="none" strike="noStrike" cap="none" normalizeH="0" baseline="0" dirty="0" smtClean="0">
                          <a:ln>
                            <a:noFill/>
                          </a:ln>
                          <a:solidFill>
                            <a:schemeClr val="tx1"/>
                          </a:solidFill>
                          <a:effectLst/>
                          <a:latin typeface="Verdana" pitchFamily="34" charset="0"/>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el-GR" sz="1500" b="1" i="0" u="none" strike="noStrike" cap="none" normalizeH="0" baseline="0" dirty="0" smtClean="0">
                          <a:ln>
                            <a:noFill/>
                          </a:ln>
                          <a:solidFill>
                            <a:schemeClr val="tx1"/>
                          </a:solidFill>
                          <a:effectLst/>
                          <a:latin typeface="Verdana" pitchFamily="34" charset="0"/>
                        </a:rPr>
                        <a:t>Αντεπιχειρήματα</a:t>
                      </a:r>
                      <a:r>
                        <a:rPr kumimoji="0" lang="de-DE" altLang="de-DE" sz="1500" b="1" i="0" u="none" strike="noStrike" cap="none" normalizeH="0" baseline="0" dirty="0" smtClean="0">
                          <a:ln>
                            <a:noFill/>
                          </a:ln>
                          <a:solidFill>
                            <a:schemeClr val="tx1"/>
                          </a:solidFill>
                          <a:effectLst/>
                          <a:latin typeface="Verdana" pitchFamily="34" charset="0"/>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608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el-GR" sz="1300" dirty="0" smtClean="0"/>
                        <a:t>Η λήψη</a:t>
                      </a:r>
                      <a:r>
                        <a:rPr lang="el-GR" sz="1300" baseline="0" dirty="0" smtClean="0"/>
                        <a:t> </a:t>
                      </a:r>
                      <a:r>
                        <a:rPr lang="el-GR" sz="1300" dirty="0" smtClean="0"/>
                        <a:t>μιας χημικής ουσίας σε</a:t>
                      </a:r>
                      <a:r>
                        <a:rPr lang="el-GR" sz="1300" baseline="0" dirty="0" smtClean="0"/>
                        <a:t> καθιστά </a:t>
                      </a:r>
                      <a:r>
                        <a:rPr lang="el-GR" sz="1300" dirty="0" smtClean="0"/>
                        <a:t>αξιολύπητο και</a:t>
                      </a:r>
                      <a:r>
                        <a:rPr lang="el-GR" sz="1300" baseline="0" dirty="0" smtClean="0"/>
                        <a:t> είναι ένα σημάδι </a:t>
                      </a:r>
                      <a:r>
                        <a:rPr lang="el-GR" sz="1300" i="1" baseline="0" dirty="0" smtClean="0"/>
                        <a:t>τρέλα</a:t>
                      </a:r>
                      <a:r>
                        <a:rPr lang="el-GR" sz="1300" baseline="0" dirty="0" smtClean="0"/>
                        <a:t>ς.</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300" b="0" i="0" u="none" strike="noStrike" cap="none" normalizeH="0" baseline="0" dirty="0" smtClean="0">
                          <a:ln>
                            <a:noFill/>
                          </a:ln>
                          <a:solidFill>
                            <a:schemeClr val="tx1"/>
                          </a:solidFill>
                          <a:effectLst/>
                          <a:latin typeface="Verdana" pitchFamily="34" charset="0"/>
                        </a:rPr>
                        <a:t>Ναι, έχω προβλήματα, αλλά ένα αρκετά μεγάλο ποσοστό του πληθυσμού, επίσης, βασίζεται στη λήψη φαρμακευτικής αγωγής που επηρεάζει τον εγκέφαλο – με τη μορφή χαπιών ή ενέσεων (π.χ. για καρδιολογικά προβλήματα ή νόσο Πάρκινσον)</a:t>
                      </a:r>
                      <a:r>
                        <a:rPr kumimoji="0" lang="de-DE" sz="1300" b="0" i="0" u="none" strike="noStrike" cap="none" normalizeH="0" baseline="0" dirty="0" smtClean="0">
                          <a:ln>
                            <a:noFill/>
                          </a:ln>
                          <a:solidFill>
                            <a:schemeClr val="tx1"/>
                          </a:solidFill>
                          <a:effectLst/>
                          <a:latin typeface="Verdana" pitchFamily="34" charset="0"/>
                        </a:rPr>
                        <a: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50184">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el-GR" sz="1200" b="0" noProof="0" dirty="0" smtClean="0">
                          <a:solidFill>
                            <a:schemeClr val="tx1"/>
                          </a:solidFill>
                          <a:latin typeface="Verdana" pitchFamily="34" charset="0"/>
                          <a:cs typeface="+mn-cs"/>
                        </a:rPr>
                        <a:t>Οι ανεπιθύμητες ενέργειες των </a:t>
                      </a:r>
                      <a:r>
                        <a:rPr lang="el-GR" sz="1200" b="0" noProof="0" dirty="0" err="1" smtClean="0">
                          <a:solidFill>
                            <a:schemeClr val="tx1"/>
                          </a:solidFill>
                          <a:latin typeface="Verdana" pitchFamily="34" charset="0"/>
                          <a:cs typeface="+mn-cs"/>
                        </a:rPr>
                        <a:t>αντιψυχωτικών</a:t>
                      </a:r>
                      <a:r>
                        <a:rPr lang="el-GR" sz="1200" b="0" noProof="0" dirty="0" smtClean="0">
                          <a:solidFill>
                            <a:schemeClr val="tx1"/>
                          </a:solidFill>
                          <a:latin typeface="Verdana" pitchFamily="34" charset="0"/>
                          <a:cs typeface="+mn-cs"/>
                        </a:rPr>
                        <a:t> (παλιότερα</a:t>
                      </a:r>
                      <a:r>
                        <a:rPr lang="el-GR" sz="1200" b="0" baseline="0" noProof="0" dirty="0" smtClean="0">
                          <a:solidFill>
                            <a:schemeClr val="tx1"/>
                          </a:solidFill>
                          <a:latin typeface="Verdana" pitchFamily="34" charset="0"/>
                          <a:cs typeface="+mn-cs"/>
                        </a:rPr>
                        <a:t> γνωστών και ως νευροληπτικά, π.χ. </a:t>
                      </a:r>
                      <a:r>
                        <a:rPr lang="el-GR" sz="1200" b="0" baseline="0" noProof="0" dirty="0" err="1" smtClean="0">
                          <a:solidFill>
                            <a:schemeClr val="tx1"/>
                          </a:solidFill>
                          <a:latin typeface="Verdana" pitchFamily="34" charset="0"/>
                          <a:cs typeface="+mn-cs"/>
                        </a:rPr>
                        <a:t>αλοπεριδόλη</a:t>
                      </a:r>
                      <a:r>
                        <a:rPr lang="el-GR" sz="1200" b="0" baseline="0" noProof="0" dirty="0" smtClean="0">
                          <a:solidFill>
                            <a:schemeClr val="tx1"/>
                          </a:solidFill>
                          <a:latin typeface="Verdana" pitchFamily="34" charset="0"/>
                          <a:cs typeface="+mn-cs"/>
                        </a:rPr>
                        <a:t>, </a:t>
                      </a:r>
                      <a:r>
                        <a:rPr lang="el-GR" sz="1200" b="0" baseline="0" noProof="0" dirty="0" err="1" smtClean="0">
                          <a:solidFill>
                            <a:schemeClr val="tx1"/>
                          </a:solidFill>
                          <a:latin typeface="Verdana" pitchFamily="34" charset="0"/>
                          <a:cs typeface="+mn-cs"/>
                        </a:rPr>
                        <a:t>ρισπεριδόνη</a:t>
                      </a:r>
                      <a:r>
                        <a:rPr lang="el-GR" sz="1200" b="0" baseline="0" noProof="0" dirty="0" smtClean="0">
                          <a:solidFill>
                            <a:schemeClr val="tx1"/>
                          </a:solidFill>
                          <a:latin typeface="Verdana" pitchFamily="34" charset="0"/>
                          <a:cs typeface="+mn-cs"/>
                        </a:rPr>
                        <a:t>) είναι πολύ ισχυρές συγκριτικά με το μικρό όφελος που προσφέρουν,  έτσι ώστε η λήψη τους δεν αξίζει τον κόπο.</a:t>
                      </a:r>
                      <a:endParaRPr lang="en-US" sz="1200" b="0" noProof="0" dirty="0" smtClean="0">
                        <a:solidFill>
                          <a:schemeClr val="tx1"/>
                        </a:solidFill>
                        <a:latin typeface="Verdana" pitchFamily="34" charset="0"/>
                        <a:cs typeface="+mn-cs"/>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lang="el-GR" sz="1300" b="0" noProof="0" dirty="0" smtClean="0">
                          <a:solidFill>
                            <a:schemeClr val="tx1"/>
                          </a:solidFill>
                          <a:latin typeface="Verdana" pitchFamily="34" charset="0"/>
                          <a:cs typeface="+mn-cs"/>
                        </a:rPr>
                        <a:t>Όπως όλα τα φάρμακα, τα </a:t>
                      </a:r>
                      <a:r>
                        <a:rPr lang="el-GR" sz="1300" b="0" noProof="0" dirty="0" err="1" smtClean="0">
                          <a:solidFill>
                            <a:schemeClr val="tx1"/>
                          </a:solidFill>
                          <a:latin typeface="Verdana" pitchFamily="34" charset="0"/>
                          <a:cs typeface="+mn-cs"/>
                        </a:rPr>
                        <a:t>αντιψυχωτικά</a:t>
                      </a:r>
                      <a:r>
                        <a:rPr lang="el-GR" sz="1300" b="0" noProof="0" dirty="0" smtClean="0">
                          <a:solidFill>
                            <a:schemeClr val="tx1"/>
                          </a:solidFill>
                          <a:latin typeface="Verdana" pitchFamily="34" charset="0"/>
                          <a:cs typeface="+mn-cs"/>
                        </a:rPr>
                        <a:t> έχουν ανεπιθύμητες ενέργειες,</a:t>
                      </a:r>
                      <a:r>
                        <a:rPr lang="el-GR" sz="1300" b="0" baseline="0" noProof="0" dirty="0" smtClean="0">
                          <a:solidFill>
                            <a:schemeClr val="tx1"/>
                          </a:solidFill>
                          <a:latin typeface="Verdana" pitchFamily="34" charset="0"/>
                          <a:cs typeface="+mn-cs"/>
                        </a:rPr>
                        <a:t> κάποιες από τις οποίες μπορεί να προκαλούν </a:t>
                      </a:r>
                      <a:r>
                        <a:rPr lang="el-GR" sz="1300" b="0" baseline="0" noProof="0" dirty="0" err="1" smtClean="0">
                          <a:solidFill>
                            <a:schemeClr val="tx1"/>
                          </a:solidFill>
                          <a:latin typeface="Verdana" pitchFamily="34" charset="0"/>
                          <a:cs typeface="+mn-cs"/>
                        </a:rPr>
                        <a:t>επιβαρυνση</a:t>
                      </a:r>
                      <a:r>
                        <a:rPr lang="el-GR" sz="1300" b="0" baseline="0" noProof="0" dirty="0" smtClean="0">
                          <a:solidFill>
                            <a:schemeClr val="tx1"/>
                          </a:solidFill>
                          <a:latin typeface="Verdana" pitchFamily="34" charset="0"/>
                          <a:cs typeface="+mn-cs"/>
                        </a:rPr>
                        <a:t>. Αλλά: σοβαρά και συνεχή ψυχωτικά συμπτώματα ή υποτροπές προκαλούν συνήθως πολύ μεγαλύτερη επιβάρυνση. Σε περίπτωση μη ανοχής, ο γιατρός μπορεί να </a:t>
                      </a:r>
                      <a:r>
                        <a:rPr lang="el-GR" sz="1300" b="0" baseline="0" noProof="0" dirty="0" err="1" smtClean="0">
                          <a:solidFill>
                            <a:schemeClr val="tx1"/>
                          </a:solidFill>
                          <a:latin typeface="Verdana" pitchFamily="34" charset="0"/>
                          <a:cs typeface="+mn-cs"/>
                        </a:rPr>
                        <a:t>συνταγογραφήσει</a:t>
                      </a:r>
                      <a:r>
                        <a:rPr lang="el-GR" sz="1300" b="0" baseline="0" noProof="0" dirty="0" smtClean="0">
                          <a:solidFill>
                            <a:schemeClr val="tx1"/>
                          </a:solidFill>
                          <a:latin typeface="Verdana" pitchFamily="34" charset="0"/>
                          <a:cs typeface="+mn-cs"/>
                        </a:rPr>
                        <a:t> μια διαφορετική ουσία. </a:t>
                      </a:r>
                      <a:endParaRPr lang="en-US" sz="1300" b="0" noProof="0" dirty="0" smtClean="0">
                        <a:solidFill>
                          <a:schemeClr val="tx1"/>
                        </a:solidFill>
                        <a:latin typeface="Verdana" pitchFamily="34" charset="0"/>
                        <a:cs typeface="+mn-cs"/>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6104">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300" b="0" i="0" u="none" strike="noStrike" cap="none" normalizeH="0" baseline="0" noProof="0" dirty="0" smtClean="0">
                          <a:ln>
                            <a:noFill/>
                          </a:ln>
                          <a:solidFill>
                            <a:schemeClr val="tx1"/>
                          </a:solidFill>
                          <a:effectLst/>
                          <a:latin typeface="Verdana" pitchFamily="34" charset="0"/>
                        </a:rPr>
                        <a:t>Η φαρμακευτική αγωγή θα πρέπει να λαμβάνεται κατ’ επεισόδια, π.χ. όταν τα συμπτώματα γίνονται οξέα.</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300" b="0" i="0" u="none" strike="noStrike" cap="none" normalizeH="0" baseline="0" dirty="0" smtClean="0">
                          <a:ln>
                            <a:noFill/>
                          </a:ln>
                          <a:solidFill>
                            <a:schemeClr val="tx1"/>
                          </a:solidFill>
                          <a:effectLst/>
                          <a:latin typeface="Verdana" pitchFamily="34" charset="0"/>
                        </a:rPr>
                        <a:t>Τα αντιψυχωτικά φάρμακα έχουν επίσης προφυλακτική δράση. Συγκεκριμένα, μετά το πρώτο ψυχωτικό επεισόδιο, θεραπεία με σταθερή χαμηλή δόση συνήθως προτείνεται για τους επόμενους 24 μήνες.</a:t>
                      </a:r>
                      <a:endParaRPr kumimoji="0" lang="de-DE" sz="1300" b="0" i="0" u="none" strike="noStrike" cap="none" normalizeH="0" baseline="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056">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200" b="0" i="0" u="none" strike="noStrike" cap="none" normalizeH="0" baseline="0" noProof="0" dirty="0" smtClean="0">
                          <a:ln>
                            <a:noFill/>
                          </a:ln>
                          <a:solidFill>
                            <a:schemeClr val="tx1"/>
                          </a:solidFill>
                          <a:effectLst/>
                          <a:latin typeface="Verdana" pitchFamily="34" charset="0"/>
                        </a:rPr>
                        <a:t>Τα </a:t>
                      </a:r>
                      <a:r>
                        <a:rPr kumimoji="0" lang="el-GR" altLang="de-DE" sz="1200" b="0" i="0" u="none" strike="noStrike" cap="none" normalizeH="0" baseline="0" noProof="0" dirty="0" err="1" smtClean="0">
                          <a:ln>
                            <a:noFill/>
                          </a:ln>
                          <a:solidFill>
                            <a:schemeClr val="tx1"/>
                          </a:solidFill>
                          <a:effectLst/>
                          <a:latin typeface="Verdana" pitchFamily="34" charset="0"/>
                        </a:rPr>
                        <a:t>αντιψυχωτικά</a:t>
                      </a:r>
                      <a:r>
                        <a:rPr kumimoji="0" lang="el-GR" altLang="de-DE" sz="1200" b="0" i="0" u="none" strike="noStrike" cap="none" normalizeH="0" baseline="0" noProof="0" dirty="0" smtClean="0">
                          <a:ln>
                            <a:noFill/>
                          </a:ln>
                          <a:solidFill>
                            <a:schemeClr val="tx1"/>
                          </a:solidFill>
                          <a:effectLst/>
                          <a:latin typeface="Verdana" pitchFamily="34" charset="0"/>
                        </a:rPr>
                        <a:t> φάρμακα προκαλούν εξάρτηση!</a:t>
                      </a:r>
                      <a:endParaRPr kumimoji="0" lang="en-US" altLang="de-DE" sz="1200" b="0" i="0" u="none" strike="noStrike" cap="none" normalizeH="0" baseline="0" noProof="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altLang="de-DE" sz="1300" b="0" i="0" u="none" strike="noStrike" cap="none" normalizeH="0" baseline="0" noProof="0" dirty="0" smtClean="0">
                          <a:ln>
                            <a:noFill/>
                          </a:ln>
                          <a:solidFill>
                            <a:schemeClr val="tx1"/>
                          </a:solidFill>
                          <a:effectLst/>
                          <a:latin typeface="Verdana" pitchFamily="34" charset="0"/>
                        </a:rPr>
                        <a:t>Αντίθετα, για παράδειγμα, από τις </a:t>
                      </a:r>
                      <a:r>
                        <a:rPr kumimoji="0" lang="el-GR" altLang="de-DE" sz="1300" b="0" i="0" u="none" strike="noStrike" cap="none" normalizeH="0" baseline="0" noProof="0" dirty="0" err="1" smtClean="0">
                          <a:ln>
                            <a:noFill/>
                          </a:ln>
                          <a:solidFill>
                            <a:schemeClr val="tx1"/>
                          </a:solidFill>
                          <a:effectLst/>
                          <a:latin typeface="Verdana" pitchFamily="34" charset="0"/>
                        </a:rPr>
                        <a:t>βενζοδιαζεπίνες</a:t>
                      </a:r>
                      <a:r>
                        <a:rPr kumimoji="0" lang="el-GR" altLang="de-DE" sz="1300" b="0" i="0" u="none" strike="noStrike" cap="none" normalizeH="0" baseline="0" noProof="0" dirty="0" smtClean="0">
                          <a:ln>
                            <a:noFill/>
                          </a:ln>
                          <a:solidFill>
                            <a:schemeClr val="tx1"/>
                          </a:solidFill>
                          <a:effectLst/>
                          <a:latin typeface="Verdana" pitchFamily="34" charset="0"/>
                        </a:rPr>
                        <a:t> (ηρεμιστικά), τα </a:t>
                      </a:r>
                      <a:r>
                        <a:rPr kumimoji="0" lang="el-GR" altLang="de-DE" sz="1300" b="0" i="0" u="none" strike="noStrike" cap="none" normalizeH="0" baseline="0" noProof="0" dirty="0" err="1" smtClean="0">
                          <a:ln>
                            <a:noFill/>
                          </a:ln>
                          <a:solidFill>
                            <a:schemeClr val="tx1"/>
                          </a:solidFill>
                          <a:effectLst/>
                          <a:latin typeface="Verdana" pitchFamily="34" charset="0"/>
                        </a:rPr>
                        <a:t>αντιψυχωτικά</a:t>
                      </a:r>
                      <a:r>
                        <a:rPr kumimoji="0" lang="el-GR" altLang="de-DE" sz="1300" b="0" i="0" u="none" strike="noStrike" cap="none" normalizeH="0" baseline="0" noProof="0" dirty="0" smtClean="0">
                          <a:ln>
                            <a:noFill/>
                          </a:ln>
                          <a:solidFill>
                            <a:schemeClr val="tx1"/>
                          </a:solidFill>
                          <a:effectLst/>
                          <a:latin typeface="Verdana" pitchFamily="34" charset="0"/>
                        </a:rPr>
                        <a:t> δεν προκαλούν σωματική εξάρτηση.</a:t>
                      </a:r>
                      <a:endParaRPr kumimoji="0" lang="en-US" altLang="de-DE" sz="1300" b="0" i="0" u="none" strike="noStrike" cap="none" normalizeH="0" baseline="0" noProof="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612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300" b="0" i="0" u="none" strike="noStrike" cap="none" normalizeH="0" baseline="0" dirty="0" smtClean="0">
                          <a:ln>
                            <a:noFill/>
                          </a:ln>
                          <a:solidFill>
                            <a:schemeClr val="tx1"/>
                          </a:solidFill>
                          <a:effectLst/>
                          <a:latin typeface="Verdana" pitchFamily="34" charset="0"/>
                        </a:rPr>
                        <a:t>Όλα τα αντιψυχωτικά φάρμακα έχουν στην πραγματικότητα τα ίδια αποτελέσματα. Αν το ένα δεν βοηθά, ούτε τα άλλα θα το κάνουν. </a:t>
                      </a:r>
                      <a:endParaRPr kumimoji="0" lang="de-DE" sz="1300" b="0" i="0" u="none" strike="noStrike" cap="none" normalizeH="0" baseline="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300" b="0" i="0" u="none" strike="noStrike" cap="none" normalizeH="0" baseline="0" dirty="0" smtClean="0">
                          <a:ln>
                            <a:noFill/>
                          </a:ln>
                          <a:solidFill>
                            <a:schemeClr val="tx1"/>
                          </a:solidFill>
                          <a:effectLst/>
                          <a:latin typeface="Verdana" pitchFamily="34" charset="0"/>
                        </a:rPr>
                        <a:t>Όλα τα αντιψυχωτικά φάρμακα δρουν στη ντοπαμίνη (έναν νευροδιαβιβαστή του εγκεφάλου). Επιπρόσθετα, επηρεάζουν και άλλους υποδοχείς. Σε περίπτωση που το ένα αντιψυχωτικό φάρμακο είναι αναποτελεσματικό, ένα άλλο μπορεί κάλλιστα. Εντούτοις, η διακοπή καθώς και κάθε αλλαγή της φαρμακευτικής αγωγής θα πρέπει να γίνεται με τη σύμφωνη γνώμη του θεράποντα ιατρού!</a:t>
                      </a:r>
                      <a:endParaRPr kumimoji="0" lang="de-DE" sz="1300" b="0" i="0" u="none" strike="noStrike" cap="none" normalizeH="0" baseline="0" dirty="0" smtClean="0">
                        <a:ln>
                          <a:noFill/>
                        </a:ln>
                        <a:solidFill>
                          <a:schemeClr val="tx1"/>
                        </a:solidFill>
                        <a:effectLst/>
                        <a:latin typeface="Verdana" pitchFamily="34" charset="0"/>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361" name="Rectangle 22"/>
          <p:cNvSpPr>
            <a:spLocks noChangeArrowheads="1"/>
          </p:cNvSpPr>
          <p:nvPr/>
        </p:nvSpPr>
        <p:spPr bwMode="auto">
          <a:xfrm>
            <a:off x="8610600" y="0"/>
            <a:ext cx="498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6.6</a:t>
            </a:r>
          </a:p>
        </p:txBody>
      </p:sp>
      <p:sp>
        <p:nvSpPr>
          <p:cNvPr id="14362" name="Text Box 23"/>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dirty="0">
                <a:solidFill>
                  <a:schemeClr val="bg1"/>
                </a:solidFill>
                <a:latin typeface="Verdana" pitchFamily="34" charset="0"/>
              </a:rPr>
              <a:t>Korrigierbarkeit</a:t>
            </a:r>
            <a:endParaRPr lang="en-US" altLang="de-DE" sz="1400" b="0" dirty="0">
              <a:solidFill>
                <a:schemeClr val="bg1"/>
              </a:solidFill>
              <a:latin typeface="Verdana" pitchFamily="34" charset="0"/>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de-DE" sz="1200" dirty="0">
                <a:solidFill>
                  <a:schemeClr val="tx2"/>
                </a:solidFill>
                <a:latin typeface="+mj-lt"/>
              </a:rPr>
              <a:t>αλλάζοντας </a:t>
            </a:r>
            <a:r>
              <a:rPr lang="el-GR" altLang="de-DE" sz="1200" dirty="0" smtClean="0">
                <a:solidFill>
                  <a:schemeClr val="tx2"/>
                </a:solidFill>
                <a:latin typeface="+mj-lt"/>
              </a:rPr>
              <a:t>πεποιθήσεις</a:t>
            </a:r>
            <a:r>
              <a:rPr lang="de-DE" altLang="de-DE" sz="1200" dirty="0" smtClean="0">
                <a:solidFill>
                  <a:schemeClr val="tx2"/>
                </a:solidFill>
                <a:latin typeface="+mj-lt"/>
              </a:rPr>
              <a:t>  </a:t>
            </a:r>
            <a:r>
              <a:rPr lang="en-GB" altLang="de-DE" sz="1200" b="1" dirty="0" smtClean="0">
                <a:solidFill>
                  <a:schemeClr val="tx2"/>
                </a:solidFill>
                <a:latin typeface="+mj-lt"/>
              </a:rPr>
              <a:t>6.7</a:t>
            </a:r>
            <a:endParaRPr lang="en-GB" altLang="de-DE" sz="1200" b="1" dirty="0">
              <a:solidFill>
                <a:schemeClr val="tx2"/>
              </a:solidFill>
              <a:latin typeface="+mj-lt"/>
            </a:endParaRPr>
          </a:p>
        </p:txBody>
      </p:sp>
      <p:sp>
        <p:nvSpPr>
          <p:cNvPr id="10" name="Rectangle 2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a:lnSpc>
                <a:spcPct val="90000"/>
              </a:lnSpc>
              <a:spcBef>
                <a:spcPct val="20000"/>
              </a:spcBef>
              <a:buClr>
                <a:schemeClr val="accent1"/>
              </a:buClr>
              <a:buSzPct val="85000"/>
              <a:defRPr/>
            </a:pPr>
            <a:r>
              <a:rPr lang="el-GR" sz="2000" b="0" kern="0" dirty="0" smtClean="0">
                <a:solidFill>
                  <a:schemeClr val="accent1"/>
                </a:solidFill>
                <a:latin typeface="+mj-lt"/>
              </a:rPr>
              <a:t>Φαρμακευτική αγωγή για την ψύχωση</a:t>
            </a:r>
            <a:r>
              <a:rPr lang="de-DE" sz="2000" b="0" kern="0" dirty="0" smtClean="0">
                <a:solidFill>
                  <a:schemeClr val="accent1"/>
                </a:solidFill>
                <a:latin typeface="+mj-lt"/>
              </a:rPr>
              <a:t>:</a:t>
            </a:r>
          </a:p>
          <a:p>
            <a:pPr algn="ctr">
              <a:lnSpc>
                <a:spcPct val="90000"/>
              </a:lnSpc>
              <a:spcBef>
                <a:spcPct val="20000"/>
              </a:spcBef>
              <a:buClr>
                <a:schemeClr val="accent1"/>
              </a:buClr>
              <a:buSzPct val="85000"/>
              <a:defRPr/>
            </a:pPr>
            <a:r>
              <a:rPr lang="el-GR" sz="2000" b="0" kern="0" dirty="0" smtClean="0">
                <a:solidFill>
                  <a:schemeClr val="accent1"/>
                </a:solidFill>
                <a:latin typeface="+mj-lt"/>
              </a:rPr>
              <a:t>Συχνές προκαταλήψεις και λανθασμένες πεποιθήσεις</a:t>
            </a:r>
            <a:endParaRPr lang="de-DE" sz="2000" b="0" kern="0" dirty="0">
              <a:solidFill>
                <a:schemeClr val="accent1"/>
              </a:solidFill>
              <a:latin typeface="+mj-lt"/>
            </a:endParaRPr>
          </a:p>
        </p:txBody>
      </p:sp>
    </p:spTree>
    <p:extLst>
      <p:ext uri="{BB962C8B-B14F-4D97-AF65-F5344CB8AC3E}">
        <p14:creationId xmlns:p14="http://schemas.microsoft.com/office/powerpoint/2010/main" val="26326701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79" name="Rectangle 19"/>
          <p:cNvSpPr>
            <a:spLocks noChangeArrowheads="1"/>
          </p:cNvSpPr>
          <p:nvPr/>
        </p:nvSpPr>
        <p:spPr bwMode="auto">
          <a:xfrm>
            <a:off x="8458200" y="0"/>
            <a:ext cx="650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6.8</a:t>
            </a:r>
          </a:p>
        </p:txBody>
      </p:sp>
      <p:sp>
        <p:nvSpPr>
          <p:cNvPr id="15380" name="Text Box 20"/>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a:solidFill>
                  <a:schemeClr val="bg1"/>
                </a:solidFill>
                <a:latin typeface="Verdana" pitchFamily="34" charset="0"/>
              </a:rPr>
              <a:t>Korrigierbarkeit</a:t>
            </a:r>
            <a:endParaRPr lang="en-US" altLang="de-DE" sz="1400" b="0">
              <a:solidFill>
                <a:schemeClr val="bg1"/>
              </a:solidFill>
              <a:latin typeface="Verdana" pitchFamily="34" charset="0"/>
            </a:endParaRPr>
          </a:p>
        </p:txBody>
      </p:sp>
      <p:sp>
        <p:nvSpPr>
          <p:cNvPr id="15381" name="Rectangle 21"/>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a:lnSpc>
                <a:spcPct val="90000"/>
              </a:lnSpc>
              <a:spcBef>
                <a:spcPct val="20000"/>
              </a:spcBef>
              <a:buClr>
                <a:srgbClr val="336699"/>
              </a:buClr>
              <a:defRPr/>
            </a:pPr>
            <a:r>
              <a:rPr lang="el-GR" sz="2000" b="0" kern="0" dirty="0">
                <a:solidFill>
                  <a:schemeClr val="accent1"/>
                </a:solidFill>
              </a:rPr>
              <a:t>Συχνές προκαταλήψεις και λανθασμένες πεποιθήσεις για τα ενέσιμα φάρμακα βραδείας αποδέσμευσης (ντεπό)</a:t>
            </a:r>
            <a:endParaRPr lang="de-DE" sz="2000" b="0" kern="0" dirty="0">
              <a:solidFill>
                <a:schemeClr val="accent1"/>
              </a:solidFill>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de-DE" sz="1200" dirty="0">
                <a:solidFill>
                  <a:schemeClr val="tx2"/>
                </a:solidFill>
                <a:latin typeface="+mj-lt"/>
              </a:rPr>
              <a:t>αλλάζοντας </a:t>
            </a:r>
            <a:r>
              <a:rPr lang="el-GR" altLang="de-DE" sz="1200" dirty="0" smtClean="0">
                <a:solidFill>
                  <a:schemeClr val="tx2"/>
                </a:solidFill>
                <a:latin typeface="+mj-lt"/>
              </a:rPr>
              <a:t>πεποιθήσεις</a:t>
            </a:r>
            <a:r>
              <a:rPr lang="de-DE" altLang="de-DE" sz="1200" dirty="0" smtClean="0">
                <a:solidFill>
                  <a:schemeClr val="tx2"/>
                </a:solidFill>
                <a:latin typeface="+mj-lt"/>
              </a:rPr>
              <a:t>  </a:t>
            </a:r>
            <a:r>
              <a:rPr lang="en-GB" altLang="de-DE" sz="1200" b="1" dirty="0" smtClean="0">
                <a:solidFill>
                  <a:schemeClr val="tx2"/>
                </a:solidFill>
                <a:latin typeface="+mj-lt"/>
              </a:rPr>
              <a:t>6.8</a:t>
            </a:r>
            <a:endParaRPr lang="en-GB" altLang="de-DE" sz="1200" b="1" dirty="0">
              <a:solidFill>
                <a:schemeClr val="tx2"/>
              </a:solidFill>
              <a:latin typeface="+mj-lt"/>
            </a:endParaRPr>
          </a:p>
        </p:txBody>
      </p:sp>
      <p:graphicFrame>
        <p:nvGraphicFramePr>
          <p:cNvPr id="9" name="Group 2"/>
          <p:cNvGraphicFramePr>
            <a:graphicFrameLocks noGrp="1"/>
          </p:cNvGraphicFramePr>
          <p:nvPr>
            <p:extLst>
              <p:ext uri="{D42A27DB-BD31-4B8C-83A1-F6EECF244321}">
                <p14:modId xmlns:p14="http://schemas.microsoft.com/office/powerpoint/2010/main" val="2775145108"/>
              </p:ext>
            </p:extLst>
          </p:nvPr>
        </p:nvGraphicFramePr>
        <p:xfrm>
          <a:off x="107951" y="945708"/>
          <a:ext cx="8928100" cy="5452407"/>
        </p:xfrm>
        <a:graphic>
          <a:graphicData uri="http://schemas.openxmlformats.org/drawingml/2006/table">
            <a:tbl>
              <a:tblPr/>
              <a:tblGrid>
                <a:gridCol w="3656614"/>
                <a:gridCol w="5271486"/>
              </a:tblGrid>
              <a:tr h="43963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1" i="0" u="none" strike="noStrike" cap="none" normalizeH="0" baseline="0" dirty="0" smtClean="0">
                          <a:ln>
                            <a:noFill/>
                          </a:ln>
                          <a:solidFill>
                            <a:schemeClr val="tx1"/>
                          </a:solidFill>
                          <a:effectLst/>
                          <a:latin typeface="Verdana" pitchFamily="34" charset="0"/>
                          <a:cs typeface="Times New Roman" pitchFamily="18" charset="0"/>
                        </a:rPr>
                        <a:t>Δηλώσεις</a:t>
                      </a:r>
                      <a:r>
                        <a:rPr kumimoji="0" lang="de-DE" sz="1800" b="1" i="0" u="none" strike="noStrike" cap="none" normalizeH="0" baseline="0" dirty="0" smtClean="0">
                          <a:ln>
                            <a:noFill/>
                          </a:ln>
                          <a:solidFill>
                            <a:schemeClr val="tx1"/>
                          </a:solidFill>
                          <a:effectLst/>
                          <a:latin typeface="Verdana" pitchFamily="34" charset="0"/>
                          <a:cs typeface="Times New Roman" pitchFamily="18" charset="0"/>
                        </a:rPr>
                        <a: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1" i="0" u="none" strike="noStrike" cap="none" normalizeH="0" baseline="0" dirty="0" smtClean="0">
                          <a:ln>
                            <a:noFill/>
                          </a:ln>
                          <a:solidFill>
                            <a:schemeClr val="tx1"/>
                          </a:solidFill>
                          <a:effectLst/>
                          <a:latin typeface="Verdana" pitchFamily="34" charset="0"/>
                          <a:cs typeface="Times New Roman" pitchFamily="18" charset="0"/>
                        </a:rPr>
                        <a:t>Αντεπιχειρήματα</a:t>
                      </a:r>
                      <a:r>
                        <a:rPr kumimoji="0" lang="de-DE" sz="1800" b="1" i="0" u="none" strike="noStrike" cap="none" normalizeH="0" baseline="0" dirty="0" smtClean="0">
                          <a:ln>
                            <a:noFill/>
                          </a:ln>
                          <a:solidFill>
                            <a:schemeClr val="tx1"/>
                          </a:solidFill>
                          <a:effectLst/>
                          <a:latin typeface="Verdana" pitchFamily="34" charset="0"/>
                          <a:cs typeface="Times New Roman" pitchFamily="18" charset="0"/>
                        </a:rPr>
                        <a: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297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Το ότι ο γιατρός μου συνταγογραφεί ντεπό, στην πραγματικότητα δείχνει ότι δεν με εμπιστεύεται.</a:t>
                      </a:r>
                      <a:endParaRPr kumimoji="0" lang="de-DE" sz="1600" b="0" i="0" u="none" strike="noStrike" cap="none" normalizeH="0" baseline="0" dirty="0" smtClean="0">
                        <a:ln>
                          <a:noFill/>
                        </a:ln>
                        <a:solidFill>
                          <a:schemeClr val="tx1"/>
                        </a:solidFill>
                        <a:effectLst/>
                        <a:latin typeface="Verdana" pitchFamily="34" charset="0"/>
                        <a:cs typeface="Times New Roman" pitchFamily="18"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de-DE" sz="1600" b="0" i="0" u="none" strike="noStrike" cap="none" normalizeH="0" baseline="0" dirty="0" smtClean="0">
                          <a:ln>
                            <a:noFill/>
                          </a:ln>
                          <a:solidFill>
                            <a:schemeClr val="tx1"/>
                          </a:solidFill>
                          <a:effectLst/>
                          <a:latin typeface="Verdana" pitchFamily="34" charset="0"/>
                          <a:cs typeface="Times New Roman" pitchFamily="18" charset="0"/>
                        </a:rPr>
                        <a:t>;;;</a:t>
                      </a:r>
                      <a:r>
                        <a:rPr kumimoji="0" lang="el-GR" sz="1600" b="0" i="0" u="none" strike="noStrike" cap="none" normalizeH="0" baseline="0" dirty="0" smtClean="0">
                          <a:ln>
                            <a:noFill/>
                          </a:ln>
                          <a:solidFill>
                            <a:schemeClr val="bg1"/>
                          </a:solidFill>
                          <a:effectLst/>
                          <a:latin typeface="Verdana" pitchFamily="34" charset="0"/>
                          <a:cs typeface="Times New Roman" pitchFamily="18" charset="0"/>
                        </a:rPr>
                        <a:t>Η συνταγογράφηση φαρμάκων ντεπό είναι επίσης κοινή και σε άλλους τομείς της ιατρικής, καθώς πολλοί ασθενείς έχουν δυσκολίες να θυμούνται τακτικά να παίρνουν τα φάρμακά τους. Επιπλέον, μπορεί να είναι ενοχλητικό να παίρνεις χάπια καθημερινά</a:t>
                      </a:r>
                      <a:r>
                        <a:rPr kumimoji="0" lang="de-DE" sz="1600" b="0" i="0" u="none" strike="noStrike" cap="none" normalizeH="0" baseline="0" dirty="0" smtClean="0">
                          <a:ln>
                            <a:noFill/>
                          </a:ln>
                          <a:solidFill>
                            <a:schemeClr val="bg1"/>
                          </a:solidFill>
                          <a:effectLst/>
                          <a:latin typeface="Verdana" pitchFamily="34" charset="0"/>
                          <a:cs typeface="Times New Roman" pitchFamily="18" charset="0"/>
                        </a:rPr>
                        <a: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297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Το βρίσκω ταπεινωτικό να γδύνομαι μπροστά στο γιατρό προκειμένου να μου κάνει μια ένεση.</a:t>
                      </a:r>
                      <a:endParaRPr kumimoji="0" lang="de-DE" sz="1600" b="0" i="0" u="none" strike="noStrike" cap="none" normalizeH="0" baseline="0" dirty="0" smtClean="0">
                        <a:ln>
                          <a:noFill/>
                        </a:ln>
                        <a:solidFill>
                          <a:schemeClr val="tx1"/>
                        </a:solidFill>
                        <a:effectLst/>
                        <a:latin typeface="Verdana" pitchFamily="34" charset="0"/>
                        <a:cs typeface="Times New Roman" pitchFamily="18"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de-DE" sz="1600" b="0" i="0" u="none" strike="noStrike" cap="none" normalizeH="0" baseline="0" dirty="0" smtClean="0">
                          <a:ln>
                            <a:noFill/>
                          </a:ln>
                          <a:solidFill>
                            <a:schemeClr val="tx1"/>
                          </a:solidFill>
                          <a:effectLst/>
                          <a:latin typeface="Verdana" pitchFamily="34" charset="0"/>
                          <a:cs typeface="Times New Roman" pitchFamily="18" charset="0"/>
                        </a:rPr>
                        <a:t>;;;</a:t>
                      </a:r>
                      <a:endParaRPr kumimoji="0" lang="en-US" altLang="de-DE" sz="1600" b="0" i="0" u="none" strike="noStrike" cap="none" normalizeH="0" baseline="0" noProof="0" dirty="0" smtClean="0">
                        <a:ln>
                          <a:noFill/>
                        </a:ln>
                        <a:solidFill>
                          <a:schemeClr val="bg1"/>
                        </a:solidFill>
                        <a:effectLst/>
                        <a:latin typeface="Verdana"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95341">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Προτιμώ να αποφασίζω μόνος/η μου ποιό και πόσο φάρμακο θα λαμβάνω</a:t>
                      </a:r>
                      <a:r>
                        <a:rPr kumimoji="0" lang="de-DE" sz="1600" b="0" i="0" u="none" strike="noStrike" cap="none" normalizeH="0" baseline="0" dirty="0" smtClean="0">
                          <a:ln>
                            <a:noFill/>
                          </a:ln>
                          <a:solidFill>
                            <a:schemeClr val="tx1"/>
                          </a:solidFill>
                          <a:effectLst/>
                          <a:latin typeface="Verdana" pitchFamily="34" charset="0"/>
                          <a:cs typeface="Times New Roman" pitchFamily="18" charset="0"/>
                        </a:rPr>
                        <a: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sz="1600" b="0" i="0" u="none" strike="noStrike" cap="none" normalizeH="0" baseline="0" dirty="0" smtClean="0">
                          <a:ln>
                            <a:noFill/>
                          </a:ln>
                          <a:solidFill>
                            <a:schemeClr val="tx1"/>
                          </a:solidFill>
                          <a:effectLst/>
                          <a:latin typeface="Verdana" pitchFamily="34" charset="0"/>
                          <a:cs typeface="Times New Roman" pitchFamily="18" charset="0"/>
                        </a:rPr>
                        <a: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3015916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79" name="Rectangle 19"/>
          <p:cNvSpPr>
            <a:spLocks noChangeArrowheads="1"/>
          </p:cNvSpPr>
          <p:nvPr/>
        </p:nvSpPr>
        <p:spPr bwMode="auto">
          <a:xfrm>
            <a:off x="8458200" y="0"/>
            <a:ext cx="650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1400" b="0">
                <a:solidFill>
                  <a:schemeClr val="bg1"/>
                </a:solidFill>
                <a:latin typeface="Verdana" pitchFamily="34" charset="0"/>
              </a:rPr>
              <a:t>6.8</a:t>
            </a:r>
          </a:p>
        </p:txBody>
      </p:sp>
      <p:sp>
        <p:nvSpPr>
          <p:cNvPr id="15380" name="Text Box 20"/>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de-DE" altLang="de-DE" sz="1400" b="0">
                <a:solidFill>
                  <a:schemeClr val="bg1"/>
                </a:solidFill>
                <a:latin typeface="Verdana" pitchFamily="34" charset="0"/>
              </a:rPr>
              <a:t>Korrigierbarkeit</a:t>
            </a:r>
            <a:endParaRPr lang="en-US" altLang="de-DE" sz="1400" b="0">
              <a:solidFill>
                <a:schemeClr val="bg1"/>
              </a:solidFill>
              <a:latin typeface="Verdana" pitchFamily="34" charset="0"/>
            </a:endParaRPr>
          </a:p>
        </p:txBody>
      </p:sp>
      <p:sp>
        <p:nvSpPr>
          <p:cNvPr id="15381" name="Rectangle 21"/>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a:lnSpc>
                <a:spcPct val="90000"/>
              </a:lnSpc>
              <a:spcBef>
                <a:spcPct val="20000"/>
              </a:spcBef>
              <a:buClr>
                <a:srgbClr val="336699"/>
              </a:buClr>
              <a:defRPr/>
            </a:pPr>
            <a:r>
              <a:rPr lang="el-GR" sz="2000" b="0" kern="0" dirty="0">
                <a:solidFill>
                  <a:schemeClr val="accent1"/>
                </a:solidFill>
              </a:rPr>
              <a:t>Συχνές προκαταλήψεις και λανθασμένες πεποιθήσεις για τα ενέσιμα φάρμακα βραδείας αποδέσμευσης (ντεπό)</a:t>
            </a:r>
            <a:endParaRPr lang="de-DE" sz="2000" b="0" kern="0" dirty="0">
              <a:solidFill>
                <a:schemeClr val="accent1"/>
              </a:solidFill>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None/>
            </a:pPr>
            <a:r>
              <a:rPr lang="el-GR" altLang="de-DE" sz="1200" dirty="0">
                <a:solidFill>
                  <a:schemeClr val="tx2"/>
                </a:solidFill>
                <a:latin typeface="+mj-lt"/>
              </a:rPr>
              <a:t>αλλάζοντας </a:t>
            </a:r>
            <a:r>
              <a:rPr lang="el-GR" altLang="de-DE" sz="1200" dirty="0" smtClean="0">
                <a:solidFill>
                  <a:schemeClr val="tx2"/>
                </a:solidFill>
                <a:latin typeface="+mj-lt"/>
              </a:rPr>
              <a:t>πεποιθήσεις</a:t>
            </a:r>
            <a:r>
              <a:rPr lang="de-DE" altLang="de-DE" sz="1200" dirty="0" smtClean="0">
                <a:solidFill>
                  <a:schemeClr val="tx2"/>
                </a:solidFill>
                <a:latin typeface="+mj-lt"/>
              </a:rPr>
              <a:t>  </a:t>
            </a:r>
            <a:r>
              <a:rPr lang="en-GB" altLang="de-DE" sz="1200" b="1" dirty="0" smtClean="0">
                <a:solidFill>
                  <a:schemeClr val="tx2"/>
                </a:solidFill>
                <a:latin typeface="+mj-lt"/>
              </a:rPr>
              <a:t>6.9</a:t>
            </a:r>
            <a:endParaRPr lang="en-GB" altLang="de-DE" sz="1200" b="1" dirty="0">
              <a:solidFill>
                <a:schemeClr val="tx2"/>
              </a:solidFill>
              <a:latin typeface="+mj-lt"/>
            </a:endParaRPr>
          </a:p>
        </p:txBody>
      </p:sp>
      <p:graphicFrame>
        <p:nvGraphicFramePr>
          <p:cNvPr id="9" name="Group 2"/>
          <p:cNvGraphicFramePr>
            <a:graphicFrameLocks noGrp="1"/>
          </p:cNvGraphicFramePr>
          <p:nvPr>
            <p:extLst>
              <p:ext uri="{D42A27DB-BD31-4B8C-83A1-F6EECF244321}">
                <p14:modId xmlns:p14="http://schemas.microsoft.com/office/powerpoint/2010/main" val="3666401069"/>
              </p:ext>
            </p:extLst>
          </p:nvPr>
        </p:nvGraphicFramePr>
        <p:xfrm>
          <a:off x="107951" y="945708"/>
          <a:ext cx="8928100" cy="5452407"/>
        </p:xfrm>
        <a:graphic>
          <a:graphicData uri="http://schemas.openxmlformats.org/drawingml/2006/table">
            <a:tbl>
              <a:tblPr/>
              <a:tblGrid>
                <a:gridCol w="3656614"/>
                <a:gridCol w="5271486"/>
              </a:tblGrid>
              <a:tr h="43963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1" i="0" u="none" strike="noStrike" cap="none" normalizeH="0" baseline="0" dirty="0" smtClean="0">
                          <a:ln>
                            <a:noFill/>
                          </a:ln>
                          <a:solidFill>
                            <a:schemeClr val="tx1"/>
                          </a:solidFill>
                          <a:effectLst/>
                          <a:latin typeface="Verdana" pitchFamily="34" charset="0"/>
                          <a:cs typeface="Times New Roman" pitchFamily="18" charset="0"/>
                        </a:rPr>
                        <a:t>Δηλώσεις</a:t>
                      </a:r>
                      <a:r>
                        <a:rPr kumimoji="0" lang="de-DE" sz="1800" b="1" i="0" u="none" strike="noStrike" cap="none" normalizeH="0" baseline="0" dirty="0" smtClean="0">
                          <a:ln>
                            <a:noFill/>
                          </a:ln>
                          <a:solidFill>
                            <a:schemeClr val="tx1"/>
                          </a:solidFill>
                          <a:effectLst/>
                          <a:latin typeface="Verdana" pitchFamily="34" charset="0"/>
                          <a:cs typeface="Times New Roman" pitchFamily="18" charset="0"/>
                        </a:rPr>
                        <a: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1" i="0" u="none" strike="noStrike" cap="none" normalizeH="0" baseline="0" dirty="0" smtClean="0">
                          <a:ln>
                            <a:noFill/>
                          </a:ln>
                          <a:solidFill>
                            <a:schemeClr val="tx1"/>
                          </a:solidFill>
                          <a:effectLst/>
                          <a:latin typeface="Verdana" pitchFamily="34" charset="0"/>
                          <a:cs typeface="Times New Roman" pitchFamily="18" charset="0"/>
                        </a:rPr>
                        <a:t>Αντεπιχειρήματα</a:t>
                      </a:r>
                      <a:r>
                        <a:rPr kumimoji="0" lang="de-DE" sz="1800" b="1" i="0" u="none" strike="noStrike" cap="none" normalizeH="0" baseline="0" dirty="0" smtClean="0">
                          <a:ln>
                            <a:noFill/>
                          </a:ln>
                          <a:solidFill>
                            <a:schemeClr val="tx1"/>
                          </a:solidFill>
                          <a:effectLst/>
                          <a:latin typeface="Verdana" pitchFamily="34" charset="0"/>
                          <a:cs typeface="Times New Roman" pitchFamily="18" charset="0"/>
                        </a:rPr>
                        <a: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297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Το ότι ο γιατρός μου συνταγογραφεί ντεπό, στην πραγματικότητα δείχνει ότι δεν με εμπιστεύεται.</a:t>
                      </a:r>
                      <a:endParaRPr kumimoji="0" lang="de-DE" sz="1600" b="0" i="0" u="none" strike="noStrike" cap="none" normalizeH="0" baseline="0" dirty="0" smtClean="0">
                        <a:ln>
                          <a:noFill/>
                        </a:ln>
                        <a:solidFill>
                          <a:schemeClr val="tx1"/>
                        </a:solidFill>
                        <a:effectLst/>
                        <a:latin typeface="Verdana" pitchFamily="34" charset="0"/>
                        <a:cs typeface="Times New Roman" pitchFamily="18"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Η συνταγογράφηση φαρμάκων ντεπό είναι επίσης κοινή και σε άλλους τομείς της ιατρικής, καθώς πολλοί ασθενείς έχουν δυσκολίες να θυμούνται τακτικά να παίρνουν τα φάρμακά τους. Επιπλέον, μπορεί να είναι ενοχλητικό να παίρνεις χάπια καθημερινά</a:t>
                      </a:r>
                      <a:r>
                        <a:rPr kumimoji="0" lang="de-DE" sz="1600" b="0" i="0" u="none" strike="noStrike" cap="none" normalizeH="0" baseline="0" dirty="0" smtClean="0">
                          <a:ln>
                            <a:noFill/>
                          </a:ln>
                          <a:solidFill>
                            <a:schemeClr val="tx1"/>
                          </a:solidFill>
                          <a:effectLst/>
                          <a:latin typeface="Verdana" pitchFamily="34" charset="0"/>
                          <a:cs typeface="Times New Roman" pitchFamily="18" charset="0"/>
                        </a:rPr>
                        <a: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297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Το βρίσκω ταπεινωτικό να γδύνομαι μπροστά στο γιατρό προκειμένου να μου κάνει μια ένεση.</a:t>
                      </a:r>
                      <a:endParaRPr kumimoji="0" lang="de-DE" sz="1600" b="0" i="0" u="none" strike="noStrike" cap="none" normalizeH="0" baseline="0" dirty="0" smtClean="0">
                        <a:ln>
                          <a:noFill/>
                        </a:ln>
                        <a:solidFill>
                          <a:schemeClr val="tx1"/>
                        </a:solidFill>
                        <a:effectLst/>
                        <a:latin typeface="Verdana" pitchFamily="34" charset="0"/>
                        <a:cs typeface="Times New Roman" pitchFamily="18"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Υπάρχουν πολλών ειδών ιατρικών εξετάσεων ή εμβολιασμών όπου είναι συχνό να γδύνεται κανείς μπροστά στο γιατρό. Επιπρόσθετα, υπάρχουν ντεπό ενέσιμες μορφές που μπορεί να γίνουν στο μπράτσο.</a:t>
                      </a:r>
                      <a:r>
                        <a:rPr kumimoji="0" lang="en-US" altLang="de-DE" sz="1600" b="0" i="0" u="none" strike="noStrike" cap="none" normalizeH="0" baseline="0" noProof="0" dirty="0" smtClean="0">
                          <a:ln>
                            <a:noFill/>
                          </a:ln>
                          <a:solidFill>
                            <a:schemeClr val="bg1"/>
                          </a:solidFill>
                          <a:effectLst/>
                          <a:latin typeface="Verdana" pitchFamily="34" charset="0"/>
                        </a:rPr>
                        <a:t>arm. </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95341">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Προτιμώ να αποφασίζω μόνος/η μου ποιό και πόσο φάρμακο θα λαμβάνω</a:t>
                      </a:r>
                      <a:r>
                        <a:rPr kumimoji="0" lang="de-DE" sz="1600" b="0" i="0" u="none" strike="noStrike" cap="none" normalizeH="0" baseline="0" dirty="0" smtClean="0">
                          <a:ln>
                            <a:noFill/>
                          </a:ln>
                          <a:solidFill>
                            <a:schemeClr val="tx1"/>
                          </a:solidFill>
                          <a:effectLst/>
                          <a:latin typeface="Verdana" pitchFamily="34" charset="0"/>
                          <a:cs typeface="Times New Roman" pitchFamily="18" charset="0"/>
                        </a:rPr>
                        <a: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474525">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0" i="0" u="none" strike="noStrike" cap="none" normalizeH="0" baseline="0" dirty="0" smtClean="0">
                          <a:ln>
                            <a:noFill/>
                          </a:ln>
                          <a:solidFill>
                            <a:schemeClr val="tx1"/>
                          </a:solidFill>
                          <a:effectLst/>
                          <a:latin typeface="Verdana" pitchFamily="34" charset="0"/>
                          <a:cs typeface="Times New Roman" pitchFamily="18" charset="0"/>
                        </a:rPr>
                        <a:t>Τα αντιψυχωτικά πρέπει να λαμβάνονται σε τακτική βάση και όχι να ξεκινούν ή να σταματούν σε ημερήσια βάση. Κάθε αλλαγή στη δόση πρέπει να γίνεται σταδιακά και σε συνεννόηση με το γιατρό. Η διακοπή των φαρμάκων για αρκετές μέρες μπορεί ακόμα και να αναιρέσει τη δράση και την προστασία έναντι της υποτροπής.</a:t>
                      </a:r>
                      <a:endParaRPr kumimoji="0" lang="de-DE" sz="1600" b="0" i="0" u="none" strike="noStrike" cap="none" normalizeH="0" baseline="0" dirty="0" smtClean="0">
                        <a:ln>
                          <a:noFill/>
                        </a:ln>
                        <a:solidFill>
                          <a:schemeClr val="tx1"/>
                        </a:solidFill>
                        <a:effectLst/>
                        <a:latin typeface="Verdana" pitchFamily="34" charset="0"/>
                        <a:cs typeface="Times New Roman" pitchFamily="18"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3402255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195263" y="119063"/>
            <a:ext cx="8697912" cy="646112"/>
          </a:xfrm>
        </p:spPr>
        <p:txBody>
          <a:bodyPr anchor="ctr"/>
          <a:lstStyle/>
          <a:p>
            <a:pPr eaLnBrk="1" hangingPunct="1"/>
            <a:r>
              <a:rPr lang="el-GR" altLang="de-DE" dirty="0" smtClean="0">
                <a:cs typeface="Times New Roman" panose="02020603050405020304" pitchFamily="18" charset="0"/>
              </a:rPr>
              <a:t>Οι τρεις αριθμοί ακολουθούν έναν κανόνα. Ποιόν κανόνα;</a:t>
            </a:r>
            <a:endParaRPr lang="de-DE" altLang="de-DE" dirty="0" smtClean="0">
              <a:cs typeface="Times New Roman" panose="02020603050405020304" pitchFamily="18" charset="0"/>
            </a:endParaRPr>
          </a:p>
        </p:txBody>
      </p:sp>
      <p:sp>
        <p:nvSpPr>
          <p:cNvPr id="17411" name="Rectangle 3"/>
          <p:cNvSpPr>
            <a:spLocks noGrp="1" noChangeArrowheads="1"/>
          </p:cNvSpPr>
          <p:nvPr>
            <p:ph type="body" idx="4294967295"/>
          </p:nvPr>
        </p:nvSpPr>
        <p:spPr>
          <a:xfrm>
            <a:off x="301625" y="1524000"/>
            <a:ext cx="8534400" cy="1404938"/>
          </a:xfrm>
        </p:spPr>
        <p:txBody>
          <a:bodyPr/>
          <a:lstStyle/>
          <a:p>
            <a:pPr eaLnBrk="1" hangingPunct="1">
              <a:buFont typeface="Wingdings 2" panose="05020102010507070707" pitchFamily="18" charset="2"/>
              <a:buNone/>
            </a:pPr>
            <a:endParaRPr lang="de-DE" altLang="de-DE" sz="1800" dirty="0" smtClean="0">
              <a:latin typeface="Times New Roman" panose="02020603050405020304" pitchFamily="18" charset="0"/>
              <a:cs typeface="Times New Roman" panose="02020603050405020304" pitchFamily="18" charset="0"/>
            </a:endParaRPr>
          </a:p>
          <a:p>
            <a:pPr algn="ctr" eaLnBrk="1" hangingPunct="1">
              <a:buFont typeface="Wingdings 2" panose="05020102010507070707" pitchFamily="18" charset="2"/>
              <a:buNone/>
            </a:pPr>
            <a:r>
              <a:rPr lang="de-DE" altLang="de-DE" sz="3000" dirty="0" smtClean="0">
                <a:latin typeface="+mj-lt"/>
                <a:cs typeface="Times New Roman" panose="02020603050405020304" pitchFamily="18" charset="0"/>
              </a:rPr>
              <a:t>1 3 5 </a:t>
            </a:r>
          </a:p>
        </p:txBody>
      </p:sp>
      <p:sp>
        <p:nvSpPr>
          <p:cNvPr id="17412" name="Text Box 4"/>
          <p:cNvSpPr txBox="1">
            <a:spLocks noChangeArrowheads="1"/>
          </p:cNvSpPr>
          <p:nvPr/>
        </p:nvSpPr>
        <p:spPr bwMode="auto">
          <a:xfrm>
            <a:off x="611188" y="3808413"/>
            <a:ext cx="7993062"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2000" b="0" dirty="0"/>
              <a:t>Προτείνετε τους επόμενους αριθμούς στη σειρά που ακολουθούν έναν κανόνα, με σκοπό να τον επιβεβαιώσετε. Οι προτάσεις σας θα επιβεβαιώνονται με ένα «ναι» ή θα απορρίπτονται με ένα «όχι», ανάλογα με το ποια είναι η πραγματική ακολουθία. Αν είστε σίγουροι για τον κανόνα, παρουσιάστε τη λύση σας</a:t>
            </a:r>
            <a:r>
              <a:rPr lang="de-DE" altLang="de-DE" sz="2000" b="0" dirty="0"/>
              <a:t>. </a:t>
            </a:r>
          </a:p>
        </p:txBody>
      </p:sp>
      <p:sp>
        <p:nvSpPr>
          <p:cNvPr id="17413" name="Rectangle 7"/>
          <p:cNvSpPr>
            <a:spLocks noChangeArrowheads="1"/>
          </p:cNvSpPr>
          <p:nvPr/>
        </p:nvSpPr>
        <p:spPr bwMode="auto">
          <a:xfrm>
            <a:off x="8853488" y="0"/>
            <a:ext cx="2555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7</a:t>
            </a:r>
          </a:p>
        </p:txBody>
      </p:sp>
      <p:sp>
        <p:nvSpPr>
          <p:cNvPr id="17414"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6.10</a:t>
            </a:r>
          </a:p>
        </p:txBody>
      </p:sp>
      <p:sp>
        <p:nvSpPr>
          <p:cNvPr id="17415"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34792891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4294967295"/>
          </p:nvPr>
        </p:nvSpPr>
        <p:spPr>
          <a:xfrm>
            <a:off x="0" y="1196975"/>
            <a:ext cx="9144000" cy="1584325"/>
          </a:xfrm>
        </p:spPr>
        <p:txBody>
          <a:bodyPr/>
          <a:lstStyle/>
          <a:p>
            <a:pPr eaLnBrk="1" hangingPunct="1">
              <a:lnSpc>
                <a:spcPct val="80000"/>
              </a:lnSpc>
              <a:buFont typeface="Wingdings 2" panose="05020102010507070707" pitchFamily="18" charset="2"/>
              <a:buNone/>
            </a:pPr>
            <a:endParaRPr lang="de-DE" altLang="de-DE" sz="1000" dirty="0" smtClean="0">
              <a:latin typeface="+mj-lt"/>
              <a:cs typeface="Times New Roman" panose="02020603050405020304" pitchFamily="18" charset="0"/>
            </a:endParaRPr>
          </a:p>
          <a:p>
            <a:pPr algn="ctr" eaLnBrk="1" hangingPunct="1">
              <a:lnSpc>
                <a:spcPct val="80000"/>
              </a:lnSpc>
              <a:spcBef>
                <a:spcPct val="0"/>
              </a:spcBef>
              <a:buFont typeface="Wingdings 2" panose="05020102010507070707" pitchFamily="18" charset="2"/>
              <a:buNone/>
            </a:pPr>
            <a:r>
              <a:rPr lang="de-DE" altLang="de-DE" sz="1800" dirty="0" smtClean="0">
                <a:latin typeface="+mj-lt"/>
                <a:cs typeface="Times New Roman" panose="02020603050405020304" pitchFamily="18" charset="0"/>
              </a:rPr>
              <a:t/>
            </a:r>
            <a:br>
              <a:rPr lang="de-DE" altLang="de-DE" sz="1800" dirty="0" smtClean="0">
                <a:latin typeface="+mj-lt"/>
                <a:cs typeface="Times New Roman" panose="02020603050405020304" pitchFamily="18" charset="0"/>
              </a:rPr>
            </a:br>
            <a:r>
              <a:rPr lang="el-GR" altLang="de-DE" sz="1800" dirty="0" smtClean="0">
                <a:latin typeface="+mj-lt"/>
                <a:cs typeface="Times New Roman" panose="02020603050405020304" pitchFamily="18" charset="0"/>
              </a:rPr>
              <a:t>Κανόνας</a:t>
            </a:r>
            <a:r>
              <a:rPr lang="de-DE" altLang="de-DE" sz="1800"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Οι αριθμοί απλά αυξάνονται!</a:t>
            </a:r>
            <a:endParaRPr lang="de-DE" altLang="de-DE" sz="1800" dirty="0" smtClean="0">
              <a:latin typeface="+mj-lt"/>
              <a:cs typeface="Times New Roman" panose="02020603050405020304" pitchFamily="18" charset="0"/>
            </a:endParaRPr>
          </a:p>
          <a:p>
            <a:pPr algn="ctr" eaLnBrk="1" hangingPunct="1">
              <a:lnSpc>
                <a:spcPct val="80000"/>
              </a:lnSpc>
              <a:spcBef>
                <a:spcPct val="0"/>
              </a:spcBef>
              <a:buFont typeface="Wingdings 2" panose="05020102010507070707" pitchFamily="18" charset="2"/>
              <a:buNone/>
            </a:pPr>
            <a:endParaRPr lang="de-DE" altLang="de-DE" sz="1800" dirty="0" smtClean="0">
              <a:latin typeface="+mj-lt"/>
              <a:cs typeface="Times New Roman" panose="02020603050405020304" pitchFamily="18" charset="0"/>
            </a:endParaRPr>
          </a:p>
          <a:p>
            <a:pPr algn="ctr" eaLnBrk="1" hangingPunct="1">
              <a:lnSpc>
                <a:spcPct val="80000"/>
              </a:lnSpc>
              <a:spcBef>
                <a:spcPct val="0"/>
              </a:spcBef>
              <a:buFont typeface="Wingdings 2" panose="05020102010507070707" pitchFamily="18" charset="2"/>
              <a:buNone/>
            </a:pPr>
            <a:r>
              <a:rPr lang="el-GR" altLang="de-DE" sz="1800" dirty="0" smtClean="0">
                <a:solidFill>
                  <a:schemeClr val="accent1"/>
                </a:solidFill>
                <a:latin typeface="+mj-lt"/>
                <a:cs typeface="Times New Roman" panose="02020603050405020304" pitchFamily="18" charset="0"/>
              </a:rPr>
              <a:t>Επιπλέον πιθανοί αριθμοί</a:t>
            </a:r>
            <a:r>
              <a:rPr lang="de-DE" altLang="de-DE" sz="1800" dirty="0" smtClean="0">
                <a:solidFill>
                  <a:schemeClr val="accent1"/>
                </a:solidFill>
                <a:latin typeface="+mj-lt"/>
                <a:cs typeface="Times New Roman" panose="02020603050405020304" pitchFamily="18" charset="0"/>
              </a:rPr>
              <a:t>:</a:t>
            </a:r>
            <a:r>
              <a:rPr lang="de-DE" altLang="de-DE" sz="1800" dirty="0" smtClean="0">
                <a:latin typeface="+mj-lt"/>
                <a:cs typeface="Times New Roman" panose="02020603050405020304" pitchFamily="18" charset="0"/>
              </a:rPr>
              <a:t> </a:t>
            </a:r>
          </a:p>
          <a:p>
            <a:pPr algn="ctr" eaLnBrk="1" hangingPunct="1">
              <a:lnSpc>
                <a:spcPct val="80000"/>
              </a:lnSpc>
              <a:spcBef>
                <a:spcPct val="50000"/>
              </a:spcBef>
              <a:buFont typeface="Wingdings 2" panose="05020102010507070707" pitchFamily="18" charset="2"/>
              <a:buNone/>
            </a:pPr>
            <a:r>
              <a:rPr lang="de-DE" altLang="de-DE" sz="1800" dirty="0" smtClean="0">
                <a:latin typeface="+mj-lt"/>
                <a:cs typeface="Times New Roman" panose="02020603050405020304" pitchFamily="18" charset="0"/>
              </a:rPr>
              <a:t>1 3 5 </a:t>
            </a:r>
            <a:r>
              <a:rPr lang="de-DE" altLang="de-DE" sz="1800" dirty="0" smtClean="0">
                <a:solidFill>
                  <a:schemeClr val="accent1"/>
                </a:solidFill>
                <a:latin typeface="+mj-lt"/>
                <a:cs typeface="Times New Roman" panose="02020603050405020304" pitchFamily="18" charset="0"/>
              </a:rPr>
              <a:t>6 8 21… </a:t>
            </a:r>
          </a:p>
          <a:p>
            <a:pPr algn="ctr" eaLnBrk="1" hangingPunct="1">
              <a:lnSpc>
                <a:spcPct val="80000"/>
              </a:lnSpc>
              <a:buFont typeface="Wingdings 2" panose="05020102010507070707" pitchFamily="18" charset="2"/>
              <a:buNone/>
            </a:pPr>
            <a:endParaRPr lang="de-DE" altLang="de-DE" sz="1800" dirty="0" smtClean="0">
              <a:solidFill>
                <a:schemeClr val="accent1"/>
              </a:solidFill>
              <a:latin typeface="+mj-lt"/>
              <a:cs typeface="Times New Roman" panose="02020603050405020304" pitchFamily="18" charset="0"/>
            </a:endParaRPr>
          </a:p>
          <a:p>
            <a:pPr algn="ctr" eaLnBrk="1" hangingPunct="1">
              <a:lnSpc>
                <a:spcPct val="80000"/>
              </a:lnSpc>
              <a:buFont typeface="Wingdings 2" panose="05020102010507070707" pitchFamily="18" charset="2"/>
              <a:buNone/>
            </a:pPr>
            <a:endParaRPr lang="de-DE" altLang="de-DE" sz="1800" dirty="0" smtClean="0">
              <a:latin typeface="+mj-lt"/>
              <a:cs typeface="Times New Roman" panose="02020603050405020304" pitchFamily="18" charset="0"/>
            </a:endParaRPr>
          </a:p>
        </p:txBody>
      </p:sp>
      <p:sp>
        <p:nvSpPr>
          <p:cNvPr id="18435" name="Text Box 4"/>
          <p:cNvSpPr txBox="1">
            <a:spLocks noChangeArrowheads="1"/>
          </p:cNvSpPr>
          <p:nvPr/>
        </p:nvSpPr>
        <p:spPr bwMode="auto">
          <a:xfrm>
            <a:off x="827088" y="3357563"/>
            <a:ext cx="7848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800" dirty="0"/>
              <a:t>Συχνό λάθος</a:t>
            </a:r>
            <a:r>
              <a:rPr lang="de-DE" altLang="de-DE" sz="1800" dirty="0"/>
              <a:t>:</a:t>
            </a:r>
            <a:r>
              <a:rPr lang="de-DE" altLang="de-DE" sz="1800" b="0" dirty="0"/>
              <a:t> </a:t>
            </a:r>
            <a:r>
              <a:rPr lang="el-GR" altLang="de-DE" sz="1800" b="0" dirty="0"/>
              <a:t>Να κοιτάει κανείς μόνο για πληροφορίες που επιβεβαιώνουν τη δική του υπόθεση (υποτιθέμενος κανόνας: οι αριθμοί φαίνεται να αυξάνονται ανά δύο), αλλά όχι για πληροφορίες που την αμφισβητούν. Ούτε οι εναλλακτικές πιθανότητες λαμβάνονται υπόψη ούτε η υπόθεση εξετάζεται κριτικά (προκατάληψη επιβεβαίωσης). Στο παράδειγμα, οι αριθμοί 6 και 8 θα μπορούσαν να εξεταστούν. Απροσδόκητα και οι δύο θα είχαν οδηγήσει σε «ναι», αμφισβητώντας την υπόθεσή σας.</a:t>
            </a:r>
            <a:endParaRPr lang="de-DE" altLang="de-DE" sz="1800" b="0" dirty="0"/>
          </a:p>
        </p:txBody>
      </p:sp>
      <p:sp>
        <p:nvSpPr>
          <p:cNvPr id="18436" name="Rectangle 14"/>
          <p:cNvSpPr>
            <a:spLocks noChangeArrowheads="1"/>
          </p:cNvSpPr>
          <p:nvPr/>
        </p:nvSpPr>
        <p:spPr bwMode="auto">
          <a:xfrm>
            <a:off x="8853488" y="0"/>
            <a:ext cx="2555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8</a:t>
            </a:r>
          </a:p>
        </p:txBody>
      </p:sp>
      <p:sp>
        <p:nvSpPr>
          <p:cNvPr id="18437"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6.11</a:t>
            </a:r>
          </a:p>
        </p:txBody>
      </p:sp>
      <p:sp>
        <p:nvSpPr>
          <p:cNvPr id="18438"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
        <p:nvSpPr>
          <p:cNvPr id="8" name="Rectangle 2"/>
          <p:cNvSpPr txBox="1">
            <a:spLocks noChangeArrowheads="1"/>
          </p:cNvSpPr>
          <p:nvPr/>
        </p:nvSpPr>
        <p:spPr bwMode="auto">
          <a:xfrm>
            <a:off x="195263" y="119063"/>
            <a:ext cx="86979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defRPr/>
            </a:pPr>
            <a:r>
              <a:rPr lang="el-GR" b="0" kern="0" dirty="0" smtClean="0">
                <a:cs typeface="Times New Roman" pitchFamily="18" charset="0"/>
              </a:rPr>
              <a:t>Οι τρεις αριθμοί ακολουθούν έναν κανόνα. Ποιόν κανόνα;</a:t>
            </a:r>
            <a:endParaRPr lang="de-DE" b="0" kern="0" dirty="0" smtClean="0">
              <a:cs typeface="Times New Roman" pitchFamily="18" charset="0"/>
            </a:endParaRPr>
          </a:p>
        </p:txBody>
      </p:sp>
    </p:spTree>
    <p:extLst>
      <p:ext uri="{BB962C8B-B14F-4D97-AF65-F5344CB8AC3E}">
        <p14:creationId xmlns:p14="http://schemas.microsoft.com/office/powerpoint/2010/main" val="30722700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ctrTitle"/>
          </p:nvPr>
        </p:nvSpPr>
        <p:spPr>
          <a:xfrm>
            <a:off x="2411413" y="1412875"/>
            <a:ext cx="5111750" cy="1727200"/>
          </a:xfrm>
        </p:spPr>
        <p:txBody>
          <a:bodyPr/>
          <a:lstStyle/>
          <a:p>
            <a:pPr marL="685800" indent="-685800" algn="l" eaLnBrk="1" hangingPunct="1">
              <a:buClr>
                <a:srgbClr val="006699"/>
              </a:buClr>
              <a:buFont typeface="Wingdings" panose="05000000000000000000" pitchFamily="2" charset="2"/>
              <a:buNone/>
            </a:pPr>
            <a:r>
              <a:rPr lang="de-DE" altLang="de-DE" sz="900" smtClean="0">
                <a:solidFill>
                  <a:schemeClr val="tx1"/>
                </a:solidFill>
              </a:rPr>
              <a:t/>
            </a:r>
            <a:br>
              <a:rPr lang="de-DE" altLang="de-DE" sz="900" smtClean="0">
                <a:solidFill>
                  <a:schemeClr val="tx1"/>
                </a:solidFill>
              </a:rPr>
            </a:br>
            <a:r>
              <a:rPr lang="de-DE" altLang="de-DE" sz="900" smtClean="0">
                <a:solidFill>
                  <a:schemeClr val="tx1"/>
                </a:solidFill>
              </a:rPr>
              <a:t/>
            </a:r>
            <a:br>
              <a:rPr lang="de-DE" altLang="de-DE" sz="900" smtClean="0">
                <a:solidFill>
                  <a:schemeClr val="tx1"/>
                </a:solidFill>
              </a:rPr>
            </a:br>
            <a:r>
              <a:rPr lang="de-DE" altLang="de-DE" sz="900" smtClean="0">
                <a:solidFill>
                  <a:schemeClr val="tx1"/>
                </a:solidFill>
              </a:rPr>
              <a:t/>
            </a:r>
            <a:br>
              <a:rPr lang="de-DE" altLang="de-DE" sz="900" smtClean="0">
                <a:solidFill>
                  <a:schemeClr val="tx1"/>
                </a:solidFill>
              </a:rPr>
            </a:br>
            <a:r>
              <a:rPr lang="en-US" altLang="de-DE" sz="900" smtClean="0">
                <a:solidFill>
                  <a:schemeClr val="tx1"/>
                </a:solidFill>
              </a:rPr>
              <a:t/>
            </a:r>
            <a:br>
              <a:rPr lang="en-US" altLang="de-DE" sz="900" smtClean="0">
                <a:solidFill>
                  <a:schemeClr val="tx1"/>
                </a:solidFill>
              </a:rPr>
            </a:br>
            <a:endParaRPr lang="de-DE" altLang="de-DE" sz="900" smtClean="0">
              <a:solidFill>
                <a:schemeClr val="tx1"/>
              </a:solidFill>
            </a:endParaRPr>
          </a:p>
        </p:txBody>
      </p:sp>
      <p:sp>
        <p:nvSpPr>
          <p:cNvPr id="19459" name="Text Box 3"/>
          <p:cNvSpPr txBox="1">
            <a:spLocks noChangeArrowheads="1"/>
          </p:cNvSpPr>
          <p:nvPr/>
        </p:nvSpPr>
        <p:spPr bwMode="auto">
          <a:xfrm>
            <a:off x="971550" y="57150"/>
            <a:ext cx="68405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50000"/>
              </a:spcBef>
              <a:buClrTx/>
              <a:buSzTx/>
              <a:buFontTx/>
              <a:buNone/>
            </a:pPr>
            <a:r>
              <a:rPr lang="el-GR" altLang="de-DE" sz="2000" b="0" dirty="0">
                <a:solidFill>
                  <a:srgbClr val="D16349"/>
                </a:solidFill>
              </a:rPr>
              <a:t>Βλέποντας αυτό που θέλετε ή περιμένετε να δείτε </a:t>
            </a:r>
            <a:r>
              <a:rPr lang="de-DE" altLang="de-DE" sz="2000" b="0" dirty="0">
                <a:solidFill>
                  <a:srgbClr val="D16349"/>
                </a:solidFill>
              </a:rPr>
              <a:t>(</a:t>
            </a:r>
            <a:r>
              <a:rPr lang="el-GR" altLang="de-DE" sz="2000" b="0" dirty="0">
                <a:solidFill>
                  <a:srgbClr val="D16349"/>
                </a:solidFill>
              </a:rPr>
              <a:t>προκατάληψη επιβεβαίωσης στην καθημερινή ζωή)</a:t>
            </a:r>
            <a:endParaRPr lang="de-DE" altLang="de-DE" sz="2000" b="0" dirty="0">
              <a:solidFill>
                <a:srgbClr val="D16349"/>
              </a:solidFill>
            </a:endParaRPr>
          </a:p>
        </p:txBody>
      </p:sp>
      <p:sp>
        <p:nvSpPr>
          <p:cNvPr id="19460" name="Rectangle 14"/>
          <p:cNvSpPr>
            <a:spLocks noChangeArrowheads="1"/>
          </p:cNvSpPr>
          <p:nvPr/>
        </p:nvSpPr>
        <p:spPr bwMode="auto">
          <a:xfrm>
            <a:off x="8853488" y="0"/>
            <a:ext cx="2555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9</a:t>
            </a:r>
          </a:p>
        </p:txBody>
      </p:sp>
      <p:pic>
        <p:nvPicPr>
          <p:cNvPr id="19461" name="Picture 7" descr="De donde son tus euros - Andrea Guerra - flickr - c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268413"/>
            <a:ext cx="1439863"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10" descr="Taxi Ampel rot - elephanteum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4149725"/>
            <a:ext cx="1443038"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3" name="Text Box 9"/>
          <p:cNvSpPr txBox="1">
            <a:spLocks noChangeArrowheads="1"/>
          </p:cNvSpPr>
          <p:nvPr/>
        </p:nvSpPr>
        <p:spPr bwMode="auto">
          <a:xfrm>
            <a:off x="1763713" y="1268413"/>
            <a:ext cx="6985000" cy="366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AutoNum type="arabicPeriod"/>
            </a:pPr>
            <a:r>
              <a:rPr lang="el-GR" altLang="de-DE" sz="1800" b="0" dirty="0"/>
              <a:t>Σύμφωνα με τις στατιστικές, η θεωρούμενη από τους πολίτες αύξηση των τιμών, με την εισαγωγή του Ευρώ στη Γερμανία, ήταν τρεις φορές υψηλότερη από αυτή που ήταν στην πραγματικότητα. Αυτό μπορεί να οφείλεται στο γεγονός ότι κάποια προϊόντα αυξήθηκαν δυσανάλογα (π.χ. γεύματα στα εστιατόρια). Οι καταναλωτές πρωτίστως κατέγραψαν αυτές τις τιμές που αυξήθηκαν ενώ οι τιμές που παρέμεινα σταθερές ή μειώθηκαν δύσκολα έγιναν αντιληπτές ή θεωρήθηκαν ως εξαιρέσεις. </a:t>
            </a:r>
            <a:endParaRPr lang="de-DE" altLang="de-DE" sz="1800" b="0" dirty="0"/>
          </a:p>
          <a:p>
            <a:pPr eaLnBrk="1" hangingPunct="1">
              <a:spcBef>
                <a:spcPct val="50000"/>
              </a:spcBef>
              <a:buClrTx/>
              <a:buSzTx/>
              <a:buFontTx/>
              <a:buAutoNum type="arabicPeriod"/>
            </a:pPr>
            <a:endParaRPr lang="de-DE" altLang="de-DE" sz="1800" b="0" dirty="0"/>
          </a:p>
          <a:p>
            <a:pPr eaLnBrk="1" hangingPunct="1">
              <a:spcBef>
                <a:spcPct val="50000"/>
              </a:spcBef>
              <a:buClrTx/>
              <a:buSzTx/>
              <a:buFontTx/>
              <a:buNone/>
            </a:pPr>
            <a:r>
              <a:rPr lang="de-DE" altLang="de-DE" sz="1800" b="0" dirty="0"/>
              <a:t>2. </a:t>
            </a:r>
            <a:r>
              <a:rPr lang="el-GR" altLang="de-DE" sz="1800" b="0" dirty="0"/>
              <a:t>Όταν βιάζεστε, σας φαίνετε ότι όλα τα φανάρια έγιναν ξαφνικά κόκκινα και ότι οι άλλοι οδηγοί εσκεμμένα μειώνουν την ταχύτητά τους προκειμένου να σας παρενοχλήσουν.</a:t>
            </a:r>
          </a:p>
        </p:txBody>
      </p:sp>
      <p:sp>
        <p:nvSpPr>
          <p:cNvPr id="19464" name="Rectangle 8"/>
          <p:cNvSpPr>
            <a:spLocks noChangeArrowheads="1"/>
          </p:cNvSpPr>
          <p:nvPr/>
        </p:nvSpPr>
        <p:spPr bwMode="auto">
          <a:xfrm>
            <a:off x="0" y="6657975"/>
            <a:ext cx="5867400"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800" b="0" i="1"/>
              <a:t>(</a:t>
            </a:r>
            <a:r>
              <a:rPr lang="de-DE" altLang="de-DE" sz="800" b="0"/>
              <a:t>“</a:t>
            </a:r>
            <a:r>
              <a:rPr lang="de-DE" altLang="de-DE" sz="800" b="0" i="1"/>
              <a:t>De donde son tus euros?</a:t>
            </a:r>
            <a:r>
              <a:rPr lang="de-DE" altLang="de-DE" sz="800" b="0"/>
              <a:t>”</a:t>
            </a:r>
            <a:r>
              <a:rPr lang="de-DE" altLang="de-DE" sz="800" b="0" i="1"/>
              <a:t> by Andrea Guerra; </a:t>
            </a:r>
            <a:r>
              <a:rPr lang="de-DE" altLang="de-DE" sz="800" b="0"/>
              <a:t>“</a:t>
            </a:r>
            <a:r>
              <a:rPr lang="de-DE" altLang="de-DE" sz="800" b="0" i="1"/>
              <a:t>Taxi Ampel rot</a:t>
            </a:r>
            <a:r>
              <a:rPr lang="de-DE" altLang="de-DE" sz="800" b="0"/>
              <a:t>”</a:t>
            </a:r>
            <a:r>
              <a:rPr lang="de-DE" altLang="de-DE" sz="800" b="0" i="1"/>
              <a:t> by elephanteum)</a:t>
            </a:r>
          </a:p>
          <a:p>
            <a:pPr eaLnBrk="1" hangingPunct="1">
              <a:spcBef>
                <a:spcPct val="0"/>
              </a:spcBef>
              <a:buClrTx/>
              <a:buSzTx/>
              <a:buFontTx/>
              <a:buNone/>
            </a:pPr>
            <a:endParaRPr lang="de-DE" altLang="de-DE" sz="800" b="0" i="1"/>
          </a:p>
          <a:p>
            <a:pPr>
              <a:spcBef>
                <a:spcPct val="0"/>
              </a:spcBef>
              <a:buClrTx/>
              <a:buSzTx/>
              <a:buFontTx/>
              <a:buNone/>
            </a:pPr>
            <a:endParaRPr lang="de-DE" altLang="de-DE" sz="1800" b="0">
              <a:latin typeface="Arial" panose="020B0604020202020204" pitchFamily="34" charset="0"/>
            </a:endParaRPr>
          </a:p>
        </p:txBody>
      </p:sp>
      <p:sp>
        <p:nvSpPr>
          <p:cNvPr id="19465"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6.12</a:t>
            </a:r>
          </a:p>
        </p:txBody>
      </p:sp>
      <p:sp>
        <p:nvSpPr>
          <p:cNvPr id="19466"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13736690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5"/>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de-DE" altLang="de-DE" sz="1400" b="0">
                <a:solidFill>
                  <a:schemeClr val="bg1"/>
                </a:solidFill>
              </a:rPr>
              <a:t>Korrigierbarkeit</a:t>
            </a:r>
            <a:endParaRPr lang="en-US" altLang="de-DE" sz="1400" b="0">
              <a:solidFill>
                <a:schemeClr val="bg1"/>
              </a:solidFill>
            </a:endParaRPr>
          </a:p>
        </p:txBody>
      </p:sp>
      <p:sp>
        <p:nvSpPr>
          <p:cNvPr id="20483" name="Rectangle 8"/>
          <p:cNvSpPr>
            <a:spLocks noChangeArrowheads="1"/>
          </p:cNvSpPr>
          <p:nvPr/>
        </p:nvSpPr>
        <p:spPr bwMode="auto">
          <a:xfrm>
            <a:off x="8534400" y="0"/>
            <a:ext cx="6238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6.13</a:t>
            </a:r>
          </a:p>
        </p:txBody>
      </p:sp>
      <p:sp>
        <p:nvSpPr>
          <p:cNvPr id="20484" name="Text Box 9"/>
          <p:cNvSpPr txBox="1">
            <a:spLocks noChangeArrowheads="1"/>
          </p:cNvSpPr>
          <p:nvPr/>
        </p:nvSpPr>
        <p:spPr bwMode="auto">
          <a:xfrm>
            <a:off x="107950" y="977900"/>
            <a:ext cx="903605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l-GR" altLang="de-DE" sz="1800" b="0"/>
              <a:t>Τυχαία γεγονότα φαίνεται να αποκτούν σημασία λόγω της υπερβολικής προσοχής που τους δίνουμε. Αυτό μπορεί να οδηγήσει σε άγχος. Παραδείγματα:</a:t>
            </a:r>
            <a:endParaRPr lang="de-DE" altLang="de-DE" sz="1800" b="0"/>
          </a:p>
          <a:p>
            <a:pPr eaLnBrk="1" hangingPunct="1">
              <a:spcBef>
                <a:spcPct val="0"/>
              </a:spcBef>
              <a:buClrTx/>
              <a:buSzTx/>
              <a:buFontTx/>
              <a:buNone/>
            </a:pPr>
            <a:r>
              <a:rPr lang="de-DE" altLang="de-DE" sz="1800"/>
              <a:t/>
            </a:r>
            <a:br>
              <a:rPr lang="de-DE" altLang="de-DE" sz="1800"/>
            </a:br>
            <a:r>
              <a:rPr lang="el-GR" altLang="de-DE" sz="1800"/>
              <a:t>Υποψία</a:t>
            </a:r>
            <a:r>
              <a:rPr lang="de-DE" altLang="de-DE" sz="1800"/>
              <a:t>:</a:t>
            </a:r>
            <a:r>
              <a:rPr lang="de-DE" altLang="de-DE" sz="1800" b="0"/>
              <a:t> </a:t>
            </a:r>
            <a:r>
              <a:rPr lang="el-GR" altLang="de-DE" sz="1800" b="0"/>
              <a:t>Το σπίτι μπορεί να ανατιναχτεί. </a:t>
            </a:r>
            <a:r>
              <a:rPr lang="de-DE" altLang="de-DE" sz="1800" b="0"/>
              <a:t/>
            </a:r>
            <a:br>
              <a:rPr lang="de-DE" altLang="de-DE" sz="1800" b="0"/>
            </a:br>
            <a:r>
              <a:rPr lang="el-GR" altLang="de-DE" sz="1800"/>
              <a:t>Απόδειξη</a:t>
            </a:r>
            <a:r>
              <a:rPr lang="de-DE" altLang="de-DE" sz="1800"/>
              <a:t>:</a:t>
            </a:r>
            <a:r>
              <a:rPr lang="de-DE" altLang="de-DE" sz="1800" b="0"/>
              <a:t> </a:t>
            </a:r>
            <a:r>
              <a:rPr lang="el-GR" altLang="de-DE" sz="1800" b="0"/>
              <a:t>Αρκετοί γείτονες λείπουν ταυτόχρονα για διακοπές. Οι εργάτες σκάβουν το δρόμο μπροστά από το σπίτι…</a:t>
            </a:r>
            <a:r>
              <a:rPr lang="de-DE" altLang="de-DE" sz="1800" b="0"/>
              <a:t/>
            </a:r>
            <a:br>
              <a:rPr lang="de-DE" altLang="de-DE" sz="1800" b="0"/>
            </a:br>
            <a:r>
              <a:rPr lang="el-GR" altLang="de-DE" sz="1800"/>
              <a:t>Τι παραβλέπεται/αγνοείται; </a:t>
            </a:r>
            <a:r>
              <a:rPr lang="el-GR" altLang="de-DE" sz="1800" b="0"/>
              <a:t>Είναι καλοκαίρι και πολλοί άνθρωποι πηγαίνουν διακοπές. Όλο και περισσότερα τμήματα του δρόμου έχουν σκαφτεί εδώ και εβδομάδες για να αντικατασταθούν οι σωλήνες</a:t>
            </a:r>
            <a:r>
              <a:rPr lang="de-DE" altLang="de-DE" sz="1800" b="0"/>
              <a:t>.</a:t>
            </a:r>
            <a:br>
              <a:rPr lang="de-DE" altLang="de-DE" sz="1800" b="0"/>
            </a:br>
            <a:r>
              <a:rPr lang="de-DE" altLang="de-DE" sz="1800" b="0"/>
              <a:t/>
            </a:r>
            <a:br>
              <a:rPr lang="de-DE" altLang="de-DE" sz="1800" b="0"/>
            </a:br>
            <a:r>
              <a:rPr lang="el-GR" altLang="de-DE" sz="1800"/>
              <a:t>Υποψία</a:t>
            </a:r>
            <a:r>
              <a:rPr lang="de-DE" altLang="de-DE" sz="1800"/>
              <a:t>:</a:t>
            </a:r>
            <a:r>
              <a:rPr lang="de-DE" altLang="de-DE" sz="1800" b="0"/>
              <a:t> </a:t>
            </a:r>
            <a:r>
              <a:rPr lang="el-GR" altLang="de-DE" sz="1800" b="0"/>
              <a:t>Με παρακολουθούν οι μυστικές υπηρεσίες.</a:t>
            </a:r>
            <a:endParaRPr lang="de-DE" altLang="de-DE" sz="1800" b="0"/>
          </a:p>
          <a:p>
            <a:pPr eaLnBrk="1" hangingPunct="1">
              <a:spcBef>
                <a:spcPct val="0"/>
              </a:spcBef>
              <a:buClrTx/>
              <a:buSzTx/>
              <a:buFontTx/>
              <a:buNone/>
            </a:pPr>
            <a:r>
              <a:rPr lang="el-GR" altLang="de-DE" sz="1800"/>
              <a:t>Απόδειξη</a:t>
            </a:r>
            <a:r>
              <a:rPr lang="de-DE" altLang="de-DE" sz="1800"/>
              <a:t>:</a:t>
            </a:r>
            <a:r>
              <a:rPr lang="de-DE" altLang="de-DE" sz="1800" b="0"/>
              <a:t> </a:t>
            </a:r>
            <a:r>
              <a:rPr lang="el-GR" altLang="de-DE" sz="1800" b="0"/>
              <a:t>Μαύρα αυτοκίνητα είναι σταθμευμένα έξω από το σπίτι μου. Οι μυστικές υπηρεσίες πάντα χρησιμοποιούν μαύρα αυτοκίνητα στις ταινίες. </a:t>
            </a:r>
            <a:r>
              <a:rPr lang="de-DE" altLang="de-DE" sz="1800" b="0"/>
              <a:t/>
            </a:r>
            <a:br>
              <a:rPr lang="de-DE" altLang="de-DE" sz="1800" b="0"/>
            </a:br>
            <a:r>
              <a:rPr lang="el-GR" altLang="de-DE" sz="1800"/>
              <a:t>Τι παραβλέπεται/αγνοείται;</a:t>
            </a:r>
            <a:r>
              <a:rPr lang="de-DE" altLang="de-DE" sz="1800" b="0"/>
              <a:t> </a:t>
            </a:r>
            <a:r>
              <a:rPr lang="el-GR" altLang="de-DE" sz="1800" b="0"/>
              <a:t>Υπάρχουν πολλά μαύρα αυτοκίνητα και σε άλλους δρόμους στη γειτονιά μου καθώς αυτό το χρώμα αυτοκινήτου είναι δημοφιλές. </a:t>
            </a:r>
            <a:endParaRPr lang="de-DE" altLang="de-DE" sz="1800" b="0"/>
          </a:p>
          <a:p>
            <a:pPr eaLnBrk="1" hangingPunct="1">
              <a:spcBef>
                <a:spcPct val="0"/>
              </a:spcBef>
              <a:buClrTx/>
              <a:buSzTx/>
              <a:buFontTx/>
              <a:buNone/>
            </a:pPr>
            <a:endParaRPr lang="de-DE" altLang="de-DE" sz="1800" b="0"/>
          </a:p>
          <a:p>
            <a:pPr eaLnBrk="1" hangingPunct="1">
              <a:spcBef>
                <a:spcPct val="0"/>
              </a:spcBef>
              <a:buClrTx/>
              <a:buSzTx/>
              <a:buFontTx/>
              <a:buNone/>
            </a:pPr>
            <a:r>
              <a:rPr lang="el-GR" altLang="de-DE" sz="1800" b="0"/>
              <a:t>Κάποιος βρίσκεται σε κατάσταση επαγρύπνησης και βλέπει ότι θέλει να δει. Το βιώνετε αυτό κάποιες φορές ή το έχετε βιώσει στο παρελθόν;  </a:t>
            </a:r>
            <a:endParaRPr lang="de-DE" altLang="de-DE" sz="1800" b="0"/>
          </a:p>
        </p:txBody>
      </p:sp>
      <p:sp>
        <p:nvSpPr>
          <p:cNvPr id="20485"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6.13</a:t>
            </a:r>
          </a:p>
        </p:txBody>
      </p:sp>
      <p:sp>
        <p:nvSpPr>
          <p:cNvPr id="20486"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
        <p:nvSpPr>
          <p:cNvPr id="20487" name="Text Box 3"/>
          <p:cNvSpPr txBox="1">
            <a:spLocks noChangeArrowheads="1"/>
          </p:cNvSpPr>
          <p:nvPr/>
        </p:nvSpPr>
        <p:spPr bwMode="auto">
          <a:xfrm>
            <a:off x="971550" y="57150"/>
            <a:ext cx="68405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50000"/>
              </a:spcBef>
              <a:buClrTx/>
              <a:buSzTx/>
              <a:buFontTx/>
              <a:buNone/>
            </a:pPr>
            <a:r>
              <a:rPr lang="el-GR" altLang="de-DE" sz="2000" b="0">
                <a:solidFill>
                  <a:srgbClr val="D16349"/>
                </a:solidFill>
              </a:rPr>
              <a:t>Βλέποντας αυτό που θέλετε ή περιμένετε να δείτε </a:t>
            </a:r>
            <a:r>
              <a:rPr lang="de-DE" altLang="de-DE" sz="2000" b="0">
                <a:solidFill>
                  <a:srgbClr val="D16349"/>
                </a:solidFill>
              </a:rPr>
              <a:t>(</a:t>
            </a:r>
            <a:r>
              <a:rPr lang="el-GR" altLang="de-DE" sz="2000" b="0">
                <a:solidFill>
                  <a:srgbClr val="D16349"/>
                </a:solidFill>
              </a:rPr>
              <a:t>προκατάληψη επιβεβαίωσης στην καθημερινή ζωή)</a:t>
            </a:r>
            <a:endParaRPr lang="de-DE" altLang="de-DE" sz="2000" b="0">
              <a:solidFill>
                <a:srgbClr val="D16349"/>
              </a:solidFill>
            </a:endParaRPr>
          </a:p>
        </p:txBody>
      </p:sp>
    </p:spTree>
    <p:extLst>
      <p:ext uri="{BB962C8B-B14F-4D97-AF65-F5344CB8AC3E}">
        <p14:creationId xmlns:p14="http://schemas.microsoft.com/office/powerpoint/2010/main" val="27971970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0" y="1588"/>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50000"/>
              </a:spcBef>
              <a:buClrTx/>
              <a:buSzTx/>
              <a:buFontTx/>
              <a:buNone/>
            </a:pPr>
            <a:r>
              <a:rPr lang="el-GR" altLang="de-DE" sz="2000" b="0" dirty="0">
                <a:solidFill>
                  <a:schemeClr val="accent1"/>
                </a:solidFill>
              </a:rPr>
              <a:t>Εργασία</a:t>
            </a:r>
            <a:r>
              <a:rPr lang="de-DE" altLang="de-DE" sz="2000" b="0" dirty="0">
                <a:solidFill>
                  <a:schemeClr val="accent1"/>
                </a:solidFill>
              </a:rPr>
              <a:t> 1</a:t>
            </a:r>
            <a:r>
              <a:rPr lang="de-DE" altLang="de-DE" sz="3600" b="0" dirty="0">
                <a:solidFill>
                  <a:schemeClr val="bg1"/>
                </a:solidFill>
              </a:rPr>
              <a:t>  </a:t>
            </a:r>
          </a:p>
        </p:txBody>
      </p:sp>
      <p:sp>
        <p:nvSpPr>
          <p:cNvPr id="21507" name="Text Box 3"/>
          <p:cNvSpPr txBox="1">
            <a:spLocks noChangeArrowheads="1"/>
          </p:cNvSpPr>
          <p:nvPr/>
        </p:nvSpPr>
        <p:spPr bwMode="auto">
          <a:xfrm>
            <a:off x="220663" y="1676400"/>
            <a:ext cx="8701087" cy="3554413"/>
          </a:xfrm>
          <a:prstGeom prst="rect">
            <a:avLst/>
          </a:prstGeom>
          <a:noFill/>
          <a:ln w="9525">
            <a:noFill/>
            <a:miter lim="800000"/>
            <a:headEnd/>
            <a:tailEnd/>
          </a:ln>
        </p:spPr>
        <p:txBody>
          <a:bodyPr>
            <a:spAutoFit/>
          </a:bodyPr>
          <a:lstStyle/>
          <a:p>
            <a:pPr marL="266700" indent="-266700">
              <a:buClr>
                <a:srgbClr val="8CADAE"/>
              </a:buClr>
              <a:buSzPct val="85000"/>
              <a:buFontTx/>
              <a:buChar char="o"/>
              <a:tabLst>
                <a:tab pos="266700" algn="l"/>
              </a:tabLst>
              <a:defRPr/>
            </a:pPr>
            <a:r>
              <a:rPr lang="el-GR" b="0" dirty="0"/>
              <a:t>Θα σας δείξουμε τρεις φωτογραφίες που απεικονίζουν ένα σενάριο, μαζί με διαφορετικές εναλλακτικές ερμηνείες. </a:t>
            </a:r>
          </a:p>
          <a:p>
            <a:pPr marL="266700" indent="-266700">
              <a:spcBef>
                <a:spcPct val="50000"/>
              </a:spcBef>
              <a:buClr>
                <a:srgbClr val="8CADAE"/>
              </a:buClr>
              <a:buSzPct val="85000"/>
              <a:buFontTx/>
              <a:buChar char="o"/>
              <a:tabLst>
                <a:tab pos="266700" algn="l"/>
              </a:tabLst>
              <a:defRPr/>
            </a:pPr>
            <a:endParaRPr lang="de-DE" b="0" dirty="0"/>
          </a:p>
          <a:p>
            <a:pPr marL="266700" indent="-266700">
              <a:buClr>
                <a:srgbClr val="8CADAE"/>
              </a:buClr>
              <a:buSzPct val="85000"/>
              <a:buFontTx/>
              <a:buChar char="o"/>
              <a:tabLst>
                <a:tab pos="266700" algn="l"/>
              </a:tabLst>
              <a:defRPr/>
            </a:pPr>
            <a:r>
              <a:rPr lang="el-GR" b="0" dirty="0"/>
              <a:t>Οι φωτογραφίες εμφανίζονται με αντίστροφη σειρά, το τελευταίο γεγονός εμφανίζεται πρώτο. </a:t>
            </a:r>
            <a:endParaRPr lang="de-DE" b="0" dirty="0"/>
          </a:p>
          <a:p>
            <a:pPr marL="266700" indent="-266700">
              <a:buClr>
                <a:srgbClr val="8CADAE"/>
              </a:buClr>
              <a:buSzPct val="85000"/>
              <a:buFontTx/>
              <a:buChar char="o"/>
              <a:tabLst>
                <a:tab pos="266700" algn="l"/>
              </a:tabLst>
              <a:defRPr/>
            </a:pPr>
            <a:endParaRPr lang="de-DE" b="0" dirty="0"/>
          </a:p>
          <a:p>
            <a:pPr marL="266700" indent="-266700">
              <a:buClr>
                <a:srgbClr val="8CADAE"/>
              </a:buClr>
              <a:buSzPct val="85000"/>
              <a:buFontTx/>
              <a:buChar char="o"/>
              <a:tabLst>
                <a:tab pos="266700" algn="l"/>
              </a:tabLst>
              <a:defRPr/>
            </a:pPr>
            <a:r>
              <a:rPr lang="el-GR" b="0" dirty="0"/>
              <a:t>Μετά από κάθε φωτογραφία, θα σας ζητείται να αξιολογήσετε την αληθοφάνεια ή την πιθανότητα κάθε προτεινόμενης εναλλακτικής ερμηνείας. Αυτό πρέπει να γίνεται κάθε φορά μου μια νέα φωτογραφία αποκαλύπτεται.</a:t>
            </a:r>
          </a:p>
          <a:p>
            <a:pPr>
              <a:defRPr/>
            </a:pPr>
            <a:endParaRPr lang="el-GR" dirty="0"/>
          </a:p>
          <a:p>
            <a:pPr marL="266700" indent="-266700">
              <a:buClr>
                <a:srgbClr val="8CADAE"/>
              </a:buClr>
              <a:buSzPct val="85000"/>
              <a:buFontTx/>
              <a:buChar char="o"/>
              <a:tabLst>
                <a:tab pos="266700" algn="l"/>
              </a:tabLst>
              <a:defRPr/>
            </a:pPr>
            <a:endParaRPr lang="de-DE" b="0" dirty="0"/>
          </a:p>
        </p:txBody>
      </p:sp>
      <p:sp>
        <p:nvSpPr>
          <p:cNvPr id="21508"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6.14</a:t>
            </a:r>
          </a:p>
        </p:txBody>
      </p:sp>
      <p:sp>
        <p:nvSpPr>
          <p:cNvPr id="21509"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39394075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6324600" y="36306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3</a:t>
            </a:r>
          </a:p>
        </p:txBody>
      </p:sp>
      <p:sp>
        <p:nvSpPr>
          <p:cNvPr id="22531" name="Rectangle 5"/>
          <p:cNvSpPr>
            <a:spLocks noChangeArrowheads="1"/>
          </p:cNvSpPr>
          <p:nvPr/>
        </p:nvSpPr>
        <p:spPr bwMode="auto">
          <a:xfrm>
            <a:off x="5580063" y="1484313"/>
            <a:ext cx="144462" cy="2376487"/>
          </a:xfrm>
          <a:prstGeom prst="rect">
            <a:avLst/>
          </a:prstGeom>
          <a:solidFill>
            <a:schemeClr val="accent1"/>
          </a:solidFill>
          <a:ln w="9525">
            <a:solidFill>
              <a:schemeClr val="accent1"/>
            </a:solidFill>
            <a:miter lim="800000"/>
            <a:headEnd/>
            <a:tailEnd/>
          </a:ln>
        </p:spPr>
        <p:txBody>
          <a:bodyPr wrap="none" anchor="ct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endParaRPr lang="en-US" altLang="de-DE" sz="1800">
              <a:latin typeface="Arial" panose="020B0604020202020204" pitchFamily="34" charset="0"/>
            </a:endParaRPr>
          </a:p>
        </p:txBody>
      </p:sp>
      <p:pic>
        <p:nvPicPr>
          <p:cNvPr id="22532" name="Picture 6" descr="autos3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4388" y="1268413"/>
            <a:ext cx="2867025"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6.15</a:t>
            </a:r>
          </a:p>
        </p:txBody>
      </p:sp>
      <p:sp>
        <p:nvSpPr>
          <p:cNvPr id="22534" name="Text Box 12"/>
          <p:cNvSpPr txBox="1">
            <a:spLocks noChangeArrowheads="1"/>
          </p:cNvSpPr>
          <p:nvPr/>
        </p:nvSpPr>
        <p:spPr bwMode="auto">
          <a:xfrm>
            <a:off x="468313" y="4221163"/>
            <a:ext cx="8207375"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Verdana" pitchFamily="34" charset="0"/>
                <a:cs typeface="Times New Roman" pitchFamily="18" charset="0"/>
              </a:defRPr>
            </a:lvl1pPr>
            <a:lvl2pPr marL="742950" indent="-285750" eaLnBrk="0" hangingPunct="0">
              <a:defRPr b="1">
                <a:solidFill>
                  <a:schemeClr val="tx1"/>
                </a:solidFill>
                <a:latin typeface="Verdana" pitchFamily="34" charset="0"/>
                <a:cs typeface="Times New Roman" pitchFamily="18" charset="0"/>
              </a:defRPr>
            </a:lvl2pPr>
            <a:lvl3pPr marL="1143000" indent="-228600" eaLnBrk="0" hangingPunct="0">
              <a:defRPr b="1">
                <a:solidFill>
                  <a:schemeClr val="tx1"/>
                </a:solidFill>
                <a:latin typeface="Verdana" pitchFamily="34" charset="0"/>
                <a:cs typeface="Times New Roman" pitchFamily="18" charset="0"/>
              </a:defRPr>
            </a:lvl3pPr>
            <a:lvl4pPr marL="1600200" indent="-228600" eaLnBrk="0" hangingPunct="0">
              <a:defRPr b="1">
                <a:solidFill>
                  <a:schemeClr val="tx1"/>
                </a:solidFill>
                <a:latin typeface="Verdana" pitchFamily="34" charset="0"/>
                <a:cs typeface="Times New Roman" pitchFamily="18" charset="0"/>
              </a:defRPr>
            </a:lvl4pPr>
            <a:lvl5pPr marL="2057400" indent="-228600" eaLnBrk="0" hangingPunct="0">
              <a:defRPr b="1">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b="1">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b="1">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b="1">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b="1">
                <a:solidFill>
                  <a:schemeClr val="tx1"/>
                </a:solidFill>
                <a:latin typeface="Verdana" pitchFamily="34" charset="0"/>
                <a:cs typeface="Times New Roman" pitchFamily="18" charset="0"/>
              </a:defRPr>
            </a:lvl9pPr>
          </a:lstStyle>
          <a:p>
            <a:pPr eaLnBrk="1" hangingPunct="1">
              <a:defRPr/>
            </a:pPr>
            <a:r>
              <a:rPr lang="el-GR" b="0" dirty="0" smtClean="0"/>
              <a:t>1) Οι άνδρες διαφωνούν για το χώρο στάθμευσης στη σκιά.</a:t>
            </a:r>
          </a:p>
          <a:p>
            <a:pPr eaLnBrk="1" hangingPunct="1">
              <a:defRPr/>
            </a:pPr>
            <a:endParaRPr lang="el-GR" sz="1000" b="0" dirty="0" smtClean="0"/>
          </a:p>
          <a:p>
            <a:pPr marL="361950" indent="-361950" eaLnBrk="1" hangingPunct="1">
              <a:defRPr/>
            </a:pPr>
            <a:r>
              <a:rPr lang="el-GR" b="0" dirty="0" smtClean="0"/>
              <a:t>2) Ο άνδρας έχει δίκιο που επιπλήττει τον άλλον ότι έχει πιάσει δύο θέσεις στάθμευσης.</a:t>
            </a:r>
          </a:p>
          <a:p>
            <a:pPr eaLnBrk="1" hangingPunct="1">
              <a:defRPr/>
            </a:pPr>
            <a:r>
              <a:rPr lang="el-GR" sz="1000" b="0" dirty="0" smtClean="0"/>
              <a:t> </a:t>
            </a:r>
          </a:p>
          <a:p>
            <a:pPr eaLnBrk="1" hangingPunct="1">
              <a:defRPr/>
            </a:pPr>
            <a:r>
              <a:rPr lang="el-GR" b="0" dirty="0" smtClean="0"/>
              <a:t>3) Ο οδηγός του γκρι αυτοκινήτου αδίκως κατηγορείται.</a:t>
            </a:r>
          </a:p>
          <a:p>
            <a:pPr eaLnBrk="1" hangingPunct="1">
              <a:defRPr/>
            </a:pPr>
            <a:r>
              <a:rPr lang="el-GR" sz="1000" b="0" dirty="0" smtClean="0"/>
              <a:t> </a:t>
            </a:r>
          </a:p>
          <a:p>
            <a:pPr marL="361950" indent="-361950" eaLnBrk="1" hangingPunct="1">
              <a:defRPr/>
            </a:pPr>
            <a:r>
              <a:rPr lang="el-GR" b="0" dirty="0" smtClean="0"/>
              <a:t>4) Ο άνδρας με τη μπλε μπλούζα φωνάζει στον άλλον επειδή του χτύπησε το κόκκινο αυτοκίνητό του κατά το παρκάρισμα.</a:t>
            </a:r>
          </a:p>
        </p:txBody>
      </p:sp>
      <p:sp>
        <p:nvSpPr>
          <p:cNvPr id="22536"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800" b="0" i="1"/>
              <a:t>(picture story painted by Janne Hottenrott)</a:t>
            </a:r>
          </a:p>
        </p:txBody>
      </p:sp>
      <p:sp>
        <p:nvSpPr>
          <p:cNvPr id="22537"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
        <p:nvSpPr>
          <p:cNvPr id="11" name="Rectangle 4"/>
          <p:cNvSpPr>
            <a:spLocks noChangeArrowheads="1"/>
          </p:cNvSpPr>
          <p:nvPr/>
        </p:nvSpPr>
        <p:spPr bwMode="auto">
          <a:xfrm>
            <a:off x="0" y="188913"/>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50000"/>
              </a:spcBef>
              <a:buClrTx/>
              <a:buSzTx/>
              <a:buFontTx/>
              <a:buNone/>
            </a:pPr>
            <a:r>
              <a:rPr lang="el-GR" altLang="de-DE" sz="2000" b="0" dirty="0">
                <a:solidFill>
                  <a:schemeClr val="accent1"/>
                </a:solidFill>
              </a:rPr>
              <a:t>Παρακαλώ αξιολογείστε την πιθανότητα!</a:t>
            </a:r>
            <a:endParaRPr lang="de-DE" altLang="de-DE" sz="2000" b="0" dirty="0">
              <a:solidFill>
                <a:schemeClr val="accent1"/>
              </a:solidFill>
            </a:endParaRPr>
          </a:p>
        </p:txBody>
      </p:sp>
    </p:spTree>
    <p:extLst>
      <p:ext uri="{BB962C8B-B14F-4D97-AF65-F5344CB8AC3E}">
        <p14:creationId xmlns:p14="http://schemas.microsoft.com/office/powerpoint/2010/main" val="36168843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4476750" y="36353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2</a:t>
            </a:r>
          </a:p>
        </p:txBody>
      </p:sp>
      <p:sp>
        <p:nvSpPr>
          <p:cNvPr id="23555" name="Text Box 3"/>
          <p:cNvSpPr txBox="1">
            <a:spLocks noChangeArrowheads="1"/>
          </p:cNvSpPr>
          <p:nvPr/>
        </p:nvSpPr>
        <p:spPr bwMode="auto">
          <a:xfrm>
            <a:off x="8229600" y="36353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3</a:t>
            </a:r>
          </a:p>
        </p:txBody>
      </p:sp>
      <p:sp>
        <p:nvSpPr>
          <p:cNvPr id="23556" name="Rectangle 5"/>
          <p:cNvSpPr>
            <a:spLocks noChangeArrowheads="1"/>
          </p:cNvSpPr>
          <p:nvPr/>
        </p:nvSpPr>
        <p:spPr bwMode="auto">
          <a:xfrm>
            <a:off x="7207250" y="1557338"/>
            <a:ext cx="144463" cy="2376487"/>
          </a:xfrm>
          <a:prstGeom prst="rect">
            <a:avLst/>
          </a:prstGeom>
          <a:solidFill>
            <a:schemeClr val="accent1"/>
          </a:solidFill>
          <a:ln w="9525">
            <a:solidFill>
              <a:schemeClr val="accent1"/>
            </a:solidFill>
            <a:miter lim="800000"/>
            <a:headEnd/>
            <a:tailEnd/>
          </a:ln>
        </p:spPr>
        <p:txBody>
          <a:bodyPr wrap="none" anchor="ct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endParaRPr lang="en-US" altLang="de-DE" sz="1800">
              <a:latin typeface="Arial" panose="020B0604020202020204" pitchFamily="34" charset="0"/>
            </a:endParaRPr>
          </a:p>
        </p:txBody>
      </p:sp>
      <p:pic>
        <p:nvPicPr>
          <p:cNvPr id="23557" name="Picture 6" descr="autos3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196975"/>
            <a:ext cx="2919413" cy="285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7" descr="autos2e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196975"/>
            <a:ext cx="2895600" cy="283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6.16</a:t>
            </a:r>
          </a:p>
        </p:txBody>
      </p:sp>
      <p:sp>
        <p:nvSpPr>
          <p:cNvPr id="23560"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800" b="0" i="1"/>
              <a:t>(picture story painted by Janne Hottenrott)</a:t>
            </a:r>
          </a:p>
        </p:txBody>
      </p:sp>
      <p:sp>
        <p:nvSpPr>
          <p:cNvPr id="23561" name="Rectangle 4"/>
          <p:cNvSpPr>
            <a:spLocks noChangeArrowheads="1"/>
          </p:cNvSpPr>
          <p:nvPr/>
        </p:nvSpPr>
        <p:spPr bwMode="auto">
          <a:xfrm>
            <a:off x="0" y="188913"/>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50000"/>
              </a:spcBef>
              <a:buClrTx/>
              <a:buSzTx/>
              <a:buFontTx/>
              <a:buNone/>
            </a:pPr>
            <a:r>
              <a:rPr lang="el-GR" altLang="de-DE" sz="2000" b="0" dirty="0">
                <a:solidFill>
                  <a:schemeClr val="accent1"/>
                </a:solidFill>
              </a:rPr>
              <a:t>Παρακαλώ αξιολογείστε ξανά την πιθανότητα!</a:t>
            </a:r>
            <a:endParaRPr lang="de-DE" altLang="de-DE" sz="2000" b="0" dirty="0">
              <a:solidFill>
                <a:schemeClr val="accent1"/>
              </a:solidFill>
            </a:endParaRPr>
          </a:p>
        </p:txBody>
      </p:sp>
      <p:sp>
        <p:nvSpPr>
          <p:cNvPr id="23562"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
        <p:nvSpPr>
          <p:cNvPr id="12" name="Text Box 12"/>
          <p:cNvSpPr txBox="1">
            <a:spLocks noChangeArrowheads="1"/>
          </p:cNvSpPr>
          <p:nvPr/>
        </p:nvSpPr>
        <p:spPr bwMode="auto">
          <a:xfrm>
            <a:off x="468313" y="4221163"/>
            <a:ext cx="8207375"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Verdana" pitchFamily="34" charset="0"/>
                <a:cs typeface="Times New Roman" pitchFamily="18" charset="0"/>
              </a:defRPr>
            </a:lvl1pPr>
            <a:lvl2pPr marL="742950" indent="-285750" eaLnBrk="0" hangingPunct="0">
              <a:defRPr b="1">
                <a:solidFill>
                  <a:schemeClr val="tx1"/>
                </a:solidFill>
                <a:latin typeface="Verdana" pitchFamily="34" charset="0"/>
                <a:cs typeface="Times New Roman" pitchFamily="18" charset="0"/>
              </a:defRPr>
            </a:lvl2pPr>
            <a:lvl3pPr marL="1143000" indent="-228600" eaLnBrk="0" hangingPunct="0">
              <a:defRPr b="1">
                <a:solidFill>
                  <a:schemeClr val="tx1"/>
                </a:solidFill>
                <a:latin typeface="Verdana" pitchFamily="34" charset="0"/>
                <a:cs typeface="Times New Roman" pitchFamily="18" charset="0"/>
              </a:defRPr>
            </a:lvl3pPr>
            <a:lvl4pPr marL="1600200" indent="-228600" eaLnBrk="0" hangingPunct="0">
              <a:defRPr b="1">
                <a:solidFill>
                  <a:schemeClr val="tx1"/>
                </a:solidFill>
                <a:latin typeface="Verdana" pitchFamily="34" charset="0"/>
                <a:cs typeface="Times New Roman" pitchFamily="18" charset="0"/>
              </a:defRPr>
            </a:lvl4pPr>
            <a:lvl5pPr marL="2057400" indent="-228600" eaLnBrk="0" hangingPunct="0">
              <a:defRPr b="1">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b="1">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b="1">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b="1">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b="1">
                <a:solidFill>
                  <a:schemeClr val="tx1"/>
                </a:solidFill>
                <a:latin typeface="Verdana" pitchFamily="34" charset="0"/>
                <a:cs typeface="Times New Roman" pitchFamily="18" charset="0"/>
              </a:defRPr>
            </a:lvl9pPr>
          </a:lstStyle>
          <a:p>
            <a:pPr eaLnBrk="1" hangingPunct="1">
              <a:defRPr/>
            </a:pPr>
            <a:r>
              <a:rPr lang="el-GR" b="0" dirty="0" smtClean="0"/>
              <a:t>1) Οι άνδρες διαφωνούν για το χώρο στάθμευσης στη σκιά.</a:t>
            </a:r>
          </a:p>
          <a:p>
            <a:pPr eaLnBrk="1" hangingPunct="1">
              <a:defRPr/>
            </a:pPr>
            <a:endParaRPr lang="el-GR" sz="1000" b="0" dirty="0" smtClean="0"/>
          </a:p>
          <a:p>
            <a:pPr marL="361950" indent="-361950" eaLnBrk="1" hangingPunct="1">
              <a:defRPr/>
            </a:pPr>
            <a:r>
              <a:rPr lang="el-GR" b="0" dirty="0" smtClean="0"/>
              <a:t>2) Ο άνδρας έχει δίκιο που επιπλήττει τον άλλον ότι έχει πιάσει δύο θέσεις στάθμευσης.</a:t>
            </a:r>
          </a:p>
          <a:p>
            <a:pPr eaLnBrk="1" hangingPunct="1">
              <a:defRPr/>
            </a:pPr>
            <a:r>
              <a:rPr lang="el-GR" sz="1000" b="0" dirty="0" smtClean="0"/>
              <a:t> </a:t>
            </a:r>
          </a:p>
          <a:p>
            <a:pPr eaLnBrk="1" hangingPunct="1">
              <a:defRPr/>
            </a:pPr>
            <a:r>
              <a:rPr lang="el-GR" b="0" dirty="0" smtClean="0"/>
              <a:t>3) Ο οδηγός του γκρι αυτοκινήτου αδίκως κατηγορείται.</a:t>
            </a:r>
          </a:p>
          <a:p>
            <a:pPr eaLnBrk="1" hangingPunct="1">
              <a:defRPr/>
            </a:pPr>
            <a:r>
              <a:rPr lang="el-GR" sz="1000" b="0" dirty="0" smtClean="0"/>
              <a:t> </a:t>
            </a:r>
          </a:p>
          <a:p>
            <a:pPr marL="361950" indent="-361950" eaLnBrk="1" hangingPunct="1">
              <a:defRPr/>
            </a:pPr>
            <a:r>
              <a:rPr lang="el-GR" b="0" dirty="0" smtClean="0"/>
              <a:t>4) Ο άνδρας με τη μπλε μπλούζα φωνάζει στον άλλον επειδή του χτύπησε το κόκκινο αυτοκίνητό του κατά το παρκάρισμα.</a:t>
            </a:r>
          </a:p>
        </p:txBody>
      </p:sp>
    </p:spTree>
    <p:extLst>
      <p:ext uri="{BB962C8B-B14F-4D97-AF65-F5344CB8AC3E}">
        <p14:creationId xmlns:p14="http://schemas.microsoft.com/office/powerpoint/2010/main" val="25492917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5867400" y="34782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2</a:t>
            </a:r>
          </a:p>
        </p:txBody>
      </p:sp>
      <p:sp>
        <p:nvSpPr>
          <p:cNvPr id="24579" name="Text Box 3"/>
          <p:cNvSpPr txBox="1">
            <a:spLocks noChangeArrowheads="1"/>
          </p:cNvSpPr>
          <p:nvPr/>
        </p:nvSpPr>
        <p:spPr bwMode="auto">
          <a:xfrm>
            <a:off x="8832850" y="34782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3</a:t>
            </a:r>
          </a:p>
        </p:txBody>
      </p:sp>
      <p:sp>
        <p:nvSpPr>
          <p:cNvPr id="24580" name="Text Box 4"/>
          <p:cNvSpPr txBox="1">
            <a:spLocks noChangeArrowheads="1"/>
          </p:cNvSpPr>
          <p:nvPr/>
        </p:nvSpPr>
        <p:spPr bwMode="auto">
          <a:xfrm>
            <a:off x="2819400" y="34782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1</a:t>
            </a:r>
          </a:p>
        </p:txBody>
      </p:sp>
      <p:sp>
        <p:nvSpPr>
          <p:cNvPr id="24581" name="Rectangle 6"/>
          <p:cNvSpPr>
            <a:spLocks noChangeArrowheads="1"/>
          </p:cNvSpPr>
          <p:nvPr/>
        </p:nvSpPr>
        <p:spPr bwMode="auto">
          <a:xfrm>
            <a:off x="8224838" y="1557338"/>
            <a:ext cx="144462" cy="2376487"/>
          </a:xfrm>
          <a:prstGeom prst="rect">
            <a:avLst/>
          </a:prstGeom>
          <a:solidFill>
            <a:schemeClr val="accent1"/>
          </a:solidFill>
          <a:ln w="9525">
            <a:solidFill>
              <a:schemeClr val="accent1"/>
            </a:solidFill>
            <a:miter lim="800000"/>
            <a:headEnd/>
            <a:tailEnd/>
          </a:ln>
        </p:spPr>
        <p:txBody>
          <a:bodyPr wrap="none" anchor="ct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endParaRPr lang="en-US" altLang="de-DE" sz="1800">
              <a:latin typeface="Arial" panose="020B0604020202020204" pitchFamily="34" charset="0"/>
            </a:endParaRPr>
          </a:p>
        </p:txBody>
      </p:sp>
      <p:pic>
        <p:nvPicPr>
          <p:cNvPr id="24582" name="Picture 7" descr="autos3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268413"/>
            <a:ext cx="279082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8" descr="autos2e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268413"/>
            <a:ext cx="2819400" cy="27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9" descr="autos1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68413"/>
            <a:ext cx="28194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5"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6.17</a:t>
            </a:r>
          </a:p>
        </p:txBody>
      </p:sp>
      <p:sp>
        <p:nvSpPr>
          <p:cNvPr id="24586"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800" b="0" i="1"/>
              <a:t>(picture story painted by Janne Hottenrott)</a:t>
            </a:r>
          </a:p>
        </p:txBody>
      </p:sp>
      <p:sp>
        <p:nvSpPr>
          <p:cNvPr id="24587" name="Rectangle 4"/>
          <p:cNvSpPr>
            <a:spLocks noChangeArrowheads="1"/>
          </p:cNvSpPr>
          <p:nvPr/>
        </p:nvSpPr>
        <p:spPr bwMode="auto">
          <a:xfrm>
            <a:off x="0" y="188913"/>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50000"/>
              </a:spcBef>
              <a:buClrTx/>
              <a:buSzTx/>
              <a:buFontTx/>
              <a:buNone/>
            </a:pPr>
            <a:r>
              <a:rPr lang="el-GR" altLang="de-DE" sz="2000" b="0">
                <a:solidFill>
                  <a:schemeClr val="accent1"/>
                </a:solidFill>
              </a:rPr>
              <a:t>Παρακαλώ αξιολογείστε ξανά την πιθανότητα!</a:t>
            </a:r>
            <a:endParaRPr lang="de-DE" altLang="de-DE" sz="2000" b="0">
              <a:solidFill>
                <a:schemeClr val="accent1"/>
              </a:solidFill>
            </a:endParaRPr>
          </a:p>
        </p:txBody>
      </p:sp>
      <p:sp>
        <p:nvSpPr>
          <p:cNvPr id="24588"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
        <p:nvSpPr>
          <p:cNvPr id="14" name="Text Box 12"/>
          <p:cNvSpPr txBox="1">
            <a:spLocks noChangeArrowheads="1"/>
          </p:cNvSpPr>
          <p:nvPr/>
        </p:nvSpPr>
        <p:spPr bwMode="auto">
          <a:xfrm>
            <a:off x="468313" y="4221163"/>
            <a:ext cx="8207375"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Verdana" pitchFamily="34" charset="0"/>
                <a:cs typeface="Times New Roman" pitchFamily="18" charset="0"/>
              </a:defRPr>
            </a:lvl1pPr>
            <a:lvl2pPr marL="742950" indent="-285750" eaLnBrk="0" hangingPunct="0">
              <a:defRPr b="1">
                <a:solidFill>
                  <a:schemeClr val="tx1"/>
                </a:solidFill>
                <a:latin typeface="Verdana" pitchFamily="34" charset="0"/>
                <a:cs typeface="Times New Roman" pitchFamily="18" charset="0"/>
              </a:defRPr>
            </a:lvl2pPr>
            <a:lvl3pPr marL="1143000" indent="-228600" eaLnBrk="0" hangingPunct="0">
              <a:defRPr b="1">
                <a:solidFill>
                  <a:schemeClr val="tx1"/>
                </a:solidFill>
                <a:latin typeface="Verdana" pitchFamily="34" charset="0"/>
                <a:cs typeface="Times New Roman" pitchFamily="18" charset="0"/>
              </a:defRPr>
            </a:lvl3pPr>
            <a:lvl4pPr marL="1600200" indent="-228600" eaLnBrk="0" hangingPunct="0">
              <a:defRPr b="1">
                <a:solidFill>
                  <a:schemeClr val="tx1"/>
                </a:solidFill>
                <a:latin typeface="Verdana" pitchFamily="34" charset="0"/>
                <a:cs typeface="Times New Roman" pitchFamily="18" charset="0"/>
              </a:defRPr>
            </a:lvl4pPr>
            <a:lvl5pPr marL="2057400" indent="-228600" eaLnBrk="0" hangingPunct="0">
              <a:defRPr b="1">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b="1">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b="1">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b="1">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b="1">
                <a:solidFill>
                  <a:schemeClr val="tx1"/>
                </a:solidFill>
                <a:latin typeface="Verdana" pitchFamily="34" charset="0"/>
                <a:cs typeface="Times New Roman" pitchFamily="18" charset="0"/>
              </a:defRPr>
            </a:lvl9pPr>
          </a:lstStyle>
          <a:p>
            <a:pPr eaLnBrk="1" hangingPunct="1">
              <a:defRPr/>
            </a:pPr>
            <a:r>
              <a:rPr lang="el-GR" b="0" dirty="0" smtClean="0"/>
              <a:t>1) Οι άνδρες διαφωνούν για το χώρο στάθμευσης στη σκιά.</a:t>
            </a:r>
          </a:p>
          <a:p>
            <a:pPr eaLnBrk="1" hangingPunct="1">
              <a:defRPr/>
            </a:pPr>
            <a:endParaRPr lang="el-GR" sz="1000" b="0" dirty="0" smtClean="0"/>
          </a:p>
          <a:p>
            <a:pPr marL="361950" indent="-361950" eaLnBrk="1" hangingPunct="1">
              <a:defRPr/>
            </a:pPr>
            <a:r>
              <a:rPr lang="el-GR" b="0" dirty="0" smtClean="0"/>
              <a:t>2) Ο άνδρας έχει δίκιο που επιπλήττει τον άλλον ότι έχει πιάσει δύο θέσεις στάθμευσης.</a:t>
            </a:r>
          </a:p>
          <a:p>
            <a:pPr eaLnBrk="1" hangingPunct="1">
              <a:defRPr/>
            </a:pPr>
            <a:r>
              <a:rPr lang="el-GR" sz="1000" b="0" dirty="0" smtClean="0"/>
              <a:t> </a:t>
            </a:r>
          </a:p>
          <a:p>
            <a:pPr eaLnBrk="1" hangingPunct="1">
              <a:defRPr/>
            </a:pPr>
            <a:r>
              <a:rPr lang="el-GR" b="0" dirty="0" smtClean="0"/>
              <a:t>3) Ο οδηγός του γκρι αυτοκινήτου αδίκως κατηγορείται.</a:t>
            </a:r>
          </a:p>
          <a:p>
            <a:pPr eaLnBrk="1" hangingPunct="1">
              <a:defRPr/>
            </a:pPr>
            <a:r>
              <a:rPr lang="el-GR" sz="1000" b="0" dirty="0" smtClean="0"/>
              <a:t> </a:t>
            </a:r>
          </a:p>
          <a:p>
            <a:pPr marL="361950" indent="-361950" eaLnBrk="1" hangingPunct="1">
              <a:defRPr/>
            </a:pPr>
            <a:r>
              <a:rPr lang="el-GR" b="0" dirty="0" smtClean="0"/>
              <a:t>4) Ο άνδρας με τη μπλε μπλούζα φωνάζει στον άλλον επειδή του χτύπησε το κόκκινο αυτοκίνητό του κατά το παρκάρισμα.</a:t>
            </a:r>
          </a:p>
        </p:txBody>
      </p:sp>
    </p:spTree>
    <p:extLst>
      <p:ext uri="{BB962C8B-B14F-4D97-AF65-F5344CB8AC3E}">
        <p14:creationId xmlns:p14="http://schemas.microsoft.com/office/powerpoint/2010/main" val="38727061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5867400" y="34782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2</a:t>
            </a:r>
          </a:p>
        </p:txBody>
      </p:sp>
      <p:sp>
        <p:nvSpPr>
          <p:cNvPr id="25603" name="Text Box 3"/>
          <p:cNvSpPr txBox="1">
            <a:spLocks noChangeArrowheads="1"/>
          </p:cNvSpPr>
          <p:nvPr/>
        </p:nvSpPr>
        <p:spPr bwMode="auto">
          <a:xfrm>
            <a:off x="8832850" y="34782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3</a:t>
            </a:r>
          </a:p>
        </p:txBody>
      </p:sp>
      <p:sp>
        <p:nvSpPr>
          <p:cNvPr id="25604" name="Text Box 4"/>
          <p:cNvSpPr txBox="1">
            <a:spLocks noChangeArrowheads="1"/>
          </p:cNvSpPr>
          <p:nvPr/>
        </p:nvSpPr>
        <p:spPr bwMode="auto">
          <a:xfrm>
            <a:off x="2819400" y="34782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1</a:t>
            </a:r>
          </a:p>
        </p:txBody>
      </p:sp>
      <p:sp>
        <p:nvSpPr>
          <p:cNvPr id="25605" name="Rectangle 6"/>
          <p:cNvSpPr>
            <a:spLocks noChangeArrowheads="1"/>
          </p:cNvSpPr>
          <p:nvPr/>
        </p:nvSpPr>
        <p:spPr bwMode="auto">
          <a:xfrm>
            <a:off x="8224838" y="1557338"/>
            <a:ext cx="144462" cy="2376487"/>
          </a:xfrm>
          <a:prstGeom prst="rect">
            <a:avLst/>
          </a:prstGeom>
          <a:solidFill>
            <a:schemeClr val="accent1"/>
          </a:solidFill>
          <a:ln w="9525">
            <a:solidFill>
              <a:schemeClr val="accent1"/>
            </a:solidFill>
            <a:miter lim="800000"/>
            <a:headEnd/>
            <a:tailEnd/>
          </a:ln>
        </p:spPr>
        <p:txBody>
          <a:bodyPr wrap="none" anchor="ct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endParaRPr lang="en-US" altLang="de-DE" sz="1800">
              <a:latin typeface="Arial" panose="020B0604020202020204" pitchFamily="34" charset="0"/>
            </a:endParaRPr>
          </a:p>
        </p:txBody>
      </p:sp>
      <p:pic>
        <p:nvPicPr>
          <p:cNvPr id="25606" name="Picture 7" descr="autos3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268413"/>
            <a:ext cx="279082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8" descr="autos2e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268413"/>
            <a:ext cx="2819400" cy="27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9" descr="autos1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68413"/>
            <a:ext cx="28194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9"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6.18</a:t>
            </a:r>
          </a:p>
        </p:txBody>
      </p:sp>
      <p:sp>
        <p:nvSpPr>
          <p:cNvPr id="25610"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800" b="0" i="1"/>
              <a:t>(picture story painted by Janne Hottenrott)</a:t>
            </a:r>
          </a:p>
        </p:txBody>
      </p:sp>
      <p:sp>
        <p:nvSpPr>
          <p:cNvPr id="25611" name="Rectangle 4"/>
          <p:cNvSpPr>
            <a:spLocks noChangeArrowheads="1"/>
          </p:cNvSpPr>
          <p:nvPr/>
        </p:nvSpPr>
        <p:spPr bwMode="auto">
          <a:xfrm>
            <a:off x="0" y="188913"/>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50000"/>
              </a:spcBef>
              <a:buClrTx/>
              <a:buSzTx/>
              <a:buFontTx/>
              <a:buNone/>
            </a:pPr>
            <a:r>
              <a:rPr lang="el-GR" altLang="de-DE" sz="2000" b="0">
                <a:solidFill>
                  <a:schemeClr val="accent1"/>
                </a:solidFill>
              </a:rPr>
              <a:t>Παρακαλώ αξιολογείστε ξανά την πιθανότητα!</a:t>
            </a:r>
            <a:endParaRPr lang="de-DE" altLang="de-DE" sz="2000" b="0">
              <a:solidFill>
                <a:schemeClr val="accent1"/>
              </a:solidFill>
            </a:endParaRPr>
          </a:p>
        </p:txBody>
      </p:sp>
      <p:sp>
        <p:nvSpPr>
          <p:cNvPr id="25612"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
        <p:nvSpPr>
          <p:cNvPr id="14" name="Text Box 12"/>
          <p:cNvSpPr txBox="1">
            <a:spLocks noChangeArrowheads="1"/>
          </p:cNvSpPr>
          <p:nvPr/>
        </p:nvSpPr>
        <p:spPr bwMode="auto">
          <a:xfrm>
            <a:off x="468313" y="4221163"/>
            <a:ext cx="8207375"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Verdana" pitchFamily="34" charset="0"/>
                <a:cs typeface="Times New Roman" pitchFamily="18" charset="0"/>
              </a:defRPr>
            </a:lvl1pPr>
            <a:lvl2pPr marL="742950" indent="-285750" eaLnBrk="0" hangingPunct="0">
              <a:defRPr b="1">
                <a:solidFill>
                  <a:schemeClr val="tx1"/>
                </a:solidFill>
                <a:latin typeface="Verdana" pitchFamily="34" charset="0"/>
                <a:cs typeface="Times New Roman" pitchFamily="18" charset="0"/>
              </a:defRPr>
            </a:lvl2pPr>
            <a:lvl3pPr marL="1143000" indent="-228600" eaLnBrk="0" hangingPunct="0">
              <a:defRPr b="1">
                <a:solidFill>
                  <a:schemeClr val="tx1"/>
                </a:solidFill>
                <a:latin typeface="Verdana" pitchFamily="34" charset="0"/>
                <a:cs typeface="Times New Roman" pitchFamily="18" charset="0"/>
              </a:defRPr>
            </a:lvl3pPr>
            <a:lvl4pPr marL="1600200" indent="-228600" eaLnBrk="0" hangingPunct="0">
              <a:defRPr b="1">
                <a:solidFill>
                  <a:schemeClr val="tx1"/>
                </a:solidFill>
                <a:latin typeface="Verdana" pitchFamily="34" charset="0"/>
                <a:cs typeface="Times New Roman" pitchFamily="18" charset="0"/>
              </a:defRPr>
            </a:lvl4pPr>
            <a:lvl5pPr marL="2057400" indent="-228600" eaLnBrk="0" hangingPunct="0">
              <a:defRPr b="1">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b="1">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b="1">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b="1">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b="1">
                <a:solidFill>
                  <a:schemeClr val="tx1"/>
                </a:solidFill>
                <a:latin typeface="Verdana" pitchFamily="34" charset="0"/>
                <a:cs typeface="Times New Roman" pitchFamily="18" charset="0"/>
              </a:defRPr>
            </a:lvl9pPr>
          </a:lstStyle>
          <a:p>
            <a:pPr eaLnBrk="1" hangingPunct="1">
              <a:defRPr/>
            </a:pPr>
            <a:r>
              <a:rPr lang="el-GR" b="0" dirty="0" smtClean="0"/>
              <a:t>1) Οι άνδρες διαφωνούν για το χώρο στάθμευσης στη σκιά.</a:t>
            </a:r>
          </a:p>
          <a:p>
            <a:pPr eaLnBrk="1" hangingPunct="1">
              <a:defRPr/>
            </a:pPr>
            <a:endParaRPr lang="el-GR" sz="1000" b="0" dirty="0" smtClean="0"/>
          </a:p>
          <a:p>
            <a:pPr marL="361950" indent="-361950" eaLnBrk="1" hangingPunct="1">
              <a:defRPr/>
            </a:pPr>
            <a:r>
              <a:rPr lang="el-GR" b="0" dirty="0" smtClean="0"/>
              <a:t>2) Ο άνδρας έχει δίκιο που επιπλήττει τον άλλον ότι έχει πιάσει δύο θέσεις στάθμευσης.</a:t>
            </a:r>
          </a:p>
          <a:p>
            <a:pPr eaLnBrk="1" hangingPunct="1">
              <a:defRPr/>
            </a:pPr>
            <a:r>
              <a:rPr lang="el-GR" sz="1000" b="0" dirty="0" smtClean="0"/>
              <a:t> </a:t>
            </a:r>
          </a:p>
          <a:p>
            <a:pPr eaLnBrk="1" hangingPunct="1">
              <a:defRPr/>
            </a:pPr>
            <a:r>
              <a:rPr lang="el-GR" dirty="0" smtClean="0"/>
              <a:t>3) Ο οδηγός του γκρι αυτοκινήτου αδίκως κατηγορείται.</a:t>
            </a:r>
          </a:p>
          <a:p>
            <a:pPr eaLnBrk="1" hangingPunct="1">
              <a:defRPr/>
            </a:pPr>
            <a:r>
              <a:rPr lang="el-GR" sz="1000" b="0" dirty="0" smtClean="0"/>
              <a:t> </a:t>
            </a:r>
          </a:p>
          <a:p>
            <a:pPr marL="361950" indent="-361950" eaLnBrk="1" hangingPunct="1">
              <a:defRPr/>
            </a:pPr>
            <a:r>
              <a:rPr lang="el-GR" b="0" dirty="0" smtClean="0"/>
              <a:t>4) Ο άνδρας με τη μπλε μπλούζα φωνάζει στον άλλον επειδή του χτύπησε το κόκκινο αυτοκίνητό του κατά το παρκάρισμα.</a:t>
            </a:r>
          </a:p>
        </p:txBody>
      </p:sp>
    </p:spTree>
    <p:extLst>
      <p:ext uri="{BB962C8B-B14F-4D97-AF65-F5344CB8AC3E}">
        <p14:creationId xmlns:p14="http://schemas.microsoft.com/office/powerpoint/2010/main" val="22959890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5867400" y="43434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2</a:t>
            </a:r>
          </a:p>
        </p:txBody>
      </p:sp>
      <p:sp>
        <p:nvSpPr>
          <p:cNvPr id="26627" name="Text Box 3"/>
          <p:cNvSpPr txBox="1">
            <a:spLocks noChangeArrowheads="1"/>
          </p:cNvSpPr>
          <p:nvPr/>
        </p:nvSpPr>
        <p:spPr bwMode="auto">
          <a:xfrm>
            <a:off x="8832850" y="43434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3</a:t>
            </a:r>
          </a:p>
        </p:txBody>
      </p:sp>
      <p:sp>
        <p:nvSpPr>
          <p:cNvPr id="26628" name="Text Box 4"/>
          <p:cNvSpPr txBox="1">
            <a:spLocks noChangeArrowheads="1"/>
          </p:cNvSpPr>
          <p:nvPr/>
        </p:nvSpPr>
        <p:spPr bwMode="auto">
          <a:xfrm>
            <a:off x="2819400" y="43434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1</a:t>
            </a:r>
          </a:p>
        </p:txBody>
      </p:sp>
      <p:sp>
        <p:nvSpPr>
          <p:cNvPr id="26629" name="Rectangle 5"/>
          <p:cNvSpPr>
            <a:spLocks noChangeArrowheads="1"/>
          </p:cNvSpPr>
          <p:nvPr/>
        </p:nvSpPr>
        <p:spPr bwMode="auto">
          <a:xfrm>
            <a:off x="8224838" y="2166938"/>
            <a:ext cx="144462" cy="2376487"/>
          </a:xfrm>
          <a:prstGeom prst="rect">
            <a:avLst/>
          </a:prstGeom>
          <a:solidFill>
            <a:schemeClr val="accent1"/>
          </a:solidFill>
          <a:ln w="9525">
            <a:solidFill>
              <a:schemeClr val="accent1"/>
            </a:solidFill>
            <a:miter lim="800000"/>
            <a:headEnd/>
            <a:tailEnd/>
          </a:ln>
        </p:spPr>
        <p:txBody>
          <a:bodyPr wrap="none" anchor="ct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endParaRPr lang="en-US" altLang="de-DE" sz="1800">
              <a:latin typeface="Arial" panose="020B0604020202020204" pitchFamily="34" charset="0"/>
            </a:endParaRPr>
          </a:p>
        </p:txBody>
      </p:sp>
      <p:pic>
        <p:nvPicPr>
          <p:cNvPr id="26630" name="Picture 6" descr="autos3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133600"/>
            <a:ext cx="279082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7" descr="autos2e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133600"/>
            <a:ext cx="2819400" cy="276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8" descr="autos1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133600"/>
            <a:ext cx="28194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Rectangle 9"/>
          <p:cNvSpPr>
            <a:spLocks noChangeArrowheads="1"/>
          </p:cNvSpPr>
          <p:nvPr/>
        </p:nvSpPr>
        <p:spPr bwMode="auto">
          <a:xfrm>
            <a:off x="0" y="1082675"/>
            <a:ext cx="91440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l-GR" altLang="de-DE" sz="1600" b="0"/>
              <a:t>Δεδομένου ότι η Μερσεντές καταλαμβάνει δύο θέσεις παρκινγκ, η ερμηνεία 2 αρχικά μοιάζει πιθανή. Ο άντρας με τη μπλε μπλούζα δείχνει το κόκκινο αυτοκίνητο κάτι που καθιστά επίσης την ερμηνεία 4 πιθανή</a:t>
            </a:r>
            <a:r>
              <a:rPr lang="de-DE" altLang="de-DE" sz="1600" b="0"/>
              <a:t>.</a:t>
            </a:r>
            <a:r>
              <a:rPr lang="de-DE" altLang="de-DE" sz="1800" b="0">
                <a:solidFill>
                  <a:srgbClr val="FF0000"/>
                </a:solidFill>
              </a:rPr>
              <a:t>  </a:t>
            </a:r>
          </a:p>
        </p:txBody>
      </p:sp>
      <p:sp>
        <p:nvSpPr>
          <p:cNvPr id="26634" name="Rectangle 10"/>
          <p:cNvSpPr>
            <a:spLocks noChangeArrowheads="1"/>
          </p:cNvSpPr>
          <p:nvPr/>
        </p:nvSpPr>
        <p:spPr bwMode="auto">
          <a:xfrm>
            <a:off x="0" y="4924425"/>
            <a:ext cx="9144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l-GR" altLang="de-DE" sz="1400" b="0"/>
              <a:t>Εμφανής ερμηνεία</a:t>
            </a:r>
            <a:r>
              <a:rPr lang="de-DE" altLang="de-DE" sz="1400" b="0"/>
              <a:t>: </a:t>
            </a:r>
            <a:r>
              <a:rPr lang="el-GR" altLang="de-DE" sz="1400" b="0"/>
              <a:t>Ο άνδρας έχει δίκιο που επιπλήττει τον άλλον, καθώς έχει καταλάβει δύο θέσεις παρκινγκ με το αυτοκίνητό του. </a:t>
            </a:r>
          </a:p>
          <a:p>
            <a:pPr eaLnBrk="1" hangingPunct="1">
              <a:spcBef>
                <a:spcPct val="0"/>
              </a:spcBef>
              <a:buClrTx/>
              <a:buSzTx/>
              <a:buFontTx/>
              <a:buNone/>
            </a:pPr>
            <a:r>
              <a:rPr lang="el-GR" altLang="de-DE" sz="1400" b="0"/>
              <a:t>Αλλά:  Η κατάσταση είναι διαφορετική: Ο οδηγός της Μερσεντές ήταν αδύνατον να παρκάρει κανονικά επειδή τα διπλανά αυτοκίνητα δεν χρησιμοποίησαν τις κατάλληλες θέσεις παρκαρίσματος. </a:t>
            </a:r>
            <a:endParaRPr lang="de-DE" altLang="de-DE" sz="1400" b="0"/>
          </a:p>
          <a:p>
            <a:pPr eaLnBrk="1" hangingPunct="1">
              <a:spcBef>
                <a:spcPct val="0"/>
              </a:spcBef>
              <a:buClrTx/>
              <a:buSzTx/>
              <a:buFontTx/>
              <a:buNone/>
            </a:pPr>
            <a:r>
              <a:rPr lang="el-GR" altLang="de-DE" sz="1400" b="0"/>
              <a:t>Συμπέρασμα: Υπάρχουν καταστάσεις στην καθημερινή ζωή που κρίνουμε λανθασμένα με την πρώτη ματιά. Προσπαθήστε να είστε ανοιχτοί σε διαφορετικές απόψεις και να διορθώνεται τις λανθασμένες κρίσεις σας! </a:t>
            </a:r>
            <a:endParaRPr lang="de-DE" altLang="de-DE" sz="1400">
              <a:solidFill>
                <a:srgbClr val="FF0000"/>
              </a:solidFill>
              <a:latin typeface="Arial" panose="020B0604020202020204" pitchFamily="34" charset="0"/>
            </a:endParaRPr>
          </a:p>
        </p:txBody>
      </p:sp>
      <p:sp>
        <p:nvSpPr>
          <p:cNvPr id="26635"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6.19</a:t>
            </a:r>
          </a:p>
        </p:txBody>
      </p:sp>
      <p:sp>
        <p:nvSpPr>
          <p:cNvPr id="26636" name="Text Box 14"/>
          <p:cNvSpPr txBox="1">
            <a:spLocks noChangeArrowheads="1"/>
          </p:cNvSpPr>
          <p:nvPr/>
        </p:nvSpPr>
        <p:spPr bwMode="auto">
          <a:xfrm>
            <a:off x="0" y="79375"/>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0"/>
              </a:spcBef>
              <a:buClrTx/>
              <a:buSzTx/>
              <a:buFontTx/>
              <a:buNone/>
            </a:pPr>
            <a:r>
              <a:rPr lang="el-GR" altLang="de-DE" sz="2000" b="0">
                <a:solidFill>
                  <a:schemeClr val="accent1"/>
                </a:solidFill>
              </a:rPr>
              <a:t>Για να καταλήξετε σε μια τελική απόφαση όλες οι φωτογραφίες πρέπει εξεταστούν</a:t>
            </a:r>
            <a:endParaRPr lang="de-DE" altLang="de-DE" sz="2000" b="0">
              <a:solidFill>
                <a:schemeClr val="accent1"/>
              </a:solidFill>
            </a:endParaRPr>
          </a:p>
        </p:txBody>
      </p:sp>
      <p:sp>
        <p:nvSpPr>
          <p:cNvPr id="26637"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800" b="0" i="1"/>
              <a:t>(picture story painted by Janne Hottenrott)</a:t>
            </a:r>
          </a:p>
        </p:txBody>
      </p:sp>
      <p:sp>
        <p:nvSpPr>
          <p:cNvPr id="26638"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37081483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0" y="188913"/>
            <a:ext cx="9144000"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50000"/>
              </a:spcBef>
              <a:buClrTx/>
              <a:buSzTx/>
              <a:buFontTx/>
              <a:buNone/>
            </a:pPr>
            <a:r>
              <a:rPr lang="el-GR" altLang="de-DE" sz="2000" b="0">
                <a:solidFill>
                  <a:schemeClr val="accent1"/>
                </a:solidFill>
              </a:rPr>
              <a:t>Εργασία 2</a:t>
            </a:r>
            <a:r>
              <a:rPr lang="de-DE" altLang="de-DE" sz="2000" b="0">
                <a:solidFill>
                  <a:schemeClr val="accent1"/>
                </a:solidFill>
              </a:rPr>
              <a:t>: </a:t>
            </a:r>
            <a:r>
              <a:rPr lang="el-GR" altLang="de-DE" sz="2000" b="0">
                <a:solidFill>
                  <a:schemeClr val="accent1"/>
                </a:solidFill>
              </a:rPr>
              <a:t>Παρακαλώ αξιολογείστε την πιθανότητα!</a:t>
            </a:r>
            <a:endParaRPr lang="de-DE" altLang="de-DE" sz="2000" b="0">
              <a:solidFill>
                <a:schemeClr val="accent1"/>
              </a:solidFill>
            </a:endParaRPr>
          </a:p>
          <a:p>
            <a:pPr algn="ctr" eaLnBrk="1" hangingPunct="1">
              <a:spcBef>
                <a:spcPct val="50000"/>
              </a:spcBef>
              <a:buClrTx/>
              <a:buSzTx/>
              <a:buFontTx/>
              <a:buNone/>
            </a:pPr>
            <a:endParaRPr lang="de-DE" altLang="de-DE" sz="2000" b="0">
              <a:solidFill>
                <a:schemeClr val="accent1"/>
              </a:solidFill>
            </a:endParaRPr>
          </a:p>
        </p:txBody>
      </p:sp>
      <p:pic>
        <p:nvPicPr>
          <p:cNvPr id="27651" name="Picture 11" descr="Bi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6175" y="1652588"/>
            <a:ext cx="1746250" cy="242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Text Box 12"/>
          <p:cNvSpPr txBox="1">
            <a:spLocks noChangeArrowheads="1"/>
          </p:cNvSpPr>
          <p:nvPr/>
        </p:nvSpPr>
        <p:spPr bwMode="auto">
          <a:xfrm>
            <a:off x="5414963" y="37830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3</a:t>
            </a:r>
          </a:p>
        </p:txBody>
      </p:sp>
      <p:sp>
        <p:nvSpPr>
          <p:cNvPr id="27653" name="Text Box 17"/>
          <p:cNvSpPr txBox="1">
            <a:spLocks noChangeArrowheads="1"/>
          </p:cNvSpPr>
          <p:nvPr/>
        </p:nvSpPr>
        <p:spPr bwMode="auto">
          <a:xfrm>
            <a:off x="179388" y="4221163"/>
            <a:ext cx="8964612" cy="244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AutoNum type="arabicParenBoth"/>
            </a:pPr>
            <a:r>
              <a:rPr lang="el-GR" altLang="de-DE" sz="1800" b="0"/>
              <a:t>Η γυναίκα νίκησε το λαχείο και θέλει να χαρίσει τα χρήματα μέσω του ραδιοφώνου</a:t>
            </a:r>
            <a:r>
              <a:rPr lang="de-DE" altLang="de-DE" sz="1800" b="0"/>
              <a:t>.</a:t>
            </a:r>
            <a:r>
              <a:rPr lang="de-DE" altLang="de-DE" sz="1800"/>
              <a:t> </a:t>
            </a:r>
            <a:endParaRPr lang="de-DE" altLang="de-DE" sz="1800" b="0"/>
          </a:p>
          <a:p>
            <a:pPr eaLnBrk="1" hangingPunct="1">
              <a:spcBef>
                <a:spcPct val="50000"/>
              </a:spcBef>
              <a:buClrTx/>
              <a:buSzTx/>
              <a:buFontTx/>
              <a:buAutoNum type="arabicParenBoth"/>
            </a:pPr>
            <a:r>
              <a:rPr lang="el-GR" altLang="de-DE" sz="1800" b="0"/>
              <a:t>Η γυναίκα ανακοινώνει την απώλεια του σκύλου της</a:t>
            </a:r>
            <a:r>
              <a:rPr lang="de-DE" altLang="de-DE" sz="1800" b="0"/>
              <a:t>.</a:t>
            </a:r>
          </a:p>
          <a:p>
            <a:pPr eaLnBrk="1" hangingPunct="1">
              <a:spcBef>
                <a:spcPct val="50000"/>
              </a:spcBef>
              <a:buClrTx/>
              <a:buSzTx/>
              <a:buFontTx/>
              <a:buAutoNum type="arabicParenBoth"/>
            </a:pPr>
            <a:r>
              <a:rPr lang="el-GR" altLang="de-DE" sz="1800" b="0"/>
              <a:t>Η γυναίκα θέλει να ξεκινήσει καριέρα τραγουδίστριας ανεξάρτητα από την οικογένεια της. </a:t>
            </a:r>
            <a:endParaRPr lang="de-DE" altLang="de-DE" sz="1800" b="0"/>
          </a:p>
          <a:p>
            <a:pPr eaLnBrk="1" hangingPunct="1">
              <a:spcBef>
                <a:spcPct val="50000"/>
              </a:spcBef>
              <a:buClrTx/>
              <a:buSzTx/>
              <a:buFontTx/>
              <a:buAutoNum type="arabicParenBoth"/>
            </a:pPr>
            <a:r>
              <a:rPr lang="el-GR" altLang="de-DE" sz="1800" b="0"/>
              <a:t>Η γυναίκα θέλει να βρει τον άνδρα των ονείρων της μέσω του ραδιοφώνου.</a:t>
            </a:r>
            <a:endParaRPr lang="de-DE" altLang="de-DE" sz="1800" b="0"/>
          </a:p>
        </p:txBody>
      </p:sp>
      <p:sp>
        <p:nvSpPr>
          <p:cNvPr id="27654"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6.20</a:t>
            </a:r>
          </a:p>
        </p:txBody>
      </p:sp>
      <p:sp>
        <p:nvSpPr>
          <p:cNvPr id="27655" name="Text Box 8"/>
          <p:cNvSpPr txBox="1">
            <a:spLocks noChangeArrowheads="1"/>
          </p:cNvSpPr>
          <p:nvPr/>
        </p:nvSpPr>
        <p:spPr bwMode="auto">
          <a:xfrm>
            <a:off x="0" y="6653213"/>
            <a:ext cx="220186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800" b="0" i="1"/>
              <a:t>(picture story painted by Lisa Schilling)</a:t>
            </a:r>
          </a:p>
        </p:txBody>
      </p:sp>
      <p:sp>
        <p:nvSpPr>
          <p:cNvPr id="27656"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42728437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0" descr="Bi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0975" y="1579563"/>
            <a:ext cx="1746250" cy="242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 Box 21"/>
          <p:cNvSpPr txBox="1">
            <a:spLocks noChangeArrowheads="1"/>
          </p:cNvSpPr>
          <p:nvPr/>
        </p:nvSpPr>
        <p:spPr bwMode="auto">
          <a:xfrm>
            <a:off x="6989763" y="370998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3</a:t>
            </a:r>
          </a:p>
        </p:txBody>
      </p:sp>
      <p:sp>
        <p:nvSpPr>
          <p:cNvPr id="28676" name="Text Box 22"/>
          <p:cNvSpPr txBox="1">
            <a:spLocks noChangeArrowheads="1"/>
          </p:cNvSpPr>
          <p:nvPr/>
        </p:nvSpPr>
        <p:spPr bwMode="auto">
          <a:xfrm>
            <a:off x="4597400" y="370998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2</a:t>
            </a:r>
          </a:p>
        </p:txBody>
      </p:sp>
      <p:pic>
        <p:nvPicPr>
          <p:cNvPr id="28677" name="Picture 24" descr="Frau in Ei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4550" y="1579563"/>
            <a:ext cx="252095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6.21</a:t>
            </a:r>
          </a:p>
        </p:txBody>
      </p:sp>
      <p:sp>
        <p:nvSpPr>
          <p:cNvPr id="28679" name="Text Box 8"/>
          <p:cNvSpPr txBox="1">
            <a:spLocks noChangeArrowheads="1"/>
          </p:cNvSpPr>
          <p:nvPr/>
        </p:nvSpPr>
        <p:spPr bwMode="auto">
          <a:xfrm>
            <a:off x="0" y="6653213"/>
            <a:ext cx="220186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800" b="0" i="1"/>
              <a:t>(picture story painted by Lisa Schilling)</a:t>
            </a:r>
          </a:p>
        </p:txBody>
      </p:sp>
      <p:sp>
        <p:nvSpPr>
          <p:cNvPr id="28680" name="11 - Ορθογώνιο"/>
          <p:cNvSpPr>
            <a:spLocks noChangeArrowheads="1"/>
          </p:cNvSpPr>
          <p:nvPr/>
        </p:nvSpPr>
        <p:spPr bwMode="auto">
          <a:xfrm>
            <a:off x="714375" y="188913"/>
            <a:ext cx="7429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50000"/>
              </a:spcBef>
              <a:buClrTx/>
              <a:buSzTx/>
              <a:buFontTx/>
              <a:buNone/>
            </a:pPr>
            <a:r>
              <a:rPr lang="el-GR" altLang="de-DE" sz="2000" b="0">
                <a:solidFill>
                  <a:schemeClr val="accent1"/>
                </a:solidFill>
              </a:rPr>
              <a:t>Παρακαλώ αξιολογείστε ξανά την πιθανότητα!</a:t>
            </a:r>
            <a:endParaRPr lang="de-DE" altLang="de-DE" sz="2000" b="0">
              <a:solidFill>
                <a:schemeClr val="accent1"/>
              </a:solidFill>
            </a:endParaRPr>
          </a:p>
        </p:txBody>
      </p:sp>
      <p:sp>
        <p:nvSpPr>
          <p:cNvPr id="28681" name="Text Box 17"/>
          <p:cNvSpPr txBox="1">
            <a:spLocks noChangeArrowheads="1"/>
          </p:cNvSpPr>
          <p:nvPr/>
        </p:nvSpPr>
        <p:spPr bwMode="auto">
          <a:xfrm>
            <a:off x="179388" y="4221163"/>
            <a:ext cx="8964612" cy="244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AutoNum type="arabicParenBoth"/>
            </a:pPr>
            <a:r>
              <a:rPr lang="el-GR" altLang="de-DE" sz="1800" b="0"/>
              <a:t>Η γυναίκα νίκησε το λαχείο και θέλει να χαρίσει τα χρήματα μέσω του ραδιοφώνου</a:t>
            </a:r>
            <a:r>
              <a:rPr lang="de-DE" altLang="de-DE" sz="1800" b="0"/>
              <a:t>.</a:t>
            </a:r>
            <a:r>
              <a:rPr lang="de-DE" altLang="de-DE" sz="1800"/>
              <a:t> </a:t>
            </a:r>
            <a:endParaRPr lang="de-DE" altLang="de-DE" sz="1800" b="0"/>
          </a:p>
          <a:p>
            <a:pPr eaLnBrk="1" hangingPunct="1">
              <a:spcBef>
                <a:spcPct val="50000"/>
              </a:spcBef>
              <a:buClrTx/>
              <a:buSzTx/>
              <a:buFontTx/>
              <a:buAutoNum type="arabicParenBoth"/>
            </a:pPr>
            <a:r>
              <a:rPr lang="el-GR" altLang="de-DE" sz="1800" b="0"/>
              <a:t>Η γυναίκα ανακοινώνει την απώλεια του σκύλου της</a:t>
            </a:r>
            <a:r>
              <a:rPr lang="de-DE" altLang="de-DE" sz="1800" b="0"/>
              <a:t>.</a:t>
            </a:r>
          </a:p>
          <a:p>
            <a:pPr eaLnBrk="1" hangingPunct="1">
              <a:spcBef>
                <a:spcPct val="50000"/>
              </a:spcBef>
              <a:buClrTx/>
              <a:buSzTx/>
              <a:buFontTx/>
              <a:buAutoNum type="arabicParenBoth"/>
            </a:pPr>
            <a:r>
              <a:rPr lang="el-GR" altLang="de-DE" sz="1800" b="0"/>
              <a:t>Η γυναίκα θέλει να ξεκινήσει καριέρα τραγουδίστριας ανεξάρτητα από την οικογένεια της. </a:t>
            </a:r>
            <a:endParaRPr lang="de-DE" altLang="de-DE" sz="1800" b="0"/>
          </a:p>
          <a:p>
            <a:pPr eaLnBrk="1" hangingPunct="1">
              <a:spcBef>
                <a:spcPct val="50000"/>
              </a:spcBef>
              <a:buClrTx/>
              <a:buSzTx/>
              <a:buFontTx/>
              <a:buAutoNum type="arabicParenBoth"/>
            </a:pPr>
            <a:r>
              <a:rPr lang="el-GR" altLang="de-DE" sz="1800" b="0"/>
              <a:t>Η γυναίκα θέλει να βρει τον άνδρα των ονείρων της μέσω του ραδιοφώνου.</a:t>
            </a:r>
            <a:endParaRPr lang="de-DE" altLang="de-DE" sz="1800" b="0"/>
          </a:p>
        </p:txBody>
      </p:sp>
      <p:sp>
        <p:nvSpPr>
          <p:cNvPr id="28682"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37743699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3"/>
          <p:cNvSpPr txBox="1">
            <a:spLocks noChangeArrowheads="1"/>
          </p:cNvSpPr>
          <p:nvPr/>
        </p:nvSpPr>
        <p:spPr bwMode="auto">
          <a:xfrm>
            <a:off x="0" y="0"/>
            <a:ext cx="2051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de-DE" altLang="de-DE" sz="1400" b="0">
                <a:solidFill>
                  <a:schemeClr val="bg1"/>
                </a:solidFill>
              </a:rPr>
              <a:t>Korrigierbarkeit</a:t>
            </a:r>
            <a:endParaRPr lang="en-US" altLang="de-DE" sz="1400" b="0">
              <a:solidFill>
                <a:schemeClr val="bg1"/>
              </a:solidFill>
            </a:endParaRPr>
          </a:p>
        </p:txBody>
      </p:sp>
      <p:sp>
        <p:nvSpPr>
          <p:cNvPr id="29699" name="Rectangle 18"/>
          <p:cNvSpPr>
            <a:spLocks noChangeArrowheads="1"/>
          </p:cNvSpPr>
          <p:nvPr/>
        </p:nvSpPr>
        <p:spPr bwMode="auto">
          <a:xfrm>
            <a:off x="8534400" y="0"/>
            <a:ext cx="6238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rgbClr val="FFFFFF"/>
                </a:solidFill>
              </a:rPr>
              <a:t>6.22</a:t>
            </a:r>
          </a:p>
        </p:txBody>
      </p:sp>
      <p:pic>
        <p:nvPicPr>
          <p:cNvPr id="29700" name="Picture 19" descr="Bi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631950"/>
            <a:ext cx="1746250" cy="242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 Box 20"/>
          <p:cNvSpPr txBox="1">
            <a:spLocks noChangeArrowheads="1"/>
          </p:cNvSpPr>
          <p:nvPr/>
        </p:nvSpPr>
        <p:spPr bwMode="auto">
          <a:xfrm>
            <a:off x="8510588" y="37623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3</a:t>
            </a:r>
          </a:p>
        </p:txBody>
      </p:sp>
      <p:sp>
        <p:nvSpPr>
          <p:cNvPr id="29702" name="Text Box 21"/>
          <p:cNvSpPr txBox="1">
            <a:spLocks noChangeArrowheads="1"/>
          </p:cNvSpPr>
          <p:nvPr/>
        </p:nvSpPr>
        <p:spPr bwMode="auto">
          <a:xfrm>
            <a:off x="6118225" y="37830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2</a:t>
            </a:r>
          </a:p>
        </p:txBody>
      </p:sp>
      <p:pic>
        <p:nvPicPr>
          <p:cNvPr id="29703" name="Picture 22" descr="hundehütte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631950"/>
            <a:ext cx="2524125"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23" descr="Frau in Eil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1631950"/>
            <a:ext cx="252095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5" name="Text Box 24"/>
          <p:cNvSpPr txBox="1">
            <a:spLocks noChangeArrowheads="1"/>
          </p:cNvSpPr>
          <p:nvPr/>
        </p:nvSpPr>
        <p:spPr bwMode="auto">
          <a:xfrm>
            <a:off x="2903538" y="37750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1</a:t>
            </a:r>
          </a:p>
        </p:txBody>
      </p:sp>
      <p:sp>
        <p:nvSpPr>
          <p:cNvPr id="29706"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6.22</a:t>
            </a:r>
          </a:p>
        </p:txBody>
      </p:sp>
      <p:sp>
        <p:nvSpPr>
          <p:cNvPr id="29707" name="Text Box 8"/>
          <p:cNvSpPr txBox="1">
            <a:spLocks noChangeArrowheads="1"/>
          </p:cNvSpPr>
          <p:nvPr/>
        </p:nvSpPr>
        <p:spPr bwMode="auto">
          <a:xfrm>
            <a:off x="0" y="6653213"/>
            <a:ext cx="220186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800" b="0" i="1"/>
              <a:t>(picture story painted by Lisa Schilling)</a:t>
            </a:r>
          </a:p>
        </p:txBody>
      </p:sp>
      <p:sp>
        <p:nvSpPr>
          <p:cNvPr id="29708" name="Text Box 17"/>
          <p:cNvSpPr txBox="1">
            <a:spLocks noChangeArrowheads="1"/>
          </p:cNvSpPr>
          <p:nvPr/>
        </p:nvSpPr>
        <p:spPr bwMode="auto">
          <a:xfrm>
            <a:off x="179388" y="4221163"/>
            <a:ext cx="8964612" cy="244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AutoNum type="arabicParenBoth"/>
            </a:pPr>
            <a:r>
              <a:rPr lang="el-GR" altLang="de-DE" sz="1800" b="0"/>
              <a:t>Η γυναίκα νίκησε το λαχείο και θέλει να χαρίσει τα χρήματα μέσω του ραδιοφώνου</a:t>
            </a:r>
            <a:r>
              <a:rPr lang="de-DE" altLang="de-DE" sz="1800" b="0"/>
              <a:t>.</a:t>
            </a:r>
            <a:r>
              <a:rPr lang="de-DE" altLang="de-DE" sz="1800"/>
              <a:t> </a:t>
            </a:r>
            <a:endParaRPr lang="de-DE" altLang="de-DE" sz="1800" b="0"/>
          </a:p>
          <a:p>
            <a:pPr eaLnBrk="1" hangingPunct="1">
              <a:spcBef>
                <a:spcPct val="50000"/>
              </a:spcBef>
              <a:buClrTx/>
              <a:buSzTx/>
              <a:buFontTx/>
              <a:buAutoNum type="arabicParenBoth"/>
            </a:pPr>
            <a:r>
              <a:rPr lang="el-GR" altLang="de-DE" sz="1800" b="0"/>
              <a:t>Η γυναίκα ανακοινώνει την απώλεια του σκύλου της</a:t>
            </a:r>
            <a:r>
              <a:rPr lang="de-DE" altLang="de-DE" sz="1800" b="0"/>
              <a:t>.</a:t>
            </a:r>
          </a:p>
          <a:p>
            <a:pPr eaLnBrk="1" hangingPunct="1">
              <a:spcBef>
                <a:spcPct val="50000"/>
              </a:spcBef>
              <a:buClrTx/>
              <a:buSzTx/>
              <a:buFontTx/>
              <a:buAutoNum type="arabicParenBoth"/>
            </a:pPr>
            <a:r>
              <a:rPr lang="el-GR" altLang="de-DE" sz="1800" b="0"/>
              <a:t>Η γυναίκα θέλει να ξεκινήσει καριέρα τραγουδίστριας ανεξάρτητα από την οικογένεια της. </a:t>
            </a:r>
            <a:endParaRPr lang="de-DE" altLang="de-DE" sz="1800" b="0"/>
          </a:p>
          <a:p>
            <a:pPr eaLnBrk="1" hangingPunct="1">
              <a:spcBef>
                <a:spcPct val="50000"/>
              </a:spcBef>
              <a:buClrTx/>
              <a:buSzTx/>
              <a:buFontTx/>
              <a:buAutoNum type="arabicParenBoth"/>
            </a:pPr>
            <a:r>
              <a:rPr lang="el-GR" altLang="de-DE" sz="1800" b="0"/>
              <a:t>Η γυναίκα θέλει να βρει τον άνδρα των ονείρων της μέσω του ραδιοφώνου.</a:t>
            </a:r>
            <a:endParaRPr lang="de-DE" altLang="de-DE" sz="1800" b="0"/>
          </a:p>
        </p:txBody>
      </p:sp>
      <p:sp>
        <p:nvSpPr>
          <p:cNvPr id="29709" name="11 - Ορθογώνιο"/>
          <p:cNvSpPr>
            <a:spLocks noChangeArrowheads="1"/>
          </p:cNvSpPr>
          <p:nvPr/>
        </p:nvSpPr>
        <p:spPr bwMode="auto">
          <a:xfrm>
            <a:off x="714375" y="188913"/>
            <a:ext cx="7429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50000"/>
              </a:spcBef>
              <a:buClrTx/>
              <a:buSzTx/>
              <a:buFontTx/>
              <a:buNone/>
            </a:pPr>
            <a:r>
              <a:rPr lang="el-GR" altLang="de-DE" sz="2000" b="0" dirty="0">
                <a:solidFill>
                  <a:schemeClr val="accent1"/>
                </a:solidFill>
              </a:rPr>
              <a:t>Παρακαλώ αξιολογείστε ξανά την πιθανότητα!</a:t>
            </a:r>
            <a:endParaRPr lang="de-DE" altLang="de-DE" sz="2000" b="0" dirty="0">
              <a:solidFill>
                <a:schemeClr val="accent1"/>
              </a:solidFill>
            </a:endParaRPr>
          </a:p>
        </p:txBody>
      </p:sp>
      <p:sp>
        <p:nvSpPr>
          <p:cNvPr id="29710"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21912443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4" descr="Bi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631950"/>
            <a:ext cx="1746250" cy="242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15"/>
          <p:cNvSpPr txBox="1">
            <a:spLocks noChangeArrowheads="1"/>
          </p:cNvSpPr>
          <p:nvPr/>
        </p:nvSpPr>
        <p:spPr bwMode="auto">
          <a:xfrm>
            <a:off x="8510588" y="37623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3</a:t>
            </a:r>
          </a:p>
        </p:txBody>
      </p:sp>
      <p:sp>
        <p:nvSpPr>
          <p:cNvPr id="30724" name="Text Box 16"/>
          <p:cNvSpPr txBox="1">
            <a:spLocks noChangeArrowheads="1"/>
          </p:cNvSpPr>
          <p:nvPr/>
        </p:nvSpPr>
        <p:spPr bwMode="auto">
          <a:xfrm>
            <a:off x="6118225" y="37830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2</a:t>
            </a:r>
          </a:p>
        </p:txBody>
      </p:sp>
      <p:pic>
        <p:nvPicPr>
          <p:cNvPr id="30725" name="Picture 17" descr="hundehütte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631950"/>
            <a:ext cx="2524125"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18" descr="Frau in Eil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1631950"/>
            <a:ext cx="252095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Text Box 19"/>
          <p:cNvSpPr txBox="1">
            <a:spLocks noChangeArrowheads="1"/>
          </p:cNvSpPr>
          <p:nvPr/>
        </p:nvSpPr>
        <p:spPr bwMode="auto">
          <a:xfrm>
            <a:off x="2903538" y="37750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1</a:t>
            </a:r>
          </a:p>
        </p:txBody>
      </p:sp>
      <p:sp>
        <p:nvSpPr>
          <p:cNvPr id="30728"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6.23</a:t>
            </a:r>
          </a:p>
        </p:txBody>
      </p:sp>
      <p:sp>
        <p:nvSpPr>
          <p:cNvPr id="30729" name="Text Box 16"/>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
        <p:nvSpPr>
          <p:cNvPr id="30730" name="Text Box 8"/>
          <p:cNvSpPr txBox="1">
            <a:spLocks noChangeArrowheads="1"/>
          </p:cNvSpPr>
          <p:nvPr/>
        </p:nvSpPr>
        <p:spPr bwMode="auto">
          <a:xfrm>
            <a:off x="0" y="6653213"/>
            <a:ext cx="220186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800" b="0" i="1"/>
              <a:t>(picture story painted by Lisa Schilling)</a:t>
            </a:r>
          </a:p>
        </p:txBody>
      </p:sp>
      <p:sp>
        <p:nvSpPr>
          <p:cNvPr id="30731" name="Text Box 17"/>
          <p:cNvSpPr txBox="1">
            <a:spLocks noChangeArrowheads="1"/>
          </p:cNvSpPr>
          <p:nvPr/>
        </p:nvSpPr>
        <p:spPr bwMode="auto">
          <a:xfrm>
            <a:off x="179388" y="4221163"/>
            <a:ext cx="8964612" cy="244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AutoNum type="arabicParenBoth"/>
            </a:pPr>
            <a:r>
              <a:rPr lang="el-GR" altLang="de-DE" sz="1800" b="0"/>
              <a:t>Η γυναίκα νίκησε το λαχείο και θέλει να χαρίσει τα χρήματα μέσω του ραδιοφώνου</a:t>
            </a:r>
            <a:r>
              <a:rPr lang="de-DE" altLang="de-DE" sz="1800" b="0"/>
              <a:t>.</a:t>
            </a:r>
            <a:r>
              <a:rPr lang="de-DE" altLang="de-DE" sz="1800"/>
              <a:t> </a:t>
            </a:r>
            <a:endParaRPr lang="de-DE" altLang="de-DE" sz="1800" b="0"/>
          </a:p>
          <a:p>
            <a:pPr eaLnBrk="1" hangingPunct="1">
              <a:spcBef>
                <a:spcPct val="50000"/>
              </a:spcBef>
              <a:buClrTx/>
              <a:buSzTx/>
              <a:buFontTx/>
              <a:buAutoNum type="arabicParenBoth"/>
            </a:pPr>
            <a:r>
              <a:rPr lang="el-GR" altLang="de-DE" sz="1800"/>
              <a:t>Η γυναίκα ανακοινώνει την απώλεια του σκύλου της</a:t>
            </a:r>
            <a:r>
              <a:rPr lang="de-DE" altLang="de-DE" sz="1800"/>
              <a:t>.</a:t>
            </a:r>
          </a:p>
          <a:p>
            <a:pPr eaLnBrk="1" hangingPunct="1">
              <a:spcBef>
                <a:spcPct val="50000"/>
              </a:spcBef>
              <a:buClrTx/>
              <a:buSzTx/>
              <a:buFontTx/>
              <a:buAutoNum type="arabicParenBoth"/>
            </a:pPr>
            <a:r>
              <a:rPr lang="el-GR" altLang="de-DE" sz="1800" b="0"/>
              <a:t>Η γυναίκα θέλει να ξεκινήσει καριέρα τραγουδίστριας ανεξάρτητα από την οικογένεια της. </a:t>
            </a:r>
            <a:endParaRPr lang="de-DE" altLang="de-DE" sz="1800" b="0"/>
          </a:p>
          <a:p>
            <a:pPr eaLnBrk="1" hangingPunct="1">
              <a:spcBef>
                <a:spcPct val="50000"/>
              </a:spcBef>
              <a:buClrTx/>
              <a:buSzTx/>
              <a:buFontTx/>
              <a:buAutoNum type="arabicParenBoth"/>
            </a:pPr>
            <a:r>
              <a:rPr lang="el-GR" altLang="de-DE" sz="1800" b="0"/>
              <a:t>Η γυναίκα θέλει να βρει τον άνδρα των ονείρων της μέσω του ραδιοφώνου.</a:t>
            </a:r>
            <a:endParaRPr lang="de-DE" altLang="de-DE" sz="1800" b="0"/>
          </a:p>
        </p:txBody>
      </p:sp>
      <p:sp>
        <p:nvSpPr>
          <p:cNvPr id="13" name="11 - Ορθογώνιο"/>
          <p:cNvSpPr>
            <a:spLocks noChangeArrowheads="1"/>
          </p:cNvSpPr>
          <p:nvPr/>
        </p:nvSpPr>
        <p:spPr bwMode="auto">
          <a:xfrm>
            <a:off x="714375" y="188913"/>
            <a:ext cx="7429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50000"/>
              </a:spcBef>
              <a:buClrTx/>
              <a:buSzTx/>
              <a:buFontTx/>
              <a:buNone/>
            </a:pPr>
            <a:r>
              <a:rPr lang="el-GR" altLang="de-DE" sz="2000" b="0" dirty="0">
                <a:solidFill>
                  <a:schemeClr val="accent1"/>
                </a:solidFill>
              </a:rPr>
              <a:t>Παρακαλώ αξιολογείστε ξανά την πιθανότητα!</a:t>
            </a:r>
            <a:endParaRPr lang="de-DE" altLang="de-DE" sz="2000" b="0" dirty="0">
              <a:solidFill>
                <a:schemeClr val="accent1"/>
              </a:solidFill>
            </a:endParaRPr>
          </a:p>
        </p:txBody>
      </p:sp>
    </p:spTree>
    <p:extLst>
      <p:ext uri="{BB962C8B-B14F-4D97-AF65-F5344CB8AC3E}">
        <p14:creationId xmlns:p14="http://schemas.microsoft.com/office/powerpoint/2010/main" val="20610272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11"/>
          <p:cNvSpPr txBox="1">
            <a:spLocks noChangeArrowheads="1"/>
          </p:cNvSpPr>
          <p:nvPr/>
        </p:nvSpPr>
        <p:spPr bwMode="auto">
          <a:xfrm>
            <a:off x="285750" y="4000500"/>
            <a:ext cx="885825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l-GR" altLang="de-DE" sz="1800" b="0" dirty="0"/>
              <a:t>Εμφανής ερμηνεία</a:t>
            </a:r>
            <a:r>
              <a:rPr lang="de-DE" altLang="de-DE" sz="1800" b="0" dirty="0"/>
              <a:t>: </a:t>
            </a:r>
            <a:r>
              <a:rPr lang="el-GR" altLang="de-DE" sz="1800" b="0" dirty="0"/>
              <a:t>Η γυναίκα θέλει να ξεκινήσει καριέρα τραγουδίστριας ανεξάρτητα από την οικογένεια της. </a:t>
            </a:r>
            <a:endParaRPr lang="de-DE" altLang="de-DE" sz="1800" b="0" dirty="0"/>
          </a:p>
          <a:p>
            <a:pPr eaLnBrk="1" hangingPunct="1">
              <a:spcBef>
                <a:spcPct val="0"/>
              </a:spcBef>
              <a:buClrTx/>
              <a:buSzTx/>
              <a:buFontTx/>
              <a:buNone/>
            </a:pPr>
            <a:endParaRPr lang="de-DE" altLang="de-DE" sz="1200" b="0" dirty="0"/>
          </a:p>
          <a:p>
            <a:pPr eaLnBrk="1" hangingPunct="1">
              <a:spcBef>
                <a:spcPct val="0"/>
              </a:spcBef>
              <a:buClrTx/>
              <a:buSzTx/>
              <a:buFontTx/>
              <a:buNone/>
            </a:pPr>
            <a:r>
              <a:rPr lang="el-GR" altLang="de-DE" sz="1800" b="0" dirty="0"/>
              <a:t>Αλλά:</a:t>
            </a:r>
            <a:r>
              <a:rPr lang="de-DE" altLang="de-DE" sz="1800" b="0" dirty="0"/>
              <a:t> </a:t>
            </a:r>
            <a:r>
              <a:rPr lang="el-GR" altLang="de-DE" sz="1800" b="0" dirty="0"/>
              <a:t>Η κατάσταση είναι διαφορετική</a:t>
            </a:r>
            <a:r>
              <a:rPr lang="de-DE" altLang="de-DE" sz="1800" b="0" dirty="0"/>
              <a:t>: </a:t>
            </a:r>
            <a:r>
              <a:rPr lang="el-GR" altLang="de-DE" sz="1800" b="0" dirty="0"/>
              <a:t>Ο σκύλος της οικογένειας το έσκασε και η μητέρα θέλει να αναφέρει την απώλεια μέσω του ραδιοφώνου.</a:t>
            </a:r>
            <a:endParaRPr lang="de-DE" altLang="de-DE" sz="1800" b="0" dirty="0"/>
          </a:p>
          <a:p>
            <a:pPr eaLnBrk="1" hangingPunct="1">
              <a:spcBef>
                <a:spcPct val="0"/>
              </a:spcBef>
              <a:buClrTx/>
              <a:buSzTx/>
              <a:buFontTx/>
              <a:buNone/>
            </a:pPr>
            <a:endParaRPr lang="de-DE" altLang="de-DE" sz="1200" b="0" dirty="0"/>
          </a:p>
          <a:p>
            <a:pPr eaLnBrk="1" hangingPunct="1">
              <a:spcBef>
                <a:spcPct val="0"/>
              </a:spcBef>
              <a:buClrTx/>
              <a:buSzTx/>
              <a:buFontTx/>
              <a:buNone/>
            </a:pPr>
            <a:r>
              <a:rPr lang="el-GR" altLang="de-DE" sz="1800" b="0" dirty="0"/>
              <a:t>Συμπέρασμα</a:t>
            </a:r>
            <a:r>
              <a:rPr lang="de-DE" altLang="de-DE" sz="1800" b="0" dirty="0"/>
              <a:t>:</a:t>
            </a:r>
            <a:r>
              <a:rPr lang="el-GR" altLang="de-DE" sz="1800" b="0" dirty="0"/>
              <a:t> Υπάρχουν καταστάσεις στην καθημερινή ζωή που κρίνουμε λανθασμένα με την πρώτη ματιά. Προσπαθήστε να είστε ανοιχτοί σε διαφορετικές απόψεις και να διορθώνεται τις λανθασμένες κρίσεις σας! </a:t>
            </a:r>
            <a:endParaRPr lang="de-DE" altLang="de-DE" sz="1800" b="0" dirty="0"/>
          </a:p>
          <a:p>
            <a:pPr eaLnBrk="1" hangingPunct="1">
              <a:spcBef>
                <a:spcPct val="0"/>
              </a:spcBef>
              <a:buClrTx/>
              <a:buSzTx/>
              <a:buFontTx/>
              <a:buNone/>
            </a:pPr>
            <a:endParaRPr lang="de-DE" altLang="de-DE" sz="1800" b="0" dirty="0"/>
          </a:p>
        </p:txBody>
      </p:sp>
      <p:sp>
        <p:nvSpPr>
          <p:cNvPr id="31747"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6.24</a:t>
            </a:r>
          </a:p>
        </p:txBody>
      </p:sp>
      <p:sp>
        <p:nvSpPr>
          <p:cNvPr id="31748" name="Text Box 7"/>
          <p:cNvSpPr txBox="1">
            <a:spLocks noChangeArrowheads="1"/>
          </p:cNvSpPr>
          <p:nvPr/>
        </p:nvSpPr>
        <p:spPr bwMode="auto">
          <a:xfrm>
            <a:off x="293688" y="976313"/>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l-GR" altLang="de-DE" sz="1800" b="0"/>
              <a:t>Καθώς η γυναίκα εμφανίζεται στο ραδιοφωνικό σταθμό οι ερμηνείες 2 και 4 φαίνονται πιθανές.</a:t>
            </a:r>
            <a:endParaRPr lang="de-DE" altLang="de-DE" sz="1800" b="0"/>
          </a:p>
        </p:txBody>
      </p:sp>
      <p:pic>
        <p:nvPicPr>
          <p:cNvPr id="31749" name="Picture 14" descr="Bi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631950"/>
            <a:ext cx="1746250" cy="242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Text Box 15"/>
          <p:cNvSpPr txBox="1">
            <a:spLocks noChangeArrowheads="1"/>
          </p:cNvSpPr>
          <p:nvPr/>
        </p:nvSpPr>
        <p:spPr bwMode="auto">
          <a:xfrm>
            <a:off x="8510588" y="37623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3</a:t>
            </a:r>
          </a:p>
        </p:txBody>
      </p:sp>
      <p:sp>
        <p:nvSpPr>
          <p:cNvPr id="31751" name="Text Box 16"/>
          <p:cNvSpPr txBox="1">
            <a:spLocks noChangeArrowheads="1"/>
          </p:cNvSpPr>
          <p:nvPr/>
        </p:nvSpPr>
        <p:spPr bwMode="auto">
          <a:xfrm>
            <a:off x="6118225" y="37830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2</a:t>
            </a:r>
          </a:p>
        </p:txBody>
      </p:sp>
      <p:pic>
        <p:nvPicPr>
          <p:cNvPr id="31752" name="Picture 17" descr="hundehütte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631950"/>
            <a:ext cx="2524125"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18" descr="Frau in Eil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1631950"/>
            <a:ext cx="252095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4" name="Text Box 19"/>
          <p:cNvSpPr txBox="1">
            <a:spLocks noChangeArrowheads="1"/>
          </p:cNvSpPr>
          <p:nvPr/>
        </p:nvSpPr>
        <p:spPr bwMode="auto">
          <a:xfrm>
            <a:off x="2903538" y="37750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a:latin typeface="Arial" panose="020B0604020202020204" pitchFamily="34" charset="0"/>
              </a:rPr>
              <a:t>1</a:t>
            </a:r>
          </a:p>
        </p:txBody>
      </p:sp>
      <p:sp>
        <p:nvSpPr>
          <p:cNvPr id="31755" name="Text Box 14"/>
          <p:cNvSpPr txBox="1">
            <a:spLocks noChangeArrowheads="1"/>
          </p:cNvSpPr>
          <p:nvPr/>
        </p:nvSpPr>
        <p:spPr bwMode="auto">
          <a:xfrm>
            <a:off x="0" y="44450"/>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0"/>
              </a:spcBef>
              <a:buClrTx/>
              <a:buSzTx/>
              <a:buFontTx/>
              <a:buNone/>
            </a:pPr>
            <a:r>
              <a:rPr lang="el-GR" altLang="de-DE" sz="2000" b="0">
                <a:solidFill>
                  <a:schemeClr val="accent1"/>
                </a:solidFill>
              </a:rPr>
              <a:t>Για να καταλήξετε σε μια τελική απόφαση όλες οι φωτογραφίες πρέπει εξεταστούν</a:t>
            </a:r>
            <a:endParaRPr lang="de-DE" altLang="de-DE" sz="2000" b="0">
              <a:solidFill>
                <a:schemeClr val="accent1"/>
              </a:solidFill>
            </a:endParaRPr>
          </a:p>
        </p:txBody>
      </p:sp>
      <p:sp>
        <p:nvSpPr>
          <p:cNvPr id="31756" name="Text Box 8"/>
          <p:cNvSpPr txBox="1">
            <a:spLocks noChangeArrowheads="1"/>
          </p:cNvSpPr>
          <p:nvPr/>
        </p:nvSpPr>
        <p:spPr bwMode="auto">
          <a:xfrm>
            <a:off x="0" y="6653213"/>
            <a:ext cx="220186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800" b="0" i="1"/>
              <a:t>(picture story painted by Lisa Schilling)</a:t>
            </a:r>
          </a:p>
        </p:txBody>
      </p:sp>
      <p:sp>
        <p:nvSpPr>
          <p:cNvPr id="31757"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35831531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4294967295"/>
          </p:nvPr>
        </p:nvSpPr>
        <p:spPr>
          <a:xfrm>
            <a:off x="-107950" y="1196975"/>
            <a:ext cx="5651500" cy="1800225"/>
          </a:xfrm>
        </p:spPr>
        <p:txBody>
          <a:bodyPr/>
          <a:lstStyle/>
          <a:p>
            <a:pPr eaLnBrk="1" hangingPunct="1">
              <a:buFont typeface="Wingdings 2" panose="05020102010507070707" pitchFamily="18" charset="2"/>
              <a:buNone/>
              <a:tabLst>
                <a:tab pos="5029200" algn="l"/>
              </a:tabLst>
            </a:pPr>
            <a:r>
              <a:rPr lang="de-DE" altLang="de-DE" sz="1800" b="1" dirty="0" smtClean="0">
                <a:latin typeface="+mj-lt"/>
                <a:cs typeface="Times New Roman" panose="02020603050405020304" pitchFamily="18" charset="0"/>
              </a:rPr>
              <a:t>	</a:t>
            </a:r>
            <a:r>
              <a:rPr lang="el-GR" altLang="de-DE" sz="1800" b="1" dirty="0" smtClean="0">
                <a:latin typeface="+mj-lt"/>
                <a:cs typeface="Times New Roman" panose="02020603050405020304" pitchFamily="18" charset="0"/>
              </a:rPr>
              <a:t>Παράδειγμα</a:t>
            </a:r>
            <a:r>
              <a:rPr lang="de-DE" altLang="de-DE" sz="1800" b="1" dirty="0" smtClean="0">
                <a:latin typeface="+mj-lt"/>
                <a:cs typeface="Times New Roman" panose="02020603050405020304" pitchFamily="18" charset="0"/>
              </a:rPr>
              <a:t>:</a:t>
            </a:r>
            <a:r>
              <a:rPr lang="de-DE" altLang="de-DE" sz="1800"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Ο Γιάννης θεωρεί ότι διώκεται και απειλείται από Σαϊεντολόγους. Γι αυτό το λόγο και ελάχιστα βγαίνει από το σπίτι. Ως επαρκή απόδειξη σημειώνει τα ακόλουθα</a:t>
            </a:r>
            <a:r>
              <a:rPr lang="de-DE" altLang="de-DE" sz="1800" dirty="0" smtClean="0">
                <a:latin typeface="+mj-lt"/>
                <a:cs typeface="Times New Roman" panose="02020603050405020304" pitchFamily="18" charset="0"/>
              </a:rPr>
              <a:t>:</a:t>
            </a:r>
          </a:p>
          <a:p>
            <a:pPr eaLnBrk="1" hangingPunct="1">
              <a:buFont typeface="Wingdings 2" panose="05020102010507070707" pitchFamily="18" charset="2"/>
              <a:buNone/>
              <a:tabLst>
                <a:tab pos="5029200" algn="l"/>
              </a:tabLst>
            </a:pPr>
            <a:r>
              <a:rPr lang="de-DE" altLang="de-DE" sz="1800"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Απειλητικές φωνές, διάφορα ύποπτα αυτοκίνητα μπροστά στο διαμέρισμά του, ένας σταυρός σε ένα κτίριο κοντά στο σπίτι του που μοιάζει με το σήμα των Σαϊεντολόγων.</a:t>
            </a:r>
            <a:endParaRPr lang="de-DE" altLang="de-DE" sz="1800" dirty="0" smtClean="0">
              <a:latin typeface="+mj-lt"/>
              <a:cs typeface="Times New Roman" panose="02020603050405020304" pitchFamily="18" charset="0"/>
            </a:endParaRPr>
          </a:p>
          <a:p>
            <a:pPr eaLnBrk="1" hangingPunct="1">
              <a:spcBef>
                <a:spcPct val="0"/>
              </a:spcBef>
              <a:buFont typeface="Wingdings 2" panose="05020102010507070707" pitchFamily="18" charset="2"/>
              <a:buNone/>
              <a:tabLst>
                <a:tab pos="5029200" algn="l"/>
              </a:tabLst>
            </a:pPr>
            <a:endParaRPr lang="el-GR" altLang="de-DE" sz="1800" dirty="0" smtClean="0">
              <a:latin typeface="+mj-lt"/>
              <a:cs typeface="Times New Roman" panose="02020603050405020304" pitchFamily="18" charset="0"/>
            </a:endParaRPr>
          </a:p>
          <a:p>
            <a:pPr eaLnBrk="1" hangingPunct="1">
              <a:spcBef>
                <a:spcPct val="0"/>
              </a:spcBef>
              <a:buFont typeface="Wingdings 2" panose="05020102010507070707" pitchFamily="18" charset="2"/>
              <a:buNone/>
              <a:tabLst>
                <a:tab pos="5029200" algn="l"/>
              </a:tabLst>
            </a:pPr>
            <a:r>
              <a:rPr lang="el-GR" altLang="de-DE" sz="1800" dirty="0" smtClean="0">
                <a:latin typeface="+mj-lt"/>
                <a:cs typeface="Times New Roman" panose="02020603050405020304" pitchFamily="18" charset="0"/>
              </a:rPr>
              <a:t>	Τι θα μπορούσε να αμφισβητήσει την πεποίθησή του Γιάννη/Υπάρχει περιθώριο για αμφιβολίες;</a:t>
            </a:r>
            <a:endParaRPr lang="de-DE" altLang="de-DE" sz="1800" dirty="0" smtClean="0">
              <a:latin typeface="+mj-lt"/>
              <a:cs typeface="Times New Roman" panose="02020603050405020304" pitchFamily="18" charset="0"/>
            </a:endParaRPr>
          </a:p>
          <a:p>
            <a:pPr eaLnBrk="1" hangingPunct="1">
              <a:spcBef>
                <a:spcPct val="0"/>
              </a:spcBef>
              <a:buFont typeface="Wingdings 2" panose="05020102010507070707" pitchFamily="18" charset="2"/>
              <a:buNone/>
              <a:tabLst>
                <a:tab pos="5029200" algn="l"/>
              </a:tabLst>
            </a:pPr>
            <a:endParaRPr lang="de-DE" altLang="de-DE" sz="1800" dirty="0" smtClean="0">
              <a:latin typeface="+mj-lt"/>
              <a:cs typeface="Times New Roman" panose="02020603050405020304" pitchFamily="18" charset="0"/>
            </a:endParaRPr>
          </a:p>
          <a:p>
            <a:pPr eaLnBrk="1" hangingPunct="1">
              <a:spcBef>
                <a:spcPct val="0"/>
              </a:spcBef>
              <a:buFont typeface="Wingdings 2" panose="05020102010507070707" pitchFamily="18" charset="2"/>
              <a:buNone/>
              <a:tabLst>
                <a:tab pos="5029200" algn="l"/>
              </a:tabLst>
            </a:pPr>
            <a:endParaRPr lang="de-DE" altLang="de-DE" sz="1200" dirty="0" smtClean="0">
              <a:latin typeface="+mj-lt"/>
              <a:cs typeface="Times New Roman" panose="02020603050405020304" pitchFamily="18" charset="0"/>
            </a:endParaRPr>
          </a:p>
          <a:p>
            <a:pPr algn="ctr" eaLnBrk="1" hangingPunct="1">
              <a:lnSpc>
                <a:spcPct val="80000"/>
              </a:lnSpc>
              <a:spcBef>
                <a:spcPct val="0"/>
              </a:spcBef>
              <a:buFont typeface="Wingdings 2" panose="05020102010507070707" pitchFamily="18" charset="2"/>
              <a:buNone/>
              <a:tabLst>
                <a:tab pos="5029200" algn="l"/>
              </a:tabLst>
            </a:pPr>
            <a:endParaRPr lang="de-DE" altLang="de-DE" sz="1800" dirty="0" smtClean="0">
              <a:latin typeface="+mj-lt"/>
              <a:cs typeface="Times New Roman" panose="02020603050405020304" pitchFamily="18" charset="0"/>
            </a:endParaRPr>
          </a:p>
          <a:p>
            <a:pPr algn="ctr" eaLnBrk="1" hangingPunct="1">
              <a:lnSpc>
                <a:spcPct val="80000"/>
              </a:lnSpc>
              <a:spcBef>
                <a:spcPct val="0"/>
              </a:spcBef>
              <a:buFont typeface="Wingdings 2" panose="05020102010507070707" pitchFamily="18" charset="2"/>
              <a:buNone/>
              <a:tabLst>
                <a:tab pos="5029200" algn="l"/>
              </a:tabLst>
            </a:pPr>
            <a:r>
              <a:rPr lang="el-GR" altLang="de-DE" sz="1800" b="1" dirty="0" smtClean="0">
                <a:latin typeface="+mj-lt"/>
                <a:cs typeface="Times New Roman" panose="02020603050405020304" pitchFamily="18" charset="0"/>
              </a:rPr>
              <a:t>;;;</a:t>
            </a:r>
            <a:endParaRPr lang="de-DE" altLang="de-DE" sz="1800" b="1" dirty="0" smtClean="0">
              <a:latin typeface="+mj-lt"/>
              <a:cs typeface="Times New Roman" panose="02020603050405020304" pitchFamily="18" charset="0"/>
            </a:endParaRPr>
          </a:p>
        </p:txBody>
      </p:sp>
      <p:pic>
        <p:nvPicPr>
          <p:cNvPr id="3277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1362075"/>
            <a:ext cx="3559175" cy="494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Rectangle 8"/>
          <p:cNvSpPr>
            <a:spLocks noChangeArrowheads="1"/>
          </p:cNvSpPr>
          <p:nvPr/>
        </p:nvSpPr>
        <p:spPr bwMode="auto">
          <a:xfrm>
            <a:off x="8604250" y="0"/>
            <a:ext cx="539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11</a:t>
            </a:r>
          </a:p>
        </p:txBody>
      </p:sp>
      <p:sp>
        <p:nvSpPr>
          <p:cNvPr id="32773" name="Text Box 10"/>
          <p:cNvSpPr txBox="1">
            <a:spLocks noChangeArrowheads="1"/>
          </p:cNvSpPr>
          <p:nvPr/>
        </p:nvSpPr>
        <p:spPr bwMode="auto">
          <a:xfrm>
            <a:off x="-9525" y="6635750"/>
            <a:ext cx="65881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lnSpc>
                <a:spcPct val="85000"/>
              </a:lnSpc>
              <a:spcBef>
                <a:spcPct val="0"/>
              </a:spcBef>
              <a:buClrTx/>
              <a:buSzTx/>
              <a:buFontTx/>
              <a:buNone/>
            </a:pPr>
            <a:r>
              <a:rPr lang="de-DE" altLang="de-DE" sz="800" b="0" i="1"/>
              <a:t>(</a:t>
            </a:r>
            <a:r>
              <a:rPr lang="de-DE" altLang="de-DE" sz="800" b="0"/>
              <a:t>“</a:t>
            </a:r>
            <a:r>
              <a:rPr lang="de-DE" altLang="de-DE" sz="800" b="0" i="1"/>
              <a:t>Verstecken</a:t>
            </a:r>
            <a:r>
              <a:rPr lang="de-DE" altLang="de-DE" sz="800" b="0"/>
              <a:t>”</a:t>
            </a:r>
            <a:r>
              <a:rPr lang="de-DE" altLang="de-DE" sz="800" b="0" i="1"/>
              <a:t> by Jana Pöttgen, borrowed from the brochure </a:t>
            </a:r>
            <a:r>
              <a:rPr lang="de-DE" altLang="de-DE" sz="800" b="0"/>
              <a:t>“</a:t>
            </a:r>
            <a:r>
              <a:rPr lang="de-DE" altLang="de-DE" sz="800" b="0" i="1"/>
              <a:t>Schizophrenie: </a:t>
            </a:r>
          </a:p>
          <a:p>
            <a:pPr eaLnBrk="1" hangingPunct="1">
              <a:lnSpc>
                <a:spcPct val="85000"/>
              </a:lnSpc>
              <a:spcBef>
                <a:spcPct val="0"/>
              </a:spcBef>
              <a:buClrTx/>
              <a:buSzTx/>
              <a:buFontTx/>
              <a:buNone/>
            </a:pPr>
            <a:r>
              <a:rPr lang="de-DE" altLang="de-DE" sz="800" b="0" i="1"/>
              <a:t>Eine Krankheit verliert ihre Dämonie</a:t>
            </a:r>
            <a:r>
              <a:rPr lang="de-DE" altLang="de-DE" sz="800" b="0"/>
              <a:t>”</a:t>
            </a:r>
            <a:r>
              <a:rPr lang="de-DE" altLang="de-DE" sz="800" b="0" i="1"/>
              <a:t>, 1988, by Troponwerke GmbH &amp; Co. KG)</a:t>
            </a:r>
          </a:p>
        </p:txBody>
      </p:sp>
      <p:sp>
        <p:nvSpPr>
          <p:cNvPr id="32774" name="Rectangle 12"/>
          <p:cNvSpPr>
            <a:spLocks noChangeArrowheads="1"/>
          </p:cNvSpPr>
          <p:nvPr/>
        </p:nvSpPr>
        <p:spPr bwMode="auto">
          <a:xfrm>
            <a:off x="179388" y="53975"/>
            <a:ext cx="8697912"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0"/>
              </a:spcBef>
              <a:buClrTx/>
              <a:buSzTx/>
              <a:buFontTx/>
              <a:buNone/>
            </a:pPr>
            <a:r>
              <a:rPr lang="el-GR" altLang="de-DE" sz="2000" b="0" dirty="0">
                <a:solidFill>
                  <a:srgbClr val="D16349"/>
                </a:solidFill>
              </a:rPr>
              <a:t>Παράδειγμα περιστατικού</a:t>
            </a:r>
            <a:r>
              <a:rPr lang="de-DE" altLang="de-DE" sz="2000" b="0" dirty="0">
                <a:solidFill>
                  <a:srgbClr val="D16349"/>
                </a:solidFill>
              </a:rPr>
              <a:t>:</a:t>
            </a:r>
            <a:br>
              <a:rPr lang="de-DE" altLang="de-DE" sz="2000" b="0" dirty="0">
                <a:solidFill>
                  <a:srgbClr val="D16349"/>
                </a:solidFill>
              </a:rPr>
            </a:br>
            <a:r>
              <a:rPr lang="el-GR" altLang="de-DE" sz="2000" b="0" dirty="0">
                <a:solidFill>
                  <a:srgbClr val="D16349"/>
                </a:solidFill>
              </a:rPr>
              <a:t>Πραγματική δίωξη ή παραληρητική ιδέα;</a:t>
            </a:r>
            <a:r>
              <a:rPr lang="de-DE" altLang="de-DE" sz="2000" b="0" dirty="0">
                <a:solidFill>
                  <a:srgbClr val="D16349"/>
                </a:solidFill>
              </a:rPr>
              <a:t> </a:t>
            </a:r>
          </a:p>
        </p:txBody>
      </p:sp>
      <p:sp>
        <p:nvSpPr>
          <p:cNvPr id="32775"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6.25</a:t>
            </a:r>
          </a:p>
        </p:txBody>
      </p:sp>
      <p:sp>
        <p:nvSpPr>
          <p:cNvPr id="32776"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13682229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body" idx="4294967295"/>
          </p:nvPr>
        </p:nvSpPr>
        <p:spPr>
          <a:xfrm>
            <a:off x="142875" y="1033463"/>
            <a:ext cx="6143625" cy="4341812"/>
          </a:xfrm>
        </p:spPr>
        <p:txBody>
          <a:bodyPr/>
          <a:lstStyle/>
          <a:p>
            <a:pPr eaLnBrk="1" hangingPunct="1">
              <a:lnSpc>
                <a:spcPct val="90000"/>
              </a:lnSpc>
              <a:buFont typeface="Wingdings 2" panose="05020102010507070707" pitchFamily="18" charset="2"/>
              <a:buNone/>
              <a:tabLst>
                <a:tab pos="4308475" algn="l"/>
              </a:tabLst>
            </a:pPr>
            <a:r>
              <a:rPr lang="el-GR" altLang="de-DE" sz="1800" b="1" dirty="0" smtClean="0">
                <a:latin typeface="+mj-lt"/>
                <a:cs typeface="Times New Roman" panose="02020603050405020304" pitchFamily="18" charset="0"/>
              </a:rPr>
              <a:t>Παράδειγμα</a:t>
            </a:r>
            <a:r>
              <a:rPr lang="de-DE" altLang="de-DE" sz="1800" b="1"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Δίωξη από Σαϊεντολόγους</a:t>
            </a:r>
            <a:endParaRPr lang="de-DE" altLang="de-DE" sz="1800" dirty="0" smtClean="0">
              <a:latin typeface="+mj-lt"/>
              <a:cs typeface="Times New Roman" panose="02020603050405020304" pitchFamily="18" charset="0"/>
            </a:endParaRPr>
          </a:p>
          <a:p>
            <a:pPr eaLnBrk="1" hangingPunct="1">
              <a:lnSpc>
                <a:spcPct val="90000"/>
              </a:lnSpc>
              <a:buFont typeface="Wingdings 2" panose="05020102010507070707" pitchFamily="18" charset="2"/>
              <a:buNone/>
              <a:tabLst>
                <a:tab pos="4308475" algn="l"/>
              </a:tabLst>
            </a:pPr>
            <a:endParaRPr lang="de-DE" altLang="de-DE" sz="1800" dirty="0" smtClean="0">
              <a:solidFill>
                <a:srgbClr val="006699"/>
              </a:solidFill>
              <a:latin typeface="+mj-lt"/>
              <a:cs typeface="Times New Roman" panose="02020603050405020304" pitchFamily="18" charset="0"/>
            </a:endParaRPr>
          </a:p>
          <a:p>
            <a:pPr algn="ctr" eaLnBrk="1" hangingPunct="1">
              <a:lnSpc>
                <a:spcPct val="90000"/>
              </a:lnSpc>
              <a:buFont typeface="Wingdings 2" panose="05020102010507070707" pitchFamily="18" charset="2"/>
              <a:buNone/>
              <a:tabLst>
                <a:tab pos="4308475" algn="l"/>
              </a:tabLst>
            </a:pPr>
            <a:r>
              <a:rPr lang="el-GR" altLang="de-DE" sz="1800" b="1" dirty="0" smtClean="0">
                <a:latin typeface="+mj-lt"/>
                <a:cs typeface="Times New Roman" panose="02020603050405020304" pitchFamily="18" charset="0"/>
              </a:rPr>
              <a:t>Τι θα μπορούσε να αμφισβητήσει την πεποίθησή του Γιάννη/Υπάρχει περιθώριο για αμφιβολίες; </a:t>
            </a:r>
          </a:p>
          <a:p>
            <a:pPr algn="ctr" eaLnBrk="1" hangingPunct="1">
              <a:lnSpc>
                <a:spcPct val="90000"/>
              </a:lnSpc>
              <a:buFont typeface="Wingdings 2" panose="05020102010507070707" pitchFamily="18" charset="2"/>
              <a:buNone/>
              <a:tabLst>
                <a:tab pos="4308475" algn="l"/>
              </a:tabLst>
            </a:pPr>
            <a:endParaRPr lang="de-DE" altLang="de-DE" sz="1800" b="1" dirty="0" smtClean="0">
              <a:latin typeface="+mj-lt"/>
              <a:cs typeface="Times New Roman" panose="02020603050405020304" pitchFamily="18" charset="0"/>
            </a:endParaRPr>
          </a:p>
          <a:p>
            <a:pPr eaLnBrk="1" hangingPunct="1">
              <a:lnSpc>
                <a:spcPct val="90000"/>
              </a:lnSpc>
              <a:buClr>
                <a:srgbClr val="8CADAE"/>
              </a:buClr>
              <a:buFontTx/>
              <a:buChar char="o"/>
              <a:tabLst>
                <a:tab pos="4308475" algn="l"/>
              </a:tabLst>
            </a:pPr>
            <a:r>
              <a:rPr lang="el-GR" altLang="de-DE" sz="1800" dirty="0" smtClean="0">
                <a:latin typeface="+mj-lt"/>
                <a:cs typeface="Times New Roman" panose="02020603050405020304" pitchFamily="18" charset="0"/>
              </a:rPr>
              <a:t>Τα σταθμευμένα αυτοκίνητα ή ο σταυρός στο κτίριο αντιπροσωπεύουν πειστικές ενδείξεις; Συμπτώσεις; </a:t>
            </a:r>
            <a:endParaRPr lang="de-DE" altLang="de-DE" sz="1800" dirty="0" smtClean="0">
              <a:latin typeface="+mj-lt"/>
              <a:cs typeface="Times New Roman" panose="02020603050405020304" pitchFamily="18" charset="0"/>
            </a:endParaRPr>
          </a:p>
          <a:p>
            <a:pPr eaLnBrk="1" hangingPunct="1">
              <a:lnSpc>
                <a:spcPct val="90000"/>
              </a:lnSpc>
              <a:buClr>
                <a:srgbClr val="8CADAE"/>
              </a:buClr>
              <a:buFontTx/>
              <a:buChar char="o"/>
              <a:tabLst>
                <a:tab pos="4308475" algn="l"/>
              </a:tabLst>
            </a:pPr>
            <a:r>
              <a:rPr lang="el-GR" altLang="de-DE" sz="1800" dirty="0" smtClean="0">
                <a:latin typeface="+mj-lt"/>
                <a:cs typeface="Times New Roman" panose="02020603050405020304" pitchFamily="18" charset="0"/>
              </a:rPr>
              <a:t>Γιατί οι Σαϊεντολόγοι θα ξόδευαν τόσο χρόνο και </a:t>
            </a:r>
            <a:endParaRPr lang="de-DE" altLang="de-DE" sz="1800" dirty="0" smtClean="0">
              <a:latin typeface="+mj-lt"/>
              <a:cs typeface="Times New Roman" panose="02020603050405020304" pitchFamily="18" charset="0"/>
            </a:endParaRPr>
          </a:p>
          <a:p>
            <a:pPr eaLnBrk="1" hangingPunct="1">
              <a:lnSpc>
                <a:spcPct val="90000"/>
              </a:lnSpc>
              <a:buClr>
                <a:srgbClr val="8CADAE"/>
              </a:buClr>
              <a:buFontTx/>
              <a:buNone/>
              <a:tabLst>
                <a:tab pos="4308475" algn="l"/>
              </a:tabLst>
            </a:pPr>
            <a:r>
              <a:rPr lang="de-DE" altLang="de-DE" sz="1800"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προσπάθεια για να κυνηγήσουν τον Γιάννη;</a:t>
            </a:r>
          </a:p>
          <a:p>
            <a:pPr eaLnBrk="1" hangingPunct="1">
              <a:lnSpc>
                <a:spcPct val="90000"/>
              </a:lnSpc>
              <a:buClr>
                <a:srgbClr val="8CADAE"/>
              </a:buClr>
              <a:buFontTx/>
              <a:buChar char="o"/>
              <a:tabLst>
                <a:tab pos="4308475" algn="l"/>
              </a:tabLst>
            </a:pPr>
            <a:r>
              <a:rPr lang="de-DE" altLang="de-DE" sz="1800" dirty="0" smtClean="0">
                <a:latin typeface="+mj-lt"/>
                <a:cs typeface="Times New Roman" panose="02020603050405020304" pitchFamily="18" charset="0"/>
              </a:rPr>
              <a:t>…</a:t>
            </a:r>
          </a:p>
          <a:p>
            <a:pPr eaLnBrk="1" hangingPunct="1">
              <a:lnSpc>
                <a:spcPct val="90000"/>
              </a:lnSpc>
              <a:spcBef>
                <a:spcPct val="0"/>
              </a:spcBef>
              <a:buFont typeface="Wingdings" panose="05000000000000000000" pitchFamily="2" charset="2"/>
              <a:buNone/>
              <a:tabLst>
                <a:tab pos="4308475" algn="l"/>
              </a:tabLst>
            </a:pPr>
            <a:endParaRPr lang="de-DE" altLang="de-DE" sz="1800" dirty="0" smtClean="0">
              <a:latin typeface="+mj-lt"/>
              <a:cs typeface="Times New Roman" panose="02020603050405020304" pitchFamily="18" charset="0"/>
            </a:endParaRPr>
          </a:p>
          <a:p>
            <a:pPr algn="ctr" eaLnBrk="1" hangingPunct="1">
              <a:lnSpc>
                <a:spcPct val="90000"/>
              </a:lnSpc>
              <a:spcBef>
                <a:spcPct val="0"/>
              </a:spcBef>
              <a:buFont typeface="Wingdings 2" panose="05020102010507070707" pitchFamily="18" charset="2"/>
              <a:buNone/>
              <a:tabLst>
                <a:tab pos="4308475" algn="l"/>
              </a:tabLst>
            </a:pPr>
            <a:r>
              <a:rPr lang="el-GR" altLang="de-DE" sz="1800" dirty="0" smtClean="0">
                <a:latin typeface="+mj-lt"/>
                <a:cs typeface="Times New Roman" panose="02020603050405020304" pitchFamily="18" charset="0"/>
              </a:rPr>
              <a:t>Πώς μπορεί ο Γιάννης να ελέγξει </a:t>
            </a:r>
          </a:p>
          <a:p>
            <a:pPr algn="ctr" eaLnBrk="1" hangingPunct="1">
              <a:lnSpc>
                <a:spcPct val="90000"/>
              </a:lnSpc>
              <a:spcBef>
                <a:spcPct val="0"/>
              </a:spcBef>
              <a:buFont typeface="Wingdings 2" panose="05020102010507070707" pitchFamily="18" charset="2"/>
              <a:buNone/>
              <a:tabLst>
                <a:tab pos="4308475" algn="l"/>
              </a:tabLst>
            </a:pPr>
            <a:r>
              <a:rPr lang="el-GR" altLang="de-DE" sz="1800" dirty="0" smtClean="0">
                <a:latin typeface="+mj-lt"/>
                <a:cs typeface="Times New Roman" panose="02020603050405020304" pitchFamily="18" charset="0"/>
              </a:rPr>
              <a:t>την πεποίθησή του;</a:t>
            </a:r>
            <a:endParaRPr lang="de-DE" altLang="de-DE" sz="1800" dirty="0" smtClean="0">
              <a:latin typeface="+mj-lt"/>
              <a:cs typeface="Times New Roman" panose="02020603050405020304" pitchFamily="18" charset="0"/>
            </a:endParaRPr>
          </a:p>
          <a:p>
            <a:pPr algn="ctr" eaLnBrk="1" hangingPunct="1">
              <a:lnSpc>
                <a:spcPct val="90000"/>
              </a:lnSpc>
              <a:spcBef>
                <a:spcPct val="0"/>
              </a:spcBef>
              <a:buFont typeface="Wingdings 2" panose="05020102010507070707" pitchFamily="18" charset="2"/>
              <a:buNone/>
              <a:tabLst>
                <a:tab pos="4308475" algn="l"/>
              </a:tabLst>
            </a:pPr>
            <a:endParaRPr lang="de-DE" altLang="de-DE" sz="1800" b="1" dirty="0" smtClean="0">
              <a:latin typeface="+mj-lt"/>
              <a:cs typeface="Times New Roman" panose="02020603050405020304" pitchFamily="18" charset="0"/>
            </a:endParaRPr>
          </a:p>
          <a:p>
            <a:pPr algn="ctr" eaLnBrk="1" hangingPunct="1">
              <a:lnSpc>
                <a:spcPct val="80000"/>
              </a:lnSpc>
              <a:spcBef>
                <a:spcPct val="0"/>
              </a:spcBef>
              <a:buFont typeface="Wingdings 2" panose="05020102010507070707" pitchFamily="18" charset="2"/>
              <a:buNone/>
              <a:tabLst>
                <a:tab pos="4308475" algn="l"/>
              </a:tabLst>
            </a:pPr>
            <a:r>
              <a:rPr lang="el-GR" altLang="de-DE" sz="1800" b="1" dirty="0" smtClean="0">
                <a:latin typeface="+mj-lt"/>
                <a:cs typeface="Times New Roman" panose="02020603050405020304" pitchFamily="18" charset="0"/>
              </a:rPr>
              <a:t>;;;</a:t>
            </a:r>
            <a:endParaRPr lang="de-DE" altLang="de-DE" sz="1800" b="1" dirty="0" smtClean="0">
              <a:latin typeface="+mj-lt"/>
              <a:cs typeface="Times New Roman" panose="02020603050405020304" pitchFamily="18" charset="0"/>
            </a:endParaRPr>
          </a:p>
          <a:p>
            <a:pPr algn="ctr" eaLnBrk="1" hangingPunct="1">
              <a:lnSpc>
                <a:spcPct val="90000"/>
              </a:lnSpc>
              <a:spcBef>
                <a:spcPct val="0"/>
              </a:spcBef>
              <a:buFont typeface="Wingdings 2" panose="05020102010507070707" pitchFamily="18" charset="2"/>
              <a:buNone/>
              <a:tabLst>
                <a:tab pos="4308475" algn="l"/>
              </a:tabLst>
            </a:pPr>
            <a:endParaRPr lang="de-DE" altLang="de-DE" sz="1800" b="1" dirty="0" smtClean="0">
              <a:latin typeface="+mj-lt"/>
              <a:cs typeface="Times New Roman" panose="02020603050405020304" pitchFamily="18" charset="0"/>
            </a:endParaRPr>
          </a:p>
        </p:txBody>
      </p:sp>
      <p:sp>
        <p:nvSpPr>
          <p:cNvPr id="33795" name="Rectangle 8"/>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12</a:t>
            </a:r>
          </a:p>
        </p:txBody>
      </p:sp>
      <p:sp>
        <p:nvSpPr>
          <p:cNvPr id="33796"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6.26</a:t>
            </a:r>
          </a:p>
        </p:txBody>
      </p:sp>
      <p:sp>
        <p:nvSpPr>
          <p:cNvPr id="33797" name="Text Box 10"/>
          <p:cNvSpPr txBox="1">
            <a:spLocks noChangeArrowheads="1"/>
          </p:cNvSpPr>
          <p:nvPr/>
        </p:nvSpPr>
        <p:spPr bwMode="auto">
          <a:xfrm>
            <a:off x="-9525" y="6635750"/>
            <a:ext cx="65881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lnSpc>
                <a:spcPct val="85000"/>
              </a:lnSpc>
              <a:spcBef>
                <a:spcPct val="0"/>
              </a:spcBef>
              <a:buClrTx/>
              <a:buSzTx/>
              <a:buFontTx/>
              <a:buNone/>
            </a:pPr>
            <a:r>
              <a:rPr lang="de-DE" altLang="de-DE" sz="800" b="0" i="1"/>
              <a:t>(</a:t>
            </a:r>
            <a:r>
              <a:rPr lang="de-DE" altLang="de-DE" sz="800" b="0"/>
              <a:t>“</a:t>
            </a:r>
            <a:r>
              <a:rPr lang="de-DE" altLang="de-DE" sz="800" b="0" i="1"/>
              <a:t>Verstecken</a:t>
            </a:r>
            <a:r>
              <a:rPr lang="de-DE" altLang="de-DE" sz="800" b="0"/>
              <a:t>”</a:t>
            </a:r>
            <a:r>
              <a:rPr lang="de-DE" altLang="de-DE" sz="800" b="0" i="1"/>
              <a:t> by Jana Pöttgen, borrowed from the brochure </a:t>
            </a:r>
            <a:r>
              <a:rPr lang="de-DE" altLang="de-DE" sz="800" b="0"/>
              <a:t>“</a:t>
            </a:r>
            <a:r>
              <a:rPr lang="de-DE" altLang="de-DE" sz="800" b="0" i="1"/>
              <a:t>Schizophrenie: </a:t>
            </a:r>
          </a:p>
          <a:p>
            <a:pPr eaLnBrk="1" hangingPunct="1">
              <a:lnSpc>
                <a:spcPct val="85000"/>
              </a:lnSpc>
              <a:spcBef>
                <a:spcPct val="0"/>
              </a:spcBef>
              <a:buClrTx/>
              <a:buSzTx/>
              <a:buFontTx/>
              <a:buNone/>
            </a:pPr>
            <a:r>
              <a:rPr lang="de-DE" altLang="de-DE" sz="800" b="0" i="1"/>
              <a:t>Eine Krankheit verliert ihre Dämonie</a:t>
            </a:r>
            <a:r>
              <a:rPr lang="de-DE" altLang="de-DE" sz="800" b="0"/>
              <a:t>”</a:t>
            </a:r>
            <a:r>
              <a:rPr lang="de-DE" altLang="de-DE" sz="800" b="0" i="1"/>
              <a:t>, 1988, by Troponwerke GmbH &amp; Co. KG)</a:t>
            </a:r>
          </a:p>
        </p:txBody>
      </p:sp>
      <p:sp>
        <p:nvSpPr>
          <p:cNvPr id="33798"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
        <p:nvSpPr>
          <p:cNvPr id="33799" name="Rectangle 12"/>
          <p:cNvSpPr>
            <a:spLocks noChangeArrowheads="1"/>
          </p:cNvSpPr>
          <p:nvPr/>
        </p:nvSpPr>
        <p:spPr bwMode="auto">
          <a:xfrm>
            <a:off x="179388" y="53975"/>
            <a:ext cx="8697912"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0"/>
              </a:spcBef>
              <a:buClrTx/>
              <a:buSzTx/>
              <a:buFontTx/>
              <a:buNone/>
            </a:pPr>
            <a:r>
              <a:rPr lang="el-GR" altLang="de-DE" sz="2000" b="0">
                <a:solidFill>
                  <a:srgbClr val="D16349"/>
                </a:solidFill>
              </a:rPr>
              <a:t>Παράδειγμα περιστατικού</a:t>
            </a:r>
            <a:r>
              <a:rPr lang="de-DE" altLang="de-DE" sz="2000" b="0">
                <a:solidFill>
                  <a:srgbClr val="D16349"/>
                </a:solidFill>
              </a:rPr>
              <a:t>:</a:t>
            </a:r>
            <a:br>
              <a:rPr lang="de-DE" altLang="de-DE" sz="2000" b="0">
                <a:solidFill>
                  <a:srgbClr val="D16349"/>
                </a:solidFill>
              </a:rPr>
            </a:br>
            <a:r>
              <a:rPr lang="el-GR" altLang="de-DE" sz="2000" b="0">
                <a:solidFill>
                  <a:srgbClr val="D16349"/>
                </a:solidFill>
              </a:rPr>
              <a:t>Πραγματική δίωξη ή παραληρητική ιδέα;</a:t>
            </a:r>
            <a:r>
              <a:rPr lang="de-DE" altLang="de-DE" sz="2000" b="0">
                <a:solidFill>
                  <a:srgbClr val="D16349"/>
                </a:solidFill>
              </a:rPr>
              <a:t> </a:t>
            </a:r>
          </a:p>
        </p:txBody>
      </p:sp>
      <p:pic>
        <p:nvPicPr>
          <p:cNvPr id="3380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1362075"/>
            <a:ext cx="3559175" cy="494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0749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body" idx="4294967295"/>
          </p:nvPr>
        </p:nvSpPr>
        <p:spPr>
          <a:xfrm>
            <a:off x="252413" y="990600"/>
            <a:ext cx="5678487" cy="4341813"/>
          </a:xfrm>
        </p:spPr>
        <p:txBody>
          <a:bodyPr/>
          <a:lstStyle/>
          <a:p>
            <a:pPr eaLnBrk="1" hangingPunct="1">
              <a:lnSpc>
                <a:spcPct val="90000"/>
              </a:lnSpc>
              <a:buFont typeface="Wingdings 2" panose="05020102010507070707" pitchFamily="18" charset="2"/>
              <a:buNone/>
              <a:tabLst>
                <a:tab pos="4308475" algn="l"/>
              </a:tabLst>
            </a:pPr>
            <a:r>
              <a:rPr lang="el-GR" altLang="de-DE" sz="1800" b="1" dirty="0" smtClean="0">
                <a:latin typeface="+mj-lt"/>
                <a:cs typeface="Times New Roman" panose="02020603050405020304" pitchFamily="18" charset="0"/>
              </a:rPr>
              <a:t>Παράδειγμα</a:t>
            </a:r>
            <a:r>
              <a:rPr lang="de-DE" altLang="de-DE" sz="1800" b="1"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Δίωξη από Σαϊεντολόγους</a:t>
            </a:r>
            <a:endParaRPr lang="de-DE" altLang="de-DE" sz="1800" dirty="0" smtClean="0">
              <a:latin typeface="+mj-lt"/>
              <a:cs typeface="Times New Roman" panose="02020603050405020304" pitchFamily="18" charset="0"/>
            </a:endParaRPr>
          </a:p>
          <a:p>
            <a:pPr eaLnBrk="1" hangingPunct="1">
              <a:buFont typeface="Wingdings 2" panose="05020102010507070707" pitchFamily="18" charset="2"/>
              <a:buNone/>
              <a:tabLst>
                <a:tab pos="4308475" algn="l"/>
              </a:tabLst>
            </a:pPr>
            <a:endParaRPr lang="de-DE" altLang="de-DE" sz="1800" dirty="0" smtClean="0">
              <a:solidFill>
                <a:srgbClr val="006699"/>
              </a:solidFill>
              <a:latin typeface="+mj-lt"/>
              <a:cs typeface="Times New Roman" panose="02020603050405020304" pitchFamily="18" charset="0"/>
            </a:endParaRPr>
          </a:p>
          <a:p>
            <a:pPr algn="ctr" eaLnBrk="1" hangingPunct="1">
              <a:lnSpc>
                <a:spcPct val="90000"/>
              </a:lnSpc>
              <a:spcBef>
                <a:spcPct val="0"/>
              </a:spcBef>
              <a:buFont typeface="Wingdings 2" panose="05020102010507070707" pitchFamily="18" charset="2"/>
              <a:buNone/>
              <a:tabLst>
                <a:tab pos="4308475" algn="l"/>
              </a:tabLst>
            </a:pPr>
            <a:r>
              <a:rPr lang="el-GR" altLang="de-DE" sz="1800" dirty="0" smtClean="0">
                <a:latin typeface="+mj-lt"/>
                <a:cs typeface="Times New Roman" panose="02020603050405020304" pitchFamily="18" charset="0"/>
              </a:rPr>
              <a:t>Πως μπορεί ο Γιάννης να ελέγξει </a:t>
            </a:r>
          </a:p>
          <a:p>
            <a:pPr algn="ctr" eaLnBrk="1" hangingPunct="1">
              <a:lnSpc>
                <a:spcPct val="90000"/>
              </a:lnSpc>
              <a:spcBef>
                <a:spcPct val="0"/>
              </a:spcBef>
              <a:buFont typeface="Wingdings 2" panose="05020102010507070707" pitchFamily="18" charset="2"/>
              <a:buNone/>
              <a:tabLst>
                <a:tab pos="4308475" algn="l"/>
              </a:tabLst>
            </a:pPr>
            <a:r>
              <a:rPr lang="el-GR" altLang="de-DE" sz="1800" dirty="0" smtClean="0">
                <a:latin typeface="+mj-lt"/>
                <a:cs typeface="Times New Roman" panose="02020603050405020304" pitchFamily="18" charset="0"/>
              </a:rPr>
              <a:t>την πεποίθησή του;</a:t>
            </a:r>
            <a:endParaRPr lang="de-DE" altLang="de-DE" sz="1800" dirty="0" smtClean="0">
              <a:latin typeface="+mj-lt"/>
              <a:cs typeface="Times New Roman" panose="02020603050405020304" pitchFamily="18" charset="0"/>
            </a:endParaRPr>
          </a:p>
          <a:p>
            <a:pPr eaLnBrk="1" hangingPunct="1">
              <a:buFont typeface="Wingdings 2" panose="05020102010507070707" pitchFamily="18" charset="2"/>
              <a:buNone/>
              <a:tabLst>
                <a:tab pos="4308475" algn="l"/>
              </a:tabLst>
            </a:pPr>
            <a:endParaRPr lang="de-DE" altLang="de-DE" sz="1800" b="1" dirty="0" smtClean="0">
              <a:latin typeface="+mj-lt"/>
              <a:cs typeface="Times New Roman" panose="02020603050405020304" pitchFamily="18" charset="0"/>
            </a:endParaRPr>
          </a:p>
          <a:p>
            <a:pPr eaLnBrk="1" hangingPunct="1">
              <a:buClr>
                <a:srgbClr val="8CADAE"/>
              </a:buClr>
              <a:buFontTx/>
              <a:buChar char="o"/>
              <a:tabLst>
                <a:tab pos="4308475" algn="l"/>
              </a:tabLst>
            </a:pPr>
            <a:r>
              <a:rPr lang="el-GR" altLang="de-DE" sz="1800" dirty="0" smtClean="0">
                <a:latin typeface="+mj-lt"/>
                <a:cs typeface="Times New Roman" panose="02020603050405020304" pitchFamily="18" charset="0"/>
              </a:rPr>
              <a:t>Διαφορετικές απόψεις: Ερωτήσεις σε φίλους, στην οικογένεια, καθώς επίσης σε ειδικούς (π.χ. γιατρό) για συμβουλή: Μοιράζονται την πεποίθησή του; </a:t>
            </a:r>
            <a:endParaRPr lang="de-DE" altLang="de-DE" sz="1800" dirty="0" smtClean="0">
              <a:latin typeface="+mj-lt"/>
              <a:cs typeface="Times New Roman" panose="02020603050405020304" pitchFamily="18" charset="0"/>
            </a:endParaRPr>
          </a:p>
          <a:p>
            <a:pPr eaLnBrk="1" hangingPunct="1">
              <a:buClr>
                <a:srgbClr val="8CADAE"/>
              </a:buClr>
              <a:buFontTx/>
              <a:buChar char="o"/>
              <a:tabLst>
                <a:tab pos="4308475" algn="l"/>
              </a:tabLst>
            </a:pPr>
            <a:r>
              <a:rPr lang="el-GR" altLang="de-DE" sz="1800" dirty="0" smtClean="0">
                <a:latin typeface="+mj-lt"/>
                <a:cs typeface="Times New Roman" panose="02020603050405020304" pitchFamily="18" charset="0"/>
              </a:rPr>
              <a:t>Προσωπικές εμπειρίες</a:t>
            </a:r>
            <a:r>
              <a:rPr lang="de-DE" altLang="de-DE" sz="1800"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Είναι ο Γιάννης επιρρεπής σε λανθασμένες πεποιθήσεις και ιδιαίτερες ιδέες όταν αισθάνεται στρες;</a:t>
            </a:r>
            <a:endParaRPr lang="de-DE" altLang="de-DE" sz="1800" dirty="0" smtClean="0">
              <a:latin typeface="+mj-lt"/>
              <a:cs typeface="Times New Roman" panose="02020603050405020304" pitchFamily="18" charset="0"/>
            </a:endParaRPr>
          </a:p>
          <a:p>
            <a:pPr eaLnBrk="1" hangingPunct="1">
              <a:buClr>
                <a:srgbClr val="8CADAE"/>
              </a:buClr>
              <a:buFontTx/>
              <a:buChar char="o"/>
              <a:tabLst>
                <a:tab pos="4308475" algn="l"/>
              </a:tabLst>
            </a:pPr>
            <a:r>
              <a:rPr lang="el-GR" altLang="de-DE" sz="1800" dirty="0" smtClean="0">
                <a:latin typeface="+mj-lt"/>
                <a:cs typeface="Times New Roman" panose="02020603050405020304" pitchFamily="18" charset="0"/>
              </a:rPr>
              <a:t>Έχει την τάση να είναι αγχώδης ή δύσπιστος;</a:t>
            </a:r>
            <a:endParaRPr lang="de-DE" altLang="de-DE" sz="1800" dirty="0" smtClean="0">
              <a:latin typeface="+mj-lt"/>
              <a:cs typeface="Times New Roman" panose="02020603050405020304" pitchFamily="18" charset="0"/>
            </a:endParaRPr>
          </a:p>
          <a:p>
            <a:pPr eaLnBrk="1" hangingPunct="1">
              <a:buClr>
                <a:srgbClr val="8CADAE"/>
              </a:buClr>
              <a:buFontTx/>
              <a:buNone/>
              <a:tabLst>
                <a:tab pos="4308475" algn="l"/>
              </a:tabLst>
            </a:pPr>
            <a:r>
              <a:rPr lang="de-DE" altLang="de-DE" sz="1800" dirty="0" smtClean="0">
                <a:solidFill>
                  <a:srgbClr val="006699"/>
                </a:solidFill>
                <a:latin typeface="+mj-lt"/>
                <a:cs typeface="Times New Roman" panose="02020603050405020304" pitchFamily="18" charset="0"/>
              </a:rPr>
              <a:t>    </a:t>
            </a:r>
          </a:p>
          <a:p>
            <a:pPr eaLnBrk="1" hangingPunct="1">
              <a:buFont typeface="Wingdings" panose="05000000000000000000" pitchFamily="2" charset="2"/>
              <a:buNone/>
              <a:tabLst>
                <a:tab pos="4308475" algn="l"/>
              </a:tabLst>
            </a:pPr>
            <a:r>
              <a:rPr lang="de-DE" altLang="de-DE" sz="1800"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Πιθανές συνέπειες της πεποίθησής του;</a:t>
            </a:r>
            <a:endParaRPr lang="de-DE" altLang="de-DE" sz="1800" dirty="0" smtClean="0">
              <a:latin typeface="+mj-lt"/>
              <a:cs typeface="Times New Roman" panose="02020603050405020304" pitchFamily="18" charset="0"/>
            </a:endParaRPr>
          </a:p>
          <a:p>
            <a:pPr eaLnBrk="1" hangingPunct="1">
              <a:buFont typeface="Wingdings" panose="05000000000000000000" pitchFamily="2" charset="2"/>
              <a:buNone/>
              <a:tabLst>
                <a:tab pos="4308475" algn="l"/>
              </a:tabLst>
            </a:pPr>
            <a:endParaRPr lang="de-DE" altLang="de-DE" sz="1800" dirty="0" smtClean="0">
              <a:latin typeface="+mj-lt"/>
              <a:cs typeface="Times New Roman" panose="02020603050405020304" pitchFamily="18" charset="0"/>
            </a:endParaRPr>
          </a:p>
          <a:p>
            <a:pPr eaLnBrk="1" hangingPunct="1">
              <a:spcBef>
                <a:spcPct val="0"/>
              </a:spcBef>
              <a:buFont typeface="Wingdings" panose="05000000000000000000" pitchFamily="2" charset="2"/>
              <a:buNone/>
              <a:tabLst>
                <a:tab pos="4308475" algn="l"/>
              </a:tabLst>
            </a:pPr>
            <a:endParaRPr lang="de-DE" altLang="de-DE" sz="1800" dirty="0" smtClean="0">
              <a:latin typeface="+mj-lt"/>
              <a:cs typeface="Times New Roman" panose="02020603050405020304" pitchFamily="18" charset="0"/>
            </a:endParaRPr>
          </a:p>
          <a:p>
            <a:pPr algn="ctr" eaLnBrk="1" hangingPunct="1">
              <a:spcBef>
                <a:spcPct val="0"/>
              </a:spcBef>
              <a:buFont typeface="Wingdings 2" panose="05020102010507070707" pitchFamily="18" charset="2"/>
              <a:buNone/>
              <a:tabLst>
                <a:tab pos="4308475" algn="l"/>
              </a:tabLst>
            </a:pPr>
            <a:endParaRPr lang="de-DE" altLang="de-DE" sz="1800" dirty="0" smtClean="0">
              <a:latin typeface="+mj-lt"/>
              <a:cs typeface="Times New Roman" panose="02020603050405020304" pitchFamily="18" charset="0"/>
            </a:endParaRPr>
          </a:p>
        </p:txBody>
      </p:sp>
      <p:sp>
        <p:nvSpPr>
          <p:cNvPr id="34819" name="Rectangle 8"/>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13</a:t>
            </a:r>
          </a:p>
        </p:txBody>
      </p:sp>
      <p:grpSp>
        <p:nvGrpSpPr>
          <p:cNvPr id="34820" name="Group 16"/>
          <p:cNvGrpSpPr>
            <a:grpSpLocks/>
          </p:cNvGrpSpPr>
          <p:nvPr/>
        </p:nvGrpSpPr>
        <p:grpSpPr bwMode="auto">
          <a:xfrm>
            <a:off x="0" y="6167438"/>
            <a:ext cx="2339975" cy="536575"/>
            <a:chOff x="0" y="3957"/>
            <a:chExt cx="1474" cy="338"/>
          </a:xfrm>
        </p:grpSpPr>
        <p:sp>
          <p:nvSpPr>
            <p:cNvPr id="34826" name="Rectangle 69"/>
            <p:cNvSpPr>
              <a:spLocks noChangeArrowheads="1"/>
            </p:cNvSpPr>
            <p:nvPr/>
          </p:nvSpPr>
          <p:spPr bwMode="auto">
            <a:xfrm>
              <a:off x="0" y="3957"/>
              <a:ext cx="1440"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endParaRPr lang="el-GR" altLang="de-DE" sz="1800" b="0"/>
            </a:p>
          </p:txBody>
        </p:sp>
        <p:pic>
          <p:nvPicPr>
            <p:cNvPr id="34827"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8"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400" b="0">
                  <a:sym typeface="Wingdings" panose="05000000000000000000" pitchFamily="2" charset="2"/>
                </a:rPr>
                <a:t>  </a:t>
              </a:r>
              <a:r>
                <a:rPr lang="de-DE" altLang="de-DE" sz="1200" b="0">
                  <a:sym typeface="Wingdings" panose="05000000000000000000" pitchFamily="2" charset="2"/>
                </a:rPr>
                <a:t></a:t>
              </a:r>
              <a:r>
                <a:rPr lang="de-DE" altLang="de-DE" sz="1200" b="0"/>
                <a:t> </a:t>
              </a:r>
              <a:r>
                <a:rPr lang="el-GR" altLang="de-DE" sz="1200" b="0"/>
                <a:t>φύλλο εργασίας</a:t>
              </a:r>
              <a:r>
                <a:rPr lang="de-DE" altLang="de-DE" sz="1200" b="0"/>
                <a:t> 6.1</a:t>
              </a:r>
            </a:p>
            <a:p>
              <a:pPr eaLnBrk="1" hangingPunct="1">
                <a:spcBef>
                  <a:spcPct val="0"/>
                </a:spcBef>
                <a:buClrTx/>
                <a:buSzTx/>
                <a:buFontTx/>
                <a:buNone/>
              </a:pPr>
              <a:r>
                <a:rPr lang="de-DE" altLang="de-DE" sz="1200" b="0"/>
                <a:t>     </a:t>
              </a:r>
            </a:p>
          </p:txBody>
        </p:sp>
      </p:grpSp>
      <p:sp>
        <p:nvSpPr>
          <p:cNvPr id="34821"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6.27</a:t>
            </a:r>
          </a:p>
        </p:txBody>
      </p:sp>
      <p:sp>
        <p:nvSpPr>
          <p:cNvPr id="34822" name="Text Box 10"/>
          <p:cNvSpPr txBox="1">
            <a:spLocks noChangeArrowheads="1"/>
          </p:cNvSpPr>
          <p:nvPr/>
        </p:nvSpPr>
        <p:spPr bwMode="auto">
          <a:xfrm>
            <a:off x="-9525" y="6635750"/>
            <a:ext cx="65881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lnSpc>
                <a:spcPct val="85000"/>
              </a:lnSpc>
              <a:spcBef>
                <a:spcPct val="0"/>
              </a:spcBef>
              <a:buClrTx/>
              <a:buSzTx/>
              <a:buFontTx/>
              <a:buNone/>
            </a:pPr>
            <a:r>
              <a:rPr lang="de-DE" altLang="de-DE" sz="800" b="0" i="1"/>
              <a:t>(</a:t>
            </a:r>
            <a:r>
              <a:rPr lang="de-DE" altLang="de-DE" sz="800" b="0"/>
              <a:t>“</a:t>
            </a:r>
            <a:r>
              <a:rPr lang="de-DE" altLang="de-DE" sz="800" b="0" i="1"/>
              <a:t>Verstecken</a:t>
            </a:r>
            <a:r>
              <a:rPr lang="de-DE" altLang="de-DE" sz="800" b="0"/>
              <a:t>”</a:t>
            </a:r>
            <a:r>
              <a:rPr lang="de-DE" altLang="de-DE" sz="800" b="0" i="1"/>
              <a:t> by Jana Pöttgen, borrowed from the brochure </a:t>
            </a:r>
            <a:r>
              <a:rPr lang="de-DE" altLang="de-DE" sz="800" b="0"/>
              <a:t>“</a:t>
            </a:r>
            <a:r>
              <a:rPr lang="de-DE" altLang="de-DE" sz="800" b="0" i="1"/>
              <a:t>Schizophrenie: </a:t>
            </a:r>
          </a:p>
          <a:p>
            <a:pPr eaLnBrk="1" hangingPunct="1">
              <a:lnSpc>
                <a:spcPct val="85000"/>
              </a:lnSpc>
              <a:spcBef>
                <a:spcPct val="0"/>
              </a:spcBef>
              <a:buClrTx/>
              <a:buSzTx/>
              <a:buFontTx/>
              <a:buNone/>
            </a:pPr>
            <a:r>
              <a:rPr lang="de-DE" altLang="de-DE" sz="800" b="0" i="1"/>
              <a:t>Eine Krankheit verliert ihre Dämonie</a:t>
            </a:r>
            <a:r>
              <a:rPr lang="de-DE" altLang="de-DE" sz="800" b="0"/>
              <a:t>”</a:t>
            </a:r>
            <a:r>
              <a:rPr lang="de-DE" altLang="de-DE" sz="800" b="0" i="1"/>
              <a:t>, 1988, by Troponwerke GmbH &amp; Co. KG)</a:t>
            </a:r>
          </a:p>
        </p:txBody>
      </p:sp>
      <p:sp>
        <p:nvSpPr>
          <p:cNvPr id="34823"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
        <p:nvSpPr>
          <p:cNvPr id="34824" name="Rectangle 12"/>
          <p:cNvSpPr>
            <a:spLocks noChangeArrowheads="1"/>
          </p:cNvSpPr>
          <p:nvPr/>
        </p:nvSpPr>
        <p:spPr bwMode="auto">
          <a:xfrm>
            <a:off x="179388" y="53975"/>
            <a:ext cx="8697912"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0"/>
              </a:spcBef>
              <a:buClrTx/>
              <a:buSzTx/>
              <a:buFontTx/>
              <a:buNone/>
            </a:pPr>
            <a:r>
              <a:rPr lang="el-GR" altLang="de-DE" sz="2000" b="0">
                <a:solidFill>
                  <a:srgbClr val="D16349"/>
                </a:solidFill>
              </a:rPr>
              <a:t>Παράδειγμα περιστατικού</a:t>
            </a:r>
            <a:r>
              <a:rPr lang="de-DE" altLang="de-DE" sz="2000" b="0">
                <a:solidFill>
                  <a:srgbClr val="D16349"/>
                </a:solidFill>
              </a:rPr>
              <a:t>:</a:t>
            </a:r>
            <a:br>
              <a:rPr lang="de-DE" altLang="de-DE" sz="2000" b="0">
                <a:solidFill>
                  <a:srgbClr val="D16349"/>
                </a:solidFill>
              </a:rPr>
            </a:br>
            <a:r>
              <a:rPr lang="el-GR" altLang="de-DE" sz="2000" b="0">
                <a:solidFill>
                  <a:srgbClr val="D16349"/>
                </a:solidFill>
              </a:rPr>
              <a:t>Πραγματική δίωξη ή παραληρητική ιδέα;</a:t>
            </a:r>
            <a:r>
              <a:rPr lang="de-DE" altLang="de-DE" sz="2000" b="0">
                <a:solidFill>
                  <a:srgbClr val="D16349"/>
                </a:solidFill>
              </a:rPr>
              <a:t> </a:t>
            </a:r>
          </a:p>
        </p:txBody>
      </p:sp>
      <p:pic>
        <p:nvPicPr>
          <p:cNvPr id="3482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1362075"/>
            <a:ext cx="3559175" cy="494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3467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body" idx="4294967295"/>
          </p:nvPr>
        </p:nvSpPr>
        <p:spPr>
          <a:xfrm>
            <a:off x="858838" y="981075"/>
            <a:ext cx="3635375" cy="287338"/>
          </a:xfrm>
        </p:spPr>
        <p:txBody>
          <a:bodyPr/>
          <a:lstStyle/>
          <a:p>
            <a:pPr eaLnBrk="1" hangingPunct="1">
              <a:buFont typeface="Wingdings 2" panose="05020102010507070707" pitchFamily="18" charset="2"/>
              <a:buNone/>
            </a:pPr>
            <a:r>
              <a:rPr lang="el-GR" altLang="de-DE" sz="1800" b="1" dirty="0" smtClean="0">
                <a:latin typeface="+mj-lt"/>
                <a:cs typeface="Times New Roman" panose="02020603050405020304" pitchFamily="18" charset="0"/>
              </a:rPr>
              <a:t>Παράδειγμα</a:t>
            </a:r>
            <a:r>
              <a:rPr lang="de-DE" altLang="de-DE" sz="1800" b="1" dirty="0" smtClean="0">
                <a:latin typeface="+mj-lt"/>
                <a:cs typeface="Times New Roman" panose="02020603050405020304" pitchFamily="18" charset="0"/>
              </a:rPr>
              <a:t>:</a:t>
            </a:r>
            <a:r>
              <a:rPr lang="de-DE" altLang="de-DE" sz="1800"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Δίωξη</a:t>
            </a:r>
            <a:r>
              <a:rPr lang="de-DE" altLang="de-DE" sz="1200" dirty="0" smtClean="0">
                <a:latin typeface="+mj-lt"/>
                <a:cs typeface="Times New Roman" panose="02020603050405020304" pitchFamily="18" charset="0"/>
              </a:rPr>
              <a:t> </a:t>
            </a:r>
            <a:endParaRPr lang="de-DE" altLang="de-DE" sz="1300" dirty="0" smtClean="0">
              <a:latin typeface="+mj-lt"/>
              <a:cs typeface="Times New Roman" panose="02020603050405020304" pitchFamily="18" charset="0"/>
            </a:endParaRPr>
          </a:p>
          <a:p>
            <a:pPr eaLnBrk="1" hangingPunct="1">
              <a:buFont typeface="Wingdings 2" panose="05020102010507070707" pitchFamily="18" charset="2"/>
              <a:buNone/>
            </a:pPr>
            <a:endParaRPr lang="de-DE" altLang="de-DE" sz="500" dirty="0" smtClean="0">
              <a:latin typeface="+mj-lt"/>
              <a:cs typeface="Times New Roman" panose="02020603050405020304" pitchFamily="18" charset="0"/>
            </a:endParaRPr>
          </a:p>
          <a:p>
            <a:pPr eaLnBrk="1" hangingPunct="1">
              <a:spcBef>
                <a:spcPct val="0"/>
              </a:spcBef>
              <a:buFont typeface="Wingdings 2" panose="05020102010507070707" pitchFamily="18" charset="2"/>
              <a:buNone/>
            </a:pPr>
            <a:endParaRPr lang="de-DE" altLang="de-DE" sz="1200" dirty="0" smtClean="0">
              <a:latin typeface="+mj-lt"/>
              <a:cs typeface="Times New Roman" panose="02020603050405020304" pitchFamily="18" charset="0"/>
            </a:endParaRPr>
          </a:p>
        </p:txBody>
      </p:sp>
      <p:sp>
        <p:nvSpPr>
          <p:cNvPr id="35843" name="Rectangle 4"/>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14</a:t>
            </a:r>
          </a:p>
        </p:txBody>
      </p:sp>
      <p:graphicFrame>
        <p:nvGraphicFramePr>
          <p:cNvPr id="15416" name="Group 56"/>
          <p:cNvGraphicFramePr>
            <a:graphicFrameLocks noGrp="1"/>
          </p:cNvGraphicFramePr>
          <p:nvPr/>
        </p:nvGraphicFramePr>
        <p:xfrm>
          <a:off x="34925" y="1971675"/>
          <a:ext cx="9074150" cy="4660900"/>
        </p:xfrm>
        <a:graphic>
          <a:graphicData uri="http://schemas.openxmlformats.org/drawingml/2006/table">
            <a:tbl>
              <a:tblPr/>
              <a:tblGrid>
                <a:gridCol w="2108200"/>
                <a:gridCol w="6965950"/>
              </a:tblGrid>
              <a:tr h="1822748">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2" pitchFamily="18" charset="2"/>
                        <a:buNone/>
                        <a:tabLst/>
                      </a:pPr>
                      <a:r>
                        <a:rPr kumimoji="0" lang="el-GR" sz="1700" b="0" i="0" u="none" strike="noStrike" cap="none" normalizeH="0" baseline="0" dirty="0" smtClean="0">
                          <a:ln>
                            <a:noFill/>
                          </a:ln>
                          <a:solidFill>
                            <a:schemeClr val="tx1"/>
                          </a:solidFill>
                          <a:effectLst/>
                          <a:latin typeface="Verdana" pitchFamily="34" charset="0"/>
                          <a:cs typeface="Times New Roman" pitchFamily="18" charset="0"/>
                        </a:rPr>
                        <a:t>Ο Γιάννης είναι πεπεισμένος ότι διώκεται.</a:t>
                      </a:r>
                      <a:endParaRPr kumimoji="0" lang="en-US" sz="1700" b="0" i="0" u="none" strike="noStrike" cap="none" normalizeH="0" baseline="0" dirty="0" smtClean="0">
                        <a:ln>
                          <a:noFill/>
                        </a:ln>
                        <a:solidFill>
                          <a:schemeClr val="tx1"/>
                        </a:solidFill>
                        <a:effectLst/>
                        <a:latin typeface="Verdana" pitchFamily="34" charset="0"/>
                        <a:cs typeface="Times New Roman" pitchFamily="18"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700" b="0" i="0" u="none" strike="noStrike" cap="none" normalizeH="0" baseline="0" dirty="0" smtClean="0">
                          <a:ln>
                            <a:noFill/>
                          </a:ln>
                          <a:solidFill>
                            <a:schemeClr val="tx1"/>
                          </a:solidFill>
                          <a:effectLst/>
                          <a:latin typeface="Verdana" pitchFamily="34" charset="0"/>
                          <a:cs typeface="Times New Roman" pitchFamily="18" charset="0"/>
                        </a:rPr>
                        <a:t>Είναι εξαιρετικά περιορισμένος στην καθημερινή του ζωή, καθώς ελάχιστα βγαίνει από το σπίτι (π.χ. προβλήματα με τη φροντίδα του εαυτού του, κοινωνική απομόνωση).</a:t>
                      </a:r>
                      <a:endParaRPr kumimoji="0" lang="en-US" sz="17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sz="17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700" b="0" i="0" u="none" strike="noStrike" cap="none" normalizeH="0" baseline="0" dirty="0" smtClean="0">
                          <a:ln>
                            <a:noFill/>
                          </a:ln>
                          <a:solidFill>
                            <a:schemeClr val="tx1"/>
                          </a:solidFill>
                          <a:effectLst/>
                          <a:latin typeface="Verdana" pitchFamily="34" charset="0"/>
                          <a:cs typeface="Times New Roman" pitchFamily="18" charset="0"/>
                        </a:rPr>
                        <a:t>Προβλήματα στη δουλεία λόγω αδικαιολόγητης απουσίας</a:t>
                      </a:r>
                      <a:r>
                        <a:rPr kumimoji="0" lang="en-US" sz="1700" b="0" i="0" u="none" strike="noStrike" cap="none" normalizeH="0" baseline="0" dirty="0" smtClean="0">
                          <a:ln>
                            <a:noFill/>
                          </a:ln>
                          <a:solidFill>
                            <a:schemeClr val="tx1"/>
                          </a:solidFill>
                          <a:effectLst/>
                          <a:latin typeface="Verdana" pitchFamily="34" charset="0"/>
                          <a:cs typeface="Times New Roman" pitchFamily="18" charset="0"/>
                        </a:rPr>
                        <a:t>. </a:t>
                      </a:r>
                    </a:p>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700" b="0" i="0" u="none" strike="noStrike" cap="none" normalizeH="0" baseline="0" dirty="0" smtClean="0">
                          <a:ln>
                            <a:noFill/>
                          </a:ln>
                          <a:solidFill>
                            <a:schemeClr val="tx1"/>
                          </a:solidFill>
                          <a:effectLst/>
                          <a:latin typeface="Verdana" pitchFamily="34" charset="0"/>
                          <a:cs typeface="Times New Roman" pitchFamily="18" charset="0"/>
                        </a:rPr>
                        <a:t>Η ζωή του καθορίζεται από αισθήματα έντονου φόβου και συνεχούς απειλής.</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38152">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700" b="1" i="0" u="none" strike="noStrike" cap="none" normalizeH="0" baseline="0" dirty="0" smtClean="0">
                          <a:ln>
                            <a:noFill/>
                          </a:ln>
                          <a:solidFill>
                            <a:schemeClr val="tx1"/>
                          </a:solidFill>
                          <a:effectLst/>
                          <a:latin typeface="Verdana" pitchFamily="34" charset="0"/>
                          <a:cs typeface="Times New Roman" pitchFamily="18" charset="0"/>
                        </a:rPr>
                        <a:t>Εναλλακτική ερμηνεία</a:t>
                      </a:r>
                      <a:r>
                        <a:rPr kumimoji="0" lang="de-DE" sz="1700" b="1" i="0" u="none" strike="noStrike" cap="none" normalizeH="0" baseline="0" dirty="0" smtClean="0">
                          <a:ln>
                            <a:noFill/>
                          </a:ln>
                          <a:solidFill>
                            <a:schemeClr val="tx1"/>
                          </a:solidFill>
                          <a:effectLst/>
                          <a:latin typeface="Verdana" pitchFamily="34" charset="0"/>
                          <a:cs typeface="Times New Roman" pitchFamily="18" charset="0"/>
                        </a:rPr>
                        <a:t>:</a:t>
                      </a:r>
                    </a:p>
                    <a:p>
                      <a:pPr marL="0" marR="0" lvl="0" indent="0" algn="l" defTabSz="914400" rtl="0" eaLnBrk="1" fontAlgn="base" latinLnBrk="0" hangingPunct="1">
                        <a:lnSpc>
                          <a:spcPct val="100000"/>
                        </a:lnSpc>
                        <a:spcBef>
                          <a:spcPct val="20000"/>
                        </a:spcBef>
                        <a:spcAft>
                          <a:spcPct val="0"/>
                        </a:spcAft>
                        <a:buClrTx/>
                        <a:buSzPct val="85000"/>
                        <a:buFont typeface="Wingdings 2" pitchFamily="18" charset="2"/>
                        <a:buNone/>
                        <a:tabLst/>
                      </a:pPr>
                      <a:r>
                        <a:rPr kumimoji="0" lang="el-GR" sz="1700" b="0" i="0" u="none" strike="noStrike" cap="none" normalizeH="0" baseline="0" dirty="0" smtClean="0">
                          <a:ln>
                            <a:noFill/>
                          </a:ln>
                          <a:solidFill>
                            <a:schemeClr val="tx1"/>
                          </a:solidFill>
                          <a:effectLst/>
                          <a:latin typeface="Verdana" pitchFamily="34" charset="0"/>
                          <a:cs typeface="Times New Roman" pitchFamily="18" charset="0"/>
                        </a:rPr>
                        <a:t>Ο Γιάννης αναγνωρίζει την ιδέα του ως εκδήλωση ενός προβλήματος ψυχικής υγείας. </a:t>
                      </a:r>
                      <a:endParaRPr kumimoji="0" lang="en-US" sz="17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en-US" sz="1700" b="0" i="0" u="none" strike="noStrike" cap="none" normalizeH="0" baseline="0" dirty="0" smtClean="0">
                        <a:ln>
                          <a:noFill/>
                        </a:ln>
                        <a:solidFill>
                          <a:schemeClr val="tx1"/>
                        </a:solidFill>
                        <a:effectLst/>
                        <a:latin typeface="Verdana" pitchFamily="34" charset="0"/>
                        <a:cs typeface="Times New Roman" pitchFamily="18"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sz="17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700" b="0" i="0" u="none" strike="noStrike" cap="none" normalizeH="0" baseline="0" dirty="0" smtClean="0">
                          <a:ln>
                            <a:noFill/>
                          </a:ln>
                          <a:solidFill>
                            <a:schemeClr val="tx1"/>
                          </a:solidFill>
                          <a:effectLst/>
                          <a:latin typeface="Verdana" pitchFamily="34" charset="0"/>
                          <a:cs typeface="Times New Roman" pitchFamily="18" charset="0"/>
                        </a:rPr>
                        <a:t>Τα αισθήματα φόβου και απειλής σταματούν.</a:t>
                      </a:r>
                      <a:endParaRPr kumimoji="0" lang="en-US" sz="17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700" b="0" i="0" u="none" strike="noStrike" cap="none" normalizeH="0" baseline="0" dirty="0" smtClean="0">
                          <a:ln>
                            <a:noFill/>
                          </a:ln>
                          <a:solidFill>
                            <a:schemeClr val="tx1"/>
                          </a:solidFill>
                          <a:effectLst/>
                          <a:latin typeface="Verdana" pitchFamily="34" charset="0"/>
                          <a:cs typeface="Times New Roman" pitchFamily="18" charset="0"/>
                        </a:rPr>
                        <a:t>Πιθανά αισθήματα ντροπής μπορεί να προκύψουν καθώς είχε σταθερά προσκολληθεί στην ιδέα του και προσπαθούσε να πείσει τους άλλους.</a:t>
                      </a:r>
                      <a:endParaRPr kumimoji="0" lang="en-US" sz="17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700" b="0" i="0" u="none" strike="noStrike" cap="none" normalizeH="0" baseline="0" dirty="0" smtClean="0">
                          <a:ln>
                            <a:noFill/>
                          </a:ln>
                          <a:solidFill>
                            <a:schemeClr val="tx1"/>
                          </a:solidFill>
                          <a:effectLst/>
                          <a:latin typeface="Verdana" pitchFamily="34" charset="0"/>
                          <a:cs typeface="Times New Roman" pitchFamily="18" charset="0"/>
                        </a:rPr>
                        <a:t>Είναι σε θέση να αποδεχθεί επαγγελματική βοήθεια, καθώς και την ενθάρρυνση από τους φίλους και την οικογένεια. Η κατάστασή του βελτιώνεται.</a:t>
                      </a:r>
                      <a:endParaRPr kumimoji="0" lang="en-US" sz="1700" b="0" i="0" u="none" strike="noStrike" cap="none" normalizeH="0" baseline="0" dirty="0" smtClean="0">
                        <a:ln>
                          <a:noFill/>
                        </a:ln>
                        <a:solidFill>
                          <a:schemeClr val="tx1"/>
                        </a:solidFill>
                        <a:effectLst/>
                        <a:latin typeface="Verdana" pitchFamily="34" charset="0"/>
                        <a:cs typeface="Times New Roman" pitchFamily="18" charset="0"/>
                      </a:endParaRPr>
                    </a:p>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700" b="0" i="0" u="none" strike="noStrike" cap="none" normalizeH="0" baseline="0" dirty="0" smtClean="0">
                          <a:ln>
                            <a:noFill/>
                          </a:ln>
                          <a:solidFill>
                            <a:schemeClr val="tx1"/>
                          </a:solidFill>
                          <a:effectLst/>
                          <a:latin typeface="Verdana" pitchFamily="34" charset="0"/>
                          <a:cs typeface="Times New Roman" pitchFamily="18" charset="0"/>
                        </a:rPr>
                        <a:t>Ξοδεύει χρόνο πάλι με τους φίλους του και φροντίζει για το μέλλον, τόσο στην προσωπική όσο και στην επαγγελματική ζωή του.</a:t>
                      </a:r>
                      <a:endParaRPr kumimoji="0" lang="en-US" sz="1700" b="0" i="0" u="none" strike="noStrike" cap="none" normalizeH="0" baseline="0" dirty="0" smtClean="0">
                        <a:ln>
                          <a:noFill/>
                        </a:ln>
                        <a:solidFill>
                          <a:schemeClr val="tx1"/>
                        </a:solidFill>
                        <a:effectLst/>
                        <a:latin typeface="Verdana" pitchFamily="34" charset="0"/>
                        <a:cs typeface="Times New Roman" pitchFamily="18"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5855" name="Rectangle 17"/>
          <p:cNvSpPr>
            <a:spLocks noChangeArrowheads="1"/>
          </p:cNvSpPr>
          <p:nvPr/>
        </p:nvSpPr>
        <p:spPr bwMode="auto">
          <a:xfrm>
            <a:off x="4810125" y="974725"/>
            <a:ext cx="2276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buClr>
                <a:srgbClr val="336699"/>
              </a:buClr>
              <a:buSzTx/>
              <a:buFontTx/>
              <a:buNone/>
            </a:pPr>
            <a:r>
              <a:rPr lang="el-GR" altLang="de-DE" sz="1800" b="0" dirty="0"/>
              <a:t>Πιθανές συνέπειες</a:t>
            </a:r>
            <a:endParaRPr lang="en-US" altLang="de-DE" sz="1800" b="0" dirty="0"/>
          </a:p>
        </p:txBody>
      </p:sp>
      <p:sp>
        <p:nvSpPr>
          <p:cNvPr id="35856" name="AutoShape 16"/>
          <p:cNvSpPr>
            <a:spLocks noChangeArrowheads="1"/>
          </p:cNvSpPr>
          <p:nvPr/>
        </p:nvSpPr>
        <p:spPr bwMode="auto">
          <a:xfrm>
            <a:off x="3708400" y="1033463"/>
            <a:ext cx="935038" cy="249237"/>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fr-FR"/>
          </a:p>
        </p:txBody>
      </p:sp>
      <p:pic>
        <p:nvPicPr>
          <p:cNvPr id="35857" name="Picture 24"/>
          <p:cNvPicPr>
            <a:picLocks noChangeAspect="1" noChangeArrowheads="1"/>
          </p:cNvPicPr>
          <p:nvPr/>
        </p:nvPicPr>
        <p:blipFill>
          <a:blip r:embed="rId3">
            <a:extLst>
              <a:ext uri="{28A0092B-C50C-407E-A947-70E740481C1C}">
                <a14:useLocalDpi xmlns:a14="http://schemas.microsoft.com/office/drawing/2010/main" val="0"/>
              </a:ext>
            </a:extLst>
          </a:blip>
          <a:srcRect t="7335"/>
          <a:stretch>
            <a:fillRect/>
          </a:stretch>
        </p:blipFill>
        <p:spPr bwMode="auto">
          <a:xfrm>
            <a:off x="33338" y="942975"/>
            <a:ext cx="757237"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8"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6.28</a:t>
            </a:r>
          </a:p>
        </p:txBody>
      </p:sp>
      <p:sp>
        <p:nvSpPr>
          <p:cNvPr id="35859" name="Text Box 10"/>
          <p:cNvSpPr txBox="1">
            <a:spLocks noChangeArrowheads="1"/>
          </p:cNvSpPr>
          <p:nvPr/>
        </p:nvSpPr>
        <p:spPr bwMode="auto">
          <a:xfrm>
            <a:off x="-9525" y="6635750"/>
            <a:ext cx="65881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lnSpc>
                <a:spcPct val="85000"/>
              </a:lnSpc>
              <a:spcBef>
                <a:spcPct val="0"/>
              </a:spcBef>
              <a:buClrTx/>
              <a:buSzTx/>
              <a:buFontTx/>
              <a:buNone/>
            </a:pPr>
            <a:r>
              <a:rPr lang="de-DE" altLang="de-DE" sz="800" b="0" i="1"/>
              <a:t>(</a:t>
            </a:r>
            <a:r>
              <a:rPr lang="de-DE" altLang="de-DE" sz="800" b="0"/>
              <a:t>“</a:t>
            </a:r>
            <a:r>
              <a:rPr lang="de-DE" altLang="de-DE" sz="800" b="0" i="1"/>
              <a:t>Verstecken” by Jana Pöttgen, borrowed from the brochure </a:t>
            </a:r>
            <a:r>
              <a:rPr lang="de-DE" altLang="de-DE" sz="800" b="0"/>
              <a:t>“</a:t>
            </a:r>
            <a:r>
              <a:rPr lang="de-DE" altLang="de-DE" sz="800" b="0" i="1"/>
              <a:t>Schizophrenie: </a:t>
            </a:r>
          </a:p>
          <a:p>
            <a:pPr eaLnBrk="1" hangingPunct="1">
              <a:lnSpc>
                <a:spcPct val="85000"/>
              </a:lnSpc>
              <a:spcBef>
                <a:spcPct val="0"/>
              </a:spcBef>
              <a:buClrTx/>
              <a:buSzTx/>
              <a:buFontTx/>
              <a:buNone/>
            </a:pPr>
            <a:r>
              <a:rPr lang="de-DE" altLang="de-DE" sz="800" b="0" i="1"/>
              <a:t>Eine Krankheit verliert ihre Dämonie”, 1988, by Troponwerke GmbH &amp; Co. KG)</a:t>
            </a:r>
          </a:p>
        </p:txBody>
      </p:sp>
      <p:sp>
        <p:nvSpPr>
          <p:cNvPr id="35860"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
        <p:nvSpPr>
          <p:cNvPr id="35861" name="Rectangle 12"/>
          <p:cNvSpPr>
            <a:spLocks noChangeArrowheads="1"/>
          </p:cNvSpPr>
          <p:nvPr/>
        </p:nvSpPr>
        <p:spPr bwMode="auto">
          <a:xfrm>
            <a:off x="179388" y="53975"/>
            <a:ext cx="8697912"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0"/>
              </a:spcBef>
              <a:buClrTx/>
              <a:buSzTx/>
              <a:buFontTx/>
              <a:buNone/>
            </a:pPr>
            <a:r>
              <a:rPr lang="el-GR" altLang="de-DE" sz="2000" b="0" dirty="0">
                <a:solidFill>
                  <a:srgbClr val="D16349"/>
                </a:solidFill>
              </a:rPr>
              <a:t>Παράδειγμα περιστατικού</a:t>
            </a:r>
            <a:r>
              <a:rPr lang="de-DE" altLang="de-DE" sz="2000" b="0" dirty="0">
                <a:solidFill>
                  <a:srgbClr val="D16349"/>
                </a:solidFill>
              </a:rPr>
              <a:t>:</a:t>
            </a:r>
            <a:br>
              <a:rPr lang="de-DE" altLang="de-DE" sz="2000" b="0" dirty="0">
                <a:solidFill>
                  <a:srgbClr val="D16349"/>
                </a:solidFill>
              </a:rPr>
            </a:br>
            <a:r>
              <a:rPr lang="el-GR" altLang="de-DE" sz="2000" b="0" dirty="0">
                <a:solidFill>
                  <a:srgbClr val="D16349"/>
                </a:solidFill>
              </a:rPr>
              <a:t>Πραγματική δίωξη ή παραληρητική ιδέα;</a:t>
            </a:r>
            <a:r>
              <a:rPr lang="de-DE" altLang="de-DE" sz="2000" b="0" dirty="0">
                <a:solidFill>
                  <a:srgbClr val="D16349"/>
                </a:solidFill>
              </a:rPr>
              <a:t> </a:t>
            </a:r>
          </a:p>
        </p:txBody>
      </p:sp>
    </p:spTree>
    <p:extLst>
      <p:ext uri="{BB962C8B-B14F-4D97-AF65-F5344CB8AC3E}">
        <p14:creationId xmlns:p14="http://schemas.microsoft.com/office/powerpoint/2010/main" val="31859386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4294967295"/>
          </p:nvPr>
        </p:nvSpPr>
        <p:spPr>
          <a:xfrm>
            <a:off x="-73025" y="1196975"/>
            <a:ext cx="6732588" cy="1081088"/>
          </a:xfrm>
        </p:spPr>
        <p:txBody>
          <a:bodyPr/>
          <a:lstStyle/>
          <a:p>
            <a:pPr eaLnBrk="1" hangingPunct="1">
              <a:buFont typeface="Wingdings 2" panose="05020102010507070707" pitchFamily="18" charset="2"/>
              <a:buNone/>
            </a:pPr>
            <a:r>
              <a:rPr lang="de-DE" altLang="de-DE" sz="1800" b="1" dirty="0" smtClean="0">
                <a:latin typeface="+mj-lt"/>
                <a:cs typeface="Times New Roman" panose="02020603050405020304" pitchFamily="18" charset="0"/>
              </a:rPr>
              <a:t>	</a:t>
            </a:r>
            <a:r>
              <a:rPr lang="el-GR" altLang="de-DE" sz="1800" b="1" dirty="0" smtClean="0">
                <a:latin typeface="+mj-lt"/>
                <a:cs typeface="Times New Roman" panose="02020603050405020304" pitchFamily="18" charset="0"/>
              </a:rPr>
              <a:t>Παράδειγμα</a:t>
            </a:r>
            <a:r>
              <a:rPr lang="de-DE" altLang="de-DE" sz="1800" b="1" dirty="0" smtClean="0">
                <a:latin typeface="+mj-lt"/>
                <a:cs typeface="Times New Roman" panose="02020603050405020304" pitchFamily="18" charset="0"/>
              </a:rPr>
              <a:t>:</a:t>
            </a:r>
            <a:r>
              <a:rPr lang="de-DE" altLang="de-DE" sz="1800"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Ο Σίμος είναι πεπεισμένος ότι είναι ο «εκελεκτός». Αισθάνεται ότι είναι ορισμένος να ηγηθεί των Θιβετιανών βουδιστών ως ο επόμενος Δαλάι Λάμα. Με τις τελευταίες του οικονομίες αγοράζει ένα αεροπορικό εισιτήριο για την Κίνα. </a:t>
            </a:r>
            <a:endParaRPr lang="de-DE" altLang="de-DE" sz="1800" dirty="0" smtClean="0">
              <a:latin typeface="+mj-lt"/>
              <a:cs typeface="Times New Roman" panose="02020603050405020304" pitchFamily="18" charset="0"/>
            </a:endParaRPr>
          </a:p>
          <a:p>
            <a:pPr eaLnBrk="1" hangingPunct="1">
              <a:buFont typeface="Wingdings 2" panose="05020102010507070707" pitchFamily="18" charset="2"/>
              <a:buNone/>
            </a:pPr>
            <a:r>
              <a:rPr lang="de-DE" altLang="de-DE" sz="1800" dirty="0" smtClean="0">
                <a:latin typeface="+mj-lt"/>
                <a:cs typeface="Times New Roman" panose="02020603050405020304" pitchFamily="18" charset="0"/>
              </a:rPr>
              <a:t>	</a:t>
            </a:r>
            <a:r>
              <a:rPr lang="el-GR" altLang="de-DE" sz="1800" b="1" dirty="0" smtClean="0">
                <a:latin typeface="+mj-lt"/>
                <a:cs typeface="Times New Roman" panose="02020603050405020304" pitchFamily="18" charset="0"/>
              </a:rPr>
              <a:t>Απόδειξη</a:t>
            </a:r>
            <a:r>
              <a:rPr lang="de-DE" altLang="de-DE" sz="1800" b="1" dirty="0" smtClean="0">
                <a:latin typeface="+mj-lt"/>
                <a:cs typeface="Times New Roman" panose="02020603050405020304" pitchFamily="18" charset="0"/>
              </a:rPr>
              <a:t>:</a:t>
            </a:r>
            <a:r>
              <a:rPr lang="de-DE" altLang="de-DE" sz="1800"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Κατά τη διαδρομή από τη δουλειά, όπου είχε μια διαφωνία με το αφεντικό του, προς το σπίτι είδε ένα γκράφιτι του Βούδα και ξαφνικά αισθάνθηκε φωτισμένος. Μετά από αυτή την εμπειρία είχε μια αίσθηση θεϊκής δύναμης.</a:t>
            </a:r>
            <a:endParaRPr lang="de-DE" altLang="de-DE" sz="1800" dirty="0" smtClean="0">
              <a:latin typeface="+mj-lt"/>
              <a:cs typeface="Times New Roman" panose="02020603050405020304" pitchFamily="18" charset="0"/>
            </a:endParaRPr>
          </a:p>
          <a:p>
            <a:pPr eaLnBrk="1" hangingPunct="1">
              <a:buFont typeface="Wingdings 2" panose="05020102010507070707" pitchFamily="18" charset="2"/>
              <a:buNone/>
            </a:pPr>
            <a:r>
              <a:rPr lang="de-DE" altLang="de-DE" sz="1800" dirty="0" smtClean="0">
                <a:latin typeface="+mj-lt"/>
                <a:cs typeface="Times New Roman" panose="02020603050405020304" pitchFamily="18" charset="0"/>
              </a:rPr>
              <a:t>		</a:t>
            </a:r>
          </a:p>
          <a:p>
            <a:pPr algn="ctr" eaLnBrk="1" hangingPunct="1">
              <a:buFont typeface="Wingdings 2" panose="05020102010507070707" pitchFamily="18" charset="2"/>
              <a:buNone/>
            </a:pPr>
            <a:r>
              <a:rPr lang="de-DE" altLang="de-DE" sz="1800"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Τι θα μπορούσε να αμφισβητήσει την πεποίθησή του Σίμου/Υπάρχει περιθώριο για αμφιβολίες;</a:t>
            </a:r>
            <a:r>
              <a:rPr lang="de-DE" altLang="de-DE" sz="1800" b="1" dirty="0" smtClean="0">
                <a:latin typeface="+mj-lt"/>
                <a:cs typeface="Times New Roman" panose="02020603050405020304" pitchFamily="18" charset="0"/>
              </a:rPr>
              <a:t>                     </a:t>
            </a:r>
            <a:r>
              <a:rPr lang="el-GR" altLang="de-DE" sz="1800" b="1" dirty="0" smtClean="0">
                <a:latin typeface="+mj-lt"/>
                <a:cs typeface="Times New Roman" panose="02020603050405020304" pitchFamily="18" charset="0"/>
              </a:rPr>
              <a:t>;;;</a:t>
            </a:r>
            <a:endParaRPr lang="de-DE" altLang="de-DE" sz="1800" b="1" dirty="0" smtClean="0">
              <a:latin typeface="+mj-lt"/>
              <a:cs typeface="Times New Roman" panose="02020603050405020304" pitchFamily="18" charset="0"/>
            </a:endParaRPr>
          </a:p>
          <a:p>
            <a:pPr eaLnBrk="1" hangingPunct="1">
              <a:buFont typeface="Wingdings 2" panose="05020102010507070707" pitchFamily="18" charset="2"/>
              <a:buNone/>
            </a:pPr>
            <a:endParaRPr lang="de-DE" altLang="de-DE" sz="1800" b="1" dirty="0" smtClean="0">
              <a:latin typeface="+mj-lt"/>
              <a:cs typeface="Times New Roman" panose="02020603050405020304" pitchFamily="18" charset="0"/>
            </a:endParaRPr>
          </a:p>
        </p:txBody>
      </p:sp>
      <p:sp>
        <p:nvSpPr>
          <p:cNvPr id="36867" name="Rectangle 4"/>
          <p:cNvSpPr>
            <a:spLocks noGrp="1" noChangeArrowheads="1"/>
          </p:cNvSpPr>
          <p:nvPr>
            <p:ph type="title" idx="4294967295"/>
          </p:nvPr>
        </p:nvSpPr>
        <p:spPr>
          <a:xfrm>
            <a:off x="-36513" y="44450"/>
            <a:ext cx="9144001" cy="646113"/>
          </a:xfrm>
        </p:spPr>
        <p:txBody>
          <a:bodyPr anchor="ctr"/>
          <a:lstStyle/>
          <a:p>
            <a:pPr eaLnBrk="1" hangingPunct="1"/>
            <a:r>
              <a:rPr lang="el-GR" altLang="de-DE" dirty="0" smtClean="0">
                <a:cs typeface="Times New Roman" panose="02020603050405020304" pitchFamily="18" charset="0"/>
              </a:rPr>
              <a:t>Παράδειγμα περιστατικού</a:t>
            </a:r>
            <a:r>
              <a:rPr lang="de-DE" altLang="de-DE" dirty="0" smtClean="0">
                <a:cs typeface="Times New Roman" panose="02020603050405020304" pitchFamily="18" charset="0"/>
              </a:rPr>
              <a:t>:</a:t>
            </a:r>
            <a:br>
              <a:rPr lang="de-DE" altLang="de-DE" dirty="0" smtClean="0">
                <a:cs typeface="Times New Roman" panose="02020603050405020304" pitchFamily="18" charset="0"/>
              </a:rPr>
            </a:br>
            <a:r>
              <a:rPr lang="el-GR" altLang="de-DE" dirty="0" smtClean="0">
                <a:cs typeface="Times New Roman" panose="02020603050405020304" pitchFamily="18" charset="0"/>
              </a:rPr>
              <a:t>Φώτιση ή παραληρητική ιδέα;</a:t>
            </a:r>
            <a:endParaRPr lang="de-DE" altLang="de-DE" dirty="0" smtClean="0">
              <a:cs typeface="Times New Roman" panose="02020603050405020304" pitchFamily="18" charset="0"/>
            </a:endParaRPr>
          </a:p>
        </p:txBody>
      </p:sp>
      <p:sp>
        <p:nvSpPr>
          <p:cNvPr id="36868" name="Text Box 8"/>
          <p:cNvSpPr txBox="1">
            <a:spLocks noChangeArrowheads="1"/>
          </p:cNvSpPr>
          <p:nvPr/>
        </p:nvSpPr>
        <p:spPr bwMode="auto">
          <a:xfrm>
            <a:off x="0" y="6643688"/>
            <a:ext cx="3352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de-DE" altLang="de-DE" sz="800" b="0" i="1"/>
              <a:t>(</a:t>
            </a:r>
            <a:r>
              <a:rPr lang="de-DE" altLang="de-DE" sz="800" b="0"/>
              <a:t>“</a:t>
            </a:r>
            <a:r>
              <a:rPr lang="de-DE" altLang="de-DE" sz="800" b="0" i="1"/>
              <a:t>Electro Graffito Buddha” by James Everett)</a:t>
            </a:r>
            <a:r>
              <a:rPr lang="de-DE" altLang="de-DE" sz="800" i="1"/>
              <a:t> </a:t>
            </a:r>
          </a:p>
        </p:txBody>
      </p:sp>
      <p:pic>
        <p:nvPicPr>
          <p:cNvPr id="36869" name="Picture 10" descr="Electro Graffito Buddha-flickr_ccc_James Ever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3713" y="1412875"/>
            <a:ext cx="2300287"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ectangle 11"/>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15</a:t>
            </a:r>
          </a:p>
        </p:txBody>
      </p:sp>
      <p:sp>
        <p:nvSpPr>
          <p:cNvPr id="36871"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6.29</a:t>
            </a:r>
          </a:p>
        </p:txBody>
      </p:sp>
      <p:sp>
        <p:nvSpPr>
          <p:cNvPr id="36872"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6368280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body" idx="4294967295"/>
          </p:nvPr>
        </p:nvSpPr>
        <p:spPr>
          <a:xfrm>
            <a:off x="238125" y="1196975"/>
            <a:ext cx="6691313" cy="1277938"/>
          </a:xfrm>
        </p:spPr>
        <p:txBody>
          <a:bodyPr/>
          <a:lstStyle/>
          <a:p>
            <a:pPr eaLnBrk="1" hangingPunct="1">
              <a:lnSpc>
                <a:spcPct val="90000"/>
              </a:lnSpc>
              <a:buFont typeface="Wingdings 2" panose="05020102010507070707" pitchFamily="18" charset="2"/>
              <a:buNone/>
              <a:tabLst>
                <a:tab pos="4308475" algn="l"/>
              </a:tabLst>
            </a:pPr>
            <a:r>
              <a:rPr lang="el-GR" altLang="de-DE" sz="1800" b="1" dirty="0" smtClean="0">
                <a:latin typeface="+mj-lt"/>
                <a:cs typeface="Times New Roman" panose="02020603050405020304" pitchFamily="18" charset="0"/>
              </a:rPr>
              <a:t>Παράδειγμα</a:t>
            </a:r>
            <a:r>
              <a:rPr lang="de-DE" altLang="de-DE" sz="1800" b="1"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Φώτιση</a:t>
            </a:r>
            <a:endParaRPr lang="de-DE" altLang="de-DE" sz="1800" dirty="0" smtClean="0">
              <a:latin typeface="+mj-lt"/>
              <a:cs typeface="Times New Roman" panose="02020603050405020304" pitchFamily="18" charset="0"/>
            </a:endParaRPr>
          </a:p>
          <a:p>
            <a:pPr eaLnBrk="1" hangingPunct="1">
              <a:lnSpc>
                <a:spcPct val="90000"/>
              </a:lnSpc>
              <a:buFont typeface="Wingdings 2" panose="05020102010507070707" pitchFamily="18" charset="2"/>
              <a:buNone/>
              <a:tabLst>
                <a:tab pos="4308475" algn="l"/>
              </a:tabLst>
            </a:pPr>
            <a:r>
              <a:rPr lang="el-GR" altLang="de-DE" sz="1800" b="1" dirty="0" smtClean="0">
                <a:latin typeface="+mj-lt"/>
                <a:cs typeface="Times New Roman" panose="02020603050405020304" pitchFamily="18" charset="0"/>
              </a:rPr>
              <a:t>Τι θα μπορούσε να αμφισβητήσει την πεποίθησή </a:t>
            </a:r>
          </a:p>
          <a:p>
            <a:pPr eaLnBrk="1" hangingPunct="1">
              <a:lnSpc>
                <a:spcPct val="90000"/>
              </a:lnSpc>
              <a:buFont typeface="Wingdings 2" panose="05020102010507070707" pitchFamily="18" charset="2"/>
              <a:buNone/>
              <a:tabLst>
                <a:tab pos="4308475" algn="l"/>
              </a:tabLst>
            </a:pPr>
            <a:r>
              <a:rPr lang="el-GR" altLang="de-DE" sz="1800" b="1" dirty="0" smtClean="0">
                <a:latin typeface="+mj-lt"/>
                <a:cs typeface="Times New Roman" panose="02020603050405020304" pitchFamily="18" charset="0"/>
              </a:rPr>
              <a:t>του Σίμου/Υπάρχει περιθώριο για αμφιβολίες; </a:t>
            </a:r>
          </a:p>
          <a:p>
            <a:pPr eaLnBrk="1" hangingPunct="1">
              <a:spcBef>
                <a:spcPct val="0"/>
              </a:spcBef>
              <a:buFont typeface="Wingdings 2" panose="05020102010507070707" pitchFamily="18" charset="2"/>
              <a:buNone/>
              <a:tabLst>
                <a:tab pos="4308475" algn="l"/>
              </a:tabLst>
            </a:pPr>
            <a:endParaRPr lang="de-DE" altLang="de-DE" sz="1800" b="1" dirty="0" smtClean="0">
              <a:latin typeface="+mj-lt"/>
              <a:cs typeface="Times New Roman" panose="02020603050405020304" pitchFamily="18" charset="0"/>
            </a:endParaRPr>
          </a:p>
          <a:p>
            <a:pPr eaLnBrk="1" hangingPunct="1">
              <a:spcBef>
                <a:spcPct val="0"/>
              </a:spcBef>
              <a:buClr>
                <a:srgbClr val="8CADAE"/>
              </a:buClr>
              <a:buFontTx/>
              <a:buChar char="o"/>
              <a:tabLst>
                <a:tab pos="4308475" algn="l"/>
              </a:tabLst>
            </a:pPr>
            <a:r>
              <a:rPr lang="el-GR" altLang="de-DE" sz="1800" dirty="0" smtClean="0">
                <a:latin typeface="+mj-lt"/>
                <a:cs typeface="Times New Roman" panose="02020603050405020304" pitchFamily="18" charset="0"/>
              </a:rPr>
              <a:t>Είναι το γκράφιτι και το αίσθημα φώτισης πειστικές ενδείξεις; Συμπτώσεις; </a:t>
            </a:r>
            <a:endParaRPr lang="de-DE" altLang="de-DE" sz="1800" dirty="0" smtClean="0">
              <a:latin typeface="+mj-lt"/>
              <a:cs typeface="Times New Roman" panose="02020603050405020304" pitchFamily="18" charset="0"/>
            </a:endParaRPr>
          </a:p>
          <a:p>
            <a:pPr eaLnBrk="1" hangingPunct="1">
              <a:spcBef>
                <a:spcPct val="0"/>
              </a:spcBef>
              <a:buClr>
                <a:srgbClr val="8CADAE"/>
              </a:buClr>
              <a:buFontTx/>
              <a:buChar char="o"/>
              <a:tabLst>
                <a:tab pos="4308475" algn="l"/>
              </a:tabLst>
            </a:pPr>
            <a:r>
              <a:rPr lang="el-GR" altLang="de-DE" sz="1800" dirty="0" smtClean="0">
                <a:latin typeface="+mj-lt"/>
                <a:cs typeface="Times New Roman" panose="02020603050405020304" pitchFamily="18" charset="0"/>
              </a:rPr>
              <a:t>Τι σχέση είχε ο δημιουργός του γκράφιτι με τη «φώτιση» του Σίμου; </a:t>
            </a:r>
            <a:endParaRPr lang="de-DE" altLang="de-DE" sz="1800" dirty="0" smtClean="0">
              <a:latin typeface="+mj-lt"/>
              <a:cs typeface="Times New Roman" panose="02020603050405020304" pitchFamily="18" charset="0"/>
            </a:endParaRPr>
          </a:p>
          <a:p>
            <a:pPr eaLnBrk="1" hangingPunct="1">
              <a:spcBef>
                <a:spcPct val="0"/>
              </a:spcBef>
              <a:buClr>
                <a:srgbClr val="8CADAE"/>
              </a:buClr>
              <a:buFontTx/>
              <a:buChar char="o"/>
              <a:tabLst>
                <a:tab pos="4308475" algn="l"/>
              </a:tabLst>
            </a:pPr>
            <a:r>
              <a:rPr lang="el-GR" altLang="de-DE" sz="1800" dirty="0" smtClean="0">
                <a:latin typeface="+mj-lt"/>
                <a:cs typeface="Times New Roman" panose="02020603050405020304" pitchFamily="18" charset="0"/>
              </a:rPr>
              <a:t>Γιατί θα πρέπει ο Σίμος να γίνει ο θρησκευτικός ηγέτης των Θιβετιανών βουδιστών αφού προέρχεται από μια χριστιανική κουλτούρα;</a:t>
            </a:r>
            <a:endParaRPr lang="de-DE" altLang="de-DE" sz="1800" dirty="0" smtClean="0">
              <a:latin typeface="+mj-lt"/>
              <a:cs typeface="Times New Roman" panose="02020603050405020304" pitchFamily="18" charset="0"/>
            </a:endParaRPr>
          </a:p>
          <a:p>
            <a:pPr eaLnBrk="1" hangingPunct="1">
              <a:spcBef>
                <a:spcPct val="0"/>
              </a:spcBef>
              <a:buClr>
                <a:srgbClr val="8CADAE"/>
              </a:buClr>
              <a:buFontTx/>
              <a:buChar char="o"/>
              <a:tabLst>
                <a:tab pos="4308475" algn="l"/>
              </a:tabLst>
            </a:pPr>
            <a:r>
              <a:rPr lang="de-DE" altLang="de-DE" sz="1800" dirty="0" smtClean="0">
                <a:latin typeface="+mj-lt"/>
                <a:cs typeface="Times New Roman" panose="02020603050405020304" pitchFamily="18" charset="0"/>
              </a:rPr>
              <a:t>…</a:t>
            </a:r>
          </a:p>
          <a:p>
            <a:pPr eaLnBrk="1" hangingPunct="1">
              <a:spcBef>
                <a:spcPct val="0"/>
              </a:spcBef>
              <a:buClr>
                <a:srgbClr val="8CADAE"/>
              </a:buClr>
              <a:buFontTx/>
              <a:buNone/>
              <a:tabLst>
                <a:tab pos="4308475" algn="l"/>
              </a:tabLst>
            </a:pPr>
            <a:endParaRPr lang="de-DE" altLang="de-DE" sz="1800" dirty="0" smtClean="0">
              <a:latin typeface="+mj-lt"/>
              <a:cs typeface="Times New Roman" panose="02020603050405020304" pitchFamily="18" charset="0"/>
            </a:endParaRPr>
          </a:p>
          <a:p>
            <a:pPr algn="ctr" eaLnBrk="1" hangingPunct="1">
              <a:spcBef>
                <a:spcPct val="0"/>
              </a:spcBef>
              <a:buFont typeface="Wingdings" panose="05000000000000000000" pitchFamily="2" charset="2"/>
              <a:buNone/>
              <a:tabLst>
                <a:tab pos="4308475" algn="l"/>
              </a:tabLst>
            </a:pPr>
            <a:r>
              <a:rPr lang="de-DE" altLang="de-DE" sz="1800"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Σε κάθε περίπτωση είναι υπερβολικά βιαστικό να αφήσει τα πάντα πίσω του βασισμένος απλώς σε ένα αίσθημα.</a:t>
            </a:r>
          </a:p>
          <a:p>
            <a:pPr eaLnBrk="1" hangingPunct="1">
              <a:spcBef>
                <a:spcPct val="0"/>
              </a:spcBef>
              <a:buFont typeface="Wingdings" panose="05000000000000000000" pitchFamily="2" charset="2"/>
              <a:buNone/>
              <a:tabLst>
                <a:tab pos="4308475" algn="l"/>
              </a:tabLst>
            </a:pPr>
            <a:endParaRPr lang="de-DE" altLang="de-DE" sz="1800" dirty="0" smtClean="0">
              <a:latin typeface="+mj-lt"/>
              <a:cs typeface="Times New Roman" panose="02020603050405020304" pitchFamily="18" charset="0"/>
            </a:endParaRPr>
          </a:p>
          <a:p>
            <a:pPr algn="ctr" eaLnBrk="1" hangingPunct="1">
              <a:lnSpc>
                <a:spcPct val="90000"/>
              </a:lnSpc>
              <a:spcBef>
                <a:spcPct val="0"/>
              </a:spcBef>
              <a:buFont typeface="Wingdings 2" panose="05020102010507070707" pitchFamily="18" charset="2"/>
              <a:buNone/>
              <a:tabLst>
                <a:tab pos="4308475" algn="l"/>
              </a:tabLst>
            </a:pPr>
            <a:r>
              <a:rPr lang="de-DE" altLang="de-DE" sz="1800"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Πώς μπορεί ο Σίμος να ελέγξει </a:t>
            </a:r>
          </a:p>
          <a:p>
            <a:pPr algn="ctr" eaLnBrk="1" hangingPunct="1">
              <a:lnSpc>
                <a:spcPct val="90000"/>
              </a:lnSpc>
              <a:spcBef>
                <a:spcPct val="0"/>
              </a:spcBef>
              <a:buFont typeface="Wingdings 2" panose="05020102010507070707" pitchFamily="18" charset="2"/>
              <a:buNone/>
              <a:tabLst>
                <a:tab pos="4308475" algn="l"/>
              </a:tabLst>
            </a:pPr>
            <a:r>
              <a:rPr lang="el-GR" altLang="de-DE" sz="1800" dirty="0" smtClean="0">
                <a:latin typeface="+mj-lt"/>
                <a:cs typeface="Times New Roman" panose="02020603050405020304" pitchFamily="18" charset="0"/>
              </a:rPr>
              <a:t>την πεποίθησή του;</a:t>
            </a:r>
            <a:endParaRPr lang="de-DE" altLang="de-DE" sz="1800" dirty="0" smtClean="0">
              <a:latin typeface="+mj-lt"/>
              <a:cs typeface="Times New Roman" panose="02020603050405020304" pitchFamily="18" charset="0"/>
            </a:endParaRPr>
          </a:p>
          <a:p>
            <a:pPr algn="ctr" eaLnBrk="1" hangingPunct="1">
              <a:buFont typeface="Wingdings 2" panose="05020102010507070707" pitchFamily="18" charset="2"/>
              <a:buNone/>
              <a:tabLst>
                <a:tab pos="4308475" algn="l"/>
              </a:tabLst>
            </a:pPr>
            <a:r>
              <a:rPr lang="el-GR" altLang="de-DE" sz="1800" b="1" dirty="0" smtClean="0">
                <a:latin typeface="+mj-lt"/>
                <a:cs typeface="Times New Roman" panose="02020603050405020304" pitchFamily="18" charset="0"/>
              </a:rPr>
              <a:t>;;;</a:t>
            </a:r>
            <a:endParaRPr lang="de-DE" altLang="de-DE" sz="1800" b="1" dirty="0" smtClean="0">
              <a:latin typeface="+mj-lt"/>
              <a:cs typeface="Times New Roman" panose="02020603050405020304" pitchFamily="18" charset="0"/>
            </a:endParaRPr>
          </a:p>
          <a:p>
            <a:pPr eaLnBrk="1" hangingPunct="1">
              <a:lnSpc>
                <a:spcPct val="80000"/>
              </a:lnSpc>
              <a:spcBef>
                <a:spcPct val="0"/>
              </a:spcBef>
              <a:buFont typeface="Wingdings 2" panose="05020102010507070707" pitchFamily="18" charset="2"/>
              <a:buNone/>
              <a:tabLst>
                <a:tab pos="4308475" algn="l"/>
              </a:tabLst>
            </a:pPr>
            <a:endParaRPr lang="de-DE" altLang="de-DE" sz="1800" dirty="0" smtClean="0">
              <a:latin typeface="+mj-lt"/>
              <a:cs typeface="Times New Roman" panose="02020603050405020304" pitchFamily="18" charset="0"/>
            </a:endParaRPr>
          </a:p>
        </p:txBody>
      </p:sp>
      <p:sp>
        <p:nvSpPr>
          <p:cNvPr id="37891"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16</a:t>
            </a:r>
          </a:p>
        </p:txBody>
      </p:sp>
      <p:pic>
        <p:nvPicPr>
          <p:cNvPr id="37892" name="Picture 13" descr="Electro Graffito Buddha-flickr_ccc_James Ever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3713" y="1412875"/>
            <a:ext cx="2300287"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6.30</a:t>
            </a:r>
          </a:p>
        </p:txBody>
      </p:sp>
      <p:sp>
        <p:nvSpPr>
          <p:cNvPr id="37894" name="Text Box 8"/>
          <p:cNvSpPr txBox="1">
            <a:spLocks noChangeArrowheads="1"/>
          </p:cNvSpPr>
          <p:nvPr/>
        </p:nvSpPr>
        <p:spPr bwMode="auto">
          <a:xfrm>
            <a:off x="0" y="6643688"/>
            <a:ext cx="3352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de-DE" altLang="de-DE" sz="800" b="0" i="1"/>
              <a:t>(</a:t>
            </a:r>
            <a:r>
              <a:rPr lang="de-DE" altLang="de-DE" sz="800" b="0"/>
              <a:t>“</a:t>
            </a:r>
            <a:r>
              <a:rPr lang="de-DE" altLang="de-DE" sz="800" b="0" i="1"/>
              <a:t>Electro Graffito Buddha” by James Everett)</a:t>
            </a:r>
            <a:r>
              <a:rPr lang="de-DE" altLang="de-DE" sz="800" i="1"/>
              <a:t> </a:t>
            </a:r>
          </a:p>
        </p:txBody>
      </p:sp>
      <p:sp>
        <p:nvSpPr>
          <p:cNvPr id="37896"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dirty="0">
                <a:solidFill>
                  <a:schemeClr val="tx2"/>
                </a:solidFill>
              </a:rPr>
              <a:t>αλλάζοντας πεποιθήσεις</a:t>
            </a:r>
            <a:endParaRPr lang="de-DE" altLang="de-DE" sz="1200" dirty="0">
              <a:solidFill>
                <a:schemeClr val="tx2"/>
              </a:solidFill>
            </a:endParaRPr>
          </a:p>
        </p:txBody>
      </p:sp>
      <p:sp>
        <p:nvSpPr>
          <p:cNvPr id="10" name="Rectangle 4"/>
          <p:cNvSpPr txBox="1">
            <a:spLocks noChangeArrowheads="1"/>
          </p:cNvSpPr>
          <p:nvPr/>
        </p:nvSpPr>
        <p:spPr bwMode="auto">
          <a:xfrm>
            <a:off x="-36513" y="44450"/>
            <a:ext cx="9144001"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l-GR" altLang="de-DE" b="0" kern="0" smtClean="0">
                <a:cs typeface="Times New Roman" panose="02020603050405020304" pitchFamily="18" charset="0"/>
              </a:rPr>
              <a:t>Παράδειγμα περιστατικού</a:t>
            </a:r>
            <a:r>
              <a:rPr lang="de-DE" altLang="de-DE" b="0" kern="0" smtClean="0">
                <a:cs typeface="Times New Roman" panose="02020603050405020304" pitchFamily="18" charset="0"/>
              </a:rPr>
              <a:t>:</a:t>
            </a:r>
            <a:br>
              <a:rPr lang="de-DE" altLang="de-DE" b="0" kern="0" smtClean="0">
                <a:cs typeface="Times New Roman" panose="02020603050405020304" pitchFamily="18" charset="0"/>
              </a:rPr>
            </a:br>
            <a:r>
              <a:rPr lang="el-GR" altLang="de-DE" b="0" kern="0" smtClean="0">
                <a:cs typeface="Times New Roman" panose="02020603050405020304" pitchFamily="18" charset="0"/>
              </a:rPr>
              <a:t>Φώτιση ή παραληρητική ιδέα;</a:t>
            </a:r>
            <a:endParaRPr lang="de-DE" altLang="de-DE" b="0" kern="0" dirty="0" smtClean="0">
              <a:cs typeface="Times New Roman" panose="02020603050405020304" pitchFamily="18" charset="0"/>
            </a:endParaRPr>
          </a:p>
        </p:txBody>
      </p:sp>
    </p:spTree>
    <p:extLst>
      <p:ext uri="{BB962C8B-B14F-4D97-AF65-F5344CB8AC3E}">
        <p14:creationId xmlns:p14="http://schemas.microsoft.com/office/powerpoint/2010/main" val="3685743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p:cNvSpPr>
            <a:spLocks noGrp="1" noChangeArrowheads="1"/>
          </p:cNvSpPr>
          <p:nvPr>
            <p:ph type="body" idx="4294967295"/>
          </p:nvPr>
        </p:nvSpPr>
        <p:spPr>
          <a:xfrm>
            <a:off x="241300" y="1168400"/>
            <a:ext cx="6321425" cy="4151313"/>
          </a:xfrm>
        </p:spPr>
        <p:txBody>
          <a:bodyPr/>
          <a:lstStyle/>
          <a:p>
            <a:pPr eaLnBrk="1" hangingPunct="1">
              <a:spcBef>
                <a:spcPct val="0"/>
              </a:spcBef>
              <a:buFont typeface="Wingdings 2" panose="05020102010507070707" pitchFamily="18" charset="2"/>
              <a:buNone/>
            </a:pPr>
            <a:r>
              <a:rPr lang="el-GR" altLang="de-DE" sz="1800" b="1" dirty="0" smtClean="0">
                <a:latin typeface="+mj-lt"/>
                <a:cs typeface="Times New Roman" panose="02020603050405020304" pitchFamily="18" charset="0"/>
              </a:rPr>
              <a:t>Παράδειγμα: </a:t>
            </a:r>
            <a:r>
              <a:rPr lang="el-GR" altLang="de-DE" sz="1800" dirty="0" smtClean="0">
                <a:latin typeface="+mj-lt"/>
                <a:cs typeface="Times New Roman" panose="02020603050405020304" pitchFamily="18" charset="0"/>
              </a:rPr>
              <a:t>Φώτιση</a:t>
            </a:r>
            <a:r>
              <a:rPr lang="de-DE" altLang="de-DE" sz="1800" dirty="0" smtClean="0">
                <a:latin typeface="+mj-lt"/>
                <a:cs typeface="Times New Roman" panose="02020603050405020304" pitchFamily="18" charset="0"/>
              </a:rPr>
              <a:t> </a:t>
            </a:r>
          </a:p>
          <a:p>
            <a:pPr eaLnBrk="1" hangingPunct="1">
              <a:lnSpc>
                <a:spcPct val="90000"/>
              </a:lnSpc>
              <a:spcBef>
                <a:spcPct val="0"/>
              </a:spcBef>
              <a:buFont typeface="Wingdings 2" panose="05020102010507070707" pitchFamily="18" charset="2"/>
              <a:buNone/>
            </a:pPr>
            <a:r>
              <a:rPr lang="el-GR" altLang="de-DE" sz="1800" dirty="0" smtClean="0">
                <a:latin typeface="+mj-lt"/>
                <a:cs typeface="Times New Roman" panose="02020603050405020304" pitchFamily="18" charset="0"/>
              </a:rPr>
              <a:t>Πώς μπορεί ο Σίμος να ελέγξει την πεποίθησή του;</a:t>
            </a:r>
            <a:endParaRPr lang="de-DE" altLang="de-DE" sz="1800" dirty="0" smtClean="0">
              <a:latin typeface="+mj-lt"/>
              <a:cs typeface="Times New Roman" panose="02020603050405020304" pitchFamily="18" charset="0"/>
            </a:endParaRPr>
          </a:p>
          <a:p>
            <a:pPr algn="ctr" eaLnBrk="1" hangingPunct="1">
              <a:lnSpc>
                <a:spcPct val="80000"/>
              </a:lnSpc>
              <a:spcBef>
                <a:spcPct val="0"/>
              </a:spcBef>
              <a:buFont typeface="Wingdings 2" panose="05020102010507070707" pitchFamily="18" charset="2"/>
              <a:buNone/>
            </a:pPr>
            <a:endParaRPr lang="de-DE" altLang="de-DE" sz="1800" dirty="0" smtClean="0">
              <a:latin typeface="+mj-lt"/>
              <a:cs typeface="Times New Roman" panose="02020603050405020304" pitchFamily="18" charset="0"/>
            </a:endParaRPr>
          </a:p>
          <a:p>
            <a:pPr eaLnBrk="1" hangingPunct="1">
              <a:lnSpc>
                <a:spcPct val="80000"/>
              </a:lnSpc>
              <a:spcBef>
                <a:spcPct val="0"/>
              </a:spcBef>
              <a:buClr>
                <a:srgbClr val="8CADAE"/>
              </a:buClr>
              <a:buFontTx/>
              <a:buChar char="o"/>
            </a:pPr>
            <a:r>
              <a:rPr lang="el-GR" altLang="de-DE" sz="1800" dirty="0" smtClean="0">
                <a:latin typeface="+mj-lt"/>
                <a:cs typeface="Times New Roman" panose="02020603050405020304" pitchFamily="18" charset="0"/>
              </a:rPr>
              <a:t>Διαφορετικές απόψεις: Ερωτήσεις σε φίλους, στην οικογένεια, καθώς, επίσης, σε ειδικούς (π.χ. γιατρό) για συμβουλή: Μοιράζονται την πεποίθησή του; </a:t>
            </a:r>
            <a:endParaRPr lang="de-DE" altLang="de-DE" sz="1800" dirty="0" smtClean="0">
              <a:latin typeface="+mj-lt"/>
              <a:cs typeface="Times New Roman" panose="02020603050405020304" pitchFamily="18" charset="0"/>
            </a:endParaRPr>
          </a:p>
          <a:p>
            <a:pPr eaLnBrk="1" hangingPunct="1">
              <a:lnSpc>
                <a:spcPct val="80000"/>
              </a:lnSpc>
              <a:spcBef>
                <a:spcPct val="0"/>
              </a:spcBef>
              <a:buClr>
                <a:srgbClr val="8CADAE"/>
              </a:buClr>
              <a:buFont typeface="Wingdings 2" panose="05020102010507070707" pitchFamily="18" charset="2"/>
              <a:buNone/>
            </a:pPr>
            <a:endParaRPr lang="de-DE" altLang="de-DE" sz="1800" dirty="0" smtClean="0">
              <a:latin typeface="+mj-lt"/>
              <a:cs typeface="Times New Roman" panose="02020603050405020304" pitchFamily="18" charset="0"/>
            </a:endParaRPr>
          </a:p>
          <a:p>
            <a:pPr eaLnBrk="1" hangingPunct="1">
              <a:lnSpc>
                <a:spcPct val="80000"/>
              </a:lnSpc>
              <a:spcBef>
                <a:spcPct val="0"/>
              </a:spcBef>
              <a:buClr>
                <a:srgbClr val="8CADAE"/>
              </a:buClr>
              <a:buFontTx/>
              <a:buChar char="o"/>
            </a:pPr>
            <a:r>
              <a:rPr lang="el-GR" altLang="de-DE" sz="1800" dirty="0" smtClean="0">
                <a:latin typeface="+mj-lt"/>
                <a:cs typeface="Times New Roman" panose="02020603050405020304" pitchFamily="18" charset="0"/>
              </a:rPr>
              <a:t>Προσωπικές εμπειρίες</a:t>
            </a:r>
            <a:r>
              <a:rPr lang="de-DE" altLang="de-DE" sz="1800"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Είναι ο Σίμος επιρρεπής σε λανθασμένες πεποιθήσεις και ιδιαίτερες ιδέες όταν αισθάνεται στρες;</a:t>
            </a:r>
            <a:endParaRPr lang="de-DE" altLang="de-DE" sz="1800" dirty="0" smtClean="0">
              <a:latin typeface="+mj-lt"/>
              <a:cs typeface="Times New Roman" panose="02020603050405020304" pitchFamily="18" charset="0"/>
            </a:endParaRPr>
          </a:p>
          <a:p>
            <a:pPr eaLnBrk="1" hangingPunct="1">
              <a:lnSpc>
                <a:spcPct val="80000"/>
              </a:lnSpc>
              <a:spcBef>
                <a:spcPct val="0"/>
              </a:spcBef>
              <a:buClr>
                <a:srgbClr val="8CADAE"/>
              </a:buClr>
              <a:buFontTx/>
              <a:buChar char="o"/>
            </a:pPr>
            <a:endParaRPr lang="de-DE" altLang="de-DE" sz="1800" dirty="0" smtClean="0">
              <a:latin typeface="+mj-lt"/>
              <a:cs typeface="Times New Roman" panose="02020603050405020304" pitchFamily="18" charset="0"/>
            </a:endParaRPr>
          </a:p>
          <a:p>
            <a:pPr eaLnBrk="1" hangingPunct="1">
              <a:lnSpc>
                <a:spcPct val="80000"/>
              </a:lnSpc>
              <a:spcBef>
                <a:spcPct val="0"/>
              </a:spcBef>
              <a:buClr>
                <a:srgbClr val="8CADAE"/>
              </a:buClr>
              <a:buFontTx/>
              <a:buChar char="o"/>
            </a:pPr>
            <a:r>
              <a:rPr lang="el-GR" altLang="de-DE" sz="1800" dirty="0" smtClean="0">
                <a:latin typeface="+mj-lt"/>
                <a:cs typeface="Times New Roman" panose="02020603050405020304" pitchFamily="18" charset="0"/>
              </a:rPr>
              <a:t>Λογική</a:t>
            </a:r>
            <a:r>
              <a:rPr lang="de-DE" altLang="de-DE" sz="1800"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Έχει ήδη ο επόμενος Δαλάι Λάμα επιλεγεί ή με άλλον τρόπο προκαθοριστεί;</a:t>
            </a:r>
          </a:p>
          <a:p>
            <a:pPr eaLnBrk="1" hangingPunct="1">
              <a:lnSpc>
                <a:spcPct val="80000"/>
              </a:lnSpc>
              <a:spcBef>
                <a:spcPct val="0"/>
              </a:spcBef>
              <a:buClr>
                <a:srgbClr val="8CADAE"/>
              </a:buClr>
              <a:buFont typeface="Wingdings 2" panose="05020102010507070707" pitchFamily="18" charset="2"/>
              <a:buNone/>
            </a:pPr>
            <a:endParaRPr lang="de-DE" altLang="de-DE" sz="1800" dirty="0" smtClean="0">
              <a:latin typeface="+mj-lt"/>
              <a:cs typeface="Times New Roman" panose="02020603050405020304" pitchFamily="18" charset="0"/>
            </a:endParaRPr>
          </a:p>
          <a:p>
            <a:pPr eaLnBrk="1" hangingPunct="1">
              <a:lnSpc>
                <a:spcPct val="80000"/>
              </a:lnSpc>
              <a:spcBef>
                <a:spcPct val="0"/>
              </a:spcBef>
              <a:buClr>
                <a:srgbClr val="8CADAE"/>
              </a:buClr>
              <a:buFontTx/>
              <a:buChar char="o"/>
            </a:pPr>
            <a:r>
              <a:rPr lang="el-GR" altLang="de-DE" sz="1800" dirty="0" smtClean="0">
                <a:latin typeface="+mj-lt"/>
                <a:cs typeface="Times New Roman" panose="02020603050405020304" pitchFamily="18" charset="0"/>
              </a:rPr>
              <a:t>Έχει ο Σίμος την τάση να αισθάνεται αδικαιολόγητη ευφορία ή να έχει ιδέες μεγαλείου;</a:t>
            </a:r>
          </a:p>
          <a:p>
            <a:pPr eaLnBrk="1" hangingPunct="1">
              <a:lnSpc>
                <a:spcPct val="80000"/>
              </a:lnSpc>
              <a:spcBef>
                <a:spcPct val="0"/>
              </a:spcBef>
              <a:buFont typeface="Wingdings 2" panose="05020102010507070707" pitchFamily="18" charset="2"/>
              <a:buNone/>
            </a:pPr>
            <a:endParaRPr lang="de-DE" altLang="de-DE" sz="1800" dirty="0" smtClean="0">
              <a:solidFill>
                <a:srgbClr val="006699"/>
              </a:solidFill>
              <a:latin typeface="+mj-lt"/>
              <a:cs typeface="Times New Roman" panose="02020603050405020304" pitchFamily="18" charset="0"/>
            </a:endParaRPr>
          </a:p>
          <a:p>
            <a:pPr eaLnBrk="1" hangingPunct="1">
              <a:buFont typeface="Wingdings" panose="05000000000000000000" pitchFamily="2" charset="2"/>
              <a:buNone/>
            </a:pPr>
            <a:r>
              <a:rPr lang="de-DE" altLang="de-DE" sz="1800" dirty="0" smtClean="0">
                <a:latin typeface="+mj-lt"/>
                <a:cs typeface="Times New Roman" panose="02020603050405020304" pitchFamily="18" charset="0"/>
              </a:rPr>
              <a:t>	</a:t>
            </a:r>
            <a:r>
              <a:rPr lang="el-GR" altLang="de-DE" sz="1800" dirty="0" smtClean="0">
                <a:latin typeface="+mj-lt"/>
                <a:cs typeface="Times New Roman" panose="02020603050405020304" pitchFamily="18" charset="0"/>
              </a:rPr>
              <a:t>Πιθανές συνέπειες της πεποίθησής του;</a:t>
            </a:r>
            <a:endParaRPr lang="de-DE" altLang="de-DE" sz="1800" dirty="0" smtClean="0">
              <a:latin typeface="+mj-lt"/>
              <a:cs typeface="Times New Roman" panose="02020603050405020304" pitchFamily="18" charset="0"/>
            </a:endParaRPr>
          </a:p>
        </p:txBody>
      </p:sp>
      <p:sp>
        <p:nvSpPr>
          <p:cNvPr id="38915"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17</a:t>
            </a:r>
          </a:p>
        </p:txBody>
      </p:sp>
      <p:pic>
        <p:nvPicPr>
          <p:cNvPr id="38916" name="Picture 15" descr="Electro Graffito Buddha-flickr_ccc_James Ever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3713" y="1412875"/>
            <a:ext cx="2300287"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17" name="Group 16"/>
          <p:cNvGrpSpPr>
            <a:grpSpLocks/>
          </p:cNvGrpSpPr>
          <p:nvPr/>
        </p:nvGrpSpPr>
        <p:grpSpPr bwMode="auto">
          <a:xfrm>
            <a:off x="0" y="6167438"/>
            <a:ext cx="2428875" cy="536575"/>
            <a:chOff x="0" y="3957"/>
            <a:chExt cx="1530" cy="338"/>
          </a:xfrm>
        </p:grpSpPr>
        <p:sp>
          <p:nvSpPr>
            <p:cNvPr id="38922" name="Rectangle 69"/>
            <p:cNvSpPr>
              <a:spLocks noChangeArrowheads="1"/>
            </p:cNvSpPr>
            <p:nvPr/>
          </p:nvSpPr>
          <p:spPr bwMode="auto">
            <a:xfrm>
              <a:off x="0" y="3957"/>
              <a:ext cx="1530"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endParaRPr lang="el-GR" altLang="de-DE" sz="1800" b="0"/>
            </a:p>
          </p:txBody>
        </p:sp>
        <p:pic>
          <p:nvPicPr>
            <p:cNvPr id="38923"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4"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400" b="0">
                  <a:sym typeface="Wingdings" panose="05000000000000000000" pitchFamily="2" charset="2"/>
                </a:rPr>
                <a:t>  </a:t>
              </a:r>
              <a:r>
                <a:rPr lang="de-DE" altLang="de-DE" sz="1200" b="0">
                  <a:sym typeface="Wingdings" panose="05000000000000000000" pitchFamily="2" charset="2"/>
                </a:rPr>
                <a:t></a:t>
              </a:r>
              <a:r>
                <a:rPr lang="de-DE" altLang="de-DE" sz="1200" b="0"/>
                <a:t> </a:t>
              </a:r>
              <a:r>
                <a:rPr lang="el-GR" altLang="de-DE" sz="1200" b="0"/>
                <a:t>φύλλο εργασίας</a:t>
              </a:r>
              <a:r>
                <a:rPr lang="de-DE" altLang="de-DE" sz="1200" b="0"/>
                <a:t> 6.2</a:t>
              </a:r>
            </a:p>
            <a:p>
              <a:pPr eaLnBrk="1" hangingPunct="1">
                <a:spcBef>
                  <a:spcPct val="0"/>
                </a:spcBef>
                <a:buClrTx/>
                <a:buSzTx/>
                <a:buFontTx/>
                <a:buNone/>
              </a:pPr>
              <a:r>
                <a:rPr lang="de-DE" altLang="de-DE" sz="1200" b="0"/>
                <a:t>     </a:t>
              </a:r>
            </a:p>
          </p:txBody>
        </p:sp>
      </p:grpSp>
      <p:sp>
        <p:nvSpPr>
          <p:cNvPr id="38918"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6.31</a:t>
            </a:r>
          </a:p>
        </p:txBody>
      </p:sp>
      <p:sp>
        <p:nvSpPr>
          <p:cNvPr id="38919" name="Text Box 8"/>
          <p:cNvSpPr txBox="1">
            <a:spLocks noChangeArrowheads="1"/>
          </p:cNvSpPr>
          <p:nvPr/>
        </p:nvSpPr>
        <p:spPr bwMode="auto">
          <a:xfrm>
            <a:off x="0" y="6643688"/>
            <a:ext cx="3352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de-DE" altLang="de-DE" sz="800" b="0" i="1"/>
              <a:t>(</a:t>
            </a:r>
            <a:r>
              <a:rPr lang="de-DE" altLang="de-DE" sz="800" b="0"/>
              <a:t>“</a:t>
            </a:r>
            <a:r>
              <a:rPr lang="de-DE" altLang="de-DE" sz="800" b="0" i="1"/>
              <a:t>Electro Graffito Buddha” by James Everett)</a:t>
            </a:r>
            <a:r>
              <a:rPr lang="de-DE" altLang="de-DE" sz="800" i="1"/>
              <a:t> </a:t>
            </a:r>
          </a:p>
        </p:txBody>
      </p:sp>
      <p:sp>
        <p:nvSpPr>
          <p:cNvPr id="38920"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
        <p:nvSpPr>
          <p:cNvPr id="13" name="Rectangle 4"/>
          <p:cNvSpPr txBox="1">
            <a:spLocks noChangeArrowheads="1"/>
          </p:cNvSpPr>
          <p:nvPr/>
        </p:nvSpPr>
        <p:spPr bwMode="auto">
          <a:xfrm>
            <a:off x="-36513" y="44450"/>
            <a:ext cx="9144001"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l-GR" altLang="de-DE" b="0" kern="0" dirty="0" smtClean="0">
                <a:cs typeface="Times New Roman" panose="02020603050405020304" pitchFamily="18" charset="0"/>
              </a:rPr>
              <a:t>Παράδειγμα περιστατικού</a:t>
            </a:r>
            <a:r>
              <a:rPr lang="de-DE" altLang="de-DE" b="0" kern="0" dirty="0" smtClean="0">
                <a:cs typeface="Times New Roman" panose="02020603050405020304" pitchFamily="18" charset="0"/>
              </a:rPr>
              <a:t>:</a:t>
            </a:r>
            <a:br>
              <a:rPr lang="de-DE" altLang="de-DE" b="0" kern="0" dirty="0" smtClean="0">
                <a:cs typeface="Times New Roman" panose="02020603050405020304" pitchFamily="18" charset="0"/>
              </a:rPr>
            </a:br>
            <a:r>
              <a:rPr lang="el-GR" altLang="de-DE" b="0" kern="0" dirty="0" smtClean="0">
                <a:cs typeface="Times New Roman" panose="02020603050405020304" pitchFamily="18" charset="0"/>
              </a:rPr>
              <a:t>Φώτιση ή παραληρητική ιδέα;</a:t>
            </a:r>
            <a:endParaRPr lang="de-DE" altLang="de-DE" b="0" kern="0" dirty="0" smtClean="0">
              <a:cs typeface="Times New Roman" panose="02020603050405020304" pitchFamily="18" charset="0"/>
            </a:endParaRPr>
          </a:p>
        </p:txBody>
      </p:sp>
    </p:spTree>
    <p:extLst>
      <p:ext uri="{BB962C8B-B14F-4D97-AF65-F5344CB8AC3E}">
        <p14:creationId xmlns:p14="http://schemas.microsoft.com/office/powerpoint/2010/main" val="18037983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18</a:t>
            </a:r>
          </a:p>
        </p:txBody>
      </p:sp>
      <p:graphicFrame>
        <p:nvGraphicFramePr>
          <p:cNvPr id="19510" name="Group 54"/>
          <p:cNvGraphicFramePr>
            <a:graphicFrameLocks noGrp="1"/>
          </p:cNvGraphicFramePr>
          <p:nvPr/>
        </p:nvGraphicFramePr>
        <p:xfrm>
          <a:off x="34925" y="1844675"/>
          <a:ext cx="9061450" cy="4826000"/>
        </p:xfrm>
        <a:graphic>
          <a:graphicData uri="http://schemas.openxmlformats.org/drawingml/2006/table">
            <a:tbl>
              <a:tblPr/>
              <a:tblGrid>
                <a:gridCol w="1873250"/>
                <a:gridCol w="7188200"/>
              </a:tblGrid>
              <a:tr h="2060575">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2" pitchFamily="18" charset="2"/>
                        <a:buNone/>
                        <a:tabLst/>
                      </a:pPr>
                      <a:r>
                        <a:rPr kumimoji="0" lang="el-GR" sz="1500" b="0" i="0" u="none" strike="noStrike" cap="none" normalizeH="0" baseline="0" dirty="0" smtClean="0">
                          <a:ln>
                            <a:noFill/>
                          </a:ln>
                          <a:solidFill>
                            <a:schemeClr val="tx1"/>
                          </a:solidFill>
                          <a:effectLst/>
                          <a:latin typeface="Verdana" pitchFamily="34" charset="0"/>
                        </a:rPr>
                        <a:t>Ο Σίμος είναι πεπεισμένος ότι είναι ένας θρησκευτικός ηγέτης.</a:t>
                      </a:r>
                      <a:endParaRPr kumimoji="0" lang="en-US" sz="1500" b="0"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Tx/>
                        <a:buSzPct val="85000"/>
                        <a:buFont typeface="Wingdings 2" pitchFamily="18" charset="2"/>
                        <a:buNone/>
                        <a:tabLst/>
                      </a:pPr>
                      <a:endParaRPr kumimoji="0" lang="en-US" sz="15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500" b="0" i="0" u="none" strike="noStrike" cap="none" normalizeH="0" baseline="0" dirty="0" smtClean="0">
                          <a:ln>
                            <a:noFill/>
                          </a:ln>
                          <a:solidFill>
                            <a:schemeClr val="tx1"/>
                          </a:solidFill>
                          <a:effectLst/>
                          <a:latin typeface="Verdana" pitchFamily="34" charset="0"/>
                        </a:rPr>
                        <a:t>Το ξόδεμα των τελευταίων του οικονομιών θα τον αφήσει χωρίς χρήματα.</a:t>
                      </a:r>
                      <a:endParaRPr kumimoji="0" lang="en-US" sz="1500" b="0" i="0" u="none" strike="noStrike" cap="none" normalizeH="0" baseline="0" dirty="0" smtClean="0">
                        <a:ln>
                          <a:noFill/>
                        </a:ln>
                        <a:solidFill>
                          <a:schemeClr val="tx1"/>
                        </a:solidFill>
                        <a:effectLst/>
                        <a:latin typeface="Verdana" pitchFamily="34" charset="0"/>
                      </a:endParaRPr>
                    </a:p>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lang="el-GR" sz="1500" baseline="0" dirty="0" smtClean="0"/>
                        <a:t>Θ</a:t>
                      </a:r>
                      <a:r>
                        <a:rPr lang="el-GR" sz="1500" dirty="0" smtClean="0"/>
                        <a:t>α μπορούσε να αντιμετωπίσει προβλήματα καθώς ο ίδιος δεν μπορεί να προβλέψει τις συνέπειες των πράξεών του (π.χ. συγκρούσεις με τους ανταγωνιστές, τον</a:t>
                      </a:r>
                      <a:r>
                        <a:rPr lang="el-GR" sz="1500" baseline="0" dirty="0" smtClean="0"/>
                        <a:t> </a:t>
                      </a:r>
                      <a:r>
                        <a:rPr lang="el-GR" sz="1500" dirty="0" smtClean="0"/>
                        <a:t>Κινέζικο στρατό που έχει καταλάβει το Θιβέτ).</a:t>
                      </a:r>
                      <a:endParaRPr kumimoji="0" lang="en-US" sz="1500" b="0" i="0" u="none" strike="noStrike" cap="none" normalizeH="0" baseline="0" dirty="0" smtClean="0">
                        <a:ln>
                          <a:noFill/>
                        </a:ln>
                        <a:solidFill>
                          <a:schemeClr val="tx1"/>
                        </a:solidFill>
                        <a:effectLst/>
                        <a:latin typeface="Verdana" pitchFamily="34" charset="0"/>
                      </a:endParaRPr>
                    </a:p>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500" b="0" i="0" u="none" strike="noStrike" cap="none" normalizeH="0" baseline="0" dirty="0" smtClean="0">
                          <a:ln>
                            <a:noFill/>
                          </a:ln>
                          <a:solidFill>
                            <a:schemeClr val="tx1"/>
                          </a:solidFill>
                          <a:effectLst/>
                          <a:latin typeface="Verdana" pitchFamily="34" charset="0"/>
                        </a:rPr>
                        <a:t>Αυξανόμενη απομόνωση και προβλήματα με το κοινωνικό περιβάλλον: τα άτομα που εμπιστεύεται μπορεί να τον αποφεύγουν λόγω της ιδέας του ή θα χάσει τις κοινωνικές του επαφές καθώς θα φύγει στο εξωτερικό. </a:t>
                      </a:r>
                      <a:endParaRPr kumimoji="0" lang="en-US" sz="1500" b="0"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sz="1500" b="0" i="0" u="none" strike="noStrike" cap="none" normalizeH="0" baseline="0" dirty="0" smtClean="0">
                          <a:ln>
                            <a:noFill/>
                          </a:ln>
                          <a:solidFill>
                            <a:schemeClr val="tx1"/>
                          </a:solidFill>
                          <a:effectLst/>
                          <a:latin typeface="Verdana" pitchFamily="34" charset="0"/>
                        </a:rPr>
                        <a:t> </a:t>
                      </a:r>
                      <a:r>
                        <a:rPr kumimoji="0" lang="el-GR" sz="1500" b="0" i="0" u="none" strike="noStrike" cap="none" normalizeH="0" baseline="0" dirty="0" smtClean="0">
                          <a:ln>
                            <a:noFill/>
                          </a:ln>
                          <a:solidFill>
                            <a:schemeClr val="tx1"/>
                          </a:solidFill>
                          <a:effectLst/>
                          <a:latin typeface="Verdana" pitchFamily="34" charset="0"/>
                        </a:rPr>
                        <a:t>Αύξηση της αυτοεκτίμησής του</a:t>
                      </a:r>
                      <a:r>
                        <a:rPr kumimoji="0" lang="en-US" sz="1500" b="0" i="0" u="none" strike="noStrike" cap="none" normalizeH="0" baseline="0" dirty="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114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500" b="1" i="0" u="none" strike="noStrike" cap="none" normalizeH="0" baseline="0" dirty="0" smtClean="0">
                          <a:ln>
                            <a:noFill/>
                          </a:ln>
                          <a:solidFill>
                            <a:schemeClr val="tx1"/>
                          </a:solidFill>
                          <a:effectLst/>
                          <a:latin typeface="Verdana" pitchFamily="34" charset="0"/>
                        </a:rPr>
                        <a:t>Εναλλακτική ερμηνεία</a:t>
                      </a:r>
                      <a:r>
                        <a:rPr kumimoji="0" lang="de-DE" sz="1500" b="1" i="0" u="none" strike="noStrike" cap="none" normalizeH="0" baseline="0" dirty="0" smtClean="0">
                          <a:ln>
                            <a:noFill/>
                          </a:ln>
                          <a:solidFill>
                            <a:schemeClr val="tx1"/>
                          </a:solidFill>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Tx/>
                        <a:buSzPct val="85000"/>
                        <a:buFont typeface="Wingdings 2" pitchFamily="18" charset="2"/>
                        <a:buNone/>
                        <a:tabLst/>
                      </a:pPr>
                      <a:r>
                        <a:rPr kumimoji="0" lang="el-GR" sz="1500" b="0" i="0" u="none" strike="noStrike" cap="none" normalizeH="0" baseline="0" dirty="0" smtClean="0">
                          <a:ln>
                            <a:noFill/>
                          </a:ln>
                          <a:solidFill>
                            <a:schemeClr val="tx1"/>
                          </a:solidFill>
                          <a:effectLst/>
                          <a:latin typeface="Verdana" pitchFamily="34" charset="0"/>
                        </a:rPr>
                        <a:t>Ο Γιάννης αναγνωρίζει την ιδέα του ως εκδήλωση ενός προβλήματος ψυχικής υγείας. </a:t>
                      </a:r>
                      <a:endParaRPr kumimoji="0" lang="en-US" sz="1500" b="0"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en-US" sz="15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500" b="0" i="0" u="none" strike="noStrike" cap="none" normalizeH="0" baseline="0" dirty="0" smtClean="0">
                          <a:ln>
                            <a:noFill/>
                          </a:ln>
                          <a:solidFill>
                            <a:schemeClr val="tx1"/>
                          </a:solidFill>
                          <a:effectLst/>
                          <a:latin typeface="Verdana" pitchFamily="34" charset="0"/>
                        </a:rPr>
                        <a:t>Τα παρατάει έγκαιρα και συνεπώς οι παραπάνω περιγραφόμενες αρνητικές συνέπειες της ιδέας του μπορούν να αποφευχθούν.</a:t>
                      </a:r>
                      <a:endParaRPr kumimoji="0" lang="en-US" sz="1500" b="0" i="0" u="none" strike="noStrike" cap="none" normalizeH="0" baseline="0" dirty="0" smtClean="0">
                        <a:ln>
                          <a:noFill/>
                        </a:ln>
                        <a:solidFill>
                          <a:schemeClr val="tx1"/>
                        </a:solidFill>
                        <a:effectLst/>
                        <a:latin typeface="Verdana" pitchFamily="34" charset="0"/>
                      </a:endParaRPr>
                    </a:p>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500" b="0" i="0" u="none" strike="noStrike" cap="none" normalizeH="0" baseline="0" dirty="0" smtClean="0">
                          <a:ln>
                            <a:noFill/>
                          </a:ln>
                          <a:solidFill>
                            <a:schemeClr val="tx1"/>
                          </a:solidFill>
                          <a:effectLst/>
                          <a:latin typeface="Verdana" pitchFamily="34" charset="0"/>
                        </a:rPr>
                        <a:t>Μπορεί να φροντίσει και πάλι τόσο το προσωπικό όσο και το επαγγελματικό του μέλλον (π.χ. να έρθει και πάλι σε επαφή με τους φίλους του)</a:t>
                      </a:r>
                      <a:r>
                        <a:rPr kumimoji="0" lang="en-US" sz="1500" b="0" i="0" u="none" strike="noStrike" cap="none" normalizeH="0" baseline="0" dirty="0" smtClean="0">
                          <a:ln>
                            <a:noFill/>
                          </a:ln>
                          <a:solidFill>
                            <a:schemeClr val="tx1"/>
                          </a:solidFill>
                          <a:effectLst/>
                          <a:latin typeface="Verdana" pitchFamily="34" charset="0"/>
                        </a:rPr>
                        <a:t>. </a:t>
                      </a:r>
                    </a:p>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500" b="0" i="0" u="none" strike="noStrike" cap="none" normalizeH="0" baseline="0" dirty="0" smtClean="0">
                          <a:ln>
                            <a:noFill/>
                          </a:ln>
                          <a:solidFill>
                            <a:schemeClr val="tx1"/>
                          </a:solidFill>
                          <a:effectLst/>
                          <a:latin typeface="Verdana" pitchFamily="34" charset="0"/>
                        </a:rPr>
                        <a:t>Ξυπνά από ένα όμορφο όνειρο! Πιθανά αισθήματα απογοήτευσης και ντροπής καθώς είχε προσκολληθεί σε μια λανθασμένη πεποίθηση</a:t>
                      </a:r>
                      <a:r>
                        <a:rPr kumimoji="0" lang="en-US" sz="1500" b="0" i="0" u="none" strike="noStrike" cap="none" normalizeH="0" baseline="0" dirty="0" smtClean="0">
                          <a:ln>
                            <a:noFill/>
                          </a:ln>
                          <a:solidFill>
                            <a:schemeClr val="tx1"/>
                          </a:solidFill>
                          <a:effectLst/>
                          <a:latin typeface="Verdana" pitchFamily="34" charset="0"/>
                        </a:rPr>
                        <a:t>. </a:t>
                      </a:r>
                    </a:p>
                    <a:p>
                      <a:pPr marL="180975" marR="0" lvl="0" indent="-180975"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l-GR" sz="1500" b="0" i="0" u="none" strike="noStrike" cap="none" normalizeH="0" baseline="0" dirty="0" smtClean="0">
                          <a:ln>
                            <a:noFill/>
                          </a:ln>
                          <a:solidFill>
                            <a:schemeClr val="tx1"/>
                          </a:solidFill>
                          <a:effectLst/>
                          <a:latin typeface="Verdana" pitchFamily="34" charset="0"/>
                        </a:rPr>
                        <a:t>Θα πρέπει να συνειδητοποιήσει ότι αντιμετωπίζει σοβαρά ψυχιατρικά προβλήματα και έχει ανάγκη από θεραπεία και υποστήριξη.</a:t>
                      </a:r>
                      <a:endParaRPr kumimoji="0" lang="en-US" sz="15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9950"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6.32</a:t>
            </a:r>
          </a:p>
        </p:txBody>
      </p:sp>
      <p:sp>
        <p:nvSpPr>
          <p:cNvPr id="39951" name="Rectangle 3"/>
          <p:cNvSpPr>
            <a:spLocks noChangeArrowheads="1"/>
          </p:cNvSpPr>
          <p:nvPr/>
        </p:nvSpPr>
        <p:spPr bwMode="auto">
          <a:xfrm>
            <a:off x="858838" y="981075"/>
            <a:ext cx="363537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buFont typeface="Wingdings 2" panose="05020102010507070707" pitchFamily="18" charset="2"/>
              <a:buNone/>
            </a:pPr>
            <a:r>
              <a:rPr lang="el-GR" altLang="de-DE" sz="1800"/>
              <a:t>Παράδειγμα</a:t>
            </a:r>
            <a:r>
              <a:rPr lang="de-DE" altLang="de-DE" sz="1800"/>
              <a:t>:</a:t>
            </a:r>
            <a:r>
              <a:rPr lang="de-DE" altLang="de-DE" sz="1800" b="0"/>
              <a:t> </a:t>
            </a:r>
            <a:r>
              <a:rPr lang="el-GR" altLang="de-DE" sz="1800" b="0"/>
              <a:t>Φώτιση</a:t>
            </a:r>
            <a:endParaRPr lang="de-DE" altLang="de-DE" sz="1300" b="0"/>
          </a:p>
          <a:p>
            <a:pPr eaLnBrk="1" hangingPunct="1">
              <a:buFont typeface="Wingdings 2" panose="05020102010507070707" pitchFamily="18" charset="2"/>
              <a:buNone/>
            </a:pPr>
            <a:endParaRPr lang="de-DE" altLang="de-DE" sz="500" b="0"/>
          </a:p>
          <a:p>
            <a:pPr eaLnBrk="1" hangingPunct="1">
              <a:spcBef>
                <a:spcPct val="0"/>
              </a:spcBef>
              <a:buFont typeface="Wingdings 2" panose="05020102010507070707" pitchFamily="18" charset="2"/>
              <a:buNone/>
            </a:pPr>
            <a:endParaRPr lang="de-DE" altLang="de-DE" sz="1200" b="0"/>
          </a:p>
        </p:txBody>
      </p:sp>
      <p:sp>
        <p:nvSpPr>
          <p:cNvPr id="39952" name="Rectangle 17"/>
          <p:cNvSpPr>
            <a:spLocks noChangeArrowheads="1"/>
          </p:cNvSpPr>
          <p:nvPr/>
        </p:nvSpPr>
        <p:spPr bwMode="auto">
          <a:xfrm>
            <a:off x="4810125" y="974725"/>
            <a:ext cx="2276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buClr>
                <a:srgbClr val="336699"/>
              </a:buClr>
              <a:buSzTx/>
              <a:buFontTx/>
              <a:buNone/>
            </a:pPr>
            <a:r>
              <a:rPr lang="el-GR" altLang="de-DE" sz="1800" b="0"/>
              <a:t>Πιθανές συνέπειες</a:t>
            </a:r>
            <a:endParaRPr lang="en-US" altLang="de-DE" sz="1800" b="0"/>
          </a:p>
        </p:txBody>
      </p:sp>
      <p:sp>
        <p:nvSpPr>
          <p:cNvPr id="39953" name="AutoShape 16"/>
          <p:cNvSpPr>
            <a:spLocks noChangeArrowheads="1"/>
          </p:cNvSpPr>
          <p:nvPr/>
        </p:nvSpPr>
        <p:spPr bwMode="auto">
          <a:xfrm>
            <a:off x="3708400" y="1033463"/>
            <a:ext cx="935038" cy="249237"/>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fr-FR"/>
          </a:p>
        </p:txBody>
      </p:sp>
      <p:pic>
        <p:nvPicPr>
          <p:cNvPr id="39954" name="Picture 40" descr="Electro Graffito Buddha-flickr_ccc_James Ever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946150"/>
            <a:ext cx="5746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5" name="Text Box 8"/>
          <p:cNvSpPr txBox="1">
            <a:spLocks noChangeArrowheads="1"/>
          </p:cNvSpPr>
          <p:nvPr/>
        </p:nvSpPr>
        <p:spPr bwMode="auto">
          <a:xfrm>
            <a:off x="0" y="6643688"/>
            <a:ext cx="3352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de-DE" altLang="de-DE" sz="800" b="0" i="1"/>
              <a:t>(</a:t>
            </a:r>
            <a:r>
              <a:rPr lang="de-DE" altLang="de-DE" sz="800" b="0"/>
              <a:t>“</a:t>
            </a:r>
            <a:r>
              <a:rPr lang="de-DE" altLang="de-DE" sz="800" b="0" i="1"/>
              <a:t>Electro Graffito Buddha” by James Everett)</a:t>
            </a:r>
            <a:r>
              <a:rPr lang="de-DE" altLang="de-DE" sz="800" i="1"/>
              <a:t> </a:t>
            </a:r>
          </a:p>
        </p:txBody>
      </p:sp>
      <p:sp>
        <p:nvSpPr>
          <p:cNvPr id="39956"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
        <p:nvSpPr>
          <p:cNvPr id="12" name="Rectangle 4"/>
          <p:cNvSpPr txBox="1">
            <a:spLocks noChangeArrowheads="1"/>
          </p:cNvSpPr>
          <p:nvPr/>
        </p:nvSpPr>
        <p:spPr bwMode="auto">
          <a:xfrm>
            <a:off x="-36513" y="44450"/>
            <a:ext cx="9144001"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l-GR" altLang="de-DE" b="0" kern="0" dirty="0" smtClean="0">
                <a:cs typeface="Times New Roman" panose="02020603050405020304" pitchFamily="18" charset="0"/>
              </a:rPr>
              <a:t>Παράδειγμα περιστατικού</a:t>
            </a:r>
            <a:r>
              <a:rPr lang="de-DE" altLang="de-DE" b="0" kern="0" dirty="0" smtClean="0">
                <a:cs typeface="Times New Roman" panose="02020603050405020304" pitchFamily="18" charset="0"/>
              </a:rPr>
              <a:t>:</a:t>
            </a:r>
            <a:br>
              <a:rPr lang="de-DE" altLang="de-DE" b="0" kern="0" dirty="0" smtClean="0">
                <a:cs typeface="Times New Roman" panose="02020603050405020304" pitchFamily="18" charset="0"/>
              </a:rPr>
            </a:br>
            <a:r>
              <a:rPr lang="el-GR" altLang="de-DE" b="0" kern="0" dirty="0" smtClean="0">
                <a:cs typeface="Times New Roman" panose="02020603050405020304" pitchFamily="18" charset="0"/>
              </a:rPr>
              <a:t>Φώτιση ή παραληρητική ιδέα;</a:t>
            </a:r>
            <a:endParaRPr lang="de-DE" altLang="de-DE" b="0" kern="0" dirty="0" smtClean="0">
              <a:cs typeface="Times New Roman" panose="02020603050405020304" pitchFamily="18" charset="0"/>
            </a:endParaRPr>
          </a:p>
        </p:txBody>
      </p:sp>
    </p:spTree>
    <p:extLst>
      <p:ext uri="{BB962C8B-B14F-4D97-AF65-F5344CB8AC3E}">
        <p14:creationId xmlns:p14="http://schemas.microsoft.com/office/powerpoint/2010/main" val="27134120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0" y="1511300"/>
            <a:ext cx="60848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endParaRPr lang="en-US" altLang="de-DE" sz="3000">
              <a:latin typeface="Arial" panose="020B0604020202020204" pitchFamily="34" charset="0"/>
            </a:endParaRPr>
          </a:p>
        </p:txBody>
      </p:sp>
      <p:sp>
        <p:nvSpPr>
          <p:cNvPr id="40963" name="Rectangle 5"/>
          <p:cNvSpPr>
            <a:spLocks noGrp="1" noChangeArrowheads="1"/>
          </p:cNvSpPr>
          <p:nvPr>
            <p:ph type="title" idx="4294967295"/>
          </p:nvPr>
        </p:nvSpPr>
        <p:spPr>
          <a:xfrm>
            <a:off x="-36513" y="-152400"/>
            <a:ext cx="9144001" cy="1143000"/>
          </a:xfrm>
        </p:spPr>
        <p:txBody>
          <a:bodyPr anchor="ctr"/>
          <a:lstStyle/>
          <a:p>
            <a:pPr eaLnBrk="1" hangingPunct="1"/>
            <a:r>
              <a:rPr lang="el-GR" altLang="de-DE" dirty="0" smtClean="0">
                <a:cs typeface="Times New Roman" panose="02020603050405020304" pitchFamily="18" charset="0"/>
              </a:rPr>
              <a:t>Οι δικές σας ιδέες : Προσωπικά παραδείγματα</a:t>
            </a:r>
            <a:endParaRPr lang="de-DE" altLang="de-DE" dirty="0" smtClean="0">
              <a:cs typeface="Times New Roman" panose="02020603050405020304" pitchFamily="18" charset="0"/>
            </a:endParaRPr>
          </a:p>
        </p:txBody>
      </p:sp>
      <p:sp>
        <p:nvSpPr>
          <p:cNvPr id="40964"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19</a:t>
            </a:r>
          </a:p>
        </p:txBody>
      </p:sp>
      <p:sp>
        <p:nvSpPr>
          <p:cNvPr id="40965" name="Text Box 7"/>
          <p:cNvSpPr txBox="1">
            <a:spLocks noChangeArrowheads="1"/>
          </p:cNvSpPr>
          <p:nvPr/>
        </p:nvSpPr>
        <p:spPr bwMode="auto">
          <a:xfrm>
            <a:off x="323850" y="1773238"/>
            <a:ext cx="84963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50000"/>
              </a:spcBef>
              <a:buClrTx/>
              <a:buSzTx/>
              <a:buFontTx/>
              <a:buNone/>
            </a:pPr>
            <a:r>
              <a:rPr lang="el-GR" altLang="de-DE" sz="1800" b="0" dirty="0"/>
              <a:t>Τι υποστηρίζει και τι όχι τις δικές σας ιδέες;</a:t>
            </a:r>
            <a:endParaRPr lang="de-DE" altLang="de-DE" sz="1800" b="0" dirty="0"/>
          </a:p>
          <a:p>
            <a:pPr algn="ctr" eaLnBrk="1" hangingPunct="1">
              <a:spcBef>
                <a:spcPct val="50000"/>
              </a:spcBef>
              <a:buClrTx/>
              <a:buSzTx/>
              <a:buFontTx/>
              <a:buNone/>
            </a:pPr>
            <a:endParaRPr lang="de-DE" altLang="de-DE" sz="1800" b="0" dirty="0"/>
          </a:p>
          <a:p>
            <a:pPr algn="ctr" eaLnBrk="1" hangingPunct="1">
              <a:spcBef>
                <a:spcPct val="50000"/>
              </a:spcBef>
              <a:buClrTx/>
              <a:buSzTx/>
              <a:buFontTx/>
              <a:buNone/>
            </a:pPr>
            <a:r>
              <a:rPr lang="el-GR" altLang="de-DE" sz="1800" b="0" dirty="0"/>
              <a:t>Πώς μπορείτε να ελέγξετε αυτές τις ιδέες;</a:t>
            </a:r>
            <a:endParaRPr lang="de-DE" altLang="de-DE" sz="1800" b="0" dirty="0"/>
          </a:p>
          <a:p>
            <a:pPr algn="ctr" eaLnBrk="1" hangingPunct="1">
              <a:spcBef>
                <a:spcPct val="50000"/>
              </a:spcBef>
              <a:buClrTx/>
              <a:buSzTx/>
              <a:buFontTx/>
              <a:buNone/>
            </a:pPr>
            <a:endParaRPr lang="de-DE" altLang="de-DE" sz="1800" b="0" dirty="0"/>
          </a:p>
          <a:p>
            <a:pPr algn="ctr" eaLnBrk="1" hangingPunct="1">
              <a:spcBef>
                <a:spcPct val="50000"/>
              </a:spcBef>
              <a:buClrTx/>
              <a:buSzTx/>
              <a:buFontTx/>
              <a:buNone/>
            </a:pPr>
            <a:r>
              <a:rPr lang="el-GR" altLang="de-DE" sz="1800" b="0" dirty="0"/>
              <a:t>Ποιες είναι οι πιθανές συνέπειες μιας λανθασμένης προσκόλλησης ή απόρριψης μιας ιδέας;</a:t>
            </a:r>
            <a:endParaRPr lang="de-DE" altLang="de-DE" sz="1800" b="0" dirty="0"/>
          </a:p>
        </p:txBody>
      </p:sp>
      <p:grpSp>
        <p:nvGrpSpPr>
          <p:cNvPr id="40966" name="Group 17"/>
          <p:cNvGrpSpPr>
            <a:grpSpLocks/>
          </p:cNvGrpSpPr>
          <p:nvPr/>
        </p:nvGrpSpPr>
        <p:grpSpPr bwMode="auto">
          <a:xfrm>
            <a:off x="0" y="6173788"/>
            <a:ext cx="2339975" cy="677862"/>
            <a:chOff x="0" y="3925"/>
            <a:chExt cx="1474" cy="427"/>
          </a:xfrm>
        </p:grpSpPr>
        <p:sp>
          <p:nvSpPr>
            <p:cNvPr id="40969" name="Rectangle 69"/>
            <p:cNvSpPr>
              <a:spLocks noChangeArrowheads="1"/>
            </p:cNvSpPr>
            <p:nvPr/>
          </p:nvSpPr>
          <p:spPr bwMode="auto">
            <a:xfrm>
              <a:off x="0" y="3927"/>
              <a:ext cx="130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endParaRPr lang="en-US" altLang="de-DE" sz="1800" b="0"/>
            </a:p>
          </p:txBody>
        </p:sp>
        <p:pic>
          <p:nvPicPr>
            <p:cNvPr id="40970"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6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1" name="Text Box 71"/>
            <p:cNvSpPr txBox="1">
              <a:spLocks noChangeArrowheads="1"/>
            </p:cNvSpPr>
            <p:nvPr/>
          </p:nvSpPr>
          <p:spPr bwMode="auto">
            <a:xfrm>
              <a:off x="160" y="3925"/>
              <a:ext cx="1314" cy="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400" b="0">
                  <a:sym typeface="Wingdings" panose="05000000000000000000" pitchFamily="2" charset="2"/>
                </a:rPr>
                <a:t>  </a:t>
              </a:r>
              <a:r>
                <a:rPr lang="de-DE" altLang="de-DE" sz="1200" b="0">
                  <a:sym typeface="Wingdings" panose="05000000000000000000" pitchFamily="2" charset="2"/>
                </a:rPr>
                <a:t></a:t>
              </a:r>
              <a:r>
                <a:rPr lang="de-DE" altLang="de-DE" sz="1200" b="0"/>
                <a:t> </a:t>
              </a:r>
              <a:r>
                <a:rPr lang="el-GR" altLang="de-DE" sz="1200" b="0"/>
                <a:t>φύλλα εργασίας</a:t>
              </a:r>
              <a:r>
                <a:rPr lang="de-DE" altLang="de-DE" sz="1200" b="0"/>
                <a:t> </a:t>
              </a:r>
            </a:p>
            <a:p>
              <a:pPr eaLnBrk="1" hangingPunct="1">
                <a:spcBef>
                  <a:spcPct val="0"/>
                </a:spcBef>
                <a:buClrTx/>
                <a:buSzTx/>
                <a:buFontTx/>
                <a:buNone/>
              </a:pPr>
              <a:r>
                <a:rPr lang="de-DE" altLang="de-DE" sz="1200" b="0"/>
                <a:t>´     6.3 </a:t>
              </a:r>
              <a:r>
                <a:rPr lang="el-GR" altLang="de-DE" sz="1200" b="0"/>
                <a:t>α</a:t>
              </a:r>
              <a:r>
                <a:rPr lang="de-DE" altLang="de-DE" sz="1200" b="0"/>
                <a:t>, </a:t>
              </a:r>
              <a:r>
                <a:rPr lang="el-GR" altLang="de-DE" sz="1200" b="0"/>
                <a:t>β</a:t>
              </a:r>
              <a:r>
                <a:rPr lang="de-DE" altLang="de-DE" sz="1200" b="0"/>
                <a:t>, </a:t>
              </a:r>
              <a:r>
                <a:rPr lang="el-GR" altLang="de-DE" sz="1200" b="0"/>
                <a:t>γ</a:t>
              </a:r>
              <a:endParaRPr lang="de-DE" altLang="de-DE" sz="1200" b="0"/>
            </a:p>
            <a:p>
              <a:pPr eaLnBrk="1" hangingPunct="1">
                <a:spcBef>
                  <a:spcPct val="0"/>
                </a:spcBef>
                <a:buClrTx/>
                <a:buSzTx/>
                <a:buFontTx/>
                <a:buNone/>
              </a:pPr>
              <a:r>
                <a:rPr lang="de-DE" altLang="de-DE" sz="1200" b="0"/>
                <a:t>     </a:t>
              </a:r>
            </a:p>
          </p:txBody>
        </p:sp>
      </p:grpSp>
      <p:sp>
        <p:nvSpPr>
          <p:cNvPr id="40967"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6.33</a:t>
            </a:r>
          </a:p>
        </p:txBody>
      </p:sp>
      <p:sp>
        <p:nvSpPr>
          <p:cNvPr id="40968"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22945632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3"/>
          <p:cNvSpPr txBox="1">
            <a:spLocks noChangeArrowheads="1"/>
          </p:cNvSpPr>
          <p:nvPr/>
        </p:nvSpPr>
        <p:spPr bwMode="auto">
          <a:xfrm>
            <a:off x="0" y="-9525"/>
            <a:ext cx="91440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0"/>
              </a:spcBef>
              <a:buClrTx/>
              <a:buSzTx/>
              <a:buFontTx/>
              <a:buNone/>
            </a:pPr>
            <a:r>
              <a:rPr lang="el-GR" altLang="de-DE" sz="1800" b="0" dirty="0">
                <a:solidFill>
                  <a:srgbClr val="D16349"/>
                </a:solidFill>
              </a:rPr>
              <a:t>Αλλαγές στο περιβάλλον! Είναι πραγματικά αληθινές;</a:t>
            </a:r>
            <a:endParaRPr lang="de-DE" altLang="de-DE" sz="1600" b="0" dirty="0">
              <a:solidFill>
                <a:schemeClr val="bg1"/>
              </a:solidFill>
            </a:endParaRPr>
          </a:p>
          <a:p>
            <a:pPr algn="ctr" eaLnBrk="1" hangingPunct="1">
              <a:spcBef>
                <a:spcPct val="0"/>
              </a:spcBef>
              <a:buClrTx/>
              <a:buSzTx/>
              <a:buFontTx/>
              <a:buNone/>
            </a:pPr>
            <a:r>
              <a:rPr lang="el-GR" altLang="de-DE" sz="1400" b="0" dirty="0">
                <a:solidFill>
                  <a:srgbClr val="D16349"/>
                </a:solidFill>
              </a:rPr>
              <a:t>Δικές σας παρατηρήσεις: Ένας εντυπωσιακά μεγάλος αριθμός ανθρώπων στη γειτονιά σας φοράει γυαλιά ηλίου. Οι γείτονες συμπεριφέρονται με εχθρικό τρόπο</a:t>
            </a:r>
            <a:endParaRPr lang="de-DE" altLang="de-DE" sz="1400" b="0" dirty="0">
              <a:solidFill>
                <a:srgbClr val="D16349"/>
              </a:solidFill>
            </a:endParaRPr>
          </a:p>
        </p:txBody>
      </p:sp>
      <p:sp>
        <p:nvSpPr>
          <p:cNvPr id="41987" name="Text Box 4"/>
          <p:cNvSpPr txBox="1">
            <a:spLocks noChangeArrowheads="1"/>
          </p:cNvSpPr>
          <p:nvPr/>
        </p:nvSpPr>
        <p:spPr bwMode="auto">
          <a:xfrm>
            <a:off x="142875" y="1000125"/>
            <a:ext cx="5329238"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de-DE" altLang="de-DE" sz="1500" dirty="0"/>
              <a:t>A. </a:t>
            </a:r>
            <a:r>
              <a:rPr lang="el-GR" altLang="de-DE" sz="1500" dirty="0"/>
              <a:t>Καταγράψτε και παρατηρήστε! (π.χ. μετρήστε τον αριθμό των γεγονότων για μερικές ημέρες) </a:t>
            </a:r>
            <a:r>
              <a:rPr lang="de-DE" altLang="de-DE" sz="1500" dirty="0"/>
              <a:t/>
            </a:r>
            <a:br>
              <a:rPr lang="de-DE" altLang="de-DE" sz="1500" dirty="0"/>
            </a:br>
            <a:r>
              <a:rPr lang="el-GR" altLang="de-DE" sz="1500" b="0" i="1" dirty="0"/>
              <a:t>Είναι μόνο σύμπτωση; Ήταν έτσι και πριν; Είναι η φαντασία μου; Τα πράγματα είναι τα ίδια και έξω από το προσωπικό μου περιβάλλον και συνεπώς δύσκολα συνδέονται με μένα με οποιονδήποτε τρόπο;</a:t>
            </a:r>
            <a:endParaRPr lang="de-DE" altLang="de-DE" sz="1500" b="0" i="1" dirty="0"/>
          </a:p>
        </p:txBody>
      </p:sp>
      <p:sp>
        <p:nvSpPr>
          <p:cNvPr id="41988" name="Text Box 5"/>
          <p:cNvSpPr txBox="1">
            <a:spLocks noChangeArrowheads="1"/>
          </p:cNvSpPr>
          <p:nvPr/>
        </p:nvSpPr>
        <p:spPr bwMode="auto">
          <a:xfrm>
            <a:off x="7375525" y="1268413"/>
            <a:ext cx="18351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500" b="0"/>
              <a:t>ΝΑΙ – Τίποτε για να ανησυχείτε!</a:t>
            </a:r>
            <a:endParaRPr lang="de-DE" altLang="de-DE" sz="1500" b="0"/>
          </a:p>
        </p:txBody>
      </p:sp>
      <p:sp>
        <p:nvSpPr>
          <p:cNvPr id="41989" name="Text Box 6"/>
          <p:cNvSpPr txBox="1">
            <a:spLocks noChangeArrowheads="1"/>
          </p:cNvSpPr>
          <p:nvPr/>
        </p:nvSpPr>
        <p:spPr bwMode="auto">
          <a:xfrm>
            <a:off x="6107113" y="2311400"/>
            <a:ext cx="15128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800" b="0"/>
              <a:t>ΟΧΙ</a:t>
            </a:r>
            <a:endParaRPr lang="de-DE" altLang="de-DE" sz="1800" b="0"/>
          </a:p>
        </p:txBody>
      </p:sp>
      <p:sp>
        <p:nvSpPr>
          <p:cNvPr id="41990" name="Text Box 7"/>
          <p:cNvSpPr txBox="1">
            <a:spLocks noChangeArrowheads="1"/>
          </p:cNvSpPr>
          <p:nvPr/>
        </p:nvSpPr>
        <p:spPr bwMode="auto">
          <a:xfrm>
            <a:off x="142875" y="2500313"/>
            <a:ext cx="5257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de-DE" altLang="de-DE" sz="1500" dirty="0"/>
              <a:t>B. </a:t>
            </a:r>
            <a:r>
              <a:rPr lang="el-GR" altLang="de-DE" sz="1500" dirty="0"/>
              <a:t>Σκεφτείτε άλλες εξηγήσεις</a:t>
            </a:r>
            <a:r>
              <a:rPr lang="en-US" altLang="de-DE" sz="1500" dirty="0"/>
              <a:t>! </a:t>
            </a:r>
            <a:r>
              <a:rPr lang="de-DE" altLang="de-DE" sz="1500" dirty="0"/>
              <a:t/>
            </a:r>
            <a:br>
              <a:rPr lang="de-DE" altLang="de-DE" sz="1500" dirty="0"/>
            </a:br>
            <a:r>
              <a:rPr lang="de-DE" altLang="de-DE" sz="1500" b="0" dirty="0">
                <a:solidFill>
                  <a:srgbClr val="006699"/>
                </a:solidFill>
              </a:rPr>
              <a:t> </a:t>
            </a:r>
            <a:r>
              <a:rPr lang="el-GR" altLang="de-DE" sz="1500" b="0" dirty="0"/>
              <a:t>Υπάρχουν εναλλακτικές εξηγήσεις; Πολλοί άνθρωποι φορούν γυαλιά ηλίου: είναι καλοκαίρι -  τα γυαλιά ηλίου είναι στη μόδα ακόμα και αν ο καιρός είναι άσχημος; </a:t>
            </a:r>
            <a:r>
              <a:rPr lang="el-GR" altLang="de-DE" sz="1500" b="0" i="1" dirty="0"/>
              <a:t>Οι γείτονές μου συμπεριφέρονται με εχθρικό τρόπο: μήπως αντιδρώ υπερβολικά; μήπως συμπεριφέρονται με τον ίδιο τρόπο και στους άλλους;</a:t>
            </a:r>
            <a:endParaRPr lang="de-DE" altLang="de-DE" sz="1500" b="0" i="1" dirty="0"/>
          </a:p>
          <a:p>
            <a:pPr eaLnBrk="1" hangingPunct="1">
              <a:spcBef>
                <a:spcPct val="50000"/>
              </a:spcBef>
              <a:buClrTx/>
              <a:buSzTx/>
              <a:buFontTx/>
              <a:buNone/>
            </a:pPr>
            <a:endParaRPr lang="de-DE" altLang="de-DE" sz="1500" b="0" i="1" dirty="0"/>
          </a:p>
        </p:txBody>
      </p:sp>
      <p:sp>
        <p:nvSpPr>
          <p:cNvPr id="41991" name="Text Box 8"/>
          <p:cNvSpPr txBox="1">
            <a:spLocks noChangeArrowheads="1"/>
          </p:cNvSpPr>
          <p:nvPr/>
        </p:nvSpPr>
        <p:spPr bwMode="auto">
          <a:xfrm>
            <a:off x="7596188" y="4621213"/>
            <a:ext cx="16557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500" b="0"/>
              <a:t>ΝΑΙ</a:t>
            </a:r>
            <a:endParaRPr lang="de-DE" altLang="de-DE" sz="1500" b="0"/>
          </a:p>
        </p:txBody>
      </p:sp>
      <p:sp>
        <p:nvSpPr>
          <p:cNvPr id="41992" name="Text Box 10"/>
          <p:cNvSpPr txBox="1">
            <a:spLocks noChangeArrowheads="1"/>
          </p:cNvSpPr>
          <p:nvPr/>
        </p:nvSpPr>
        <p:spPr bwMode="auto">
          <a:xfrm>
            <a:off x="6107113" y="3925888"/>
            <a:ext cx="15128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800" b="0"/>
              <a:t>ΟΧΙ</a:t>
            </a:r>
            <a:endParaRPr lang="de-DE" altLang="de-DE" sz="1800" b="0"/>
          </a:p>
        </p:txBody>
      </p:sp>
      <p:sp>
        <p:nvSpPr>
          <p:cNvPr id="41993" name="Text Box 12"/>
          <p:cNvSpPr txBox="1">
            <a:spLocks noChangeArrowheads="1"/>
          </p:cNvSpPr>
          <p:nvPr/>
        </p:nvSpPr>
        <p:spPr bwMode="auto">
          <a:xfrm>
            <a:off x="5214938" y="5715000"/>
            <a:ext cx="3929062"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500" b="0" dirty="0"/>
              <a:t>ΟΧΙ…</a:t>
            </a:r>
            <a:r>
              <a:rPr lang="en-US" altLang="de-DE" sz="1500" b="0" dirty="0"/>
              <a:t> </a:t>
            </a:r>
            <a:r>
              <a:rPr lang="el-GR" altLang="de-DE" sz="1500" b="0" dirty="0">
                <a:solidFill>
                  <a:schemeClr val="accent1"/>
                </a:solidFill>
              </a:rPr>
              <a:t>ΑΛΛΑ, ακόμα και αν είναι αλήθεια: Πώς μπορώ να χειριστώ αυτή την κατάσταση με καλύτερο τρόπο;</a:t>
            </a:r>
            <a:endParaRPr lang="de-DE" altLang="de-DE" sz="1500" b="0" dirty="0">
              <a:solidFill>
                <a:schemeClr val="accent1"/>
              </a:solidFill>
            </a:endParaRPr>
          </a:p>
        </p:txBody>
      </p:sp>
      <p:sp>
        <p:nvSpPr>
          <p:cNvPr id="41994" name="Text Box 13"/>
          <p:cNvSpPr txBox="1">
            <a:spLocks noChangeArrowheads="1"/>
          </p:cNvSpPr>
          <p:nvPr/>
        </p:nvSpPr>
        <p:spPr bwMode="auto">
          <a:xfrm>
            <a:off x="214313" y="4429125"/>
            <a:ext cx="5257800"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500" dirty="0"/>
              <a:t>Γ</a:t>
            </a:r>
            <a:r>
              <a:rPr lang="de-DE" altLang="de-DE" sz="1500" dirty="0"/>
              <a:t>. </a:t>
            </a:r>
            <a:r>
              <a:rPr lang="el-GR" altLang="de-DE" sz="1500" dirty="0"/>
              <a:t>Αναζητήστε περισσότερους λόγους για αλλαγή (π.χ. ίσως είμαι υπεύθυνος για κάποιες από τις αλλαγές!)</a:t>
            </a:r>
            <a:r>
              <a:rPr lang="de-DE" altLang="de-DE" sz="1500" b="0" dirty="0"/>
              <a:t> </a:t>
            </a:r>
            <a:r>
              <a:rPr lang="el-GR" altLang="de-DE" sz="1500" b="0" dirty="0"/>
              <a:t>                                             Οι γείτονες δεν είναι κατάσκοποι ή μέλη της Μαφίας, αλλά μπορεί να είναι οξύθυμοι επειδή τους πρόσβαλλα κατηγορώντας τους με βάση αυτές τις θεωρίες.  </a:t>
            </a:r>
            <a:endParaRPr lang="de-DE" altLang="de-DE" sz="1400" b="0" dirty="0"/>
          </a:p>
        </p:txBody>
      </p:sp>
      <p:sp>
        <p:nvSpPr>
          <p:cNvPr id="41995" name="Text Box 14"/>
          <p:cNvSpPr txBox="1">
            <a:spLocks noChangeArrowheads="1"/>
          </p:cNvSpPr>
          <p:nvPr/>
        </p:nvSpPr>
        <p:spPr bwMode="auto">
          <a:xfrm>
            <a:off x="7383463" y="2852738"/>
            <a:ext cx="1655762"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500" b="0"/>
              <a:t>ΝΑΙ</a:t>
            </a:r>
            <a:r>
              <a:rPr lang="de-DE" altLang="de-DE" sz="1500" b="0"/>
              <a:t> – </a:t>
            </a:r>
            <a:r>
              <a:rPr lang="el-GR" altLang="de-DE" sz="1500" b="0"/>
              <a:t>άλλοι λόγοι, δεν συνδέονται με μένα με οποιονδήποτε τρόπο</a:t>
            </a:r>
            <a:endParaRPr lang="de-DE" altLang="de-DE" sz="1500" b="0"/>
          </a:p>
        </p:txBody>
      </p:sp>
      <p:sp>
        <p:nvSpPr>
          <p:cNvPr id="41996" name="AutoShape 2"/>
          <p:cNvSpPr>
            <a:spLocks noChangeArrowheads="1"/>
          </p:cNvSpPr>
          <p:nvPr/>
        </p:nvSpPr>
        <p:spPr bwMode="auto">
          <a:xfrm rot="10800000">
            <a:off x="5934075" y="1196975"/>
            <a:ext cx="1512888" cy="115252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32 w 21600"/>
              <a:gd name="T25" fmla="*/ 12152 h 21600"/>
              <a:gd name="T26" fmla="*/ 18514 w 21600"/>
              <a:gd name="T27" fmla="*/ 185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333" y="0"/>
                </a:moveTo>
                <a:lnTo>
                  <a:pt x="9066" y="6171"/>
                </a:lnTo>
                <a:lnTo>
                  <a:pt x="12152" y="6171"/>
                </a:lnTo>
                <a:lnTo>
                  <a:pt x="12152" y="12152"/>
                </a:lnTo>
                <a:lnTo>
                  <a:pt x="6171" y="12152"/>
                </a:lnTo>
                <a:lnTo>
                  <a:pt x="6171" y="9066"/>
                </a:lnTo>
                <a:lnTo>
                  <a:pt x="0" y="15333"/>
                </a:lnTo>
                <a:lnTo>
                  <a:pt x="6171" y="21600"/>
                </a:lnTo>
                <a:lnTo>
                  <a:pt x="6171" y="18514"/>
                </a:lnTo>
                <a:lnTo>
                  <a:pt x="18514" y="18514"/>
                </a:lnTo>
                <a:lnTo>
                  <a:pt x="18514" y="6171"/>
                </a:lnTo>
                <a:lnTo>
                  <a:pt x="21600" y="6171"/>
                </a:lnTo>
                <a:lnTo>
                  <a:pt x="15333" y="0"/>
                </a:lnTo>
                <a:close/>
              </a:path>
            </a:pathLst>
          </a:custGeom>
          <a:gradFill rotWithShape="1">
            <a:gsLst>
              <a:gs pos="0">
                <a:schemeClr val="bg2"/>
              </a:gs>
              <a:gs pos="100000">
                <a:srgbClr val="8CADAE"/>
              </a:gs>
            </a:gsLst>
            <a:lin ang="5400000" scaled="1"/>
          </a:gradFill>
          <a:ln w="9525">
            <a:solidFill>
              <a:schemeClr val="tx1"/>
            </a:solidFill>
            <a:miter lim="800000"/>
            <a:headEnd/>
            <a:tailEnd/>
          </a:ln>
        </p:spPr>
        <p:txBody>
          <a:bodyPr rot="10800000" wrap="none" anchor="ctr"/>
          <a:lstStyle/>
          <a:p>
            <a:endParaRPr lang="fr-FR"/>
          </a:p>
        </p:txBody>
      </p:sp>
      <p:sp>
        <p:nvSpPr>
          <p:cNvPr id="41997" name="AutoShape 9"/>
          <p:cNvSpPr>
            <a:spLocks noChangeArrowheads="1"/>
          </p:cNvSpPr>
          <p:nvPr/>
        </p:nvSpPr>
        <p:spPr bwMode="auto">
          <a:xfrm rot="10800000">
            <a:off x="5934075" y="2781300"/>
            <a:ext cx="1512888" cy="115252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085 w 21600"/>
              <a:gd name="T25" fmla="*/ 12343 h 21600"/>
              <a:gd name="T26" fmla="*/ 18514 w 21600"/>
              <a:gd name="T27" fmla="*/ 185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429" y="0"/>
                </a:moveTo>
                <a:lnTo>
                  <a:pt x="9257" y="6171"/>
                </a:lnTo>
                <a:lnTo>
                  <a:pt x="12343" y="6171"/>
                </a:lnTo>
                <a:lnTo>
                  <a:pt x="12343" y="12343"/>
                </a:lnTo>
                <a:lnTo>
                  <a:pt x="6171" y="12343"/>
                </a:lnTo>
                <a:lnTo>
                  <a:pt x="6171" y="9257"/>
                </a:lnTo>
                <a:lnTo>
                  <a:pt x="0" y="15429"/>
                </a:lnTo>
                <a:lnTo>
                  <a:pt x="6171" y="21600"/>
                </a:lnTo>
                <a:lnTo>
                  <a:pt x="6171" y="18514"/>
                </a:lnTo>
                <a:lnTo>
                  <a:pt x="18514" y="18514"/>
                </a:lnTo>
                <a:lnTo>
                  <a:pt x="18514" y="6171"/>
                </a:lnTo>
                <a:lnTo>
                  <a:pt x="21600" y="6171"/>
                </a:lnTo>
                <a:lnTo>
                  <a:pt x="15429" y="0"/>
                </a:lnTo>
                <a:close/>
              </a:path>
            </a:pathLst>
          </a:custGeom>
          <a:gradFill rotWithShape="1">
            <a:gsLst>
              <a:gs pos="0">
                <a:schemeClr val="bg2"/>
              </a:gs>
              <a:gs pos="100000">
                <a:srgbClr val="8CADAE"/>
              </a:gs>
            </a:gsLst>
            <a:lin ang="5400000" scaled="1"/>
          </a:gradFill>
          <a:ln w="9525" algn="ctr">
            <a:solidFill>
              <a:schemeClr val="tx1"/>
            </a:solidFill>
            <a:miter lim="800000"/>
            <a:headEnd/>
            <a:tailEnd/>
          </a:ln>
        </p:spPr>
        <p:txBody>
          <a:bodyPr rot="10800000" wrap="none" anchor="ctr"/>
          <a:lstStyle/>
          <a:p>
            <a:endParaRPr lang="fr-FR"/>
          </a:p>
        </p:txBody>
      </p:sp>
      <p:sp>
        <p:nvSpPr>
          <p:cNvPr id="41998" name="AutoShape 11"/>
          <p:cNvSpPr>
            <a:spLocks noChangeArrowheads="1"/>
          </p:cNvSpPr>
          <p:nvPr/>
        </p:nvSpPr>
        <p:spPr bwMode="auto">
          <a:xfrm rot="10800000">
            <a:off x="5934075" y="4456113"/>
            <a:ext cx="1512888" cy="115252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085 w 21600"/>
              <a:gd name="T25" fmla="*/ 12343 h 21600"/>
              <a:gd name="T26" fmla="*/ 18514 w 21600"/>
              <a:gd name="T27" fmla="*/ 185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429" y="0"/>
                </a:moveTo>
                <a:lnTo>
                  <a:pt x="9257" y="6171"/>
                </a:lnTo>
                <a:lnTo>
                  <a:pt x="12343" y="6171"/>
                </a:lnTo>
                <a:lnTo>
                  <a:pt x="12343" y="12343"/>
                </a:lnTo>
                <a:lnTo>
                  <a:pt x="6171" y="12343"/>
                </a:lnTo>
                <a:lnTo>
                  <a:pt x="6171" y="9257"/>
                </a:lnTo>
                <a:lnTo>
                  <a:pt x="0" y="15429"/>
                </a:lnTo>
                <a:lnTo>
                  <a:pt x="6171" y="21600"/>
                </a:lnTo>
                <a:lnTo>
                  <a:pt x="6171" y="18514"/>
                </a:lnTo>
                <a:lnTo>
                  <a:pt x="18514" y="18514"/>
                </a:lnTo>
                <a:lnTo>
                  <a:pt x="18514" y="6171"/>
                </a:lnTo>
                <a:lnTo>
                  <a:pt x="21600" y="6171"/>
                </a:lnTo>
                <a:lnTo>
                  <a:pt x="15429" y="0"/>
                </a:lnTo>
                <a:close/>
              </a:path>
            </a:pathLst>
          </a:custGeom>
          <a:gradFill rotWithShape="1">
            <a:gsLst>
              <a:gs pos="0">
                <a:schemeClr val="bg2"/>
              </a:gs>
              <a:gs pos="100000">
                <a:srgbClr val="8CADAE"/>
              </a:gs>
            </a:gsLst>
            <a:lin ang="5400000" scaled="1"/>
          </a:gradFill>
          <a:ln w="9525" algn="ctr">
            <a:solidFill>
              <a:schemeClr val="tx1"/>
            </a:solidFill>
            <a:miter lim="800000"/>
            <a:headEnd/>
            <a:tailEnd/>
          </a:ln>
        </p:spPr>
        <p:txBody>
          <a:bodyPr rot="10800000" wrap="none" anchor="ctr"/>
          <a:lstStyle/>
          <a:p>
            <a:endParaRPr lang="fr-FR"/>
          </a:p>
        </p:txBody>
      </p:sp>
      <p:grpSp>
        <p:nvGrpSpPr>
          <p:cNvPr id="41999" name="Group 25"/>
          <p:cNvGrpSpPr>
            <a:grpSpLocks/>
          </p:cNvGrpSpPr>
          <p:nvPr/>
        </p:nvGrpSpPr>
        <p:grpSpPr bwMode="auto">
          <a:xfrm>
            <a:off x="0" y="6167438"/>
            <a:ext cx="2357438" cy="536575"/>
            <a:chOff x="0" y="3957"/>
            <a:chExt cx="1485" cy="338"/>
          </a:xfrm>
        </p:grpSpPr>
        <p:sp>
          <p:nvSpPr>
            <p:cNvPr id="42002" name="Rectangle 69"/>
            <p:cNvSpPr>
              <a:spLocks noChangeArrowheads="1"/>
            </p:cNvSpPr>
            <p:nvPr/>
          </p:nvSpPr>
          <p:spPr bwMode="auto">
            <a:xfrm>
              <a:off x="0" y="3957"/>
              <a:ext cx="148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endParaRPr lang="el-GR" altLang="de-DE" sz="1800" b="0"/>
            </a:p>
          </p:txBody>
        </p:sp>
        <p:pic>
          <p:nvPicPr>
            <p:cNvPr id="42003"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04"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400" b="0">
                  <a:sym typeface="Wingdings" panose="05000000000000000000" pitchFamily="2" charset="2"/>
                </a:rPr>
                <a:t>  </a:t>
              </a:r>
              <a:r>
                <a:rPr lang="de-DE" altLang="de-DE" sz="1200" b="0">
                  <a:sym typeface="Wingdings" panose="05000000000000000000" pitchFamily="2" charset="2"/>
                </a:rPr>
                <a:t></a:t>
              </a:r>
              <a:r>
                <a:rPr lang="de-DE" altLang="de-DE" sz="1200" b="0"/>
                <a:t> </a:t>
              </a:r>
              <a:r>
                <a:rPr lang="el-GR" altLang="de-DE" sz="1200" b="0"/>
                <a:t>φύλλο εργασίας</a:t>
              </a:r>
              <a:r>
                <a:rPr lang="de-DE" altLang="de-DE" sz="1200" b="0"/>
                <a:t> 6.4</a:t>
              </a:r>
            </a:p>
            <a:p>
              <a:pPr eaLnBrk="1" hangingPunct="1">
                <a:spcBef>
                  <a:spcPct val="0"/>
                </a:spcBef>
                <a:buClrTx/>
                <a:buSzTx/>
                <a:buFontTx/>
                <a:buNone/>
              </a:pPr>
              <a:r>
                <a:rPr lang="de-DE" altLang="de-DE" sz="1200" b="0"/>
                <a:t>     </a:t>
              </a:r>
            </a:p>
          </p:txBody>
        </p:sp>
      </p:grpSp>
      <p:sp>
        <p:nvSpPr>
          <p:cNvPr id="42000"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6.34</a:t>
            </a:r>
          </a:p>
        </p:txBody>
      </p:sp>
      <p:sp>
        <p:nvSpPr>
          <p:cNvPr id="42001"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7027425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0" y="184150"/>
            <a:ext cx="9144000" cy="508000"/>
          </a:xfrm>
        </p:spPr>
        <p:txBody>
          <a:bodyPr anchor="ctr"/>
          <a:lstStyle/>
          <a:p>
            <a:pPr eaLnBrk="1" hangingPunct="1"/>
            <a:r>
              <a:rPr lang="el-GR" altLang="de-DE" sz="1900" dirty="0" smtClean="0">
                <a:cs typeface="Times New Roman" panose="02020603050405020304" pitchFamily="18" charset="0"/>
              </a:rPr>
              <a:t>Κατά την γνώμη σας, είναι η ανταλλαγή απόψεων με άλλους σημαντικό; </a:t>
            </a:r>
            <a:br>
              <a:rPr lang="el-GR" altLang="de-DE" sz="1900" dirty="0" smtClean="0">
                <a:cs typeface="Times New Roman" panose="02020603050405020304" pitchFamily="18" charset="0"/>
              </a:rPr>
            </a:br>
            <a:r>
              <a:rPr lang="el-GR" altLang="de-DE" sz="1900" dirty="0" smtClean="0">
                <a:cs typeface="Times New Roman" panose="02020603050405020304" pitchFamily="18" charset="0"/>
              </a:rPr>
              <a:t>Γιατί;</a:t>
            </a:r>
            <a:endParaRPr lang="de-DE" altLang="de-DE" sz="1900" dirty="0" smtClean="0">
              <a:cs typeface="Times New Roman" panose="02020603050405020304" pitchFamily="18" charset="0"/>
            </a:endParaRPr>
          </a:p>
        </p:txBody>
      </p:sp>
      <p:sp>
        <p:nvSpPr>
          <p:cNvPr id="43011" name="Rectangle 3"/>
          <p:cNvSpPr>
            <a:spLocks noChangeArrowheads="1"/>
          </p:cNvSpPr>
          <p:nvPr/>
        </p:nvSpPr>
        <p:spPr bwMode="auto">
          <a:xfrm>
            <a:off x="914400" y="2670175"/>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buClrTx/>
              <a:buSzTx/>
              <a:buFontTx/>
              <a:buChar char="•"/>
            </a:pPr>
            <a:endParaRPr lang="en-GB" altLang="de-DE" sz="2000" b="0"/>
          </a:p>
        </p:txBody>
      </p:sp>
      <p:sp>
        <p:nvSpPr>
          <p:cNvPr id="43012" name="Text Box 4"/>
          <p:cNvSpPr txBox="1">
            <a:spLocks noChangeArrowheads="1"/>
          </p:cNvSpPr>
          <p:nvPr/>
        </p:nvSpPr>
        <p:spPr bwMode="auto">
          <a:xfrm>
            <a:off x="684213" y="1095375"/>
            <a:ext cx="7848600" cy="433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1813" indent="-354013"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lnSpc>
                <a:spcPct val="110000"/>
              </a:lnSpc>
              <a:buClr>
                <a:srgbClr val="8CADAE"/>
              </a:buClr>
              <a:buFontTx/>
              <a:buChar char="o"/>
            </a:pPr>
            <a:r>
              <a:rPr lang="el-GR" altLang="de-DE" sz="1800" b="0"/>
              <a:t>Αποκτάτε μια νέα προοπτική. </a:t>
            </a:r>
            <a:r>
              <a:rPr lang="de-DE" altLang="de-DE" sz="1800" b="0"/>
              <a:t>	</a:t>
            </a:r>
          </a:p>
          <a:p>
            <a:pPr eaLnBrk="1" hangingPunct="1">
              <a:lnSpc>
                <a:spcPct val="110000"/>
              </a:lnSpc>
              <a:buClr>
                <a:srgbClr val="8CADAE"/>
              </a:buClr>
              <a:buFontTx/>
              <a:buChar char="o"/>
            </a:pPr>
            <a:r>
              <a:rPr lang="el-GR" altLang="de-DE" sz="1800" b="0"/>
              <a:t>Όταν είστε σε ένταση ή θυμό, η ανταλλαγή απόψεων με τους άλλους μπορεί να σας αποτρέψει από το να κάνετε ηλίθια πράγματα.</a:t>
            </a:r>
            <a:endParaRPr lang="de-DE" altLang="de-DE" sz="1800" b="0"/>
          </a:p>
          <a:p>
            <a:pPr eaLnBrk="1" hangingPunct="1">
              <a:lnSpc>
                <a:spcPct val="110000"/>
              </a:lnSpc>
              <a:buClr>
                <a:srgbClr val="8CADAE"/>
              </a:buClr>
              <a:buFontTx/>
              <a:buChar char="o"/>
            </a:pPr>
            <a:r>
              <a:rPr lang="el-GR" altLang="de-DE" sz="1800" b="0"/>
              <a:t>Μιλώντας, θα βγάλετε τα προβλήματά σας από μέσα σας και οι ανησυχίες σας θα μοιάζουν λιγότερο σοβαρές. </a:t>
            </a:r>
            <a:endParaRPr lang="de-DE" altLang="de-DE" sz="1800" b="0"/>
          </a:p>
          <a:p>
            <a:pPr eaLnBrk="1" hangingPunct="1">
              <a:lnSpc>
                <a:spcPct val="110000"/>
              </a:lnSpc>
              <a:buClr>
                <a:srgbClr val="8CADAE"/>
              </a:buClr>
              <a:buFontTx/>
              <a:buChar char="o"/>
            </a:pPr>
            <a:r>
              <a:rPr lang="el-GR" altLang="de-DE" sz="1800" b="0"/>
              <a:t>Είναι σχεδόν αδύνατον να έχετε μια πλήρη εικόνα των πραγμάτων από μια μόνο οπτική γωνία («τέσσερα μάτια είναι καλύτερα από δύο»)</a:t>
            </a:r>
            <a:r>
              <a:rPr lang="de-DE" altLang="de-DE" sz="1800" b="0"/>
              <a:t>.</a:t>
            </a:r>
          </a:p>
          <a:p>
            <a:pPr eaLnBrk="1" hangingPunct="1">
              <a:lnSpc>
                <a:spcPct val="110000"/>
              </a:lnSpc>
              <a:buClr>
                <a:srgbClr val="8CADAE"/>
              </a:buClr>
              <a:buFontTx/>
              <a:buChar char="o"/>
            </a:pPr>
            <a:r>
              <a:rPr lang="el-GR" altLang="de-DE" sz="1800" b="0"/>
              <a:t>Μπορείτε να μάθετε κάτι νέο από τις συζητήσεις και την ανατροφοδότηση, επιτρέποντάς σας να προβληματιστείτε για την προηγούμενη συμπεριφορά σας και τις απόψεις σας</a:t>
            </a:r>
            <a:r>
              <a:rPr lang="de-DE" altLang="de-DE" sz="1800" b="0"/>
              <a:t>.</a:t>
            </a:r>
          </a:p>
          <a:p>
            <a:pPr eaLnBrk="1" hangingPunct="1">
              <a:lnSpc>
                <a:spcPct val="110000"/>
              </a:lnSpc>
              <a:buClrTx/>
              <a:buSzPct val="200000"/>
              <a:buFontTx/>
              <a:buChar char="o"/>
            </a:pPr>
            <a:endParaRPr lang="de-DE" altLang="de-DE" sz="1800" b="0"/>
          </a:p>
        </p:txBody>
      </p:sp>
      <p:sp>
        <p:nvSpPr>
          <p:cNvPr id="43013" name="Rectangle 7"/>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20</a:t>
            </a:r>
          </a:p>
        </p:txBody>
      </p:sp>
      <p:sp>
        <p:nvSpPr>
          <p:cNvPr id="43014" name="Text Box 8"/>
          <p:cNvSpPr txBox="1">
            <a:spLocks noChangeArrowheads="1"/>
          </p:cNvSpPr>
          <p:nvPr/>
        </p:nvSpPr>
        <p:spPr bwMode="auto">
          <a:xfrm>
            <a:off x="0" y="6643688"/>
            <a:ext cx="2555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de-DE" altLang="de-DE" sz="800" b="0" i="1"/>
              <a:t>(</a:t>
            </a:r>
            <a:r>
              <a:rPr lang="de-DE" altLang="de-DE" sz="800" b="0"/>
              <a:t>“</a:t>
            </a:r>
            <a:r>
              <a:rPr lang="de-DE" altLang="de-DE" sz="800" b="0" i="1"/>
              <a:t>Conversations Silhouettes” by b_d_solis)</a:t>
            </a:r>
            <a:endParaRPr lang="en-US" altLang="de-DE" sz="800" b="0" i="1"/>
          </a:p>
        </p:txBody>
      </p:sp>
      <p:pic>
        <p:nvPicPr>
          <p:cNvPr id="43015" name="Picture 5" descr="conversations_silhouettes_id228513_size450-b d solis-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950" y="5105400"/>
            <a:ext cx="1836738"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6"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6.35</a:t>
            </a:r>
          </a:p>
        </p:txBody>
      </p:sp>
      <p:sp>
        <p:nvSpPr>
          <p:cNvPr id="43017"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30594031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0" y="112713"/>
            <a:ext cx="9144000" cy="508000"/>
          </a:xfrm>
        </p:spPr>
        <p:txBody>
          <a:bodyPr anchor="ctr"/>
          <a:lstStyle/>
          <a:p>
            <a:pPr eaLnBrk="1" hangingPunct="1"/>
            <a:r>
              <a:rPr lang="el-GR" altLang="de-DE" dirty="0" smtClean="0">
                <a:cs typeface="Times New Roman" panose="02020603050405020304" pitchFamily="18" charset="0"/>
              </a:rPr>
              <a:t>Ανταλλάσοντας απόψεις με τους άλλους κατά τη διάρκεια μιας ψυχωτικής κρίσης;</a:t>
            </a:r>
            <a:endParaRPr lang="de-DE" altLang="de-DE" dirty="0" smtClean="0">
              <a:cs typeface="Times New Roman" panose="02020603050405020304" pitchFamily="18" charset="0"/>
            </a:endParaRPr>
          </a:p>
        </p:txBody>
      </p:sp>
      <p:sp>
        <p:nvSpPr>
          <p:cNvPr id="44035" name="Rectangle 3"/>
          <p:cNvSpPr>
            <a:spLocks noChangeArrowheads="1"/>
          </p:cNvSpPr>
          <p:nvPr/>
        </p:nvSpPr>
        <p:spPr bwMode="auto">
          <a:xfrm>
            <a:off x="482600" y="334645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buClrTx/>
              <a:buSzTx/>
              <a:buFontTx/>
              <a:buChar char="•"/>
            </a:pPr>
            <a:endParaRPr lang="en-GB" altLang="de-DE" sz="2000" b="0"/>
          </a:p>
        </p:txBody>
      </p:sp>
      <p:sp>
        <p:nvSpPr>
          <p:cNvPr id="44036" name="Line 6"/>
          <p:cNvSpPr>
            <a:spLocks noChangeShapeType="1"/>
          </p:cNvSpPr>
          <p:nvPr/>
        </p:nvSpPr>
        <p:spPr bwMode="auto">
          <a:xfrm flipH="1">
            <a:off x="1763713" y="6888163"/>
            <a:ext cx="64801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44037" name="Rectangle 25"/>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21</a:t>
            </a:r>
          </a:p>
        </p:txBody>
      </p:sp>
      <p:sp>
        <p:nvSpPr>
          <p:cNvPr id="44038" name="Text Box 27"/>
          <p:cNvSpPr txBox="1">
            <a:spLocks noChangeArrowheads="1"/>
          </p:cNvSpPr>
          <p:nvPr/>
        </p:nvSpPr>
        <p:spPr bwMode="auto">
          <a:xfrm>
            <a:off x="-36513" y="6669088"/>
            <a:ext cx="4787901"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de-DE" altLang="de-DE" sz="800" b="0"/>
              <a:t>(</a:t>
            </a:r>
            <a:r>
              <a:rPr lang="de-DE" altLang="de-DE" sz="800" b="0" i="1"/>
              <a:t>from left to right: </a:t>
            </a:r>
            <a:r>
              <a:rPr lang="de-DE" altLang="de-DE" sz="800" b="0"/>
              <a:t>“</a:t>
            </a:r>
            <a:r>
              <a:rPr lang="de-DE" altLang="de-DE" sz="800" b="0" i="1"/>
              <a:t>Snails” by Pikaluk, </a:t>
            </a:r>
            <a:r>
              <a:rPr lang="de-DE" altLang="de-DE" sz="800" b="0"/>
              <a:t>“</a:t>
            </a:r>
            <a:r>
              <a:rPr lang="de-DE" altLang="de-DE" sz="800" b="0" i="1"/>
              <a:t>Snail” by Kamil Porembinski)</a:t>
            </a:r>
            <a:endParaRPr lang="en-US" altLang="de-DE" sz="800" b="0" i="1"/>
          </a:p>
        </p:txBody>
      </p:sp>
      <p:sp>
        <p:nvSpPr>
          <p:cNvPr id="44039" name="Text Box 44"/>
          <p:cNvSpPr txBox="1">
            <a:spLocks noChangeArrowheads="1"/>
          </p:cNvSpPr>
          <p:nvPr/>
        </p:nvSpPr>
        <p:spPr bwMode="auto">
          <a:xfrm>
            <a:off x="684213" y="692150"/>
            <a:ext cx="7848600"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1813" indent="-354013"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lnSpc>
                <a:spcPct val="110000"/>
              </a:lnSpc>
              <a:buClr>
                <a:srgbClr val="006699"/>
              </a:buClr>
              <a:buSzTx/>
              <a:buFont typeface="Wingdings" panose="05000000000000000000" pitchFamily="2" charset="2"/>
              <a:buNone/>
            </a:pPr>
            <a:endParaRPr lang="de-DE" altLang="de-DE" sz="2000" b="0" dirty="0"/>
          </a:p>
          <a:p>
            <a:pPr eaLnBrk="1" hangingPunct="1">
              <a:lnSpc>
                <a:spcPct val="110000"/>
              </a:lnSpc>
              <a:buClr>
                <a:srgbClr val="8CADAE"/>
              </a:buClr>
              <a:buFontTx/>
              <a:buChar char="o"/>
            </a:pPr>
            <a:r>
              <a:rPr lang="el-GR" altLang="de-DE" sz="1800" b="0" dirty="0"/>
              <a:t>Έχετε πάντα ανοιχτό μυαλό σε διαφορετικές απόψεις και γνώμες;</a:t>
            </a:r>
            <a:endParaRPr lang="de-DE" altLang="de-DE" sz="1800" b="0" dirty="0"/>
          </a:p>
          <a:p>
            <a:pPr eaLnBrk="1" hangingPunct="1">
              <a:lnSpc>
                <a:spcPct val="110000"/>
              </a:lnSpc>
              <a:buClr>
                <a:srgbClr val="8CADAE"/>
              </a:buClr>
              <a:buFontTx/>
              <a:buChar char="o"/>
            </a:pPr>
            <a:r>
              <a:rPr lang="el-GR" altLang="de-DE" sz="1800" b="0" dirty="0"/>
              <a:t>Έχετε αποφύγει τη συζήτηση των ιδιαίτερων απόψεών σας με φίλους και την οικογένειά σας; π.χ. λόγω του φόβου των συγκρούσεων ή της απόρριψης;</a:t>
            </a:r>
            <a:endParaRPr lang="de-DE" altLang="de-DE" sz="1800" b="0" dirty="0"/>
          </a:p>
          <a:p>
            <a:pPr eaLnBrk="1" hangingPunct="1">
              <a:lnSpc>
                <a:spcPct val="110000"/>
              </a:lnSpc>
              <a:buClr>
                <a:srgbClr val="8CADAE"/>
              </a:buClr>
              <a:buFontTx/>
              <a:buChar char="o"/>
            </a:pPr>
            <a:r>
              <a:rPr lang="el-GR" altLang="de-DE" sz="1800" b="0" dirty="0"/>
              <a:t>Έχετε βιώσει οι άνθρωποι να αντιτίθενται με τις πεποιθήσεις σας για εχθρούς ή διώκτες; </a:t>
            </a:r>
            <a:endParaRPr lang="de-DE" altLang="de-DE" sz="1800" b="0" dirty="0"/>
          </a:p>
          <a:p>
            <a:pPr eaLnBrk="1" hangingPunct="1">
              <a:lnSpc>
                <a:spcPct val="110000"/>
              </a:lnSpc>
              <a:buClr>
                <a:srgbClr val="8CADAE"/>
              </a:buClr>
              <a:buFontTx/>
              <a:buChar char="o"/>
            </a:pPr>
            <a:r>
              <a:rPr lang="el-GR" altLang="de-DE" sz="1800" b="0" dirty="0"/>
              <a:t>Έχετε συγκεντρώσει πληροφορίες από μονόπλευρες πηγές (π.χ. ιστοσελίδες σχετικές με θεωρίες συνομωσίας);</a:t>
            </a:r>
            <a:endParaRPr lang="de-DE" altLang="de-DE" sz="1800" b="0" dirty="0"/>
          </a:p>
          <a:p>
            <a:pPr eaLnBrk="1" hangingPunct="1">
              <a:lnSpc>
                <a:spcPct val="110000"/>
              </a:lnSpc>
              <a:buClr>
                <a:srgbClr val="8CADAE"/>
              </a:buClr>
              <a:buFontTx/>
              <a:buChar char="o"/>
            </a:pPr>
            <a:r>
              <a:rPr lang="el-GR" altLang="de-DE" sz="1800" b="0" dirty="0"/>
              <a:t>Άλλα;</a:t>
            </a:r>
            <a:endParaRPr lang="de-DE" altLang="de-DE" sz="1800" b="0" dirty="0"/>
          </a:p>
        </p:txBody>
      </p:sp>
      <p:pic>
        <p:nvPicPr>
          <p:cNvPr id="44040" name="Picture 22" descr="snail-Kamil porembinski-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288" y="5067300"/>
            <a:ext cx="136842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1" name="Line 29"/>
          <p:cNvSpPr>
            <a:spLocks noChangeShapeType="1"/>
          </p:cNvSpPr>
          <p:nvPr/>
        </p:nvSpPr>
        <p:spPr bwMode="auto">
          <a:xfrm>
            <a:off x="6481763" y="5300663"/>
            <a:ext cx="1114425" cy="0"/>
          </a:xfrm>
          <a:prstGeom prst="line">
            <a:avLst/>
          </a:prstGeom>
          <a:noFill/>
          <a:ln w="190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4042" name="Text Box 10"/>
          <p:cNvSpPr txBox="1">
            <a:spLocks noChangeArrowheads="1"/>
          </p:cNvSpPr>
          <p:nvPr/>
        </p:nvSpPr>
        <p:spPr bwMode="auto">
          <a:xfrm>
            <a:off x="6481763" y="5170488"/>
            <a:ext cx="10080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bg1"/>
                </a:solidFill>
                <a:latin typeface="Arial" panose="020B0604020202020204" pitchFamily="34" charset="0"/>
              </a:rPr>
              <a:t>απόσυρση</a:t>
            </a:r>
            <a:endParaRPr lang="de-DE" altLang="de-DE" sz="1200">
              <a:solidFill>
                <a:schemeClr val="bg1"/>
              </a:solidFill>
              <a:latin typeface="Arial" panose="020B0604020202020204" pitchFamily="34" charset="0"/>
            </a:endParaRPr>
          </a:p>
        </p:txBody>
      </p:sp>
      <p:pic>
        <p:nvPicPr>
          <p:cNvPr id="44043" name="Picture 19" descr="snails-Pikaluk-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8875" y="5157788"/>
            <a:ext cx="15113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4"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6.36</a:t>
            </a:r>
          </a:p>
        </p:txBody>
      </p:sp>
      <p:sp>
        <p:nvSpPr>
          <p:cNvPr id="44045"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14328032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7"/>
          <p:cNvSpPr txBox="1">
            <a:spLocks noChangeArrowheads="1"/>
          </p:cNvSpPr>
          <p:nvPr/>
        </p:nvSpPr>
        <p:spPr bwMode="auto">
          <a:xfrm>
            <a:off x="107950" y="2349500"/>
            <a:ext cx="90360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8900"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lnSpc>
                <a:spcPct val="110000"/>
              </a:lnSpc>
              <a:buClrTx/>
              <a:buSzPct val="200000"/>
              <a:buFontTx/>
              <a:buNone/>
            </a:pPr>
            <a:r>
              <a:rPr lang="de-DE" altLang="de-DE" sz="2000" b="0">
                <a:solidFill>
                  <a:srgbClr val="336699"/>
                </a:solidFill>
              </a:rPr>
              <a:t>	</a:t>
            </a:r>
            <a:endParaRPr lang="de-DE" altLang="de-DE" sz="2000" b="0"/>
          </a:p>
        </p:txBody>
      </p:sp>
      <p:sp>
        <p:nvSpPr>
          <p:cNvPr id="45059" name="Line 9"/>
          <p:cNvSpPr>
            <a:spLocks noChangeShapeType="1"/>
          </p:cNvSpPr>
          <p:nvPr/>
        </p:nvSpPr>
        <p:spPr bwMode="auto">
          <a:xfrm flipH="1">
            <a:off x="2195513" y="6888163"/>
            <a:ext cx="64801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45060" name="Rectangle 20"/>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22</a:t>
            </a:r>
          </a:p>
        </p:txBody>
      </p:sp>
      <p:sp>
        <p:nvSpPr>
          <p:cNvPr id="45061" name="Text Box 24"/>
          <p:cNvSpPr txBox="1">
            <a:spLocks noChangeArrowheads="1"/>
          </p:cNvSpPr>
          <p:nvPr/>
        </p:nvSpPr>
        <p:spPr bwMode="auto">
          <a:xfrm>
            <a:off x="179388" y="1268413"/>
            <a:ext cx="8035925" cy="4108450"/>
          </a:xfrm>
          <a:prstGeom prst="rect">
            <a:avLst/>
          </a:prstGeom>
          <a:noFill/>
          <a:ln w="9525">
            <a:noFill/>
            <a:miter lim="800000"/>
            <a:headEnd/>
            <a:tailEnd/>
          </a:ln>
        </p:spPr>
        <p:txBody>
          <a:bodyPr>
            <a:spAutoFit/>
          </a:bodyPr>
          <a:lstStyle>
            <a:lvl1pPr marL="180975" eaLnBrk="0" hangingPunct="0">
              <a:defRPr b="1">
                <a:solidFill>
                  <a:schemeClr val="tx1"/>
                </a:solidFill>
                <a:latin typeface="Verdana" pitchFamily="34" charset="0"/>
                <a:cs typeface="Times New Roman" pitchFamily="18" charset="0"/>
              </a:defRPr>
            </a:lvl1pPr>
            <a:lvl2pPr marL="742950" indent="-285750" eaLnBrk="0" hangingPunct="0">
              <a:defRPr b="1">
                <a:solidFill>
                  <a:schemeClr val="tx1"/>
                </a:solidFill>
                <a:latin typeface="Verdana" pitchFamily="34" charset="0"/>
                <a:cs typeface="Times New Roman" pitchFamily="18" charset="0"/>
              </a:defRPr>
            </a:lvl2pPr>
            <a:lvl3pPr marL="1143000" indent="-228600" eaLnBrk="0" hangingPunct="0">
              <a:defRPr b="1">
                <a:solidFill>
                  <a:schemeClr val="tx1"/>
                </a:solidFill>
                <a:latin typeface="Verdana" pitchFamily="34" charset="0"/>
                <a:cs typeface="Times New Roman" pitchFamily="18" charset="0"/>
              </a:defRPr>
            </a:lvl3pPr>
            <a:lvl4pPr marL="1600200" indent="-228600" eaLnBrk="0" hangingPunct="0">
              <a:defRPr b="1">
                <a:solidFill>
                  <a:schemeClr val="tx1"/>
                </a:solidFill>
                <a:latin typeface="Verdana" pitchFamily="34" charset="0"/>
                <a:cs typeface="Times New Roman" pitchFamily="18" charset="0"/>
              </a:defRPr>
            </a:lvl4pPr>
            <a:lvl5pPr marL="2057400" indent="-228600" eaLnBrk="0" hangingPunct="0">
              <a:defRPr b="1">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b="1">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b="1">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b="1">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b="1">
                <a:solidFill>
                  <a:schemeClr val="tx1"/>
                </a:solidFill>
                <a:latin typeface="Verdana" pitchFamily="34" charset="0"/>
                <a:cs typeface="Times New Roman" pitchFamily="18" charset="0"/>
              </a:defRPr>
            </a:lvl9pPr>
          </a:lstStyle>
          <a:p>
            <a:pPr eaLnBrk="1" hangingPunct="1">
              <a:spcBef>
                <a:spcPct val="50000"/>
              </a:spcBef>
              <a:buClr>
                <a:srgbClr val="8CADAE"/>
              </a:buClr>
              <a:buSzPct val="85000"/>
              <a:defRPr/>
            </a:pPr>
            <a:r>
              <a:rPr lang="el-GR" b="0" dirty="0" smtClean="0"/>
              <a:t>Πιθανές συνέπειες της απόσυρσης κατά τη διάρκεια της ψυχωτικής  κρίσης</a:t>
            </a:r>
            <a:r>
              <a:rPr lang="de-DE" b="0" dirty="0" smtClean="0"/>
              <a:t>:</a:t>
            </a:r>
          </a:p>
          <a:p>
            <a:pPr eaLnBrk="1" hangingPunct="1">
              <a:spcBef>
                <a:spcPct val="50000"/>
              </a:spcBef>
              <a:buClr>
                <a:srgbClr val="8CADAE"/>
              </a:buClr>
              <a:buSzPct val="85000"/>
              <a:buFontTx/>
              <a:buChar char="o"/>
              <a:defRPr/>
            </a:pPr>
            <a:r>
              <a:rPr lang="de-DE" b="0" dirty="0" smtClean="0"/>
              <a:t> </a:t>
            </a:r>
            <a:r>
              <a:rPr lang="el-GR" b="0" dirty="0" smtClean="0"/>
              <a:t>Μοναξιά,</a:t>
            </a:r>
            <a:endParaRPr lang="de-DE" b="0" dirty="0" smtClean="0"/>
          </a:p>
          <a:p>
            <a:pPr eaLnBrk="1" hangingPunct="1">
              <a:spcBef>
                <a:spcPct val="50000"/>
              </a:spcBef>
              <a:buClr>
                <a:srgbClr val="8CADAE"/>
              </a:buClr>
              <a:buSzPct val="85000"/>
              <a:buFontTx/>
              <a:buChar char="o"/>
              <a:defRPr/>
            </a:pPr>
            <a:r>
              <a:rPr lang="de-DE" b="0" dirty="0" smtClean="0"/>
              <a:t> </a:t>
            </a:r>
            <a:r>
              <a:rPr lang="el-GR" b="0" dirty="0" smtClean="0"/>
              <a:t>Κατάθλιψη,</a:t>
            </a:r>
            <a:endParaRPr lang="de-DE" b="0" dirty="0" smtClean="0"/>
          </a:p>
          <a:p>
            <a:pPr marL="361950" indent="-180975" eaLnBrk="1" hangingPunct="1">
              <a:spcBef>
                <a:spcPct val="50000"/>
              </a:spcBef>
              <a:buClr>
                <a:srgbClr val="8CADAE"/>
              </a:buClr>
              <a:buSzPct val="85000"/>
              <a:buFontTx/>
              <a:buChar char="o"/>
              <a:defRPr/>
            </a:pPr>
            <a:r>
              <a:rPr lang="el-GR" b="0" dirty="0" smtClean="0"/>
              <a:t>Έλλειψη απόσπασης της προσοχής, με αποτέλεσμα οι σκέψεις να απορροφώνται όλο και περισσότερο από (απειλητικά)</a:t>
            </a:r>
            <a:r>
              <a:rPr lang="de-DE" b="0" dirty="0" smtClean="0"/>
              <a:t> </a:t>
            </a:r>
            <a:r>
              <a:rPr lang="el-GR" b="0" dirty="0" smtClean="0"/>
              <a:t>θέματα και φαντασιώσεις,</a:t>
            </a:r>
            <a:endParaRPr lang="de-DE" b="0" dirty="0" smtClean="0"/>
          </a:p>
          <a:p>
            <a:pPr eaLnBrk="1" hangingPunct="1">
              <a:spcBef>
                <a:spcPct val="50000"/>
              </a:spcBef>
              <a:buClr>
                <a:srgbClr val="8CADAE"/>
              </a:buClr>
              <a:buSzPct val="85000"/>
              <a:buFontTx/>
              <a:buChar char="o"/>
              <a:defRPr/>
            </a:pPr>
            <a:r>
              <a:rPr lang="de-DE" b="0" dirty="0" smtClean="0"/>
              <a:t> </a:t>
            </a:r>
            <a:r>
              <a:rPr lang="el-GR" b="0" dirty="0" smtClean="0"/>
              <a:t>Χωρίς επικοινωνία με άλλους ανθρώπους, απομένουν λίγες </a:t>
            </a:r>
            <a:endParaRPr lang="de-DE" b="0" dirty="0" smtClean="0"/>
          </a:p>
          <a:p>
            <a:pPr marL="361950" indent="-180975" eaLnBrk="1" hangingPunct="1">
              <a:spcBef>
                <a:spcPct val="50000"/>
              </a:spcBef>
              <a:buClr>
                <a:srgbClr val="8CADAE"/>
              </a:buClr>
              <a:buSzPct val="85000"/>
              <a:defRPr/>
            </a:pPr>
            <a:r>
              <a:rPr lang="de-DE" b="0" dirty="0" smtClean="0"/>
              <a:t>  </a:t>
            </a:r>
            <a:r>
              <a:rPr lang="el-GR" b="0" dirty="0" smtClean="0"/>
              <a:t>πιθανότητες για να ελέγξει κανείς αν οι υποθέσεις  </a:t>
            </a:r>
            <a:endParaRPr lang="de-DE" b="0" dirty="0" smtClean="0"/>
          </a:p>
          <a:p>
            <a:pPr marL="361950" indent="-180975" eaLnBrk="1" hangingPunct="1">
              <a:spcBef>
                <a:spcPct val="50000"/>
              </a:spcBef>
              <a:buClr>
                <a:srgbClr val="8CADAE"/>
              </a:buClr>
              <a:buSzPct val="85000"/>
              <a:defRPr/>
            </a:pPr>
            <a:r>
              <a:rPr lang="de-DE" b="0" dirty="0" smtClean="0"/>
              <a:t>  </a:t>
            </a:r>
            <a:r>
              <a:rPr lang="el-GR" b="0" dirty="0" smtClean="0"/>
              <a:t>του του είναι ψευδείς ή αν συμφωνούν με την πραγματικότητα.</a:t>
            </a:r>
            <a:endParaRPr lang="de-DE" b="0" dirty="0" smtClean="0"/>
          </a:p>
          <a:p>
            <a:pPr eaLnBrk="1" hangingPunct="1">
              <a:spcBef>
                <a:spcPct val="50000"/>
              </a:spcBef>
              <a:buClr>
                <a:srgbClr val="8CADAE"/>
              </a:buClr>
              <a:buSzPct val="85000"/>
              <a:buFontTx/>
              <a:buChar char="o"/>
              <a:defRPr/>
            </a:pPr>
            <a:r>
              <a:rPr lang="de-DE" b="0" dirty="0" smtClean="0"/>
              <a:t> …</a:t>
            </a:r>
          </a:p>
        </p:txBody>
      </p:sp>
      <p:pic>
        <p:nvPicPr>
          <p:cNvPr id="45062" name="Picture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2163" y="3429000"/>
            <a:ext cx="2001837" cy="309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3" name="Text Box 26"/>
          <p:cNvSpPr txBox="1">
            <a:spLocks noChangeArrowheads="1"/>
          </p:cNvSpPr>
          <p:nvPr/>
        </p:nvSpPr>
        <p:spPr bwMode="auto">
          <a:xfrm>
            <a:off x="-36513" y="6623050"/>
            <a:ext cx="8388351"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lnSpc>
                <a:spcPct val="85000"/>
              </a:lnSpc>
              <a:spcBef>
                <a:spcPct val="0"/>
              </a:spcBef>
              <a:buClrTx/>
              <a:buSzTx/>
              <a:buFontTx/>
              <a:buNone/>
            </a:pPr>
            <a:r>
              <a:rPr lang="de-DE" altLang="de-DE" sz="800" b="0" i="1"/>
              <a:t>(</a:t>
            </a:r>
            <a:r>
              <a:rPr lang="de-DE" altLang="de-DE" sz="800" b="0"/>
              <a:t>“</a:t>
            </a:r>
            <a:r>
              <a:rPr lang="de-DE" altLang="de-DE" sz="800" b="0" i="1"/>
              <a:t>Rückzug” by Jana Pöttgen, borrowed from the brochure </a:t>
            </a:r>
            <a:r>
              <a:rPr lang="de-DE" altLang="de-DE" sz="800" b="0"/>
              <a:t>“</a:t>
            </a:r>
            <a:r>
              <a:rPr lang="de-DE" altLang="de-DE" sz="800" b="0" i="1"/>
              <a:t>Schizophrenie:</a:t>
            </a:r>
          </a:p>
          <a:p>
            <a:pPr eaLnBrk="1" hangingPunct="1">
              <a:lnSpc>
                <a:spcPct val="85000"/>
              </a:lnSpc>
              <a:spcBef>
                <a:spcPct val="0"/>
              </a:spcBef>
              <a:buClrTx/>
              <a:buSzTx/>
              <a:buFontTx/>
              <a:buNone/>
            </a:pPr>
            <a:r>
              <a:rPr lang="de-DE" altLang="de-DE" sz="800" b="0" i="1"/>
              <a:t>Eine Krankheit verliert ihre Dämonie”, 1988, by Troponwerke GmbH &amp; Co. KG)</a:t>
            </a:r>
          </a:p>
        </p:txBody>
      </p:sp>
      <p:sp>
        <p:nvSpPr>
          <p:cNvPr id="45064" name="Rectangle 2"/>
          <p:cNvSpPr>
            <a:spLocks noChangeArrowheads="1"/>
          </p:cNvSpPr>
          <p:nvPr/>
        </p:nvSpPr>
        <p:spPr bwMode="auto">
          <a:xfrm>
            <a:off x="0" y="-26988"/>
            <a:ext cx="9144000" cy="838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0"/>
              </a:spcBef>
              <a:buClrTx/>
              <a:buSzTx/>
              <a:buFontTx/>
              <a:buNone/>
            </a:pPr>
            <a:r>
              <a:rPr lang="el-GR" altLang="de-DE" sz="2000" b="0" dirty="0">
                <a:solidFill>
                  <a:srgbClr val="D16349"/>
                </a:solidFill>
              </a:rPr>
              <a:t>Ανταλλάσοντας απόψεις με τους άλλους έναντι της απόσυρσης κατά τη διάρκεια της ψυχωτικής κρίσης</a:t>
            </a:r>
            <a:endParaRPr lang="de-DE" altLang="de-DE" sz="2000" b="0" dirty="0">
              <a:solidFill>
                <a:srgbClr val="D16349"/>
              </a:solidFill>
            </a:endParaRPr>
          </a:p>
        </p:txBody>
      </p:sp>
      <p:sp>
        <p:nvSpPr>
          <p:cNvPr id="45065"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6.37</a:t>
            </a:r>
          </a:p>
        </p:txBody>
      </p:sp>
      <p:sp>
        <p:nvSpPr>
          <p:cNvPr id="45066"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40152379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0" y="112713"/>
            <a:ext cx="9144000" cy="508000"/>
          </a:xfrm>
        </p:spPr>
        <p:txBody>
          <a:bodyPr anchor="ctr"/>
          <a:lstStyle/>
          <a:p>
            <a:pPr eaLnBrk="1" hangingPunct="1"/>
            <a:r>
              <a:rPr lang="el-GR" altLang="de-DE" dirty="0" smtClean="0">
                <a:cs typeface="Times New Roman" panose="02020603050405020304" pitchFamily="18" charset="0"/>
              </a:rPr>
              <a:t>Υπάρχουν άνθρωποι που εμπιστεύεστε σε όλα;</a:t>
            </a:r>
            <a:r>
              <a:rPr lang="de-DE" altLang="de-DE" dirty="0" smtClean="0">
                <a:cs typeface="Times New Roman" panose="02020603050405020304" pitchFamily="18" charset="0"/>
              </a:rPr>
              <a:t/>
            </a:r>
            <a:br>
              <a:rPr lang="de-DE" altLang="de-DE" dirty="0" smtClean="0">
                <a:cs typeface="Times New Roman" panose="02020603050405020304" pitchFamily="18" charset="0"/>
              </a:rPr>
            </a:br>
            <a:r>
              <a:rPr lang="el-GR" altLang="de-DE" dirty="0" smtClean="0">
                <a:cs typeface="Times New Roman" panose="02020603050405020304" pitchFamily="18" charset="0"/>
              </a:rPr>
              <a:t>Ποιός σας έρχεται στο μυαλό;</a:t>
            </a:r>
            <a:endParaRPr lang="de-DE" altLang="de-DE" dirty="0" smtClean="0">
              <a:cs typeface="Times New Roman" panose="02020603050405020304" pitchFamily="18" charset="0"/>
            </a:endParaRPr>
          </a:p>
        </p:txBody>
      </p:sp>
      <p:sp>
        <p:nvSpPr>
          <p:cNvPr id="46083"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buClrTx/>
              <a:buSzTx/>
              <a:buFontTx/>
              <a:buChar char="•"/>
            </a:pPr>
            <a:endParaRPr lang="en-GB" altLang="de-DE" sz="2000" b="0"/>
          </a:p>
        </p:txBody>
      </p:sp>
      <p:sp>
        <p:nvSpPr>
          <p:cNvPr id="46084" name="Line 14"/>
          <p:cNvSpPr>
            <a:spLocks noChangeShapeType="1"/>
          </p:cNvSpPr>
          <p:nvPr/>
        </p:nvSpPr>
        <p:spPr bwMode="auto">
          <a:xfrm>
            <a:off x="3132138" y="2205038"/>
            <a:ext cx="1258887" cy="0"/>
          </a:xfrm>
          <a:prstGeom prst="line">
            <a:avLst/>
          </a:prstGeom>
          <a:noFill/>
          <a:ln w="190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6085" name="Text Box 15"/>
          <p:cNvSpPr txBox="1">
            <a:spLocks noChangeArrowheads="1"/>
          </p:cNvSpPr>
          <p:nvPr/>
        </p:nvSpPr>
        <p:spPr bwMode="auto">
          <a:xfrm>
            <a:off x="357188" y="1785938"/>
            <a:ext cx="26273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800" b="0" dirty="0"/>
              <a:t>Παρακαλώ συμπληρώστε το όνομα</a:t>
            </a:r>
            <a:r>
              <a:rPr lang="de-DE" altLang="de-DE" sz="1800" b="0" dirty="0"/>
              <a:t>!</a:t>
            </a:r>
          </a:p>
        </p:txBody>
      </p:sp>
      <p:sp>
        <p:nvSpPr>
          <p:cNvPr id="46086" name="Line 18"/>
          <p:cNvSpPr>
            <a:spLocks noChangeShapeType="1"/>
          </p:cNvSpPr>
          <p:nvPr/>
        </p:nvSpPr>
        <p:spPr bwMode="auto">
          <a:xfrm>
            <a:off x="3132138" y="5013325"/>
            <a:ext cx="1258887" cy="0"/>
          </a:xfrm>
          <a:prstGeom prst="line">
            <a:avLst/>
          </a:prstGeom>
          <a:noFill/>
          <a:ln w="190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6087" name="Text Box 19"/>
          <p:cNvSpPr txBox="1">
            <a:spLocks noChangeArrowheads="1"/>
          </p:cNvSpPr>
          <p:nvPr/>
        </p:nvSpPr>
        <p:spPr bwMode="auto">
          <a:xfrm>
            <a:off x="285750" y="4071938"/>
            <a:ext cx="28813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800" b="0" dirty="0"/>
              <a:t>Η ανταλλαγή απόψεων με ανθρώπους που εμπιστεύεστε σας βοηθά να διορθώνεται λανθασμένες πεποιθήσεις και προφυλάσσει από την κλιμάκωση!</a:t>
            </a:r>
            <a:endParaRPr lang="de-DE" altLang="de-DE" sz="1800" b="0" dirty="0"/>
          </a:p>
        </p:txBody>
      </p:sp>
      <p:sp>
        <p:nvSpPr>
          <p:cNvPr id="46088"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a:solidFill>
                  <a:schemeClr val="tx2"/>
                </a:solidFill>
              </a:rPr>
              <a:t>6.38</a:t>
            </a:r>
          </a:p>
        </p:txBody>
      </p:sp>
      <p:pic>
        <p:nvPicPr>
          <p:cNvPr id="46089" name="Picture 20"/>
          <p:cNvPicPr>
            <a:picLocks noChangeAspect="1" noChangeArrowheads="1"/>
          </p:cNvPicPr>
          <p:nvPr/>
        </p:nvPicPr>
        <p:blipFill>
          <a:blip r:embed="rId3">
            <a:extLst>
              <a:ext uri="{28A0092B-C50C-407E-A947-70E740481C1C}">
                <a14:useLocalDpi xmlns:a14="http://schemas.microsoft.com/office/drawing/2010/main" val="0"/>
              </a:ext>
            </a:extLst>
          </a:blip>
          <a:srcRect l="1828" r="2977" b="4881"/>
          <a:stretch>
            <a:fillRect/>
          </a:stretch>
        </p:blipFill>
        <p:spPr bwMode="auto">
          <a:xfrm>
            <a:off x="4787900" y="1398588"/>
            <a:ext cx="3675063"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30 - TextBox"/>
          <p:cNvSpPr txBox="1"/>
          <p:nvPr/>
        </p:nvSpPr>
        <p:spPr>
          <a:xfrm>
            <a:off x="4857750" y="1928813"/>
            <a:ext cx="1292225" cy="261937"/>
          </a:xfrm>
          <a:prstGeom prst="rect">
            <a:avLst/>
          </a:prstGeom>
          <a:solidFill>
            <a:srgbClr val="FF0000"/>
          </a:solidFill>
        </p:spPr>
        <p:txBody>
          <a:bodyPr wrap="none">
            <a:spAutoFit/>
          </a:bodyPr>
          <a:lstStyle/>
          <a:p>
            <a:pPr>
              <a:defRPr/>
            </a:pPr>
            <a:r>
              <a:rPr lang="el-GR" sz="1050" b="0" dirty="0"/>
              <a:t>Φίλοι/συγγενείς</a:t>
            </a:r>
          </a:p>
        </p:txBody>
      </p:sp>
      <p:sp>
        <p:nvSpPr>
          <p:cNvPr id="32" name="31 - TextBox"/>
          <p:cNvSpPr txBox="1"/>
          <p:nvPr/>
        </p:nvSpPr>
        <p:spPr>
          <a:xfrm>
            <a:off x="5072063" y="1428750"/>
            <a:ext cx="3143250" cy="430213"/>
          </a:xfrm>
          <a:prstGeom prst="rect">
            <a:avLst/>
          </a:prstGeom>
          <a:solidFill>
            <a:srgbClr val="FF0000"/>
          </a:solidFill>
        </p:spPr>
        <p:txBody>
          <a:bodyPr>
            <a:spAutoFit/>
          </a:bodyPr>
          <a:lstStyle/>
          <a:p>
            <a:pPr>
              <a:defRPr/>
            </a:pPr>
            <a:r>
              <a:rPr lang="el-GR" sz="1050" b="0" dirty="0"/>
              <a:t>Κρίση - Σε ποιόν μπορώ να απευθυνθώ</a:t>
            </a:r>
          </a:p>
          <a:p>
            <a:pPr>
              <a:defRPr/>
            </a:pPr>
            <a:endParaRPr lang="el-GR" sz="1050" b="0" dirty="0"/>
          </a:p>
        </p:txBody>
      </p:sp>
      <p:sp>
        <p:nvSpPr>
          <p:cNvPr id="33" name="32 - TextBox"/>
          <p:cNvSpPr txBox="1"/>
          <p:nvPr/>
        </p:nvSpPr>
        <p:spPr>
          <a:xfrm>
            <a:off x="4857750" y="2286000"/>
            <a:ext cx="1571625" cy="254000"/>
          </a:xfrm>
          <a:prstGeom prst="rect">
            <a:avLst/>
          </a:prstGeom>
          <a:solidFill>
            <a:srgbClr val="FF0000"/>
          </a:solidFill>
        </p:spPr>
        <p:txBody>
          <a:bodyPr>
            <a:spAutoFit/>
          </a:bodyPr>
          <a:lstStyle/>
          <a:p>
            <a:pPr>
              <a:defRPr/>
            </a:pPr>
            <a:r>
              <a:rPr lang="el-GR" sz="1050" b="0" dirty="0"/>
              <a:t>Ο ψυχίατρός μου</a:t>
            </a:r>
          </a:p>
        </p:txBody>
      </p:sp>
      <p:sp>
        <p:nvSpPr>
          <p:cNvPr id="34" name="33 - TextBox"/>
          <p:cNvSpPr txBox="1"/>
          <p:nvPr/>
        </p:nvSpPr>
        <p:spPr>
          <a:xfrm>
            <a:off x="4857750" y="2928938"/>
            <a:ext cx="1357313" cy="254000"/>
          </a:xfrm>
          <a:prstGeom prst="rect">
            <a:avLst/>
          </a:prstGeom>
          <a:solidFill>
            <a:srgbClr val="FF0000"/>
          </a:solidFill>
        </p:spPr>
        <p:txBody>
          <a:bodyPr>
            <a:spAutoFit/>
          </a:bodyPr>
          <a:lstStyle/>
          <a:p>
            <a:pPr>
              <a:defRPr/>
            </a:pPr>
            <a:r>
              <a:rPr lang="el-GR" sz="1050" b="0" dirty="0"/>
              <a:t>Νοσοκομείο</a:t>
            </a:r>
          </a:p>
        </p:txBody>
      </p:sp>
      <p:sp>
        <p:nvSpPr>
          <p:cNvPr id="35" name="34 - TextBox"/>
          <p:cNvSpPr txBox="1"/>
          <p:nvPr/>
        </p:nvSpPr>
        <p:spPr>
          <a:xfrm>
            <a:off x="4857750" y="2571750"/>
            <a:ext cx="2000250" cy="254000"/>
          </a:xfrm>
          <a:prstGeom prst="rect">
            <a:avLst/>
          </a:prstGeom>
          <a:solidFill>
            <a:srgbClr val="FF0000"/>
          </a:solidFill>
        </p:spPr>
        <p:txBody>
          <a:bodyPr>
            <a:spAutoFit/>
          </a:bodyPr>
          <a:lstStyle/>
          <a:p>
            <a:pPr>
              <a:defRPr/>
            </a:pPr>
            <a:r>
              <a:rPr lang="el-GR" sz="1050" b="0" dirty="0"/>
              <a:t>Ο ψυχολόγος μου </a:t>
            </a:r>
          </a:p>
        </p:txBody>
      </p:sp>
      <p:grpSp>
        <p:nvGrpSpPr>
          <p:cNvPr id="46095" name="Group 19"/>
          <p:cNvGrpSpPr>
            <a:grpSpLocks/>
          </p:cNvGrpSpPr>
          <p:nvPr/>
        </p:nvGrpSpPr>
        <p:grpSpPr bwMode="auto">
          <a:xfrm>
            <a:off x="4789488" y="3765550"/>
            <a:ext cx="3673475" cy="2255838"/>
            <a:chOff x="2971" y="1162"/>
            <a:chExt cx="2314" cy="1421"/>
          </a:xfrm>
        </p:grpSpPr>
        <p:pic>
          <p:nvPicPr>
            <p:cNvPr id="46107"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 y="1162"/>
              <a:ext cx="2314"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108" name="Group 18"/>
            <p:cNvGrpSpPr>
              <a:grpSpLocks/>
            </p:cNvGrpSpPr>
            <p:nvPr/>
          </p:nvGrpSpPr>
          <p:grpSpPr bwMode="auto">
            <a:xfrm>
              <a:off x="3016" y="1443"/>
              <a:ext cx="344" cy="666"/>
              <a:chOff x="3016" y="1443"/>
              <a:chExt cx="344" cy="666"/>
            </a:xfrm>
          </p:grpSpPr>
          <p:pic>
            <p:nvPicPr>
              <p:cNvPr id="46109" name="Picture 11" descr="Lupe-MKT+ fin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6" y="1443"/>
                <a:ext cx="34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10" name="Picture 12" descr="WegweiserfinalMKT+final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16" y="1729"/>
                <a:ext cx="305" cy="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aphicFrame>
        <p:nvGraphicFramePr>
          <p:cNvPr id="17" name="16 - Πίνακας"/>
          <p:cNvGraphicFramePr>
            <a:graphicFrameLocks noGrp="1"/>
          </p:cNvGraphicFramePr>
          <p:nvPr/>
        </p:nvGraphicFramePr>
        <p:xfrm>
          <a:off x="4787900" y="3792538"/>
          <a:ext cx="3673475" cy="415925"/>
        </p:xfrm>
        <a:graphic>
          <a:graphicData uri="http://schemas.openxmlformats.org/drawingml/2006/table">
            <a:tbl>
              <a:tblPr/>
              <a:tblGrid>
                <a:gridCol w="3673475"/>
              </a:tblGrid>
              <a:tr h="4159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800" b="0" i="0" u="none" strike="noStrike" cap="none" normalizeH="0" baseline="0" smtClean="0">
                          <a:ln>
                            <a:noFill/>
                          </a:ln>
                          <a:solidFill>
                            <a:schemeClr val="tx1"/>
                          </a:solidFill>
                          <a:effectLst/>
                          <a:latin typeface="Arial" charset="0"/>
                          <a:cs typeface="Times New Roman" pitchFamily="18" charset="0"/>
                        </a:rPr>
                        <a:t>Μεταγνωστική Θεραπεία</a:t>
                      </a:r>
                      <a:r>
                        <a:rPr kumimoji="0" lang="en-GB" sz="800" b="0" i="0" u="none" strike="noStrike" cap="none" normalizeH="0" baseline="0" smtClean="0">
                          <a:ln>
                            <a:noFill/>
                          </a:ln>
                          <a:solidFill>
                            <a:schemeClr val="tx1"/>
                          </a:solidFill>
                          <a:effectLst/>
                          <a:latin typeface="Arial" charset="0"/>
                          <a:cs typeface="Times New Roman" pitchFamily="18" charset="0"/>
                        </a:rPr>
                        <a:t>: </a:t>
                      </a:r>
                      <a:r>
                        <a:rPr kumimoji="0" lang="en-GB" sz="800" b="1" i="1" u="sng" strike="noStrike" cap="none" normalizeH="0" baseline="0" smtClean="0">
                          <a:ln>
                            <a:noFill/>
                          </a:ln>
                          <a:solidFill>
                            <a:schemeClr val="tx1"/>
                          </a:solidFill>
                          <a:effectLst/>
                          <a:latin typeface="Arial" charset="0"/>
                          <a:cs typeface="Times New Roman" pitchFamily="18" charset="0"/>
                        </a:rPr>
                        <a:t>3 </a:t>
                      </a:r>
                      <a:r>
                        <a:rPr kumimoji="0" lang="el-GR" sz="800" b="1" i="1" u="sng" strike="noStrike" cap="none" normalizeH="0" baseline="0" smtClean="0">
                          <a:ln>
                            <a:noFill/>
                          </a:ln>
                          <a:solidFill>
                            <a:schemeClr val="tx1"/>
                          </a:solidFill>
                          <a:effectLst/>
                          <a:latin typeface="Arial" charset="0"/>
                          <a:cs typeface="Times New Roman" pitchFamily="18" charset="0"/>
                        </a:rPr>
                        <a:t>ερωτήσεις</a:t>
                      </a:r>
                      <a:endParaRPr kumimoji="0" lang="el-GR" sz="8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smtClean="0">
                          <a:ln>
                            <a:noFill/>
                          </a:ln>
                          <a:solidFill>
                            <a:schemeClr val="tx1"/>
                          </a:solidFill>
                          <a:effectLst/>
                          <a:latin typeface="Arial" charset="0"/>
                          <a:cs typeface="Times New Roman" pitchFamily="18" charset="0"/>
                        </a:rPr>
                        <a:t>…</a:t>
                      </a:r>
                      <a:r>
                        <a:rPr kumimoji="0" lang="el-GR" sz="800" b="0" i="0" u="none" strike="noStrike" cap="none" normalizeH="0" baseline="0" smtClean="0">
                          <a:ln>
                            <a:noFill/>
                          </a:ln>
                          <a:solidFill>
                            <a:schemeClr val="tx1"/>
                          </a:solidFill>
                          <a:effectLst/>
                          <a:latin typeface="Arial" charset="0"/>
                          <a:cs typeface="Times New Roman" pitchFamily="18" charset="0"/>
                        </a:rPr>
                        <a:t>αν αισθάνεσαι προσβεβλημένος, απειλημένος ή ταπεινωμένος</a:t>
                      </a:r>
                      <a:r>
                        <a:rPr kumimoji="0" lang="en-GB" sz="800" b="0" i="0" u="none" strike="noStrike" cap="none" normalizeH="0" baseline="0" smtClean="0">
                          <a:ln>
                            <a:noFill/>
                          </a:ln>
                          <a:solidFill>
                            <a:schemeClr val="tx1"/>
                          </a:solidFill>
                          <a:effectLst/>
                          <a:latin typeface="Arial" charset="0"/>
                          <a:cs typeface="Times New Roman" pitchFamily="18" charset="0"/>
                        </a:rPr>
                        <a:t>...</a:t>
                      </a:r>
                      <a:r>
                        <a:rPr kumimoji="0" lang="el-GR" sz="800" b="0" i="0" u="none" strike="noStrike" cap="none" normalizeH="0" baseline="0" smtClean="0">
                          <a:ln>
                            <a:noFill/>
                          </a:ln>
                          <a:solidFill>
                            <a:schemeClr val="tx1"/>
                          </a:solidFill>
                          <a:effectLst/>
                          <a:latin typeface="Arial" charset="0"/>
                          <a:cs typeface="Times New Roman" pitchFamily="18" charset="0"/>
                        </a:rPr>
                        <a:t>;</a:t>
                      </a:r>
                      <a:endParaRPr kumimoji="0" lang="el-GR" sz="8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bl>
          </a:graphicData>
        </a:graphic>
      </p:graphicFrame>
      <p:sp>
        <p:nvSpPr>
          <p:cNvPr id="13331" name="11 - TextBox"/>
          <p:cNvSpPr txBox="1">
            <a:spLocks noChangeArrowheads="1"/>
          </p:cNvSpPr>
          <p:nvPr/>
        </p:nvSpPr>
        <p:spPr bwMode="auto">
          <a:xfrm>
            <a:off x="5430838" y="4205288"/>
            <a:ext cx="3030537" cy="604837"/>
          </a:xfrm>
          <a:prstGeom prst="rect">
            <a:avLst/>
          </a:prstGeom>
          <a:solidFill>
            <a:srgbClr val="FFFF00"/>
          </a:solidFill>
          <a:ln w="9525">
            <a:solidFill>
              <a:schemeClr val="tx1"/>
            </a:solidFill>
            <a:miter lim="800000"/>
            <a:headEnd/>
            <a:tailEnd/>
          </a:ln>
        </p:spPr>
        <p:txBody>
          <a:bodyPr>
            <a:spAutoFit/>
          </a:bodyPr>
          <a:lstStyle/>
          <a:p>
            <a:pPr marL="342900" indent="-342900">
              <a:defRPr/>
            </a:pPr>
            <a:r>
              <a:rPr lang="el-GR" sz="900" i="1" dirty="0">
                <a:solidFill>
                  <a:srgbClr val="FF0000"/>
                </a:solidFill>
                <a:latin typeface="+mn-lt"/>
                <a:cs typeface="Arial" charset="0"/>
              </a:rPr>
              <a:t>1</a:t>
            </a:r>
            <a:r>
              <a:rPr lang="el-GR" sz="800" i="1" dirty="0">
                <a:solidFill>
                  <a:srgbClr val="FF0000"/>
                </a:solidFill>
                <a:latin typeface="+mn-lt"/>
                <a:cs typeface="Arial" charset="0"/>
              </a:rPr>
              <a:t>. Ποια είναι τα στοιχεία;</a:t>
            </a:r>
            <a:r>
              <a:rPr lang="en-GB" sz="800" b="0" dirty="0">
                <a:solidFill>
                  <a:srgbClr val="FF0000"/>
                </a:solidFill>
                <a:latin typeface="+mn-lt"/>
                <a:cs typeface="Arial" charset="0"/>
              </a:rPr>
              <a:t> </a:t>
            </a:r>
            <a:endParaRPr lang="el-GR" sz="800" b="0" dirty="0">
              <a:solidFill>
                <a:srgbClr val="FF0000"/>
              </a:solidFill>
              <a:latin typeface="+mn-lt"/>
              <a:cs typeface="Arial" charset="0"/>
            </a:endParaRPr>
          </a:p>
          <a:p>
            <a:pPr marL="342900" indent="-342900">
              <a:defRPr/>
            </a:pPr>
            <a:r>
              <a:rPr lang="el-GR" sz="800" b="0" dirty="0">
                <a:latin typeface="+mn-lt"/>
                <a:cs typeface="Arial" charset="0"/>
              </a:rPr>
              <a:t>Πώς το ξέρω αυτό; Πραγματικό γεγονός, φήμη, </a:t>
            </a:r>
          </a:p>
          <a:p>
            <a:pPr marL="342900" indent="-342900">
              <a:defRPr/>
            </a:pPr>
            <a:r>
              <a:rPr lang="el-GR" sz="800" b="0" dirty="0">
                <a:latin typeface="+mn-lt"/>
                <a:cs typeface="Arial" charset="0"/>
              </a:rPr>
              <a:t>εικασία;</a:t>
            </a:r>
          </a:p>
          <a:p>
            <a:pPr marL="342900" indent="-342900">
              <a:defRPr/>
            </a:pPr>
            <a:r>
              <a:rPr lang="el-GR" sz="800" b="0" dirty="0">
                <a:latin typeface="+mn-lt"/>
                <a:cs typeface="Arial" charset="0"/>
              </a:rPr>
              <a:t>Γνωρίζω όλη την αλήθεια;</a:t>
            </a:r>
          </a:p>
        </p:txBody>
      </p:sp>
      <p:sp>
        <p:nvSpPr>
          <p:cNvPr id="46103" name="12 - TextBox"/>
          <p:cNvSpPr txBox="1">
            <a:spLocks noChangeArrowheads="1"/>
          </p:cNvSpPr>
          <p:nvPr/>
        </p:nvSpPr>
        <p:spPr bwMode="auto">
          <a:xfrm>
            <a:off x="5430838" y="4811713"/>
            <a:ext cx="3030537" cy="590550"/>
          </a:xfrm>
          <a:prstGeom prst="rect">
            <a:avLst/>
          </a:prstGeom>
          <a:solidFill>
            <a:srgbClr val="FFFF00"/>
          </a:solidFill>
          <a:ln w="9525">
            <a:solidFill>
              <a:schemeClr val="tx1"/>
            </a:solidFill>
            <a:miter lim="800000"/>
            <a:headEnd/>
            <a:tailEnd/>
          </a:ln>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l-GR" altLang="de-DE" sz="800" i="1">
                <a:solidFill>
                  <a:srgbClr val="FF0000"/>
                </a:solidFill>
              </a:rPr>
              <a:t>2. Εναλλακτικές απόψεις;</a:t>
            </a:r>
            <a:r>
              <a:rPr lang="en-GB" altLang="de-DE" sz="800" i="1"/>
              <a:t> </a:t>
            </a:r>
            <a:r>
              <a:rPr lang="en-GB" altLang="de-DE" sz="800" b="0"/>
              <a:t/>
            </a:r>
            <a:br>
              <a:rPr lang="en-GB" altLang="de-DE" sz="800" b="0"/>
            </a:br>
            <a:r>
              <a:rPr lang="el-GR" altLang="de-DE" sz="800" b="0"/>
              <a:t>Μήπως οι άνθρωποι που εμπιστεύομαι θα ερμήνευαν την κατάσταση διαφορετικά; Βγάζω βιαστικά συμπεράσματα; Αξιολογώ την κατάσταση αμερόληπτα και αντικειμενικά;</a:t>
            </a:r>
            <a:endParaRPr lang="el-GR" altLang="de-DE" sz="300" b="0"/>
          </a:p>
        </p:txBody>
      </p:sp>
      <p:sp>
        <p:nvSpPr>
          <p:cNvPr id="46104" name="13 - TextBox"/>
          <p:cNvSpPr txBox="1">
            <a:spLocks noChangeArrowheads="1"/>
          </p:cNvSpPr>
          <p:nvPr/>
        </p:nvSpPr>
        <p:spPr bwMode="auto">
          <a:xfrm>
            <a:off x="5430838" y="5405438"/>
            <a:ext cx="3030537" cy="590550"/>
          </a:xfrm>
          <a:prstGeom prst="rect">
            <a:avLst/>
          </a:prstGeom>
          <a:solidFill>
            <a:srgbClr val="FFFF00"/>
          </a:solidFill>
          <a:ln w="9525">
            <a:solidFill>
              <a:schemeClr val="tx1"/>
            </a:solidFill>
            <a:miter lim="800000"/>
            <a:headEnd/>
            <a:tailEnd/>
          </a:ln>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l-GR" altLang="de-DE" sz="800" i="1">
                <a:solidFill>
                  <a:srgbClr val="FF0000"/>
                </a:solidFill>
              </a:rPr>
              <a:t>3. Ακόμα κι αν είναι έτσι… αντιδρώ υπερβολικά;</a:t>
            </a:r>
            <a:r>
              <a:rPr lang="en-GB" altLang="de-DE" sz="800" b="0"/>
              <a:t/>
            </a:r>
            <a:br>
              <a:rPr lang="en-GB" altLang="de-DE" sz="800" b="0"/>
            </a:br>
            <a:r>
              <a:rPr lang="el-GR" altLang="de-DE" sz="800" b="0"/>
              <a:t>Αντιδρώ κατάλληλα; Θα καταστρέψω κάτι στο μέλλον αν αντιδρώ υπερβολικά; Σκέψου πρώτα – μετά δράσε!</a:t>
            </a:r>
            <a:endParaRPr lang="de-DE" altLang="de-DE" sz="800" b="0"/>
          </a:p>
          <a:p>
            <a:pPr eaLnBrk="1" hangingPunct="1">
              <a:spcBef>
                <a:spcPct val="0"/>
              </a:spcBef>
              <a:buClrTx/>
              <a:buSzTx/>
              <a:buFontTx/>
              <a:buNone/>
            </a:pPr>
            <a:endParaRPr lang="el-GR" altLang="de-DE" sz="800" b="0"/>
          </a:p>
        </p:txBody>
      </p:sp>
      <p:sp>
        <p:nvSpPr>
          <p:cNvPr id="46105" name="Rectangle 41"/>
          <p:cNvSpPr>
            <a:spLocks noChangeArrowheads="1"/>
          </p:cNvSpPr>
          <p:nvPr/>
        </p:nvSpPr>
        <p:spPr bwMode="auto">
          <a:xfrm>
            <a:off x="4789488" y="4208463"/>
            <a:ext cx="644525" cy="17891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endParaRPr lang="de-DE" altLang="de-DE" sz="1800"/>
          </a:p>
        </p:txBody>
      </p:sp>
      <p:sp>
        <p:nvSpPr>
          <p:cNvPr id="46106"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a:solidFill>
                  <a:schemeClr val="tx2"/>
                </a:solidFill>
              </a:rPr>
              <a:t>αλλάζοντας πεποιθήσεις</a:t>
            </a:r>
            <a:endParaRPr lang="de-DE" altLang="de-DE" sz="1200">
              <a:solidFill>
                <a:schemeClr val="tx2"/>
              </a:solidFill>
            </a:endParaRPr>
          </a:p>
        </p:txBody>
      </p:sp>
    </p:spTree>
    <p:extLst>
      <p:ext uri="{BB962C8B-B14F-4D97-AF65-F5344CB8AC3E}">
        <p14:creationId xmlns:p14="http://schemas.microsoft.com/office/powerpoint/2010/main" val="14443342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827088" y="2205038"/>
            <a:ext cx="7367587" cy="402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buClr>
                <a:srgbClr val="8CADAE"/>
              </a:buClr>
              <a:buFontTx/>
              <a:buChar char="o"/>
            </a:pPr>
            <a:r>
              <a:rPr lang="el-GR" altLang="de-DE" sz="1800" b="0" dirty="0"/>
              <a:t>Μερικές φορές, τα γεγονότα εξελίσσονται διαφορετικά από όσο τα περιμέναμε: Οι πρόωρες αποφάσεις συχνά οδηγούν σε λάθος συμπεράσματα! </a:t>
            </a:r>
          </a:p>
          <a:p>
            <a:pPr eaLnBrk="1" hangingPunct="1">
              <a:buClr>
                <a:srgbClr val="8CADAE"/>
              </a:buClr>
              <a:buFontTx/>
              <a:buNone/>
            </a:pPr>
            <a:endParaRPr lang="de-DE" altLang="de-DE" sz="1800" b="0" dirty="0"/>
          </a:p>
          <a:p>
            <a:pPr eaLnBrk="1" hangingPunct="1">
              <a:buClr>
                <a:srgbClr val="8CADAE"/>
              </a:buClr>
              <a:buFontTx/>
              <a:buChar char="o"/>
            </a:pPr>
            <a:r>
              <a:rPr lang="el-GR" altLang="de-DE" sz="1800" b="0" dirty="0"/>
              <a:t>Γι αυτό το λόγο θα πρέπει πάντα να λαμβάνετε υπόψη σας </a:t>
            </a:r>
            <a:r>
              <a:rPr lang="el-GR" altLang="de-DE" sz="1800" dirty="0"/>
              <a:t>εκτενείς πληροφορίες </a:t>
            </a:r>
            <a:r>
              <a:rPr lang="el-GR" altLang="de-DE" sz="1800" b="0" dirty="0"/>
              <a:t>καθώς και εναλλακτικές ερμηνείες πριν αποφασίσετε.</a:t>
            </a:r>
          </a:p>
          <a:p>
            <a:pPr eaLnBrk="1" hangingPunct="1">
              <a:buClr>
                <a:srgbClr val="8CADAE"/>
              </a:buClr>
              <a:buFontTx/>
              <a:buNone/>
            </a:pPr>
            <a:endParaRPr lang="de-DE" altLang="de-DE" sz="1800" b="0" dirty="0"/>
          </a:p>
          <a:p>
            <a:pPr eaLnBrk="1" hangingPunct="1">
              <a:buClr>
                <a:srgbClr val="8CADAE"/>
              </a:buClr>
              <a:buFontTx/>
              <a:buChar char="o"/>
            </a:pPr>
            <a:r>
              <a:rPr lang="el-GR" altLang="de-DE" sz="1800" b="0" dirty="0"/>
              <a:t>Παραμείνετε ευέλικτοι. Να είστε ανοικτοί να διορθώσετε μια υπόθεσή σας όταν υπάρχουν πειστικά αντεπιχειρήματα.</a:t>
            </a:r>
            <a:endParaRPr lang="de-DE" altLang="de-DE" sz="1800" b="0" dirty="0"/>
          </a:p>
          <a:p>
            <a:pPr eaLnBrk="1" hangingPunct="1">
              <a:buClr>
                <a:srgbClr val="8CADAE"/>
              </a:buClr>
              <a:buFontTx/>
              <a:buNone/>
            </a:pPr>
            <a:endParaRPr lang="de-DE" altLang="de-DE" sz="1800" b="0" dirty="0"/>
          </a:p>
          <a:p>
            <a:pPr eaLnBrk="1" hangingPunct="1">
              <a:buClr>
                <a:srgbClr val="8CADAE"/>
              </a:buClr>
              <a:buFontTx/>
              <a:buChar char="o"/>
            </a:pPr>
            <a:r>
              <a:rPr lang="el-GR" altLang="de-DE" sz="1800" b="0" dirty="0"/>
              <a:t>Η ανταλλαγή απόψεων με ανθρώπους που εμπιστεύεστε είναι σημαντική για τον έλεγχο των ιδιαίτερων ιδεών</a:t>
            </a:r>
            <a:r>
              <a:rPr lang="de-DE" altLang="de-DE" sz="1800" b="0" dirty="0"/>
              <a:t>.</a:t>
            </a:r>
          </a:p>
        </p:txBody>
      </p:sp>
      <p:sp>
        <p:nvSpPr>
          <p:cNvPr id="47107" name="Text Box 3"/>
          <p:cNvSpPr txBox="1">
            <a:spLocks noChangeArrowheads="1"/>
          </p:cNvSpPr>
          <p:nvPr/>
        </p:nvSpPr>
        <p:spPr bwMode="auto">
          <a:xfrm>
            <a:off x="0" y="1557338"/>
            <a:ext cx="9144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0"/>
              </a:spcBef>
              <a:buClrTx/>
              <a:buSzTx/>
              <a:buFontTx/>
              <a:buNone/>
            </a:pPr>
            <a:r>
              <a:rPr lang="el-GR" altLang="de-DE" sz="1800" dirty="0"/>
              <a:t>Εκπαιδευτικοί στόχοι</a:t>
            </a:r>
            <a:r>
              <a:rPr lang="de-DE" altLang="de-DE" sz="1800" dirty="0"/>
              <a:t>:</a:t>
            </a:r>
          </a:p>
        </p:txBody>
      </p:sp>
      <p:sp>
        <p:nvSpPr>
          <p:cNvPr id="47108" name="Text Box 4"/>
          <p:cNvSpPr txBox="1">
            <a:spLocks noChangeArrowheads="1"/>
          </p:cNvSpPr>
          <p:nvPr/>
        </p:nvSpPr>
        <p:spPr bwMode="auto">
          <a:xfrm>
            <a:off x="0" y="260350"/>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algn="ctr" eaLnBrk="1" hangingPunct="1">
              <a:spcBef>
                <a:spcPct val="50000"/>
              </a:spcBef>
              <a:buClrTx/>
              <a:buSzTx/>
              <a:buFontTx/>
              <a:buNone/>
            </a:pPr>
            <a:r>
              <a:rPr lang="el-GR" altLang="de-DE" sz="2000" b="0" dirty="0">
                <a:solidFill>
                  <a:schemeClr val="accent1"/>
                </a:solidFill>
              </a:rPr>
              <a:t>Εφαρμογές στην καθημερινή ζωή</a:t>
            </a:r>
            <a:endParaRPr lang="de-DE" altLang="de-DE" sz="2000" b="0" dirty="0">
              <a:solidFill>
                <a:schemeClr val="accent1"/>
              </a:solidFill>
            </a:endParaRPr>
          </a:p>
        </p:txBody>
      </p:sp>
      <p:sp>
        <p:nvSpPr>
          <p:cNvPr id="47109"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n-US" altLang="de-DE" sz="1400" b="0">
                <a:solidFill>
                  <a:schemeClr val="bg1"/>
                </a:solidFill>
              </a:rPr>
              <a:t>24</a:t>
            </a:r>
          </a:p>
        </p:txBody>
      </p:sp>
      <p:sp>
        <p:nvSpPr>
          <p:cNvPr id="47110"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dirty="0">
                <a:solidFill>
                  <a:schemeClr val="tx2"/>
                </a:solidFill>
              </a:rPr>
              <a:t>6.39</a:t>
            </a:r>
          </a:p>
        </p:txBody>
      </p:sp>
      <p:sp>
        <p:nvSpPr>
          <p:cNvPr id="47111" name="Text Box 9"/>
          <p:cNvSpPr txBox="1">
            <a:spLocks noChangeArrowheads="1"/>
          </p:cNvSpPr>
          <p:nvPr/>
        </p:nvSpPr>
        <p:spPr bwMode="auto">
          <a:xfrm>
            <a:off x="6500814" y="6619875"/>
            <a:ext cx="22479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dirty="0">
                <a:solidFill>
                  <a:schemeClr val="tx2"/>
                </a:solidFill>
              </a:rPr>
              <a:t>αλλάζοντας πεποιθήσεις</a:t>
            </a:r>
            <a:endParaRPr lang="de-DE" altLang="de-DE" sz="1200" dirty="0">
              <a:solidFill>
                <a:schemeClr val="tx2"/>
              </a:solidFill>
            </a:endParaRPr>
          </a:p>
        </p:txBody>
      </p:sp>
    </p:spTree>
    <p:extLst>
      <p:ext uri="{BB962C8B-B14F-4D97-AF65-F5344CB8AC3E}">
        <p14:creationId xmlns:p14="http://schemas.microsoft.com/office/powerpoint/2010/main" val="36358518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9"/>
          <p:cNvSpPr txBox="1">
            <a:spLocks noChangeArrowheads="1"/>
          </p:cNvSpPr>
          <p:nvPr/>
        </p:nvSpPr>
        <p:spPr bwMode="auto">
          <a:xfrm>
            <a:off x="251520" y="1340768"/>
            <a:ext cx="8641655" cy="422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7931725" indent="-37474525" algn="l"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822325" indent="-228600" algn="l"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096963" indent="-228600" algn="l"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1371600" indent="-228600" algn="l" eaLnBrk="0" hangingPunct="0">
              <a:spcBef>
                <a:spcPct val="20000"/>
              </a:spcBef>
              <a:buClr>
                <a:srgbClr val="8FB08C"/>
              </a:buClr>
              <a:buChar char="•"/>
              <a:defRPr>
                <a:solidFill>
                  <a:schemeClr val="tx1"/>
                </a:solidFill>
                <a:latin typeface="Verdana" pitchFamily="34" charset="0"/>
              </a:defRPr>
            </a:lvl5pPr>
            <a:lvl6pPr marL="18288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2860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27432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2004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lnSpc>
                <a:spcPct val="105000"/>
              </a:lnSpc>
              <a:spcBef>
                <a:spcPts val="1200"/>
              </a:spcBef>
            </a:pPr>
            <a:r>
              <a:rPr lang="el-GR" b="0" dirty="0" smtClean="0"/>
              <a:t>Πολλοί άνθρωποι με ψύχωση (αλλά όχι όλοι!) διατηρούν ψευδείς πεποιθήσεις παρά την ύπαρξη πειστικών αντεπιχειρημάτων. Αυτό μπορεί να έχει ως αποτέλεσμα κάποιος να «χάνεται» και να μην αποδέχεται τις αντιρρήσεις. Σε ορισμένες περιπτώσεις, κάποιος μπορεί να χάσει την επαφή με την πραγματικότητα.</a:t>
            </a:r>
            <a:endParaRPr lang="de-DE" b="0" dirty="0" smtClean="0"/>
          </a:p>
          <a:p>
            <a:pPr marL="180000" eaLnBrk="1" hangingPunct="1">
              <a:spcBef>
                <a:spcPts val="1200"/>
              </a:spcBef>
              <a:buClrTx/>
              <a:buSzTx/>
            </a:pPr>
            <a:r>
              <a:rPr lang="el-GR" b="0" dirty="0" smtClean="0"/>
              <a:t>Είναι δύσκολο κάποιος να κρατήσει τη ψυχραιμία του όταν νιώθει ότι απειλείται. Να είστε, λοιπόν, προσεκτικοί με τις αποφάσεις σας και να ζητάτε από τους ανθρώπους που εμπιστεύεστε τη συμβουλή τους!</a:t>
            </a:r>
            <a:endParaRPr lang="de-DE" b="0" dirty="0" smtClean="0"/>
          </a:p>
          <a:p>
            <a:pPr marL="180000" eaLnBrk="1" hangingPunct="1">
              <a:spcBef>
                <a:spcPts val="1200"/>
              </a:spcBef>
              <a:buClrTx/>
              <a:buSzTx/>
            </a:pPr>
            <a:r>
              <a:rPr lang="el-GR" altLang="de-DE" b="0" i="1" dirty="0" smtClean="0"/>
              <a:t>Ποιες πλευρές της θεραπευτικής ενότητας θεωρώ ιδιαίτερα χρήσιμες ή βοηθητικές; </a:t>
            </a:r>
            <a:endParaRPr lang="en-GB" altLang="de-DE" b="0" i="1" dirty="0" smtClean="0"/>
          </a:p>
          <a:p>
            <a:pPr marL="180000" eaLnBrk="1" hangingPunct="1">
              <a:spcBef>
                <a:spcPts val="1200"/>
              </a:spcBef>
              <a:buClrTx/>
              <a:buSzTx/>
              <a:buFontTx/>
              <a:buNone/>
            </a:pPr>
            <a:r>
              <a:rPr lang="el-GR" b="0" i="1" dirty="0" smtClean="0"/>
              <a:t>Πότε και σε ποιες συγκεκριμένες καταστάσεις θα μπορούσα να εφαρμόσω αυτά που έμαθα στο άμεσο μέλλον; Σε τι θα μπορούσαν να με βοηθήσουν (π.χ. να αισθανθώ λιγότερο ένταση); </a:t>
            </a:r>
            <a:endParaRPr lang="en-GB" altLang="de-DE" b="0" i="1" dirty="0" smtClean="0"/>
          </a:p>
        </p:txBody>
      </p:sp>
      <p:sp>
        <p:nvSpPr>
          <p:cNvPr id="6" name="Text Box 7"/>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a:r>
              <a:rPr lang="el-GR" sz="2000" b="0" dirty="0" smtClean="0">
                <a:solidFill>
                  <a:schemeClr val="accent1"/>
                </a:solidFill>
                <a:latin typeface="+mj-lt"/>
              </a:rPr>
              <a:t>Πώς αυτό σχετίζεται με την ψύχωση;</a:t>
            </a:r>
            <a:endParaRPr lang="de-DE" sz="2000" b="0" dirty="0">
              <a:solidFill>
                <a:schemeClr val="accent1"/>
              </a:solidFill>
              <a:latin typeface="+mj-lt"/>
            </a:endParaRPr>
          </a:p>
        </p:txBody>
      </p:sp>
      <p:grpSp>
        <p:nvGrpSpPr>
          <p:cNvPr id="7" name="Group 21"/>
          <p:cNvGrpSpPr>
            <a:grpSpLocks/>
          </p:cNvGrpSpPr>
          <p:nvPr/>
        </p:nvGrpSpPr>
        <p:grpSpPr bwMode="auto">
          <a:xfrm>
            <a:off x="0" y="6167438"/>
            <a:ext cx="2339975" cy="536575"/>
            <a:chOff x="0" y="3957"/>
            <a:chExt cx="1474" cy="338"/>
          </a:xfrm>
        </p:grpSpPr>
        <p:sp>
          <p:nvSpPr>
            <p:cNvPr id="8" name="Rectangle 69"/>
            <p:cNvSpPr>
              <a:spLocks noChangeArrowheads="1"/>
            </p:cNvSpPr>
            <p:nvPr/>
          </p:nvSpPr>
          <p:spPr bwMode="auto">
            <a:xfrm>
              <a:off x="0" y="3957"/>
              <a:ext cx="1429"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endParaRPr lang="de-DE" altLang="de-DE" b="0">
                <a:latin typeface="Verdana" pitchFamily="34" charset="0"/>
              </a:endParaRPr>
            </a:p>
          </p:txBody>
        </p:sp>
        <p:pic>
          <p:nvPicPr>
            <p:cNvPr id="9"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sz="1400" b="0" dirty="0">
                  <a:latin typeface="Verdana" pitchFamily="34" charset="0"/>
                  <a:sym typeface="Wingdings" pitchFamily="2" charset="2"/>
                </a:rPr>
                <a:t>  </a:t>
              </a:r>
              <a:r>
                <a:rPr lang="de-DE" altLang="de-DE" sz="1200" b="0" dirty="0">
                  <a:latin typeface="Verdana" pitchFamily="34" charset="0"/>
                  <a:sym typeface="Wingdings" pitchFamily="2" charset="2"/>
                </a:rPr>
                <a:t></a:t>
              </a:r>
              <a:r>
                <a:rPr lang="de-DE" altLang="de-DE" sz="1200" b="0" dirty="0">
                  <a:latin typeface="Verdana" pitchFamily="34" charset="0"/>
                </a:rPr>
                <a:t> </a:t>
              </a:r>
              <a:r>
                <a:rPr lang="el-GR" altLang="de-DE" sz="1200" b="0" i="1" dirty="0" smtClean="0">
                  <a:latin typeface="Verdana" pitchFamily="34" charset="0"/>
                </a:rPr>
                <a:t>φύλλο εργασίας</a:t>
              </a:r>
              <a:r>
                <a:rPr lang="en-US" altLang="de-DE" sz="1200" b="0" i="1" dirty="0" smtClean="0">
                  <a:latin typeface="Verdana" pitchFamily="34" charset="0"/>
                </a:rPr>
                <a:t> </a:t>
              </a:r>
              <a:r>
                <a:rPr lang="de-DE" altLang="de-DE" sz="1200" b="0" dirty="0" smtClean="0">
                  <a:latin typeface="Verdana" pitchFamily="34" charset="0"/>
                </a:rPr>
                <a:t>6.5</a:t>
              </a:r>
              <a:endParaRPr lang="de-DE" altLang="de-DE" sz="1200" b="0" dirty="0">
                <a:latin typeface="Verdana" pitchFamily="34" charset="0"/>
              </a:endParaRPr>
            </a:p>
            <a:p>
              <a:pPr eaLnBrk="1" hangingPunct="1"/>
              <a:r>
                <a:rPr lang="de-DE" altLang="de-DE" sz="1200" b="0" dirty="0">
                  <a:latin typeface="Verdana" pitchFamily="34" charset="0"/>
                </a:rPr>
                <a:t>     </a:t>
              </a:r>
            </a:p>
          </p:txBody>
        </p:sp>
      </p:grpSp>
      <p:sp>
        <p:nvSpPr>
          <p:cNvPr id="11"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dirty="0">
                <a:solidFill>
                  <a:schemeClr val="tx2"/>
                </a:solidFill>
              </a:rPr>
              <a:t>αλλάζοντας πεποιθήσεις</a:t>
            </a:r>
            <a:endParaRPr lang="de-DE" altLang="de-DE" sz="1200" dirty="0">
              <a:solidFill>
                <a:schemeClr val="tx2"/>
              </a:solidFill>
            </a:endParaRPr>
          </a:p>
        </p:txBody>
      </p:sp>
      <p:sp>
        <p:nvSpPr>
          <p:cNvPr id="13"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dirty="0" smtClean="0">
                <a:solidFill>
                  <a:schemeClr val="tx2"/>
                </a:solidFill>
              </a:rPr>
              <a:t>6.40</a:t>
            </a:r>
            <a:endParaRPr lang="en-US" altLang="de-DE" sz="1200" dirty="0">
              <a:solidFill>
                <a:schemeClr val="tx2"/>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250825" y="1340768"/>
            <a:ext cx="8642350" cy="420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nSpc>
                <a:spcPct val="105000"/>
              </a:lnSpc>
              <a:spcBef>
                <a:spcPct val="20000"/>
              </a:spcBef>
              <a:buFont typeface="Wingdings" pitchFamily="2" charset="2"/>
              <a:buNone/>
            </a:pPr>
            <a:r>
              <a:rPr lang="el-GR" sz="2000" dirty="0" smtClean="0">
                <a:latin typeface="+mj-lt"/>
              </a:rPr>
              <a:t>Παράδειγμα</a:t>
            </a:r>
            <a:r>
              <a:rPr lang="de-DE" sz="2000" dirty="0" smtClean="0">
                <a:latin typeface="+mj-lt"/>
              </a:rPr>
              <a:t>:</a:t>
            </a:r>
            <a:r>
              <a:rPr lang="de-DE" sz="2000" b="0" dirty="0" smtClean="0">
                <a:latin typeface="+mj-lt"/>
              </a:rPr>
              <a:t> </a:t>
            </a:r>
            <a:r>
              <a:rPr lang="el-GR" sz="2000" b="0" dirty="0" smtClean="0">
                <a:latin typeface="+mj-lt"/>
              </a:rPr>
              <a:t>Η Γεωργία καλεί την αστυνομία επειδή πιστεύει ότι οι γείτονες της έκλεψαν ένα εσώρουχό της από τα απλωμένα ρούχα. </a:t>
            </a:r>
            <a:endParaRPr lang="de-DE" sz="2000" b="0" dirty="0" smtClean="0">
              <a:latin typeface="+mj-lt"/>
            </a:endParaRPr>
          </a:p>
          <a:p>
            <a:pPr>
              <a:lnSpc>
                <a:spcPct val="105000"/>
              </a:lnSpc>
              <a:spcBef>
                <a:spcPct val="20000"/>
              </a:spcBef>
              <a:buFont typeface="Wingdings" pitchFamily="2" charset="2"/>
              <a:buNone/>
            </a:pPr>
            <a:r>
              <a:rPr lang="el-GR" sz="2000" dirty="0" smtClean="0">
                <a:latin typeface="+mj-lt"/>
              </a:rPr>
              <a:t>Πλαίσιο</a:t>
            </a:r>
            <a:r>
              <a:rPr lang="de-DE" sz="2000" dirty="0" smtClean="0">
                <a:latin typeface="+mj-lt"/>
              </a:rPr>
              <a:t>:</a:t>
            </a:r>
            <a:r>
              <a:rPr lang="de-DE" sz="2000" b="0" dirty="0" smtClean="0">
                <a:latin typeface="+mj-lt"/>
              </a:rPr>
              <a:t> </a:t>
            </a:r>
            <a:r>
              <a:rPr lang="el-GR" sz="2000" b="0" dirty="0" smtClean="0">
                <a:latin typeface="+mj-lt"/>
              </a:rPr>
              <a:t>Είναι πεισμένη ότι οι γείτονές της θέλουν να την ταπεινώσουν και να την διώξουν από το σπίτι.</a:t>
            </a:r>
            <a:endParaRPr lang="de-DE" sz="2000" b="0" i="1" dirty="0" smtClean="0">
              <a:latin typeface="+mj-lt"/>
            </a:endParaRPr>
          </a:p>
          <a:p>
            <a:pPr>
              <a:lnSpc>
                <a:spcPct val="105000"/>
              </a:lnSpc>
              <a:spcBef>
                <a:spcPct val="20000"/>
              </a:spcBef>
              <a:buFont typeface="Wingdings" pitchFamily="2" charset="2"/>
              <a:buNone/>
            </a:pPr>
            <a:r>
              <a:rPr lang="el-GR" sz="2000" dirty="0" smtClean="0">
                <a:latin typeface="+mj-lt"/>
              </a:rPr>
              <a:t>Αλλά</a:t>
            </a:r>
            <a:r>
              <a:rPr lang="de-DE" sz="2000" dirty="0" smtClean="0">
                <a:latin typeface="+mj-lt"/>
              </a:rPr>
              <a:t>!:</a:t>
            </a:r>
            <a:r>
              <a:rPr lang="de-DE" sz="2000" b="0" dirty="0" smtClean="0">
                <a:latin typeface="+mj-lt"/>
              </a:rPr>
              <a:t> </a:t>
            </a:r>
            <a:r>
              <a:rPr lang="el-GR" sz="2000" b="0" dirty="0" smtClean="0">
                <a:latin typeface="+mj-lt"/>
              </a:rPr>
              <a:t>Αν και υπήρξε μια διαμάχη με έναν συγκεκριμένο γείτονα, οι άλλοι ήταν πολλοί φιλικοί και βοηθητικοί. Για παράδειγμα, παρέλαβαν ένα δέμα για αυτήν. Αν και βρήκε το εσώρουχο που πίστευε ότι της έκλεψαν στην ντουλάπα της μερικές μέρες αργότερα, δεν απέρριψε την πεποίθηση/σιγουριά ότι οι γείτονες θέλουν να την βλάψουν. </a:t>
            </a:r>
          </a:p>
          <a:p>
            <a:pPr marL="180000" eaLnBrk="1" hangingPunct="1">
              <a:spcBef>
                <a:spcPts val="1200"/>
              </a:spcBef>
              <a:buFont typeface="Wingdings" pitchFamily="2" charset="2"/>
              <a:buNone/>
            </a:pPr>
            <a:endParaRPr lang="en-US" altLang="de-DE" b="0" dirty="0">
              <a:latin typeface="+mj-lt"/>
            </a:endParaRPr>
          </a:p>
        </p:txBody>
      </p:sp>
      <p:sp>
        <p:nvSpPr>
          <p:cNvPr id="8" name="Text Box 7"/>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a:r>
              <a:rPr lang="el-GR" sz="2000" b="0" dirty="0" smtClean="0">
                <a:solidFill>
                  <a:schemeClr val="accent1"/>
                </a:solidFill>
                <a:latin typeface="+mj-lt"/>
              </a:rPr>
              <a:t>Πώς αυτό σχετίζεται με την ψύχωση;</a:t>
            </a:r>
            <a:endParaRPr lang="de-DE" sz="2000" b="0" dirty="0">
              <a:solidFill>
                <a:schemeClr val="accent1"/>
              </a:solidFill>
              <a:latin typeface="+mj-lt"/>
            </a:endParaRPr>
          </a:p>
        </p:txBody>
      </p:sp>
      <p:sp>
        <p:nvSpPr>
          <p:cNvPr id="6"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de-DE" sz="1200" dirty="0" smtClean="0">
                <a:solidFill>
                  <a:schemeClr val="tx2"/>
                </a:solidFill>
              </a:rPr>
              <a:t>6.41</a:t>
            </a:r>
            <a:endParaRPr lang="en-US" altLang="de-DE" sz="1200" dirty="0">
              <a:solidFill>
                <a:schemeClr val="tx2"/>
              </a:solidFill>
            </a:endParaRPr>
          </a:p>
        </p:txBody>
      </p:sp>
      <p:sp>
        <p:nvSpPr>
          <p:cNvPr id="7" name="Text Box 9"/>
          <p:cNvSpPr txBox="1">
            <a:spLocks noChangeArrowheads="1"/>
          </p:cNvSpPr>
          <p:nvPr/>
        </p:nvSpPr>
        <p:spPr bwMode="auto">
          <a:xfrm>
            <a:off x="6500813" y="6619875"/>
            <a:ext cx="26241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eaLnBrk="0" hangingPunct="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eaLnBrk="0" hangingPunct="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eaLnBrk="0" hangingPunct="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eaLnBrk="0" hangingPunct="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pPr>
            <a:r>
              <a:rPr lang="el-GR" altLang="de-DE" sz="1200" dirty="0">
                <a:solidFill>
                  <a:schemeClr val="tx2"/>
                </a:solidFill>
              </a:rPr>
              <a:t>αλλάζοντας πεποιθήσεις</a:t>
            </a:r>
            <a:endParaRPr lang="de-DE" altLang="de-DE" sz="1200" dirty="0">
              <a:solidFill>
                <a:schemeClr val="tx2"/>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4219</Words>
  <Application>Microsoft Office PowerPoint</Application>
  <PresentationFormat>Bildschirmpräsentation (4:3)</PresentationFormat>
  <Paragraphs>534</Paragraphs>
  <Slides>41</Slides>
  <Notes>31</Notes>
  <HiddenSlides>0</HiddenSlides>
  <MMClips>0</MMClips>
  <ScaleCrop>false</ScaleCrop>
  <HeadingPairs>
    <vt:vector size="6" baseType="variant">
      <vt:variant>
        <vt:lpstr>Verwendete Schriftarten</vt:lpstr>
      </vt:variant>
      <vt:variant>
        <vt:i4>8</vt:i4>
      </vt:variant>
      <vt:variant>
        <vt:lpstr>Design</vt:lpstr>
      </vt:variant>
      <vt:variant>
        <vt:i4>7</vt:i4>
      </vt:variant>
      <vt:variant>
        <vt:lpstr>Folientitel</vt:lpstr>
      </vt:variant>
      <vt:variant>
        <vt:i4>41</vt:i4>
      </vt:variant>
    </vt:vector>
  </HeadingPairs>
  <TitlesOfParts>
    <vt:vector size="56" baseType="lpstr">
      <vt:lpstr>ＭＳ Ｐゴシック</vt:lpstr>
      <vt:lpstr>Arial</vt:lpstr>
      <vt:lpstr>Courier New</vt:lpstr>
      <vt:lpstr>Georgia</vt:lpstr>
      <vt:lpstr>Times New Roman</vt:lpstr>
      <vt:lpstr>Verdana</vt:lpstr>
      <vt:lpstr>Wingdings</vt:lpstr>
      <vt:lpstr>Wingdings 2</vt:lpstr>
      <vt:lpstr>2_Standarddesign</vt:lpstr>
      <vt:lpstr>3_Standarddesign</vt:lpstr>
      <vt:lpstr>4_Standarddesign</vt:lpstr>
      <vt:lpstr>5_Standarddesign</vt:lpstr>
      <vt:lpstr>1_Standarddesign</vt:lpstr>
      <vt:lpstr>3_Cronus</vt:lpstr>
      <vt:lpstr>2_Cronus</vt:lpstr>
      <vt:lpstr>ΘΕΡΑΠΕΥΤΙΚΗ ΕΝΟΤΗΤΑ 6: ΑΛΛΑΖΟΝΤΑΣ ΠΕΠΟΙΘΗΣΕΙΣ</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Οι τρεις αριθμοί ακολουθούν έναν κανόνα. Ποιόν κανόνα;</vt:lpstr>
      <vt:lpstr>PowerPoint-Präsentation</vt:lpstr>
      <vt:lpst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Παράδειγμα περιστατικού: Φώτιση ή παραληρητική ιδέα;</vt:lpstr>
      <vt:lpstr>PowerPoint-Präsentation</vt:lpstr>
      <vt:lpstr>PowerPoint-Präsentation</vt:lpstr>
      <vt:lpstr>PowerPoint-Präsentation</vt:lpstr>
      <vt:lpstr>Οι δικές σας ιδέες : Προσωπικά παραδείγματα</vt:lpstr>
      <vt:lpstr>PowerPoint-Präsentation</vt:lpstr>
      <vt:lpstr>Κατά την γνώμη σας, είναι η ανταλλαγή απόψεων με άλλους σημαντικό;  Γιατί;</vt:lpstr>
      <vt:lpstr>Ανταλλάσοντας απόψεις με τους άλλους κατά τη διάρκεια μιας ψυχωτικής κρίσης;</vt:lpstr>
      <vt:lpstr>PowerPoint-Präsentation</vt:lpstr>
      <vt:lpstr>Υπάρχουν άνθρωποι που εμπιστεύεστε σε όλα; Ποιός σας έρχεται στο μυαλό;</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748</cp:revision>
  <cp:lastPrinted>2010-08-18T10:22:44Z</cp:lastPrinted>
  <dcterms:created xsi:type="dcterms:W3CDTF">2010-08-11T08:12:16Z</dcterms:created>
  <dcterms:modified xsi:type="dcterms:W3CDTF">2017-02-06T12:02:51Z</dcterms:modified>
</cp:coreProperties>
</file>