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9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20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38.xml" ContentType="application/vnd.openxmlformats-officedocument.presentationml.notesSlide+xml"/>
  <Override PartName="/ppt/comments/comment1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3" r:id="rId3"/>
    <p:sldMasterId id="2147483654" r:id="rId4"/>
    <p:sldMasterId id="2147483655" r:id="rId5"/>
    <p:sldMasterId id="2147483656" r:id="rId6"/>
  </p:sldMasterIdLst>
  <p:notesMasterIdLst>
    <p:notesMasterId r:id="rId53"/>
  </p:notesMasterIdLst>
  <p:handoutMasterIdLst>
    <p:handoutMasterId r:id="rId54"/>
  </p:handoutMasterIdLst>
  <p:sldIdLst>
    <p:sldId id="374" r:id="rId7"/>
    <p:sldId id="606" r:id="rId8"/>
    <p:sldId id="591" r:id="rId9"/>
    <p:sldId id="592" r:id="rId10"/>
    <p:sldId id="770" r:id="rId11"/>
    <p:sldId id="800" r:id="rId12"/>
    <p:sldId id="425" r:id="rId13"/>
    <p:sldId id="726" r:id="rId14"/>
    <p:sldId id="806" r:id="rId15"/>
    <p:sldId id="625" r:id="rId16"/>
    <p:sldId id="779" r:id="rId17"/>
    <p:sldId id="807" r:id="rId18"/>
    <p:sldId id="781" r:id="rId19"/>
    <p:sldId id="775" r:id="rId20"/>
    <p:sldId id="776" r:id="rId21"/>
    <p:sldId id="777" r:id="rId22"/>
    <p:sldId id="778" r:id="rId23"/>
    <p:sldId id="724" r:id="rId24"/>
    <p:sldId id="719" r:id="rId25"/>
    <p:sldId id="809" r:id="rId26"/>
    <p:sldId id="804" r:id="rId27"/>
    <p:sldId id="720" r:id="rId28"/>
    <p:sldId id="721" r:id="rId29"/>
    <p:sldId id="601" r:id="rId30"/>
    <p:sldId id="794" r:id="rId31"/>
    <p:sldId id="795" r:id="rId32"/>
    <p:sldId id="797" r:id="rId33"/>
    <p:sldId id="792" r:id="rId34"/>
    <p:sldId id="790" r:id="rId35"/>
    <p:sldId id="791" r:id="rId36"/>
    <p:sldId id="752" r:id="rId37"/>
    <p:sldId id="759" r:id="rId38"/>
    <p:sldId id="763" r:id="rId39"/>
    <p:sldId id="801" r:id="rId40"/>
    <p:sldId id="730" r:id="rId41"/>
    <p:sldId id="740" r:id="rId42"/>
    <p:sldId id="732" r:id="rId43"/>
    <p:sldId id="802" r:id="rId44"/>
    <p:sldId id="734" r:id="rId45"/>
    <p:sldId id="737" r:id="rId46"/>
    <p:sldId id="736" r:id="rId47"/>
    <p:sldId id="805" r:id="rId48"/>
    <p:sldId id="772" r:id="rId49"/>
    <p:sldId id="808" r:id="rId50"/>
    <p:sldId id="799" r:id="rId51"/>
    <p:sldId id="798" r:id="rId52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48">
          <p15:clr>
            <a:srgbClr val="A4A3A4"/>
          </p15:clr>
        </p15:guide>
        <p15:guide id="2" orient="horz" pos="844">
          <p15:clr>
            <a:srgbClr val="A4A3A4"/>
          </p15:clr>
        </p15:guide>
        <p15:guide id="3" pos="5602">
          <p15:clr>
            <a:srgbClr val="A4A3A4"/>
          </p15:clr>
        </p15:guide>
        <p15:guide id="4" pos="2857">
          <p15:clr>
            <a:srgbClr val="A4A3A4"/>
          </p15:clr>
        </p15:guide>
        <p15:guide id="5" pos="1551">
          <p15:clr>
            <a:srgbClr val="A4A3A4"/>
          </p15:clr>
        </p15:guide>
        <p15:guide id="6" pos="159">
          <p15:clr>
            <a:srgbClr val="A4A3A4"/>
          </p15:clr>
        </p15:guide>
        <p15:guide id="7" orient="horz" pos="1661" userDrawn="1">
          <p15:clr>
            <a:srgbClr val="A4A3A4"/>
          </p15:clr>
        </p15:guide>
        <p15:guide id="8" pos="3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ne Hottenrott" initials="JH" lastIdx="12" clrIdx="0">
    <p:extLst>
      <p:ext uri="{19B8F6BF-5375-455C-9EA6-DF929625EA0E}">
        <p15:presenceInfo xmlns:p15="http://schemas.microsoft.com/office/powerpoint/2012/main" userId="16b49007c99683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CCFF"/>
    <a:srgbClr val="FFFF00"/>
    <a:srgbClr val="DDDDDD"/>
    <a:srgbClr val="C0C0C0"/>
    <a:srgbClr val="336699"/>
    <a:srgbClr val="006699"/>
    <a:srgbClr val="8CA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9855" autoAdjust="0"/>
  </p:normalViewPr>
  <p:slideViewPr>
    <p:cSldViewPr snapToGrid="0" showGuides="1">
      <p:cViewPr varScale="1">
        <p:scale>
          <a:sx n="106" d="100"/>
          <a:sy n="106" d="100"/>
        </p:scale>
        <p:origin x="108" y="168"/>
      </p:cViewPr>
      <p:guideLst>
        <p:guide orient="horz" pos="748"/>
        <p:guide orient="horz" pos="844"/>
        <p:guide pos="5602"/>
        <p:guide pos="2857"/>
        <p:guide pos="1551"/>
        <p:guide pos="159"/>
        <p:guide orient="horz" pos="1661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commentAuthors" Target="comment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0:23.082" idx="1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1:00.561" idx="2">
    <p:pos x="10" y="10"/>
    <p:text>This is a new example (before, the exercise was with the photo of a woman)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1:20.039" idx="4">
    <p:pos x="10" y="10"/>
    <p:text>This is a new example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1:20.039" idx="4">
    <p:pos x="10" y="10"/>
    <p:text>This is a new example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1:27.864" idx="5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5T17:54:57.065" idx="11">
    <p:pos x="10" y="10"/>
    <p:text>new design - please add worksheet screenshot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4:53:22.643" idx="6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0:37.444" idx="8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5T17:55:44.510" idx="12">
    <p:pos x="10" y="10"/>
    <p:text>new design - please add worksheet screenshot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0:52.901" idx="9">
    <p:pos x="10" y="10"/>
    <p:text>the bottom part of the slide in italics ("What aspects...") is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1:00.827" idx="10">
    <p:pos x="10" y="10"/>
    <p:text>New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55F8EB90-7CCA-4020-8A71-4CE89F196FB8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698341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/>
            </a:lvl1pPr>
          </a:lstStyle>
          <a:p>
            <a:pPr>
              <a:defRPr/>
            </a:pPr>
            <a:fld id="{5746DD40-9C74-410F-A8A3-1B2CB5F7C8F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5686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2D14C1E-51A3-4D6B-BE27-37CE3C1B82CA}" type="slidenum">
              <a:rPr lang="en-US" altLang="de-DE" sz="1300" smtClean="0"/>
              <a:pPr>
                <a:spcBef>
                  <a:spcPct val="0"/>
                </a:spcBef>
              </a:pPr>
              <a:t>1</a:t>
            </a:fld>
            <a:endParaRPr lang="en-US" altLang="de-DE" sz="1300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562787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14476016-0E28-4912-BCAD-CAB101BF61A6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06586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29BDF22-BADD-47BB-A737-FBBFE136A008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05576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8A09158-33EF-4817-B5BD-E5514713A640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514029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20B3D10-4342-4D82-9550-2F18D9A9B9DD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30790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499BA9EE-3B87-4872-9776-915E2F449A5F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282027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FA02EDE0-735A-4BEF-98FE-3985A59606DC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18348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FA02EDE0-735A-4BEF-98FE-3985A59606DC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302330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08556BF-4249-4CF6-BA38-84CDED08F913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628518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8C09078-640E-42B5-BF86-65D08DDEE042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79710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5F92E58-8DA8-467A-9A6F-D7CB5AC741CC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05969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4067705-DA08-40A2-B26D-7EA031DE36DE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32378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00765CE-3348-443A-B691-07EE083E02FD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21193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690E5584-1179-441D-A26B-B8B4CA88C429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48576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27FA1D6-4496-4D43-86D4-C4BBF249A0ED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2029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D7FA08D-E4AF-474C-900C-E44DD4681BEC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583808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3834ABB-190F-4831-BF4C-11C1A6B0E315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66196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F1E6D03-6FD3-43F1-B398-81860F50684E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291394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F1E6D03-6FD3-43F1-B398-81860F50684E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292488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15963" indent="-274638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0172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43050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8437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415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987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559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131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906D745-AE21-460D-A5F5-C264102FA99D}" type="slidenum">
              <a:rPr lang="de-DE" altLang="de-DE" sz="1300" b="1" smtClean="0"/>
              <a:pPr>
                <a:spcBef>
                  <a:spcPct val="0"/>
                </a:spcBef>
              </a:pPr>
              <a:t>21</a:t>
            </a:fld>
            <a:endParaRPr lang="de-DE" altLang="de-DE" sz="1300" b="1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23604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E5C74B8-EFFA-452D-978E-C6843D735443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013113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D03287F-A197-4695-95BB-74AF1C73AB8F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09326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FAFB6E7-7358-4CC0-BE1C-8E6A8EA05372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25257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6618EC3-5E9E-401E-8F5B-F48870E600BE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428898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DB7050F1-FA4E-4E77-B6B3-0F2674A700A5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7545851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1023DE0-11B2-4A81-A467-81BBD718DF6F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17522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51DBD110-AA64-402F-82C1-F5C07D77D90E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327599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7D5C217-5D62-431B-850B-FB025D736E8F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49675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2377737-B0CC-4A99-80F0-87D8FEAB09B4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274536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724B6210-2632-4921-A269-E280532E2AAD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111048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0A6B517-8371-47B4-AAD3-B3CE659B62C4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042162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FECA7437-EAC9-456B-A7A6-CAD9040BDA6A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797353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FD435043-0CC2-49A0-AF5D-B8E76C3D1249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4226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D093B1E-53A5-4B78-8BC2-22703140966F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5828585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7F9DB3C0-1D5F-435E-BB19-34FE17B68782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5310034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4072748-12FE-4DF6-8BB0-DFD56370361D}" type="slidenum">
              <a:rPr lang="en-US" altLang="de-DE" sz="1300" smtClean="0"/>
              <a:pPr>
                <a:spcBef>
                  <a:spcPct val="0"/>
                </a:spcBef>
              </a:pPr>
              <a:t>43</a:t>
            </a:fld>
            <a:endParaRPr lang="en-US" altLang="de-DE" sz="13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617141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4072748-12FE-4DF6-8BB0-DFD56370361D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195040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CB5A41-3919-4061-A646-E611059CBAB1}" type="slidenum">
              <a:rPr lang="en-US" altLang="de-DE" sz="1300"/>
              <a:pPr algn="r" eaLnBrk="1" hangingPunct="1">
                <a:spcBef>
                  <a:spcPct val="0"/>
                </a:spcBef>
              </a:pPr>
              <a:t>46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42776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058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1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7537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195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71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70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81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8176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62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89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751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8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54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18657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630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352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938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016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147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24637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6243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531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12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861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5818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331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4718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31822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925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22295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23121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716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264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746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075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165900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262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9404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3602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504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1612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12462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3050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8477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0099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F8CC-2E3E-4DD3-B190-5F4422BE24B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CA26-2041-4D1A-8955-61B026ED11E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24888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1F74-54B7-4CFF-8453-B109AA9FBEF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9A16-EED9-44AA-949C-56825D519DE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8586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44573-0532-44A3-BDE1-2C7654B26C1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BED69-BD14-4C0D-965A-0DAD9104497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48124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BF59-3095-477F-B59B-DAEE00FBFA6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C72D-8029-4ABC-9060-D07DA461466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266887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2352B-21A4-4054-89DF-869D7E067C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A58E7-D1EE-4DC6-989D-5B1758EE7F6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73374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4480-5A8E-418A-BF44-4400FF092E0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D4889-55CD-4D9A-8501-F49FCE8CFEB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32291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E633-6D3C-4004-938C-F124E4F949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31911-EC0E-4DE2-A1EF-3B8102E8EC9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44494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B7D1B-00CB-4695-9106-D132948FD7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B8DDA-4912-4BDC-AE7F-83C44359F1F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05904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6A24C-8F66-415B-8818-B5745951E76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9FBB5-1355-4F47-B7C7-A4FFB3128B8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98694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F2A94-0581-4613-BF5A-42D7EFD0562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63B1-629D-421D-9934-8D71C719520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53174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F9BA-1089-4AD0-A0CC-145C759E00A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4229-AA86-478E-8850-9524BE19EE7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71275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9A01C-098A-4F6F-B7AD-402337369C4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597E-5D15-44E9-824F-36C026ADC8F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15231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84F56-62CE-41F2-B69A-ED2C3AF00DF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077FB-769F-47C5-98A8-46082F2A58E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703515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0C642-C4D3-4572-B617-A6DA396A026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34A49-6526-4C24-8A7F-E291A24DC38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882629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1588C-D960-4CD4-B38D-F8FF3DD7A189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DD38-1EC6-497C-8668-B2A041854C2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051890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4AE80-FC9F-49DF-9BE0-A77EA9A31A2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1013-F355-4D2B-9873-AA685F1B3D6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156059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411AA-CF6C-43EC-813C-2CECE0EE5E1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872D6-CE9D-40AF-ADDA-5ED25A7A150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743824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268B2-66D1-44B4-9F50-805808ED19C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6D145-8A54-4D87-AAEB-83BF6FB0559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127881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DA482-2F6A-4697-B43D-0D574704A23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D2AC6-258D-40A3-8F7F-82A9E5317EA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793886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ACA98-CF17-472A-8462-F187D0B0477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53D9B-7363-4C12-B692-30A6CCD76CB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932345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0FD7A-8F3E-4E9D-A567-2277A588E9C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3349B-EAA7-4A52-99DE-7EC5E69CB1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660390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70AB2-FA6C-4416-A9F7-7E5281FD36D3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D020E-F2C4-4DA8-A27C-782D00E57DC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0913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759812" name="Rectangle 4"/>
          <p:cNvSpPr>
            <a:spLocks noChangeArrowheads="1"/>
          </p:cNvSpPr>
          <p:nvPr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3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5124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5125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0C76C81-9B60-4406-BD3D-214FB215D29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7742E071-7B5C-4B79-A5C1-CA0C0443C32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129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130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1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32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6148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6149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5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6156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823B55-A2E9-4B6F-BB44-40A0A536539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B3656517-1C04-4FE0-96D5-4AEA8B63523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Relationship Id="rId4" Type="http://schemas.openxmlformats.org/officeDocument/2006/relationships/comments" Target="../comments/commen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Relationship Id="rId4" Type="http://schemas.openxmlformats.org/officeDocument/2006/relationships/comments" Target="../comments/commen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2.xml"/><Relationship Id="rId4" Type="http://schemas.openxmlformats.org/officeDocument/2006/relationships/comments" Target="../comments/commen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2.xml"/><Relationship Id="rId6" Type="http://schemas.openxmlformats.org/officeDocument/2006/relationships/comments" Target="../comments/comment6.xml"/><Relationship Id="rId5" Type="http://schemas.openxmlformats.org/officeDocument/2006/relationships/image" Target="../media/image2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8.xml"/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2.xml"/><Relationship Id="rId4" Type="http://schemas.openxmlformats.org/officeDocument/2006/relationships/comments" Target="../comments/commen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3"/>
          <p:cNvSpPr txBox="1">
            <a:spLocks noChangeArrowheads="1"/>
          </p:cNvSpPr>
          <p:nvPr/>
        </p:nvSpPr>
        <p:spPr bwMode="auto">
          <a:xfrm>
            <a:off x="0" y="339725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</a:rPr>
              <a:t>Metakognitive Therapie</a:t>
            </a:r>
            <a:endParaRPr lang="en-US" altLang="de-DE" sz="3600" dirty="0">
              <a:solidFill>
                <a:schemeClr val="bg1"/>
              </a:solidFill>
            </a:endParaRPr>
          </a:p>
        </p:txBody>
      </p:sp>
      <p:sp>
        <p:nvSpPr>
          <p:cNvPr id="7171" name="Rectangle 24"/>
          <p:cNvSpPr>
            <a:spLocks noChangeArrowheads="1"/>
          </p:cNvSpPr>
          <p:nvPr/>
        </p:nvSpPr>
        <p:spPr bwMode="auto">
          <a:xfrm>
            <a:off x="0" y="1493838"/>
            <a:ext cx="9144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3600" dirty="0" err="1" smtClean="0">
                <a:solidFill>
                  <a:schemeClr val="accent1"/>
                </a:solidFill>
              </a:rPr>
              <a:t>Terapia</a:t>
            </a:r>
            <a:r>
              <a:rPr lang="en-US" altLang="de-DE" sz="3600" dirty="0" smtClean="0">
                <a:solidFill>
                  <a:schemeClr val="accent1"/>
                </a:solidFill>
              </a:rPr>
              <a:t> </a:t>
            </a:r>
            <a:r>
              <a:rPr lang="en-US" altLang="de-DE" sz="3600" dirty="0" err="1" smtClean="0">
                <a:solidFill>
                  <a:schemeClr val="accent1"/>
                </a:solidFill>
              </a:rPr>
              <a:t>Metacognitiva</a:t>
            </a:r>
            <a:endParaRPr lang="en-US" altLang="de-DE" sz="3600" dirty="0">
              <a:solidFill>
                <a:schemeClr val="accent1"/>
              </a:solidFill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685800" y="26463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de-DE" altLang="de-DE" b="1" dirty="0" smtClean="0"/>
              <a:t>MODULO </a:t>
            </a:r>
            <a:r>
              <a:rPr lang="de-DE" altLang="de-DE" b="1" dirty="0"/>
              <a:t>7: </a:t>
            </a:r>
            <a:br>
              <a:rPr lang="de-DE" altLang="de-DE" b="1" dirty="0"/>
            </a:br>
            <a:r>
              <a:rPr lang="de-DE" altLang="de-DE" b="1" dirty="0" smtClean="0"/>
              <a:t>EMPATIZZARE</a:t>
            </a:r>
            <a:endParaRPr lang="en-US" alt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51520" y="1354088"/>
            <a:ext cx="8641655" cy="250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77800" eaLnBrk="1" hangingPunct="1">
              <a:buClrTx/>
              <a:buSzTx/>
              <a:buFontTx/>
              <a:buNone/>
              <a:tabLst>
                <a:tab pos="177800" algn="l"/>
              </a:tabLst>
            </a:pPr>
            <a:r>
              <a:rPr lang="en-US" altLang="de-DE" dirty="0" err="1" smtClean="0"/>
              <a:t>Esempio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gratta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naso</a:t>
            </a:r>
            <a:r>
              <a:rPr lang="en-US" altLang="de-DE" dirty="0" smtClean="0"/>
              <a:t>.</a:t>
            </a:r>
          </a:p>
          <a:p>
            <a:pPr marL="177800" eaLnBrk="1" hangingPunct="1">
              <a:buClrTx/>
              <a:buSzTx/>
              <a:buFontTx/>
              <a:buNone/>
              <a:tabLst>
                <a:tab pos="177800" algn="l"/>
              </a:tabLst>
            </a:pPr>
            <a:r>
              <a:rPr lang="en-US" altLang="de-DE" b="1" i="1" dirty="0" err="1" smtClean="0"/>
              <a:t>Perché</a:t>
            </a:r>
            <a:r>
              <a:rPr lang="en-US" altLang="de-DE" b="1" i="1" dirty="0" smtClean="0"/>
              <a:t>?</a:t>
            </a:r>
            <a:r>
              <a:rPr lang="en-US" altLang="de-DE" i="1" dirty="0" smtClean="0">
                <a:solidFill>
                  <a:srgbClr val="336699"/>
                </a:solidFill>
              </a:rPr>
              <a:t> </a:t>
            </a:r>
            <a:r>
              <a:rPr lang="en-US" altLang="de-DE" dirty="0" err="1" smtClean="0"/>
              <a:t>Prurito</a:t>
            </a:r>
            <a:r>
              <a:rPr lang="en-US" altLang="de-DE" dirty="0" smtClean="0"/>
              <a:t> al </a:t>
            </a:r>
            <a:r>
              <a:rPr lang="en-US" altLang="de-DE" dirty="0" err="1" smtClean="0"/>
              <a:t>naso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gesto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dispregiativo</a:t>
            </a:r>
            <a:r>
              <a:rPr lang="en-US" altLang="de-DE" dirty="0" smtClean="0"/>
              <a:t> (in </a:t>
            </a:r>
            <a:r>
              <a:rPr lang="en-US" altLang="de-DE" dirty="0" err="1" smtClean="0"/>
              <a:t>alcune</a:t>
            </a:r>
            <a:r>
              <a:rPr lang="en-US" altLang="de-DE" dirty="0" smtClean="0"/>
              <a:t> culture), </a:t>
            </a:r>
            <a:r>
              <a:rPr lang="en-US" altLang="de-DE" dirty="0" err="1" smtClean="0"/>
              <a:t>indica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mensogna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imbarazzo</a:t>
            </a:r>
            <a:r>
              <a:rPr lang="en-US" altLang="de-DE" dirty="0" smtClean="0"/>
              <a:t>?</a:t>
            </a:r>
            <a:r>
              <a:rPr lang="en-US" altLang="de-DE" b="1" dirty="0" smtClean="0">
                <a:solidFill>
                  <a:schemeClr val="tx2"/>
                </a:solidFill>
              </a:rPr>
              <a:t>	</a:t>
            </a:r>
            <a:endParaRPr lang="en-US" altLang="de-DE" b="1" dirty="0" smtClean="0"/>
          </a:p>
          <a:p>
            <a:pPr marL="177800" eaLnBrk="1" hangingPunct="1">
              <a:buClrTx/>
              <a:buSzTx/>
              <a:buFontTx/>
              <a:buNone/>
            </a:pPr>
            <a:endParaRPr lang="en-US" altLang="de-DE" b="1" dirty="0" smtClean="0"/>
          </a:p>
          <a:p>
            <a:pPr marL="177800" eaLnBrk="1" hangingPunct="1">
              <a:buClrTx/>
              <a:buSzTx/>
              <a:buFontTx/>
              <a:buNone/>
            </a:pPr>
            <a:r>
              <a:rPr lang="en-US" altLang="de-DE" b="1" dirty="0" err="1" smtClean="0"/>
              <a:t>Cosa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può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aiutare</a:t>
            </a:r>
            <a:r>
              <a:rPr lang="en-US" altLang="de-DE" b="1" dirty="0" smtClean="0"/>
              <a:t> a </a:t>
            </a:r>
            <a:r>
              <a:rPr lang="en-US" altLang="de-DE" b="1" dirty="0" err="1" smtClean="0"/>
              <a:t>rispondere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alla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domanda</a:t>
            </a:r>
            <a:r>
              <a:rPr lang="en-US" altLang="de-DE" b="1" dirty="0" smtClean="0"/>
              <a:t>?</a:t>
            </a:r>
            <a:r>
              <a:rPr lang="en-US" altLang="de-DE" sz="2400" b="1" dirty="0" smtClean="0"/>
              <a:t> </a:t>
            </a:r>
            <a:endParaRPr lang="en-US" altLang="de-DE" dirty="0"/>
          </a:p>
        </p:txBody>
      </p:sp>
      <p:pic>
        <p:nvPicPr>
          <p:cNvPr id="8195" name="Picture 7" descr="Cristian Miño von julianrod cc flick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3429000"/>
            <a:ext cx="19177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-180975" y="6662738"/>
            <a:ext cx="19081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(“Cristian </a:t>
            </a:r>
            <a:r>
              <a:rPr lang="en-US" altLang="de-DE" sz="800" i="1" dirty="0" err="1" smtClean="0"/>
              <a:t>Miño</a:t>
            </a:r>
            <a:r>
              <a:rPr lang="en-US" altLang="de-DE" sz="800" i="1" dirty="0" smtClean="0"/>
              <a:t>” by </a:t>
            </a:r>
            <a:r>
              <a:rPr lang="en-US" altLang="de-DE" sz="800" i="1" dirty="0" err="1" smtClean="0"/>
              <a:t>julianrod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8199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Espressioni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facciali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comportamenti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spesso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ambigui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 smtClean="0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2"/>
          <p:cNvSpPr>
            <a:spLocks noChangeArrowheads="1"/>
          </p:cNvSpPr>
          <p:nvPr/>
        </p:nvSpPr>
        <p:spPr bwMode="auto">
          <a:xfrm>
            <a:off x="250825" y="1366168"/>
            <a:ext cx="7056438" cy="4033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1" dirty="0" err="1" smtClean="0"/>
              <a:t>Cosa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può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aiutare</a:t>
            </a:r>
            <a:r>
              <a:rPr lang="en-US" altLang="de-DE" b="1" dirty="0" smtClean="0"/>
              <a:t> a </a:t>
            </a:r>
            <a:r>
              <a:rPr lang="en-US" altLang="de-DE" b="1" dirty="0" err="1" smtClean="0"/>
              <a:t>rispondere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alla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domanda</a:t>
            </a:r>
            <a:r>
              <a:rPr lang="en-US" altLang="de-DE" b="1" dirty="0" smtClean="0"/>
              <a:t>? </a:t>
            </a:r>
          </a:p>
          <a:p>
            <a:pPr marL="180000" eaLnBrk="1" hangingPunct="1">
              <a:spcBef>
                <a:spcPts val="0"/>
              </a:spcBef>
              <a:buClrTx/>
              <a:buSzTx/>
              <a:buFontTx/>
              <a:buNone/>
            </a:pPr>
            <a:endParaRPr lang="en-US" altLang="de-DE" b="1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/>
              <a:t>Conoscere</a:t>
            </a:r>
            <a:r>
              <a:rPr lang="en-US" altLang="de-DE" dirty="0"/>
              <a:t> la persona</a:t>
            </a:r>
            <a:r>
              <a:rPr lang="en-US" altLang="de-DE" dirty="0">
                <a:sym typeface="Wingdings" pitchFamily="2" charset="2"/>
              </a:rPr>
              <a:t></a:t>
            </a:r>
            <a:r>
              <a:rPr lang="en-US" altLang="de-DE" dirty="0"/>
              <a:t> </a:t>
            </a:r>
            <a:r>
              <a:rPr lang="en-US" altLang="de-DE" dirty="0" err="1"/>
              <a:t>es</a:t>
            </a:r>
            <a:r>
              <a:rPr lang="en-US" altLang="de-DE" dirty="0"/>
              <a:t>. Questa persona ha </a:t>
            </a:r>
            <a:r>
              <a:rPr lang="en-US" altLang="de-DE" dirty="0" err="1"/>
              <a:t>il</a:t>
            </a:r>
            <a:r>
              <a:rPr lang="en-US" altLang="de-DE" dirty="0"/>
              <a:t> </a:t>
            </a:r>
            <a:r>
              <a:rPr lang="en-US" altLang="de-DE" dirty="0" err="1"/>
              <a:t>raffredore</a:t>
            </a:r>
            <a:r>
              <a:rPr lang="en-US" altLang="de-DE" dirty="0"/>
              <a:t>?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Considerare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situazione</a:t>
            </a:r>
            <a:r>
              <a:rPr lang="en-US" altLang="de-DE" dirty="0" smtClean="0">
                <a:sym typeface="Wingdings" pitchFamily="2" charset="2"/>
              </a:rPr>
              <a:t>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Questa persona ha </a:t>
            </a:r>
            <a:r>
              <a:rPr lang="en-US" altLang="de-DE" dirty="0" err="1" smtClean="0"/>
              <a:t>un’allergia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c’è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polline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nell’aria</a:t>
            </a:r>
            <a:r>
              <a:rPr lang="en-US" altLang="de-DE" dirty="0" smtClean="0"/>
              <a:t>?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Auto-</a:t>
            </a:r>
            <a:r>
              <a:rPr lang="en-US" altLang="de-DE" dirty="0" err="1" smtClean="0"/>
              <a:t>osservazione</a:t>
            </a:r>
            <a:r>
              <a:rPr lang="en-US" altLang="de-DE" dirty="0" smtClean="0"/>
              <a:t> </a:t>
            </a:r>
            <a:r>
              <a:rPr lang="en-US" altLang="de-DE" dirty="0" smtClean="0">
                <a:sym typeface="Wingdings" pitchFamily="2" charset="2"/>
              </a:rPr>
              <a:t></a:t>
            </a:r>
            <a:r>
              <a:rPr lang="en-US" altLang="de-DE" dirty="0" smtClean="0"/>
              <a:t> In quale </a:t>
            </a:r>
            <a:r>
              <a:rPr lang="en-US" altLang="de-DE" dirty="0" err="1" smtClean="0"/>
              <a:t>situazione</a:t>
            </a:r>
            <a:r>
              <a:rPr lang="en-US" altLang="de-DE" dirty="0" smtClean="0"/>
              <a:t> mi </a:t>
            </a:r>
            <a:r>
              <a:rPr lang="en-US" altLang="de-DE" dirty="0" err="1" smtClean="0"/>
              <a:t>tocco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naso</a:t>
            </a:r>
            <a:r>
              <a:rPr lang="en-US" altLang="de-DE" dirty="0" smtClean="0"/>
              <a:t>? (</a:t>
            </a:r>
            <a:r>
              <a:rPr lang="en-US" altLang="de-DE" dirty="0" err="1" smtClean="0"/>
              <a:t>Attenzione</a:t>
            </a:r>
            <a:r>
              <a:rPr lang="en-US" altLang="de-DE" dirty="0" smtClean="0"/>
              <a:t>! Non </a:t>
            </a:r>
            <a:r>
              <a:rPr lang="en-US" altLang="de-DE" dirty="0" err="1" smtClean="0"/>
              <a:t>puoi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intuire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stesso</a:t>
            </a:r>
            <a:r>
              <a:rPr lang="en-US" altLang="de-DE" dirty="0" smtClean="0"/>
              <a:t>!)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Espressione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facciale</a:t>
            </a:r>
            <a:r>
              <a:rPr lang="en-US" altLang="de-DE" dirty="0" smtClean="0"/>
              <a:t> </a:t>
            </a:r>
            <a:r>
              <a:rPr lang="en-US" altLang="de-DE" dirty="0" smtClean="0">
                <a:sym typeface="Wingdings" pitchFamily="2" charset="2"/>
              </a:rPr>
              <a:t></a:t>
            </a:r>
            <a:r>
              <a:rPr lang="en-US" altLang="de-DE" dirty="0" smtClean="0"/>
              <a:t> La persona </a:t>
            </a:r>
            <a:r>
              <a:rPr lang="en-US" altLang="de-DE" dirty="0" err="1" smtClean="0"/>
              <a:t>sembra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irritata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imbarazzata</a:t>
            </a:r>
            <a:r>
              <a:rPr lang="en-US" altLang="de-DE" dirty="0" smtClean="0"/>
              <a:t>, etc.?</a:t>
            </a:r>
          </a:p>
          <a:p>
            <a:pPr eaLnBrk="1" hangingPunct="1">
              <a:buClrTx/>
              <a:buSzTx/>
              <a:buFontTx/>
              <a:buNone/>
            </a:pPr>
            <a:endParaRPr lang="en-US" altLang="de-DE" dirty="0">
              <a:solidFill>
                <a:srgbClr val="FF0000"/>
              </a:solidFill>
            </a:endParaRPr>
          </a:p>
        </p:txBody>
      </p:sp>
      <p:pic>
        <p:nvPicPr>
          <p:cNvPr id="9220" name="Picture 13" descr="Cristian Miño von julianrod cc flick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4553457"/>
            <a:ext cx="1397000" cy="2098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-180975" y="6662738"/>
            <a:ext cx="19081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(“Cristian </a:t>
            </a:r>
            <a:r>
              <a:rPr lang="en-US" altLang="de-DE" sz="800" i="1" dirty="0" err="1" smtClean="0"/>
              <a:t>Miño</a:t>
            </a:r>
            <a:r>
              <a:rPr lang="en-US" altLang="de-DE" sz="800" i="1" dirty="0" smtClean="0"/>
              <a:t>” by </a:t>
            </a:r>
            <a:r>
              <a:rPr lang="en-US" altLang="de-DE" sz="800" i="1" dirty="0" err="1" smtClean="0"/>
              <a:t>julianrod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Espressioni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facciali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comportamenti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spesso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ambigui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52000" y="1366838"/>
            <a:ext cx="8640000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marL="266700" indent="-1778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79388" indent="-1588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studi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dimostrano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molte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(ma non </a:t>
            </a:r>
            <a:r>
              <a:rPr lang="en-US" altLang="de-DE" dirty="0" err="1" smtClean="0"/>
              <a:t>tutte</a:t>
            </a:r>
            <a:r>
              <a:rPr lang="en-US" altLang="de-DE" dirty="0" smtClean="0"/>
              <a:t>!) con </a:t>
            </a:r>
            <a:r>
              <a:rPr lang="en-US" altLang="de-DE" dirty="0" err="1" smtClean="0"/>
              <a:t>problemi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psichiatrici</a:t>
            </a:r>
            <a:r>
              <a:rPr lang="en-US" altLang="de-DE" dirty="0" smtClean="0"/>
              <a:t> (in </a:t>
            </a:r>
            <a:r>
              <a:rPr lang="en-US" altLang="de-DE" dirty="0" err="1" smtClean="0"/>
              <a:t>particolare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affette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):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hanno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rilevare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valutare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viso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se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triste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felice</a:t>
            </a:r>
            <a:r>
              <a:rPr lang="en-US" altLang="de-DE" dirty="0" smtClean="0"/>
              <a:t>).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hanno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difficoltà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dedurre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motivazioni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loro</a:t>
            </a:r>
            <a:r>
              <a:rPr lang="en-US" altLang="de-DE" dirty="0" smtClean="0"/>
              <a:t> continuo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tendono</a:t>
            </a:r>
            <a:r>
              <a:rPr lang="en-US" altLang="de-DE" dirty="0" smtClean="0"/>
              <a:t> ad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eccessivamente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false </a:t>
            </a:r>
            <a:r>
              <a:rPr lang="en-US" altLang="de-DE" dirty="0" err="1" smtClean="0"/>
              <a:t>conclusioni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treno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guardando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ostile</a:t>
            </a:r>
            <a:r>
              <a:rPr lang="en-US" altLang="de-DE" dirty="0" smtClean="0"/>
              <a:t>).</a:t>
            </a:r>
          </a:p>
          <a:p>
            <a:pPr marL="180000" indent="-180000" eaLnBrk="1" hangingPunct="1">
              <a:spcBef>
                <a:spcPts val="1200"/>
              </a:spcBef>
              <a:buClrTx/>
              <a:buSzTx/>
              <a:buFontTx/>
              <a:buNone/>
            </a:pPr>
            <a:endParaRPr lang="en-US" altLang="de-DE" dirty="0">
              <a:solidFill>
                <a:srgbClr val="336699"/>
              </a:solidFill>
            </a:endParaRPr>
          </a:p>
        </p:txBody>
      </p:sp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/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0" y="0"/>
            <a:ext cx="9144000" cy="79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de-DE" sz="2000" dirty="0" smtClean="0">
                <a:solidFill>
                  <a:schemeClr val="accent1"/>
                </a:solidFill>
              </a:rPr>
              <a:t>Perché lo facciamo</a:t>
            </a:r>
            <a:r>
              <a:rPr lang="de-DE" altLang="de-DE" sz="2000" dirty="0" smtClean="0">
                <a:solidFill>
                  <a:schemeClr val="accent1"/>
                </a:solidFill>
              </a:rPr>
              <a:t>?</a:t>
            </a:r>
            <a:endParaRPr lang="de-DE" altLang="de-DE" sz="200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00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6377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dirty="0" smtClean="0">
                <a:solidFill>
                  <a:schemeClr val="accent1"/>
                </a:solidFill>
              </a:rPr>
              <a:t>Non </a:t>
            </a:r>
            <a:r>
              <a:rPr lang="en-US" altLang="de-DE" dirty="0" err="1" smtClean="0">
                <a:solidFill>
                  <a:schemeClr val="accent1"/>
                </a:solidFill>
              </a:rPr>
              <a:t>riuscire</a:t>
            </a:r>
            <a:r>
              <a:rPr lang="en-US" altLang="de-DE" dirty="0" smtClean="0">
                <a:solidFill>
                  <a:schemeClr val="accent1"/>
                </a:solidFill>
              </a:rPr>
              <a:t> a </a:t>
            </a:r>
            <a:r>
              <a:rPr lang="en-US" altLang="de-DE" dirty="0" err="1" smtClean="0">
                <a:solidFill>
                  <a:schemeClr val="accent1"/>
                </a:solidFill>
              </a:rPr>
              <a:t>riconoscere</a:t>
            </a:r>
            <a:r>
              <a:rPr lang="en-US" altLang="de-DE" dirty="0" smtClean="0">
                <a:solidFill>
                  <a:schemeClr val="accent1"/>
                </a:solidFill>
              </a:rPr>
              <a:t> le </a:t>
            </a:r>
            <a:r>
              <a:rPr lang="en-US" altLang="de-DE" dirty="0" err="1" smtClean="0">
                <a:solidFill>
                  <a:schemeClr val="accent1"/>
                </a:solidFill>
              </a:rPr>
              <a:t>emozioni</a:t>
            </a:r>
            <a:r>
              <a:rPr lang="en-US" altLang="de-DE" dirty="0" smtClean="0">
                <a:solidFill>
                  <a:schemeClr val="accent1"/>
                </a:solidFill>
              </a:rPr>
              <a:t> conduce a  </a:t>
            </a:r>
            <a:r>
              <a:rPr lang="en-US" altLang="de-DE" dirty="0" err="1" smtClean="0">
                <a:solidFill>
                  <a:schemeClr val="accent1"/>
                </a:solidFill>
              </a:rPr>
              <a:t>interpretazioni</a:t>
            </a:r>
            <a:r>
              <a:rPr lang="en-US" altLang="de-DE" dirty="0" smtClean="0">
                <a:solidFill>
                  <a:schemeClr val="accent1"/>
                </a:solidFill>
              </a:rPr>
              <a:t> </a:t>
            </a:r>
            <a:r>
              <a:rPr lang="en-US" altLang="de-DE" dirty="0" err="1" smtClean="0">
                <a:solidFill>
                  <a:schemeClr val="accent1"/>
                </a:solidFill>
              </a:rPr>
              <a:t>errate</a:t>
            </a:r>
            <a:endParaRPr lang="en-US" altLang="de-DE" dirty="0" smtClean="0">
              <a:solidFill>
                <a:schemeClr val="accent1"/>
              </a:solidFill>
            </a:endParaRP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dirty="0" smtClean="0">
                <a:solidFill>
                  <a:schemeClr val="accent1"/>
                </a:solidFill>
              </a:rPr>
              <a:t>(</a:t>
            </a:r>
            <a:r>
              <a:rPr lang="en-US" altLang="de-DE" dirty="0" err="1" smtClean="0">
                <a:solidFill>
                  <a:schemeClr val="accent1"/>
                </a:solidFill>
              </a:rPr>
              <a:t>es</a:t>
            </a:r>
            <a:r>
              <a:rPr lang="en-US" altLang="de-DE" dirty="0" smtClean="0">
                <a:solidFill>
                  <a:schemeClr val="accent1"/>
                </a:solidFill>
              </a:rPr>
              <a:t>. </a:t>
            </a:r>
            <a:r>
              <a:rPr lang="en-US" altLang="de-DE" dirty="0" err="1" smtClean="0">
                <a:solidFill>
                  <a:schemeClr val="accent1"/>
                </a:solidFill>
              </a:rPr>
              <a:t>durante</a:t>
            </a:r>
            <a:r>
              <a:rPr lang="en-US" altLang="de-DE" dirty="0" smtClean="0">
                <a:solidFill>
                  <a:schemeClr val="accent1"/>
                </a:solidFill>
              </a:rPr>
              <a:t> </a:t>
            </a:r>
            <a:r>
              <a:rPr lang="en-US" altLang="de-DE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dirty="0" smtClean="0">
                <a:solidFill>
                  <a:schemeClr val="accent1"/>
                </a:solidFill>
              </a:rPr>
              <a:t> </a:t>
            </a:r>
            <a:r>
              <a:rPr lang="en-US" altLang="de-DE" dirty="0" err="1" smtClean="0">
                <a:solidFill>
                  <a:schemeClr val="accent1"/>
                </a:solidFill>
              </a:rPr>
              <a:t>psicosi</a:t>
            </a:r>
            <a:r>
              <a:rPr lang="en-US" altLang="de-DE" dirty="0" smtClean="0">
                <a:solidFill>
                  <a:schemeClr val="accent1"/>
                </a:solidFill>
              </a:rPr>
              <a:t>) – </a:t>
            </a:r>
            <a:r>
              <a:rPr lang="en-US" altLang="de-DE" dirty="0" err="1" smtClean="0">
                <a:solidFill>
                  <a:schemeClr val="accent1"/>
                </a:solidFill>
              </a:rPr>
              <a:t>esempi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grpSp>
        <p:nvGrpSpPr>
          <p:cNvPr id="11271" name="Group 13"/>
          <p:cNvGrpSpPr>
            <a:grpSpLocks/>
          </p:cNvGrpSpPr>
          <p:nvPr/>
        </p:nvGrpSpPr>
        <p:grpSpPr bwMode="auto">
          <a:xfrm>
            <a:off x="0" y="6167432"/>
            <a:ext cx="2625505" cy="536574"/>
            <a:chOff x="0" y="3957"/>
            <a:chExt cx="1474" cy="338"/>
          </a:xfrm>
        </p:grpSpPr>
        <p:sp>
          <p:nvSpPr>
            <p:cNvPr id="11273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11274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5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 smtClean="0"/>
                <a:t>foglio</a:t>
              </a:r>
              <a:r>
                <a:rPr lang="en-US" altLang="de-DE" sz="1200" i="1" dirty="0" smtClean="0"/>
                <a:t> di </a:t>
              </a:r>
              <a:r>
                <a:rPr lang="en-US" altLang="de-DE" sz="1200" i="1" dirty="0" err="1" smtClean="0"/>
                <a:t>lavoro</a:t>
              </a:r>
              <a:r>
                <a:rPr lang="de-DE" altLang="de-DE" sz="1200" dirty="0" smtClean="0"/>
                <a:t> </a:t>
              </a:r>
              <a:r>
                <a:rPr lang="de-DE" altLang="de-DE" sz="1200" dirty="0"/>
                <a:t>7.1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1272" name="Text Box 17"/>
          <p:cNvSpPr txBox="1">
            <a:spLocks noChangeArrowheads="1"/>
          </p:cNvSpPr>
          <p:nvPr/>
        </p:nvSpPr>
        <p:spPr bwMode="auto">
          <a:xfrm>
            <a:off x="250825" y="1366168"/>
            <a:ext cx="8640763" cy="41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79388" indent="-1588" eaLnBrk="1" hangingPunct="1">
              <a:spcBef>
                <a:spcPts val="1200"/>
              </a:spcBef>
              <a:buClrTx/>
              <a:buSzTx/>
            </a:pPr>
            <a:r>
              <a:rPr lang="en-US" altLang="de-DE" dirty="0" smtClean="0"/>
              <a:t>Il </a:t>
            </a:r>
            <a:r>
              <a:rPr lang="en-US" altLang="de-DE" dirty="0" err="1" smtClean="0"/>
              <a:t>sentimento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costantemente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pericolo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porta</a:t>
            </a:r>
            <a:r>
              <a:rPr lang="en-US" altLang="de-DE" dirty="0" smtClean="0"/>
              <a:t> ad </a:t>
            </a:r>
            <a:r>
              <a:rPr lang="en-US" altLang="de-DE" dirty="0" err="1" smtClean="0"/>
              <a:t>avere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percezioni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distorte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confronti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: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L’espressione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triste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amico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interpretata</a:t>
            </a:r>
            <a:r>
              <a:rPr lang="en-US" altLang="de-DE" dirty="0" smtClean="0"/>
              <a:t> come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simpatia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finta</a:t>
            </a:r>
            <a:r>
              <a:rPr lang="en-US" altLang="de-DE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amico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controlla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freneticamente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l’orologio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conversazione </a:t>
            </a:r>
            <a:r>
              <a:rPr lang="en-US" altLang="de-DE" dirty="0" err="1" smtClean="0"/>
              <a:t>viene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interpretato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chiaramente</a:t>
            </a:r>
            <a:r>
              <a:rPr lang="en-US" altLang="de-DE" dirty="0" smtClean="0"/>
              <a:t> come </a:t>
            </a:r>
            <a:r>
              <a:rPr lang="en-US" altLang="de-DE" dirty="0" err="1" smtClean="0"/>
              <a:t>segno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indifferenza</a:t>
            </a:r>
            <a:r>
              <a:rPr lang="en-US" altLang="de-DE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In un </a:t>
            </a:r>
            <a:r>
              <a:rPr lang="en-US" altLang="de-DE" dirty="0" err="1" smtClean="0"/>
              <a:t>negozio</a:t>
            </a:r>
            <a:r>
              <a:rPr lang="en-US" altLang="de-DE" dirty="0" smtClean="0"/>
              <a:t>, un </a:t>
            </a:r>
            <a:r>
              <a:rPr lang="en-US" altLang="de-DE" dirty="0" err="1" smtClean="0"/>
              <a:t>venditore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offre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aiuto</a:t>
            </a:r>
            <a:r>
              <a:rPr lang="en-US" altLang="de-DE" dirty="0" smtClean="0"/>
              <a:t> è la </a:t>
            </a:r>
            <a:r>
              <a:rPr lang="en-US" altLang="de-DE" dirty="0" err="1" smtClean="0"/>
              <a:t>prova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sospettati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ladri</a:t>
            </a:r>
            <a:r>
              <a:rPr lang="en-US" altLang="de-DE" dirty="0" smtClean="0"/>
              <a:t>.</a:t>
            </a:r>
            <a:endParaRPr lang="en-US" altLang="de-DE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Nomina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alcune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emozioni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basilari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212431" y="3021013"/>
            <a:ext cx="7191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8CADAE"/>
              </a:buClr>
            </a:pPr>
            <a:r>
              <a:rPr lang="de-DE" altLang="de-DE" dirty="0">
                <a:solidFill>
                  <a:schemeClr val="accent1"/>
                </a:solidFill>
              </a:rPr>
              <a:t>???</a:t>
            </a:r>
          </a:p>
          <a:p>
            <a:pPr algn="ctr" eaLnBrk="1" hangingPunct="1">
              <a:spcBef>
                <a:spcPct val="50000"/>
              </a:spcBef>
              <a:buClr>
                <a:srgbClr val="8CADAE"/>
              </a:buClr>
            </a:pPr>
            <a:endParaRPr lang="de-DE" altLang="de-DE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3202707" y="2012156"/>
            <a:ext cx="273858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gioia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sorpresa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paura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tristezza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lutto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rabbia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disgusto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colpa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vergogna</a:t>
            </a:r>
            <a:endParaRPr lang="en-US" altLang="de-DE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Nomina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alcune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emozioni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basilari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0" y="42056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</a:rPr>
              <a:t>A volte è facile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capire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come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qualcuno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sente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,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specialmente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se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conosci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contesto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...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4339" name="Text Box 28"/>
          <p:cNvSpPr txBox="1">
            <a:spLocks noChangeArrowheads="1"/>
          </p:cNvSpPr>
          <p:nvPr/>
        </p:nvSpPr>
        <p:spPr bwMode="auto">
          <a:xfrm>
            <a:off x="678413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>
                <a:solidFill>
                  <a:schemeClr val="accent1"/>
                </a:solidFill>
              </a:rPr>
              <a:t>???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14340" name="Text Box 29"/>
          <p:cNvSpPr txBox="1">
            <a:spLocks noChangeArrowheads="1"/>
          </p:cNvSpPr>
          <p:nvPr/>
        </p:nvSpPr>
        <p:spPr bwMode="auto">
          <a:xfrm>
            <a:off x="3670839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dirty="0">
                <a:solidFill>
                  <a:schemeClr val="accent1"/>
                </a:solidFill>
              </a:rPr>
              <a:t>???</a:t>
            </a:r>
          </a:p>
        </p:txBody>
      </p:sp>
      <p:sp>
        <p:nvSpPr>
          <p:cNvPr id="14341" name="Text Box 30"/>
          <p:cNvSpPr txBox="1">
            <a:spLocks noChangeArrowheads="1"/>
          </p:cNvSpPr>
          <p:nvPr/>
        </p:nvSpPr>
        <p:spPr bwMode="auto">
          <a:xfrm>
            <a:off x="6784088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>
                <a:solidFill>
                  <a:schemeClr val="accent1"/>
                </a:solidFill>
              </a:rPr>
              <a:t>???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14342" name="Text Box 31"/>
          <p:cNvSpPr txBox="1">
            <a:spLocks noChangeArrowheads="1"/>
          </p:cNvSpPr>
          <p:nvPr/>
        </p:nvSpPr>
        <p:spPr bwMode="auto">
          <a:xfrm>
            <a:off x="678412" y="3789363"/>
            <a:ext cx="15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>
                <a:solidFill>
                  <a:schemeClr val="accent1"/>
                </a:solidFill>
              </a:rPr>
              <a:t>???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14343" name="Text Box 32"/>
          <p:cNvSpPr txBox="1">
            <a:spLocks noChangeArrowheads="1"/>
          </p:cNvSpPr>
          <p:nvPr/>
        </p:nvSpPr>
        <p:spPr bwMode="auto">
          <a:xfrm>
            <a:off x="6784087" y="3789363"/>
            <a:ext cx="15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>
                <a:solidFill>
                  <a:schemeClr val="accent1"/>
                </a:solidFill>
              </a:rPr>
              <a:t>???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14344" name="Text Box 33"/>
          <p:cNvSpPr txBox="1">
            <a:spLocks noChangeArrowheads="1"/>
          </p:cNvSpPr>
          <p:nvPr/>
        </p:nvSpPr>
        <p:spPr bwMode="auto">
          <a:xfrm>
            <a:off x="3670838" y="3789363"/>
            <a:ext cx="15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>
                <a:solidFill>
                  <a:schemeClr val="accent1"/>
                </a:solidFill>
              </a:rPr>
              <a:t>???</a:t>
            </a:r>
          </a:p>
        </p:txBody>
      </p:sp>
      <p:pic>
        <p:nvPicPr>
          <p:cNvPr id="14345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767929"/>
            <a:ext cx="2399998" cy="17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1775753"/>
            <a:ext cx="267017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36" descr="happy couple - kthypryn - flickr - c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88" y="1767816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37" descr="Now that's what I call a gift! - billaday - flickr - cc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2" y="4214813"/>
            <a:ext cx="14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38" descr="Danilo's Wake - emilio labrador - flickr - ccc_bearbeit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140" y="4221163"/>
            <a:ext cx="2257396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39" descr="angry chinese people in piazza navona - cking - flickr - ccc_bearbeite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194" y="4221163"/>
            <a:ext cx="2535787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8"/>
          <p:cNvSpPr txBox="1">
            <a:spLocks noChangeArrowheads="1"/>
          </p:cNvSpPr>
          <p:nvPr/>
        </p:nvSpPr>
        <p:spPr bwMode="auto">
          <a:xfrm>
            <a:off x="678413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>
                <a:solidFill>
                  <a:schemeClr val="accent1"/>
                </a:solidFill>
              </a:rPr>
              <a:t>disgusto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4340" name="Text Box 29"/>
          <p:cNvSpPr txBox="1">
            <a:spLocks noChangeArrowheads="1"/>
          </p:cNvSpPr>
          <p:nvPr/>
        </p:nvSpPr>
        <p:spPr bwMode="auto">
          <a:xfrm>
            <a:off x="3670839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dirty="0" err="1" smtClean="0">
                <a:solidFill>
                  <a:schemeClr val="accent1"/>
                </a:solidFill>
              </a:rPr>
              <a:t>gioia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sp>
        <p:nvSpPr>
          <p:cNvPr id="14341" name="Text Box 30"/>
          <p:cNvSpPr txBox="1">
            <a:spLocks noChangeArrowheads="1"/>
          </p:cNvSpPr>
          <p:nvPr/>
        </p:nvSpPr>
        <p:spPr bwMode="auto">
          <a:xfrm>
            <a:off x="6784088" y="1354101"/>
            <a:ext cx="154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>
                <a:solidFill>
                  <a:schemeClr val="accent1"/>
                </a:solidFill>
              </a:rPr>
              <a:t>paura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4342" name="Text Box 31"/>
          <p:cNvSpPr txBox="1">
            <a:spLocks noChangeArrowheads="1"/>
          </p:cNvSpPr>
          <p:nvPr/>
        </p:nvSpPr>
        <p:spPr bwMode="auto">
          <a:xfrm>
            <a:off x="467544" y="3789040"/>
            <a:ext cx="1973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>
                <a:solidFill>
                  <a:schemeClr val="accent1"/>
                </a:solidFill>
              </a:rPr>
              <a:t>sorpresa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4343" name="Text Box 32"/>
          <p:cNvSpPr txBox="1">
            <a:spLocks noChangeArrowheads="1"/>
          </p:cNvSpPr>
          <p:nvPr/>
        </p:nvSpPr>
        <p:spPr bwMode="auto">
          <a:xfrm>
            <a:off x="6784087" y="3789363"/>
            <a:ext cx="15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>
                <a:solidFill>
                  <a:schemeClr val="accent1"/>
                </a:solidFill>
              </a:rPr>
              <a:t>rabbia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4344" name="Text Box 33"/>
          <p:cNvSpPr txBox="1">
            <a:spLocks noChangeArrowheads="1"/>
          </p:cNvSpPr>
          <p:nvPr/>
        </p:nvSpPr>
        <p:spPr bwMode="auto">
          <a:xfrm>
            <a:off x="3670838" y="3789363"/>
            <a:ext cx="15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de-DE" dirty="0" err="1" smtClean="0">
                <a:solidFill>
                  <a:schemeClr val="accent1"/>
                </a:solidFill>
              </a:rPr>
              <a:t>tristezza</a:t>
            </a:r>
            <a:endParaRPr lang="en-GB" altLang="de-DE" dirty="0">
              <a:solidFill>
                <a:schemeClr val="accent1"/>
              </a:solidFill>
            </a:endParaRPr>
          </a:p>
        </p:txBody>
      </p:sp>
      <p:pic>
        <p:nvPicPr>
          <p:cNvPr id="14345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767816"/>
            <a:ext cx="2399998" cy="17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1775753"/>
            <a:ext cx="267017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36" descr="happy couple - kthypryn - flickr - c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88" y="1767816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37" descr="Now that's what I call a gift! - billaday - flickr - cc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2" y="4214813"/>
            <a:ext cx="144000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38" descr="Danilo's Wake - emilio labrador - flickr - ccc_bearbeit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140" y="4221163"/>
            <a:ext cx="2257396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39" descr="angry chinese people in piazza navona - cking - flickr - ccc_bearbeite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194" y="4221163"/>
            <a:ext cx="2535787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-76200" y="6629400"/>
            <a:ext cx="74168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873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61950" indent="-361950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</a:t>
            </a:r>
            <a:r>
              <a:rPr lang="en-US" altLang="de-DE" sz="700" i="1" dirty="0" err="1" smtClean="0"/>
              <a:t>f.l.t.r</a:t>
            </a:r>
            <a:r>
              <a:rPr lang="en-US" altLang="de-DE" sz="700" i="1" dirty="0" smtClean="0"/>
              <a:t>.: top: “That‘s as close as I could get it to my mouth for the photo.” by </a:t>
            </a:r>
            <a:r>
              <a:rPr lang="en-US" altLang="de-DE" sz="700" i="1" dirty="0" err="1" smtClean="0"/>
              <a:t>ericskiff</a:t>
            </a:r>
            <a:r>
              <a:rPr lang="en-US" altLang="de-DE" sz="700" i="1" dirty="0" smtClean="0"/>
              <a:t>; “happy couple” by </a:t>
            </a:r>
            <a:r>
              <a:rPr lang="en-US" altLang="de-DE" sz="700" i="1" dirty="0" err="1" smtClean="0"/>
              <a:t>kthypryn</a:t>
            </a:r>
            <a:r>
              <a:rPr lang="en-US" altLang="de-DE" sz="700" i="1" dirty="0" smtClean="0"/>
              <a:t>; “July wasn‘t really scared…” by </a:t>
            </a:r>
            <a:r>
              <a:rPr lang="en-US" altLang="de-DE" sz="700" i="1" dirty="0" err="1" smtClean="0"/>
              <a:t>OctopusHat</a:t>
            </a:r>
            <a:r>
              <a:rPr lang="en-US" altLang="de-DE" sz="700" i="1" dirty="0" smtClean="0"/>
              <a:t>; bottom: “Now that's what I call a gift!” by </a:t>
            </a:r>
            <a:r>
              <a:rPr lang="en-US" altLang="de-DE" sz="700" i="1" dirty="0" err="1" smtClean="0"/>
              <a:t>billaday</a:t>
            </a:r>
            <a:r>
              <a:rPr lang="en-US" altLang="de-DE" sz="700" i="1" dirty="0" smtClean="0"/>
              <a:t>; </a:t>
            </a:r>
            <a:r>
              <a:rPr lang="en-US" altLang="de-DE" sz="700" i="1" dirty="0" smtClean="0">
                <a:latin typeface="Arial" charset="0"/>
              </a:rPr>
              <a:t>“</a:t>
            </a:r>
            <a:r>
              <a:rPr lang="en-US" altLang="de-DE" sz="700" i="1" dirty="0" smtClean="0"/>
              <a:t>Danilo's Wake” by </a:t>
            </a:r>
            <a:r>
              <a:rPr lang="en-US" altLang="de-DE" sz="700" i="1" dirty="0" err="1" smtClean="0"/>
              <a:t>emilio</a:t>
            </a:r>
            <a:r>
              <a:rPr lang="en-US" altLang="de-DE" sz="700" i="1" dirty="0" smtClean="0"/>
              <a:t> </a:t>
            </a:r>
            <a:r>
              <a:rPr lang="en-US" altLang="de-DE" sz="700" i="1" dirty="0" err="1" smtClean="0"/>
              <a:t>labrador</a:t>
            </a:r>
            <a:r>
              <a:rPr lang="en-US" altLang="de-DE" sz="700" i="1" dirty="0" smtClean="0"/>
              <a:t>; </a:t>
            </a:r>
            <a:r>
              <a:rPr lang="en-US" altLang="de-DE" sz="700" i="1" dirty="0" smtClean="0">
                <a:latin typeface="Arial" charset="0"/>
              </a:rPr>
              <a:t>“</a:t>
            </a:r>
            <a:r>
              <a:rPr lang="en-US" altLang="de-DE" sz="700" i="1" dirty="0" smtClean="0"/>
              <a:t>angry </a:t>
            </a:r>
            <a:r>
              <a:rPr lang="en-US" altLang="de-DE" sz="700" i="1" dirty="0" err="1" smtClean="0"/>
              <a:t>chinese</a:t>
            </a:r>
            <a:r>
              <a:rPr lang="en-US" altLang="de-DE" sz="700" i="1" dirty="0" smtClean="0"/>
              <a:t> people in piazza </a:t>
            </a:r>
            <a:r>
              <a:rPr lang="en-US" altLang="de-DE" sz="700" i="1" dirty="0" err="1" smtClean="0"/>
              <a:t>navona</a:t>
            </a:r>
            <a:r>
              <a:rPr lang="en-US" altLang="de-DE" sz="700" i="1" dirty="0" smtClean="0">
                <a:latin typeface="Arial" charset="0"/>
              </a:rPr>
              <a:t>” by</a:t>
            </a:r>
            <a:r>
              <a:rPr lang="en-US" altLang="de-DE" sz="700" i="1" dirty="0" smtClean="0"/>
              <a:t> </a:t>
            </a:r>
            <a:r>
              <a:rPr lang="en-US" altLang="de-DE" sz="700" i="1" dirty="0" err="1" smtClean="0"/>
              <a:t>cking</a:t>
            </a:r>
            <a:r>
              <a:rPr lang="en-US" altLang="de-DE" sz="700" i="1" dirty="0" smtClean="0"/>
              <a:t>)</a:t>
            </a:r>
            <a:r>
              <a:rPr lang="en-US" altLang="de-DE" sz="800" i="1" dirty="0" smtClean="0"/>
              <a:t>  </a:t>
            </a:r>
            <a:endParaRPr lang="en-US" altLang="de-DE" sz="800" i="1" dirty="0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0" y="42056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</a:rPr>
              <a:t>A volte è facile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capire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come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qualcuno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sente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,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specialmente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se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conosci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contesto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...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18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5"/>
          <p:cNvSpPr txBox="1">
            <a:spLocks noChangeArrowheads="1"/>
          </p:cNvSpPr>
          <p:nvPr/>
        </p:nvSpPr>
        <p:spPr bwMode="auto">
          <a:xfrm>
            <a:off x="2002042" y="4768697"/>
            <a:ext cx="5129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sopresa</a:t>
            </a:r>
            <a:r>
              <a:rPr lang="en-US" altLang="de-DE" dirty="0" smtClean="0"/>
              <a:t> e la </a:t>
            </a:r>
            <a:r>
              <a:rPr lang="en-US" altLang="de-DE" dirty="0" err="1" smtClean="0"/>
              <a:t>paura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facilmente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confuse: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occhi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ben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aperti</a:t>
            </a:r>
            <a:endParaRPr lang="en-US" altLang="de-DE" dirty="0"/>
          </a:p>
        </p:txBody>
      </p:sp>
      <p:sp>
        <p:nvSpPr>
          <p:cNvPr id="16387" name="Text Box 17"/>
          <p:cNvSpPr txBox="1">
            <a:spLocks noChangeArrowheads="1"/>
          </p:cNvSpPr>
          <p:nvPr/>
        </p:nvSpPr>
        <p:spPr bwMode="auto">
          <a:xfrm>
            <a:off x="0" y="42056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</a:rPr>
              <a:t>È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più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difficile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quando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vedi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solo la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faccia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ma non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conosci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la persona o le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circostanze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6388" name="Text Box 27"/>
          <p:cNvSpPr txBox="1">
            <a:spLocks noChangeArrowheads="1"/>
          </p:cNvSpPr>
          <p:nvPr/>
        </p:nvSpPr>
        <p:spPr bwMode="auto">
          <a:xfrm>
            <a:off x="778716" y="3651249"/>
            <a:ext cx="1583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 err="1" smtClean="0"/>
              <a:t>Gioia</a:t>
            </a:r>
            <a:r>
              <a:rPr lang="de-DE" altLang="de-DE" dirty="0" smtClean="0"/>
              <a:t> </a:t>
            </a:r>
            <a:r>
              <a:rPr lang="de-DE" altLang="de-DE" dirty="0"/>
              <a:t>?</a:t>
            </a:r>
          </a:p>
        </p:txBody>
      </p:sp>
      <p:sp>
        <p:nvSpPr>
          <p:cNvPr id="16389" name="Text Box 28"/>
          <p:cNvSpPr txBox="1">
            <a:spLocks noChangeArrowheads="1"/>
          </p:cNvSpPr>
          <p:nvPr/>
        </p:nvSpPr>
        <p:spPr bwMode="auto">
          <a:xfrm>
            <a:off x="2658649" y="3651249"/>
            <a:ext cx="190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Sorpresa</a:t>
            </a:r>
            <a:r>
              <a:rPr lang="de-DE" altLang="de-DE" dirty="0" smtClean="0"/>
              <a:t> ?</a:t>
            </a:r>
            <a:endParaRPr lang="de-DE" altLang="de-DE" dirty="0"/>
          </a:p>
        </p:txBody>
      </p:sp>
      <p:sp>
        <p:nvSpPr>
          <p:cNvPr id="16390" name="Text Box 29"/>
          <p:cNvSpPr txBox="1">
            <a:spLocks noChangeArrowheads="1"/>
          </p:cNvSpPr>
          <p:nvPr/>
        </p:nvSpPr>
        <p:spPr bwMode="auto">
          <a:xfrm>
            <a:off x="4798070" y="3651249"/>
            <a:ext cx="1727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Disgusto</a:t>
            </a:r>
            <a:r>
              <a:rPr lang="en-US" altLang="de-DE" dirty="0" smtClean="0"/>
              <a:t> ?</a:t>
            </a:r>
            <a:endParaRPr lang="en-US" altLang="de-DE" dirty="0"/>
          </a:p>
        </p:txBody>
      </p:sp>
      <p:sp>
        <p:nvSpPr>
          <p:cNvPr id="16391" name="Text Box 30"/>
          <p:cNvSpPr txBox="1">
            <a:spLocks noChangeArrowheads="1"/>
          </p:cNvSpPr>
          <p:nvPr/>
        </p:nvSpPr>
        <p:spPr bwMode="auto">
          <a:xfrm>
            <a:off x="6688397" y="3651249"/>
            <a:ext cx="17999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 err="1" smtClean="0"/>
              <a:t>Paura</a:t>
            </a:r>
            <a:r>
              <a:rPr lang="de-DE" altLang="de-DE" dirty="0" smtClean="0"/>
              <a:t> </a:t>
            </a:r>
            <a:r>
              <a:rPr lang="de-DE" altLang="de-DE" dirty="0"/>
              <a:t>?</a:t>
            </a:r>
          </a:p>
        </p:txBody>
      </p:sp>
      <p:sp>
        <p:nvSpPr>
          <p:cNvPr id="16392" name="Text Box 32"/>
          <p:cNvSpPr txBox="1">
            <a:spLocks noChangeArrowheads="1"/>
          </p:cNvSpPr>
          <p:nvPr/>
        </p:nvSpPr>
        <p:spPr bwMode="auto">
          <a:xfrm>
            <a:off x="-79375" y="6670675"/>
            <a:ext cx="68405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(f.l.t.: “12-lip-corner-puller”; “05-upper–lid-raiser”; “10-upper-lip-raiser”; “11-nasolabial-deepener” by Buster McLeod)</a:t>
            </a:r>
            <a:endParaRPr lang="en-US" altLang="de-DE" sz="800" i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3" y="1838005"/>
            <a:ext cx="8002534" cy="1810389"/>
          </a:xfrm>
          <a:prstGeom prst="rect">
            <a:avLst/>
          </a:prstGeom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Possiamo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dedurre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carattere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o la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professione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unicamente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in base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loro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apparenza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752600" y="38862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pic>
        <p:nvPicPr>
          <p:cNvPr id="17412" name="Picture 5" descr="stef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82" y="4144042"/>
            <a:ext cx="2035175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252000" y="1251866"/>
            <a:ext cx="864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Quale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questi</a:t>
            </a:r>
            <a:r>
              <a:rPr lang="en-US" altLang="de-DE" dirty="0" smtClean="0"/>
              <a:t> 4 </a:t>
            </a:r>
            <a:r>
              <a:rPr lang="en-US" altLang="de-DE" dirty="0" err="1" smtClean="0"/>
              <a:t>uomini</a:t>
            </a:r>
            <a:r>
              <a:rPr lang="en-US" altLang="de-DE" dirty="0" smtClean="0"/>
              <a:t> è un </a:t>
            </a:r>
            <a:r>
              <a:rPr lang="en-US" altLang="de-DE" dirty="0" err="1" smtClean="0"/>
              <a:t>attore</a:t>
            </a:r>
            <a:r>
              <a:rPr lang="en-US" altLang="de-DE" dirty="0" smtClean="0"/>
              <a:t>, un </a:t>
            </a:r>
            <a:r>
              <a:rPr lang="en-US" altLang="de-DE" dirty="0" err="1" smtClean="0"/>
              <a:t>atleta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psicologo</a:t>
            </a:r>
            <a:r>
              <a:rPr lang="en-US" altLang="de-DE" dirty="0" smtClean="0"/>
              <a:t> o un serial killer? </a:t>
            </a:r>
            <a:endParaRPr lang="en-US" altLang="de-DE" dirty="0"/>
          </a:p>
        </p:txBody>
      </p:sp>
      <p:pic>
        <p:nvPicPr>
          <p:cNvPr id="17414" name="Picture 8" descr="Johnwaynegacyrosalynncarter_wikimedia_bearbeit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385" y="2103264"/>
            <a:ext cx="16002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9" descr="Bundesarchiv_Bild_183-1982-0124-013,_Torsten_Voß_zugeschnitten_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82" y="2027064"/>
            <a:ext cx="14890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0" descr="753px-Sven_Nagel - wikimedia -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0" y="4144042"/>
            <a:ext cx="24352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52000" y="1052736"/>
            <a:ext cx="8640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Spesso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stereotipi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dominano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nostre</a:t>
            </a:r>
            <a:r>
              <a:rPr lang="en-US" altLang="de-DE" dirty="0" smtClean="0"/>
              <a:t> prime </a:t>
            </a:r>
            <a:r>
              <a:rPr lang="en-US" altLang="de-DE" dirty="0" err="1" smtClean="0"/>
              <a:t>impressioni</a:t>
            </a:r>
            <a:r>
              <a:rPr lang="en-US" altLang="de-DE" dirty="0" smtClean="0"/>
              <a:t>.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tutti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attori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attraenti</a:t>
            </a:r>
            <a:r>
              <a:rPr lang="en-US" altLang="de-DE" dirty="0" smtClean="0"/>
              <a:t> e non </a:t>
            </a:r>
            <a:r>
              <a:rPr lang="en-US" altLang="de-DE" dirty="0" err="1" smtClean="0"/>
              <a:t>tutti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assassini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sembrano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violenti</a:t>
            </a:r>
            <a:r>
              <a:rPr lang="en-US" altLang="de-DE" dirty="0" smtClean="0"/>
              <a:t> etc.!</a:t>
            </a:r>
            <a:endParaRPr lang="en-US" altLang="de-DE" dirty="0"/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-53975" y="6635750"/>
            <a:ext cx="59944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700" i="1" dirty="0" smtClean="0"/>
              <a:t>(“Johnwaynegacyrosalynncarter.jpg” by U.S. federal government; “</a:t>
            </a:r>
            <a:r>
              <a:rPr lang="en-US" altLang="de-DE" sz="700" i="1" dirty="0" err="1" smtClean="0"/>
              <a:t>Bundesarchiv</a:t>
            </a:r>
            <a:r>
              <a:rPr lang="en-US" altLang="de-DE" sz="700" i="1" dirty="0" smtClean="0"/>
              <a:t> </a:t>
            </a:r>
            <a:r>
              <a:rPr lang="en-US" altLang="de-DE" sz="700" i="1" dirty="0" err="1" smtClean="0"/>
              <a:t>Bild</a:t>
            </a:r>
            <a:r>
              <a:rPr lang="en-US" altLang="de-DE" sz="700" i="1" dirty="0" smtClean="0"/>
              <a:t> 183-1982-0124-013, </a:t>
            </a:r>
            <a:r>
              <a:rPr lang="en-US" altLang="de-DE" sz="700" i="1" dirty="0" err="1" smtClean="0"/>
              <a:t>Torsten</a:t>
            </a:r>
            <a:r>
              <a:rPr lang="en-US" altLang="de-DE" sz="700" i="1" dirty="0" smtClean="0"/>
              <a:t> </a:t>
            </a:r>
            <a:r>
              <a:rPr lang="en-US" altLang="de-DE" sz="700" i="1" dirty="0" err="1" smtClean="0"/>
              <a:t>Voß</a:t>
            </a:r>
            <a:r>
              <a:rPr lang="en-US" altLang="de-DE" sz="700" i="1" dirty="0" smtClean="0"/>
              <a:t>”</a:t>
            </a:r>
            <a:r>
              <a:rPr lang="en-US" altLang="de-DE" sz="700" dirty="0" smtClean="0"/>
              <a:t> </a:t>
            </a:r>
            <a:r>
              <a:rPr lang="en-US" altLang="de-DE" sz="700" i="1" dirty="0" smtClean="0"/>
              <a:t>by Rainer </a:t>
            </a:r>
            <a:r>
              <a:rPr lang="en-US" altLang="de-DE" sz="700" i="1" dirty="0" err="1" smtClean="0"/>
              <a:t>Weisflog</a:t>
            </a:r>
            <a:r>
              <a:rPr lang="en-US" altLang="de-DE" sz="700" i="1" dirty="0" smtClean="0"/>
              <a:t>; “Sven Nagel.jpg” by </a:t>
            </a:r>
            <a:r>
              <a:rPr lang="en-US" altLang="de-DE" sz="700" i="1" dirty="0" err="1" smtClean="0"/>
              <a:t>Pehlgrimm</a:t>
            </a:r>
            <a:r>
              <a:rPr lang="en-US" altLang="de-DE" sz="700" i="1" dirty="0" smtClean="0"/>
              <a:t>; “</a:t>
            </a:r>
            <a:r>
              <a:rPr lang="en-US" altLang="de-DE" sz="700" i="1" dirty="0" err="1" smtClean="0"/>
              <a:t>ohne</a:t>
            </a:r>
            <a:r>
              <a:rPr lang="en-US" altLang="de-DE" sz="700" i="1" dirty="0" smtClean="0"/>
              <a:t> </a:t>
            </a:r>
            <a:r>
              <a:rPr lang="en-US" altLang="de-DE" sz="700" i="1" dirty="0" err="1" smtClean="0"/>
              <a:t>Titel</a:t>
            </a:r>
            <a:r>
              <a:rPr lang="en-US" altLang="de-DE" sz="700" i="1" dirty="0" smtClean="0"/>
              <a:t>” by Stefan Behrens)</a:t>
            </a:r>
            <a:endParaRPr lang="en-US" altLang="de-DE" sz="700" i="1" dirty="0"/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8229600" y="0"/>
            <a:ext cx="917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</a:t>
            </a:r>
            <a:r>
              <a:rPr lang="en-US" altLang="de-DE" sz="1400">
                <a:solidFill>
                  <a:srgbClr val="FFFFFF"/>
                </a:solidFill>
              </a:rPr>
              <a:t>7.11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895057" y="3979878"/>
            <a:ext cx="2190750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dirty="0" smtClean="0"/>
              <a:t>Stefan Behrens:</a:t>
            </a:r>
            <a:br>
              <a:rPr lang="en-US" altLang="de-DE" dirty="0" smtClean="0"/>
            </a:br>
            <a:r>
              <a:rPr lang="en-US" altLang="de-DE" dirty="0" err="1" smtClean="0"/>
              <a:t>Psicologo</a:t>
            </a:r>
            <a:endParaRPr lang="en-US" altLang="de-DE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500" dirty="0" err="1" smtClean="0"/>
              <a:t>risposta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sbagliata</a:t>
            </a:r>
            <a:r>
              <a:rPr lang="en-US" altLang="de-DE" sz="1500" dirty="0" smtClean="0"/>
              <a:t> ma </a:t>
            </a:r>
            <a:r>
              <a:rPr lang="en-US" altLang="de-DE" sz="1500" dirty="0" err="1" smtClean="0"/>
              <a:t>frequente</a:t>
            </a:r>
            <a:r>
              <a:rPr lang="en-US" altLang="de-DE" sz="1500" dirty="0" smtClean="0"/>
              <a:t>: serial killer, </a:t>
            </a:r>
            <a:r>
              <a:rPr lang="en-US" altLang="de-DE" sz="1500" dirty="0" err="1" smtClean="0"/>
              <a:t>dovuta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alla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sua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espressione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ostile</a:t>
            </a:r>
            <a:r>
              <a:rPr lang="en-US" altLang="de-DE" sz="1500" dirty="0" smtClean="0"/>
              <a:t> e </a:t>
            </a:r>
            <a:r>
              <a:rPr lang="en-US" altLang="de-DE" sz="1500" dirty="0" err="1" smtClean="0"/>
              <a:t>alla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sua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posa</a:t>
            </a:r>
            <a:r>
              <a:rPr lang="en-US" altLang="de-DE" sz="1500" dirty="0" smtClean="0"/>
              <a:t>(</a:t>
            </a:r>
            <a:r>
              <a:rPr lang="en-US" altLang="de-DE" sz="1500" dirty="0" err="1" smtClean="0"/>
              <a:t>nel</a:t>
            </a:r>
            <a:r>
              <a:rPr lang="en-US" altLang="de-DE" sz="1500" dirty="0" smtClean="0"/>
              <a:t> tempo </a:t>
            </a:r>
            <a:r>
              <a:rPr lang="en-US" altLang="de-DE" sz="1500" dirty="0" err="1" smtClean="0"/>
              <a:t>libero</a:t>
            </a:r>
            <a:r>
              <a:rPr lang="en-US" altLang="de-DE" sz="1500" dirty="0" smtClean="0"/>
              <a:t>,  Mr. Behrens) è </a:t>
            </a:r>
            <a:r>
              <a:rPr lang="en-US" altLang="de-DE" sz="1500" dirty="0" err="1" smtClean="0"/>
              <a:t>il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cantante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di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una</a:t>
            </a:r>
            <a:r>
              <a:rPr lang="en-US" altLang="de-DE" sz="1500" dirty="0" smtClean="0"/>
              <a:t> rock band</a:t>
            </a:r>
            <a:endParaRPr lang="en-US" altLang="de-DE" sz="1500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5250" y="2120900"/>
            <a:ext cx="2593975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smtClean="0"/>
              <a:t>John Wayne </a:t>
            </a:r>
            <a:r>
              <a:rPr lang="en-US" altLang="de-DE" dirty="0" err="1" smtClean="0"/>
              <a:t>Gacy</a:t>
            </a:r>
            <a:r>
              <a:rPr lang="en-US" altLang="de-DE" dirty="0" smtClean="0"/>
              <a:t>: Serial killer</a:t>
            </a:r>
            <a:br>
              <a:rPr lang="en-US" altLang="de-DE" dirty="0" smtClean="0"/>
            </a:br>
            <a:r>
              <a:rPr lang="en-US" altLang="de-DE" sz="1500" dirty="0" err="1" smtClean="0"/>
              <a:t>uomo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d’affari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che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spesso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si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esibisce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da</a:t>
            </a:r>
            <a:r>
              <a:rPr lang="en-US" altLang="de-DE" sz="1500" dirty="0" smtClean="0"/>
              <a:t> clown– non </a:t>
            </a:r>
            <a:r>
              <a:rPr lang="en-US" altLang="de-DE" sz="1500" dirty="0" err="1" smtClean="0"/>
              <a:t>corrisponde</a:t>
            </a:r>
            <a:r>
              <a:rPr lang="en-US" altLang="de-DE" sz="1500" dirty="0" smtClean="0"/>
              <a:t> con la nostra </a:t>
            </a:r>
            <a:r>
              <a:rPr lang="en-US" altLang="de-DE" sz="1500" dirty="0" err="1" smtClean="0"/>
              <a:t>immagine</a:t>
            </a:r>
            <a:r>
              <a:rPr lang="en-US" altLang="de-DE" sz="1500" dirty="0" smtClean="0"/>
              <a:t> </a:t>
            </a:r>
            <a:r>
              <a:rPr lang="en-US" altLang="de-DE" sz="1500" dirty="0" err="1" smtClean="0"/>
              <a:t>di</a:t>
            </a:r>
            <a:r>
              <a:rPr lang="en-US" altLang="de-DE" sz="1500" dirty="0" smtClean="0"/>
              <a:t> </a:t>
            </a:r>
            <a:r>
              <a:rPr lang="en-US" altLang="de-DE" sz="1500" i="1" dirty="0" err="1" smtClean="0"/>
              <a:t>Mostro</a:t>
            </a:r>
            <a:endParaRPr lang="en-US" altLang="de-DE" sz="1500" i="1" dirty="0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6351588" y="2390775"/>
            <a:ext cx="19431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/>
              <a:t>Thorsten Voß: </a:t>
            </a:r>
            <a:r>
              <a:rPr lang="en-US" altLang="de-DE" dirty="0" err="1" smtClean="0"/>
              <a:t>Atleta</a:t>
            </a:r>
            <a:r>
              <a:rPr lang="de-DE" altLang="de-DE" dirty="0"/>
              <a:t/>
            </a:r>
            <a:br>
              <a:rPr lang="de-DE" altLang="de-DE" dirty="0"/>
            </a:br>
            <a:endParaRPr lang="en-US" altLang="de-DE" sz="1300" i="1" dirty="0">
              <a:solidFill>
                <a:srgbClr val="336699"/>
              </a:solidFill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252413" y="4691112"/>
            <a:ext cx="1701800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/>
              <a:t>Sven Nagel: </a:t>
            </a:r>
            <a:r>
              <a:rPr lang="en-US" altLang="de-DE" dirty="0" err="1" smtClean="0"/>
              <a:t>Attore</a:t>
            </a:r>
            <a:r>
              <a:rPr lang="de-DE" altLang="de-DE" dirty="0"/>
              <a:t/>
            </a:r>
            <a:br>
              <a:rPr lang="de-DE" altLang="de-DE" dirty="0"/>
            </a:br>
            <a:endParaRPr lang="en-US" altLang="de-DE" sz="1300" i="1" dirty="0">
              <a:solidFill>
                <a:srgbClr val="336699"/>
              </a:solidFill>
            </a:endParaRPr>
          </a:p>
        </p:txBody>
      </p:sp>
      <p:pic>
        <p:nvPicPr>
          <p:cNvPr id="37" name="Picture 5" descr="stef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82" y="4144042"/>
            <a:ext cx="2035175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8" descr="Johnwaynegacyrosalynncarter_wikimedia_bearbeit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385" y="2103264"/>
            <a:ext cx="16002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9" descr="Bundesarchiv_Bild_183-1982-0124-013,_Torsten_Voß_zugeschnitten_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82" y="2027064"/>
            <a:ext cx="14890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0" descr="753px-Sven_Nagel - wikimedia -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0" y="4144042"/>
            <a:ext cx="24352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Possiamo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fare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deduzioni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sul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carattere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o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sullla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professione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delle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persone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solo in base al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loro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aspetto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89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marL="0" indent="0" algn="ctr" eaLnBrk="1" hangingPunct="1">
              <a:spcBef>
                <a:spcPts val="0"/>
              </a:spcBef>
            </a:pPr>
            <a:r>
              <a:rPr lang="de-DE" altLang="de-DE" sz="2000" dirty="0" err="1" smtClean="0">
                <a:solidFill>
                  <a:schemeClr val="accent1"/>
                </a:solidFill>
              </a:rPr>
              <a:t>Esercizio</a:t>
            </a:r>
            <a:r>
              <a:rPr lang="de-DE" altLang="de-DE" sz="2000" dirty="0" smtClean="0">
                <a:solidFill>
                  <a:schemeClr val="accent1"/>
                </a:solidFill>
              </a:rPr>
              <a:t> 1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83456" y="2471736"/>
            <a:ext cx="7177088" cy="228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de-DE" dirty="0" err="1" smtClean="0"/>
              <a:t>Nella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pagina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seguente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vedrete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un’immagine</a:t>
            </a:r>
            <a:r>
              <a:rPr lang="en-US" altLang="de-DE" dirty="0" smtClean="0"/>
              <a:t> (o la parte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un’immagine</a:t>
            </a:r>
            <a:r>
              <a:rPr lang="en-US" altLang="de-DE" dirty="0" smtClean="0"/>
              <a:t>).</a:t>
            </a:r>
          </a:p>
          <a:p>
            <a:pPr eaLnBrk="1" hangingPunct="1">
              <a:buClrTx/>
              <a:buSzTx/>
              <a:buFontTx/>
              <a:buNone/>
            </a:pPr>
            <a:endParaRPr lang="en-US" altLang="de-DE" dirty="0" smtClean="0"/>
          </a:p>
          <a:p>
            <a:pPr eaLnBrk="1" hangingPunct="1">
              <a:buClrTx/>
              <a:buSzTx/>
              <a:buFontTx/>
              <a:buNone/>
            </a:pPr>
            <a:r>
              <a:rPr lang="en-US" altLang="de-DE" dirty="0" err="1" smtClean="0"/>
              <a:t>Cercate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scoprire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succedendo</a:t>
            </a:r>
            <a:r>
              <a:rPr lang="en-US" altLang="de-DE" dirty="0" smtClean="0"/>
              <a:t> con la persona o le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nell’immagine</a:t>
            </a:r>
            <a:r>
              <a:rPr lang="en-US" altLang="de-DE" dirty="0" smtClean="0"/>
              <a:t>. </a:t>
            </a:r>
          </a:p>
          <a:p>
            <a:pPr eaLnBrk="1" hangingPunct="1">
              <a:buClrTx/>
              <a:buSzTx/>
              <a:buFontTx/>
              <a:buNone/>
            </a:pPr>
            <a:endParaRPr lang="en-US" altLang="de-DE" dirty="0" smtClean="0"/>
          </a:p>
          <a:p>
            <a:pPr eaLnBrk="1" hangingPunct="1">
              <a:buClrTx/>
              <a:buSzTx/>
              <a:buFontTx/>
              <a:buNone/>
            </a:pPr>
            <a:r>
              <a:rPr lang="en-US" altLang="de-DE" dirty="0" err="1" smtClean="0"/>
              <a:t>Quanto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tuo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giudizio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478756" y="1844675"/>
            <a:ext cx="1981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err="1" smtClean="0"/>
              <a:t>ritaglio</a:t>
            </a:r>
            <a:r>
              <a:rPr lang="en-US" altLang="de-DE" i="1" dirty="0" smtClean="0"/>
              <a:t>!</a:t>
            </a:r>
            <a:endParaRPr lang="en-US" altLang="de-DE" i="1" dirty="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573588" y="2349500"/>
            <a:ext cx="431958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Vincitore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cerimonia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premiazione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Dopo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rilascio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carcere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fotografo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concentrato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uomo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ascolta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avversario</a:t>
            </a:r>
            <a:r>
              <a:rPr lang="en-US" altLang="de-DE" dirty="0" smtClean="0"/>
              <a:t> a un </a:t>
            </a:r>
            <a:r>
              <a:rPr lang="en-US" altLang="de-DE" dirty="0" err="1" smtClean="0"/>
              <a:t>dibattito</a:t>
            </a:r>
            <a:endParaRPr lang="en-US" altLang="de-DE" dirty="0"/>
          </a:p>
        </p:txBody>
      </p:sp>
      <p:pic>
        <p:nvPicPr>
          <p:cNvPr id="20484" name="Picture 4" descr="Gerd kle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49500"/>
            <a:ext cx="2852737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altLang="de-DE" sz="2000" kern="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viene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mostrato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nella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foto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?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Quanto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ne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sei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sicuro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93006" y="1849438"/>
            <a:ext cx="25384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concentrazione</a:t>
            </a:r>
            <a:r>
              <a:rPr lang="en-US" altLang="de-DE" dirty="0" smtClean="0"/>
              <a:t>!</a:t>
            </a:r>
            <a:endParaRPr lang="en-US" altLang="de-DE" dirty="0"/>
          </a:p>
        </p:txBody>
      </p:sp>
      <p:pic>
        <p:nvPicPr>
          <p:cNvPr id="21507" name="Picture 3" descr="Kopie von DSC013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349500"/>
            <a:ext cx="4067175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534400" y="0"/>
            <a:ext cx="612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</a:t>
            </a:r>
            <a:r>
              <a:rPr lang="en-US" altLang="de-DE" sz="1400">
                <a:solidFill>
                  <a:srgbClr val="FFFFFF"/>
                </a:solidFill>
              </a:rPr>
              <a:t>7.14</a:t>
            </a: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-65088" y="6678613"/>
            <a:ext cx="20812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ohne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Titel</a:t>
            </a:r>
            <a:r>
              <a:rPr lang="en-US" altLang="de-DE" sz="800" i="1" dirty="0" smtClean="0"/>
              <a:t>” by Steffen Moritz)</a:t>
            </a:r>
            <a:endParaRPr lang="en-US" altLang="de-DE" sz="800" i="1" dirty="0"/>
          </a:p>
        </p:txBody>
      </p:sp>
      <p:sp>
        <p:nvSpPr>
          <p:cNvPr id="21510" name="Text Box 16"/>
          <p:cNvSpPr txBox="1">
            <a:spLocks noChangeArrowheads="1"/>
          </p:cNvSpPr>
          <p:nvPr/>
        </p:nvSpPr>
        <p:spPr bwMode="auto">
          <a:xfrm>
            <a:off x="0" y="-74612"/>
            <a:ext cx="920591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</a:rPr>
              <a:t>        </a:t>
            </a:r>
            <a:r>
              <a:rPr lang="en-US" altLang="de-DE" b="1" dirty="0" smtClean="0">
                <a:solidFill>
                  <a:schemeClr val="accent1"/>
                </a:solidFill>
              </a:rPr>
              <a:t>Le prime </a:t>
            </a:r>
            <a:r>
              <a:rPr lang="en-US" altLang="de-DE" b="1" dirty="0" err="1" smtClean="0">
                <a:solidFill>
                  <a:schemeClr val="accent1"/>
                </a:solidFill>
              </a:rPr>
              <a:t>impressioni</a:t>
            </a:r>
            <a:r>
              <a:rPr lang="en-US" altLang="de-DE" b="1" dirty="0" smtClean="0">
                <a:solidFill>
                  <a:schemeClr val="accent1"/>
                </a:solidFill>
              </a:rPr>
              <a:t> </a:t>
            </a:r>
            <a:r>
              <a:rPr lang="en-US" altLang="de-DE" b="1" dirty="0" err="1" smtClean="0">
                <a:solidFill>
                  <a:schemeClr val="accent1"/>
                </a:solidFill>
              </a:rPr>
              <a:t>possono</a:t>
            </a:r>
            <a:r>
              <a:rPr lang="en-US" altLang="de-DE" b="1" dirty="0" smtClean="0">
                <a:solidFill>
                  <a:schemeClr val="accent1"/>
                </a:solidFill>
              </a:rPr>
              <a:t> </a:t>
            </a:r>
            <a:r>
              <a:rPr lang="en-US" altLang="de-DE" b="1" dirty="0" err="1" smtClean="0">
                <a:solidFill>
                  <a:schemeClr val="accent1"/>
                </a:solidFill>
              </a:rPr>
              <a:t>deludere</a:t>
            </a:r>
            <a:r>
              <a:rPr lang="en-US" altLang="de-DE" b="1" dirty="0" smtClean="0">
                <a:solidFill>
                  <a:schemeClr val="accent1"/>
                </a:solidFill>
              </a:rPr>
              <a:t>…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500" dirty="0" err="1" smtClean="0">
                <a:solidFill>
                  <a:schemeClr val="accent1"/>
                </a:solidFill>
              </a:rPr>
              <a:t>Spesso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è solo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dopo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aver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considerato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altre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informazioni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aggiuntive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che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possiamo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dedurre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qualcosa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persona.</a:t>
            </a:r>
            <a:endParaRPr lang="en-US" altLang="de-DE" sz="1500" dirty="0">
              <a:solidFill>
                <a:schemeClr val="accent1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573588" y="2349500"/>
            <a:ext cx="431958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Vincitore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cerimonia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premiazione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Dopo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rilascio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carcere</a:t>
            </a:r>
            <a:endParaRPr lang="en-US" altLang="de-DE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b="1" dirty="0" smtClean="0"/>
              <a:t>Un </a:t>
            </a:r>
            <a:r>
              <a:rPr lang="en-US" altLang="de-DE" b="1" dirty="0" err="1" smtClean="0"/>
              <a:t>fotografo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concentrato</a:t>
            </a:r>
            <a:endParaRPr lang="en-US" altLang="de-DE" b="1" dirty="0" smtClean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uomo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ascolta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avversario</a:t>
            </a:r>
            <a:r>
              <a:rPr lang="en-US" altLang="de-DE" dirty="0" smtClean="0"/>
              <a:t> a un </a:t>
            </a:r>
            <a:r>
              <a:rPr lang="en-US" altLang="de-DE" dirty="0" err="1" smtClean="0"/>
              <a:t>dibattito</a:t>
            </a:r>
            <a:endParaRPr lang="en-US" altLang="de-DE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Vladimir Rolov fotocmuuniity in einer Kochschu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2343150"/>
            <a:ext cx="223202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2"/>
          <p:cNvSpPr txBox="1">
            <a:spLocks noChangeArrowheads="1"/>
          </p:cNvSpPr>
          <p:nvPr/>
        </p:nvSpPr>
        <p:spPr bwMode="auto">
          <a:xfrm>
            <a:off x="4573588" y="2330450"/>
            <a:ext cx="4319587" cy="21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Dopo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verdetto</a:t>
            </a:r>
            <a:endParaRPr lang="en-US" altLang="de-DE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cuoco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degustazione</a:t>
            </a:r>
            <a:endParaRPr lang="en-US" altLang="de-DE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ragazzo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preso</a:t>
            </a:r>
            <a:r>
              <a:rPr lang="en-US" altLang="de-DE" dirty="0" smtClean="0"/>
              <a:t>  in </a:t>
            </a:r>
            <a:r>
              <a:rPr lang="en-US" altLang="de-DE" dirty="0" err="1" smtClean="0"/>
              <a:t>giro</a:t>
            </a:r>
            <a:endParaRPr lang="en-US" altLang="de-DE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uomo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d’affari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conferenza</a:t>
            </a:r>
            <a:endParaRPr lang="en-US" altLang="de-DE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84312" y="1844675"/>
            <a:ext cx="1981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err="1" smtClean="0"/>
              <a:t>ritaglio</a:t>
            </a:r>
            <a:r>
              <a:rPr lang="en-US" altLang="de-DE" i="1" dirty="0" smtClean="0"/>
              <a:t>!</a:t>
            </a:r>
            <a:endParaRPr lang="en-US" altLang="de-DE" i="1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altLang="de-DE" sz="2000" kern="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viene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mostrato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nella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foto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?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Quanto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ne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sei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kern="0" dirty="0" err="1" smtClean="0">
                <a:solidFill>
                  <a:schemeClr val="accent1"/>
                </a:solidFill>
              </a:rPr>
              <a:t>sicuro</a:t>
            </a:r>
            <a:r>
              <a:rPr lang="en-US" altLang="de-DE" sz="2000" kern="0" dirty="0" smtClean="0">
                <a:solidFill>
                  <a:schemeClr val="accent1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Vladimir Rolov fotocmuuniity in einer Kochsch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9" y="2349501"/>
            <a:ext cx="4319997" cy="296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8229600" y="0"/>
            <a:ext cx="917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</a:t>
            </a:r>
            <a:r>
              <a:rPr lang="en-US" altLang="de-DE" sz="1400">
                <a:solidFill>
                  <a:srgbClr val="FFFFFF"/>
                </a:solidFill>
              </a:rPr>
              <a:t>7.16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-57150" y="6670675"/>
            <a:ext cx="25130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(“In </a:t>
            </a:r>
            <a:r>
              <a:rPr lang="en-US" altLang="de-DE" sz="800" i="1" dirty="0" err="1" smtClean="0"/>
              <a:t>einer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Kochschule</a:t>
            </a:r>
            <a:r>
              <a:rPr lang="en-US" altLang="de-DE" sz="800" i="1" dirty="0" smtClean="0"/>
              <a:t>”“ by Vladimir </a:t>
            </a:r>
            <a:r>
              <a:rPr lang="en-US" altLang="de-DE" sz="800" i="1" dirty="0" err="1" smtClean="0"/>
              <a:t>Rolov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193006" y="1849438"/>
            <a:ext cx="25384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concentrazione</a:t>
            </a:r>
            <a:r>
              <a:rPr lang="en-US" altLang="de-DE" dirty="0" smtClean="0"/>
              <a:t>!</a:t>
            </a:r>
            <a:endParaRPr lang="en-US" altLang="de-DE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4573588" y="2330450"/>
            <a:ext cx="4319587" cy="21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Dopo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verdetto</a:t>
            </a:r>
            <a:endParaRPr lang="en-US" altLang="de-DE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b="1" dirty="0" smtClean="0"/>
              <a:t>Un </a:t>
            </a:r>
            <a:r>
              <a:rPr lang="en-US" altLang="de-DE" b="1" dirty="0" err="1" smtClean="0"/>
              <a:t>cuoco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durante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una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degustazione</a:t>
            </a:r>
            <a:endParaRPr lang="en-US" altLang="de-DE" b="1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ragazzo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preso</a:t>
            </a:r>
            <a:r>
              <a:rPr lang="en-US" altLang="de-DE" dirty="0" smtClean="0"/>
              <a:t>  in </a:t>
            </a:r>
            <a:r>
              <a:rPr lang="en-US" altLang="de-DE" dirty="0" err="1" smtClean="0"/>
              <a:t>giro</a:t>
            </a:r>
            <a:endParaRPr lang="en-US" altLang="de-DE" dirty="0" smtClean="0"/>
          </a:p>
          <a:p>
            <a:pPr eaLnBrk="1" hangingPunct="1">
              <a:spcBef>
                <a:spcPct val="150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uomo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d’affari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conferenza</a:t>
            </a:r>
            <a:endParaRPr lang="en-US" altLang="de-DE" dirty="0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0" y="-74612"/>
            <a:ext cx="920591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</a:rPr>
              <a:t>Le prime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impressioni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possono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deludere</a:t>
            </a:r>
            <a:r>
              <a:rPr lang="en-US" altLang="de-DE" b="1" dirty="0" smtClean="0">
                <a:solidFill>
                  <a:schemeClr val="accent1"/>
                </a:solidFill>
              </a:rPr>
              <a:t>…</a:t>
            </a:r>
          </a:p>
          <a:p>
            <a:pPr algn="ctr" eaLnBrk="1" hangingPunct="1">
              <a:spcBef>
                <a:spcPct val="0"/>
              </a:spcBef>
              <a:buClrTx/>
              <a:buSzTx/>
            </a:pPr>
            <a:r>
              <a:rPr lang="en-US" altLang="de-DE" sz="1500" dirty="0" err="1" smtClean="0">
                <a:solidFill>
                  <a:schemeClr val="accent1"/>
                </a:solidFill>
              </a:rPr>
              <a:t>Spesso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è solo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dopo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aver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considerato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altre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informazioni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aggiuntive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che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possiamo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dedurre</a:t>
            </a:r>
            <a:r>
              <a:rPr lang="en-US" altLang="de-DE" sz="1500" dirty="0" smtClean="0">
                <a:solidFill>
                  <a:schemeClr val="accent1"/>
                </a:solidFill>
              </a:rPr>
              <a:t> 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qualcosa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persona.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500" dirty="0" smtClean="0">
                <a:solidFill>
                  <a:schemeClr val="accent1"/>
                </a:solidFill>
              </a:rPr>
              <a:t>.</a:t>
            </a:r>
            <a:endParaRPr lang="en-US" altLang="de-DE" sz="15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2000" y="5157788"/>
            <a:ext cx="8640000" cy="1143000"/>
          </a:xfrm>
        </p:spPr>
        <p:txBody>
          <a:bodyPr anchor="ctr"/>
          <a:lstStyle/>
          <a:p>
            <a:pPr eaLnBrk="1" hangingPunct="1"/>
            <a:r>
              <a:rPr lang="en-US" altLang="de-DE" sz="1800" dirty="0" smtClean="0">
                <a:solidFill>
                  <a:schemeClr val="tx1"/>
                </a:solidFill>
              </a:rPr>
              <a:t>Come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senti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quando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guardi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l’uomo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nella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foto</a:t>
            </a:r>
            <a:r>
              <a:rPr lang="en-US" altLang="de-DE" sz="1800" dirty="0" smtClean="0">
                <a:solidFill>
                  <a:schemeClr val="tx1"/>
                </a:solidFill>
              </a:rPr>
              <a:t>?</a:t>
            </a:r>
            <a:br>
              <a:rPr lang="en-US" altLang="de-DE" sz="1800" dirty="0" smtClean="0">
                <a:solidFill>
                  <a:schemeClr val="tx1"/>
                </a:solidFill>
              </a:rPr>
            </a:br>
            <a:r>
              <a:rPr lang="en-US" altLang="de-DE" sz="1800" dirty="0" smtClean="0">
                <a:solidFill>
                  <a:schemeClr val="tx1"/>
                </a:solidFill>
              </a:rPr>
              <a:t>Ti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sentiresti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uguale</a:t>
            </a:r>
            <a:r>
              <a:rPr lang="en-US" altLang="de-DE" sz="1800" dirty="0" smtClean="0">
                <a:solidFill>
                  <a:schemeClr val="tx1"/>
                </a:solidFill>
              </a:rPr>
              <a:t> se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fossi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di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buon</a:t>
            </a:r>
            <a:r>
              <a:rPr lang="en-US" altLang="de-DE" sz="1800" dirty="0" smtClean="0">
                <a:solidFill>
                  <a:schemeClr val="tx1"/>
                </a:solidFill>
              </a:rPr>
              <a:t>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umore</a:t>
            </a:r>
            <a:r>
              <a:rPr lang="en-US" altLang="de-DE" sz="1800" dirty="0" smtClean="0">
                <a:solidFill>
                  <a:schemeClr val="tx1"/>
                </a:solidFill>
              </a:rPr>
              <a:t>,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triste</a:t>
            </a:r>
            <a:r>
              <a:rPr lang="en-US" altLang="de-DE" sz="1800" dirty="0" smtClean="0">
                <a:solidFill>
                  <a:schemeClr val="tx1"/>
                </a:solidFill>
              </a:rPr>
              <a:t>, o </a:t>
            </a:r>
            <a:r>
              <a:rPr lang="en-US" altLang="de-DE" sz="1800" dirty="0" err="1" smtClean="0">
                <a:solidFill>
                  <a:schemeClr val="tx1"/>
                </a:solidFill>
              </a:rPr>
              <a:t>ansioso</a:t>
            </a:r>
            <a:r>
              <a:rPr lang="en-US" altLang="de-DE" sz="1800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4581" name="Text Box 57"/>
          <p:cNvSpPr txBox="1">
            <a:spLocks noChangeArrowheads="1"/>
          </p:cNvSpPr>
          <p:nvPr/>
        </p:nvSpPr>
        <p:spPr bwMode="auto">
          <a:xfrm>
            <a:off x="-60325" y="6678613"/>
            <a:ext cx="47482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(“Men at work” by </a:t>
            </a:r>
            <a:r>
              <a:rPr lang="en-US" altLang="de-DE" sz="800" i="1" dirty="0" err="1" smtClean="0"/>
              <a:t>reynermedia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pic>
        <p:nvPicPr>
          <p:cNvPr id="2458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94" y="1341438"/>
            <a:ext cx="4824412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Box 14"/>
          <p:cNvSpPr txBox="1">
            <a:spLocks noChangeArrowheads="1"/>
          </p:cNvSpPr>
          <p:nvPr/>
        </p:nvSpPr>
        <p:spPr bwMode="auto">
          <a:xfrm>
            <a:off x="3779838" y="1368703"/>
            <a:ext cx="1732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b="1" u="sng" dirty="0" err="1" smtClean="0"/>
              <a:t>situazione</a:t>
            </a:r>
            <a:r>
              <a:rPr lang="de-DE" altLang="de-DE" b="1" u="sng" dirty="0" smtClean="0"/>
              <a:t>:</a:t>
            </a:r>
            <a:endParaRPr lang="de-DE" altLang="de-DE" b="1" u="sng" dirty="0"/>
          </a:p>
        </p:txBody>
      </p:sp>
      <p:pic>
        <p:nvPicPr>
          <p:cNvPr id="66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916113"/>
            <a:ext cx="2628900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4587875" y="4513263"/>
            <a:ext cx="4305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???</a:t>
            </a:r>
            <a:endParaRPr lang="en-US" altLang="de-DE" i="1" dirty="0"/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4573588" y="5259388"/>
            <a:ext cx="432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???</a:t>
            </a:r>
            <a:endParaRPr lang="en-US" altLang="de-DE" i="1" dirty="0"/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4573175" y="6042025"/>
            <a:ext cx="432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???</a:t>
            </a:r>
            <a:endParaRPr lang="en-US" altLang="de-DE" i="1" dirty="0"/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7.19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1329532" y="6081713"/>
            <a:ext cx="230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sospettoso</a:t>
            </a:r>
            <a:endParaRPr lang="en-US" altLang="de-DE" dirty="0"/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1329532" y="5356225"/>
            <a:ext cx="230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triste</a:t>
            </a:r>
            <a:endParaRPr lang="en-US" altLang="de-DE" dirty="0"/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1329532" y="4649788"/>
            <a:ext cx="230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 err="1" smtClean="0"/>
              <a:t>felice</a:t>
            </a:r>
            <a:endParaRPr lang="de-DE" altLang="de-DE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942974" y="4032250"/>
            <a:ext cx="28713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b="1" u="sng" dirty="0" smtClean="0"/>
              <a:t>Il </a:t>
            </a:r>
            <a:r>
              <a:rPr lang="en-US" altLang="de-DE" b="1" u="sng" dirty="0" err="1" smtClean="0"/>
              <a:t>tuo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stato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d’animo</a:t>
            </a:r>
            <a:r>
              <a:rPr lang="en-US" altLang="de-DE" b="1" u="sng" dirty="0" smtClean="0"/>
              <a:t>:</a:t>
            </a:r>
            <a:endParaRPr lang="en-US" altLang="de-DE" b="1" u="sng" dirty="0"/>
          </a:p>
        </p:txBody>
      </p:sp>
      <p:grpSp>
        <p:nvGrpSpPr>
          <p:cNvPr id="70" name="Group 39"/>
          <p:cNvGrpSpPr>
            <a:grpSpLocks/>
          </p:cNvGrpSpPr>
          <p:nvPr/>
        </p:nvGrpSpPr>
        <p:grpSpPr bwMode="auto">
          <a:xfrm>
            <a:off x="1090613" y="4581525"/>
            <a:ext cx="504825" cy="503238"/>
            <a:chOff x="113" y="890"/>
            <a:chExt cx="408" cy="408"/>
          </a:xfrm>
        </p:grpSpPr>
        <p:sp>
          <p:nvSpPr>
            <p:cNvPr id="71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72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3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4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pSp>
        <p:nvGrpSpPr>
          <p:cNvPr id="75" name="Group 17"/>
          <p:cNvGrpSpPr>
            <a:grpSpLocks/>
          </p:cNvGrpSpPr>
          <p:nvPr/>
        </p:nvGrpSpPr>
        <p:grpSpPr bwMode="auto">
          <a:xfrm>
            <a:off x="1090613" y="5287963"/>
            <a:ext cx="503237" cy="503237"/>
            <a:chOff x="612" y="1253"/>
            <a:chExt cx="408" cy="416"/>
          </a:xfrm>
        </p:grpSpPr>
        <p:sp>
          <p:nvSpPr>
            <p:cNvPr id="76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77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8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9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pSp>
        <p:nvGrpSpPr>
          <p:cNvPr id="80" name="Group 55"/>
          <p:cNvGrpSpPr>
            <a:grpSpLocks/>
          </p:cNvGrpSpPr>
          <p:nvPr/>
        </p:nvGrpSpPr>
        <p:grpSpPr bwMode="auto">
          <a:xfrm>
            <a:off x="1090613" y="6018213"/>
            <a:ext cx="503237" cy="493712"/>
            <a:chOff x="735" y="3815"/>
            <a:chExt cx="317" cy="311"/>
          </a:xfrm>
        </p:grpSpPr>
        <p:sp>
          <p:nvSpPr>
            <p:cNvPr id="81" name="Oval 51"/>
            <p:cNvSpPr>
              <a:spLocks noChangeArrowheads="1"/>
            </p:cNvSpPr>
            <p:nvPr/>
          </p:nvSpPr>
          <p:spPr bwMode="auto">
            <a:xfrm>
              <a:off x="735" y="3815"/>
              <a:ext cx="317" cy="311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2" name="Oval 52"/>
            <p:cNvSpPr>
              <a:spLocks noChangeArrowheads="1"/>
            </p:cNvSpPr>
            <p:nvPr/>
          </p:nvSpPr>
          <p:spPr bwMode="auto">
            <a:xfrm>
              <a:off x="806" y="3907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3" name="Oval 53"/>
            <p:cNvSpPr>
              <a:spLocks noChangeArrowheads="1"/>
            </p:cNvSpPr>
            <p:nvPr/>
          </p:nvSpPr>
          <p:spPr bwMode="auto">
            <a:xfrm>
              <a:off x="944" y="3903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4" name="Line 54"/>
            <p:cNvSpPr>
              <a:spLocks noChangeShapeType="1"/>
            </p:cNvSpPr>
            <p:nvPr/>
          </p:nvSpPr>
          <p:spPr bwMode="auto">
            <a:xfrm>
              <a:off x="826" y="404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5" name="Line 55"/>
            <p:cNvSpPr>
              <a:spLocks noChangeShapeType="1"/>
            </p:cNvSpPr>
            <p:nvPr/>
          </p:nvSpPr>
          <p:spPr bwMode="auto">
            <a:xfrm>
              <a:off x="810" y="3860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6" name="Line 56"/>
            <p:cNvSpPr>
              <a:spLocks noChangeShapeType="1"/>
            </p:cNvSpPr>
            <p:nvPr/>
          </p:nvSpPr>
          <p:spPr bwMode="auto">
            <a:xfrm flipV="1">
              <a:off x="930" y="3860"/>
              <a:ext cx="48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7" name="Oval 19"/>
            <p:cNvSpPr>
              <a:spLocks noChangeArrowheads="1"/>
            </p:cNvSpPr>
            <p:nvPr/>
          </p:nvSpPr>
          <p:spPr bwMode="auto">
            <a:xfrm>
              <a:off x="805" y="3908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8" name="Oval 20"/>
            <p:cNvSpPr>
              <a:spLocks noChangeArrowheads="1"/>
            </p:cNvSpPr>
            <p:nvPr/>
          </p:nvSpPr>
          <p:spPr bwMode="auto">
            <a:xfrm>
              <a:off x="946" y="3907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89" name="Text Box 15"/>
          <p:cNvSpPr txBox="1">
            <a:spLocks noChangeArrowheads="1"/>
          </p:cNvSpPr>
          <p:nvPr/>
        </p:nvSpPr>
        <p:spPr bwMode="auto">
          <a:xfrm>
            <a:off x="4572000" y="4032250"/>
            <a:ext cx="360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b="1" u="sng" dirty="0" err="1" smtClean="0">
                <a:solidFill>
                  <a:srgbClr val="000000"/>
                </a:solidFill>
              </a:rPr>
              <a:t>possibile</a:t>
            </a:r>
            <a:r>
              <a:rPr lang="en-US" altLang="de-DE" b="1" u="sng" dirty="0" smtClean="0">
                <a:solidFill>
                  <a:srgbClr val="000000"/>
                </a:solidFill>
              </a:rPr>
              <a:t> </a:t>
            </a:r>
            <a:r>
              <a:rPr lang="en-US" altLang="de-DE" b="1" u="sng" dirty="0" err="1" smtClean="0">
                <a:solidFill>
                  <a:srgbClr val="000000"/>
                </a:solidFill>
              </a:rPr>
              <a:t>valutazione</a:t>
            </a:r>
            <a:r>
              <a:rPr lang="en-US" altLang="de-DE" b="1" u="sng" dirty="0" smtClean="0"/>
              <a:t>:</a:t>
            </a:r>
            <a:endParaRPr lang="en-US" altLang="de-DE" b="1" u="sng" dirty="0"/>
          </a:p>
        </p:txBody>
      </p:sp>
      <p:sp>
        <p:nvSpPr>
          <p:cNvPr id="90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</a:pPr>
            <a:r>
              <a:rPr lang="en-US" altLang="de-DE" sz="2000" dirty="0" smtClean="0">
                <a:solidFill>
                  <a:schemeClr val="accent1"/>
                </a:solidFill>
              </a:rPr>
              <a:t>I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nostri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stati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d’animo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influenzano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percezione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3" name="Text Box 57"/>
          <p:cNvSpPr txBox="1">
            <a:spLocks noChangeArrowheads="1"/>
          </p:cNvSpPr>
          <p:nvPr/>
        </p:nvSpPr>
        <p:spPr bwMode="auto">
          <a:xfrm>
            <a:off x="-60325" y="6678613"/>
            <a:ext cx="47482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/>
              <a:t>(“Men at work” by </a:t>
            </a:r>
            <a:r>
              <a:rPr lang="en-US" altLang="de-DE" sz="800" i="1" dirty="0" err="1" smtClean="0"/>
              <a:t>reynermedia</a:t>
            </a:r>
            <a:r>
              <a:rPr lang="en-US" altLang="de-DE" sz="800" i="1" dirty="0" smtClean="0"/>
              <a:t>; “Smileys” by Ruth </a:t>
            </a:r>
            <a:r>
              <a:rPr lang="en-US" altLang="de-DE" sz="800" i="1" dirty="0" err="1" smtClean="0"/>
              <a:t>Veckenstedt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65" name="Text Box 14"/>
          <p:cNvSpPr txBox="1">
            <a:spLocks noChangeArrowheads="1"/>
          </p:cNvSpPr>
          <p:nvPr/>
        </p:nvSpPr>
        <p:spPr bwMode="auto">
          <a:xfrm>
            <a:off x="3779838" y="1368703"/>
            <a:ext cx="1732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b="1" u="sng" dirty="0" err="1" smtClean="0"/>
              <a:t>situazione</a:t>
            </a:r>
            <a:r>
              <a:rPr lang="de-DE" altLang="de-DE" b="1" u="sng" dirty="0" smtClean="0"/>
              <a:t>:</a:t>
            </a:r>
            <a:endParaRPr lang="de-DE" altLang="de-DE" b="1" u="sng" dirty="0"/>
          </a:p>
        </p:txBody>
      </p:sp>
      <p:pic>
        <p:nvPicPr>
          <p:cNvPr id="66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916113"/>
            <a:ext cx="2628900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4587875" y="4513263"/>
            <a:ext cx="4305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… è </a:t>
            </a:r>
            <a:r>
              <a:rPr lang="en-US" altLang="de-DE" i="1" dirty="0" err="1" smtClean="0"/>
              <a:t>carino</a:t>
            </a:r>
            <a:r>
              <a:rPr lang="en-US" altLang="de-DE" i="1" dirty="0" smtClean="0"/>
              <a:t>, </a:t>
            </a:r>
            <a:r>
              <a:rPr lang="en-US" altLang="de-DE" i="1" dirty="0" err="1" smtClean="0"/>
              <a:t>vorrei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parlare</a:t>
            </a:r>
            <a:r>
              <a:rPr lang="en-US" altLang="de-DE" i="1" dirty="0" smtClean="0"/>
              <a:t> con </a:t>
            </a:r>
            <a:r>
              <a:rPr lang="en-US" altLang="de-DE" i="1" dirty="0" err="1" smtClean="0"/>
              <a:t>lui</a:t>
            </a:r>
            <a:r>
              <a:rPr lang="en-US" altLang="de-DE" i="1" dirty="0" smtClean="0"/>
              <a:t>…</a:t>
            </a:r>
            <a:endParaRPr lang="en-US" altLang="de-DE" i="1" dirty="0"/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4573588" y="5259388"/>
            <a:ext cx="43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… </a:t>
            </a:r>
            <a:r>
              <a:rPr lang="en-US" altLang="de-DE" i="1" dirty="0" err="1" smtClean="0"/>
              <a:t>uno</a:t>
            </a:r>
            <a:r>
              <a:rPr lang="en-US" altLang="de-DE" i="1" dirty="0" smtClean="0"/>
              <a:t> come </a:t>
            </a:r>
            <a:r>
              <a:rPr lang="en-US" altLang="de-DE" i="1" dirty="0" err="1" smtClean="0"/>
              <a:t>lui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sicuramente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pensa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che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sono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noiosa</a:t>
            </a:r>
            <a:r>
              <a:rPr lang="en-US" altLang="de-DE" i="1" dirty="0" smtClean="0"/>
              <a:t>…</a:t>
            </a:r>
            <a:endParaRPr lang="en-US" altLang="de-DE" i="1" dirty="0"/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4573175" y="6042025"/>
            <a:ext cx="43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smtClean="0"/>
              <a:t>… </a:t>
            </a:r>
            <a:r>
              <a:rPr lang="en-US" altLang="de-DE" i="1" dirty="0" err="1" smtClean="0"/>
              <a:t>probabilmente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starà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spettegolando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su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di</a:t>
            </a:r>
            <a:r>
              <a:rPr lang="en-US" altLang="de-DE" i="1" dirty="0" smtClean="0"/>
              <a:t> me…</a:t>
            </a:r>
            <a:endParaRPr lang="en-US" altLang="de-DE" i="1" dirty="0"/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1329532" y="6081713"/>
            <a:ext cx="23034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sospettoso</a:t>
            </a:r>
            <a:endParaRPr lang="en-US" altLang="de-DE" dirty="0"/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1329532" y="5356225"/>
            <a:ext cx="230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triste</a:t>
            </a:r>
            <a:endParaRPr lang="en-US" altLang="de-DE" dirty="0"/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1329532" y="4649788"/>
            <a:ext cx="23034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dirty="0" err="1" smtClean="0"/>
              <a:t>felice</a:t>
            </a:r>
            <a:endParaRPr lang="de-DE" altLang="de-DE" dirty="0"/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942974" y="4032250"/>
            <a:ext cx="28713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b="1" u="sng" dirty="0" smtClean="0"/>
              <a:t>Il </a:t>
            </a:r>
            <a:r>
              <a:rPr lang="en-US" altLang="de-DE" b="1" u="sng" dirty="0" err="1" smtClean="0"/>
              <a:t>tuo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stato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d’animo</a:t>
            </a:r>
            <a:r>
              <a:rPr lang="en-US" altLang="de-DE" b="1" u="sng" dirty="0" smtClean="0"/>
              <a:t>:</a:t>
            </a:r>
            <a:endParaRPr lang="en-US" altLang="de-DE" b="1" u="sng" dirty="0"/>
          </a:p>
        </p:txBody>
      </p:sp>
      <p:grpSp>
        <p:nvGrpSpPr>
          <p:cNvPr id="70" name="Group 39"/>
          <p:cNvGrpSpPr>
            <a:grpSpLocks/>
          </p:cNvGrpSpPr>
          <p:nvPr/>
        </p:nvGrpSpPr>
        <p:grpSpPr bwMode="auto">
          <a:xfrm>
            <a:off x="1090613" y="4581525"/>
            <a:ext cx="504825" cy="503238"/>
            <a:chOff x="113" y="890"/>
            <a:chExt cx="408" cy="408"/>
          </a:xfrm>
        </p:grpSpPr>
        <p:sp>
          <p:nvSpPr>
            <p:cNvPr id="71" name="Oval 40"/>
            <p:cNvSpPr>
              <a:spLocks noChangeArrowheads="1"/>
            </p:cNvSpPr>
            <p:nvPr/>
          </p:nvSpPr>
          <p:spPr bwMode="auto">
            <a:xfrm>
              <a:off x="113" y="890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72" name="Oval 41"/>
            <p:cNvSpPr>
              <a:spLocks noChangeArrowheads="1"/>
            </p:cNvSpPr>
            <p:nvPr/>
          </p:nvSpPr>
          <p:spPr bwMode="auto">
            <a:xfrm>
              <a:off x="204" y="1011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3" name="Oval 42"/>
            <p:cNvSpPr>
              <a:spLocks noChangeArrowheads="1"/>
            </p:cNvSpPr>
            <p:nvPr/>
          </p:nvSpPr>
          <p:spPr bwMode="auto">
            <a:xfrm>
              <a:off x="382" y="1005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4" name="Arc 43"/>
            <p:cNvSpPr>
              <a:spLocks/>
            </p:cNvSpPr>
            <p:nvPr/>
          </p:nvSpPr>
          <p:spPr bwMode="auto">
            <a:xfrm rot="10598371">
              <a:off x="192" y="1059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pSp>
        <p:nvGrpSpPr>
          <p:cNvPr id="75" name="Group 17"/>
          <p:cNvGrpSpPr>
            <a:grpSpLocks/>
          </p:cNvGrpSpPr>
          <p:nvPr/>
        </p:nvGrpSpPr>
        <p:grpSpPr bwMode="auto">
          <a:xfrm>
            <a:off x="1090613" y="5287963"/>
            <a:ext cx="503237" cy="503237"/>
            <a:chOff x="612" y="1253"/>
            <a:chExt cx="408" cy="416"/>
          </a:xfrm>
        </p:grpSpPr>
        <p:sp>
          <p:nvSpPr>
            <p:cNvPr id="76" name="Oval 18"/>
            <p:cNvSpPr>
              <a:spLocks noChangeArrowheads="1"/>
            </p:cNvSpPr>
            <p:nvPr/>
          </p:nvSpPr>
          <p:spPr bwMode="auto">
            <a:xfrm>
              <a:off x="612" y="1253"/>
              <a:ext cx="408" cy="4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77" name="Oval 19"/>
            <p:cNvSpPr>
              <a:spLocks noChangeArrowheads="1"/>
            </p:cNvSpPr>
            <p:nvPr/>
          </p:nvSpPr>
          <p:spPr bwMode="auto">
            <a:xfrm>
              <a:off x="703" y="1374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8" name="Oval 20"/>
            <p:cNvSpPr>
              <a:spLocks noChangeArrowheads="1"/>
            </p:cNvSpPr>
            <p:nvPr/>
          </p:nvSpPr>
          <p:spPr bwMode="auto">
            <a:xfrm>
              <a:off x="881" y="1368"/>
              <a:ext cx="45" cy="45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79" name="Arc 21"/>
            <p:cNvSpPr>
              <a:spLocks/>
            </p:cNvSpPr>
            <p:nvPr/>
          </p:nvSpPr>
          <p:spPr bwMode="auto">
            <a:xfrm rot="-188994">
              <a:off x="700" y="1497"/>
              <a:ext cx="247" cy="172"/>
            </a:xfrm>
            <a:custGeom>
              <a:avLst/>
              <a:gdLst>
                <a:gd name="T0" fmla="*/ 0 w 30583"/>
                <a:gd name="T1" fmla="*/ 0 h 21600"/>
                <a:gd name="T2" fmla="*/ 0 w 30583"/>
                <a:gd name="T3" fmla="*/ 0 h 21600"/>
                <a:gd name="T4" fmla="*/ 0 w 30583"/>
                <a:gd name="T5" fmla="*/ 0 h 21600"/>
                <a:gd name="T6" fmla="*/ 0 60000 65536"/>
                <a:gd name="T7" fmla="*/ 0 60000 65536"/>
                <a:gd name="T8" fmla="*/ 0 60000 65536"/>
                <a:gd name="T9" fmla="*/ 0 w 30583"/>
                <a:gd name="T10" fmla="*/ 0 h 21600"/>
                <a:gd name="T11" fmla="*/ 30583 w 3058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83" h="21600" fill="none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</a:path>
                <a:path w="30583" h="21600" stroke="0" extrusionOk="0">
                  <a:moveTo>
                    <a:pt x="0" y="5864"/>
                  </a:moveTo>
                  <a:cubicBezTo>
                    <a:pt x="4006" y="2097"/>
                    <a:pt x="9298" y="-1"/>
                    <a:pt x="14797" y="0"/>
                  </a:cubicBezTo>
                  <a:cubicBezTo>
                    <a:pt x="20781" y="0"/>
                    <a:pt x="26498" y="2483"/>
                    <a:pt x="30583" y="6856"/>
                  </a:cubicBezTo>
                  <a:lnTo>
                    <a:pt x="14797" y="21600"/>
                  </a:lnTo>
                  <a:lnTo>
                    <a:pt x="0" y="5864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</p:grpSp>
      <p:grpSp>
        <p:nvGrpSpPr>
          <p:cNvPr id="80" name="Group 55"/>
          <p:cNvGrpSpPr>
            <a:grpSpLocks/>
          </p:cNvGrpSpPr>
          <p:nvPr/>
        </p:nvGrpSpPr>
        <p:grpSpPr bwMode="auto">
          <a:xfrm>
            <a:off x="1090613" y="6018213"/>
            <a:ext cx="503237" cy="493712"/>
            <a:chOff x="735" y="3815"/>
            <a:chExt cx="317" cy="311"/>
          </a:xfrm>
        </p:grpSpPr>
        <p:sp>
          <p:nvSpPr>
            <p:cNvPr id="81" name="Oval 51"/>
            <p:cNvSpPr>
              <a:spLocks noChangeArrowheads="1"/>
            </p:cNvSpPr>
            <p:nvPr/>
          </p:nvSpPr>
          <p:spPr bwMode="auto">
            <a:xfrm>
              <a:off x="735" y="3815"/>
              <a:ext cx="317" cy="311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2" name="Oval 52"/>
            <p:cNvSpPr>
              <a:spLocks noChangeArrowheads="1"/>
            </p:cNvSpPr>
            <p:nvPr/>
          </p:nvSpPr>
          <p:spPr bwMode="auto">
            <a:xfrm>
              <a:off x="806" y="3907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3" name="Oval 53"/>
            <p:cNvSpPr>
              <a:spLocks noChangeArrowheads="1"/>
            </p:cNvSpPr>
            <p:nvPr/>
          </p:nvSpPr>
          <p:spPr bwMode="auto">
            <a:xfrm>
              <a:off x="944" y="3903"/>
              <a:ext cx="35" cy="34"/>
            </a:xfrm>
            <a:prstGeom prst="ellipse">
              <a:avLst/>
            </a:prstGeom>
            <a:solidFill>
              <a:srgbClr val="FFF8C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4" name="Line 54"/>
            <p:cNvSpPr>
              <a:spLocks noChangeShapeType="1"/>
            </p:cNvSpPr>
            <p:nvPr/>
          </p:nvSpPr>
          <p:spPr bwMode="auto">
            <a:xfrm>
              <a:off x="826" y="404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5" name="Line 55"/>
            <p:cNvSpPr>
              <a:spLocks noChangeShapeType="1"/>
            </p:cNvSpPr>
            <p:nvPr/>
          </p:nvSpPr>
          <p:spPr bwMode="auto">
            <a:xfrm>
              <a:off x="810" y="3860"/>
              <a:ext cx="45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6" name="Line 56"/>
            <p:cNvSpPr>
              <a:spLocks noChangeShapeType="1"/>
            </p:cNvSpPr>
            <p:nvPr/>
          </p:nvSpPr>
          <p:spPr bwMode="auto">
            <a:xfrm flipV="1">
              <a:off x="930" y="3860"/>
              <a:ext cx="48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DE"/>
            </a:p>
          </p:txBody>
        </p:sp>
        <p:sp>
          <p:nvSpPr>
            <p:cNvPr id="87" name="Oval 19"/>
            <p:cNvSpPr>
              <a:spLocks noChangeArrowheads="1"/>
            </p:cNvSpPr>
            <p:nvPr/>
          </p:nvSpPr>
          <p:spPr bwMode="auto">
            <a:xfrm>
              <a:off x="805" y="3908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88" name="Oval 20"/>
            <p:cNvSpPr>
              <a:spLocks noChangeArrowheads="1"/>
            </p:cNvSpPr>
            <p:nvPr/>
          </p:nvSpPr>
          <p:spPr bwMode="auto">
            <a:xfrm>
              <a:off x="946" y="3907"/>
              <a:ext cx="35" cy="34"/>
            </a:xfrm>
            <a:prstGeom prst="ellipse">
              <a:avLst/>
            </a:prstGeom>
            <a:solidFill>
              <a:schemeClr val="tx1">
                <a:alpha val="9490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>
                <a:latin typeface="Georgia" pitchFamily="18" charset="0"/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89" name="Text Box 15"/>
          <p:cNvSpPr txBox="1">
            <a:spLocks noChangeArrowheads="1"/>
          </p:cNvSpPr>
          <p:nvPr/>
        </p:nvSpPr>
        <p:spPr bwMode="auto">
          <a:xfrm>
            <a:off x="4572000" y="4032250"/>
            <a:ext cx="360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b="1" u="sng" dirty="0" err="1" smtClean="0">
                <a:solidFill>
                  <a:srgbClr val="000000"/>
                </a:solidFill>
              </a:rPr>
              <a:t>possibile</a:t>
            </a:r>
            <a:r>
              <a:rPr lang="en-US" altLang="de-DE" b="1" u="sng" dirty="0" smtClean="0">
                <a:solidFill>
                  <a:srgbClr val="000000"/>
                </a:solidFill>
              </a:rPr>
              <a:t> </a:t>
            </a:r>
            <a:r>
              <a:rPr lang="en-US" altLang="de-DE" b="1" u="sng" dirty="0" err="1" smtClean="0">
                <a:solidFill>
                  <a:srgbClr val="000000"/>
                </a:solidFill>
              </a:rPr>
              <a:t>valutazione</a:t>
            </a:r>
            <a:r>
              <a:rPr lang="en-US" altLang="de-DE" b="1" u="sng" dirty="0" smtClean="0"/>
              <a:t>:</a:t>
            </a:r>
            <a:endParaRPr lang="en-US" altLang="de-DE" b="1" u="sng" dirty="0"/>
          </a:p>
        </p:txBody>
      </p:sp>
      <p:sp>
        <p:nvSpPr>
          <p:cNvPr id="90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</a:pPr>
            <a:r>
              <a:rPr lang="en-US" altLang="de-DE" sz="2000" dirty="0" smtClean="0">
                <a:solidFill>
                  <a:schemeClr val="accent1"/>
                </a:solidFill>
              </a:rPr>
              <a:t>I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nostri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stati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d’animo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influenzano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percezione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258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marL="838200" indent="-838200" algn="l" eaLnBrk="1" hangingPunct="1"/>
            <a:r>
              <a:rPr lang="de-DE" altLang="de-DE" sz="2400" smtClean="0"/>
              <a:t/>
            </a:r>
            <a:br>
              <a:rPr lang="de-DE" altLang="de-DE" sz="2400" smtClean="0"/>
            </a:br>
            <a:endParaRPr lang="de-DE" altLang="de-DE" smtClean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2000" y="1362075"/>
            <a:ext cx="86400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41313" indent="-341313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341313" indent="-341313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809625" indent="-341313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lvl="1" indent="-360000" eaLnBrk="1" hangingPunct="1">
              <a:spcBef>
                <a:spcPts val="1200"/>
              </a:spcBef>
              <a:buFontTx/>
              <a:buChar char="o"/>
              <a:tabLst>
                <a:tab pos="533400" algn="l"/>
              </a:tabLst>
            </a:pPr>
            <a:r>
              <a:rPr lang="en-US" altLang="de-DE" dirty="0" smtClean="0"/>
              <a:t>I </a:t>
            </a:r>
            <a:r>
              <a:rPr lang="en-US" altLang="de-DE" dirty="0" err="1" smtClean="0"/>
              <a:t>sentimenti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devono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“</a:t>
            </a:r>
            <a:r>
              <a:rPr lang="en-US" altLang="de-DE" dirty="0" err="1" smtClean="0"/>
              <a:t>veri</a:t>
            </a:r>
            <a:r>
              <a:rPr lang="en-US" altLang="de-DE" dirty="0" smtClean="0"/>
              <a:t>”!</a:t>
            </a:r>
          </a:p>
          <a:p>
            <a:pPr marL="900000" lvl="1" indent="-358775" eaLnBrk="1" hangingPunct="1">
              <a:spcBef>
                <a:spcPts val="1200"/>
              </a:spcBef>
              <a:buFontTx/>
              <a:buChar char="o"/>
              <a:tabLst>
                <a:tab pos="533400" algn="l"/>
              </a:tabLst>
            </a:pPr>
            <a:r>
              <a:rPr lang="en-US" altLang="de-DE" dirty="0" smtClean="0"/>
              <a:t>Solo </a:t>
            </a:r>
            <a:r>
              <a:rPr lang="en-US" altLang="de-DE" dirty="0" err="1" smtClean="0"/>
              <a:t>perché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spaventato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significa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sia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reale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pericolo</a:t>
            </a:r>
            <a:r>
              <a:rPr lang="en-US" altLang="de-DE" dirty="0" smtClean="0"/>
              <a:t>. </a:t>
            </a:r>
          </a:p>
          <a:p>
            <a:pPr marL="900000" lvl="1" indent="-358775" eaLnBrk="1" hangingPunct="1">
              <a:spcBef>
                <a:spcPts val="1200"/>
              </a:spcBef>
              <a:buFontTx/>
              <a:buChar char="o"/>
              <a:tabLst>
                <a:tab pos="533400" algn="l"/>
              </a:tabLst>
            </a:pPr>
            <a:r>
              <a:rPr lang="en-US" altLang="de-DE" dirty="0" err="1" smtClean="0"/>
              <a:t>Pertanto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sentimenti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attendibili</a:t>
            </a:r>
            <a:r>
              <a:rPr lang="en-US" altLang="de-DE" dirty="0" smtClean="0"/>
              <a:t>!</a:t>
            </a:r>
          </a:p>
          <a:p>
            <a:pPr marL="717550" lvl="2" indent="-358775" eaLnBrk="1" hangingPunct="1">
              <a:spcBef>
                <a:spcPts val="1200"/>
              </a:spcBef>
              <a:buClr>
                <a:srgbClr val="006699"/>
              </a:buClr>
              <a:buSzTx/>
              <a:buFont typeface="Courier New" pitchFamily="49" charset="0"/>
              <a:buChar char="o"/>
            </a:pPr>
            <a:endParaRPr lang="en-US" altLang="de-DE" dirty="0" smtClean="0"/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  <a:tabLst>
                <a:tab pos="533400" algn="l"/>
              </a:tabLst>
            </a:pPr>
            <a:r>
              <a:rPr lang="en-US" altLang="de-DE" dirty="0" smtClean="0"/>
              <a:t>Le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problemi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psichiatrici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tendono</a:t>
            </a:r>
            <a:r>
              <a:rPr lang="en-US" altLang="de-DE" dirty="0" smtClean="0"/>
              <a:t> a dare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“</a:t>
            </a:r>
            <a:r>
              <a:rPr lang="en-US" altLang="de-DE" dirty="0" err="1" smtClean="0">
                <a:solidFill>
                  <a:srgbClr val="006699"/>
                </a:solidFill>
              </a:rPr>
              <a:t>prova</a:t>
            </a:r>
            <a:r>
              <a:rPr lang="en-US" altLang="de-DE" dirty="0" smtClean="0">
                <a:solidFill>
                  <a:srgbClr val="006699"/>
                </a:solidFill>
              </a:rPr>
              <a:t> </a:t>
            </a:r>
            <a:r>
              <a:rPr lang="en-US" altLang="de-DE" dirty="0" err="1" smtClean="0">
                <a:solidFill>
                  <a:srgbClr val="006699"/>
                </a:solidFill>
              </a:rPr>
              <a:t>emotiva</a:t>
            </a:r>
            <a:r>
              <a:rPr lang="en-US" altLang="de-DE" dirty="0" smtClean="0"/>
              <a:t>”, 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ritengono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sentimenti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negativi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riflettano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ciò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realmente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accadendo</a:t>
            </a:r>
            <a:r>
              <a:rPr lang="en-US" altLang="de-DE" dirty="0" smtClean="0"/>
              <a:t> (“Mi </a:t>
            </a:r>
            <a:r>
              <a:rPr lang="en-US" altLang="de-DE" dirty="0" err="1" smtClean="0"/>
              <a:t>sento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offeso</a:t>
            </a:r>
            <a:r>
              <a:rPr lang="en-US" altLang="de-DE" dirty="0" smtClean="0"/>
              <a:t>– </a:t>
            </a:r>
            <a:r>
              <a:rPr lang="en-US" altLang="de-DE" dirty="0" err="1" smtClean="0"/>
              <a:t>quindi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devi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avermi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insultato</a:t>
            </a:r>
            <a:r>
              <a:rPr lang="en-US" altLang="de-DE" dirty="0" smtClean="0"/>
              <a:t>!”).</a:t>
            </a:r>
            <a:endParaRPr lang="en-US" altLang="de-DE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4205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</a:pPr>
            <a:r>
              <a:rPr lang="en-US" altLang="de-DE" sz="2000" dirty="0" smtClean="0">
                <a:solidFill>
                  <a:schemeClr val="accent1"/>
                </a:solidFill>
              </a:rPr>
              <a:t>I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nostri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stati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d’animo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influenzano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percezione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la nostra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!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250825" y="1373188"/>
            <a:ext cx="86423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indent="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dirty="0" smtClean="0"/>
              <a:t>I </a:t>
            </a:r>
            <a:r>
              <a:rPr lang="en-US" altLang="de-DE" dirty="0" err="1" smtClean="0"/>
              <a:t>fattori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seguenti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facilmente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promuovere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giudizi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errati</a:t>
            </a:r>
            <a:r>
              <a:rPr lang="en-US" altLang="de-DE" dirty="0" smtClean="0"/>
              <a:t>:</a:t>
            </a:r>
          </a:p>
          <a:p>
            <a:pPr marL="720000" indent="-360000" eaLnBrk="1" hangingPunct="1">
              <a:spcBef>
                <a:spcPts val="1200"/>
              </a:spcBef>
              <a:buClrTx/>
              <a:buSzTx/>
              <a:buFontTx/>
              <a:buAutoNum type="arabicPeriod"/>
            </a:pPr>
            <a:r>
              <a:rPr lang="en-US" altLang="de-DE" dirty="0" smtClean="0"/>
              <a:t>Stress/</a:t>
            </a:r>
            <a:r>
              <a:rPr lang="en-US" altLang="de-DE" dirty="0" err="1" smtClean="0"/>
              <a:t>esposizione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siamo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stressati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piccoli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problemi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appaiono</a:t>
            </a:r>
            <a:r>
              <a:rPr lang="en-US" altLang="de-DE" dirty="0" smtClean="0"/>
              <a:t> molto </a:t>
            </a:r>
            <a:r>
              <a:rPr lang="en-US" altLang="de-DE" dirty="0" err="1" smtClean="0"/>
              <a:t>fastidiosi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offensivi</a:t>
            </a:r>
            <a:r>
              <a:rPr lang="en-US" altLang="de-DE" dirty="0" smtClean="0"/>
              <a:t>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lunga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cassa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supermercato</a:t>
            </a:r>
            <a:r>
              <a:rPr lang="en-US" altLang="de-DE" dirty="0" smtClean="0"/>
              <a:t>)!</a:t>
            </a:r>
          </a:p>
          <a:p>
            <a:pPr marL="720000" indent="-360000" eaLnBrk="1" hangingPunct="1">
              <a:spcBef>
                <a:spcPts val="12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Insonnia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droghe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caffè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male </a:t>
            </a:r>
            <a:r>
              <a:rPr lang="en-US" altLang="de-DE" dirty="0" err="1" smtClean="0"/>
              <a:t>interpretiamo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l’origine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nostra </a:t>
            </a:r>
            <a:r>
              <a:rPr lang="en-US" altLang="de-DE" dirty="0" err="1" smtClean="0"/>
              <a:t>tensione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fisica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ed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erroneamente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attribuita</a:t>
            </a:r>
            <a:r>
              <a:rPr lang="en-US" altLang="de-DE" dirty="0" smtClean="0"/>
              <a:t> ad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cause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un </a:t>
            </a:r>
            <a:r>
              <a:rPr lang="en-US" altLang="de-DE" dirty="0" err="1" smtClean="0"/>
              <a:t>collega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fastidioso</a:t>
            </a:r>
            <a:r>
              <a:rPr lang="en-US" altLang="de-DE" dirty="0" smtClean="0"/>
              <a:t>)!</a:t>
            </a:r>
          </a:p>
          <a:p>
            <a:pPr marL="720000" indent="-360000" eaLnBrk="1" hangingPunct="1">
              <a:spcBef>
                <a:spcPts val="1200"/>
              </a:spcBef>
              <a:buClrTx/>
              <a:buSzTx/>
              <a:buFontTx/>
              <a:buAutoNum type="arabicPeriod"/>
            </a:pPr>
            <a:r>
              <a:rPr lang="en-US" altLang="de-DE" dirty="0" err="1" smtClean="0"/>
              <a:t>Musica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rumore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Alcuni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rumori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musica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agitare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portandoci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più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facilmente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interpretazioni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sbagliate</a:t>
            </a:r>
            <a:r>
              <a:rPr lang="en-US" altLang="de-DE" dirty="0" smtClean="0"/>
              <a:t>!</a:t>
            </a:r>
            <a:endParaRPr lang="en-US" altLang="de-DE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195944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L’impatto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fattori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esterni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sullo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stato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mentale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sui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pensieri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792" y="979268"/>
            <a:ext cx="4007747" cy="5478676"/>
          </a:xfrm>
          <a:prstGeom prst="rect">
            <a:avLst/>
          </a:prstGeom>
        </p:spPr>
      </p:pic>
      <p:sp>
        <p:nvSpPr>
          <p:cNvPr id="29700" name="Text Box 155"/>
          <p:cNvSpPr txBox="1">
            <a:spLocks noChangeArrowheads="1"/>
          </p:cNvSpPr>
          <p:nvPr/>
        </p:nvSpPr>
        <p:spPr bwMode="auto">
          <a:xfrm>
            <a:off x="-80963" y="6678613"/>
            <a:ext cx="226055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(“stressed and worried” by </a:t>
            </a:r>
            <a:r>
              <a:rPr lang="en-US" altLang="de-DE" sz="800" i="1" dirty="0" err="1" smtClean="0"/>
              <a:t>Bhernandez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pic>
        <p:nvPicPr>
          <p:cNvPr id="29701" name="Picture 157" descr="'stressed and worried' von Bhernandez (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980" y="5278437"/>
            <a:ext cx="2058020" cy="137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5" name="Group 84"/>
          <p:cNvGrpSpPr>
            <a:grpSpLocks/>
          </p:cNvGrpSpPr>
          <p:nvPr/>
        </p:nvGrpSpPr>
        <p:grpSpPr bwMode="auto">
          <a:xfrm>
            <a:off x="0" y="6167432"/>
            <a:ext cx="2616451" cy="536574"/>
            <a:chOff x="0" y="3957"/>
            <a:chExt cx="1474" cy="338"/>
          </a:xfrm>
        </p:grpSpPr>
        <p:sp>
          <p:nvSpPr>
            <p:cNvPr id="2970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29709" name="Picture 70" descr="Notizen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 smtClean="0"/>
                <a:t> </a:t>
              </a:r>
              <a:r>
                <a:rPr lang="de-DE" altLang="de-DE" sz="1200" dirty="0"/>
                <a:t>7.2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195944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L’impatto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fattori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esterni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sullo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stato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mentale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e sui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pensieri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19806148">
            <a:off x="3332858" y="3303108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</a:t>
            </a:r>
            <a:r>
              <a:rPr lang="en-US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oglio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US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US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252000" y="1362075"/>
            <a:ext cx="8640000" cy="38779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possibile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interpretare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chiaramente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gesti</a:t>
            </a:r>
            <a:r>
              <a:rPr lang="en-US" altLang="de-DE" dirty="0" smtClean="0"/>
              <a:t> e le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viso</a:t>
            </a:r>
            <a:r>
              <a:rPr lang="en-US" altLang="de-DE" dirty="0" smtClean="0"/>
              <a:t>!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b="1" dirty="0" err="1" smtClean="0"/>
              <a:t>Attenzione</a:t>
            </a:r>
            <a:r>
              <a:rPr lang="en-US" altLang="de-DE" b="1" dirty="0" smtClean="0"/>
              <a:t>:</a:t>
            </a:r>
            <a:r>
              <a:rPr lang="en-US" altLang="de-DE" dirty="0" smtClean="0">
                <a:solidFill>
                  <a:srgbClr val="FF5050"/>
                </a:solidFill>
              </a:rPr>
              <a:t> </a:t>
            </a:r>
            <a:r>
              <a:rPr lang="en-US" altLang="de-DE" dirty="0" err="1" smtClean="0"/>
              <a:t>Molte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– </a:t>
            </a:r>
            <a:r>
              <a:rPr lang="en-US" altLang="de-DE" dirty="0" err="1" smtClean="0"/>
              <a:t>naturalmente</a:t>
            </a:r>
            <a:r>
              <a:rPr lang="en-US" altLang="de-DE" dirty="0" smtClean="0"/>
              <a:t> o a </a:t>
            </a:r>
            <a:r>
              <a:rPr lang="en-US" altLang="de-DE" dirty="0" err="1" smtClean="0"/>
              <a:t>causa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condizioni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salute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morbo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Parkinson) – </a:t>
            </a:r>
            <a:r>
              <a:rPr lang="en-US" altLang="de-DE" dirty="0" err="1" smtClean="0"/>
              <a:t>difficilmente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mostrano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facciali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peculiari</a:t>
            </a:r>
            <a:r>
              <a:rPr lang="en-US" altLang="de-DE" dirty="0" smtClean="0"/>
              <a:t> , </a:t>
            </a:r>
            <a:r>
              <a:rPr lang="en-US" altLang="de-DE" dirty="0" err="1" smtClean="0"/>
              <a:t>ciò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impedisce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dedurre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loro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emozioni</a:t>
            </a:r>
            <a:r>
              <a:rPr lang="en-US" altLang="de-DE" dirty="0" smtClean="0"/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Ulteriori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situazione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conoscenza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persona, </a:t>
            </a:r>
            <a:r>
              <a:rPr lang="en-US" altLang="de-DE" dirty="0" err="1" smtClean="0"/>
              <a:t>richiesta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diretta</a:t>
            </a:r>
            <a:r>
              <a:rPr lang="en-US" altLang="de-DE" dirty="0" smtClean="0"/>
              <a:t>) </a:t>
            </a:r>
            <a:r>
              <a:rPr lang="en-US" altLang="de-DE" dirty="0" err="1" smtClean="0"/>
              <a:t>dovrebbero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considerate, prima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interpretare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viso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gesti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b="1" dirty="0" err="1" smtClean="0"/>
              <a:t>Attenzione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Fattori</a:t>
            </a:r>
            <a:r>
              <a:rPr lang="en-US" altLang="de-DE" dirty="0" smtClean="0"/>
              <a:t> come lo stress, </a:t>
            </a:r>
            <a:r>
              <a:rPr lang="en-US" altLang="de-DE" dirty="0" err="1" smtClean="0"/>
              <a:t>emozioni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paura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tristezza</a:t>
            </a:r>
            <a:r>
              <a:rPr lang="en-US" altLang="de-DE" dirty="0" smtClean="0"/>
              <a:t>) e </a:t>
            </a:r>
            <a:r>
              <a:rPr lang="en-US" altLang="de-DE" dirty="0" err="1" smtClean="0"/>
              <a:t>alcol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droghe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influenzare</a:t>
            </a:r>
            <a:r>
              <a:rPr lang="en-US" altLang="de-DE" dirty="0" smtClean="0"/>
              <a:t> la nostra </a:t>
            </a:r>
            <a:r>
              <a:rPr lang="en-US" altLang="de-DE" dirty="0" err="1" smtClean="0"/>
              <a:t>percezione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conseguenza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condurci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interpretazioni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sbagliate</a:t>
            </a:r>
            <a:r>
              <a:rPr lang="en-US" altLang="de-DE" dirty="0" smtClean="0"/>
              <a:t>. </a:t>
            </a:r>
            <a:endParaRPr lang="en-US" altLang="de-DE" dirty="0"/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smtClean="0">
                <a:solidFill>
                  <a:schemeClr val="accent1"/>
                </a:solidFill>
                <a:latin typeface="Arial" charset="0"/>
              </a:rPr>
              <a:t>Un primo </a:t>
            </a:r>
            <a:r>
              <a:rPr lang="en-US" altLang="de-DE" sz="2000" dirty="0" err="1" smtClean="0">
                <a:solidFill>
                  <a:schemeClr val="accent1"/>
                </a:solidFill>
                <a:latin typeface="Arial" charset="0"/>
              </a:rPr>
              <a:t>riassunto</a:t>
            </a:r>
            <a:endParaRPr lang="en-US" altLang="de-DE" sz="2000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0" y="15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Empatia</a:t>
            </a:r>
            <a:r>
              <a:rPr lang="en-US" altLang="de-DE" sz="2000" dirty="0" smtClean="0">
                <a:solidFill>
                  <a:schemeClr val="accent1"/>
                </a:solidFill>
              </a:rPr>
              <a:t>/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persona</a:t>
            </a:r>
            <a:br>
              <a:rPr lang="en-US" altLang="de-DE" sz="2000" dirty="0" smtClean="0">
                <a:solidFill>
                  <a:schemeClr val="accent1"/>
                </a:solidFill>
              </a:rPr>
            </a:br>
            <a:r>
              <a:rPr lang="en-US" altLang="de-DE" sz="1500" dirty="0" err="1" smtClean="0">
                <a:solidFill>
                  <a:schemeClr val="accent1"/>
                </a:solidFill>
              </a:rPr>
              <a:t>Quando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incontri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qualcuno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,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guardi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per prima?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Quanto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sono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affidabili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questi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segnali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?</a:t>
            </a:r>
            <a:endParaRPr lang="en-US" altLang="de-DE" sz="1500" dirty="0">
              <a:solidFill>
                <a:schemeClr val="accent1"/>
              </a:solidFill>
            </a:endParaRPr>
          </a:p>
        </p:txBody>
      </p:sp>
      <p:sp>
        <p:nvSpPr>
          <p:cNvPr id="31747" name="Text Box 8"/>
          <p:cNvSpPr txBox="1">
            <a:spLocks noChangeArrowheads="1"/>
          </p:cNvSpPr>
          <p:nvPr/>
        </p:nvSpPr>
        <p:spPr bwMode="auto">
          <a:xfrm>
            <a:off x="-33336" y="6642099"/>
            <a:ext cx="202651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(“Neo-Hippy Chick” by </a:t>
            </a:r>
            <a:r>
              <a:rPr lang="en-US" altLang="de-DE" sz="800" i="1" dirty="0" err="1" smtClean="0"/>
              <a:t>garryknight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pic>
        <p:nvPicPr>
          <p:cNvPr id="3175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349375"/>
            <a:ext cx="31718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8"/>
          <p:cNvSpPr txBox="1">
            <a:spLocks noChangeArrowheads="1"/>
          </p:cNvSpPr>
          <p:nvPr/>
        </p:nvSpPr>
        <p:spPr bwMode="auto">
          <a:xfrm>
            <a:off x="3779838" y="6173788"/>
            <a:ext cx="3311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i="1" dirty="0" err="1" smtClean="0"/>
              <a:t>altro</a:t>
            </a:r>
            <a:r>
              <a:rPr lang="en-US" altLang="de-DE" i="1" dirty="0" smtClean="0"/>
              <a:t>?...</a:t>
            </a:r>
            <a:endParaRPr lang="en-US" altLang="de-DE" i="1" dirty="0"/>
          </a:p>
        </p:txBody>
      </p:sp>
      <p:pic>
        <p:nvPicPr>
          <p:cNvPr id="3277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349375"/>
            <a:ext cx="31718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23850" y="5165725"/>
            <a:ext cx="20891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linguaggio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corpo</a:t>
            </a:r>
            <a:r>
              <a:rPr lang="en-US" altLang="de-DE" dirty="0" smtClean="0"/>
              <a:t>/</a:t>
            </a:r>
            <a:br>
              <a:rPr lang="en-US" altLang="de-DE" dirty="0" smtClean="0"/>
            </a:br>
            <a:r>
              <a:rPr lang="en-US" altLang="de-DE" dirty="0" err="1" smtClean="0"/>
              <a:t>postura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755650" y="2286000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occhi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79387" y="3222625"/>
            <a:ext cx="15971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linguaggio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877050" y="5165725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vestiti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76" name="Line 9"/>
          <p:cNvSpPr>
            <a:spLocks noChangeShapeType="1"/>
          </p:cNvSpPr>
          <p:nvPr/>
        </p:nvSpPr>
        <p:spPr bwMode="auto">
          <a:xfrm>
            <a:off x="755650" y="2214563"/>
            <a:ext cx="3384550" cy="0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 flipH="1">
            <a:off x="5219700" y="3438525"/>
            <a:ext cx="3673475" cy="0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78" name="Line 11"/>
          <p:cNvSpPr>
            <a:spLocks noChangeShapeType="1"/>
          </p:cNvSpPr>
          <p:nvPr/>
        </p:nvSpPr>
        <p:spPr bwMode="auto">
          <a:xfrm flipH="1" flipV="1">
            <a:off x="4859338" y="4086225"/>
            <a:ext cx="3889375" cy="1079500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79" name="Text Box 13"/>
          <p:cNvSpPr txBox="1">
            <a:spLocks noChangeArrowheads="1"/>
          </p:cNvSpPr>
          <p:nvPr/>
        </p:nvSpPr>
        <p:spPr bwMode="auto">
          <a:xfrm>
            <a:off x="6886575" y="3465513"/>
            <a:ext cx="2089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mani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80" name="Line 14"/>
          <p:cNvSpPr>
            <a:spLocks noChangeShapeType="1"/>
          </p:cNvSpPr>
          <p:nvPr/>
        </p:nvSpPr>
        <p:spPr bwMode="auto">
          <a:xfrm flipV="1">
            <a:off x="755650" y="4157663"/>
            <a:ext cx="2592388" cy="936625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81" name="Line 19"/>
          <p:cNvSpPr>
            <a:spLocks noChangeShapeType="1"/>
          </p:cNvSpPr>
          <p:nvPr/>
        </p:nvSpPr>
        <p:spPr bwMode="auto">
          <a:xfrm flipV="1">
            <a:off x="722313" y="2530475"/>
            <a:ext cx="3382962" cy="647700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82" name="Line 21"/>
          <p:cNvSpPr>
            <a:spLocks noChangeShapeType="1"/>
          </p:cNvSpPr>
          <p:nvPr/>
        </p:nvSpPr>
        <p:spPr bwMode="auto">
          <a:xfrm flipH="1">
            <a:off x="5435600" y="1925638"/>
            <a:ext cx="3455988" cy="0"/>
          </a:xfrm>
          <a:prstGeom prst="line">
            <a:avLst/>
          </a:prstGeom>
          <a:noFill/>
          <a:ln w="57150">
            <a:solidFill>
              <a:srgbClr val="8CADAE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83" name="Text Box 22"/>
          <p:cNvSpPr txBox="1">
            <a:spLocks noChangeArrowheads="1"/>
          </p:cNvSpPr>
          <p:nvPr/>
        </p:nvSpPr>
        <p:spPr bwMode="auto">
          <a:xfrm>
            <a:off x="6322423" y="1998663"/>
            <a:ext cx="2643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capelli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acconciatura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32784" name="Rectangle 23"/>
          <p:cNvSpPr>
            <a:spLocks noChangeArrowheads="1"/>
          </p:cNvSpPr>
          <p:nvPr/>
        </p:nvSpPr>
        <p:spPr bwMode="auto">
          <a:xfrm>
            <a:off x="8382000" y="0"/>
            <a:ext cx="765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</a:t>
            </a:r>
            <a:r>
              <a:rPr lang="en-US" altLang="de-DE" sz="1400">
                <a:solidFill>
                  <a:srgbClr val="FFFFFF"/>
                </a:solidFill>
              </a:rPr>
              <a:t>7.24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-33336" y="6642099"/>
            <a:ext cx="202651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(“Neo-Hippy Chick” by </a:t>
            </a:r>
            <a:r>
              <a:rPr lang="en-US" altLang="de-DE" sz="800" i="1" dirty="0" err="1" smtClean="0"/>
              <a:t>garryknight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15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Empatia</a:t>
            </a:r>
            <a:r>
              <a:rPr lang="en-US" altLang="de-DE" sz="2000" dirty="0" smtClean="0">
                <a:solidFill>
                  <a:schemeClr val="accent1"/>
                </a:solidFill>
              </a:rPr>
              <a:t>/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persona</a:t>
            </a:r>
            <a:br>
              <a:rPr lang="en-US" altLang="de-DE" sz="2000" dirty="0" smtClean="0">
                <a:solidFill>
                  <a:schemeClr val="accent1"/>
                </a:solidFill>
              </a:rPr>
            </a:br>
            <a:r>
              <a:rPr lang="en-US" altLang="de-DE" sz="1500" dirty="0" err="1" smtClean="0">
                <a:solidFill>
                  <a:schemeClr val="accent1"/>
                </a:solidFill>
              </a:rPr>
              <a:t>Quando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incontri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qualcuno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,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guardi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per prima?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Quanto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sono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affidabili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questi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segnali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?</a:t>
            </a:r>
            <a:endParaRPr lang="en-US" altLang="de-DE" sz="1500" dirty="0">
              <a:solidFill>
                <a:schemeClr val="accent1"/>
              </a:solidFill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en-US" altLang="de-DE" sz="1200" b="1" smtClean="0">
                <a:solidFill>
                  <a:schemeClr val="tx2"/>
                </a:solidFill>
                <a:latin typeface="Verdana" pitchFamily="34" charset="0"/>
              </a:rPr>
              <a:t>   </a:t>
            </a:r>
            <a:r>
              <a:rPr lang="en-US" altLang="de-DE" sz="1200" b="1" smtClean="0">
                <a:solidFill>
                  <a:schemeClr val="tx2"/>
                </a:solidFill>
                <a:latin typeface="+mn-lt"/>
              </a:rPr>
              <a:t>7.26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252413" y="1568450"/>
            <a:ext cx="656272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precedente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persona( per </a:t>
            </a:r>
            <a:r>
              <a:rPr lang="en-US" altLang="de-DE" dirty="0" err="1" smtClean="0"/>
              <a:t>sentito</a:t>
            </a:r>
            <a:r>
              <a:rPr lang="en-US" altLang="de-DE" dirty="0" smtClean="0"/>
              <a:t> dire): 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l’osservazione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amico</a:t>
            </a:r>
            <a:endParaRPr lang="en-US" altLang="de-DE" dirty="0" smtClean="0"/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precedente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simili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gruppi</a:t>
            </a:r>
            <a:r>
              <a:rPr lang="en-US" altLang="de-DE" dirty="0" smtClean="0"/>
              <a:t>: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hippy, rapper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“</a:t>
            </a:r>
            <a:r>
              <a:rPr lang="en-US" altLang="de-DE" dirty="0" err="1" smtClean="0"/>
              <a:t>sensazione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pancia</a:t>
            </a:r>
            <a:r>
              <a:rPr lang="en-US" altLang="de-DE" dirty="0" smtClean="0"/>
              <a:t>”/</a:t>
            </a:r>
            <a:r>
              <a:rPr lang="en-US" altLang="de-DE" dirty="0" err="1" smtClean="0"/>
              <a:t>intuizione</a:t>
            </a:r>
            <a:endParaRPr lang="en-US" altLang="de-DE" dirty="0" smtClean="0"/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qualcosa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scritto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email, chat </a:t>
            </a:r>
            <a:r>
              <a:rPr lang="en-US" altLang="de-DE" dirty="0" err="1" smtClean="0"/>
              <a:t>su</a:t>
            </a:r>
            <a:r>
              <a:rPr lang="en-US" altLang="de-DE" dirty="0" smtClean="0"/>
              <a:t> internet</a:t>
            </a:r>
            <a:endParaRPr lang="en-US" altLang="de-DE" dirty="0"/>
          </a:p>
        </p:txBody>
      </p:sp>
      <p:pic>
        <p:nvPicPr>
          <p:cNvPr id="3379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1339850"/>
            <a:ext cx="19399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11"/>
          <p:cNvSpPr>
            <a:spLocks noChangeArrowheads="1"/>
          </p:cNvSpPr>
          <p:nvPr/>
        </p:nvSpPr>
        <p:spPr bwMode="auto">
          <a:xfrm>
            <a:off x="8382000" y="0"/>
            <a:ext cx="765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7.25</a:t>
            </a:r>
          </a:p>
        </p:txBody>
      </p:sp>
      <p:sp>
        <p:nvSpPr>
          <p:cNvPr id="33797" name="Text Box 13"/>
          <p:cNvSpPr txBox="1">
            <a:spLocks noChangeArrowheads="1"/>
          </p:cNvSpPr>
          <p:nvPr/>
        </p:nvSpPr>
        <p:spPr bwMode="auto">
          <a:xfrm>
            <a:off x="253588" y="4548195"/>
            <a:ext cx="8640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dirty="0" smtClean="0"/>
              <a:t>… non </a:t>
            </a:r>
            <a:r>
              <a:rPr lang="en-US" altLang="de-DE" dirty="0" err="1" smtClean="0"/>
              <a:t>possiamo</a:t>
            </a:r>
            <a:r>
              <a:rPr lang="en-US" altLang="de-DE" dirty="0" smtClean="0"/>
              <a:t> dare </a:t>
            </a:r>
            <a:r>
              <a:rPr lang="en-US" altLang="de-DE" dirty="0" err="1" smtClean="0"/>
              <a:t>completa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fiducia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nessuno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questi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segnali</a:t>
            </a:r>
            <a:r>
              <a:rPr lang="en-US" altLang="de-DE" dirty="0" smtClean="0"/>
              <a:t>(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lingua, </a:t>
            </a:r>
            <a:r>
              <a:rPr lang="en-US" altLang="de-DE" dirty="0" err="1" smtClean="0"/>
              <a:t>linguaggio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corpo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sensazione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pancia</a:t>
            </a:r>
            <a:r>
              <a:rPr lang="en-US" altLang="de-DE" dirty="0" smtClean="0"/>
              <a:t> etc.)!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i="1" dirty="0" err="1" smtClean="0"/>
              <a:t>Più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aspetti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possibili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dovrebbero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essere</a:t>
            </a:r>
            <a:r>
              <a:rPr lang="en-US" altLang="de-DE" i="1" dirty="0" smtClean="0"/>
              <a:t> </a:t>
            </a:r>
            <a:r>
              <a:rPr lang="en-US" altLang="de-DE" i="1" dirty="0" err="1" smtClean="0"/>
              <a:t>considerati</a:t>
            </a:r>
            <a:r>
              <a:rPr lang="en-US" altLang="de-DE" i="1" dirty="0" smtClean="0"/>
              <a:t>!</a:t>
            </a:r>
            <a:endParaRPr lang="en-US" altLang="de-DE" dirty="0" smtClean="0"/>
          </a:p>
          <a:p>
            <a:pPr marL="180000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dirty="0" smtClean="0"/>
              <a:t>In </a:t>
            </a:r>
            <a:r>
              <a:rPr lang="en-US" altLang="de-DE" dirty="0" err="1" smtClean="0"/>
              <a:t>combinazione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però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aiutano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giudicare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affidabile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situazione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complessa</a:t>
            </a:r>
            <a:r>
              <a:rPr lang="en-US" altLang="de-DE" dirty="0" smtClean="0"/>
              <a:t>…</a:t>
            </a:r>
            <a:endParaRPr lang="en-US" altLang="de-DE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-33336" y="6642099"/>
            <a:ext cx="202651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(“Neo-Hippy Chick” by </a:t>
            </a:r>
            <a:r>
              <a:rPr lang="en-US" altLang="de-DE" sz="800" i="1" dirty="0" err="1" smtClean="0"/>
              <a:t>garryknight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15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Empatia</a:t>
            </a:r>
            <a:r>
              <a:rPr lang="en-US" altLang="de-DE" sz="2000" dirty="0" smtClean="0">
                <a:solidFill>
                  <a:schemeClr val="accent1"/>
                </a:solidFill>
              </a:rPr>
              <a:t>/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valutazione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una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persona</a:t>
            </a:r>
            <a:br>
              <a:rPr lang="en-US" altLang="de-DE" sz="2000" dirty="0" smtClean="0">
                <a:solidFill>
                  <a:schemeClr val="accent1"/>
                </a:solidFill>
              </a:rPr>
            </a:br>
            <a:r>
              <a:rPr lang="en-US" altLang="de-DE" sz="1500" dirty="0" err="1" smtClean="0">
                <a:solidFill>
                  <a:schemeClr val="accent1"/>
                </a:solidFill>
              </a:rPr>
              <a:t>Quando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incontri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qualcuno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,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guardi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per prima?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Quanto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sono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affidabili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questi</a:t>
            </a:r>
            <a:r>
              <a:rPr lang="en-US" altLang="de-DE" sz="1500" dirty="0" smtClean="0">
                <a:solidFill>
                  <a:schemeClr val="accent1"/>
                </a:solidFill>
              </a:rPr>
              <a:t> </a:t>
            </a:r>
            <a:r>
              <a:rPr lang="en-US" altLang="de-DE" sz="1500" dirty="0" err="1" smtClean="0">
                <a:solidFill>
                  <a:schemeClr val="accent1"/>
                </a:solidFill>
              </a:rPr>
              <a:t>segnali</a:t>
            </a:r>
            <a:r>
              <a:rPr lang="en-US" altLang="de-DE" sz="1500" dirty="0" smtClean="0">
                <a:solidFill>
                  <a:schemeClr val="accent1"/>
                </a:solidFill>
              </a:rPr>
              <a:t>?</a:t>
            </a:r>
            <a:endParaRPr lang="en-US" altLang="de-DE" sz="15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Esercizio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2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54463" y="1339850"/>
            <a:ext cx="8638712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58775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Nella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prossima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pagina</a:t>
            </a:r>
            <a:r>
              <a:rPr lang="en-US" altLang="de-DE" dirty="0" smtClean="0"/>
              <a:t>, vi </a:t>
            </a:r>
            <a:r>
              <a:rPr lang="en-US" altLang="de-DE" dirty="0" err="1" smtClean="0"/>
              <a:t>sarà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mostrata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un’immagine</a:t>
            </a:r>
            <a:r>
              <a:rPr lang="en-US" altLang="de-DE" dirty="0" smtClean="0"/>
              <a:t>. Considerate </a:t>
            </a: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pensare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l’uno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dell’altro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personaggi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storia</a:t>
            </a:r>
            <a:r>
              <a:rPr lang="en-US" altLang="de-DE" dirty="0" smtClean="0"/>
              <a:t>.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  <a:buClr>
                <a:srgbClr val="8CADAE"/>
              </a:buClr>
              <a:buFontTx/>
              <a:buNone/>
            </a:pPr>
            <a:r>
              <a:rPr lang="en-US" altLang="de-DE" b="1" dirty="0" err="1" smtClean="0"/>
              <a:t>Importante</a:t>
            </a:r>
            <a:r>
              <a:rPr lang="en-US" altLang="de-DE" dirty="0" smtClean="0"/>
              <a:t>:</a:t>
            </a:r>
            <a:r>
              <a:rPr lang="en-US" altLang="de-DE" dirty="0" smtClean="0">
                <a:solidFill>
                  <a:srgbClr val="FF0000"/>
                </a:solidFill>
              </a:rPr>
              <a:t> 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Dovete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distinguere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tra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disponibili</a:t>
            </a:r>
            <a:r>
              <a:rPr lang="en-US" altLang="de-DE" dirty="0" smtClean="0"/>
              <a:t> e le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personaggi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hanno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dell’altro</a:t>
            </a:r>
            <a:r>
              <a:rPr lang="en-US" altLang="de-DE" dirty="0" smtClean="0"/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Considerate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più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bisogno</a:t>
            </a:r>
            <a:r>
              <a:rPr lang="en-US" altLang="de-DE" dirty="0" smtClean="0"/>
              <a:t> per </a:t>
            </a:r>
            <a:r>
              <a:rPr lang="en-US" altLang="de-DE" dirty="0" err="1" smtClean="0"/>
              <a:t>arrivare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risposta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definitiva</a:t>
            </a:r>
            <a:r>
              <a:rPr lang="en-US" altLang="de-DE" dirty="0" smtClean="0"/>
              <a:t>. </a:t>
            </a:r>
            <a:endParaRPr lang="en-US" altLang="de-DE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609282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potrebbe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pensare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l’uomo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cane?</a:t>
            </a:r>
            <a:endParaRPr lang="en-US" altLang="de-DE" dirty="0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8675688" y="0"/>
            <a:ext cx="468312" cy="6524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0" y="0"/>
            <a:ext cx="482600" cy="6524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pic>
        <p:nvPicPr>
          <p:cNvPr id="35845" name="Picture 22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333375"/>
            <a:ext cx="8204200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24"/>
          <p:cNvSpPr>
            <a:spLocks noChangeArrowheads="1"/>
          </p:cNvSpPr>
          <p:nvPr/>
        </p:nvSpPr>
        <p:spPr bwMode="auto">
          <a:xfrm>
            <a:off x="468313" y="0"/>
            <a:ext cx="8207375" cy="404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-73025" y="6672263"/>
            <a:ext cx="21240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(picture story by Marina </a:t>
            </a:r>
            <a:r>
              <a:rPr lang="en-US" altLang="de-DE" sz="800" i="1" dirty="0"/>
              <a:t>Ruiz)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7.29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potrebbe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pensare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l’uomo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con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il</a:t>
            </a:r>
            <a:r>
              <a:rPr lang="en-US" altLang="de-DE" sz="2000" dirty="0" smtClean="0">
                <a:solidFill>
                  <a:schemeClr val="accent1"/>
                </a:solidFill>
              </a:rPr>
              <a:t> cane?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252413" y="4117975"/>
            <a:ext cx="8640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dirty="0" err="1" smtClean="0"/>
              <a:t>Probabilmente</a:t>
            </a:r>
            <a:r>
              <a:rPr lang="en-US" altLang="de-DE" dirty="0" smtClean="0"/>
              <a:t> (ma è </a:t>
            </a:r>
            <a:r>
              <a:rPr lang="en-US" altLang="de-DE" dirty="0" err="1" smtClean="0"/>
              <a:t>sbagliato</a:t>
            </a:r>
            <a:r>
              <a:rPr lang="en-US" altLang="de-DE" dirty="0" smtClean="0"/>
              <a:t>):</a:t>
            </a:r>
            <a:r>
              <a:rPr lang="en-US" altLang="de-DE" dirty="0" smtClean="0">
                <a:solidFill>
                  <a:srgbClr val="FF0000"/>
                </a:solidFill>
              </a:rPr>
              <a:t> </a:t>
            </a:r>
            <a:r>
              <a:rPr lang="en-US" altLang="de-DE" dirty="0" err="1" smtClean="0"/>
              <a:t>L’uomo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cappello</a:t>
            </a:r>
            <a:r>
              <a:rPr lang="en-US" altLang="de-DE" dirty="0" smtClean="0"/>
              <a:t> è un </a:t>
            </a:r>
            <a:r>
              <a:rPr lang="en-US" altLang="de-DE" dirty="0" err="1" smtClean="0"/>
              <a:t>ladro</a:t>
            </a:r>
            <a:r>
              <a:rPr lang="en-US" altLang="de-DE" dirty="0" smtClean="0"/>
              <a:t>!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b="1" u="sng" dirty="0" err="1" smtClean="0"/>
              <a:t>Sembra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improbabile</a:t>
            </a:r>
            <a:r>
              <a:rPr lang="en-US" altLang="de-DE" b="1" u="sng" dirty="0" smtClean="0"/>
              <a:t>– ma è </a:t>
            </a:r>
            <a:r>
              <a:rPr lang="en-US" altLang="de-DE" b="1" u="sng" dirty="0" err="1" smtClean="0"/>
              <a:t>corretto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L’uomo</a:t>
            </a:r>
            <a:r>
              <a:rPr lang="en-US" altLang="de-DE" dirty="0" smtClean="0"/>
              <a:t> ha </a:t>
            </a:r>
            <a:r>
              <a:rPr lang="en-US" altLang="de-DE" dirty="0" err="1" smtClean="0"/>
              <a:t>dimenticato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chiavi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casa e </a:t>
            </a:r>
            <a:r>
              <a:rPr lang="en-US" altLang="de-DE" dirty="0" err="1" smtClean="0"/>
              <a:t>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cercando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prenderle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tramite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finestra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aperta</a:t>
            </a:r>
            <a:r>
              <a:rPr lang="en-US" altLang="de-DE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dirty="0" smtClean="0"/>
              <a:t>In </a:t>
            </a:r>
            <a:r>
              <a:rPr lang="en-US" altLang="de-DE" dirty="0" err="1" smtClean="0"/>
              <a:t>più</a:t>
            </a:r>
            <a:r>
              <a:rPr lang="en-US" altLang="de-DE" dirty="0" smtClean="0"/>
              <a:t>: non è </a:t>
            </a:r>
            <a:r>
              <a:rPr lang="en-US" altLang="de-DE" dirty="0" err="1" smtClean="0"/>
              <a:t>chiaro</a:t>
            </a:r>
            <a:r>
              <a:rPr lang="en-US" altLang="de-DE" dirty="0" smtClean="0"/>
              <a:t> se </a:t>
            </a:r>
            <a:r>
              <a:rPr lang="en-US" altLang="de-DE" dirty="0" err="1" smtClean="0"/>
              <a:t>l’uomo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cane lo </a:t>
            </a:r>
            <a:r>
              <a:rPr lang="en-US" altLang="de-DE" dirty="0" err="1" smtClean="0"/>
              <a:t>conosca</a:t>
            </a:r>
            <a:r>
              <a:rPr lang="en-US" altLang="de-DE" dirty="0" smtClean="0"/>
              <a:t> – se non fosse </a:t>
            </a:r>
            <a:r>
              <a:rPr lang="en-US" altLang="de-DE" dirty="0" err="1" smtClean="0"/>
              <a:t>così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probabilmente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pensando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sia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ladro</a:t>
            </a:r>
            <a:r>
              <a:rPr lang="en-US" altLang="de-DE" dirty="0" smtClean="0"/>
              <a:t>.</a:t>
            </a:r>
            <a:endParaRPr lang="en-US" altLang="de-DE" dirty="0"/>
          </a:p>
        </p:txBody>
      </p:sp>
      <p:pic>
        <p:nvPicPr>
          <p:cNvPr id="36868" name="Picture 22" descr="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1095375"/>
            <a:ext cx="42481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-73025" y="6672263"/>
            <a:ext cx="21240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(picture story by Marina </a:t>
            </a:r>
            <a:r>
              <a:rPr lang="en-US" altLang="de-DE" sz="800" i="1" dirty="0"/>
              <a:t>Ruiz)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724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Cambio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prospettiva</a:t>
            </a:r>
            <a:endParaRPr lang="en-US" altLang="de-DE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3554413"/>
            <a:ext cx="8640000" cy="3074987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tutte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hanno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stessa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conoscenza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pensano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Ciò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può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portare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incomprensioni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conflitti</a:t>
            </a:r>
            <a:r>
              <a:rPr lang="en-US" altLang="de-DE" dirty="0" smtClean="0"/>
              <a:t>!</a:t>
            </a:r>
          </a:p>
          <a:p>
            <a:pPr marL="180000" indent="0" eaLnBrk="1" hangingPunct="1">
              <a:spcBef>
                <a:spcPts val="1200"/>
              </a:spcBef>
              <a:buFont typeface="Wingdings 2" pitchFamily="18" charset="2"/>
              <a:buNone/>
            </a:pPr>
            <a:r>
              <a:rPr lang="en-US" altLang="de-DE" dirty="0" err="1" smtClean="0"/>
              <a:t>Perciò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importante</a:t>
            </a:r>
            <a:r>
              <a:rPr lang="en-US" altLang="de-DE" dirty="0" smtClean="0"/>
              <a:t>: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358775" algn="l"/>
              </a:tabLst>
            </a:pP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prendere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in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considerazione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le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prospettive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delle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altre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persone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, in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modo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da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capire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perché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agiscono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a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modo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loro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358775" algn="l"/>
              </a:tabLst>
            </a:pP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comunicare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, in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modo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da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rendere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chiare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agli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altri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le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ragioni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del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nostro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en-US" altLang="de-DE" kern="1200" dirty="0" err="1" smtClean="0">
                <a:latin typeface="Verdana" pitchFamily="34" charset="0"/>
                <a:cs typeface="Times New Roman" pitchFamily="18" charset="0"/>
              </a:rPr>
              <a:t>comportamento</a:t>
            </a:r>
            <a:r>
              <a:rPr lang="en-US" altLang="de-DE" kern="1200" dirty="0" smtClean="0">
                <a:latin typeface="Verdana" pitchFamily="34" charset="0"/>
                <a:cs typeface="Times New Roman" pitchFamily="18" charset="0"/>
              </a:rPr>
              <a:t>.</a:t>
            </a:r>
          </a:p>
          <a:p>
            <a:pPr marL="360000" indent="-361950" eaLnBrk="1" hangingPunct="1">
              <a:spcBef>
                <a:spcPts val="1200"/>
              </a:spcBef>
            </a:pPr>
            <a:endParaRPr lang="en-US" altLang="de-DE" dirty="0" smtClean="0"/>
          </a:p>
          <a:p>
            <a:pPr marL="360000" indent="-361950" eaLnBrk="1" hangingPunct="1">
              <a:spcBef>
                <a:spcPts val="1200"/>
              </a:spcBef>
            </a:pPr>
            <a:endParaRPr lang="en-US" altLang="de-DE" sz="900" dirty="0" smtClean="0"/>
          </a:p>
          <a:p>
            <a:pPr marL="360000" indent="-361950" eaLnBrk="1" hangingPunct="1">
              <a:spcBef>
                <a:spcPts val="1200"/>
              </a:spcBef>
            </a:pPr>
            <a:endParaRPr lang="en-US" altLang="de-DE" sz="900" dirty="0" smtClean="0"/>
          </a:p>
          <a:p>
            <a:pPr marL="360000" indent="-361950" eaLnBrk="1" hangingPunct="1">
              <a:spcBef>
                <a:spcPts val="1200"/>
              </a:spcBef>
            </a:pPr>
            <a:endParaRPr lang="en-US" altLang="de-DE" sz="500" i="1" dirty="0" smtClean="0"/>
          </a:p>
          <a:p>
            <a:pPr marL="360000" indent="-361950" eaLnBrk="1" hangingPunct="1">
              <a:spcBef>
                <a:spcPts val="1200"/>
              </a:spcBef>
            </a:pPr>
            <a:r>
              <a:rPr lang="en-US" altLang="de-DE" sz="400" dirty="0" smtClean="0"/>
              <a:t>	</a:t>
            </a:r>
          </a:p>
        </p:txBody>
      </p:sp>
      <p:sp>
        <p:nvSpPr>
          <p:cNvPr id="37892" name="Text Box 8"/>
          <p:cNvSpPr txBox="1">
            <a:spLocks noChangeArrowheads="1"/>
          </p:cNvSpPr>
          <p:nvPr/>
        </p:nvSpPr>
        <p:spPr bwMode="auto">
          <a:xfrm>
            <a:off x="-71438" y="6689725"/>
            <a:ext cx="2051051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i="1" dirty="0" smtClean="0"/>
              <a:t>(“Marionette Show” by Sister72)</a:t>
            </a:r>
            <a:endParaRPr lang="en-US" altLang="de-DE" sz="800" i="1" dirty="0"/>
          </a:p>
        </p:txBody>
      </p:sp>
      <p:pic>
        <p:nvPicPr>
          <p:cNvPr id="37893" name="Picture 9" descr="Marionette Show_von Sister72_flicker_c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782" y="1204913"/>
            <a:ext cx="248443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1976438"/>
            <a:ext cx="8640000" cy="29051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b="1" dirty="0" err="1" smtClean="0"/>
              <a:t>Immagina</a:t>
            </a:r>
            <a:r>
              <a:rPr lang="en-US" altLang="de-DE" b="1" dirty="0" smtClean="0"/>
              <a:t> la </a:t>
            </a:r>
            <a:r>
              <a:rPr lang="en-US" altLang="de-DE" b="1" dirty="0" err="1" smtClean="0"/>
              <a:t>situazione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seguente</a:t>
            </a:r>
            <a:r>
              <a:rPr lang="en-US" altLang="de-DE" b="1" dirty="0" smtClean="0"/>
              <a:t>:</a:t>
            </a:r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stanco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stai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tornando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lavoro</a:t>
            </a:r>
            <a:r>
              <a:rPr lang="en-US" altLang="de-DE" dirty="0" smtClean="0"/>
              <a:t>. Ti </a:t>
            </a:r>
            <a:r>
              <a:rPr lang="en-US" altLang="de-DE" dirty="0" err="1" smtClean="0"/>
              <a:t>fermi</a:t>
            </a:r>
            <a:r>
              <a:rPr lang="en-US" altLang="de-DE" dirty="0" smtClean="0"/>
              <a:t> a fare un </a:t>
            </a:r>
            <a:r>
              <a:rPr lang="en-US" altLang="de-DE" dirty="0" err="1" smtClean="0"/>
              <a:t>po</a:t>
            </a:r>
            <a:r>
              <a:rPr lang="en-US" altLang="de-DE" dirty="0" smtClean="0"/>
              <a:t>’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spesa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veloce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supermercato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affollato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tutto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carrello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stai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aspettando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fila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Proprio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fronte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te</a:t>
            </a:r>
            <a:r>
              <a:rPr lang="en-US" altLang="de-DE" dirty="0" smtClean="0"/>
              <a:t>, un </a:t>
            </a:r>
            <a:r>
              <a:rPr lang="en-US" altLang="de-DE" dirty="0" err="1" smtClean="0"/>
              <a:t>uomo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anziano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porta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sua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spesa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cassa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insicuro</a:t>
            </a:r>
            <a:r>
              <a:rPr lang="en-US" altLang="de-DE" dirty="0" smtClean="0"/>
              <a:t> e molto lentamente.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cassiera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dice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prezzo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l’anziano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trova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portafoglio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cerca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lungo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borsa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Mentre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cerca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maldestramente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urta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bottiglia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olio. La </a:t>
            </a:r>
            <a:r>
              <a:rPr lang="en-US" altLang="de-DE" dirty="0" err="1" smtClean="0"/>
              <a:t>bottiglia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cade</a:t>
            </a:r>
            <a:r>
              <a:rPr lang="en-US" altLang="de-DE" dirty="0" smtClean="0"/>
              <a:t> a terra e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rompe</a:t>
            </a:r>
            <a:r>
              <a:rPr lang="en-US" altLang="de-DE" dirty="0" smtClean="0"/>
              <a:t>.</a:t>
            </a:r>
          </a:p>
        </p:txBody>
      </p:sp>
      <p:grpSp>
        <p:nvGrpSpPr>
          <p:cNvPr id="38918" name="Group 15"/>
          <p:cNvGrpSpPr>
            <a:grpSpLocks/>
          </p:cNvGrpSpPr>
          <p:nvPr/>
        </p:nvGrpSpPr>
        <p:grpSpPr bwMode="auto">
          <a:xfrm>
            <a:off x="0" y="6167432"/>
            <a:ext cx="2634558" cy="536574"/>
            <a:chOff x="0" y="3957"/>
            <a:chExt cx="1474" cy="338"/>
          </a:xfrm>
        </p:grpSpPr>
        <p:sp>
          <p:nvSpPr>
            <p:cNvPr id="3892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38921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2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 smtClean="0"/>
                <a:t> </a:t>
              </a:r>
              <a:r>
                <a:rPr lang="de-DE" altLang="de-DE" sz="1200" dirty="0"/>
                <a:t>7.3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kern="0" dirty="0" err="1" smtClean="0"/>
              <a:t>Cambio</a:t>
            </a:r>
            <a:r>
              <a:rPr lang="en-US" altLang="de-DE" kern="0" dirty="0" smtClean="0"/>
              <a:t> </a:t>
            </a:r>
            <a:r>
              <a:rPr lang="en-US" altLang="de-DE" kern="0" dirty="0" err="1" smtClean="0"/>
              <a:t>di</a:t>
            </a:r>
            <a:r>
              <a:rPr lang="en-US" altLang="de-DE" kern="0" dirty="0" smtClean="0"/>
              <a:t> </a:t>
            </a:r>
            <a:r>
              <a:rPr lang="en-US" altLang="de-DE" kern="0" dirty="0" err="1" smtClean="0"/>
              <a:t>prospettiva</a:t>
            </a:r>
            <a:endParaRPr lang="en-US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91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188790"/>
              </p:ext>
            </p:extLst>
          </p:nvPr>
        </p:nvGraphicFramePr>
        <p:xfrm>
          <a:off x="0" y="1339850"/>
          <a:ext cx="9144000" cy="4973394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1055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questa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situazione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arrabbiare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perché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molto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stanco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esausto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voglio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solo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casa.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Oppure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Provo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compassione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simpatia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l’anziano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cassiera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infastidita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perché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fila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sempre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lunga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ora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deve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raccogliere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bottiglia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Oppure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simpatia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perché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conosce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l’anziano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2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l’anziano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Si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vergogna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arrabbiato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se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Si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imbarazzato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94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potrebbe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aiutarti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considerare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prospettiva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dell’anziano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?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: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miei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nonni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rifletto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diventare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lenti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insicuri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l’età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Oppure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chiedo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come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sentirei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rompessi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accidentalmente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bottiglia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Forse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genere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mi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già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capitata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passato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abbia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fatto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disagio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55" name="Rectangle 56"/>
          <p:cNvSpPr>
            <a:spLocks noChangeArrowheads="1"/>
          </p:cNvSpPr>
          <p:nvPr/>
        </p:nvSpPr>
        <p:spPr bwMode="auto">
          <a:xfrm>
            <a:off x="8074025" y="0"/>
            <a:ext cx="1069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>
                <a:solidFill>
                  <a:schemeClr val="bg1"/>
                </a:solidFill>
              </a:rPr>
              <a:t> </a:t>
            </a:r>
            <a:r>
              <a:rPr lang="en-US" altLang="de-DE" sz="1400">
                <a:solidFill>
                  <a:srgbClr val="FFFFFF"/>
                </a:solidFill>
              </a:rPr>
              <a:t>7.31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kern="0" dirty="0" err="1" smtClean="0"/>
              <a:t>Cambio</a:t>
            </a:r>
            <a:r>
              <a:rPr lang="en-US" altLang="de-DE" kern="0" dirty="0" smtClean="0"/>
              <a:t> </a:t>
            </a:r>
            <a:r>
              <a:rPr lang="en-US" altLang="de-DE" kern="0" dirty="0" err="1" smtClean="0"/>
              <a:t>di</a:t>
            </a:r>
            <a:r>
              <a:rPr lang="en-US" altLang="de-DE" kern="0" dirty="0" smtClean="0"/>
              <a:t> </a:t>
            </a:r>
            <a:r>
              <a:rPr lang="en-US" altLang="de-DE" kern="0" dirty="0" err="1" smtClean="0"/>
              <a:t>prospettiva</a:t>
            </a:r>
            <a:endParaRPr lang="en-US" altLang="de-DE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9"/>
          <p:cNvSpPr>
            <a:spLocks noChangeArrowheads="1"/>
          </p:cNvSpPr>
          <p:nvPr/>
        </p:nvSpPr>
        <p:spPr bwMode="auto">
          <a:xfrm>
            <a:off x="0" y="0"/>
            <a:ext cx="914395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rende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bravi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conversatori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40966" name="Text Box 3"/>
          <p:cNvSpPr txBox="1">
            <a:spLocks noChangeArrowheads="1"/>
          </p:cNvSpPr>
          <p:nvPr/>
        </p:nvSpPr>
        <p:spPr bwMode="auto">
          <a:xfrm>
            <a:off x="4212431" y="3244334"/>
            <a:ext cx="7191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8CADAE"/>
              </a:buClr>
            </a:pPr>
            <a:r>
              <a:rPr lang="de-DE" altLang="de-DE" dirty="0">
                <a:solidFill>
                  <a:schemeClr val="accent1"/>
                </a:solidFill>
              </a:rPr>
              <a:t>??</a:t>
            </a:r>
            <a:r>
              <a:rPr lang="de-DE" altLang="de-DE" dirty="0" smtClean="0">
                <a:solidFill>
                  <a:schemeClr val="accent1"/>
                </a:solidFill>
              </a:rPr>
              <a:t>?</a:t>
            </a:r>
            <a:endParaRPr lang="de-DE" altLang="de-DE" dirty="0">
              <a:solidFill>
                <a:schemeClr val="accent1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53538" y="1360488"/>
            <a:ext cx="8636925" cy="441659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Ascoltare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lasciare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finire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parlare</a:t>
            </a:r>
            <a:endParaRPr lang="en-US" altLang="de-DE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smtClean="0"/>
              <a:t>Fare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domande</a:t>
            </a:r>
            <a:endParaRPr lang="en-US" altLang="de-DE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Mantenere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contatto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visivo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fissare</a:t>
            </a:r>
            <a:endParaRPr lang="en-US" altLang="de-DE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Rispettare</a:t>
            </a:r>
            <a:r>
              <a:rPr lang="en-US" altLang="de-DE" dirty="0" smtClean="0"/>
              <a:t> le diverse </a:t>
            </a:r>
            <a:r>
              <a:rPr lang="en-US" altLang="de-DE" dirty="0" err="1" smtClean="0"/>
              <a:t>opinioni</a:t>
            </a:r>
            <a:endParaRPr lang="en-US" altLang="de-DE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Mostrare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interesse</a:t>
            </a:r>
            <a:r>
              <a:rPr lang="en-US" altLang="de-DE" dirty="0" smtClean="0"/>
              <a:t> per </a:t>
            </a:r>
            <a:r>
              <a:rPr lang="en-US" altLang="de-DE" dirty="0" err="1" smtClean="0"/>
              <a:t>l’altra</a:t>
            </a:r>
            <a:r>
              <a:rPr lang="en-US" altLang="de-DE" dirty="0" smtClean="0"/>
              <a:t> persona</a:t>
            </a:r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Evitare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parlare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continuamente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sé</a:t>
            </a:r>
            <a:endParaRPr lang="en-US" altLang="de-DE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Un’appropriata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apertura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la conversazione (non </a:t>
            </a:r>
            <a:r>
              <a:rPr lang="en-US" altLang="de-DE" dirty="0" err="1" smtClean="0"/>
              <a:t>divulgare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raccontare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dettagli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intimi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nella</a:t>
            </a:r>
            <a:r>
              <a:rPr lang="en-US" altLang="de-DE" dirty="0" smtClean="0"/>
              <a:t> prima conversazione, non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riservati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confronti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vecchio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amico</a:t>
            </a:r>
            <a:r>
              <a:rPr lang="en-US" altLang="de-DE" dirty="0" smtClean="0"/>
              <a:t>). </a:t>
            </a:r>
          </a:p>
          <a:p>
            <a:pPr marL="540000" indent="-360000" eaLnBrk="1" hangingPunct="1">
              <a:spcBef>
                <a:spcPct val="50000"/>
              </a:spcBef>
              <a:buClr>
                <a:srgbClr val="8CADAE"/>
              </a:buClr>
              <a:buSzPct val="84000"/>
              <a:buFontTx/>
              <a:buChar char="o"/>
            </a:pPr>
            <a:r>
              <a:rPr lang="en-US" altLang="de-DE" dirty="0" err="1" smtClean="0"/>
              <a:t>Esprimere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critica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appropriato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evitando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insulti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invece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“Il </a:t>
            </a:r>
            <a:r>
              <a:rPr lang="en-US" altLang="de-DE" dirty="0" err="1" smtClean="0"/>
              <a:t>tuo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nuovo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taglio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capelli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terribile</a:t>
            </a:r>
            <a:r>
              <a:rPr lang="en-US" altLang="de-DE" dirty="0" smtClean="0"/>
              <a:t>!”, </a:t>
            </a:r>
            <a:r>
              <a:rPr lang="en-US" altLang="de-DE" dirty="0" err="1" smtClean="0"/>
              <a:t>preferire</a:t>
            </a:r>
            <a:r>
              <a:rPr lang="en-US" altLang="de-DE" dirty="0" smtClean="0"/>
              <a:t> “Mi </a:t>
            </a:r>
            <a:r>
              <a:rPr lang="en-US" altLang="de-DE" dirty="0" err="1" smtClean="0"/>
              <a:t>piacevano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più</a:t>
            </a:r>
            <a:r>
              <a:rPr lang="en-US" altLang="de-DE" dirty="0" smtClean="0"/>
              <a:t> prima”).</a:t>
            </a:r>
            <a:endParaRPr lang="en-US" altLang="de-DE" sz="2000" dirty="0">
              <a:latin typeface="Arial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1339850"/>
            <a:ext cx="1797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2"/>
          <p:cNvSpPr txBox="1">
            <a:spLocks noChangeArrowheads="1"/>
          </p:cNvSpPr>
          <p:nvPr/>
        </p:nvSpPr>
        <p:spPr bwMode="auto">
          <a:xfrm>
            <a:off x="-55563" y="6680200"/>
            <a:ext cx="1800226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>
                <a:latin typeface="Arial" charset="0"/>
              </a:rPr>
              <a:t>(“</a:t>
            </a:r>
            <a:r>
              <a:rPr lang="en-US" altLang="de-DE" sz="800" i="1" dirty="0" err="1" smtClean="0"/>
              <a:t>zuhören</a:t>
            </a:r>
            <a:r>
              <a:rPr lang="en-US" altLang="de-DE" sz="800" i="1" dirty="0" smtClean="0"/>
              <a:t>” by </a:t>
            </a:r>
            <a:r>
              <a:rPr lang="en-US" altLang="de-DE" sz="800" i="1" dirty="0" err="1" smtClean="0"/>
              <a:t>stefan.eissing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395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rende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bravi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conversatori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52000" y="1362075"/>
            <a:ext cx="8640000" cy="13542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Elogiare</a:t>
            </a:r>
            <a:r>
              <a:rPr lang="en-US" altLang="de-DE" dirty="0" smtClean="0"/>
              <a:t> ma </a:t>
            </a:r>
            <a:r>
              <a:rPr lang="en-US" altLang="de-DE" dirty="0" err="1" smtClean="0"/>
              <a:t>anche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onesti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naturali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non </a:t>
            </a:r>
            <a:r>
              <a:rPr lang="en-US" altLang="de-DE" dirty="0" err="1" smtClean="0"/>
              <a:t>c’è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bisogno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scoppiare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ridere</a:t>
            </a:r>
            <a:r>
              <a:rPr lang="en-US" altLang="de-DE" dirty="0" smtClean="0"/>
              <a:t> se non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pensa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lo scherzo </a:t>
            </a:r>
            <a:r>
              <a:rPr lang="en-US" altLang="de-DE" dirty="0" err="1" smtClean="0"/>
              <a:t>sia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divertente</a:t>
            </a:r>
            <a:r>
              <a:rPr lang="en-US" altLang="de-DE" dirty="0" smtClean="0"/>
              <a:t>). 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Spettegolare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su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assenti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cattivo</a:t>
            </a:r>
            <a:r>
              <a:rPr lang="en-US" altLang="de-DE" dirty="0" smtClean="0"/>
              <a:t> gusto e non </a:t>
            </a:r>
            <a:r>
              <a:rPr lang="en-US" altLang="de-DE" dirty="0" err="1" smtClean="0"/>
              <a:t>favorisce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fiducia</a:t>
            </a:r>
            <a:r>
              <a:rPr lang="en-US" altLang="de-DE" dirty="0" smtClean="0"/>
              <a:t>.</a:t>
            </a:r>
            <a:endParaRPr lang="en-US" altLang="de-DE" u="sng" dirty="0"/>
          </a:p>
        </p:txBody>
      </p:sp>
      <p:pic>
        <p:nvPicPr>
          <p:cNvPr id="43012" name="Picture 7" descr="2315736389_c28a7f9defwaiting for cigarettes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4157663"/>
            <a:ext cx="3743325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8"/>
          <p:cNvSpPr>
            <a:spLocks noChangeArrowheads="1"/>
          </p:cNvSpPr>
          <p:nvPr/>
        </p:nvSpPr>
        <p:spPr bwMode="auto">
          <a:xfrm>
            <a:off x="-77788" y="6680200"/>
            <a:ext cx="1683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ohne</a:t>
            </a:r>
            <a:r>
              <a:rPr lang="en-US" altLang="de-DE" sz="800" i="1" dirty="0" smtClean="0"/>
              <a:t> </a:t>
            </a:r>
            <a:r>
              <a:rPr lang="en-US" altLang="de-DE" sz="800" i="1" dirty="0" err="1" smtClean="0"/>
              <a:t>Titel</a:t>
            </a:r>
            <a:r>
              <a:rPr lang="en-US" altLang="de-DE" sz="800" i="1" dirty="0" smtClean="0"/>
              <a:t>” by </a:t>
            </a:r>
            <a:r>
              <a:rPr lang="en-US" altLang="de-DE" sz="800" i="1" dirty="0" err="1" smtClean="0"/>
              <a:t>DonDonney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395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rende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bravi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conversatori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252000" y="1366838"/>
            <a:ext cx="8640000" cy="50475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1016000" indent="-34290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None/>
            </a:pPr>
            <a:r>
              <a:rPr lang="en-US" altLang="de-DE" b="1" u="sng" dirty="0" err="1" smtClean="0"/>
              <a:t>Specialmente</a:t>
            </a:r>
            <a:r>
              <a:rPr lang="en-US" altLang="de-DE" b="1" u="sng" dirty="0" smtClean="0"/>
              <a:t> prima </a:t>
            </a:r>
            <a:r>
              <a:rPr lang="en-US" altLang="de-DE" b="1" u="sng" dirty="0" err="1" smtClean="0"/>
              <a:t>di</a:t>
            </a:r>
            <a:r>
              <a:rPr lang="en-US" altLang="de-DE" b="1" u="sng" dirty="0" smtClean="0"/>
              <a:t> </a:t>
            </a:r>
            <a:r>
              <a:rPr lang="en-US" altLang="de-DE" b="1" u="sng" dirty="0" err="1" smtClean="0"/>
              <a:t>conoscersi</a:t>
            </a:r>
            <a:r>
              <a:rPr lang="en-US" altLang="de-DE" b="1" u="sng" dirty="0" smtClean="0"/>
              <a:t>: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/>
              <a:t>Procedere</a:t>
            </a:r>
            <a:r>
              <a:rPr lang="en-US" altLang="de-DE" dirty="0" smtClean="0"/>
              <a:t> lentamente e </a:t>
            </a:r>
            <a:r>
              <a:rPr lang="en-US" altLang="de-DE" dirty="0" err="1" smtClean="0"/>
              <a:t>passo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passo</a:t>
            </a:r>
            <a:r>
              <a:rPr lang="en-US" altLang="de-DE" dirty="0" smtClean="0"/>
              <a:t>, non fare </a:t>
            </a:r>
            <a:r>
              <a:rPr lang="en-US" altLang="de-DE" dirty="0" err="1" smtClean="0"/>
              <a:t>subito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domande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personali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insistere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spingere</a:t>
            </a:r>
            <a:r>
              <a:rPr lang="en-US" altLang="de-DE" dirty="0" smtClean="0"/>
              <a:t>.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raccontare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questioni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intime</a:t>
            </a:r>
            <a:r>
              <a:rPr lang="en-US" altLang="de-DE" dirty="0" smtClean="0"/>
              <a:t> prima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l’altro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raccontare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storia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propria</a:t>
            </a:r>
            <a:r>
              <a:rPr lang="en-US" altLang="de-DE" dirty="0" smtClean="0"/>
              <a:t> vita, </a:t>
            </a:r>
            <a:r>
              <a:rPr lang="en-US" altLang="de-DE" dirty="0" err="1" smtClean="0"/>
              <a:t>colpi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destino</a:t>
            </a:r>
            <a:r>
              <a:rPr lang="en-US" altLang="de-DE" dirty="0" smtClean="0"/>
              <a:t>).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consapevoli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segnali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verbali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se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controlla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l’ora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potrebbe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interessato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conversazione o </a:t>
            </a:r>
            <a:r>
              <a:rPr lang="en-US" altLang="de-DE" dirty="0" err="1" smtClean="0"/>
              <a:t>potrebbe</a:t>
            </a:r>
            <a:r>
              <a:rPr lang="en-US" altLang="de-DE" dirty="0" smtClean="0"/>
              <a:t> aver </a:t>
            </a:r>
            <a:r>
              <a:rPr lang="en-US" altLang="de-DE" dirty="0" err="1" smtClean="0"/>
              <a:t>dimenticato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qualcosa</a:t>
            </a:r>
            <a:r>
              <a:rPr lang="en-US" altLang="de-DE" dirty="0" smtClean="0"/>
              <a:t>), </a:t>
            </a:r>
            <a:r>
              <a:rPr lang="en-US" altLang="de-DE" dirty="0" err="1" smtClean="0"/>
              <a:t>tuttavia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sopravalutare</a:t>
            </a:r>
            <a:r>
              <a:rPr lang="en-US" altLang="de-DE" dirty="0" smtClean="0"/>
              <a:t> tale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! 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/>
              <a:t>Mantenere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distanza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appropriata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appiccicosi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permalosi</a:t>
            </a:r>
            <a:r>
              <a:rPr lang="en-US" altLang="de-DE" dirty="0" smtClean="0"/>
              <a:t> – </a:t>
            </a:r>
            <a:r>
              <a:rPr lang="en-US" altLang="de-DE" dirty="0" err="1" smtClean="0"/>
              <a:t>specialmente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incontra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 per la prima </a:t>
            </a:r>
            <a:r>
              <a:rPr lang="en-US" altLang="de-DE" dirty="0" err="1" smtClean="0"/>
              <a:t>volta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stringere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mano</a:t>
            </a:r>
            <a:r>
              <a:rPr lang="en-US" altLang="de-DE" dirty="0" smtClean="0"/>
              <a:t> ma non </a:t>
            </a:r>
            <a:r>
              <a:rPr lang="en-US" altLang="de-DE" dirty="0" err="1" smtClean="0"/>
              <a:t>abbracciare</a:t>
            </a:r>
            <a:r>
              <a:rPr lang="en-US" altLang="de-DE" dirty="0" smtClean="0"/>
              <a:t>).</a:t>
            </a:r>
            <a:endParaRPr lang="en-US" altLang="de-DE" u="sng" dirty="0" smtClean="0"/>
          </a:p>
          <a:p>
            <a:pPr marL="540000" indent="-360000"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Char char="Ø"/>
            </a:pPr>
            <a:endParaRPr lang="en-US" altLang="de-DE" sz="2000" u="sng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395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rende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dei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bravi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conversatori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ChangeArrowheads="1"/>
          </p:cNvSpPr>
          <p:nvPr/>
        </p:nvSpPr>
        <p:spPr bwMode="auto">
          <a:xfrm>
            <a:off x="0" y="0"/>
            <a:ext cx="9143950" cy="79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Leggi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implicite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212431" y="3244334"/>
            <a:ext cx="7191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8CADAE"/>
              </a:buClr>
            </a:pPr>
            <a:r>
              <a:rPr lang="de-DE" altLang="de-DE" dirty="0">
                <a:solidFill>
                  <a:schemeClr val="accent1"/>
                </a:solidFill>
              </a:rPr>
              <a:t>??</a:t>
            </a:r>
            <a:r>
              <a:rPr lang="de-DE" altLang="de-DE" dirty="0" smtClean="0">
                <a:solidFill>
                  <a:schemeClr val="accent1"/>
                </a:solidFill>
              </a:rPr>
              <a:t>?</a:t>
            </a:r>
            <a:endParaRPr lang="de-DE" altLang="de-DE" dirty="0">
              <a:solidFill>
                <a:schemeClr val="accent1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252413" y="1365250"/>
            <a:ext cx="8640000" cy="263149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puntuali</a:t>
            </a:r>
            <a:endParaRPr lang="en-US" altLang="de-DE" dirty="0" smtClean="0"/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Rivolgersi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anziane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non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formale</a:t>
            </a:r>
            <a:endParaRPr lang="en-US" altLang="de-DE" dirty="0" smtClean="0"/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cortesi</a:t>
            </a:r>
            <a:r>
              <a:rPr lang="en-US" altLang="de-DE" dirty="0" smtClean="0"/>
              <a:t>: dire “</a:t>
            </a:r>
            <a:r>
              <a:rPr lang="en-US" altLang="de-DE" dirty="0" err="1" smtClean="0"/>
              <a:t>prego</a:t>
            </a:r>
            <a:r>
              <a:rPr lang="en-US" altLang="de-DE" dirty="0" smtClean="0"/>
              <a:t>”, “grazie”, “mi </a:t>
            </a:r>
            <a:r>
              <a:rPr lang="en-US" altLang="de-DE" dirty="0" err="1" smtClean="0"/>
              <a:t>scusi</a:t>
            </a:r>
            <a:r>
              <a:rPr lang="en-US" altLang="de-DE" dirty="0" smtClean="0"/>
              <a:t>” etc.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caso</a:t>
            </a:r>
            <a:endParaRPr lang="en-US" altLang="de-DE" dirty="0" smtClean="0"/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Adattare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tono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volume </a:t>
            </a:r>
            <a:r>
              <a:rPr lang="en-US" altLang="de-DE" dirty="0" err="1" smtClean="0"/>
              <a:t>della</a:t>
            </a:r>
            <a:r>
              <a:rPr lang="en-US" altLang="de-DE" dirty="0" smtClean="0"/>
              <a:t> voce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situazione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luogo</a:t>
            </a:r>
            <a:r>
              <a:rPr lang="en-US" altLang="de-DE" dirty="0" smtClean="0"/>
              <a:t>, non </a:t>
            </a:r>
            <a:r>
              <a:rPr lang="en-US" altLang="de-DE" dirty="0" err="1" smtClean="0"/>
              <a:t>parlare</a:t>
            </a:r>
            <a:r>
              <a:rPr lang="en-US" altLang="de-DE" dirty="0" smtClean="0"/>
              <a:t> a voce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alta</a:t>
            </a:r>
            <a:r>
              <a:rPr lang="en-US" altLang="de-DE" dirty="0" smtClean="0"/>
              <a:t> (o </a:t>
            </a:r>
            <a:r>
              <a:rPr lang="en-US" altLang="de-DE" dirty="0" err="1" smtClean="0"/>
              <a:t>troppo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bassa</a:t>
            </a:r>
            <a:r>
              <a:rPr lang="en-US" altLang="de-DE" dirty="0" smtClean="0"/>
              <a:t>)</a:t>
            </a:r>
          </a:p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endParaRPr lang="en-US" altLang="de-DE" dirty="0"/>
          </a:p>
        </p:txBody>
      </p:sp>
      <p:pic>
        <p:nvPicPr>
          <p:cNvPr id="4608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113" y="5122862"/>
            <a:ext cx="2103887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8"/>
          <p:cNvSpPr txBox="1">
            <a:spLocks noChangeArrowheads="1"/>
          </p:cNvSpPr>
          <p:nvPr/>
        </p:nvSpPr>
        <p:spPr bwMode="auto">
          <a:xfrm>
            <a:off x="-69850" y="6680200"/>
            <a:ext cx="2381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/>
              <a:t>(“</a:t>
            </a:r>
            <a:r>
              <a:rPr lang="en-US" altLang="de-DE" sz="800" i="1" dirty="0" err="1" smtClean="0"/>
              <a:t>hermandad</a:t>
            </a:r>
            <a:r>
              <a:rPr lang="en-US" altLang="de-DE" sz="800" i="1" dirty="0" smtClean="0"/>
              <a:t> – friendship” by </a:t>
            </a:r>
            <a:r>
              <a:rPr lang="en-US" altLang="de-DE" sz="800" i="1" dirty="0" err="1" smtClean="0"/>
              <a:t>ruurmo</a:t>
            </a:r>
            <a:r>
              <a:rPr lang="en-US" altLang="de-DE" sz="800" i="1" dirty="0" smtClean="0"/>
              <a:t>)</a:t>
            </a:r>
            <a:endParaRPr lang="en-US" altLang="de-DE" sz="800" i="1" dirty="0"/>
          </a:p>
        </p:txBody>
      </p:sp>
      <p:grpSp>
        <p:nvGrpSpPr>
          <p:cNvPr id="46088" name="Group 15"/>
          <p:cNvGrpSpPr>
            <a:grpSpLocks/>
          </p:cNvGrpSpPr>
          <p:nvPr/>
        </p:nvGrpSpPr>
        <p:grpSpPr bwMode="auto">
          <a:xfrm>
            <a:off x="0" y="6167432"/>
            <a:ext cx="2679826" cy="536574"/>
            <a:chOff x="0" y="3957"/>
            <a:chExt cx="1474" cy="338"/>
          </a:xfrm>
        </p:grpSpPr>
        <p:sp>
          <p:nvSpPr>
            <p:cNvPr id="46090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46091" name="Picture 70" descr="Notizen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92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 smtClean="0"/>
                <a:t> </a:t>
              </a:r>
              <a:r>
                <a:rPr lang="de-DE" altLang="de-DE" sz="1200" dirty="0"/>
                <a:t>7.4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7.39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0"/>
            <a:ext cx="9143950" cy="79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Leggi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implicite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52000" y="1339850"/>
            <a:ext cx="86400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Vestire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adeguato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situazione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occasione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non </a:t>
            </a:r>
            <a:r>
              <a:rPr lang="en-US" altLang="de-DE" dirty="0" err="1" smtClean="0"/>
              <a:t>indossare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pantaloni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tuta</a:t>
            </a:r>
            <a:r>
              <a:rPr lang="en-US" altLang="de-DE" dirty="0" smtClean="0"/>
              <a:t>/</a:t>
            </a:r>
            <a:r>
              <a:rPr lang="en-US" altLang="de-DE" dirty="0" err="1" smtClean="0"/>
              <a:t>scarpe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ginnastica</a:t>
            </a:r>
            <a:r>
              <a:rPr lang="en-US" altLang="de-DE" dirty="0" smtClean="0"/>
              <a:t> a un </a:t>
            </a:r>
            <a:r>
              <a:rPr lang="en-US" altLang="de-DE" dirty="0" err="1" smtClean="0"/>
              <a:t>funerale</a:t>
            </a:r>
            <a:r>
              <a:rPr lang="en-US" altLang="de-DE" dirty="0" smtClean="0"/>
              <a:t> o a un </a:t>
            </a:r>
            <a:r>
              <a:rPr lang="en-US" altLang="de-DE" dirty="0" err="1" smtClean="0"/>
              <a:t>colloquio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lavoro</a:t>
            </a:r>
            <a:r>
              <a:rPr lang="en-US" altLang="de-DE" dirty="0" smtClean="0"/>
              <a:t>)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Prendersi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cura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dell’igiene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personale</a:t>
            </a:r>
            <a:r>
              <a:rPr lang="en-US" altLang="de-DE" dirty="0" smtClean="0"/>
              <a:t>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lavarsi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regolarmente</a:t>
            </a:r>
            <a:r>
              <a:rPr lang="en-US" altLang="de-DE" dirty="0" smtClean="0"/>
              <a:t> , non </a:t>
            </a:r>
            <a:r>
              <a:rPr lang="en-US" altLang="de-DE" dirty="0" err="1" smtClean="0"/>
              <a:t>indossare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vestiti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macchiati</a:t>
            </a:r>
            <a:r>
              <a:rPr lang="en-US" altLang="de-DE" dirty="0" smtClean="0"/>
              <a:t>)</a:t>
            </a:r>
            <a:endParaRPr lang="en-US" altLang="de-DE" dirty="0"/>
          </a:p>
        </p:txBody>
      </p:sp>
      <p:sp>
        <p:nvSpPr>
          <p:cNvPr id="47108" name="Rectangle 10"/>
          <p:cNvSpPr>
            <a:spLocks noChangeArrowheads="1"/>
          </p:cNvSpPr>
          <p:nvPr/>
        </p:nvSpPr>
        <p:spPr bwMode="auto">
          <a:xfrm>
            <a:off x="7380288" y="5876925"/>
            <a:ext cx="12954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pic>
        <p:nvPicPr>
          <p:cNvPr id="47109" name="Picture 13" descr="3053413712_6df07eb6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3208338"/>
            <a:ext cx="28511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14"/>
          <p:cNvSpPr>
            <a:spLocks noChangeArrowheads="1"/>
          </p:cNvSpPr>
          <p:nvPr/>
        </p:nvSpPr>
        <p:spPr bwMode="auto">
          <a:xfrm>
            <a:off x="-93663" y="6680200"/>
            <a:ext cx="24176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/>
              <a:t>(“008-People We Know” by gingerpig2000)</a:t>
            </a:r>
            <a:endParaRPr lang="en-US" altLang="de-DE" sz="800" i="1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3950" cy="79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Leggi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implicite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066800" y="1828800"/>
            <a:ext cx="708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sz="240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51694" y="1366838"/>
            <a:ext cx="8640612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6575" indent="-536575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1524000" indent="-357188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90011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indent="0" eaLnBrk="1" hangingPunct="1">
              <a:spcBef>
                <a:spcPts val="12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dirty="0" smtClean="0"/>
              <a:t>“</a:t>
            </a:r>
            <a:r>
              <a:rPr lang="en-US" altLang="de-DE" dirty="0" err="1" smtClean="0"/>
              <a:t>buone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maniere</a:t>
            </a:r>
            <a:r>
              <a:rPr lang="en-US" altLang="de-DE" dirty="0" smtClean="0"/>
              <a:t>”, 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.: 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ruttare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publico</a:t>
            </a:r>
            <a:r>
              <a:rPr lang="en-US" altLang="de-DE" dirty="0" smtClean="0"/>
              <a:t> – </a:t>
            </a:r>
            <a:r>
              <a:rPr lang="en-US" altLang="de-DE" dirty="0" err="1" smtClean="0"/>
              <a:t>altrimenti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scusarsi</a:t>
            </a:r>
            <a:endParaRPr lang="en-US" altLang="de-DE" dirty="0" smtClean="0"/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/>
              <a:t>Mettere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mano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davanti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bocca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sbadiglia</a:t>
            </a:r>
            <a:endParaRPr lang="en-US" altLang="de-DE" dirty="0" smtClean="0"/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err="1" smtClean="0"/>
              <a:t>Allontanarsi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tavolo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soffia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naso</a:t>
            </a:r>
            <a:endParaRPr lang="en-US" altLang="de-DE" dirty="0" smtClean="0"/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fumare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mentre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stanno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mangiando</a:t>
            </a:r>
            <a:endParaRPr lang="en-US" altLang="de-DE" dirty="0" smtClean="0">
              <a:solidFill>
                <a:srgbClr val="FF5050"/>
              </a:solidFill>
            </a:endParaRP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parlare</a:t>
            </a:r>
            <a:r>
              <a:rPr lang="en-US" altLang="de-DE" dirty="0" smtClean="0"/>
              <a:t> con la </a:t>
            </a:r>
            <a:r>
              <a:rPr lang="en-US" altLang="de-DE" dirty="0" err="1" smtClean="0"/>
              <a:t>bocca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piena</a:t>
            </a:r>
            <a:endParaRPr lang="en-US" altLang="de-DE" dirty="0" smtClean="0"/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</a:t>
            </a:r>
            <a:r>
              <a:rPr lang="en-US" altLang="de-DE" dirty="0" err="1" smtClean="0"/>
              <a:t>sputare</a:t>
            </a:r>
            <a:r>
              <a:rPr lang="en-US" altLang="de-DE" dirty="0" smtClean="0"/>
              <a:t> a terra</a:t>
            </a:r>
          </a:p>
          <a:p>
            <a:pPr marL="540000" lvl="1" indent="-360000" eaLnBrk="1" hangingPunct="1">
              <a:spcBef>
                <a:spcPts val="1200"/>
              </a:spcBef>
              <a:buFontTx/>
              <a:buChar char="o"/>
            </a:pPr>
            <a:r>
              <a:rPr lang="en-US" altLang="de-DE" dirty="0" smtClean="0"/>
              <a:t>Non dire </a:t>
            </a:r>
            <a:r>
              <a:rPr lang="en-US" altLang="de-DE" dirty="0" err="1" smtClean="0"/>
              <a:t>parolacce</a:t>
            </a:r>
            <a:endParaRPr lang="en-US" altLang="de-DE" dirty="0"/>
          </a:p>
        </p:txBody>
      </p:sp>
      <p:pic>
        <p:nvPicPr>
          <p:cNvPr id="48132" name="Picture 7" descr="1309288105_150d1fa560No Toser-No Coughing Zone-flickr-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1" y="4794621"/>
            <a:ext cx="1866900" cy="1864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Rectangle 8"/>
          <p:cNvSpPr>
            <a:spLocks noChangeArrowheads="1"/>
          </p:cNvSpPr>
          <p:nvPr/>
        </p:nvSpPr>
        <p:spPr bwMode="auto">
          <a:xfrm>
            <a:off x="-82550" y="6680200"/>
            <a:ext cx="59404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r>
              <a:rPr lang="en-US" altLang="de-DE" sz="800" i="1" dirty="0" smtClean="0">
                <a:latin typeface="Arial" charset="0"/>
              </a:rPr>
              <a:t>(“</a:t>
            </a:r>
            <a:r>
              <a:rPr lang="en-US" altLang="de-DE" sz="800" i="1" dirty="0" smtClean="0"/>
              <a:t>No </a:t>
            </a:r>
            <a:r>
              <a:rPr lang="en-US" altLang="de-DE" sz="800" i="1" dirty="0" err="1" smtClean="0"/>
              <a:t>Toser</a:t>
            </a:r>
            <a:r>
              <a:rPr lang="en-US" altLang="de-DE" sz="800" i="1" dirty="0" smtClean="0"/>
              <a:t> / No Coughing Zone</a:t>
            </a:r>
            <a:r>
              <a:rPr lang="en-US" altLang="de-DE" sz="800" i="1" dirty="0" smtClean="0">
                <a:latin typeface="Arial" charset="0"/>
              </a:rPr>
              <a:t>” by</a:t>
            </a:r>
            <a:r>
              <a:rPr lang="en-US" altLang="de-DE" sz="800" i="1" dirty="0" smtClean="0"/>
              <a:t> Michael </a:t>
            </a:r>
            <a:r>
              <a:rPr lang="en-US" altLang="de-DE" sz="800" i="1" dirty="0" err="1" smtClean="0"/>
              <a:t>Slichenmyer</a:t>
            </a:r>
            <a:r>
              <a:rPr lang="en-US" altLang="de-DE" sz="800" i="1" dirty="0" smtClean="0"/>
              <a:t> (www.flickr.com/photos/notunlike)</a:t>
            </a:r>
            <a:endParaRPr lang="en-US" altLang="de-DE" sz="800" i="1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3950" cy="79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Leggi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sociali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implicite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754" y="1126543"/>
            <a:ext cx="4368441" cy="5450471"/>
          </a:xfrm>
          <a:prstGeom prst="rect">
            <a:avLst/>
          </a:prstGeom>
        </p:spPr>
      </p:pic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0" y="0"/>
            <a:ext cx="9143950" cy="79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r>
              <a:rPr lang="en-US" altLang="de-DE" sz="2000" dirty="0" smtClean="0">
                <a:solidFill>
                  <a:schemeClr val="accent1"/>
                </a:solidFill>
              </a:rPr>
              <a:t>“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Dalla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stanza del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terapeuta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giorni</a:t>
            </a:r>
            <a:r>
              <a:rPr lang="en-US" altLang="de-DE" sz="2000" dirty="0" smtClean="0">
                <a:solidFill>
                  <a:schemeClr val="accent1"/>
                </a:solidFill>
              </a:rPr>
              <a:t>”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grpSp>
        <p:nvGrpSpPr>
          <p:cNvPr id="49157" name="Group 15"/>
          <p:cNvGrpSpPr>
            <a:grpSpLocks/>
          </p:cNvGrpSpPr>
          <p:nvPr/>
        </p:nvGrpSpPr>
        <p:grpSpPr bwMode="auto">
          <a:xfrm>
            <a:off x="0" y="6167438"/>
            <a:ext cx="2625505" cy="536575"/>
            <a:chOff x="0" y="3957"/>
            <a:chExt cx="1474" cy="338"/>
          </a:xfrm>
        </p:grpSpPr>
        <p:sp>
          <p:nvSpPr>
            <p:cNvPr id="49159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49160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1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en-US" altLang="de-DE" sz="1200" dirty="0" smtClean="0"/>
                <a:t> </a:t>
              </a:r>
              <a:r>
                <a:rPr lang="de-DE" altLang="de-DE" sz="1200" dirty="0" smtClean="0"/>
                <a:t>7.5</a:t>
              </a:r>
              <a:endParaRPr lang="de-DE" altLang="de-DE" sz="1200" dirty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 rot="19806148">
            <a:off x="3429772" y="3175314"/>
            <a:ext cx="227488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Foglio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 di </a:t>
            </a:r>
            <a:r>
              <a:rPr lang="en-US" sz="2400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50000"/>
                    </a:srgbClr>
                  </a:outerShdw>
                </a:effectLst>
              </a:rPr>
              <a:t>lavoro</a:t>
            </a:r>
            <a:endParaRPr lang="en-US" sz="2400" b="1" dirty="0">
              <a:solidFill>
                <a:schemeClr val="bg1">
                  <a:lumMod val="85000"/>
                </a:schemeClr>
              </a:solidFill>
              <a:effectLst>
                <a:outerShdw blurRad="50800" dist="50800" dir="54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51413" y="1762125"/>
            <a:ext cx="8641175" cy="375487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dirty="0" smtClean="0"/>
              <a:t>Si </a:t>
            </a:r>
            <a:r>
              <a:rPr lang="en-US" altLang="de-DE" dirty="0" err="1" smtClean="0"/>
              <a:t>dovrebbero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trarre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conclusioni</a:t>
            </a:r>
            <a:r>
              <a:rPr lang="en-US" altLang="de-DE" dirty="0" smtClean="0"/>
              <a:t> definitive </a:t>
            </a:r>
            <a:r>
              <a:rPr lang="en-US" altLang="de-DE" dirty="0" err="1" smtClean="0"/>
              <a:t>su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un’altra</a:t>
            </a:r>
            <a:r>
              <a:rPr lang="en-US" altLang="de-DE" dirty="0" smtClean="0"/>
              <a:t> persona solo se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conosce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bene</a:t>
            </a:r>
            <a:r>
              <a:rPr lang="en-US" altLang="de-DE" dirty="0" smtClean="0"/>
              <a:t> la persona in </a:t>
            </a:r>
            <a:r>
              <a:rPr lang="en-US" altLang="de-DE" dirty="0" err="1" smtClean="0"/>
              <a:t>questione</a:t>
            </a:r>
            <a:r>
              <a:rPr lang="en-US" altLang="de-DE" dirty="0" smtClean="0"/>
              <a:t> o se la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è vista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vicino</a:t>
            </a:r>
            <a:r>
              <a:rPr lang="en-US" altLang="de-DE" dirty="0" smtClean="0"/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dirty="0" smtClean="0"/>
              <a:t>Le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viso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gesti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indizi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importanti</a:t>
            </a:r>
            <a:r>
              <a:rPr lang="en-US" altLang="de-DE" dirty="0" smtClean="0"/>
              <a:t> per </a:t>
            </a:r>
            <a:r>
              <a:rPr lang="en-US" altLang="de-DE" dirty="0" err="1" smtClean="0"/>
              <a:t>capire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prova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persona, ma a volte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fuorvianti</a:t>
            </a:r>
            <a:r>
              <a:rPr lang="en-US" altLang="de-DE" dirty="0" smtClean="0"/>
              <a:t>!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valutano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situazioni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complesse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, è </a:t>
            </a:r>
            <a:r>
              <a:rPr lang="en-US" altLang="de-DE" dirty="0" err="1" smtClean="0"/>
              <a:t>cruciale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considerare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tutte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disponibili</a:t>
            </a:r>
            <a:r>
              <a:rPr lang="en-US" altLang="de-DE" dirty="0" smtClean="0"/>
              <a:t>.</a:t>
            </a:r>
          </a:p>
          <a:p>
            <a:pPr marL="534988" indent="0" eaLnBrk="1" hangingPunct="1">
              <a:spcBef>
                <a:spcPts val="1200"/>
              </a:spcBef>
              <a:buClr>
                <a:srgbClr val="8CADAE"/>
              </a:buClr>
              <a:buSzTx/>
            </a:pPr>
            <a:r>
              <a:rPr lang="en-US" altLang="de-DE" b="1" dirty="0" err="1" smtClean="0"/>
              <a:t>Attenzione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Il </a:t>
            </a:r>
            <a:r>
              <a:rPr lang="en-US" altLang="de-DE" dirty="0" err="1" smtClean="0"/>
              <a:t>nostro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attuale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stato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d’animo</a:t>
            </a:r>
            <a:r>
              <a:rPr lang="en-US" altLang="de-DE" dirty="0" smtClean="0"/>
              <a:t> influenza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nostro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percepire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nostro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ambiente</a:t>
            </a:r>
            <a:r>
              <a:rPr lang="en-US" altLang="de-DE" dirty="0" smtClean="0"/>
              <a:t> (ad 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come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valuta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persona).</a:t>
            </a:r>
            <a:r>
              <a:rPr lang="en-US" altLang="de-DE" dirty="0" smtClean="0">
                <a:solidFill>
                  <a:srgbClr val="FF5050"/>
                </a:solidFill>
              </a:rPr>
              <a:t> 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interagiamo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molte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leggi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sociali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implicite</a:t>
            </a:r>
            <a:r>
              <a:rPr lang="en-US" altLang="de-DE" dirty="0" smtClean="0"/>
              <a:t>)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dovrebbero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seguite</a:t>
            </a:r>
            <a:r>
              <a:rPr lang="en-US" altLang="de-DE" dirty="0" smtClean="0"/>
              <a:t>.</a:t>
            </a:r>
            <a:endParaRPr lang="en-US" altLang="de-DE" dirty="0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94138" y="2400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sp>
        <p:nvSpPr>
          <p:cNvPr id="50182" name="Text Box 10"/>
          <p:cNvSpPr txBox="1">
            <a:spLocks noChangeArrowheads="1"/>
          </p:cNvSpPr>
          <p:nvPr/>
        </p:nvSpPr>
        <p:spPr bwMode="auto">
          <a:xfrm>
            <a:off x="0" y="196381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Applicazione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giorni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50183" name="Rectangle 6"/>
          <p:cNvSpPr>
            <a:spLocks noChangeArrowheads="1"/>
          </p:cNvSpPr>
          <p:nvPr/>
        </p:nvSpPr>
        <p:spPr bwMode="auto">
          <a:xfrm>
            <a:off x="252000" y="1341438"/>
            <a:ext cx="864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b="1" dirty="0" err="1" smtClean="0"/>
              <a:t>Obiettivi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di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apprendimento</a:t>
            </a:r>
            <a:r>
              <a:rPr lang="en-US" altLang="de-DE" b="1" dirty="0" smtClean="0"/>
              <a:t>: </a:t>
            </a:r>
            <a:endParaRPr lang="en-US" altLang="de-DE" b="1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51413" y="1762125"/>
            <a:ext cx="8641175" cy="30162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Prendere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l’abitudine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considerare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almeno</a:t>
            </a:r>
            <a:r>
              <a:rPr lang="en-US" altLang="de-DE" dirty="0" smtClean="0"/>
              <a:t> 2-3 </a:t>
            </a:r>
            <a:r>
              <a:rPr lang="en-US" altLang="de-DE" dirty="0" err="1" smtClean="0"/>
              <a:t>spiegazioni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sentiamo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confusi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irritati</a:t>
            </a:r>
            <a:r>
              <a:rPr lang="en-US" altLang="de-DE" dirty="0" smtClean="0"/>
              <a:t>, o </a:t>
            </a:r>
            <a:r>
              <a:rPr lang="en-US" altLang="de-DE" dirty="0" err="1" smtClean="0"/>
              <a:t>stressati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.</a:t>
            </a:r>
          </a:p>
          <a:p>
            <a:pPr marL="54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Considerare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anche</a:t>
            </a:r>
            <a:r>
              <a:rPr lang="en-US" altLang="de-DE" dirty="0" smtClean="0"/>
              <a:t> lo stile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vita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,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mattiniero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qualcun’altro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nottambulo</a:t>
            </a:r>
            <a:r>
              <a:rPr lang="en-US" altLang="de-DE" dirty="0" smtClean="0"/>
              <a:t> – o le </a:t>
            </a:r>
            <a:r>
              <a:rPr lang="en-US" altLang="de-DE" dirty="0" err="1" smtClean="0"/>
              <a:t>circostanze</a:t>
            </a:r>
            <a:r>
              <a:rPr lang="en-US" altLang="de-DE" dirty="0" smtClean="0"/>
              <a:t> in  cui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persona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trova</a:t>
            </a:r>
            <a:r>
              <a:rPr lang="en-US" altLang="de-DE" dirty="0" smtClean="0"/>
              <a:t>. Se </a:t>
            </a:r>
            <a:r>
              <a:rPr lang="en-US" altLang="de-DE" dirty="0" err="1" smtClean="0"/>
              <a:t>qualcuno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</a:t>
            </a:r>
            <a:r>
              <a:rPr lang="en-US" altLang="de-DE" dirty="0" smtClean="0"/>
              <a:t> un </a:t>
            </a:r>
            <a:r>
              <a:rPr lang="en-US" altLang="de-DE" dirty="0" err="1" smtClean="0"/>
              <a:t>commento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sgradevole</a:t>
            </a:r>
            <a:r>
              <a:rPr lang="en-US" altLang="de-DE" dirty="0" smtClean="0"/>
              <a:t>, non è </a:t>
            </a:r>
            <a:r>
              <a:rPr lang="en-US" altLang="de-DE" dirty="0" err="1" smtClean="0"/>
              <a:t>necessariamente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cattivo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pazzo</a:t>
            </a:r>
            <a:r>
              <a:rPr lang="en-US" altLang="de-DE" dirty="0" smtClean="0"/>
              <a:t> ma </a:t>
            </a:r>
            <a:r>
              <a:rPr lang="en-US" altLang="de-DE" dirty="0" err="1" smtClean="0"/>
              <a:t>forse</a:t>
            </a:r>
            <a:r>
              <a:rPr lang="en-US" altLang="de-DE" dirty="0" smtClean="0"/>
              <a:t> è solo </a:t>
            </a:r>
            <a:r>
              <a:rPr lang="en-US" altLang="de-DE" dirty="0" err="1" smtClean="0"/>
              <a:t>sconsiderato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Nessuno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reagisce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modo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giusto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adeguato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ogni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momento</a:t>
            </a:r>
            <a:r>
              <a:rPr lang="en-US" altLang="de-DE" dirty="0" smtClean="0"/>
              <a:t>. </a:t>
            </a:r>
            <a:br>
              <a:rPr lang="en-US" altLang="de-DE" dirty="0" smtClean="0"/>
            </a:b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onesti</a:t>
            </a:r>
            <a:r>
              <a:rPr lang="en-US" altLang="de-DE" dirty="0" smtClean="0"/>
              <a:t>: non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sempre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grado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giusti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adeguati</a:t>
            </a:r>
            <a:r>
              <a:rPr lang="en-US" altLang="de-DE" dirty="0" smtClean="0"/>
              <a:t>.</a:t>
            </a:r>
            <a:r>
              <a:rPr lang="en-US" altLang="de-DE" sz="1200" dirty="0" smtClean="0"/>
              <a:t> </a:t>
            </a:r>
            <a:endParaRPr lang="en-US" altLang="de-DE" sz="1200" dirty="0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94138" y="2400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>
              <a:latin typeface="Arial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196381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Applicazione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alla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vita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sz="2000" dirty="0" smtClean="0">
                <a:solidFill>
                  <a:schemeClr val="accent1"/>
                </a:solidFill>
              </a:rPr>
              <a:t>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giorni</a:t>
            </a:r>
            <a:endParaRPr lang="en-US" altLang="de-DE" sz="2000" dirty="0">
              <a:solidFill>
                <a:schemeClr val="accent1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2000" y="1341438"/>
            <a:ext cx="864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b="1" dirty="0" err="1" smtClean="0"/>
              <a:t>Obiettivi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di</a:t>
            </a:r>
            <a:r>
              <a:rPr lang="en-US" altLang="de-DE" b="1" dirty="0" smtClean="0"/>
              <a:t> </a:t>
            </a:r>
            <a:r>
              <a:rPr lang="en-US" altLang="de-DE" b="1" dirty="0" err="1" smtClean="0"/>
              <a:t>apprendimento</a:t>
            </a:r>
            <a:r>
              <a:rPr lang="en-US" altLang="de-DE" b="1" dirty="0" smtClean="0"/>
              <a:t>: </a:t>
            </a:r>
            <a:endParaRPr lang="en-US" altLang="de-DE" b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385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52000" y="1341438"/>
            <a:ext cx="8640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dirty="0" smtClean="0">
                <a:latin typeface="+mj-lt"/>
              </a:rPr>
              <a:t>Durante </a:t>
            </a:r>
            <a:r>
              <a:rPr lang="en-US" altLang="de-DE" dirty="0" err="1" smtClean="0">
                <a:latin typeface="+mj-lt"/>
              </a:rPr>
              <a:t>una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psicosi</a:t>
            </a:r>
            <a:r>
              <a:rPr lang="en-US" altLang="de-DE" dirty="0" smtClean="0">
                <a:latin typeface="+mj-lt"/>
              </a:rPr>
              <a:t>, le </a:t>
            </a:r>
            <a:r>
              <a:rPr lang="en-US" altLang="de-DE" dirty="0" err="1" smtClean="0">
                <a:latin typeface="+mj-lt"/>
              </a:rPr>
              <a:t>persone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tendono</a:t>
            </a:r>
            <a:r>
              <a:rPr lang="en-US" altLang="de-DE" dirty="0" smtClean="0">
                <a:latin typeface="+mj-lt"/>
              </a:rPr>
              <a:t> a </a:t>
            </a:r>
            <a:r>
              <a:rPr lang="en-US" altLang="de-DE" dirty="0" err="1" smtClean="0">
                <a:latin typeface="+mj-lt"/>
              </a:rPr>
              <a:t>interpretare</a:t>
            </a:r>
            <a:r>
              <a:rPr lang="en-US" altLang="de-DE" dirty="0" smtClean="0">
                <a:latin typeface="+mj-lt"/>
              </a:rPr>
              <a:t> in </a:t>
            </a:r>
            <a:r>
              <a:rPr lang="en-US" altLang="de-DE" dirty="0" err="1" smtClean="0">
                <a:latin typeface="+mj-lt"/>
              </a:rPr>
              <a:t>modo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sbagliato</a:t>
            </a:r>
            <a:r>
              <a:rPr lang="en-US" altLang="de-DE" dirty="0" smtClean="0">
                <a:latin typeface="+mj-lt"/>
              </a:rPr>
              <a:t> o </a:t>
            </a:r>
            <a:r>
              <a:rPr lang="en-US" altLang="de-DE" dirty="0" err="1" smtClean="0">
                <a:latin typeface="+mj-lt"/>
              </a:rPr>
              <a:t>esagerato</a:t>
            </a:r>
            <a:r>
              <a:rPr lang="en-US" altLang="de-DE" dirty="0" smtClean="0">
                <a:latin typeface="+mj-lt"/>
              </a:rPr>
              <a:t> le </a:t>
            </a:r>
            <a:r>
              <a:rPr lang="en-US" altLang="de-DE" dirty="0" err="1" smtClean="0">
                <a:latin typeface="+mj-lt"/>
              </a:rPr>
              <a:t>espressioni</a:t>
            </a:r>
            <a:r>
              <a:rPr lang="en-US" altLang="de-DE" dirty="0" smtClean="0">
                <a:latin typeface="+mj-lt"/>
              </a:rPr>
              <a:t> del </a:t>
            </a:r>
            <a:r>
              <a:rPr lang="en-US" altLang="de-DE" dirty="0" err="1" smtClean="0">
                <a:latin typeface="+mj-lt"/>
              </a:rPr>
              <a:t>viso</a:t>
            </a:r>
            <a:r>
              <a:rPr lang="en-US" altLang="de-DE" dirty="0" smtClean="0">
                <a:latin typeface="+mj-lt"/>
              </a:rPr>
              <a:t> e le </a:t>
            </a:r>
            <a:r>
              <a:rPr lang="en-US" altLang="de-DE" dirty="0" err="1" smtClean="0">
                <a:latin typeface="+mj-lt"/>
              </a:rPr>
              <a:t>azioni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degli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altri</a:t>
            </a:r>
            <a:r>
              <a:rPr lang="en-US" altLang="de-DE" dirty="0" smtClean="0">
                <a:latin typeface="+mj-lt"/>
              </a:rPr>
              <a:t>. </a:t>
            </a:r>
          </a:p>
          <a:p>
            <a:pPr marL="180000" eaLnBrk="1" hangingPunct="1">
              <a:spcBef>
                <a:spcPts val="1200"/>
              </a:spcBef>
              <a:defRPr/>
            </a:pPr>
            <a:r>
              <a:rPr lang="en-US" altLang="de-DE" dirty="0" err="1" smtClean="0">
                <a:latin typeface="+mj-lt"/>
              </a:rPr>
              <a:t>Molte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cose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sono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negli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occhi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di</a:t>
            </a:r>
            <a:r>
              <a:rPr lang="en-US" altLang="de-DE" dirty="0" smtClean="0">
                <a:latin typeface="+mj-lt"/>
              </a:rPr>
              <a:t> chi </a:t>
            </a:r>
            <a:r>
              <a:rPr lang="en-US" altLang="de-DE" dirty="0" err="1" smtClean="0">
                <a:latin typeface="+mj-lt"/>
              </a:rPr>
              <a:t>guarda</a:t>
            </a:r>
            <a:r>
              <a:rPr lang="en-US" altLang="de-DE" dirty="0" smtClean="0">
                <a:latin typeface="+mj-lt"/>
              </a:rPr>
              <a:t>. Il </a:t>
            </a:r>
            <a:r>
              <a:rPr lang="en-US" altLang="de-DE" dirty="0" err="1" smtClean="0">
                <a:latin typeface="+mj-lt"/>
              </a:rPr>
              <a:t>nostro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stato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d’animo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influisce</a:t>
            </a:r>
            <a:r>
              <a:rPr lang="en-US" altLang="de-DE" dirty="0" smtClean="0">
                <a:latin typeface="+mj-lt"/>
              </a:rPr>
              <a:t> la nostra </a:t>
            </a:r>
            <a:r>
              <a:rPr lang="en-US" altLang="de-DE" dirty="0" err="1" smtClean="0">
                <a:latin typeface="+mj-lt"/>
              </a:rPr>
              <a:t>percezione</a:t>
            </a:r>
            <a:r>
              <a:rPr lang="en-US" altLang="de-DE" dirty="0" smtClean="0">
                <a:latin typeface="+mj-lt"/>
              </a:rPr>
              <a:t> del </a:t>
            </a:r>
            <a:r>
              <a:rPr lang="en-US" altLang="de-DE" dirty="0" err="1" smtClean="0">
                <a:latin typeface="+mj-lt"/>
              </a:rPr>
              <a:t>nostro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intero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ambiente</a:t>
            </a:r>
            <a:r>
              <a:rPr lang="en-US" altLang="de-DE" dirty="0" smtClean="0">
                <a:latin typeface="+mj-lt"/>
              </a:rPr>
              <a:t>(ad </a:t>
            </a:r>
            <a:r>
              <a:rPr lang="en-US" altLang="de-DE" dirty="0" err="1" smtClean="0">
                <a:latin typeface="+mj-lt"/>
              </a:rPr>
              <a:t>es</a:t>
            </a:r>
            <a:r>
              <a:rPr lang="en-US" altLang="de-DE" dirty="0" smtClean="0">
                <a:latin typeface="+mj-lt"/>
              </a:rPr>
              <a:t>. i </a:t>
            </a:r>
            <a:r>
              <a:rPr lang="en-US" altLang="de-DE" dirty="0" err="1" smtClean="0">
                <a:latin typeface="+mj-lt"/>
              </a:rPr>
              <a:t>sentimenti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sospetto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quando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si</a:t>
            </a:r>
            <a:r>
              <a:rPr lang="en-US" altLang="de-DE" dirty="0" smtClean="0">
                <a:latin typeface="+mj-lt"/>
              </a:rPr>
              <a:t> è </a:t>
            </a:r>
            <a:r>
              <a:rPr lang="en-US" altLang="de-DE" dirty="0" err="1" smtClean="0">
                <a:latin typeface="+mj-lt"/>
              </a:rPr>
              <a:t>ansiosi</a:t>
            </a:r>
            <a:r>
              <a:rPr lang="en-US" altLang="de-DE" dirty="0" smtClean="0">
                <a:latin typeface="+mj-lt"/>
              </a:rPr>
              <a:t>; </a:t>
            </a:r>
            <a:r>
              <a:rPr lang="en-US" altLang="de-DE" dirty="0" err="1" smtClean="0">
                <a:latin typeface="+mj-lt"/>
              </a:rPr>
              <a:t>sentimenti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determinazione</a:t>
            </a:r>
            <a:r>
              <a:rPr lang="en-US" altLang="de-DE" dirty="0" smtClean="0">
                <a:latin typeface="+mj-lt"/>
              </a:rPr>
              <a:t> e </a:t>
            </a:r>
            <a:r>
              <a:rPr lang="en-US" altLang="de-DE" dirty="0" err="1" smtClean="0">
                <a:latin typeface="+mj-lt"/>
              </a:rPr>
              <a:t>di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fortuna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quando</a:t>
            </a:r>
            <a:r>
              <a:rPr lang="en-US" altLang="de-DE" dirty="0" smtClean="0">
                <a:latin typeface="+mj-lt"/>
              </a:rPr>
              <a:t> </a:t>
            </a:r>
            <a:r>
              <a:rPr lang="en-US" altLang="de-DE" dirty="0" err="1" smtClean="0">
                <a:latin typeface="+mj-lt"/>
              </a:rPr>
              <a:t>si</a:t>
            </a:r>
            <a:r>
              <a:rPr lang="en-US" altLang="de-DE" dirty="0" smtClean="0">
                <a:latin typeface="+mj-lt"/>
              </a:rPr>
              <a:t> è </a:t>
            </a:r>
            <a:r>
              <a:rPr lang="en-US" altLang="de-DE" dirty="0" err="1" smtClean="0">
                <a:latin typeface="+mj-lt"/>
              </a:rPr>
              <a:t>euforici</a:t>
            </a:r>
            <a:r>
              <a:rPr lang="en-US" altLang="de-DE" dirty="0" smtClean="0">
                <a:latin typeface="+mj-lt"/>
              </a:rPr>
              <a:t>). 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>
              <a:latin typeface="+mj-lt"/>
            </a:endParaRPr>
          </a:p>
          <a:p>
            <a:pPr marL="180000" eaLnBrk="1" hangingPunct="1">
              <a:spcBef>
                <a:spcPts val="1200"/>
              </a:spcBef>
              <a:defRPr/>
            </a:pPr>
            <a:r>
              <a:rPr lang="en-US" altLang="de-DE" i="1" dirty="0" err="1" smtClean="0">
                <a:latin typeface="+mj-lt"/>
              </a:rPr>
              <a:t>Quali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aspetti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di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questo</a:t>
            </a:r>
            <a:r>
              <a:rPr lang="en-US" altLang="de-DE" i="1" dirty="0" smtClean="0">
                <a:latin typeface="+mj-lt"/>
              </a:rPr>
              <a:t> modulo </a:t>
            </a:r>
            <a:r>
              <a:rPr lang="en-US" altLang="de-DE" i="1" dirty="0" err="1" smtClean="0">
                <a:latin typeface="+mj-lt"/>
              </a:rPr>
              <a:t>trovo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particolarmente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utili</a:t>
            </a:r>
            <a:r>
              <a:rPr lang="en-US" altLang="de-DE" i="1" dirty="0" smtClean="0">
                <a:latin typeface="+mj-lt"/>
              </a:rPr>
              <a:t>? </a:t>
            </a:r>
          </a:p>
          <a:p>
            <a:pPr marL="180000" eaLnBrk="1" hangingPunct="1">
              <a:spcBef>
                <a:spcPts val="1200"/>
              </a:spcBef>
              <a:defRPr/>
            </a:pPr>
            <a:r>
              <a:rPr lang="en-US" altLang="de-DE" i="1" dirty="0" err="1" smtClean="0">
                <a:latin typeface="+mj-lt"/>
              </a:rPr>
              <a:t>Quando</a:t>
            </a:r>
            <a:r>
              <a:rPr lang="en-US" altLang="de-DE" i="1" dirty="0" smtClean="0">
                <a:latin typeface="+mj-lt"/>
              </a:rPr>
              <a:t> e in </a:t>
            </a:r>
            <a:r>
              <a:rPr lang="en-US" altLang="de-DE" i="1" dirty="0" err="1" smtClean="0">
                <a:latin typeface="+mj-lt"/>
              </a:rPr>
              <a:t>quali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situazioni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specifiche</a:t>
            </a:r>
            <a:r>
              <a:rPr lang="en-US" altLang="de-DE" i="1" dirty="0" smtClean="0">
                <a:latin typeface="+mj-lt"/>
              </a:rPr>
              <a:t> future </a:t>
            </a:r>
            <a:r>
              <a:rPr lang="en-US" altLang="de-DE" i="1" dirty="0" err="1" smtClean="0">
                <a:latin typeface="+mj-lt"/>
              </a:rPr>
              <a:t>potrei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mettere</a:t>
            </a:r>
            <a:r>
              <a:rPr lang="en-US" altLang="de-DE" i="1" dirty="0" smtClean="0">
                <a:latin typeface="+mj-lt"/>
              </a:rPr>
              <a:t> in </a:t>
            </a:r>
            <a:r>
              <a:rPr lang="en-US" altLang="de-DE" i="1" dirty="0" err="1" smtClean="0">
                <a:latin typeface="+mj-lt"/>
              </a:rPr>
              <a:t>pratica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quello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che</a:t>
            </a:r>
            <a:r>
              <a:rPr lang="en-US" altLang="de-DE" i="1" dirty="0" smtClean="0">
                <a:latin typeface="+mj-lt"/>
              </a:rPr>
              <a:t> ho </a:t>
            </a:r>
            <a:r>
              <a:rPr lang="en-US" altLang="de-DE" i="1" dirty="0" err="1" smtClean="0">
                <a:latin typeface="+mj-lt"/>
              </a:rPr>
              <a:t>appreso</a:t>
            </a:r>
            <a:r>
              <a:rPr lang="en-US" altLang="de-DE" i="1" dirty="0" smtClean="0">
                <a:latin typeface="+mj-lt"/>
              </a:rPr>
              <a:t>? </a:t>
            </a:r>
            <a:r>
              <a:rPr lang="en-US" altLang="de-DE" i="1" dirty="0" err="1" smtClean="0">
                <a:latin typeface="+mj-lt"/>
              </a:rPr>
              <a:t>Cosa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potrebbe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aiutarmi</a:t>
            </a:r>
            <a:r>
              <a:rPr lang="en-US" altLang="de-DE" i="1" dirty="0" smtClean="0">
                <a:latin typeface="+mj-lt"/>
              </a:rPr>
              <a:t> (ad </a:t>
            </a:r>
            <a:r>
              <a:rPr lang="en-US" altLang="de-DE" i="1" dirty="0" err="1" smtClean="0">
                <a:latin typeface="+mj-lt"/>
              </a:rPr>
              <a:t>esempio</a:t>
            </a:r>
            <a:r>
              <a:rPr lang="en-US" altLang="de-DE" i="1" dirty="0" smtClean="0">
                <a:latin typeface="+mj-lt"/>
              </a:rPr>
              <a:t> a </a:t>
            </a:r>
            <a:r>
              <a:rPr lang="en-US" altLang="de-DE" i="1" dirty="0" err="1" smtClean="0">
                <a:latin typeface="+mj-lt"/>
              </a:rPr>
              <a:t>sentirmi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meno</a:t>
            </a:r>
            <a:r>
              <a:rPr lang="en-US" altLang="de-DE" i="1" dirty="0" smtClean="0">
                <a:latin typeface="+mj-lt"/>
              </a:rPr>
              <a:t> </a:t>
            </a:r>
            <a:r>
              <a:rPr lang="en-US" altLang="de-DE" i="1" dirty="0" err="1" smtClean="0">
                <a:latin typeface="+mj-lt"/>
              </a:rPr>
              <a:t>teso</a:t>
            </a:r>
            <a:r>
              <a:rPr lang="en-US" altLang="de-DE" i="1" dirty="0" smtClean="0">
                <a:latin typeface="+mj-lt"/>
              </a:rPr>
              <a:t>)?</a:t>
            </a:r>
          </a:p>
          <a:p>
            <a:pPr eaLnBrk="1" hangingPunct="1">
              <a:lnSpc>
                <a:spcPct val="105000"/>
              </a:lnSpc>
              <a:buFont typeface="Wingdings" pitchFamily="2" charset="2"/>
              <a:buNone/>
              <a:defRPr/>
            </a:pPr>
            <a:endParaRPr lang="en-US" altLang="de-DE" dirty="0" smtClean="0">
              <a:latin typeface="+mj-lt"/>
            </a:endParaRPr>
          </a:p>
          <a:p>
            <a:pPr eaLnBrk="1" hangingPunct="1">
              <a:lnSpc>
                <a:spcPct val="105000"/>
              </a:lnSpc>
              <a:buFont typeface="Wingdings" pitchFamily="2" charset="2"/>
              <a:buNone/>
              <a:defRPr/>
            </a:pPr>
            <a:endParaRPr lang="en-US" altLang="de-DE" sz="2200" dirty="0"/>
          </a:p>
        </p:txBody>
      </p:sp>
      <p:sp>
        <p:nvSpPr>
          <p:cNvPr id="52228" name="Text Box 13"/>
          <p:cNvSpPr txBox="1">
            <a:spLocks noChangeArrowheads="1"/>
          </p:cNvSpPr>
          <p:nvPr/>
        </p:nvSpPr>
        <p:spPr bwMode="auto">
          <a:xfrm>
            <a:off x="0" y="196381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fare con la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  <a:latin typeface="Arial" charset="0"/>
            </a:endParaRPr>
          </a:p>
        </p:txBody>
      </p:sp>
      <p:grpSp>
        <p:nvGrpSpPr>
          <p:cNvPr id="52231" name="Group 15"/>
          <p:cNvGrpSpPr>
            <a:grpSpLocks/>
          </p:cNvGrpSpPr>
          <p:nvPr/>
        </p:nvGrpSpPr>
        <p:grpSpPr bwMode="auto">
          <a:xfrm>
            <a:off x="0" y="6167438"/>
            <a:ext cx="2652665" cy="536575"/>
            <a:chOff x="0" y="3957"/>
            <a:chExt cx="1474" cy="338"/>
          </a:xfrm>
        </p:grpSpPr>
        <p:sp>
          <p:nvSpPr>
            <p:cNvPr id="5223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/>
            </a:p>
          </p:txBody>
        </p:sp>
        <p:pic>
          <p:nvPicPr>
            <p:cNvPr id="52233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en-US" altLang="de-DE" sz="1200" i="1" dirty="0" err="1"/>
                <a:t>foglio</a:t>
              </a:r>
              <a:r>
                <a:rPr lang="en-US" altLang="de-DE" sz="1200" i="1" dirty="0"/>
                <a:t> di </a:t>
              </a:r>
              <a:r>
                <a:rPr lang="en-US" altLang="de-DE" sz="1200" i="1" dirty="0" err="1"/>
                <a:t>lavoro</a:t>
              </a:r>
              <a:r>
                <a:rPr lang="de-DE" altLang="de-DE" sz="1200" dirty="0" smtClean="0"/>
                <a:t> </a:t>
              </a:r>
              <a:r>
                <a:rPr lang="de-DE" altLang="de-DE" sz="1200" dirty="0"/>
                <a:t>7.6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dirty="0"/>
                <a:t>     </a:t>
              </a:r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251106" y="1339850"/>
            <a:ext cx="8641788" cy="31700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US" altLang="de-DE" b="1" dirty="0" err="1" smtClean="0"/>
              <a:t>Esempio</a:t>
            </a:r>
            <a:r>
              <a:rPr lang="en-US" altLang="de-DE" b="1" dirty="0" smtClean="0"/>
              <a:t>: </a:t>
            </a:r>
            <a:r>
              <a:rPr lang="en-US" altLang="de-DE" dirty="0" smtClean="0"/>
              <a:t>Daniel </a:t>
            </a:r>
            <a:r>
              <a:rPr lang="en-US" altLang="de-DE" dirty="0" err="1" smtClean="0"/>
              <a:t>evita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usare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autobus o la </a:t>
            </a:r>
            <a:r>
              <a:rPr lang="en-US" altLang="de-DE" dirty="0" err="1" smtClean="0"/>
              <a:t>metropolitana</a:t>
            </a:r>
            <a:r>
              <a:rPr lang="en-US" altLang="de-DE" dirty="0" smtClean="0"/>
              <a:t>. </a:t>
            </a:r>
            <a:endParaRPr lang="en-US" altLang="de-DE" dirty="0"/>
          </a:p>
          <a:p>
            <a:pPr marL="180000" eaLnBrk="1" hangingPunct="1"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US" altLang="de-DE" b="1" dirty="0" err="1" smtClean="0"/>
              <a:t>Contesto</a:t>
            </a:r>
            <a:r>
              <a:rPr lang="en-US" altLang="de-DE" b="1" dirty="0" smtClean="0"/>
              <a:t>:</a:t>
            </a:r>
            <a:r>
              <a:rPr lang="en-US" altLang="de-DE" dirty="0" smtClean="0"/>
              <a:t> Daniel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è </a:t>
            </a:r>
            <a:r>
              <a:rPr lang="en-US" altLang="de-DE" dirty="0" err="1" smtClean="0"/>
              <a:t>convinto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passeggeri</a:t>
            </a:r>
            <a:r>
              <a:rPr lang="en-US" altLang="de-DE" dirty="0" smtClean="0"/>
              <a:t> sui </a:t>
            </a:r>
            <a:r>
              <a:rPr lang="en-US" altLang="de-DE" dirty="0" err="1" smtClean="0"/>
              <a:t>trasporti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pubblici</a:t>
            </a:r>
            <a:r>
              <a:rPr lang="en-US" altLang="de-DE" dirty="0" smtClean="0"/>
              <a:t> lo </a:t>
            </a:r>
            <a:r>
              <a:rPr lang="en-US" altLang="de-DE" dirty="0" err="1" smtClean="0"/>
              <a:t>guardano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disapprovazione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ridono</a:t>
            </a:r>
            <a:r>
              <a:rPr lang="en-US" altLang="de-DE" dirty="0" smtClean="0"/>
              <a:t> in </a:t>
            </a:r>
            <a:r>
              <a:rPr lang="en-US" altLang="de-DE" dirty="0" err="1" smtClean="0"/>
              <a:t>faccia</a:t>
            </a:r>
            <a:r>
              <a:rPr lang="en-US" altLang="de-DE" dirty="0" smtClean="0"/>
              <a:t>. </a:t>
            </a:r>
            <a:endParaRPr lang="en-US" altLang="de-DE" b="1" dirty="0" smtClean="0"/>
          </a:p>
          <a:p>
            <a:pPr marL="180000" eaLnBrk="1" hangingPunct="1">
              <a:spcBef>
                <a:spcPts val="1200"/>
              </a:spcBef>
              <a:buClrTx/>
              <a:buSzTx/>
              <a:buFont typeface="Wingdings" pitchFamily="2" charset="2"/>
              <a:buNone/>
            </a:pPr>
            <a:r>
              <a:rPr lang="en-US" altLang="de-DE" b="1" dirty="0" smtClean="0"/>
              <a:t>Ma!:</a:t>
            </a:r>
            <a:r>
              <a:rPr lang="en-US" altLang="de-DE" dirty="0" smtClean="0"/>
              <a:t> Durante e </a:t>
            </a:r>
            <a:r>
              <a:rPr lang="en-US" altLang="de-DE" dirty="0" err="1" smtClean="0"/>
              <a:t>dopo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sua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ultima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psicosi</a:t>
            </a:r>
            <a:r>
              <a:rPr lang="en-US" altLang="de-DE" dirty="0" smtClean="0"/>
              <a:t> Daniel </a:t>
            </a:r>
            <a:r>
              <a:rPr lang="en-US" altLang="de-DE" dirty="0" err="1" smtClean="0"/>
              <a:t>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sentiva</a:t>
            </a:r>
            <a:r>
              <a:rPr lang="en-US" altLang="de-DE" dirty="0" smtClean="0"/>
              <a:t> molto </a:t>
            </a:r>
            <a:r>
              <a:rPr lang="en-US" altLang="de-DE" dirty="0" err="1" smtClean="0"/>
              <a:t>insicuro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Prestava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molta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attenzione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persone</a:t>
            </a:r>
            <a:r>
              <a:rPr lang="en-US" altLang="de-DE" dirty="0" smtClean="0"/>
              <a:t>. 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mentre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altri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passeggeri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erano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assorti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leggere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giornali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egli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interpretava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loro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espressioni</a:t>
            </a:r>
            <a:r>
              <a:rPr lang="en-US" altLang="de-DE" dirty="0" smtClean="0"/>
              <a:t> del </a:t>
            </a:r>
            <a:r>
              <a:rPr lang="en-US" altLang="de-DE" dirty="0" err="1" smtClean="0"/>
              <a:t>viso</a:t>
            </a:r>
            <a:r>
              <a:rPr lang="en-US" altLang="de-DE" dirty="0" smtClean="0"/>
              <a:t> come </a:t>
            </a:r>
            <a:r>
              <a:rPr lang="en-US" altLang="de-DE" dirty="0" err="1" smtClean="0"/>
              <a:t>ostili</a:t>
            </a:r>
            <a:r>
              <a:rPr lang="en-US" altLang="de-DE" dirty="0" smtClean="0"/>
              <a:t> o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rifiuto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Alcuni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passeggeri</a:t>
            </a:r>
            <a:r>
              <a:rPr lang="en-US" altLang="de-DE" dirty="0" smtClean="0"/>
              <a:t> lo </a:t>
            </a:r>
            <a:r>
              <a:rPr lang="en-US" altLang="de-DE" dirty="0" err="1" smtClean="0"/>
              <a:t>guardavano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veramente</a:t>
            </a:r>
            <a:r>
              <a:rPr lang="en-US" altLang="de-DE" dirty="0" smtClean="0"/>
              <a:t>; ma </a:t>
            </a:r>
            <a:r>
              <a:rPr lang="en-US" altLang="de-DE" dirty="0" err="1" smtClean="0"/>
              <a:t>questa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reazione</a:t>
            </a:r>
            <a:r>
              <a:rPr lang="en-US" altLang="de-DE" dirty="0" smtClean="0"/>
              <a:t> era </a:t>
            </a:r>
            <a:r>
              <a:rPr lang="en-US" altLang="de-DE" dirty="0" err="1" smtClean="0"/>
              <a:t>dovuto</a:t>
            </a:r>
            <a:r>
              <a:rPr lang="en-US" altLang="de-DE" dirty="0" smtClean="0"/>
              <a:t> al </a:t>
            </a:r>
            <a:r>
              <a:rPr lang="en-US" altLang="de-DE" dirty="0" err="1" smtClean="0"/>
              <a:t>suo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comportamento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insolito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guardarsi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intorno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nervosamente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indossare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occhiali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sole in </a:t>
            </a:r>
            <a:r>
              <a:rPr lang="en-US" altLang="de-DE" dirty="0" err="1" smtClean="0"/>
              <a:t>inverno</a:t>
            </a:r>
            <a:r>
              <a:rPr lang="en-US" altLang="de-DE" dirty="0" smtClean="0"/>
              <a:t> etc.). 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53252" name="Text Box 14"/>
          <p:cNvSpPr txBox="1">
            <a:spLocks noChangeArrowheads="1"/>
          </p:cNvSpPr>
          <p:nvPr/>
        </p:nvSpPr>
        <p:spPr bwMode="auto">
          <a:xfrm>
            <a:off x="0" y="0"/>
            <a:ext cx="1835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400">
                <a:solidFill>
                  <a:schemeClr val="bg1"/>
                </a:solidFill>
              </a:rPr>
              <a:t>Einfühlen</a:t>
            </a:r>
            <a:endParaRPr lang="en-US" altLang="de-DE" sz="1400">
              <a:solidFill>
                <a:schemeClr val="bg1"/>
              </a:solidFill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0" y="196381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sz="2000" dirty="0" smtClean="0">
                <a:solidFill>
                  <a:schemeClr val="accent1"/>
                </a:solidFill>
              </a:rPr>
              <a:t> ha 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che</a:t>
            </a:r>
            <a:r>
              <a:rPr lang="en-US" altLang="de-DE" sz="2000" dirty="0" smtClean="0">
                <a:solidFill>
                  <a:schemeClr val="accent1"/>
                </a:solidFill>
              </a:rPr>
              <a:t> fare con la </a:t>
            </a:r>
            <a:r>
              <a:rPr lang="en-US" altLang="de-DE" sz="2000" dirty="0" err="1" smtClean="0">
                <a:solidFill>
                  <a:schemeClr val="accent1"/>
                </a:solidFill>
              </a:rPr>
              <a:t>psicosi</a:t>
            </a:r>
            <a:r>
              <a:rPr lang="en-US" altLang="de-DE" sz="2000" dirty="0" smtClean="0">
                <a:solidFill>
                  <a:schemeClr val="accent1"/>
                </a:solidFill>
              </a:rPr>
              <a:t>?</a:t>
            </a:r>
            <a:endParaRPr lang="en-US" altLang="de-DE" sz="2000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31208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b="1" dirty="0" err="1">
                <a:solidFill>
                  <a:schemeClr val="tx2"/>
                </a:solidFill>
                <a:latin typeface="Verdana" pitchFamily="34" charset="0"/>
              </a:rPr>
              <a:t>Empatizarre</a:t>
            </a:r>
            <a:r>
              <a:rPr lang="en-US" altLang="de-DE" sz="1200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b="1" dirty="0" smtClean="0">
                <a:solidFill>
                  <a:schemeClr val="tx2"/>
                </a:solidFill>
                <a:latin typeface="Verdana" pitchFamily="34" charset="0"/>
              </a:rPr>
              <a:t>	   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7.46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chbereitung 4+6 Trainingseinheit (soziale Einfühlung) _080415">
  <a:themeElements>
    <a:clrScheme name="Nachbereitung 4+6 Trainingseinheit (soziale Einfühlung) _080415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achbereitung 4+6 Trainingseinheit (soziale Einfühlung) _080415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chbereitung 4+6 Trainingseinheit (soziale Einfühlung) _080415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hbereitung 4+6 Trainingseinheit (soziale Einfühlung) _080415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Nachbereitung 4+6 Trainingseinheit (soziale Einfühlung) _080415</Template>
  <TotalTime>0</TotalTime>
  <Words>2972</Words>
  <Application>Microsoft Office PowerPoint</Application>
  <PresentationFormat>Bildschirmpräsentation (4:3)</PresentationFormat>
  <Paragraphs>376</Paragraphs>
  <Slides>46</Slides>
  <Notes>38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46</vt:i4>
      </vt:variant>
    </vt:vector>
  </HeadingPairs>
  <TitlesOfParts>
    <vt:vector size="60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Nachbereitung 4+6 Trainingseinheit (soziale Einfühlung) _080415</vt:lpstr>
      <vt:lpstr>3_Standarddesign</vt:lpstr>
      <vt:lpstr>1_Standarddesign</vt:lpstr>
      <vt:lpstr>4_Standarddesign</vt:lpstr>
      <vt:lpstr>3_Cronus</vt:lpstr>
      <vt:lpstr>2_Cronus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Come ti senti quando guardi l’uomo nella foto? Ti sentiresti uguale se fossi di buon umore, triste, o ansioso?</vt:lpstr>
      <vt:lpstr>PowerPoint-Präsentation</vt:lpstr>
      <vt:lpstr>PowerPoint-Präsentation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Cambio di prospettiva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Trainingseinheit 4: Einfühlung I</dc:title>
  <dc:creator>Steffen</dc:creator>
  <cp:lastModifiedBy>Hiwis</cp:lastModifiedBy>
  <cp:revision>704</cp:revision>
  <dcterms:created xsi:type="dcterms:W3CDTF">2010-08-11T08:51:10Z</dcterms:created>
  <dcterms:modified xsi:type="dcterms:W3CDTF">2018-09-07T10:36:14Z</dcterms:modified>
</cp:coreProperties>
</file>