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34.xml" ContentType="application/vnd.openxmlformats-officedocument.presentationml.notesSlide+xml"/>
  <Override PartName="/ppt/comments/comment7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</p:sldMasterIdLst>
  <p:notesMasterIdLst>
    <p:notesMasterId r:id="rId46"/>
  </p:notesMasterIdLst>
  <p:handoutMasterIdLst>
    <p:handoutMasterId r:id="rId47"/>
  </p:handoutMasterIdLst>
  <p:sldIdLst>
    <p:sldId id="309" r:id="rId9"/>
    <p:sldId id="496" r:id="rId10"/>
    <p:sldId id="393" r:id="rId11"/>
    <p:sldId id="524" r:id="rId12"/>
    <p:sldId id="525" r:id="rId13"/>
    <p:sldId id="50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0" r:id="rId22"/>
    <p:sldId id="511" r:id="rId23"/>
    <p:sldId id="512" r:id="rId24"/>
    <p:sldId id="526" r:id="rId25"/>
    <p:sldId id="527" r:id="rId26"/>
    <p:sldId id="528" r:id="rId27"/>
    <p:sldId id="529" r:id="rId28"/>
    <p:sldId id="530" r:id="rId29"/>
    <p:sldId id="531" r:id="rId30"/>
    <p:sldId id="532" r:id="rId31"/>
    <p:sldId id="533" r:id="rId32"/>
    <p:sldId id="513" r:id="rId33"/>
    <p:sldId id="514" r:id="rId34"/>
    <p:sldId id="515" r:id="rId35"/>
    <p:sldId id="516" r:id="rId36"/>
    <p:sldId id="517" r:id="rId37"/>
    <p:sldId id="518" r:id="rId38"/>
    <p:sldId id="519" r:id="rId39"/>
    <p:sldId id="471" r:id="rId40"/>
    <p:sldId id="402" r:id="rId41"/>
    <p:sldId id="520" r:id="rId42"/>
    <p:sldId id="521" r:id="rId43"/>
    <p:sldId id="523" r:id="rId44"/>
    <p:sldId id="522" r:id="rId45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158" userDrawn="1">
          <p15:clr>
            <a:srgbClr val="A4A3A4"/>
          </p15:clr>
        </p15:guide>
        <p15:guide id="3" orient="horz" pos="1661" userDrawn="1">
          <p15:clr>
            <a:srgbClr val="A4A3A4"/>
          </p15:clr>
        </p15:guide>
        <p15:guide id="4" pos="56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ffen" initials="S" lastIdx="1" clrIdx="0"/>
  <p:cmAuthor id="1" name="Janne Hottenrott" initials="JH" lastIdx="9" clrIdx="1">
    <p:extLst>
      <p:ext uri="{19B8F6BF-5375-455C-9EA6-DF929625EA0E}">
        <p15:presenceInfo xmlns:p15="http://schemas.microsoft.com/office/powerpoint/2012/main" userId="16b49007c99683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DAE"/>
    <a:srgbClr val="FF0000"/>
    <a:srgbClr val="3333CC"/>
    <a:srgbClr val="66FF33"/>
    <a:srgbClr val="FFFF00"/>
    <a:srgbClr val="ADC0CB"/>
    <a:srgbClr val="3366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9" autoAdjust="0"/>
    <p:restoredTop sz="94660"/>
  </p:normalViewPr>
  <p:slideViewPr>
    <p:cSldViewPr showGuides="1">
      <p:cViewPr varScale="1">
        <p:scale>
          <a:sx n="103" d="100"/>
          <a:sy n="103" d="100"/>
        </p:scale>
        <p:origin x="144" y="108"/>
      </p:cViewPr>
      <p:guideLst>
        <p:guide orient="horz" pos="845"/>
        <p:guide pos="158"/>
        <p:guide orient="horz" pos="1661"/>
        <p:guide pos="560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8.xml"/><Relationship Id="rId2" Type="http://schemas.openxmlformats.org/officeDocument/2006/relationships/slide" Target="slides/slide15.xml"/><Relationship Id="rId1" Type="http://schemas.openxmlformats.org/officeDocument/2006/relationships/slide" Target="slides/slide14.xml"/><Relationship Id="rId6" Type="http://schemas.openxmlformats.org/officeDocument/2006/relationships/slide" Target="slides/slide23.xml"/><Relationship Id="rId5" Type="http://schemas.openxmlformats.org/officeDocument/2006/relationships/slide" Target="slides/slide22.xml"/><Relationship Id="rId4" Type="http://schemas.openxmlformats.org/officeDocument/2006/relationships/slide" Target="slides/slide1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05:38.728" idx="2">
    <p:pos x="10" y="10"/>
    <p:text>New unit title (change on the bottom of all the following slides too)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06:23.153" idx="3">
    <p:pos x="10" y="10"/>
    <p:text>Slides 4-5 are new slides.
Also, the slides that were 4-5 in the older edition have been moved to 32-33 in this edition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5T17:59:36.665" idx="7">
    <p:pos x="10" y="10"/>
    <p:text>Slides 4-5 are new slides.
Also, the slides that were 4-5 in the older edition have been moved to 32-33 in this edition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07:31.175" idx="4">
    <p:pos x="10" y="10"/>
    <p:text>Slides 13-24 are new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5T18:04:18.900" idx="8">
    <p:pos x="10" y="10"/>
    <p:text>New heading.
Add "smartphone" and "electronic tools"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07:56.359" idx="5">
    <p:pos x="10" y="10"/>
    <p:text>The parts of the slide in italics are new</p:text>
    <p:extLst mod="1">
      <p:ext uri="{C676402C-5697-4E1C-873F-D02D1690AC5C}">
        <p15:threadingInfo xmlns:p15="http://schemas.microsoft.com/office/powerpoint/2012/main" timeZoneBias="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03T15:08:00.820" idx="6">
    <p:pos x="10" y="10"/>
    <p:text>In the old version, this was part of the previous slide</p:text>
    <p:extLst>
      <p:ext uri="{C676402C-5697-4E1C-873F-D02D1690AC5C}">
        <p15:threadingInfo xmlns:p15="http://schemas.microsoft.com/office/powerpoint/2012/main" timeZoneBias="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/>
            </a:lvl1pPr>
          </a:lstStyle>
          <a:p>
            <a:pPr>
              <a:defRPr/>
            </a:pPr>
            <a:fld id="{3BF4E222-E6C7-4A04-B1A2-88632152465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4282374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Klicken Sie, um die Formate des Vorlagentextes zu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/>
            </a:lvl1pPr>
          </a:lstStyle>
          <a:p>
            <a:pPr>
              <a:defRPr/>
            </a:pPr>
            <a:fld id="{C826BCEE-0ECC-46E7-B4DF-1348D4B00C6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96679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A4C67C7-3924-40A7-B3A8-5984F3A79D53}" type="slidenum">
              <a:rPr lang="de-DE" altLang="de-DE" smtClean="0"/>
              <a:pPr eaLnBrk="1" hangingPunct="1">
                <a:spcBef>
                  <a:spcPct val="0"/>
                </a:spcBef>
              </a:pPr>
              <a:t>1</a:t>
            </a:fld>
            <a:endParaRPr lang="de-DE" altLang="de-DE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66940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DDD7A3D-1CFC-4100-A0FA-5F4C6B49FC62}" type="slidenum">
              <a:rPr lang="de-DE" altLang="de-DE" smtClean="0"/>
              <a:pPr eaLnBrk="1" hangingPunct="1">
                <a:spcBef>
                  <a:spcPct val="0"/>
                </a:spcBef>
              </a:pPr>
              <a:t>2</a:t>
            </a:fld>
            <a:endParaRPr lang="de-DE" altLang="de-DE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179655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AC7D5D9-4789-4B3B-9B7A-0EE80E0ADEB1}" type="slidenum">
              <a:rPr lang="de-DE" altLang="de-DE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309666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7067C52-4BFC-4703-B58B-A986C29E5DD0}" type="slidenum">
              <a:rPr lang="de-DE" altLang="de-DE" smtClean="0"/>
              <a:pPr eaLnBrk="1" hangingPunct="1">
                <a:spcBef>
                  <a:spcPct val="0"/>
                </a:spcBef>
              </a:pPr>
              <a:t>6</a:t>
            </a:fld>
            <a:endParaRPr lang="de-DE" altLang="de-DE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69160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65DF3A-83C3-4D1C-B68B-0237EB6FDACE}" type="slidenum">
              <a:rPr lang="de-DE" altLang="de-DE"/>
              <a:pPr algn="r" eaLnBrk="1" hangingPunct="1">
                <a:spcBef>
                  <a:spcPct val="0"/>
                </a:spcBef>
              </a:pPr>
              <a:t>7</a:t>
            </a:fld>
            <a:endParaRPr lang="de-DE" altLang="de-DE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622768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11A8C0-4C8C-476D-B0C8-6BB38256F4FA}" type="slidenum">
              <a:rPr lang="de-DE" altLang="de-DE"/>
              <a:pPr algn="r" eaLnBrk="1" hangingPunct="1">
                <a:spcBef>
                  <a:spcPct val="0"/>
                </a:spcBef>
              </a:pPr>
              <a:t>8</a:t>
            </a:fld>
            <a:endParaRPr lang="de-DE" altLang="de-DE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05499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D7CA41A-586B-42E0-A5C4-653B2872C4CA}" type="slidenum">
              <a:rPr lang="de-DE" altLang="de-DE"/>
              <a:pPr algn="r" eaLnBrk="1" hangingPunct="1">
                <a:spcBef>
                  <a:spcPct val="0"/>
                </a:spcBef>
              </a:pPr>
              <a:t>9</a:t>
            </a:fld>
            <a:endParaRPr lang="de-DE" altLang="de-DE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68337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74F34E4-18A6-4B2C-8F15-5C8127D22D93}" type="slidenum">
              <a:rPr lang="de-DE" altLang="de-DE"/>
              <a:pPr algn="r" eaLnBrk="1" hangingPunct="1">
                <a:spcBef>
                  <a:spcPct val="0"/>
                </a:spcBef>
              </a:pPr>
              <a:t>10</a:t>
            </a:fld>
            <a:endParaRPr lang="de-DE" altLang="de-DE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13484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6F7A233-5225-45BB-ADAA-30CE3E877221}" type="slidenum">
              <a:rPr lang="de-DE" altLang="de-DE"/>
              <a:pPr algn="r" eaLnBrk="1" hangingPunct="1">
                <a:spcBef>
                  <a:spcPct val="0"/>
                </a:spcBef>
              </a:pPr>
              <a:t>11</a:t>
            </a:fld>
            <a:endParaRPr lang="de-DE" altLang="de-DE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2525" cy="3721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32330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99552C-7C3A-427F-B183-7C4BDDD35B69}" type="slidenum">
              <a:rPr lang="de-DE" altLang="de-DE"/>
              <a:pPr algn="r" eaLnBrk="1" hangingPunct="1">
                <a:spcBef>
                  <a:spcPct val="0"/>
                </a:spcBef>
              </a:pPr>
              <a:t>12</a:t>
            </a:fld>
            <a:endParaRPr lang="de-DE" altLang="de-DE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09636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FE2F5BD-1799-48AA-8492-0D7282D31BBC}" type="slidenum">
              <a:rPr lang="de-DE" altLang="de-DE"/>
              <a:pPr algn="r" eaLnBrk="1" hangingPunct="1">
                <a:spcBef>
                  <a:spcPct val="0"/>
                </a:spcBef>
              </a:pPr>
              <a:t>13</a:t>
            </a:fld>
            <a:endParaRPr lang="de-DE" altLang="de-DE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484594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117F25-BD2C-4808-9E50-59688B93BE04}" type="slidenum">
              <a:rPr lang="de-DE" altLang="de-DE"/>
              <a:pPr algn="r" eaLnBrk="1" hangingPunct="1">
                <a:spcBef>
                  <a:spcPct val="0"/>
                </a:spcBef>
              </a:pPr>
              <a:t>14</a:t>
            </a:fld>
            <a:endParaRPr lang="de-DE" altLang="de-DE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770753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8F705AA-A696-4956-A376-FF3CBA847FFF}" type="slidenum">
              <a:rPr lang="de-DE" altLang="de-DE"/>
              <a:pPr algn="r" eaLnBrk="1" hangingPunct="1">
                <a:spcBef>
                  <a:spcPct val="0"/>
                </a:spcBef>
              </a:pPr>
              <a:t>15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648354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675EB9-B8BD-4A09-BAFE-CDB10E384F28}" type="slidenum">
              <a:rPr lang="de-DE" altLang="de-DE"/>
              <a:pPr algn="r" eaLnBrk="1" hangingPunct="1">
                <a:spcBef>
                  <a:spcPct val="0"/>
                </a:spcBef>
              </a:pPr>
              <a:t>16</a:t>
            </a:fld>
            <a:endParaRPr lang="de-DE" altLang="de-DE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95231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FE2F5BD-1799-48AA-8492-0D7282D31BBC}" type="slidenum">
              <a:rPr lang="de-DE" altLang="de-DE"/>
              <a:pPr algn="r" eaLnBrk="1" hangingPunct="1">
                <a:spcBef>
                  <a:spcPct val="0"/>
                </a:spcBef>
              </a:pPr>
              <a:t>17</a:t>
            </a:fld>
            <a:endParaRPr lang="de-DE" altLang="de-DE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414656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117F25-BD2C-4808-9E50-59688B93BE04}" type="slidenum">
              <a:rPr lang="de-DE" altLang="de-DE"/>
              <a:pPr algn="r" eaLnBrk="1" hangingPunct="1">
                <a:spcBef>
                  <a:spcPct val="0"/>
                </a:spcBef>
              </a:pPr>
              <a:t>18</a:t>
            </a:fld>
            <a:endParaRPr lang="de-DE" altLang="de-DE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52579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8F705AA-A696-4956-A376-FF3CBA847FFF}" type="slidenum">
              <a:rPr lang="de-DE" altLang="de-DE"/>
              <a:pPr algn="r" eaLnBrk="1" hangingPunct="1">
                <a:spcBef>
                  <a:spcPct val="0"/>
                </a:spcBef>
              </a:pPr>
              <a:t>19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942012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675EB9-B8BD-4A09-BAFE-CDB10E384F28}" type="slidenum">
              <a:rPr lang="de-DE" altLang="de-DE"/>
              <a:pPr algn="r" eaLnBrk="1" hangingPunct="1">
                <a:spcBef>
                  <a:spcPct val="0"/>
                </a:spcBef>
              </a:pPr>
              <a:t>20</a:t>
            </a:fld>
            <a:endParaRPr lang="de-DE" altLang="de-DE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40366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FE2F5BD-1799-48AA-8492-0D7282D31BBC}" type="slidenum">
              <a:rPr lang="de-DE" altLang="de-DE"/>
              <a:pPr algn="r" eaLnBrk="1" hangingPunct="1">
                <a:spcBef>
                  <a:spcPct val="0"/>
                </a:spcBef>
              </a:pPr>
              <a:t>21</a:t>
            </a:fld>
            <a:endParaRPr lang="de-DE" altLang="de-DE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42302672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117F25-BD2C-4808-9E50-59688B93BE04}" type="slidenum">
              <a:rPr lang="de-DE" altLang="de-DE"/>
              <a:pPr algn="r" eaLnBrk="1" hangingPunct="1">
                <a:spcBef>
                  <a:spcPct val="0"/>
                </a:spcBef>
              </a:pPr>
              <a:t>22</a:t>
            </a:fld>
            <a:endParaRPr lang="de-DE" altLang="de-DE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49338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8F705AA-A696-4956-A376-FF3CBA847FFF}" type="slidenum">
              <a:rPr lang="de-DE" altLang="de-DE"/>
              <a:pPr algn="r" eaLnBrk="1" hangingPunct="1">
                <a:spcBef>
                  <a:spcPct val="0"/>
                </a:spcBef>
              </a:pPr>
              <a:t>23</a:t>
            </a:fld>
            <a:endParaRPr lang="de-DE" altLang="de-DE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560405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675EB9-B8BD-4A09-BAFE-CDB10E384F28}" type="slidenum">
              <a:rPr lang="de-DE" altLang="de-DE"/>
              <a:pPr algn="r" eaLnBrk="1" hangingPunct="1">
                <a:spcBef>
                  <a:spcPct val="0"/>
                </a:spcBef>
              </a:pPr>
              <a:t>24</a:t>
            </a:fld>
            <a:endParaRPr lang="de-DE" altLang="de-DE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2282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354A395-0D74-4249-9C67-AB1EB8C6506C}" type="slidenum">
              <a:rPr lang="de-DE" altLang="de-DE"/>
              <a:pPr algn="r" eaLnBrk="1" hangingPunct="1">
                <a:spcBef>
                  <a:spcPct val="0"/>
                </a:spcBef>
              </a:pPr>
              <a:t>25</a:t>
            </a:fld>
            <a:endParaRPr lang="de-DE" altLang="de-DE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376375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FB0AA40-4A6F-4600-8118-56EE17E33B21}" type="slidenum">
              <a:rPr lang="de-DE" altLang="de-DE"/>
              <a:pPr algn="r" eaLnBrk="1" hangingPunct="1">
                <a:spcBef>
                  <a:spcPct val="0"/>
                </a:spcBef>
              </a:pPr>
              <a:t>26</a:t>
            </a:fld>
            <a:endParaRPr lang="de-DE" altLang="de-DE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682346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F94176F-3EC8-4E40-ACA8-2B562D7C108C}" type="slidenum">
              <a:rPr lang="de-DE" altLang="de-DE"/>
              <a:pPr algn="r" eaLnBrk="1" hangingPunct="1">
                <a:spcBef>
                  <a:spcPct val="0"/>
                </a:spcBef>
              </a:pPr>
              <a:t>27</a:t>
            </a:fld>
            <a:endParaRPr lang="de-DE" altLang="de-DE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7499439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892E7D-FEBC-47CC-ABF1-23D0618B20F7}" type="slidenum">
              <a:rPr lang="de-DE" altLang="de-DE"/>
              <a:pPr algn="r" eaLnBrk="1" hangingPunct="1">
                <a:spcBef>
                  <a:spcPct val="0"/>
                </a:spcBef>
              </a:pPr>
              <a:t>28</a:t>
            </a:fld>
            <a:endParaRPr lang="de-DE" altLang="de-DE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1049986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AA2ABE3-61CF-4FC3-8906-7B7A9E2EEC0F}" type="slidenum">
              <a:rPr lang="de-DE" altLang="de-DE"/>
              <a:pPr algn="r" eaLnBrk="1" hangingPunct="1">
                <a:spcBef>
                  <a:spcPct val="0"/>
                </a:spcBef>
              </a:pPr>
              <a:t>29</a:t>
            </a:fld>
            <a:endParaRPr lang="de-DE" altLang="de-DE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6188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DFE9476-26B1-48C5-B73C-DDD7F0752C17}" type="slidenum">
              <a:rPr lang="de-DE" altLang="de-DE"/>
              <a:pPr algn="r" eaLnBrk="1" hangingPunct="1">
                <a:spcBef>
                  <a:spcPct val="0"/>
                </a:spcBef>
              </a:pPr>
              <a:t>30</a:t>
            </a:fld>
            <a:endParaRPr lang="de-DE" altLang="de-DE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7554" tIns="43777" rIns="87554" bIns="43777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5407353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6913B5-F59E-49E5-A3C6-70D82AA5A417}" type="slidenum">
              <a:rPr lang="de-DE" altLang="de-DE"/>
              <a:pPr algn="r" eaLnBrk="1" hangingPunct="1">
                <a:spcBef>
                  <a:spcPct val="0"/>
                </a:spcBef>
              </a:pPr>
              <a:t>31</a:t>
            </a:fld>
            <a:endParaRPr lang="de-DE" altLang="de-DE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19513"/>
          </a:xfrm>
          <a:ln w="12700" cap="flat"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242" tIns="47121" rIns="94242" bIns="47121"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9974808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A91FB64-9843-4608-AEFD-B11B237BC8B6}" type="slidenum">
              <a:rPr lang="de-DE" altLang="de-DE" smtClean="0"/>
              <a:pPr eaLnBrk="1" hangingPunct="1">
                <a:spcBef>
                  <a:spcPct val="0"/>
                </a:spcBef>
              </a:pPr>
              <a:t>32</a:t>
            </a:fld>
            <a:endParaRPr lang="de-DE" altLang="de-DE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693519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C09E070-FB50-4766-A572-D10DC72673F3}" type="slidenum">
              <a:rPr lang="de-DE" altLang="de-DE" smtClean="0"/>
              <a:pPr eaLnBrk="1" hangingPunct="1">
                <a:spcBef>
                  <a:spcPct val="0"/>
                </a:spcBef>
              </a:pPr>
              <a:t>33</a:t>
            </a:fld>
            <a:endParaRPr lang="de-DE" altLang="de-D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9500424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ABC110E-54E1-4B68-A84B-507702D7F3B5}" type="slidenum">
              <a:rPr lang="de-DE" altLang="de-DE"/>
              <a:pPr algn="r" eaLnBrk="1" hangingPunct="1">
                <a:spcBef>
                  <a:spcPct val="0"/>
                </a:spcBef>
              </a:pPr>
              <a:t>34</a:t>
            </a:fld>
            <a:endParaRPr lang="de-DE" altLang="de-DE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31840249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2FD684F-CB6B-4F8C-B2A3-4DEDFE440F9B}" type="slidenum">
              <a:rPr lang="de-DE" altLang="de-DE"/>
              <a:pPr algn="r" eaLnBrk="1" hangingPunct="1">
                <a:spcBef>
                  <a:spcPct val="0"/>
                </a:spcBef>
              </a:pPr>
              <a:t>35</a:t>
            </a:fld>
            <a:endParaRPr lang="de-DE" altLang="de-DE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8504599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38" tIns="47419" rIns="94838" bIns="47419" anchor="b"/>
          <a:lstStyle>
            <a:lvl1pPr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2708B1F-B6A4-496F-BB54-A0665AFA062A}" type="slidenum">
              <a:rPr lang="de-DE" altLang="de-DE"/>
              <a:pPr algn="r" eaLnBrk="1" hangingPunct="1">
                <a:spcBef>
                  <a:spcPct val="0"/>
                </a:spcBef>
              </a:pPr>
              <a:t>37</a:t>
            </a:fld>
            <a:endParaRPr lang="de-DE" altLang="de-DE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51721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331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357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28590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55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9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51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58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14749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9744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718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8609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474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135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50619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367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7272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852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10895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8241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53075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2632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6491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3836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0658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774733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649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9668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5456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7215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92359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720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1670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188913"/>
            <a:ext cx="2286000" cy="64801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705600" cy="64801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51890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22412-8A97-4D72-944B-5D91980B8AA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964198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60569-2588-4155-853E-2EBB9D337C4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294567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32A8F-6E73-424E-9FFD-9AAE477AD58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66911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5B9F8-5121-41EF-B8B1-D16FF802135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88799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C2BAE-CF5E-4A6E-8D88-7D3F3D8DE73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665586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98291-41CD-44FF-8697-3D63F0516E9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04196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3C073-2484-487C-AE41-5DAE62CCDA8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3728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AEC3A-D4C2-4175-BCA6-C80D98DAB3F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031176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D95C7-52BA-45A7-B64C-5FA809C5BA3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78367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65ED2-98F7-4559-BB20-23B4F8F12D4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39934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00850" y="115888"/>
            <a:ext cx="2112963" cy="601027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191250" cy="601027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6CF3F-2489-46B3-9203-3C80E573317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49426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74271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12823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006346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1281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25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13073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2247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622374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884606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4165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75698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484313"/>
            <a:ext cx="4495800" cy="25161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4152900"/>
            <a:ext cx="4495800" cy="25161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9468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66557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0" y="1484313"/>
            <a:ext cx="9144000" cy="5184775"/>
          </a:xfrm>
        </p:spPr>
        <p:txBody>
          <a:bodyPr/>
          <a:lstStyle/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3485204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44722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9439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0856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853773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44958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56219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0684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085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8144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734311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57048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7312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64087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64087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9570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49F36-BA8A-4FCD-A707-4A3104A25E5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FAC65-89D6-48D8-837E-E419E69890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142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9269E-04B6-4889-85E4-E879953F7A18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56A75-5F61-47EF-B3DA-F59D1A30053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110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093C9-78F7-443C-8A4F-5617A67741EA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EFAA9-721D-424A-95F5-7C18610F98F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705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79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DBF15-E2C9-498C-A328-C37FCFA2EEC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CCDFF-59E4-4472-9DBB-C516A0B1F5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859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3AEC4-449A-424E-A70C-C6D3CE4AC1FC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8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99956-7C9A-40DD-A002-8235944650C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574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0261-0727-41B4-90B4-F05A58EED852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4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5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5127B-4489-4AB0-B2AF-5F61A8F9C0D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060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B50BA-AF84-4AA5-BF57-AEF91DA936C2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4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B901D-90AD-4069-96E3-C604E7EEA53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617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F1264-4404-452D-B5EC-6E1B60A728A6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8FE20-5368-443F-9FEC-B2F822B38E4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32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C5980-C1E1-41A1-9718-ED71974963AF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6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7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809FB-4DFF-4670-B54F-6861D929ECF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954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CBF34-A7B4-4962-A5F0-2F5B79888D1B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E2D1-0BED-497F-9AA0-EC156C6DEBF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384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75450" y="1341438"/>
            <a:ext cx="2154238" cy="5965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7975" y="1341438"/>
            <a:ext cx="6315075" cy="5965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C657D-FB9B-48BD-8C53-D61536059497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5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6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DDA0-4323-409D-9C51-47168508518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337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B06E-47E7-447E-AA79-095A742046F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65404-CB9F-48A2-998F-3859BC10D88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1542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ADFE-F24E-404E-8B97-F3CC7A22515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F167-B60A-4E95-AD7B-539B864777B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02806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71A3-BD48-4B0B-9B2A-B4577B1C6B3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F6F3F-A56E-4C56-9D3C-8C121EC14AD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3265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16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524000"/>
            <a:ext cx="4191000" cy="4598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4994-CA3A-4A2A-B9D7-A8D9B909347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E81D2-EF77-448E-8486-FFDB2F8DF42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08928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4F92-5CEC-4BC3-B87B-F7D7F061091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51377-A927-4DDE-B573-F8481F9FAD6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45734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4CB2-1F1C-47D8-AE80-382D98AE28F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6BA0-5F96-4AEE-9112-05D8343A78F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38213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45952-E343-4BCB-9D1B-E478820DA10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45B4-CDBB-4A45-9ACE-1532C0FCD60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21863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1E7F-0300-49C8-9DA5-72729774AA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E2F2A-84A2-4256-80E0-1D3AFF47AE6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90043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66E5-803B-4EB1-9376-9C45995758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F6BFB-158F-456D-B8BE-96E19273A80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618130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04F8-9BEF-4576-BF71-D69E3DD558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CAFD-6055-4FA6-A761-D66FB43653F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76672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29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29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4971-1666-44F9-ADDF-6321587C8CE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0B93D-82FC-47E8-A6ED-AAEA6F85C80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28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FFCC66"/>
              </a:gs>
              <a:gs pos="100000">
                <a:srgbClr val="FFFF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2052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FFCC66"/>
              </a:gs>
            </a:gsLst>
            <a:lin ang="27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71396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chemeClr val="accent1"/>
              </a:gs>
              <a:gs pos="100000">
                <a:srgbClr val="00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 b="0">
              <a:solidFill>
                <a:schemeClr val="bg1"/>
              </a:solidFill>
              <a:latin typeface="Verdana" charset="0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68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8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8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E32E7FA8-62BF-44C5-96E0-16E8C6BBEA4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pic>
        <p:nvPicPr>
          <p:cNvPr id="410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Ø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339966">
                  <a:alpha val="95000"/>
                </a:srgbClr>
              </a:gs>
              <a:gs pos="100000">
                <a:srgbClr val="94C9AF"/>
              </a:gs>
            </a:gsLst>
            <a:lin ang="27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5124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339966"/>
              </a:gs>
              <a:gs pos="100000">
                <a:srgbClr val="ADD6C1"/>
              </a:gs>
            </a:gsLst>
            <a:lin ang="189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 rot="10800000">
            <a:off x="0" y="0"/>
            <a:ext cx="9144000" cy="333375"/>
          </a:xfrm>
          <a:prstGeom prst="rect">
            <a:avLst/>
          </a:prstGeom>
          <a:gradFill rotWithShape="1">
            <a:gsLst>
              <a:gs pos="0">
                <a:srgbClr val="95773C"/>
              </a:gs>
              <a:gs pos="100000">
                <a:srgbClr val="FFCC66"/>
              </a:gs>
            </a:gsLst>
            <a:lin ang="18900000" scaled="1"/>
          </a:gradFill>
          <a:ln>
            <a:noFill/>
          </a:ln>
          <a:extLst/>
        </p:spPr>
        <p:txBody>
          <a:bodyPr rot="10800000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43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die Formate des Vorlagentextes zu bearbeiten</a:t>
            </a:r>
          </a:p>
          <a:p>
            <a:pPr lvl="1"/>
            <a:r>
              <a:rPr lang="en-US" altLang="de-DE" smtClean="0"/>
              <a:t>Zweite Ebene</a:t>
            </a:r>
          </a:p>
          <a:p>
            <a:pPr lvl="2"/>
            <a:r>
              <a:rPr lang="en-US" altLang="de-DE" smtClean="0"/>
              <a:t>Dritte Ebene</a:t>
            </a:r>
          </a:p>
          <a:p>
            <a:pPr lvl="3"/>
            <a:r>
              <a:rPr lang="en-US" altLang="de-DE" smtClean="0"/>
              <a:t>Vierte Ebene</a:t>
            </a:r>
          </a:p>
          <a:p>
            <a:pPr lvl="4"/>
            <a:r>
              <a:rPr lang="en-US" altLang="de-DE" smtClean="0"/>
              <a:t>Fünfte Ebene</a:t>
            </a:r>
          </a:p>
        </p:txBody>
      </p:sp>
      <p:sp>
        <p:nvSpPr>
          <p:cNvPr id="6148" name="Rectangle 4"/>
          <p:cNvSpPr>
            <a:spLocks noChangeArrowheads="1"/>
          </p:cNvSpPr>
          <p:nvPr userDrawn="1"/>
        </p:nvSpPr>
        <p:spPr bwMode="auto">
          <a:xfrm>
            <a:off x="0" y="260350"/>
            <a:ext cx="9144000" cy="1152525"/>
          </a:xfrm>
          <a:prstGeom prst="rect">
            <a:avLst/>
          </a:prstGeom>
          <a:gradFill rotWithShape="1">
            <a:gsLst>
              <a:gs pos="0">
                <a:srgbClr val="FFCC66"/>
              </a:gs>
              <a:gs pos="100000">
                <a:srgbClr val="A58442"/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0" smtClean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26035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charset="0"/>
          <a:ea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7171" name="Rechteck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7172" name="Rechteck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7173" name="Rechteck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latin typeface="+mn-lt"/>
              <a:cs typeface="+mn-cs"/>
            </a:endParaRPr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latin typeface="+mn-lt"/>
              <a:cs typeface="+mn-cs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>
              <a:latin typeface="+mn-lt"/>
              <a:cs typeface="+mn-cs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9" name="Ellipse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7179" name="Titelplatzhalter 21"/>
          <p:cNvSpPr>
            <a:spLocks noGrp="1"/>
          </p:cNvSpPr>
          <p:nvPr>
            <p:ph type="title"/>
          </p:nvPr>
        </p:nvSpPr>
        <p:spPr bwMode="auto">
          <a:xfrm>
            <a:off x="395288" y="1341438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7180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7975" y="2708275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0" name="Datumsplatzhalter 27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620DF0-DF10-495A-A10A-CA72D41D0F74}" type="datetime1">
              <a:rPr lang="en-US"/>
              <a:pPr>
                <a:defRPr/>
              </a:pPr>
              <a:t>9/7/2018</a:t>
            </a:fld>
            <a:endParaRPr lang="en-US"/>
          </a:p>
        </p:txBody>
      </p:sp>
      <p:sp>
        <p:nvSpPr>
          <p:cNvPr id="31" name="Fußzeilenplatzhalter 16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‹Nr.›</a:t>
            </a:r>
          </a:p>
        </p:txBody>
      </p:sp>
      <p:sp>
        <p:nvSpPr>
          <p:cNvPr id="32" name="Foliennummernplatzhalter 28"/>
          <p:cNvSpPr>
            <a:spLocks noGrp="1"/>
          </p:cNvSpPr>
          <p:nvPr>
            <p:ph type="sldNum" sz="quarter" idx="4"/>
          </p:nvPr>
        </p:nvSpPr>
        <p:spPr>
          <a:xfrm>
            <a:off x="4343400" y="219868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1BA649-9D1B-4B93-BA0A-B226203FDFB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ctr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>
          <a:solidFill>
            <a:schemeClr val="tx2"/>
          </a:solidFill>
          <a:latin typeface="Georgia" pitchFamily="18" charset="0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>
          <a:solidFill>
            <a:schemeClr val="tx1"/>
          </a:solidFill>
          <a:latin typeface="Georgia" pitchFamily="18" charset="0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>
          <a:solidFill>
            <a:schemeClr val="tx2"/>
          </a:solidFill>
          <a:latin typeface="Georgia" pitchFamily="18" charset="0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Georgia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hteck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8195" name="Rechteck 20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latin typeface="Verdana" pitchFamily="34" charset="0"/>
            </a:endParaRPr>
          </a:p>
        </p:txBody>
      </p:sp>
      <p:sp>
        <p:nvSpPr>
          <p:cNvPr id="8196" name="Titelplatzhalter 2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en-US" altLang="de-DE" smtClean="0"/>
          </a:p>
        </p:txBody>
      </p:sp>
      <p:sp>
        <p:nvSpPr>
          <p:cNvPr id="8197" name="Textplatzhalt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US" altLang="de-DE" smtClean="0"/>
          </a:p>
        </p:txBody>
      </p:sp>
      <p:sp>
        <p:nvSpPr>
          <p:cNvPr id="31" name="Fußzeilenplatzhalter 4"/>
          <p:cNvSpPr>
            <a:spLocks noGrp="1"/>
          </p:cNvSpPr>
          <p:nvPr>
            <p:ph type="ftr" sz="quarter" idx="3"/>
          </p:nvPr>
        </p:nvSpPr>
        <p:spPr>
          <a:xfrm rot="5400000">
            <a:off x="8735219" y="6436519"/>
            <a:ext cx="476250" cy="366712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FFFFFF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8510D76D-0A56-4F70-BE58-552C2B3835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Vertikaler Titel 1"/>
          <p:cNvSpPr txBox="1">
            <a:spLocks/>
          </p:cNvSpPr>
          <p:nvPr userDrawn="1"/>
        </p:nvSpPr>
        <p:spPr bwMode="auto">
          <a:xfrm rot="16200000">
            <a:off x="4469607" y="2202656"/>
            <a:ext cx="207962" cy="9140825"/>
          </a:xfrm>
          <a:prstGeom prst="rect">
            <a:avLst/>
          </a:prstGeom>
          <a:solidFill>
            <a:srgbClr val="C5D1D7"/>
          </a:solidFill>
          <a:ln>
            <a:noFill/>
          </a:ln>
        </p:spPr>
        <p:txBody>
          <a:bodyPr vert="vert" anchor="b"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ysClr val="window" lastClr="FFFFFF">
                  <a:lumMod val="95000"/>
                </a:sysClr>
              </a:solidFill>
              <a:latin typeface="Georgia"/>
              <a:ea typeface="+mj-ea"/>
              <a:cs typeface="+mj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025" y="6623050"/>
            <a:ext cx="21336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07938A78-523A-4BE0-B18B-A3FDCFFB86F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8201" name="Rechteck 12"/>
          <p:cNvSpPr>
            <a:spLocks noChangeArrowheads="1"/>
          </p:cNvSpPr>
          <p:nvPr userDrawn="1"/>
        </p:nvSpPr>
        <p:spPr bwMode="auto">
          <a:xfrm>
            <a:off x="0" y="765175"/>
            <a:ext cx="9144000" cy="88900"/>
          </a:xfrm>
          <a:prstGeom prst="rect">
            <a:avLst/>
          </a:prstGeom>
          <a:solidFill>
            <a:srgbClr val="8CADA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202" name="Gerade Verbindung 13"/>
          <p:cNvSpPr>
            <a:spLocks noChangeShapeType="1"/>
          </p:cNvSpPr>
          <p:nvPr userDrawn="1"/>
        </p:nvSpPr>
        <p:spPr bwMode="auto">
          <a:xfrm>
            <a:off x="0" y="889000"/>
            <a:ext cx="9144000" cy="0"/>
          </a:xfrm>
          <a:prstGeom prst="line">
            <a:avLst/>
          </a:prstGeom>
          <a:noFill/>
          <a:ln w="38100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3" name="Gerade Verbindung 14"/>
          <p:cNvSpPr>
            <a:spLocks noChangeShapeType="1"/>
          </p:cNvSpPr>
          <p:nvPr userDrawn="1"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 algn="ctr">
            <a:solidFill>
              <a:srgbClr val="6189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204" name="Gerade Verbindung 15"/>
          <p:cNvSpPr>
            <a:spLocks noChangeShapeType="1"/>
          </p:cNvSpPr>
          <p:nvPr userDrawn="1"/>
        </p:nvSpPr>
        <p:spPr bwMode="auto">
          <a:xfrm>
            <a:off x="0" y="785813"/>
            <a:ext cx="9144000" cy="0"/>
          </a:xfrm>
          <a:prstGeom prst="line">
            <a:avLst/>
          </a:prstGeom>
          <a:noFill/>
          <a:ln w="9525" algn="ctr">
            <a:solidFill>
              <a:srgbClr val="BACEC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D16349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85000"/>
        <a:buFont typeface="Courier New" pitchFamily="49" charset="0"/>
        <a:buChar char="o"/>
        <a:defRPr>
          <a:solidFill>
            <a:schemeClr val="tx1"/>
          </a:solidFill>
          <a:latin typeface="+mn-lt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>
          <a:solidFill>
            <a:schemeClr val="tx1"/>
          </a:solidFill>
          <a:latin typeface="+mn-lt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>
          <a:solidFill>
            <a:schemeClr val="tx1"/>
          </a:solidFill>
          <a:latin typeface="+mn-lt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5pPr>
      <a:lvl6pPr marL="18288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6pPr>
      <a:lvl7pPr marL="22860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7pPr>
      <a:lvl8pPr marL="27432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8pPr>
      <a:lvl9pPr marL="32004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8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8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8.xml"/><Relationship Id="rId4" Type="http://schemas.openxmlformats.org/officeDocument/2006/relationships/comments" Target="../comments/commen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8.xml"/><Relationship Id="rId4" Type="http://schemas.openxmlformats.org/officeDocument/2006/relationships/comments" Target="../comments/commen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2"/>
          <p:cNvSpPr>
            <a:spLocks noChangeArrowheads="1"/>
          </p:cNvSpPr>
          <p:nvPr/>
        </p:nvSpPr>
        <p:spPr bwMode="auto">
          <a:xfrm>
            <a:off x="8458200" y="0"/>
            <a:ext cx="650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 b="0">
                <a:solidFill>
                  <a:srgbClr val="FFFFFF"/>
                </a:solidFill>
              </a:rPr>
              <a:t>8.1</a:t>
            </a:r>
          </a:p>
        </p:txBody>
      </p:sp>
      <p:sp>
        <p:nvSpPr>
          <p:cNvPr id="9219" name="Textfeld 7"/>
          <p:cNvSpPr txBox="1">
            <a:spLocks noChangeArrowheads="1"/>
          </p:cNvSpPr>
          <p:nvPr/>
        </p:nvSpPr>
        <p:spPr bwMode="auto">
          <a:xfrm>
            <a:off x="2125663" y="254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685800" y="2646363"/>
            <a:ext cx="77724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</a:pPr>
            <a:r>
              <a:rPr lang="en-US" altLang="de-DE" dirty="0" smtClean="0">
                <a:solidFill>
                  <a:schemeClr val="tx2"/>
                </a:solidFill>
                <a:latin typeface="Verdana" pitchFamily="34" charset="0"/>
              </a:rPr>
              <a:t>MODULO 8:</a:t>
            </a:r>
            <a:br>
              <a:rPr lang="en-US" altLang="de-DE" dirty="0" smtClean="0">
                <a:solidFill>
                  <a:schemeClr val="tx2"/>
                </a:solidFill>
                <a:latin typeface="Verdana" pitchFamily="34" charset="0"/>
              </a:rPr>
            </a:br>
            <a:r>
              <a:rPr lang="en-US" altLang="de-DE" dirty="0" smtClean="0">
                <a:solidFill>
                  <a:schemeClr val="tx2"/>
                </a:solidFill>
                <a:latin typeface="Verdana" pitchFamily="34" charset="0"/>
              </a:rPr>
              <a:t>MEMORIA ED ECCESSO DI FIDUCIA</a:t>
            </a:r>
            <a:endParaRPr lang="en-US" altLang="de-DE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9221" name="Rectangle 24"/>
          <p:cNvSpPr>
            <a:spLocks noChangeArrowheads="1"/>
          </p:cNvSpPr>
          <p:nvPr/>
        </p:nvSpPr>
        <p:spPr bwMode="auto">
          <a:xfrm>
            <a:off x="0" y="1493838"/>
            <a:ext cx="91440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3600" b="0" dirty="0" err="1" smtClean="0">
                <a:solidFill>
                  <a:schemeClr val="accent1"/>
                </a:solidFill>
              </a:rPr>
              <a:t>Terapia</a:t>
            </a:r>
            <a:r>
              <a:rPr lang="en-US" altLang="de-DE" sz="3600" b="0" dirty="0" smtClean="0">
                <a:solidFill>
                  <a:schemeClr val="accent1"/>
                </a:solidFill>
              </a:rPr>
              <a:t> </a:t>
            </a:r>
            <a:r>
              <a:rPr lang="en-US" altLang="de-DE" sz="3600" b="0" dirty="0" err="1" smtClean="0">
                <a:solidFill>
                  <a:schemeClr val="accent1"/>
                </a:solidFill>
              </a:rPr>
              <a:t>Metacognitiva</a:t>
            </a:r>
            <a:endParaRPr lang="en-US" altLang="de-DE" sz="3600" b="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b="0" dirty="0" err="1" smtClean="0">
                <a:solidFill>
                  <a:schemeClr val="accent1"/>
                </a:solidFill>
              </a:rPr>
              <a:t>Memoria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51519" y="1351669"/>
            <a:ext cx="86400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smtClean="0"/>
              <a:t>La nostra </a:t>
            </a:r>
            <a:r>
              <a:rPr lang="en-US" altLang="de-DE" sz="1800" b="0" dirty="0" err="1" smtClean="0"/>
              <a:t>capacità</a:t>
            </a:r>
            <a:r>
              <a:rPr lang="en-US" altLang="de-DE" sz="1800" b="0" dirty="0" smtClean="0"/>
              <a:t> di </a:t>
            </a:r>
            <a:r>
              <a:rPr lang="en-US" altLang="de-DE" sz="1800" b="0" dirty="0" err="1" smtClean="0"/>
              <a:t>memorizzare</a:t>
            </a:r>
            <a:r>
              <a:rPr lang="en-US" altLang="de-DE" sz="1800" b="0" dirty="0" smtClean="0"/>
              <a:t> le </a:t>
            </a:r>
            <a:r>
              <a:rPr lang="en-US" altLang="de-DE" sz="1800" b="0" dirty="0" err="1" smtClean="0"/>
              <a:t>informazioni</a:t>
            </a:r>
            <a:r>
              <a:rPr lang="en-US" altLang="de-DE" sz="1800" b="0" dirty="0" smtClean="0"/>
              <a:t> è </a:t>
            </a:r>
            <a:r>
              <a:rPr lang="en-US" altLang="de-DE" sz="1800" b="0" dirty="0" err="1" smtClean="0"/>
              <a:t>limitata</a:t>
            </a:r>
            <a:r>
              <a:rPr lang="en-US" altLang="de-DE" sz="1800" b="0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Esempio</a:t>
            </a:r>
            <a:r>
              <a:rPr lang="en-US" altLang="de-DE" sz="1800" b="0" dirty="0" smtClean="0"/>
              <a:t>: Circa </a:t>
            </a:r>
            <a:r>
              <a:rPr lang="en-US" altLang="de-DE" sz="1800" b="0" dirty="0" err="1" smtClean="0"/>
              <a:t>il</a:t>
            </a:r>
            <a:r>
              <a:rPr lang="en-US" altLang="de-DE" sz="1800" b="0" dirty="0" smtClean="0"/>
              <a:t> 40% </a:t>
            </a:r>
            <a:r>
              <a:rPr lang="en-US" altLang="de-DE" sz="1800" b="0" dirty="0" err="1" smtClean="0"/>
              <a:t>dei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dettagli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una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storia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abbiamo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sentito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mezz’ora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fa</a:t>
            </a:r>
            <a:r>
              <a:rPr lang="en-US" altLang="de-DE" sz="1800" b="0" dirty="0" smtClean="0"/>
              <a:t> non </a:t>
            </a:r>
            <a:r>
              <a:rPr lang="en-US" altLang="de-DE" sz="1800" b="0" dirty="0" err="1" smtClean="0"/>
              <a:t>posso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essere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attivamente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ricordati</a:t>
            </a:r>
            <a:r>
              <a:rPr lang="en-US" altLang="de-DE" sz="1800" b="0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dirty="0" err="1" smtClean="0"/>
              <a:t>Vantaggio</a:t>
            </a:r>
            <a:r>
              <a:rPr lang="en-US" altLang="de-DE" sz="1800" dirty="0" smtClean="0"/>
              <a:t>:</a:t>
            </a:r>
            <a:r>
              <a:rPr lang="en-US" altLang="de-DE" sz="1800" b="0" dirty="0" smtClean="0">
                <a:solidFill>
                  <a:srgbClr val="006699"/>
                </a:solidFill>
              </a:rPr>
              <a:t> </a:t>
            </a:r>
            <a:r>
              <a:rPr lang="de-DE" altLang="de-DE" sz="1800" b="0" dirty="0" smtClean="0"/>
              <a:t>???</a:t>
            </a:r>
            <a:r>
              <a:rPr lang="de-DE" altLang="de-DE" sz="1800" dirty="0" smtClean="0"/>
              <a:t> </a:t>
            </a:r>
            <a:r>
              <a:rPr lang="de-DE" altLang="de-DE" sz="1800" b="0" dirty="0" smtClean="0">
                <a:solidFill>
                  <a:schemeClr val="bg1"/>
                </a:solidFill>
              </a:rPr>
              <a:t>Unser Gehirn wird nicht mit Nebensächlichkeiten überstrapaziert, </a:t>
            </a:r>
            <a:r>
              <a:rPr lang="de-DE" altLang="de-DE" sz="1800" dirty="0" smtClean="0">
                <a:solidFill>
                  <a:schemeClr val="bg1"/>
                </a:solidFill>
              </a:rPr>
              <a:t>aber…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dirty="0" err="1" smtClean="0"/>
              <a:t>Svantaggio</a:t>
            </a:r>
            <a:r>
              <a:rPr lang="en-US" altLang="de-DE" sz="1800" dirty="0" smtClean="0"/>
              <a:t>:</a:t>
            </a:r>
            <a:r>
              <a:rPr lang="en-US" altLang="de-DE" sz="1800" b="0" dirty="0" smtClean="0">
                <a:solidFill>
                  <a:srgbClr val="006699"/>
                </a:solidFill>
              </a:rPr>
              <a:t> </a:t>
            </a:r>
            <a:r>
              <a:rPr lang="en-US" altLang="de-DE" sz="1800" b="0" dirty="0" smtClean="0"/>
              <a:t>???</a:t>
            </a:r>
            <a:r>
              <a:rPr lang="en-US" altLang="de-DE" sz="1800" dirty="0" smtClean="0"/>
              <a:t> </a:t>
            </a:r>
            <a:r>
              <a:rPr lang="de-DE" altLang="de-DE" sz="1800" b="0" dirty="0" smtClean="0">
                <a:solidFill>
                  <a:schemeClr val="bg1"/>
                </a:solidFill>
              </a:rPr>
              <a:t>viele wichtige Erinnerungen gehen ebenfalls verloren (Termine, Urlaubserinnerungen, Schulwissen</a:t>
            </a:r>
            <a:r>
              <a:rPr lang="en-US" altLang="de-DE" sz="1800" b="0" dirty="0" smtClean="0">
                <a:solidFill>
                  <a:schemeClr val="bg1"/>
                </a:solidFill>
              </a:rPr>
              <a:t>...).</a:t>
            </a:r>
            <a:endParaRPr lang="en-US" altLang="de-DE" sz="1800" b="0" dirty="0">
              <a:solidFill>
                <a:schemeClr val="bg1"/>
              </a:solidFill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 smtClean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 smtClean="0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 smtClean="0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 smtClean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 smtClean="0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 smtClean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251519" y="1351669"/>
            <a:ext cx="864000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smtClean="0"/>
              <a:t>La nostra </a:t>
            </a:r>
            <a:r>
              <a:rPr lang="en-US" altLang="de-DE" sz="1800" b="0" dirty="0" err="1" smtClean="0"/>
              <a:t>capacità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memorizzare</a:t>
            </a:r>
            <a:r>
              <a:rPr lang="en-US" altLang="de-DE" sz="1800" b="0" dirty="0" smtClean="0"/>
              <a:t> le </a:t>
            </a:r>
            <a:r>
              <a:rPr lang="en-US" altLang="de-DE" sz="1800" b="0" dirty="0" err="1" smtClean="0"/>
              <a:t>informazioni</a:t>
            </a:r>
            <a:r>
              <a:rPr lang="en-US" altLang="de-DE" sz="1800" b="0" dirty="0" smtClean="0"/>
              <a:t> è </a:t>
            </a:r>
            <a:r>
              <a:rPr lang="en-US" altLang="de-DE" sz="1800" b="0" dirty="0" err="1" smtClean="0"/>
              <a:t>limitata</a:t>
            </a:r>
            <a:r>
              <a:rPr lang="en-US" altLang="de-DE" sz="1800" b="0" dirty="0" smtClean="0"/>
              <a:t>.</a:t>
            </a:r>
            <a:endParaRPr lang="en-US" altLang="de-DE" sz="1800" b="0" dirty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Esempio</a:t>
            </a:r>
            <a:r>
              <a:rPr lang="en-US" altLang="de-DE" sz="1800" b="0" dirty="0" smtClean="0"/>
              <a:t>: Circa </a:t>
            </a:r>
            <a:r>
              <a:rPr lang="en-US" altLang="de-DE" sz="1800" b="0" dirty="0" err="1" smtClean="0"/>
              <a:t>il</a:t>
            </a:r>
            <a:r>
              <a:rPr lang="en-US" altLang="de-DE" sz="1800" b="0" dirty="0" smtClean="0"/>
              <a:t> 40% </a:t>
            </a:r>
            <a:r>
              <a:rPr lang="en-US" altLang="de-DE" sz="1800" b="0" dirty="0" err="1" smtClean="0"/>
              <a:t>dei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dettagli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una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storia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abbiamo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sentito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mezz’ora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fa</a:t>
            </a:r>
            <a:r>
              <a:rPr lang="en-US" altLang="de-DE" sz="1800" b="0" dirty="0" smtClean="0"/>
              <a:t> non </a:t>
            </a:r>
            <a:r>
              <a:rPr lang="en-US" altLang="de-DE" sz="1800" b="0" dirty="0" err="1" smtClean="0"/>
              <a:t>posso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essere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attivamente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ricordati</a:t>
            </a:r>
            <a:r>
              <a:rPr lang="en-US" altLang="de-DE" sz="1800" b="0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dirty="0" err="1" smtClean="0"/>
              <a:t>Vantaggio</a:t>
            </a:r>
            <a:r>
              <a:rPr lang="de-DE" altLang="de-DE" sz="1800" dirty="0" smtClean="0"/>
              <a:t>:</a:t>
            </a:r>
            <a:r>
              <a:rPr lang="de-DE" altLang="de-DE" sz="1800" b="0" dirty="0" smtClean="0">
                <a:solidFill>
                  <a:srgbClr val="006699"/>
                </a:solidFill>
              </a:rPr>
              <a:t> </a:t>
            </a:r>
            <a:r>
              <a:rPr lang="en-US" altLang="de-DE" sz="1800" b="0" dirty="0" smtClean="0"/>
              <a:t>Il </a:t>
            </a:r>
            <a:r>
              <a:rPr lang="en-US" altLang="de-DE" sz="1800" b="0" dirty="0" err="1" smtClean="0"/>
              <a:t>nostro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cervello</a:t>
            </a:r>
            <a:r>
              <a:rPr lang="en-US" altLang="de-DE" sz="1800" b="0" dirty="0" smtClean="0"/>
              <a:t> non è </a:t>
            </a:r>
            <a:r>
              <a:rPr lang="en-US" altLang="de-DE" sz="1800" b="0" dirty="0" err="1" smtClean="0"/>
              <a:t>sovraccaricato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informazioni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superflue</a:t>
            </a:r>
            <a:r>
              <a:rPr lang="en-US" altLang="de-DE" sz="1800" b="0" dirty="0" smtClean="0"/>
              <a:t>,</a:t>
            </a:r>
            <a:r>
              <a:rPr lang="en-US" altLang="de-DE" sz="1800" b="0" dirty="0" smtClean="0">
                <a:solidFill>
                  <a:srgbClr val="006699"/>
                </a:solidFill>
              </a:rPr>
              <a:t> </a:t>
            </a:r>
            <a:r>
              <a:rPr lang="en-US" altLang="de-DE" sz="1800" dirty="0" smtClean="0"/>
              <a:t>ma…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dirty="0" err="1" smtClean="0"/>
              <a:t>Svantaggio</a:t>
            </a:r>
            <a:r>
              <a:rPr lang="en-US" altLang="de-DE" sz="1800" dirty="0" smtClean="0"/>
              <a:t>:</a:t>
            </a:r>
            <a:r>
              <a:rPr lang="en-US" altLang="de-DE" sz="1800" b="0" dirty="0" smtClean="0">
                <a:solidFill>
                  <a:srgbClr val="006699"/>
                </a:solidFill>
              </a:rPr>
              <a:t> </a:t>
            </a:r>
            <a:r>
              <a:rPr lang="en-US" altLang="de-DE" sz="1800" b="0" dirty="0" smtClean="0"/>
              <a:t>... </a:t>
            </a:r>
            <a:r>
              <a:rPr lang="en-US" altLang="de-DE" sz="1800" b="0" dirty="0" err="1" smtClean="0"/>
              <a:t>Molti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importanti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vengono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persi</a:t>
            </a:r>
            <a:r>
              <a:rPr lang="en-US" altLang="de-DE" sz="1800" b="0" dirty="0" smtClean="0"/>
              <a:t> (</a:t>
            </a:r>
            <a:r>
              <a:rPr lang="en-US" altLang="de-DE" sz="1800" b="0" dirty="0" err="1" smtClean="0"/>
              <a:t>appuntamenti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delle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vacanze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informazioni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acquisite</a:t>
            </a:r>
            <a:r>
              <a:rPr lang="en-US" altLang="de-DE" sz="1800" b="0" dirty="0" smtClean="0"/>
              <a:t> a </a:t>
            </a:r>
            <a:r>
              <a:rPr lang="en-US" altLang="de-DE" sz="1800" b="0" dirty="0" err="1" smtClean="0"/>
              <a:t>scuola</a:t>
            </a:r>
            <a:r>
              <a:rPr lang="en-US" altLang="de-DE" sz="1800" b="0" dirty="0" smtClean="0"/>
              <a:t>...).</a:t>
            </a:r>
            <a:endParaRPr lang="en-US" altLang="de-DE" sz="1800" b="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b="0" dirty="0" err="1" smtClean="0">
                <a:solidFill>
                  <a:schemeClr val="accent1"/>
                </a:solidFill>
              </a:rPr>
              <a:t>Memoria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 smtClean="0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 smtClean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feld 4"/>
          <p:cNvSpPr txBox="1">
            <a:spLocks noChangeArrowheads="1"/>
          </p:cNvSpPr>
          <p:nvPr/>
        </p:nvSpPr>
        <p:spPr bwMode="auto">
          <a:xfrm>
            <a:off x="4139853" y="2246313"/>
            <a:ext cx="864294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de-DE" dirty="0">
                <a:latin typeface="+mj-lt"/>
              </a:rPr>
              <a:t>???</a:t>
            </a:r>
          </a:p>
        </p:txBody>
      </p:sp>
      <p:sp>
        <p:nvSpPr>
          <p:cNvPr id="6" name="Titel 1"/>
          <p:cNvSpPr>
            <a:spLocks noGrp="1"/>
          </p:cNvSpPr>
          <p:nvPr/>
        </p:nvSpPr>
        <p:spPr>
          <a:xfrm>
            <a:off x="0" y="0"/>
            <a:ext cx="9144000" cy="792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Le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persone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affette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da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psicosi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sono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generalmente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smemorate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?</a:t>
            </a:r>
            <a:endParaRPr lang="en-US" sz="2000" b="0" dirty="0">
              <a:solidFill>
                <a:schemeClr val="accent1"/>
              </a:solidFill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feld 3"/>
          <p:cNvSpPr txBox="1">
            <a:spLocks noChangeArrowheads="1"/>
          </p:cNvSpPr>
          <p:nvPr/>
        </p:nvSpPr>
        <p:spPr bwMode="auto">
          <a:xfrm>
            <a:off x="1962150" y="981075"/>
            <a:ext cx="5219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3200" i="1" dirty="0" err="1" smtClean="0"/>
              <a:t>Sì</a:t>
            </a:r>
            <a:r>
              <a:rPr lang="en-US" altLang="de-DE" sz="3200" i="1" dirty="0" smtClean="0"/>
              <a:t> e no!</a:t>
            </a:r>
            <a:endParaRPr lang="en-US" altLang="de-DE" sz="3200" i="1" dirty="0"/>
          </a:p>
        </p:txBody>
      </p:sp>
      <p:sp>
        <p:nvSpPr>
          <p:cNvPr id="6" name="Untertitel 2"/>
          <p:cNvSpPr>
            <a:spLocks noGrp="1"/>
          </p:cNvSpPr>
          <p:nvPr/>
        </p:nvSpPr>
        <p:spPr>
          <a:xfrm>
            <a:off x="251520" y="1565850"/>
            <a:ext cx="8640000" cy="47767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algn="l">
              <a:spcBef>
                <a:spcPts val="1200"/>
              </a:spcBef>
              <a:defRPr/>
            </a:pPr>
            <a:r>
              <a:rPr lang="en-US" sz="1900" b="0" dirty="0" err="1" smtClean="0">
                <a:solidFill>
                  <a:schemeClr val="tx1"/>
                </a:solidFill>
              </a:rPr>
              <a:t>Gli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studi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dimostrano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che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molte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persone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affette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da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psicosi</a:t>
            </a:r>
            <a:r>
              <a:rPr lang="en-US" sz="1900" b="0" dirty="0" smtClean="0">
                <a:solidFill>
                  <a:schemeClr val="tx1"/>
                </a:solidFill>
              </a:rPr>
              <a:t> non </a:t>
            </a:r>
            <a:r>
              <a:rPr lang="en-US" sz="1900" b="0" dirty="0" err="1" smtClean="0">
                <a:solidFill>
                  <a:schemeClr val="tx1"/>
                </a:solidFill>
              </a:rPr>
              <a:t>superano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così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bene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i</a:t>
            </a:r>
            <a:r>
              <a:rPr lang="en-US" sz="1900" b="0" dirty="0" smtClean="0">
                <a:solidFill>
                  <a:schemeClr val="tx1"/>
                </a:solidFill>
              </a:rPr>
              <a:t> test </a:t>
            </a:r>
            <a:r>
              <a:rPr lang="en-US" sz="1900" b="0" dirty="0" err="1" smtClean="0">
                <a:solidFill>
                  <a:schemeClr val="tx1"/>
                </a:solidFill>
              </a:rPr>
              <a:t>di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memoria</a:t>
            </a:r>
            <a:r>
              <a:rPr lang="en-US" sz="1900" b="0" dirty="0" smtClean="0">
                <a:solidFill>
                  <a:schemeClr val="tx1"/>
                </a:solidFill>
              </a:rPr>
              <a:t> e </a:t>
            </a:r>
            <a:r>
              <a:rPr lang="en-US" sz="1900" b="0" dirty="0" err="1" smtClean="0">
                <a:solidFill>
                  <a:schemeClr val="tx1"/>
                </a:solidFill>
              </a:rPr>
              <a:t>di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attenzione</a:t>
            </a:r>
            <a:r>
              <a:rPr lang="en-US" sz="1900" b="0" dirty="0" smtClean="0">
                <a:solidFill>
                  <a:schemeClr val="tx1"/>
                </a:solidFill>
              </a:rPr>
              <a:t> come le </a:t>
            </a:r>
            <a:r>
              <a:rPr lang="en-US" sz="1900" b="0" dirty="0" err="1" smtClean="0">
                <a:solidFill>
                  <a:schemeClr val="tx1"/>
                </a:solidFill>
              </a:rPr>
              <a:t>persone</a:t>
            </a:r>
            <a:r>
              <a:rPr lang="en-US" sz="1900" b="0" dirty="0" smtClean="0">
                <a:solidFill>
                  <a:schemeClr val="tx1"/>
                </a:solidFill>
              </a:rPr>
              <a:t> non </a:t>
            </a:r>
            <a:r>
              <a:rPr lang="en-US" sz="1900" b="0" dirty="0" err="1" smtClean="0">
                <a:solidFill>
                  <a:schemeClr val="tx1"/>
                </a:solidFill>
              </a:rPr>
              <a:t>affette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da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psicosi</a:t>
            </a:r>
            <a:r>
              <a:rPr lang="en-US" sz="1900" b="0" dirty="0" smtClean="0">
                <a:solidFill>
                  <a:schemeClr val="tx1"/>
                </a:solidFill>
              </a:rPr>
              <a:t>. </a:t>
            </a:r>
            <a:r>
              <a:rPr lang="en-US" sz="1900" b="0" dirty="0" err="1" smtClean="0">
                <a:solidFill>
                  <a:schemeClr val="tx1"/>
                </a:solidFill>
              </a:rPr>
              <a:t>Tuttavia</a:t>
            </a:r>
            <a:r>
              <a:rPr lang="en-US" sz="1900" b="0" dirty="0" smtClean="0">
                <a:solidFill>
                  <a:schemeClr val="tx1"/>
                </a:solidFill>
              </a:rPr>
              <a:t>, </a:t>
            </a:r>
            <a:r>
              <a:rPr lang="en-US" sz="1900" b="0" dirty="0" err="1" smtClean="0">
                <a:solidFill>
                  <a:schemeClr val="tx1"/>
                </a:solidFill>
              </a:rPr>
              <a:t>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punti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seguenti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devono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essere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presi</a:t>
            </a:r>
            <a:r>
              <a:rPr lang="en-US" sz="1900" b="0" dirty="0" smtClean="0">
                <a:solidFill>
                  <a:schemeClr val="tx1"/>
                </a:solidFill>
              </a:rPr>
              <a:t> in </a:t>
            </a:r>
            <a:r>
              <a:rPr lang="en-US" sz="1900" b="0" dirty="0" err="1" smtClean="0">
                <a:solidFill>
                  <a:schemeClr val="tx1"/>
                </a:solidFill>
              </a:rPr>
              <a:t>considerazione</a:t>
            </a:r>
            <a:r>
              <a:rPr lang="en-US" sz="1900" b="0" dirty="0" smtClean="0">
                <a:solidFill>
                  <a:schemeClr val="tx1"/>
                </a:solidFill>
              </a:rPr>
              <a:t>:</a:t>
            </a:r>
          </a:p>
          <a:p>
            <a:pPr marL="720000" indent="-360000" algn="l"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en-US" sz="1900" b="0" dirty="0" err="1" smtClean="0">
                <a:solidFill>
                  <a:schemeClr val="tx1"/>
                </a:solidFill>
              </a:rPr>
              <a:t>Questi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risultati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si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basano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su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dati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medi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che</a:t>
            </a:r>
            <a:r>
              <a:rPr lang="en-US" sz="1900" b="0" dirty="0" smtClean="0">
                <a:solidFill>
                  <a:schemeClr val="tx1"/>
                </a:solidFill>
              </a:rPr>
              <a:t> non </a:t>
            </a:r>
            <a:r>
              <a:rPr lang="en-US" sz="1900" b="0" dirty="0" err="1" smtClean="0">
                <a:solidFill>
                  <a:schemeClr val="tx1"/>
                </a:solidFill>
              </a:rPr>
              <a:t>sono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necessariamente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vere</a:t>
            </a:r>
            <a:r>
              <a:rPr lang="en-US" sz="1900" b="0" dirty="0" smtClean="0">
                <a:solidFill>
                  <a:schemeClr val="tx1"/>
                </a:solidFill>
              </a:rPr>
              <a:t> per </a:t>
            </a:r>
            <a:r>
              <a:rPr lang="en-US" sz="1900" b="0" dirty="0" err="1" smtClean="0">
                <a:solidFill>
                  <a:schemeClr val="tx1"/>
                </a:solidFill>
              </a:rPr>
              <a:t>ogni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singolo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caso</a:t>
            </a:r>
            <a:r>
              <a:rPr lang="en-US" sz="1900" b="0" dirty="0" smtClean="0">
                <a:solidFill>
                  <a:schemeClr val="tx1"/>
                </a:solidFill>
              </a:rPr>
              <a:t>. </a:t>
            </a:r>
            <a:r>
              <a:rPr lang="en-US" sz="1900" b="0" dirty="0" err="1" smtClean="0">
                <a:solidFill>
                  <a:schemeClr val="tx1"/>
                </a:solidFill>
              </a:rPr>
              <a:t>Ci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sono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anche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molte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persone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affette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da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psicosi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che</a:t>
            </a:r>
            <a:r>
              <a:rPr lang="en-US" sz="1900" b="0" dirty="0" smtClean="0">
                <a:solidFill>
                  <a:schemeClr val="tx1"/>
                </a:solidFill>
              </a:rPr>
              <a:t> non </a:t>
            </a:r>
            <a:r>
              <a:rPr lang="en-US" sz="1900" b="0" dirty="0" err="1" smtClean="0">
                <a:solidFill>
                  <a:schemeClr val="tx1"/>
                </a:solidFill>
              </a:rPr>
              <a:t>mostrano</a:t>
            </a:r>
            <a:r>
              <a:rPr lang="en-US" sz="1900" b="0" dirty="0" smtClean="0">
                <a:solidFill>
                  <a:schemeClr val="tx1"/>
                </a:solidFill>
              </a:rPr>
              <a:t> deficit.</a:t>
            </a:r>
          </a:p>
          <a:p>
            <a:pPr marL="720000" indent="-360000" algn="l"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en-US" sz="1900" b="0" dirty="0" smtClean="0">
                <a:solidFill>
                  <a:schemeClr val="tx1"/>
                </a:solidFill>
              </a:rPr>
              <a:t>I deficit </a:t>
            </a:r>
            <a:r>
              <a:rPr lang="en-US" sz="1900" b="0" dirty="0" err="1" smtClean="0">
                <a:solidFill>
                  <a:schemeClr val="tx1"/>
                </a:solidFill>
              </a:rPr>
              <a:t>scoperti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sono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gran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lunga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inferiori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rispetto</a:t>
            </a:r>
            <a:r>
              <a:rPr lang="en-US" sz="1900" b="0" dirty="0" smtClean="0">
                <a:solidFill>
                  <a:schemeClr val="tx1"/>
                </a:solidFill>
              </a:rPr>
              <a:t> a </a:t>
            </a:r>
            <a:r>
              <a:rPr lang="en-US" sz="1900" b="0" dirty="0" err="1" smtClean="0">
                <a:solidFill>
                  <a:schemeClr val="tx1"/>
                </a:solidFill>
              </a:rPr>
              <a:t>quelli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riscontrati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nelle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persone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affette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da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demenza</a:t>
            </a:r>
            <a:r>
              <a:rPr lang="en-US" sz="1900" b="0" dirty="0" smtClean="0">
                <a:solidFill>
                  <a:schemeClr val="tx1"/>
                </a:solidFill>
              </a:rPr>
              <a:t> (ad </a:t>
            </a:r>
            <a:r>
              <a:rPr lang="en-US" sz="1900" b="0" dirty="0" err="1" smtClean="0">
                <a:solidFill>
                  <a:schemeClr val="tx1"/>
                </a:solidFill>
              </a:rPr>
              <a:t>es</a:t>
            </a:r>
            <a:r>
              <a:rPr lang="en-US" sz="1900" b="0" dirty="0" smtClean="0">
                <a:solidFill>
                  <a:schemeClr val="tx1"/>
                </a:solidFill>
              </a:rPr>
              <a:t>. </a:t>
            </a:r>
            <a:r>
              <a:rPr lang="en-US" sz="1900" b="0" dirty="0" err="1" smtClean="0">
                <a:solidFill>
                  <a:schemeClr val="tx1"/>
                </a:solidFill>
              </a:rPr>
              <a:t>il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morbo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di</a:t>
            </a:r>
            <a:r>
              <a:rPr lang="en-US" sz="1900" b="0" dirty="0" smtClean="0">
                <a:solidFill>
                  <a:schemeClr val="tx1"/>
                </a:solidFill>
              </a:rPr>
              <a:t> Alzheimer).</a:t>
            </a:r>
          </a:p>
          <a:p>
            <a:pPr marL="720000" indent="-360000" algn="l">
              <a:spcBef>
                <a:spcPts val="1200"/>
              </a:spcBef>
              <a:buFont typeface="Arial" pitchFamily="34" charset="0"/>
              <a:buAutoNum type="arabicPeriod"/>
              <a:defRPr/>
            </a:pPr>
            <a:r>
              <a:rPr lang="en-US" sz="1900" b="0" dirty="0" smtClean="0">
                <a:solidFill>
                  <a:schemeClr val="tx1"/>
                </a:solidFill>
              </a:rPr>
              <a:t>I deficit – se </a:t>
            </a:r>
            <a:r>
              <a:rPr lang="en-US" sz="1900" b="0" dirty="0" err="1" smtClean="0">
                <a:solidFill>
                  <a:schemeClr val="tx1"/>
                </a:solidFill>
              </a:rPr>
              <a:t>ce</a:t>
            </a:r>
            <a:r>
              <a:rPr lang="en-US" sz="1900" b="0" dirty="0" smtClean="0">
                <a:solidFill>
                  <a:schemeClr val="tx1"/>
                </a:solidFill>
              </a:rPr>
              <a:t> ne </a:t>
            </a:r>
            <a:r>
              <a:rPr lang="en-US" sz="1900" b="0" dirty="0" err="1" smtClean="0">
                <a:solidFill>
                  <a:schemeClr val="tx1"/>
                </a:solidFill>
              </a:rPr>
              <a:t>sono</a:t>
            </a:r>
            <a:r>
              <a:rPr lang="en-US" sz="1900" b="0" dirty="0" smtClean="0">
                <a:solidFill>
                  <a:schemeClr val="tx1"/>
                </a:solidFill>
              </a:rPr>
              <a:t> – </a:t>
            </a:r>
            <a:r>
              <a:rPr lang="en-US" sz="1900" b="0" dirty="0" err="1" smtClean="0">
                <a:solidFill>
                  <a:schemeClr val="tx1"/>
                </a:solidFill>
              </a:rPr>
              <a:t>possono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migliorare</a:t>
            </a:r>
            <a:r>
              <a:rPr lang="en-US" sz="1900" b="0" dirty="0" smtClean="0">
                <a:solidFill>
                  <a:schemeClr val="tx1"/>
                </a:solidFill>
              </a:rPr>
              <a:t>. </a:t>
            </a:r>
            <a:r>
              <a:rPr lang="en-US" sz="1900" b="0" dirty="0" err="1" smtClean="0">
                <a:solidFill>
                  <a:schemeClr val="tx1"/>
                </a:solidFill>
              </a:rPr>
              <a:t>Ruminazione</a:t>
            </a:r>
            <a:r>
              <a:rPr lang="en-US" sz="1900" b="0" dirty="0" smtClean="0">
                <a:solidFill>
                  <a:schemeClr val="tx1"/>
                </a:solidFill>
              </a:rPr>
              <a:t>, </a:t>
            </a:r>
            <a:r>
              <a:rPr lang="en-US" sz="1900" b="0" dirty="0" err="1" smtClean="0">
                <a:solidFill>
                  <a:schemeClr val="tx1"/>
                </a:solidFill>
              </a:rPr>
              <a:t>distrazioni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interiori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dovute</a:t>
            </a:r>
            <a:r>
              <a:rPr lang="en-US" sz="1900" b="0" dirty="0" smtClean="0">
                <a:solidFill>
                  <a:schemeClr val="tx1"/>
                </a:solidFill>
              </a:rPr>
              <a:t> al </a:t>
            </a:r>
            <a:r>
              <a:rPr lang="en-US" sz="1900" b="0" dirty="0" err="1" smtClean="0">
                <a:solidFill>
                  <a:schemeClr val="tx1"/>
                </a:solidFill>
              </a:rPr>
              <a:t>sentire</a:t>
            </a:r>
            <a:r>
              <a:rPr lang="en-US" sz="1900" b="0" dirty="0" smtClean="0">
                <a:solidFill>
                  <a:schemeClr val="tx1"/>
                </a:solidFill>
              </a:rPr>
              <a:t> le </a:t>
            </a:r>
            <a:r>
              <a:rPr lang="en-US" sz="1900" b="0" dirty="0" err="1" smtClean="0">
                <a:solidFill>
                  <a:schemeClr val="tx1"/>
                </a:solidFill>
              </a:rPr>
              <a:t>voci</a:t>
            </a:r>
            <a:r>
              <a:rPr lang="en-US" sz="1900" b="0" dirty="0" smtClean="0">
                <a:solidFill>
                  <a:schemeClr val="tx1"/>
                </a:solidFill>
              </a:rPr>
              <a:t> o </a:t>
            </a:r>
            <a:r>
              <a:rPr lang="en-US" sz="1900" b="0" dirty="0" err="1" smtClean="0">
                <a:solidFill>
                  <a:schemeClr val="tx1"/>
                </a:solidFill>
              </a:rPr>
              <a:t>una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mancanza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motivazione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possono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intensificare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questi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problemi</a:t>
            </a:r>
            <a:r>
              <a:rPr lang="en-US" sz="1900" b="0" dirty="0" smtClean="0">
                <a:solidFill>
                  <a:schemeClr val="tx1"/>
                </a:solidFill>
              </a:rPr>
              <a:t> o </a:t>
            </a:r>
            <a:r>
              <a:rPr lang="en-US" sz="1900" b="0" dirty="0" err="1" smtClean="0">
                <a:solidFill>
                  <a:schemeClr val="tx1"/>
                </a:solidFill>
              </a:rPr>
              <a:t>causarli</a:t>
            </a:r>
            <a:r>
              <a:rPr lang="en-US" sz="1900" b="0" dirty="0" smtClean="0">
                <a:solidFill>
                  <a:schemeClr val="tx1"/>
                </a:solidFill>
              </a:rPr>
              <a:t>. </a:t>
            </a:r>
            <a:r>
              <a:rPr lang="en-US" sz="1900" b="0" dirty="0" err="1" smtClean="0">
                <a:solidFill>
                  <a:schemeClr val="tx1"/>
                </a:solidFill>
              </a:rPr>
              <a:t>Esistono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delle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tecniche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specifiche</a:t>
            </a:r>
            <a:r>
              <a:rPr lang="en-US" sz="1900" b="0" dirty="0" smtClean="0">
                <a:solidFill>
                  <a:schemeClr val="tx1"/>
                </a:solidFill>
              </a:rPr>
              <a:t> (</a:t>
            </a:r>
            <a:r>
              <a:rPr lang="en-US" sz="1900" b="0" dirty="0" err="1" smtClean="0">
                <a:solidFill>
                  <a:schemeClr val="tx1"/>
                </a:solidFill>
              </a:rPr>
              <a:t>che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verranno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presentate</a:t>
            </a:r>
            <a:r>
              <a:rPr lang="en-US" sz="1900" b="0" dirty="0" smtClean="0">
                <a:solidFill>
                  <a:schemeClr val="tx1"/>
                </a:solidFill>
              </a:rPr>
              <a:t> in </a:t>
            </a:r>
            <a:r>
              <a:rPr lang="en-US" sz="1900" b="0" dirty="0" err="1" smtClean="0">
                <a:solidFill>
                  <a:schemeClr val="tx1"/>
                </a:solidFill>
              </a:rPr>
              <a:t>seguito</a:t>
            </a:r>
            <a:r>
              <a:rPr lang="en-US" sz="1900" b="0" dirty="0" smtClean="0">
                <a:solidFill>
                  <a:schemeClr val="tx1"/>
                </a:solidFill>
              </a:rPr>
              <a:t>) </a:t>
            </a:r>
            <a:r>
              <a:rPr lang="en-US" sz="1900" b="0" dirty="0" err="1" smtClean="0">
                <a:solidFill>
                  <a:schemeClr val="tx1"/>
                </a:solidFill>
              </a:rPr>
              <a:t>che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possono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compensare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questi</a:t>
            </a:r>
            <a:r>
              <a:rPr lang="en-US" sz="1900" b="0" dirty="0" smtClean="0">
                <a:solidFill>
                  <a:schemeClr val="tx1"/>
                </a:solidFill>
              </a:rPr>
              <a:t> </a:t>
            </a:r>
            <a:r>
              <a:rPr lang="en-US" sz="1900" b="0" dirty="0" err="1" smtClean="0">
                <a:solidFill>
                  <a:schemeClr val="tx1"/>
                </a:solidFill>
              </a:rPr>
              <a:t>problemi</a:t>
            </a:r>
            <a:r>
              <a:rPr lang="en-US" sz="1900" b="0" dirty="0" smtClean="0">
                <a:solidFill>
                  <a:schemeClr val="tx1"/>
                </a:solidFill>
              </a:rPr>
              <a:t>.</a:t>
            </a:r>
            <a:endParaRPr lang="de-DE" dirty="0"/>
          </a:p>
        </p:txBody>
      </p:sp>
      <p:sp>
        <p:nvSpPr>
          <p:cNvPr id="11" name="Titel 1"/>
          <p:cNvSpPr>
            <a:spLocks noGrp="1"/>
          </p:cNvSpPr>
          <p:nvPr/>
        </p:nvSpPr>
        <p:spPr>
          <a:xfrm>
            <a:off x="0" y="0"/>
            <a:ext cx="9144000" cy="792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Le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persone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affette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da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psicosi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sono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generalmente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US" sz="2000" b="0" dirty="0" err="1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smemorate</a:t>
            </a:r>
            <a:r>
              <a:rPr lang="en-US" sz="2000" b="0" dirty="0" smtClean="0">
                <a:solidFill>
                  <a:schemeClr val="accent1"/>
                </a:solidFill>
                <a:latin typeface="Verdana" pitchFamily="34" charset="0"/>
                <a:ea typeface="+mn-ea"/>
                <a:cs typeface="Times New Roman" pitchFamily="18" charset="0"/>
              </a:rPr>
              <a:t>?</a:t>
            </a:r>
            <a:endParaRPr lang="en-US" sz="2000" b="0" dirty="0">
              <a:solidFill>
                <a:schemeClr val="accent1"/>
              </a:solidFill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de-DE" altLang="de-DE" dirty="0" err="1" smtClean="0"/>
              <a:t>Esercizio</a:t>
            </a:r>
            <a:r>
              <a:rPr lang="de-DE" altLang="de-DE" dirty="0" smtClean="0"/>
              <a:t> 1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40768"/>
            <a:ext cx="8640000" cy="3312368"/>
          </a:xfrm>
        </p:spPr>
        <p:txBody>
          <a:bodyPr/>
          <a:lstStyle/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de-DE" dirty="0" err="1" smtClean="0"/>
              <a:t>Vedrai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un’immagine</a:t>
            </a:r>
            <a:r>
              <a:rPr lang="en-US" altLang="de-DE" dirty="0" smtClean="0"/>
              <a:t>.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dirty="0" smtClean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de-DE" dirty="0" smtClean="0"/>
              <a:t>Poi, </a:t>
            </a:r>
            <a:r>
              <a:rPr lang="en-US" altLang="de-DE" dirty="0" err="1" smtClean="0"/>
              <a:t>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sarà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chiesto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ricordare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hai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nell’immagine</a:t>
            </a:r>
            <a:r>
              <a:rPr lang="en-US" altLang="de-DE" dirty="0" smtClean="0"/>
              <a:t>.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dirty="0" smtClean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de-DE" dirty="0" err="1" smtClean="0"/>
              <a:t>Indica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anche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quanto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sicuro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tue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osservazioni</a:t>
            </a:r>
            <a:r>
              <a:rPr lang="en-US" altLang="de-DE" dirty="0" smtClean="0"/>
              <a:t>.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dirty="0" smtClean="0"/>
          </a:p>
          <a:p>
            <a:pPr marL="180000" lvl="0" indent="0" algn="ctr" eaLnBrk="1" hangingPunct="1">
              <a:spcBef>
                <a:spcPts val="1200"/>
              </a:spcBef>
              <a:buClr>
                <a:srgbClr val="336699"/>
              </a:buClr>
              <a:buSzTx/>
            </a:pPr>
            <a:r>
              <a:rPr lang="en-US" altLang="de-DE" b="1" kern="120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Cerca</a:t>
            </a:r>
            <a:r>
              <a:rPr lang="en-US" altLang="de-DE" b="1" kern="12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altLang="de-DE" b="1" kern="120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di</a:t>
            </a:r>
            <a:r>
              <a:rPr lang="en-US" altLang="de-DE" b="1" kern="12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altLang="de-DE" b="1" kern="120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ricordare</a:t>
            </a:r>
            <a:r>
              <a:rPr lang="en-US" altLang="de-DE" b="1" kern="12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altLang="de-DE" b="1" kern="120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tutti</a:t>
            </a:r>
            <a:r>
              <a:rPr lang="en-US" altLang="de-DE" b="1" kern="12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altLang="de-DE" b="1" kern="120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en-US" altLang="de-DE" b="1" kern="12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altLang="de-DE" b="1" kern="120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dettagli</a:t>
            </a:r>
            <a:r>
              <a:rPr lang="en-US" altLang="de-DE" b="1" kern="12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altLang="de-DE" b="1" kern="1200" dirty="0" err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correttamente</a:t>
            </a:r>
            <a:r>
              <a:rPr lang="en-US" altLang="de-DE" b="1" kern="12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! </a:t>
            </a:r>
            <a:endParaRPr lang="en-US" altLang="de-DE" dirty="0" smtClean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graphicFrame>
        <p:nvGraphicFramePr>
          <p:cNvPr id="1536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160411"/>
              </p:ext>
            </p:extLst>
          </p:nvPr>
        </p:nvGraphicFramePr>
        <p:xfrm>
          <a:off x="2345419" y="549000"/>
          <a:ext cx="4453162" cy="57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9" name="Image" r:id="rId4" imgW="3593651" imgH="4647619" progId="">
                  <p:embed/>
                </p:oleObj>
              </mc:Choice>
              <mc:Fallback>
                <p:oleObj name="Image" r:id="rId4" imgW="3593651" imgH="4647619" progId="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5419" y="549000"/>
                        <a:ext cx="4453162" cy="576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-52388" y="6670675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b="0" i="1" dirty="0" smtClean="0"/>
              <a:t>(by L. Müller)</a:t>
            </a:r>
            <a:endParaRPr lang="en-US" altLang="de-DE" sz="800" b="0" i="1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L’artista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hai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visto</a:t>
            </a:r>
            <a:r>
              <a:rPr lang="en-US" altLang="de-DE" dirty="0" smtClean="0"/>
              <a:t>? </a:t>
            </a:r>
            <a:r>
              <a:rPr lang="en-US" altLang="de-DE" dirty="0" err="1" smtClean="0"/>
              <a:t>Quanto</a:t>
            </a:r>
            <a:r>
              <a:rPr lang="en-US" altLang="de-DE" dirty="0" smtClean="0"/>
              <a:t> ne </a:t>
            </a:r>
            <a:r>
              <a:rPr lang="en-US" altLang="de-DE" dirty="0" err="1" smtClean="0"/>
              <a:t>sei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sicuro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1438"/>
            <a:ext cx="2880000" cy="4014787"/>
          </a:xfrm>
        </p:spPr>
        <p:txBody>
          <a:bodyPr/>
          <a:lstStyle/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lattina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sedia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pennello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un </a:t>
            </a:r>
            <a:r>
              <a:rPr lang="en-US" altLang="de-DE" dirty="0" err="1" smtClean="0"/>
              <a:t>cavaletto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gilet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scarpe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tavolozza</a:t>
            </a:r>
            <a:r>
              <a:rPr lang="en-US" altLang="de-DE" dirty="0" smtClean="0"/>
              <a:t> con </a:t>
            </a:r>
            <a:r>
              <a:rPr lang="en-US" altLang="de-DE" dirty="0" err="1" smtClean="0"/>
              <a:t>colori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carta</a:t>
            </a:r>
            <a:endParaRPr lang="en-US" altLang="de-DE" dirty="0" smtClean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L’artista</a:t>
            </a:r>
            <a:endParaRPr lang="en-US" altLang="de-DE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41438"/>
            <a:ext cx="3708400" cy="3455714"/>
          </a:xfrm>
        </p:spPr>
        <p:txBody>
          <a:bodyPr/>
          <a:lstStyle/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lattina</a:t>
            </a:r>
            <a:endParaRPr lang="en-US" altLang="de-DE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sedia</a:t>
            </a:r>
            <a:endParaRPr lang="en-US" altLang="de-DE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pennello</a:t>
            </a:r>
            <a:endParaRPr lang="en-US" altLang="de-DE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b="1" dirty="0" smtClean="0">
                <a:solidFill>
                  <a:srgbClr val="8CADAE"/>
                </a:solidFill>
              </a:rPr>
              <a:t>un </a:t>
            </a:r>
            <a:r>
              <a:rPr lang="en-US" altLang="de-DE" b="1" dirty="0" err="1" smtClean="0">
                <a:solidFill>
                  <a:srgbClr val="8CADAE"/>
                </a:solidFill>
              </a:rPr>
              <a:t>cavaletto</a:t>
            </a:r>
            <a:endParaRPr lang="en-US" altLang="de-DE" b="1" dirty="0" smtClean="0">
              <a:solidFill>
                <a:srgbClr val="8CADAE"/>
              </a:solidFill>
            </a:endParaRP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gilet</a:t>
            </a:r>
            <a:endParaRPr lang="en-US" altLang="de-DE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scarpe</a:t>
            </a:r>
            <a:endParaRPr lang="en-US" altLang="de-DE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b="1" dirty="0" err="1" smtClean="0">
                <a:solidFill>
                  <a:srgbClr val="8CADAE"/>
                </a:solidFill>
              </a:rPr>
              <a:t>tavolozza</a:t>
            </a:r>
            <a:r>
              <a:rPr lang="en-US" altLang="de-DE" b="1" dirty="0" smtClean="0">
                <a:solidFill>
                  <a:srgbClr val="8CADAE"/>
                </a:solidFill>
              </a:rPr>
              <a:t> con </a:t>
            </a:r>
            <a:r>
              <a:rPr lang="en-US" altLang="de-DE" b="1" dirty="0" err="1" smtClean="0">
                <a:solidFill>
                  <a:srgbClr val="8CADAE"/>
                </a:solidFill>
              </a:rPr>
              <a:t>colori</a:t>
            </a:r>
            <a:endParaRPr lang="en-US" altLang="de-DE" b="1" dirty="0" smtClean="0">
              <a:solidFill>
                <a:srgbClr val="8CADAE"/>
              </a:solidFill>
            </a:endParaRP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carta</a:t>
            </a:r>
            <a:endParaRPr lang="en-US" altLang="de-DE" dirty="0" smtClean="0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51520" y="5593638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756345" y="5593638"/>
            <a:ext cx="2808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800" dirty="0" smtClean="0">
                <a:latin typeface="Arial" charset="0"/>
              </a:rPr>
              <a:t>= non </a:t>
            </a:r>
            <a:r>
              <a:rPr lang="en-US" altLang="de-DE" sz="1800" dirty="0" err="1" smtClean="0">
                <a:latin typeface="Arial" charset="0"/>
              </a:rPr>
              <a:t>presenti</a:t>
            </a:r>
            <a:endParaRPr lang="en-US" altLang="de-DE" sz="1800" dirty="0">
              <a:latin typeface="Arial" charset="0"/>
            </a:endParaRPr>
          </a:p>
        </p:txBody>
      </p:sp>
      <p:graphicFrame>
        <p:nvGraphicFramePr>
          <p:cNvPr id="1741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652341"/>
              </p:ext>
            </p:extLst>
          </p:nvPr>
        </p:nvGraphicFramePr>
        <p:xfrm>
          <a:off x="5300467" y="1341438"/>
          <a:ext cx="35941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" name="Image" r:id="rId4" imgW="3593651" imgH="4647619" progId="">
                  <p:embed/>
                </p:oleObj>
              </mc:Choice>
              <mc:Fallback>
                <p:oleObj name="Image" r:id="rId4" imgW="3593651" imgH="4647619" progId="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467" y="1341438"/>
                        <a:ext cx="3594100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-52388" y="6670675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b="0" i="1" dirty="0" smtClean="0"/>
              <a:t>(by L. Müller)</a:t>
            </a:r>
            <a:endParaRPr lang="en-US" altLang="de-DE" sz="800" b="0" i="1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de-DE" dirty="0" err="1" smtClean="0"/>
              <a:t>Perché</a:t>
            </a:r>
            <a:r>
              <a:rPr lang="en-US" altLang="de-DE" dirty="0" smtClean="0"/>
              <a:t> lo </a:t>
            </a:r>
            <a:r>
              <a:rPr lang="en-US" altLang="de-DE" dirty="0" err="1" smtClean="0"/>
              <a:t>facciamo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914400" y="3200400"/>
            <a:ext cx="4343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buClrTx/>
              <a:buSzTx/>
              <a:buFontTx/>
              <a:buChar char="•"/>
            </a:pPr>
            <a:endParaRPr lang="en-GB" altLang="de-DE" b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52000" y="1340768"/>
            <a:ext cx="8640000" cy="415498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38015863" indent="-37474525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38554025" indent="-507873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390112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94684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99256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40382825" indent="-507873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r>
              <a:rPr lang="en-US" sz="1800" b="0" dirty="0" err="1" smtClean="0"/>
              <a:t>Molte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persone</a:t>
            </a:r>
            <a:r>
              <a:rPr lang="en-US" sz="1800" b="0" dirty="0" smtClean="0"/>
              <a:t> (ma non </a:t>
            </a:r>
            <a:r>
              <a:rPr lang="en-US" sz="1800" b="0" dirty="0" err="1" smtClean="0"/>
              <a:t>tutte</a:t>
            </a:r>
            <a:r>
              <a:rPr lang="en-US" sz="1800" b="0" dirty="0" smtClean="0"/>
              <a:t>) </a:t>
            </a:r>
            <a:r>
              <a:rPr lang="en-US" sz="1800" b="0" dirty="0" err="1" smtClean="0"/>
              <a:t>affette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da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psicosi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hanno</a:t>
            </a:r>
            <a:r>
              <a:rPr lang="en-US" sz="1800" b="0" dirty="0" smtClean="0"/>
              <a:t> deficit </a:t>
            </a:r>
            <a:r>
              <a:rPr lang="en-US" sz="1800" b="0" dirty="0" err="1" smtClean="0"/>
              <a:t>di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memoria</a:t>
            </a:r>
            <a:r>
              <a:rPr lang="en-US" sz="1800" b="0" dirty="0" smtClean="0"/>
              <a:t>, </a:t>
            </a:r>
            <a:r>
              <a:rPr lang="en-US" sz="1800" b="0" dirty="0" err="1" smtClean="0"/>
              <a:t>che</a:t>
            </a:r>
            <a:r>
              <a:rPr lang="en-US" sz="1800" b="0" dirty="0" smtClean="0"/>
              <a:t> a volte </a:t>
            </a:r>
            <a:r>
              <a:rPr lang="en-US" sz="1800" b="0" dirty="0" err="1" smtClean="0"/>
              <a:t>si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intensificano</a:t>
            </a:r>
            <a:r>
              <a:rPr lang="en-US" sz="1800" b="0" dirty="0" smtClean="0"/>
              <a:t> a </a:t>
            </a:r>
            <a:r>
              <a:rPr lang="en-US" sz="1800" b="0" dirty="0" err="1" smtClean="0"/>
              <a:t>causa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delle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ruminazioni</a:t>
            </a:r>
            <a:r>
              <a:rPr lang="en-US" sz="1800" b="0" dirty="0" smtClean="0"/>
              <a:t> o </a:t>
            </a:r>
            <a:r>
              <a:rPr lang="en-US" sz="1800" b="0" dirty="0" err="1" smtClean="0"/>
              <a:t>delle</a:t>
            </a:r>
            <a:r>
              <a:rPr lang="en-US" sz="1800" b="0" dirty="0" smtClean="0"/>
              <a:t> </a:t>
            </a:r>
            <a:r>
              <a:rPr lang="en-US" sz="1800" b="0" dirty="0" err="1" smtClean="0"/>
              <a:t>distrazioni</a:t>
            </a:r>
            <a:r>
              <a:rPr lang="en-US" sz="1800" b="0" dirty="0" smtClean="0"/>
              <a:t> (</a:t>
            </a:r>
            <a:r>
              <a:rPr lang="en-US" sz="1800" b="0" dirty="0" err="1" smtClean="0"/>
              <a:t>sentire</a:t>
            </a:r>
            <a:r>
              <a:rPr lang="en-US" sz="1800" b="0" dirty="0" smtClean="0"/>
              <a:t> le </a:t>
            </a:r>
            <a:r>
              <a:rPr lang="en-US" sz="1800" b="0" dirty="0" err="1" smtClean="0"/>
              <a:t>voci</a:t>
            </a:r>
            <a:r>
              <a:rPr lang="en-US" sz="1800" b="0" dirty="0" smtClean="0"/>
              <a:t>).</a:t>
            </a:r>
            <a:endParaRPr lang="en-US" altLang="de-DE" sz="1800" b="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r>
              <a:rPr lang="en-US" altLang="de-DE" sz="1800" b="0" dirty="0" err="1" smtClean="0"/>
              <a:t>Gli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studi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dimostrano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molte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persone</a:t>
            </a:r>
            <a:r>
              <a:rPr lang="en-US" altLang="de-DE" sz="1800" b="0" dirty="0" smtClean="0"/>
              <a:t> (ma  non </a:t>
            </a:r>
            <a:r>
              <a:rPr lang="en-US" altLang="de-DE" sz="1800" b="0" dirty="0" err="1" smtClean="0"/>
              <a:t>tutte</a:t>
            </a:r>
            <a:r>
              <a:rPr lang="en-US" altLang="de-DE" sz="1800" b="0" dirty="0" smtClean="0"/>
              <a:t>!) </a:t>
            </a:r>
            <a:r>
              <a:rPr lang="en-US" altLang="de-DE" sz="1800" b="0" dirty="0" err="1" smtClean="0"/>
              <a:t>affette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psicosi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hanno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più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fiducia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loro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falsi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rispetto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alle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persone</a:t>
            </a:r>
            <a:r>
              <a:rPr lang="en-US" altLang="de-DE" sz="1800" b="0" dirty="0" smtClean="0"/>
              <a:t> non </a:t>
            </a:r>
            <a:r>
              <a:rPr lang="en-US" altLang="de-DE" sz="1800" b="0" dirty="0" err="1" smtClean="0"/>
              <a:t>affette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psicosi</a:t>
            </a:r>
            <a:r>
              <a:rPr lang="en-US" altLang="de-DE" sz="1800" b="0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r>
              <a:rPr lang="en-US" altLang="de-DE" sz="1800" b="0" dirty="0" err="1" smtClean="0"/>
              <a:t>Allo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stesso</a:t>
            </a:r>
            <a:r>
              <a:rPr lang="en-US" altLang="de-DE" sz="1800" b="0" dirty="0" smtClean="0"/>
              <a:t> tempo, la </a:t>
            </a:r>
            <a:r>
              <a:rPr lang="en-US" altLang="de-DE" sz="1800" b="0" dirty="0" err="1" smtClean="0"/>
              <a:t>fiducia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nei</a:t>
            </a:r>
            <a:r>
              <a:rPr lang="en-US" altLang="de-DE" sz="1800" b="0" dirty="0" smtClean="0"/>
              <a:t> </a:t>
            </a:r>
            <a:r>
              <a:rPr lang="en-US" altLang="de-DE" sz="1800" b="0" i="1" dirty="0" err="1" smtClean="0"/>
              <a:t>veri</a:t>
            </a:r>
            <a:r>
              <a:rPr lang="en-US" altLang="de-DE" sz="1800" b="0" i="1" dirty="0" smtClean="0"/>
              <a:t> </a:t>
            </a:r>
            <a:r>
              <a:rPr lang="en-US" altLang="de-DE" sz="1800" b="0" i="1" dirty="0" err="1" smtClean="0"/>
              <a:t>ricordi</a:t>
            </a:r>
            <a:r>
              <a:rPr lang="en-US" altLang="de-DE" sz="1800" b="0" dirty="0" smtClean="0"/>
              <a:t> (</a:t>
            </a:r>
            <a:r>
              <a:rPr lang="en-US" altLang="de-DE" sz="1800" b="0" dirty="0" err="1" smtClean="0"/>
              <a:t>es</a:t>
            </a:r>
            <a:r>
              <a:rPr lang="en-US" altLang="de-DE" sz="1800" b="0" dirty="0" smtClean="0"/>
              <a:t>. </a:t>
            </a:r>
            <a:r>
              <a:rPr lang="en-US" altLang="de-DE" sz="1800" b="0" dirty="0" err="1" smtClean="0"/>
              <a:t>eventi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veramente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accaduti</a:t>
            </a:r>
            <a:r>
              <a:rPr lang="en-US" altLang="de-DE" sz="1800" b="0" dirty="0" smtClean="0"/>
              <a:t>) </a:t>
            </a:r>
            <a:r>
              <a:rPr lang="en-US" altLang="de-DE" sz="1800" b="0" dirty="0" err="1" smtClean="0"/>
              <a:t>diminuisce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nella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psicosi</a:t>
            </a:r>
            <a:r>
              <a:rPr lang="en-US" altLang="de-DE" sz="1800" b="0" dirty="0" smtClean="0"/>
              <a:t>.</a:t>
            </a:r>
            <a:endParaRPr lang="en-US" altLang="de-DE" sz="1800" b="0" dirty="0" smtClean="0">
              <a:solidFill>
                <a:schemeClr val="tx2"/>
              </a:solidFill>
            </a:endParaRP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  <a:defRPr/>
            </a:pPr>
            <a:r>
              <a:rPr lang="en-US" altLang="de-DE" sz="1800" dirty="0" err="1" smtClean="0"/>
              <a:t>Conclusione</a:t>
            </a:r>
            <a:r>
              <a:rPr lang="en-US" altLang="de-DE" sz="1800" dirty="0" smtClean="0"/>
              <a:t>: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Viene</a:t>
            </a:r>
            <a:r>
              <a:rPr lang="en-US" altLang="de-DE" sz="1800" b="0" dirty="0" smtClean="0"/>
              <a:t> toccata la </a:t>
            </a:r>
            <a:r>
              <a:rPr lang="en-US" altLang="de-DE" sz="1800" b="0" dirty="0" err="1" smtClean="0"/>
              <a:t>capacità</a:t>
            </a:r>
            <a:r>
              <a:rPr lang="en-US" altLang="de-DE" sz="1800" b="0" dirty="0" smtClean="0"/>
              <a:t> a </a:t>
            </a:r>
            <a:r>
              <a:rPr lang="en-US" altLang="de-DE" sz="1800" b="0" dirty="0" err="1" smtClean="0"/>
              <a:t>differenziare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veri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dai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falsi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! </a:t>
            </a:r>
            <a:r>
              <a:rPr lang="en-US" altLang="de-DE" sz="1800" b="0" dirty="0" err="1" smtClean="0"/>
              <a:t>Ciò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porta</a:t>
            </a:r>
            <a:r>
              <a:rPr lang="en-US" altLang="de-DE" sz="1800" b="0" dirty="0" smtClean="0"/>
              <a:t> a </a:t>
            </a:r>
            <a:r>
              <a:rPr lang="en-US" altLang="de-DE" sz="1800" b="0" dirty="0" err="1" smtClean="0"/>
              <a:t>giudizi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errati</a:t>
            </a:r>
            <a:r>
              <a:rPr lang="en-US" altLang="de-DE" sz="1800" b="0" dirty="0" smtClean="0"/>
              <a:t>! </a:t>
            </a:r>
            <a:r>
              <a:rPr lang="en-US" altLang="de-DE" sz="1800" b="0" dirty="0" err="1" smtClean="0"/>
              <a:t>Quando</a:t>
            </a:r>
            <a:r>
              <a:rPr lang="en-US" altLang="de-DE" sz="1800" b="0" dirty="0" smtClean="0"/>
              <a:t> un </a:t>
            </a:r>
            <a:r>
              <a:rPr lang="en-US" altLang="de-DE" sz="1800" b="0" dirty="0" err="1" smtClean="0"/>
              <a:t>ricordo</a:t>
            </a:r>
            <a:r>
              <a:rPr lang="en-US" altLang="de-DE" sz="1800" b="0" dirty="0" smtClean="0"/>
              <a:t> non è </a:t>
            </a:r>
            <a:r>
              <a:rPr lang="en-US" altLang="de-DE" sz="1800" b="0" dirty="0" err="1" smtClean="0"/>
              <a:t>assolutamento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certo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dovrebbe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essere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considerata</a:t>
            </a:r>
            <a:r>
              <a:rPr lang="en-US" altLang="de-DE" sz="1800" b="0" dirty="0" smtClean="0"/>
              <a:t> la </a:t>
            </a:r>
            <a:r>
              <a:rPr lang="en-US" altLang="de-DE" sz="1800" b="0" dirty="0" err="1" smtClean="0"/>
              <a:t>possibilità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sia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sbagliato</a:t>
            </a:r>
            <a:r>
              <a:rPr lang="en-US" altLang="de-DE" sz="1800" b="0" dirty="0" smtClean="0"/>
              <a:t>. Per </a:t>
            </a:r>
            <a:r>
              <a:rPr lang="en-US" altLang="de-DE" sz="1800" b="0" dirty="0" err="1" smtClean="0"/>
              <a:t>esserne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sicuri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può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chiedere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conferma</a:t>
            </a:r>
            <a:r>
              <a:rPr lang="en-US" altLang="de-DE" sz="1800" b="0" dirty="0" smtClean="0"/>
              <a:t> ad </a:t>
            </a:r>
            <a:r>
              <a:rPr lang="en-US" altLang="de-DE" sz="1800" b="0" dirty="0" err="1" smtClean="0"/>
              <a:t>altre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persone</a:t>
            </a:r>
            <a:r>
              <a:rPr lang="en-US" altLang="de-DE" sz="1800" b="0" dirty="0" smtClean="0"/>
              <a:t>.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>
                <a:solidFill>
                  <a:srgbClr val="D16349"/>
                </a:solidFill>
                <a:latin typeface="Verdana" pitchFamily="34" charset="0"/>
              </a:defRPr>
            </a:lvl2pPr>
            <a:lvl3pPr algn="ctr" eaLnBrk="0" hangingPunct="0">
              <a:defRPr>
                <a:solidFill>
                  <a:srgbClr val="D16349"/>
                </a:solidFill>
                <a:latin typeface="Verdana" pitchFamily="34" charset="0"/>
              </a:defRPr>
            </a:lvl3pPr>
            <a:lvl4pPr algn="ctr" eaLnBrk="0" hangingPunct="0">
              <a:defRPr>
                <a:solidFill>
                  <a:srgbClr val="D16349"/>
                </a:solidFill>
                <a:latin typeface="Verdana" pitchFamily="34" charset="0"/>
              </a:defRPr>
            </a:lvl4pPr>
            <a:lvl5pPr algn="ctr" eaLnBrk="0" hangingPunct="0">
              <a:defRPr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r>
              <a:rPr lang="en-US" altLang="de-DE" b="0" dirty="0" err="1" smtClean="0"/>
              <a:t>Errori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di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memoria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ed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eccessiva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sicurezza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nei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propri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giudizi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promuovono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interpretazioni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errate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durante</a:t>
            </a:r>
            <a:r>
              <a:rPr lang="en-US" altLang="de-DE" b="0" dirty="0" smtClean="0"/>
              <a:t> la </a:t>
            </a:r>
            <a:r>
              <a:rPr lang="en-US" altLang="de-DE" b="0" dirty="0" err="1" smtClean="0"/>
              <a:t>psicosi</a:t>
            </a:r>
            <a:r>
              <a:rPr lang="en-US" altLang="de-DE" b="0" dirty="0" smtClean="0"/>
              <a:t> – </a:t>
            </a:r>
            <a:r>
              <a:rPr lang="en-US" altLang="de-DE" b="0" dirty="0" err="1" smtClean="0"/>
              <a:t>esempi</a:t>
            </a:r>
            <a:endParaRPr lang="en-US" altLang="de-DE" b="0" dirty="0"/>
          </a:p>
        </p:txBody>
      </p:sp>
      <p:graphicFrame>
        <p:nvGraphicFramePr>
          <p:cNvPr id="145465" name="Group 5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89967938"/>
              </p:ext>
            </p:extLst>
          </p:nvPr>
        </p:nvGraphicFramePr>
        <p:xfrm>
          <a:off x="251520" y="1340768"/>
          <a:ext cx="8641655" cy="3959225"/>
        </p:xfrm>
        <a:graphic>
          <a:graphicData uri="http://schemas.openxmlformats.org/drawingml/2006/table">
            <a:tbl>
              <a:tblPr/>
              <a:tblGrid>
                <a:gridCol w="2305737"/>
                <a:gridCol w="2710697"/>
                <a:gridCol w="3625221"/>
              </a:tblGrid>
              <a:tr h="357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Evento</a:t>
                      </a:r>
                      <a:endParaRPr kumimoji="0" lang="en-US" altLang="de-DE" sz="1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Falso</a:t>
                      </a:r>
                      <a:r>
                        <a:rPr kumimoji="0" lang="en-US" altLang="de-DE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ricordo</a:t>
                      </a:r>
                      <a:endParaRPr kumimoji="0" lang="en-US" altLang="de-DE" sz="1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Situazione</a:t>
                      </a:r>
                      <a:r>
                        <a:rPr kumimoji="0" lang="en-US" altLang="de-DE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reale</a:t>
                      </a:r>
                      <a:endParaRPr kumimoji="0" lang="en-US" altLang="de-DE" sz="1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27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trovi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al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supermercato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cassa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vuoi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pagare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spesa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portafoglio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vuoto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aver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soldi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dallo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sportello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bancomat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Subito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dopo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accusi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coinquilina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aver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rubato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soldi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Avevi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solo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l’intenzione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andare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sportello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bancomat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 poi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dimenticato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e non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andato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9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Incontrare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vecchi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amici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Secondo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dice,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insultato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dagli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perché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rimasto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senza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lavoro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Altre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hanno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sentito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disoccupato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mentre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parlavi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un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amico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fu per un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’ un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silenzio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imbarazzante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nessuno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ha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reagito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 con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scherno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9482" name="Group 53"/>
          <p:cNvGrpSpPr>
            <a:grpSpLocks/>
          </p:cNvGrpSpPr>
          <p:nvPr/>
        </p:nvGrpSpPr>
        <p:grpSpPr bwMode="auto">
          <a:xfrm>
            <a:off x="0" y="6167443"/>
            <a:ext cx="2555776" cy="598488"/>
            <a:chOff x="0" y="3957"/>
            <a:chExt cx="1472" cy="377"/>
          </a:xfrm>
        </p:grpSpPr>
        <p:sp>
          <p:nvSpPr>
            <p:cNvPr id="19483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338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b="0"/>
            </a:p>
          </p:txBody>
        </p:sp>
        <p:pic>
          <p:nvPicPr>
            <p:cNvPr id="19484" name="Picture 70" descr="Notize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85" name="Text Box 71"/>
            <p:cNvSpPr txBox="1">
              <a:spLocks noChangeArrowheads="1"/>
            </p:cNvSpPr>
            <p:nvPr/>
          </p:nvSpPr>
          <p:spPr bwMode="auto">
            <a:xfrm>
              <a:off x="158" y="4024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b="0" dirty="0">
                  <a:sym typeface="Wingdings" pitchFamily="2" charset="2"/>
                </a:rPr>
                <a:t>  </a:t>
              </a:r>
              <a:r>
                <a:rPr lang="de-DE" altLang="de-DE" sz="1400" b="0" dirty="0"/>
                <a:t> </a:t>
              </a:r>
              <a:r>
                <a:rPr lang="de-DE" altLang="de-DE" sz="1200" b="0" i="1" dirty="0" err="1" smtClean="0"/>
                <a:t>foglio</a:t>
              </a:r>
              <a:r>
                <a:rPr lang="de-DE" altLang="de-DE" sz="1200" b="0" i="1" dirty="0" smtClean="0"/>
                <a:t> di </a:t>
              </a:r>
              <a:r>
                <a:rPr lang="de-DE" altLang="de-DE" sz="1200" b="0" i="1" dirty="0" err="1" smtClean="0"/>
                <a:t>lavoro</a:t>
              </a:r>
              <a:r>
                <a:rPr lang="de-DE" altLang="de-DE" sz="1200" b="0" i="1" dirty="0" smtClean="0"/>
                <a:t> </a:t>
              </a:r>
              <a:r>
                <a:rPr lang="de-DE" altLang="de-DE" sz="1200" b="0" dirty="0" smtClean="0"/>
                <a:t>8.1</a:t>
              </a:r>
              <a:endParaRPr lang="de-DE" altLang="de-DE" sz="1200" b="0" dirty="0"/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b="0" dirty="0"/>
                <a:t>     </a:t>
              </a:r>
            </a:p>
          </p:txBody>
        </p:sp>
      </p:grp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Esercizio</a:t>
            </a:r>
            <a:r>
              <a:rPr lang="en-US" altLang="de-DE" dirty="0" smtClean="0"/>
              <a:t> 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1520" y="1340768"/>
            <a:ext cx="8640000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de-DE" sz="1800" b="0" kern="0" dirty="0" err="1" smtClean="0"/>
              <a:t>Vedrai</a:t>
            </a:r>
            <a:r>
              <a:rPr lang="en-US" altLang="de-DE" sz="1800" b="0" kern="0" dirty="0" smtClean="0"/>
              <a:t> </a:t>
            </a:r>
            <a:r>
              <a:rPr lang="en-US" altLang="de-DE" sz="1800" b="0" kern="0" dirty="0" err="1" smtClean="0"/>
              <a:t>un’immagine</a:t>
            </a:r>
            <a:r>
              <a:rPr lang="en-US" altLang="de-DE" sz="1800" b="0" kern="0" dirty="0" smtClean="0"/>
              <a:t> </a:t>
            </a:r>
            <a:r>
              <a:rPr lang="en-US" altLang="de-DE" sz="1800" b="0" kern="0" dirty="0" err="1" smtClean="0"/>
              <a:t>complessa</a:t>
            </a:r>
            <a:r>
              <a:rPr lang="en-US" altLang="de-DE" sz="1800" b="0" kern="0" dirty="0" smtClean="0"/>
              <a:t>.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sz="1800" b="0" kern="0" dirty="0" smtClean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de-DE" sz="1800" b="0" dirty="0" smtClean="0"/>
              <a:t>Poi, </a:t>
            </a:r>
            <a:r>
              <a:rPr lang="en-US" altLang="de-DE" sz="1800" b="0" dirty="0" err="1" smtClean="0"/>
              <a:t>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sarà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chiesto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ricordare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cosa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hai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visto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nell’immagine</a:t>
            </a:r>
            <a:r>
              <a:rPr lang="en-US" altLang="de-DE" sz="1800" b="0" dirty="0" smtClean="0"/>
              <a:t>.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sz="1800" b="0" dirty="0" smtClean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en-US" altLang="de-DE" sz="1800" b="0" dirty="0" err="1" smtClean="0"/>
              <a:t>Indica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anche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quanto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sei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sicuro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delle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tue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osservazioni</a:t>
            </a:r>
            <a:r>
              <a:rPr lang="en-US" altLang="de-DE" sz="1800" b="0" dirty="0" smtClean="0"/>
              <a:t>.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de-DE" sz="1800" dirty="0" smtClean="0"/>
          </a:p>
          <a:p>
            <a:pPr marL="180000" lvl="0" indent="0" algn="ctr" eaLnBrk="1" hangingPunct="1">
              <a:spcBef>
                <a:spcPts val="1200"/>
              </a:spcBef>
              <a:buClr>
                <a:srgbClr val="336699"/>
              </a:buClr>
              <a:buSzTx/>
            </a:pPr>
            <a:r>
              <a:rPr lang="en-US" altLang="de-DE" sz="1800" dirty="0" err="1" smtClean="0">
                <a:solidFill>
                  <a:srgbClr val="000000"/>
                </a:solidFill>
                <a:cs typeface="Times New Roman" pitchFamily="18" charset="0"/>
              </a:rPr>
              <a:t>Cerca</a:t>
            </a:r>
            <a:r>
              <a:rPr lang="en-US" altLang="de-DE" sz="1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1800" dirty="0" err="1" smtClean="0">
                <a:solidFill>
                  <a:srgbClr val="000000"/>
                </a:solidFill>
                <a:cs typeface="Times New Roman" pitchFamily="18" charset="0"/>
              </a:rPr>
              <a:t>di</a:t>
            </a:r>
            <a:r>
              <a:rPr lang="en-US" altLang="de-DE" sz="1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1800" dirty="0" err="1" smtClean="0">
                <a:solidFill>
                  <a:srgbClr val="000000"/>
                </a:solidFill>
                <a:cs typeface="Times New Roman" pitchFamily="18" charset="0"/>
              </a:rPr>
              <a:t>ricordare</a:t>
            </a:r>
            <a:r>
              <a:rPr lang="en-US" altLang="de-DE" sz="1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1800" dirty="0" err="1" smtClean="0">
                <a:solidFill>
                  <a:srgbClr val="000000"/>
                </a:solidFill>
                <a:cs typeface="Times New Roman" pitchFamily="18" charset="0"/>
              </a:rPr>
              <a:t>tutti</a:t>
            </a:r>
            <a:r>
              <a:rPr lang="en-US" altLang="de-DE" sz="1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1800" dirty="0" err="1" smtClean="0">
                <a:solidFill>
                  <a:srgbClr val="000000"/>
                </a:solidFill>
                <a:cs typeface="Times New Roman" pitchFamily="18" charset="0"/>
              </a:rPr>
              <a:t>i</a:t>
            </a:r>
            <a:r>
              <a:rPr lang="en-US" altLang="de-DE" sz="1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1800" dirty="0" err="1" smtClean="0">
                <a:solidFill>
                  <a:srgbClr val="000000"/>
                </a:solidFill>
                <a:cs typeface="Times New Roman" pitchFamily="18" charset="0"/>
              </a:rPr>
              <a:t>dettagli</a:t>
            </a:r>
            <a:r>
              <a:rPr lang="en-US" altLang="de-DE" sz="18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1800" dirty="0" err="1" smtClean="0">
                <a:solidFill>
                  <a:srgbClr val="000000"/>
                </a:solidFill>
                <a:cs typeface="Times New Roman" pitchFamily="18" charset="0"/>
              </a:rPr>
              <a:t>correttamente</a:t>
            </a:r>
            <a:r>
              <a:rPr lang="en-US" altLang="de-DE" sz="1800" dirty="0" smtClean="0">
                <a:solidFill>
                  <a:srgbClr val="000000"/>
                </a:solidFill>
                <a:cs typeface="Times New Roman" pitchFamily="18" charset="0"/>
              </a:rPr>
              <a:t>! </a:t>
            </a:r>
            <a:endParaRPr lang="en-US" altLang="de-DE" sz="1800" dirty="0" smtClean="0"/>
          </a:p>
          <a:p>
            <a:pPr marL="180000" lvl="0" indent="0" algn="ctr" eaLnBrk="1" hangingPunct="1">
              <a:spcBef>
                <a:spcPts val="1200"/>
              </a:spcBef>
              <a:buClr>
                <a:srgbClr val="336699"/>
              </a:buClr>
              <a:buSzTx/>
            </a:pPr>
            <a:endParaRPr lang="en-US" altLang="de-DE" sz="1800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 smtClean="0"/>
              <a:t>(© Heike Platow) </a:t>
            </a:r>
            <a:endParaRPr lang="de-DE" altLang="de-DE" sz="800" b="0" i="1" dirty="0"/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 b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549000"/>
            <a:ext cx="8640000" cy="5760000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Brainstorming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2000" y="1343745"/>
            <a:ext cx="8640000" cy="4013200"/>
          </a:xfrm>
          <a:noFill/>
        </p:spPr>
        <p:txBody>
          <a:bodyPr/>
          <a:lstStyle/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vedi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generalmente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durante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una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grigliata</a:t>
            </a:r>
            <a:r>
              <a:rPr lang="en-US" altLang="de-DE" dirty="0" smtClean="0"/>
              <a:t>?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de-DE" altLang="de-DE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de-DE" altLang="de-DE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de-DE" altLang="de-DE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de-DE" altLang="de-DE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</a:pPr>
            <a:endParaRPr lang="de-DE" altLang="de-DE" dirty="0" smtClean="0"/>
          </a:p>
          <a:p>
            <a:pPr marL="180000" indent="0" eaLnBrk="1" hangingPunct="1">
              <a:spcBef>
                <a:spcPts val="1200"/>
              </a:spcBef>
            </a:pPr>
            <a:endParaRPr lang="de-DE" altLang="de-DE" dirty="0" smtClean="0"/>
          </a:p>
          <a:p>
            <a:pPr marL="180000" indent="0" eaLnBrk="1" hangingPunct="1">
              <a:spcBef>
                <a:spcPts val="1200"/>
              </a:spcBef>
            </a:pPr>
            <a:endParaRPr lang="de-DE" altLang="de-DE" dirty="0" smtClean="0"/>
          </a:p>
          <a:p>
            <a:pPr marL="180000" indent="0" eaLnBrk="1" hangingPunct="1">
              <a:spcBef>
                <a:spcPts val="1200"/>
              </a:spcBef>
            </a:pPr>
            <a:endParaRPr lang="de-DE" altLang="de-DE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en-US" altLang="de-DE" dirty="0" smtClean="0"/>
              <a:t>La </a:t>
            </a:r>
            <a:r>
              <a:rPr lang="en-US" altLang="de-DE" dirty="0" err="1" smtClean="0"/>
              <a:t>grigliata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hai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visto</a:t>
            </a:r>
            <a:r>
              <a:rPr lang="en-US" altLang="de-DE" dirty="0" smtClean="0"/>
              <a:t> ? </a:t>
            </a:r>
            <a:r>
              <a:rPr lang="en-US" altLang="de-DE" dirty="0" err="1" smtClean="0"/>
              <a:t>Quanto</a:t>
            </a:r>
            <a:r>
              <a:rPr lang="en-US" altLang="de-DE" dirty="0" smtClean="0"/>
              <a:t> ne </a:t>
            </a:r>
            <a:r>
              <a:rPr lang="en-US" altLang="de-DE" dirty="0" err="1" smtClean="0"/>
              <a:t>sei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sicuro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0768"/>
            <a:ext cx="2880000" cy="40147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salsicce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ketchup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carbone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sedie</a:t>
            </a:r>
            <a:r>
              <a:rPr lang="en-US" altLang="de-DE" dirty="0" smtClean="0"/>
              <a:t> a </a:t>
            </a:r>
            <a:r>
              <a:rPr lang="en-US" altLang="de-DE" dirty="0" err="1" smtClean="0"/>
              <a:t>sdraio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senape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pinze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barbecue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bicchieri</a:t>
            </a:r>
            <a:endParaRPr lang="en-US" altLang="de-DE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en-US" altLang="de-DE" dirty="0" smtClean="0"/>
              <a:t>La </a:t>
            </a:r>
            <a:r>
              <a:rPr lang="en-US" altLang="de-DE" dirty="0" err="1" smtClean="0"/>
              <a:t>grigliata</a:t>
            </a:r>
            <a:endParaRPr lang="en-US" altLang="de-DE" dirty="0" smtClean="0"/>
          </a:p>
        </p:txBody>
      </p:sp>
      <p:sp>
        <p:nvSpPr>
          <p:cNvPr id="24585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</a:t>
            </a:r>
            <a:r>
              <a:rPr lang="de-DE" altLang="de-DE" sz="800" b="0" i="1" dirty="0" smtClean="0"/>
              <a:t>Heike Platow) </a:t>
            </a:r>
            <a:endParaRPr lang="de-DE" altLang="de-DE" sz="800" b="0" i="1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-84138" y="1340768"/>
            <a:ext cx="2952480" cy="307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kern="0" dirty="0" err="1" smtClean="0"/>
              <a:t>salsicce</a:t>
            </a:r>
            <a:endParaRPr lang="en-US" altLang="de-DE" sz="1800" b="0" kern="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kern="0" dirty="0" smtClean="0">
                <a:solidFill>
                  <a:srgbClr val="8CADAE"/>
                </a:solidFill>
              </a:rPr>
              <a:t>ketchup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kern="0" dirty="0" err="1" smtClean="0"/>
              <a:t>carbone</a:t>
            </a:r>
            <a:endParaRPr lang="en-US" altLang="de-DE" sz="1800" b="0" kern="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kern="0" dirty="0" err="1" smtClean="0"/>
              <a:t>sedie</a:t>
            </a:r>
            <a:r>
              <a:rPr lang="en-US" altLang="de-DE" sz="1800" b="0" kern="0" dirty="0" smtClean="0"/>
              <a:t> a </a:t>
            </a:r>
            <a:r>
              <a:rPr lang="en-US" altLang="de-DE" sz="1800" b="0" kern="0" dirty="0" err="1" smtClean="0"/>
              <a:t>sdraio</a:t>
            </a:r>
            <a:endParaRPr lang="en-US" altLang="de-DE" sz="1800" b="0" kern="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kern="0" dirty="0" err="1" smtClean="0"/>
              <a:t>senape</a:t>
            </a:r>
            <a:endParaRPr lang="en-US" altLang="de-DE" sz="1800" b="0" kern="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kern="0" dirty="0" err="1" smtClean="0">
                <a:solidFill>
                  <a:srgbClr val="8CADAE"/>
                </a:solidFill>
              </a:rPr>
              <a:t>pinze</a:t>
            </a:r>
            <a:r>
              <a:rPr lang="en-US" altLang="de-DE" sz="1800" kern="0" dirty="0" smtClean="0">
                <a:solidFill>
                  <a:srgbClr val="8CADAE"/>
                </a:solidFill>
              </a:rPr>
              <a:t> </a:t>
            </a:r>
            <a:r>
              <a:rPr lang="en-US" altLang="de-DE" sz="1800" kern="0" dirty="0" err="1" smtClean="0">
                <a:solidFill>
                  <a:srgbClr val="8CADAE"/>
                </a:solidFill>
              </a:rPr>
              <a:t>da</a:t>
            </a:r>
            <a:r>
              <a:rPr lang="en-US" altLang="de-DE" sz="1800" kern="0" dirty="0" smtClean="0">
                <a:solidFill>
                  <a:srgbClr val="8CADAE"/>
                </a:solidFill>
              </a:rPr>
              <a:t> barbecue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kern="0" dirty="0" err="1" smtClean="0"/>
              <a:t>bicchieri</a:t>
            </a:r>
            <a:endParaRPr lang="en-US" altLang="de-DE" sz="1800" b="0" kern="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80" y="1340768"/>
            <a:ext cx="5940000" cy="3960000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51520" y="5593638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756345" y="5593638"/>
            <a:ext cx="2808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800" dirty="0" smtClean="0">
                <a:latin typeface="Arial" charset="0"/>
              </a:rPr>
              <a:t>= non </a:t>
            </a:r>
            <a:r>
              <a:rPr lang="en-US" altLang="de-DE" sz="1800" dirty="0" err="1" smtClean="0">
                <a:latin typeface="Arial" charset="0"/>
              </a:rPr>
              <a:t>presenti</a:t>
            </a:r>
            <a:endParaRPr lang="en-US" altLang="de-DE" sz="1800" dirty="0">
              <a:latin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 smtClean="0"/>
              <a:t>(© Heike Platow) </a:t>
            </a:r>
            <a:endParaRPr lang="de-DE" altLang="de-DE" sz="800" b="0" i="1" dirty="0"/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 b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1" y="549000"/>
            <a:ext cx="8639999" cy="5760000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45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altLang="de-DE" b="0" kern="0" dirty="0" smtClean="0"/>
              <a:t>Brainstorming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2000" y="1343745"/>
            <a:ext cx="8640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spcBef>
                <a:spcPts val="1200"/>
              </a:spcBef>
            </a:pPr>
            <a:r>
              <a:rPr lang="en-US" altLang="de-DE" sz="1800" b="0" kern="0" dirty="0" err="1" smtClean="0"/>
              <a:t>Cosa</a:t>
            </a:r>
            <a:r>
              <a:rPr lang="en-US" altLang="de-DE" sz="1800" b="0" kern="0" dirty="0" smtClean="0"/>
              <a:t> </a:t>
            </a:r>
            <a:r>
              <a:rPr lang="en-US" altLang="de-DE" sz="1800" b="0" kern="0" dirty="0" err="1" smtClean="0"/>
              <a:t>vedi</a:t>
            </a:r>
            <a:r>
              <a:rPr lang="en-US" altLang="de-DE" sz="1800" b="0" kern="0" dirty="0" smtClean="0"/>
              <a:t> </a:t>
            </a:r>
            <a:r>
              <a:rPr lang="en-US" altLang="de-DE" sz="1800" b="0" kern="0" dirty="0" err="1" smtClean="0"/>
              <a:t>generalmente</a:t>
            </a:r>
            <a:r>
              <a:rPr lang="en-US" altLang="de-DE" sz="1800" b="0" kern="0" dirty="0" smtClean="0"/>
              <a:t> </a:t>
            </a:r>
            <a:r>
              <a:rPr lang="en-US" altLang="de-DE" sz="1800" b="0" kern="0" dirty="0" err="1" smtClean="0"/>
              <a:t>nella</a:t>
            </a:r>
            <a:r>
              <a:rPr lang="en-US" altLang="de-DE" sz="1800" b="0" kern="0" dirty="0" smtClean="0"/>
              <a:t> stanza </a:t>
            </a:r>
            <a:r>
              <a:rPr lang="en-US" altLang="de-DE" sz="1800" b="0" kern="0" dirty="0" err="1" smtClean="0"/>
              <a:t>dei</a:t>
            </a:r>
            <a:r>
              <a:rPr lang="en-US" altLang="de-DE" sz="1800" b="0" kern="0" dirty="0" smtClean="0"/>
              <a:t> bambini?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eaLnBrk="1" hangingPunct="1">
              <a:spcBef>
                <a:spcPts val="1200"/>
              </a:spcBef>
            </a:pPr>
            <a:endParaRPr lang="en-US" altLang="de-DE" sz="1800" b="0" kern="0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03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5680"/>
            <a:ext cx="9144000" cy="792000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en-US" altLang="de-DE" dirty="0" smtClean="0"/>
              <a:t>La camera </a:t>
            </a:r>
            <a:r>
              <a:rPr lang="en-US" altLang="de-DE" dirty="0" err="1" smtClean="0"/>
              <a:t>dei</a:t>
            </a:r>
            <a:r>
              <a:rPr lang="en-US" altLang="de-DE" dirty="0" smtClean="0"/>
              <a:t> bambini</a:t>
            </a:r>
            <a:br>
              <a:rPr lang="en-US" altLang="de-DE" dirty="0" smtClean="0"/>
            </a:b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hai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nell’immagine</a:t>
            </a:r>
            <a:r>
              <a:rPr lang="en-US" altLang="de-DE" dirty="0" smtClean="0"/>
              <a:t>? </a:t>
            </a:r>
            <a:r>
              <a:rPr lang="en-US" altLang="de-DE" dirty="0" err="1" smtClean="0"/>
              <a:t>Quanto</a:t>
            </a:r>
            <a:r>
              <a:rPr lang="en-US" altLang="de-DE" dirty="0" smtClean="0"/>
              <a:t> ne </a:t>
            </a:r>
            <a:r>
              <a:rPr lang="en-US" altLang="de-DE" dirty="0" err="1" smtClean="0"/>
              <a:t>sei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sicuro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1438"/>
            <a:ext cx="2880000" cy="40147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cucina</a:t>
            </a:r>
            <a:r>
              <a:rPr lang="en-US" altLang="de-DE" dirty="0" smtClean="0"/>
              <a:t> 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bambole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animali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peluche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sedie</a:t>
            </a:r>
            <a:r>
              <a:rPr lang="en-US" altLang="de-DE" dirty="0" smtClean="0"/>
              <a:t> per bambini</a:t>
            </a:r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libri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smtClean="0"/>
              <a:t>casa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bambole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scavatrice</a:t>
            </a:r>
            <a:r>
              <a:rPr lang="en-US" altLang="de-DE" dirty="0" smtClean="0"/>
              <a:t> </a:t>
            </a:r>
            <a:endParaRPr lang="en-US" altLang="de-DE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.19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649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de-DE" altLang="de-DE" dirty="0" smtClean="0"/>
              <a:t>La </a:t>
            </a:r>
            <a:r>
              <a:rPr lang="de-DE" altLang="de-DE" dirty="0" err="1" smtClean="0"/>
              <a:t>camera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dei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bambini</a:t>
            </a:r>
            <a:endParaRPr lang="de-DE" altLang="de-DE" dirty="0" smtClean="0"/>
          </a:p>
        </p:txBody>
      </p:sp>
      <p:sp>
        <p:nvSpPr>
          <p:cNvPr id="24585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</a:t>
            </a:r>
            <a:r>
              <a:rPr lang="de-DE" altLang="de-DE" sz="800" b="0" i="1" dirty="0" smtClean="0"/>
              <a:t>Heike Platow) </a:t>
            </a:r>
            <a:endParaRPr lang="de-DE" altLang="de-DE" sz="800" b="0" i="1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-84137" y="1432750"/>
            <a:ext cx="2927945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720000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defRPr sz="1800" b="0" kern="0">
                <a:latin typeface="+mn-lt"/>
                <a:cs typeface="+mn-cs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latin typeface="+mn-lt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latin typeface="+mn-lt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latin typeface="+mn-lt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latin typeface="+mn-lt"/>
              </a:defRPr>
            </a:lvl5pPr>
            <a:lvl6pPr marL="18288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6pPr>
            <a:lvl7pPr marL="22860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7pPr>
            <a:lvl8pPr marL="27432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8pPr>
            <a:lvl9pPr marL="32004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9pPr>
          </a:lstStyle>
          <a:p>
            <a:r>
              <a:rPr lang="en-US" altLang="de-DE" dirty="0" err="1" smtClean="0"/>
              <a:t>cucina</a:t>
            </a:r>
            <a:endParaRPr lang="en-US" altLang="de-DE" dirty="0" smtClean="0"/>
          </a:p>
          <a:p>
            <a:r>
              <a:rPr lang="en-US" altLang="de-DE" dirty="0" err="1" smtClean="0"/>
              <a:t>bambole</a:t>
            </a:r>
            <a:r>
              <a:rPr lang="en-US" altLang="de-DE" dirty="0" smtClean="0"/>
              <a:t> </a:t>
            </a:r>
          </a:p>
          <a:p>
            <a:r>
              <a:rPr lang="en-US" altLang="de-DE" b="1" dirty="0" err="1" smtClean="0">
                <a:solidFill>
                  <a:srgbClr val="8CADAE"/>
                </a:solidFill>
              </a:rPr>
              <a:t>animali</a:t>
            </a:r>
            <a:r>
              <a:rPr lang="en-US" altLang="de-DE" b="1" dirty="0" smtClean="0">
                <a:solidFill>
                  <a:srgbClr val="8CADAE"/>
                </a:solidFill>
              </a:rPr>
              <a:t> </a:t>
            </a:r>
            <a:r>
              <a:rPr lang="en-US" altLang="de-DE" b="1" dirty="0" err="1" smtClean="0">
                <a:solidFill>
                  <a:srgbClr val="8CADAE"/>
                </a:solidFill>
              </a:rPr>
              <a:t>di</a:t>
            </a:r>
            <a:r>
              <a:rPr lang="en-US" altLang="de-DE" b="1" dirty="0" smtClean="0">
                <a:solidFill>
                  <a:srgbClr val="8CADAE"/>
                </a:solidFill>
              </a:rPr>
              <a:t> </a:t>
            </a:r>
            <a:r>
              <a:rPr lang="en-US" altLang="de-DE" b="1" dirty="0" err="1" smtClean="0">
                <a:solidFill>
                  <a:srgbClr val="8CADAE"/>
                </a:solidFill>
              </a:rPr>
              <a:t>peluche</a:t>
            </a:r>
            <a:endParaRPr lang="en-US" altLang="de-DE" b="1" dirty="0" smtClean="0">
              <a:solidFill>
                <a:srgbClr val="8CADAE"/>
              </a:solidFill>
            </a:endParaRPr>
          </a:p>
          <a:p>
            <a:r>
              <a:rPr lang="en-US" altLang="de-DE" b="1" dirty="0" err="1" smtClean="0">
                <a:solidFill>
                  <a:srgbClr val="8CADAE"/>
                </a:solidFill>
              </a:rPr>
              <a:t>sedie</a:t>
            </a:r>
            <a:r>
              <a:rPr lang="en-US" altLang="de-DE" b="1" dirty="0" smtClean="0">
                <a:solidFill>
                  <a:srgbClr val="8CADAE"/>
                </a:solidFill>
              </a:rPr>
              <a:t> per bambini</a:t>
            </a:r>
          </a:p>
          <a:p>
            <a:r>
              <a:rPr lang="en-US" altLang="de-DE" dirty="0" err="1" smtClean="0"/>
              <a:t>libri</a:t>
            </a:r>
            <a:endParaRPr lang="en-US" altLang="de-DE" dirty="0" smtClean="0"/>
          </a:p>
          <a:p>
            <a:r>
              <a:rPr lang="en-US" altLang="de-DE" dirty="0" smtClean="0"/>
              <a:t>casa </a:t>
            </a:r>
            <a:r>
              <a:rPr lang="en-US" altLang="de-DE" dirty="0" err="1" smtClean="0"/>
              <a:t>delle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bambole</a:t>
            </a:r>
            <a:endParaRPr lang="en-US" altLang="de-DE" dirty="0" smtClean="0"/>
          </a:p>
          <a:p>
            <a:r>
              <a:rPr lang="en-US" altLang="de-DE" dirty="0" err="1" smtClean="0"/>
              <a:t>scavatrice</a:t>
            </a:r>
            <a:endParaRPr lang="en-US" altLang="de-DE" dirty="0" smtClean="0"/>
          </a:p>
          <a:p>
            <a:endParaRPr lang="en-US" alt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75" y="1341438"/>
            <a:ext cx="5940000" cy="3960000"/>
          </a:xfrm>
          <a:prstGeom prst="rect">
            <a:avLst/>
          </a:prstGeom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51520" y="5593638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756345" y="5593638"/>
            <a:ext cx="2808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 dirty="0">
                <a:latin typeface="Arial" charset="0"/>
              </a:rPr>
              <a:t>= </a:t>
            </a:r>
            <a:r>
              <a:rPr lang="en-US" altLang="de-DE" sz="1800" dirty="0" smtClean="0">
                <a:latin typeface="Arial" charset="0"/>
              </a:rPr>
              <a:t>non </a:t>
            </a:r>
            <a:r>
              <a:rPr lang="en-US" altLang="de-DE" sz="1800" dirty="0" err="1" smtClean="0">
                <a:latin typeface="Arial" charset="0"/>
              </a:rPr>
              <a:t>presenti</a:t>
            </a:r>
            <a:endParaRPr lang="en-US" altLang="de-DE" sz="1800" dirty="0">
              <a:latin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073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0" y="0"/>
            <a:ext cx="9144000" cy="1484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 smtClean="0"/>
              <a:t>(© Heike Platow) </a:t>
            </a:r>
            <a:endParaRPr lang="de-DE" altLang="de-DE" sz="800" b="0" i="1" dirty="0"/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8748713" y="0"/>
            <a:ext cx="409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400" b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548680"/>
            <a:ext cx="8640000" cy="5760000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060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altLang="de-DE" b="0" kern="0" dirty="0" smtClean="0"/>
              <a:t>Brainstorming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52000" y="1343745"/>
            <a:ext cx="8640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+mn-lt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+mn-lt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1828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286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743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200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0000" indent="0" eaLnBrk="1" hangingPunct="1">
              <a:spcBef>
                <a:spcPts val="1200"/>
              </a:spcBef>
            </a:pPr>
            <a:r>
              <a:rPr lang="en-US" altLang="de-DE" sz="1800" b="0" kern="0" dirty="0" err="1" smtClean="0"/>
              <a:t>Cosa</a:t>
            </a:r>
            <a:r>
              <a:rPr lang="en-US" altLang="de-DE" sz="1800" b="0" kern="0" dirty="0" smtClean="0"/>
              <a:t> </a:t>
            </a:r>
            <a:r>
              <a:rPr lang="en-US" altLang="de-DE" sz="1800" b="0" kern="0" dirty="0" err="1" smtClean="0"/>
              <a:t>vedi</a:t>
            </a:r>
            <a:r>
              <a:rPr lang="en-US" altLang="de-DE" sz="1800" b="0" kern="0" dirty="0" smtClean="0"/>
              <a:t> </a:t>
            </a:r>
            <a:r>
              <a:rPr lang="en-US" altLang="de-DE" sz="1800" b="0" kern="0" dirty="0" err="1" smtClean="0"/>
              <a:t>generalmente</a:t>
            </a:r>
            <a:r>
              <a:rPr lang="en-US" altLang="de-DE" sz="1800" b="0" kern="0" dirty="0" smtClean="0"/>
              <a:t> in </a:t>
            </a:r>
            <a:r>
              <a:rPr lang="en-US" altLang="de-DE" sz="1800" b="0" kern="0" dirty="0" err="1" smtClean="0"/>
              <a:t>una</a:t>
            </a:r>
            <a:r>
              <a:rPr lang="en-US" altLang="de-DE" sz="1800" b="0" kern="0" dirty="0" smtClean="0"/>
              <a:t> </a:t>
            </a:r>
            <a:r>
              <a:rPr lang="en-US" altLang="de-DE" sz="1800" b="0" kern="0" dirty="0" err="1" smtClean="0"/>
              <a:t>cucina</a:t>
            </a:r>
            <a:r>
              <a:rPr lang="en-US" altLang="de-DE" sz="1800" b="0" kern="0" dirty="0" smtClean="0"/>
              <a:t>?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sz="1800" b="0" kern="0" dirty="0" smtClean="0"/>
              <a:t>…</a:t>
            </a:r>
          </a:p>
          <a:p>
            <a:pPr marL="180000" indent="0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eaLnBrk="1" hangingPunct="1">
              <a:spcBef>
                <a:spcPts val="1200"/>
              </a:spcBef>
            </a:pPr>
            <a:endParaRPr lang="en-US" altLang="de-DE" sz="1800" b="0" kern="0" dirty="0" smtClean="0"/>
          </a:p>
          <a:p>
            <a:pPr marL="180000" indent="0" eaLnBrk="1" hangingPunct="1">
              <a:spcBef>
                <a:spcPts val="1200"/>
              </a:spcBef>
            </a:pPr>
            <a:endParaRPr lang="en-US" altLang="de-DE" sz="1800" b="0" kern="0" dirty="0" smtClean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7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en-US" altLang="de-DE" dirty="0" smtClean="0"/>
              <a:t>La </a:t>
            </a:r>
            <a:r>
              <a:rPr lang="en-US" altLang="de-DE" dirty="0" err="1" smtClean="0"/>
              <a:t>cucina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hai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visto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nell’immagine</a:t>
            </a:r>
            <a:r>
              <a:rPr lang="en-US" altLang="de-DE" dirty="0" smtClean="0"/>
              <a:t>? </a:t>
            </a:r>
            <a:r>
              <a:rPr lang="en-US" altLang="de-DE" dirty="0" err="1" smtClean="0"/>
              <a:t>Quanto</a:t>
            </a:r>
            <a:r>
              <a:rPr lang="en-US" altLang="de-DE" dirty="0" smtClean="0"/>
              <a:t> ne </a:t>
            </a:r>
            <a:r>
              <a:rPr lang="en-US" altLang="de-DE" dirty="0" err="1" smtClean="0"/>
              <a:t>sei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sicuro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2000" y="1341438"/>
            <a:ext cx="2880000" cy="40147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padella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tostapane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canovaccio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bollitore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straccio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bottiglie</a:t>
            </a:r>
            <a:endParaRPr lang="en-US" altLang="de-DE" dirty="0" smtClean="0"/>
          </a:p>
          <a:p>
            <a:pPr marL="36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dirty="0" err="1" smtClean="0"/>
              <a:t>blocco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coltelli</a:t>
            </a:r>
            <a:endParaRPr lang="en-US" altLang="de-DE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669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>
              <a:spcBef>
                <a:spcPts val="0"/>
              </a:spcBef>
            </a:pPr>
            <a:r>
              <a:rPr lang="en-US" altLang="de-DE" dirty="0" smtClean="0"/>
              <a:t>La </a:t>
            </a:r>
            <a:r>
              <a:rPr lang="en-US" altLang="de-DE" dirty="0" err="1" smtClean="0"/>
              <a:t>cucina</a:t>
            </a:r>
            <a:endParaRPr lang="en-US" altLang="de-DE" dirty="0" smtClean="0"/>
          </a:p>
        </p:txBody>
      </p:sp>
      <p:sp>
        <p:nvSpPr>
          <p:cNvPr id="24585" name="Rectangle 4"/>
          <p:cNvSpPr>
            <a:spLocks noChangeArrowheads="1"/>
          </p:cNvSpPr>
          <p:nvPr/>
        </p:nvSpPr>
        <p:spPr bwMode="auto">
          <a:xfrm>
            <a:off x="-84138" y="6681788"/>
            <a:ext cx="15986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(© </a:t>
            </a:r>
            <a:r>
              <a:rPr lang="de-DE" altLang="de-DE" sz="800" b="0" i="1" dirty="0" smtClean="0"/>
              <a:t>Heike Platow) </a:t>
            </a:r>
            <a:endParaRPr lang="de-DE" altLang="de-DE" sz="800" b="0" i="1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51521" y="1340725"/>
            <a:ext cx="2701654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720000" indent="-360000" eaLnBrk="1" hangingPunct="1">
              <a:spcBef>
                <a:spcPts val="1200"/>
              </a:spcBef>
              <a:buClr>
                <a:srgbClr val="8CADAE"/>
              </a:buClr>
              <a:buSzPct val="85000"/>
              <a:buFontTx/>
              <a:buChar char="o"/>
              <a:defRPr sz="1800" b="0" kern="0">
                <a:latin typeface="+mn-lt"/>
                <a:cs typeface="+mn-cs"/>
              </a:defRPr>
            </a:lvl1pPr>
            <a:lvl2pPr marL="547688" indent="-2730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latin typeface="+mn-lt"/>
              </a:defRPr>
            </a:lvl2pPr>
            <a:lvl3pPr marL="822325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latin typeface="+mn-lt"/>
              </a:defRPr>
            </a:lvl3pPr>
            <a:lvl4pPr marL="1096963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latin typeface="+mn-lt"/>
              </a:defRPr>
            </a:lvl4pPr>
            <a:lvl5pPr marL="13716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latin typeface="+mn-lt"/>
              </a:defRPr>
            </a:lvl5pPr>
            <a:lvl6pPr marL="18288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6pPr>
            <a:lvl7pPr marL="22860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7pPr>
            <a:lvl8pPr marL="27432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8pPr>
            <a:lvl9pPr marL="3200400" indent="-228600" fontAlgn="base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latin typeface="+mn-lt"/>
              </a:defRPr>
            </a:lvl9pPr>
          </a:lstStyle>
          <a:p>
            <a:r>
              <a:rPr lang="en-US" altLang="de-DE" dirty="0" err="1" smtClean="0"/>
              <a:t>padella</a:t>
            </a:r>
            <a:endParaRPr lang="en-US" altLang="de-DE" dirty="0" smtClean="0"/>
          </a:p>
          <a:p>
            <a:r>
              <a:rPr lang="en-US" altLang="de-DE" dirty="0" err="1" smtClean="0"/>
              <a:t>tostapane</a:t>
            </a:r>
            <a:endParaRPr lang="en-US" altLang="de-DE" dirty="0" smtClean="0"/>
          </a:p>
          <a:p>
            <a:r>
              <a:rPr lang="en-US" altLang="de-DE" b="1" dirty="0" err="1" smtClean="0">
                <a:solidFill>
                  <a:srgbClr val="8CADAE"/>
                </a:solidFill>
              </a:rPr>
              <a:t>canovaccio</a:t>
            </a:r>
            <a:endParaRPr lang="en-US" altLang="de-DE" b="1" dirty="0" smtClean="0">
              <a:solidFill>
                <a:srgbClr val="8CADAE"/>
              </a:solidFill>
            </a:endParaRPr>
          </a:p>
          <a:p>
            <a:r>
              <a:rPr lang="en-US" altLang="de-DE" dirty="0" err="1" smtClean="0"/>
              <a:t>bollitore</a:t>
            </a:r>
            <a:endParaRPr lang="en-US" altLang="de-DE" dirty="0" smtClean="0"/>
          </a:p>
          <a:p>
            <a:r>
              <a:rPr lang="en-US" altLang="de-DE" dirty="0" err="1" smtClean="0"/>
              <a:t>straccio</a:t>
            </a:r>
            <a:endParaRPr lang="en-US" altLang="de-DE" dirty="0" smtClean="0"/>
          </a:p>
          <a:p>
            <a:r>
              <a:rPr lang="en-US" altLang="de-DE" dirty="0" err="1" smtClean="0"/>
              <a:t>bottiglie</a:t>
            </a:r>
            <a:endParaRPr lang="en-US" altLang="de-DE" dirty="0" smtClean="0"/>
          </a:p>
          <a:p>
            <a:r>
              <a:rPr lang="en-US" altLang="de-DE" b="1" dirty="0" err="1" smtClean="0">
                <a:solidFill>
                  <a:srgbClr val="8CADAE"/>
                </a:solidFill>
              </a:rPr>
              <a:t>blocco</a:t>
            </a:r>
            <a:r>
              <a:rPr lang="en-US" altLang="de-DE" b="1" dirty="0" smtClean="0">
                <a:solidFill>
                  <a:srgbClr val="8CADAE"/>
                </a:solidFill>
              </a:rPr>
              <a:t> </a:t>
            </a:r>
            <a:r>
              <a:rPr lang="en-US" altLang="de-DE" b="1" dirty="0" err="1" smtClean="0">
                <a:solidFill>
                  <a:srgbClr val="8CADAE"/>
                </a:solidFill>
              </a:rPr>
              <a:t>dei</a:t>
            </a:r>
            <a:r>
              <a:rPr lang="en-US" altLang="de-DE" b="1" dirty="0" smtClean="0">
                <a:solidFill>
                  <a:srgbClr val="8CADAE"/>
                </a:solidFill>
              </a:rPr>
              <a:t> </a:t>
            </a:r>
            <a:r>
              <a:rPr lang="en-US" altLang="de-DE" b="1" dirty="0" err="1" smtClean="0">
                <a:solidFill>
                  <a:srgbClr val="8CADAE"/>
                </a:solidFill>
              </a:rPr>
              <a:t>coltelli</a:t>
            </a:r>
            <a:endParaRPr lang="en-US" altLang="de-DE" b="1" dirty="0">
              <a:solidFill>
                <a:srgbClr val="8CADAE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74" y="1341438"/>
            <a:ext cx="5940001" cy="3960000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51520" y="5593638"/>
            <a:ext cx="431800" cy="396000"/>
          </a:xfrm>
          <a:prstGeom prst="rect">
            <a:avLst/>
          </a:prstGeom>
          <a:solidFill>
            <a:srgbClr val="8CADAE"/>
          </a:solidFill>
          <a:ln w="9525">
            <a:solidFill>
              <a:srgbClr val="8CADA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756345" y="5593638"/>
            <a:ext cx="2808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 dirty="0">
                <a:latin typeface="Arial" charset="0"/>
              </a:rPr>
              <a:t>= </a:t>
            </a:r>
            <a:r>
              <a:rPr lang="de-DE" altLang="de-DE" sz="1800" dirty="0" smtClean="0">
                <a:latin typeface="Arial" charset="0"/>
              </a:rPr>
              <a:t>non </a:t>
            </a:r>
            <a:r>
              <a:rPr lang="de-DE" altLang="de-DE" sz="1800" dirty="0" err="1" smtClean="0">
                <a:latin typeface="Arial" charset="0"/>
              </a:rPr>
              <a:t>presente</a:t>
            </a:r>
            <a:endParaRPr lang="de-DE" altLang="de-DE" sz="1800" dirty="0">
              <a:latin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453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51520" y="1340768"/>
            <a:ext cx="8640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dirty="0" err="1" smtClean="0"/>
              <a:t>dimenticanze</a:t>
            </a:r>
            <a:endParaRPr lang="en-US" altLang="de-DE" sz="180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dirty="0" smtClean="0"/>
              <a:t>memory biases:</a:t>
            </a:r>
            <a:r>
              <a:rPr lang="en-US" altLang="de-DE" sz="1800" b="0" dirty="0" smtClean="0"/>
              <a:t> </a:t>
            </a:r>
            <a:r>
              <a:rPr lang="en-US" altLang="de-DE" sz="1800" b="0" dirty="0" smtClean="0">
                <a:latin typeface="Arial" charset="0"/>
              </a:rPr>
              <a:t/>
            </a:r>
            <a:br>
              <a:rPr lang="en-US" altLang="de-DE" sz="1800" b="0" dirty="0" smtClean="0">
                <a:latin typeface="Arial" charset="0"/>
              </a:rPr>
            </a:br>
            <a:r>
              <a:rPr lang="en-US" altLang="de-DE" sz="1800" b="0" dirty="0" smtClean="0">
                <a:latin typeface="Arial" charset="0"/>
              </a:rPr>
              <a:t> </a:t>
            </a:r>
            <a:r>
              <a:rPr lang="en-US" altLang="de-DE" sz="1800" b="0" dirty="0" smtClean="0">
                <a:sym typeface="Wingdings" pitchFamily="2" charset="2"/>
              </a:rPr>
              <a:t>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negativi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rimossi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primi</a:t>
            </a:r>
            <a:r>
              <a:rPr lang="en-US" altLang="de-DE" sz="1800" b="0" dirty="0" smtClean="0"/>
              <a:t> (</a:t>
            </a:r>
            <a:r>
              <a:rPr lang="en-US" altLang="de-DE" sz="1800" b="0" dirty="0" err="1" smtClean="0"/>
              <a:t>rimozione</a:t>
            </a:r>
            <a:r>
              <a:rPr lang="en-US" altLang="de-DE" sz="1800" b="0" dirty="0" smtClean="0"/>
              <a:t>) </a:t>
            </a:r>
            <a:br>
              <a:rPr lang="en-US" altLang="de-DE" sz="1800" b="0" dirty="0" smtClean="0"/>
            </a:br>
            <a:r>
              <a:rPr lang="en-US" altLang="de-DE" sz="1800" b="0" dirty="0" smtClean="0"/>
              <a:t> </a:t>
            </a:r>
            <a:r>
              <a:rPr lang="en-US" altLang="de-DE" sz="1800" b="0" dirty="0" smtClean="0">
                <a:sym typeface="Wingdings" pitchFamily="2" charset="2"/>
              </a:rPr>
              <a:t> 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positivi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rimossi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primi</a:t>
            </a:r>
            <a:r>
              <a:rPr lang="en-US" altLang="de-DE" sz="1800" b="0" dirty="0" smtClean="0"/>
              <a:t> (</a:t>
            </a:r>
            <a:r>
              <a:rPr lang="en-US" altLang="de-DE" sz="1800" b="0" dirty="0" err="1" smtClean="0">
                <a:sym typeface="Wingdings" pitchFamily="2" charset="2"/>
              </a:rPr>
              <a:t>umore</a:t>
            </a:r>
            <a:r>
              <a:rPr lang="en-US" altLang="de-DE" sz="1800" b="0" dirty="0" smtClean="0">
                <a:sym typeface="Wingdings" pitchFamily="2" charset="2"/>
              </a:rPr>
              <a:t> </a:t>
            </a:r>
            <a:r>
              <a:rPr lang="en-US" altLang="de-DE" sz="1800" b="0" dirty="0" err="1" smtClean="0">
                <a:sym typeface="Wingdings" pitchFamily="2" charset="2"/>
              </a:rPr>
              <a:t>depresso</a:t>
            </a:r>
            <a:r>
              <a:rPr lang="en-US" altLang="de-DE" sz="1800" b="0" dirty="0" smtClean="0"/>
              <a:t>)</a:t>
            </a:r>
            <a:r>
              <a:rPr lang="en-US" altLang="de-DE" sz="1800" dirty="0" smtClean="0"/>
              <a:t> </a:t>
            </a:r>
            <a:endParaRPr lang="en-US" altLang="de-DE" sz="1800" b="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dirty="0" err="1" smtClean="0"/>
              <a:t>illusioni</a:t>
            </a:r>
            <a:r>
              <a:rPr lang="en-US" altLang="de-DE" sz="1800" dirty="0" smtClean="0"/>
              <a:t>/</a:t>
            </a:r>
            <a:r>
              <a:rPr lang="en-US" altLang="de-DE" sz="1800" dirty="0" err="1" smtClean="0"/>
              <a:t>falsi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ricordi</a:t>
            </a:r>
            <a:r>
              <a:rPr lang="en-US" altLang="de-DE" sz="1800" dirty="0" smtClean="0"/>
              <a:t>: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Alcune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cose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vengono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ricordate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diversamente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da</a:t>
            </a:r>
            <a:r>
              <a:rPr lang="en-US" altLang="de-DE" sz="1800" b="0" dirty="0" smtClean="0"/>
              <a:t> come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accadute</a:t>
            </a:r>
            <a:r>
              <a:rPr lang="en-US" altLang="de-DE" sz="1800" b="0" dirty="0" smtClean="0"/>
              <a:t>!</a:t>
            </a:r>
            <a:endParaRPr lang="en-US" altLang="de-DE" sz="1800" b="0" dirty="0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b="0" dirty="0" smtClean="0">
                <a:solidFill>
                  <a:schemeClr val="accent1"/>
                </a:solidFill>
              </a:rPr>
              <a:t>Tipi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errori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della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memoria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Cosa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causa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falsi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ricordi</a:t>
            </a:r>
            <a:r>
              <a:rPr lang="en-US" altLang="de-DE" dirty="0" smtClean="0"/>
              <a:t>?</a:t>
            </a:r>
            <a:r>
              <a:rPr lang="en-US" altLang="de-DE" sz="1900" dirty="0" smtClean="0"/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2000" y="1340768"/>
            <a:ext cx="8640000" cy="3384376"/>
          </a:xfrm>
        </p:spPr>
        <p:txBody>
          <a:bodyPr/>
          <a:lstStyle/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smtClean="0"/>
              <a:t>Il </a:t>
            </a:r>
            <a:r>
              <a:rPr lang="en-US" altLang="de-DE" dirty="0" err="1" smtClean="0"/>
              <a:t>nostro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cervello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sostituisce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aggiunge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informazioni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mancanti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eventi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precedenti</a:t>
            </a:r>
            <a:r>
              <a:rPr lang="en-US" altLang="de-DE" dirty="0" smtClean="0"/>
              <a:t> e </a:t>
            </a:r>
            <a:r>
              <a:rPr lang="en-US" altLang="de-DE" dirty="0" err="1" smtClean="0"/>
              <a:t>connessi</a:t>
            </a:r>
            <a:r>
              <a:rPr lang="en-US" altLang="de-DE" dirty="0" smtClean="0"/>
              <a:t> (</a:t>
            </a:r>
            <a:r>
              <a:rPr lang="en-US" altLang="de-DE" dirty="0" err="1" smtClean="0"/>
              <a:t>es</a:t>
            </a:r>
            <a:r>
              <a:rPr lang="en-US" altLang="de-DE" dirty="0" smtClean="0"/>
              <a:t>. </a:t>
            </a:r>
            <a:r>
              <a:rPr lang="en-US" altLang="de-DE" dirty="0" err="1" smtClean="0"/>
              <a:t>visita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allo</a:t>
            </a:r>
            <a:r>
              <a:rPr lang="en-US" altLang="de-DE" dirty="0" smtClean="0"/>
              <a:t> zoo, safari) e </a:t>
            </a:r>
            <a:r>
              <a:rPr lang="en-US" altLang="de-DE" dirty="0" err="1" smtClean="0"/>
              <a:t>molte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aggiunte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rispettivamente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secondo</a:t>
            </a:r>
            <a:r>
              <a:rPr lang="en-US" altLang="de-DE" dirty="0" smtClean="0"/>
              <a:t> la “</a:t>
            </a:r>
            <a:r>
              <a:rPr lang="en-US" altLang="de-DE" dirty="0" err="1" smtClean="0"/>
              <a:t>logica</a:t>
            </a:r>
            <a:r>
              <a:rPr lang="en-US" altLang="de-DE" dirty="0" smtClean="0"/>
              <a:t>” (ad </a:t>
            </a:r>
            <a:r>
              <a:rPr lang="en-US" altLang="de-DE" dirty="0" err="1" smtClean="0"/>
              <a:t>esempio</a:t>
            </a:r>
            <a:r>
              <a:rPr lang="en-US" altLang="de-DE" dirty="0" smtClean="0"/>
              <a:t>: </a:t>
            </a:r>
            <a:r>
              <a:rPr lang="en-US" altLang="de-DE" dirty="0" err="1" smtClean="0"/>
              <a:t>rinoceronte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leone</a:t>
            </a:r>
            <a:r>
              <a:rPr lang="en-US" altLang="de-DE" dirty="0" smtClean="0"/>
              <a:t>)!</a:t>
            </a:r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US" altLang="de-DE" dirty="0" smtClean="0"/>
          </a:p>
          <a:p>
            <a:pPr marL="180000" indent="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altLang="de-DE" dirty="0" smtClean="0"/>
              <a:t>Lo stress </a:t>
            </a:r>
            <a:r>
              <a:rPr lang="en-US" altLang="de-DE" dirty="0" err="1" smtClean="0"/>
              <a:t>aumenta</a:t>
            </a:r>
            <a:r>
              <a:rPr lang="en-US" altLang="de-DE" dirty="0" smtClean="0"/>
              <a:t> la </a:t>
            </a:r>
            <a:r>
              <a:rPr lang="en-US" altLang="de-DE" dirty="0" err="1" smtClean="0"/>
              <a:t>tendenza</a:t>
            </a:r>
            <a:r>
              <a:rPr lang="en-US" altLang="de-DE" dirty="0" smtClean="0"/>
              <a:t> a fare </a:t>
            </a:r>
            <a:r>
              <a:rPr lang="en-US" altLang="de-DE" dirty="0" err="1" smtClean="0"/>
              <a:t>errori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memoria</a:t>
            </a:r>
            <a:r>
              <a:rPr lang="en-US" altLang="de-DE" dirty="0" smtClean="0"/>
              <a:t>!</a:t>
            </a:r>
          </a:p>
          <a:p>
            <a:pPr marL="180000" indent="0" eaLnBrk="1" hangingPunct="1">
              <a:spcBef>
                <a:spcPts val="1200"/>
              </a:spcBef>
            </a:pPr>
            <a:endParaRPr lang="en-US" altLang="de-DE" dirty="0" smtClean="0"/>
          </a:p>
          <a:p>
            <a:pPr marL="180000" indent="0" eaLnBrk="1" hangingPunct="1">
              <a:spcBef>
                <a:spcPts val="1200"/>
              </a:spcBef>
            </a:pPr>
            <a:r>
              <a:rPr lang="en-US" altLang="de-DE" dirty="0" smtClean="0"/>
              <a:t>I </a:t>
            </a:r>
            <a:r>
              <a:rPr lang="en-US" altLang="de-DE" dirty="0" err="1" smtClean="0"/>
              <a:t>ricordi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reali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possono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spesso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essere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differenziati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falsi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ricordi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dalla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loro</a:t>
            </a:r>
            <a:r>
              <a:rPr lang="en-US" altLang="de-DE" dirty="0" smtClean="0"/>
              <a:t> “</a:t>
            </a:r>
            <a:r>
              <a:rPr lang="en-US" altLang="de-DE" b="1" dirty="0" err="1" smtClean="0"/>
              <a:t>nitidezza</a:t>
            </a:r>
            <a:r>
              <a:rPr lang="en-US" altLang="de-DE" dirty="0" smtClean="0"/>
              <a:t>”: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falsi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ricordi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piuttosto</a:t>
            </a:r>
            <a:r>
              <a:rPr lang="en-US" altLang="de-DE" dirty="0" smtClean="0"/>
              <a:t> “</a:t>
            </a:r>
            <a:r>
              <a:rPr lang="en-US" altLang="de-DE" dirty="0" err="1" smtClean="0"/>
              <a:t>sbiaditi</a:t>
            </a:r>
            <a:r>
              <a:rPr lang="en-US" altLang="de-DE" dirty="0" smtClean="0"/>
              <a:t>” e </a:t>
            </a:r>
            <a:r>
              <a:rPr lang="en-US" altLang="de-DE" dirty="0" err="1" smtClean="0"/>
              <a:t>meno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dettagliati</a:t>
            </a:r>
            <a:r>
              <a:rPr lang="en-US" altLang="de-DE" dirty="0" smtClean="0"/>
              <a:t>.</a:t>
            </a:r>
            <a:endParaRPr lang="en-US" altLang="de-DE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I </a:t>
            </a:r>
            <a:r>
              <a:rPr lang="en-US" altLang="de-DE" dirty="0" err="1" smtClean="0"/>
              <a:t>falsi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ricordi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nella</a:t>
            </a:r>
            <a:r>
              <a:rPr lang="en-US" altLang="de-DE" dirty="0" smtClean="0"/>
              <a:t> vita </a:t>
            </a:r>
            <a:r>
              <a:rPr lang="en-US" altLang="de-DE" dirty="0" err="1" smtClean="0"/>
              <a:t>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tutti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giorni</a:t>
            </a:r>
            <a:endParaRPr lang="en-US" altLang="de-DE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4625"/>
            <a:ext cx="4495800" cy="5184775"/>
          </a:xfrm>
        </p:spPr>
        <p:txBody>
          <a:bodyPr/>
          <a:lstStyle/>
          <a:p>
            <a:pPr marL="0" indent="0" eaLnBrk="1" hangingPunct="1"/>
            <a:endParaRPr lang="de-DE" altLang="de-DE" sz="1600" smtClean="0"/>
          </a:p>
          <a:p>
            <a:pPr marL="0" indent="0" eaLnBrk="1" hangingPunct="1"/>
            <a:endParaRPr lang="de-DE" altLang="de-DE" sz="1600" smtClean="0"/>
          </a:p>
        </p:txBody>
      </p:sp>
      <p:graphicFrame>
        <p:nvGraphicFramePr>
          <p:cNvPr id="161834" name="Group 42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800482459"/>
              </p:ext>
            </p:extLst>
          </p:nvPr>
        </p:nvGraphicFramePr>
        <p:xfrm>
          <a:off x="250824" y="1340768"/>
          <a:ext cx="8641656" cy="5040559"/>
        </p:xfrm>
        <a:graphic>
          <a:graphicData uri="http://schemas.openxmlformats.org/drawingml/2006/table">
            <a:tbl>
              <a:tblPr/>
              <a:tblGrid>
                <a:gridCol w="4446588"/>
                <a:gridCol w="4195068"/>
              </a:tblGrid>
              <a:tr h="23199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d’infanzia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9388" indent="-1793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8015863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38195250" indent="-5110797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9388" marR="0" lvl="0" indent="-1793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fratelli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stesso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evento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spesso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differiscono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molti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dettagli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179388" marR="0" lvl="0" indent="-1793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 volte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pensiamo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chiaramente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alcuni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eventi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realtà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ne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siamo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conoscenza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solo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nostri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genitori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36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quando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situazioni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somigliano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fortemente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l’una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con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l’altra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9388" indent="-1793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8015863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38195250" indent="-5110797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9388" marR="0" lvl="0" indent="-1793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alla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ricerca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dell’auto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siamo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sicuri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aver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parcheggiato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l’auto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un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certo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ma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invece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è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del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giorno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prima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68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“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prendere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abbaglio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79388" indent="-1793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8017450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38195250" indent="-5110797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179388" marR="0" lvl="0" indent="-1793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CADAE"/>
                        </a:buClr>
                        <a:buSzPct val="85000"/>
                        <a:buFontTx/>
                        <a:buChar char="o"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nostro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d’animo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spesso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aggiunge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o “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condisce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”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nostri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dopo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un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litigio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tendiamo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ciò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l’avversario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ha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detto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più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ostile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rispetto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come lo era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realmente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66" name="Picture 57" descr="250240095_7949d897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7" y="1913086"/>
            <a:ext cx="106362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7" name="Picture 59" descr="250240183_246d06be4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2165499"/>
            <a:ext cx="1660525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8" name="Picture 61" descr="250240588_44904a417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1844824"/>
            <a:ext cx="103505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9" name="Rectangle 62"/>
          <p:cNvSpPr>
            <a:spLocks noChangeArrowheads="1"/>
          </p:cNvSpPr>
          <p:nvPr/>
        </p:nvSpPr>
        <p:spPr bwMode="auto">
          <a:xfrm>
            <a:off x="-96838" y="6665913"/>
            <a:ext cx="506420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800" b="0" dirty="0" smtClean="0"/>
              <a:t>(</a:t>
            </a:r>
            <a:r>
              <a:rPr lang="en-US" altLang="de-DE" sz="800" b="0" dirty="0" err="1" smtClean="0"/>
              <a:t>f.l.t.r</a:t>
            </a:r>
            <a:r>
              <a:rPr lang="en-US" altLang="de-DE" sz="800" b="0" i="1" dirty="0" smtClean="0"/>
              <a:t>.: “childhood untitled57”; “childhood untitled59”; “childhood untitled69” by Phil Schatz)</a:t>
            </a:r>
            <a:endParaRPr lang="en-US" altLang="de-DE" sz="800" b="0" i="1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Falsi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ricordi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nel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pubblico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generale</a:t>
            </a:r>
            <a:endParaRPr lang="en-US" altLang="de-DE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4625"/>
            <a:ext cx="4495800" cy="5184775"/>
          </a:xfrm>
        </p:spPr>
        <p:txBody>
          <a:bodyPr/>
          <a:lstStyle/>
          <a:p>
            <a:pPr marL="0" indent="0" eaLnBrk="1" hangingPunct="1"/>
            <a:endParaRPr lang="de-DE" altLang="de-DE" sz="1600" smtClean="0"/>
          </a:p>
          <a:p>
            <a:pPr marL="0" indent="0" eaLnBrk="1" hangingPunct="1"/>
            <a:endParaRPr lang="de-DE" altLang="de-DE" sz="1600" smtClean="0"/>
          </a:p>
        </p:txBody>
      </p:sp>
      <p:graphicFrame>
        <p:nvGraphicFramePr>
          <p:cNvPr id="163865" name="Group 2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73723507"/>
              </p:ext>
            </p:extLst>
          </p:nvPr>
        </p:nvGraphicFramePr>
        <p:xfrm>
          <a:off x="239836" y="1340768"/>
          <a:ext cx="8652644" cy="4537075"/>
        </p:xfrm>
        <a:graphic>
          <a:graphicData uri="http://schemas.openxmlformats.org/drawingml/2006/table">
            <a:tbl>
              <a:tblPr/>
              <a:tblGrid>
                <a:gridCol w="4660900"/>
                <a:gridCol w="3991744"/>
              </a:tblGrid>
              <a:tr h="453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Esempio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: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attribuzione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causale</a:t>
                      </a:r>
                      <a:endParaRPr kumimoji="0" lang="en-US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37931725" indent="-37657088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85000"/>
                        <a:buFont typeface="Courier New" pitchFamily="49" charset="0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Nel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2006, in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decisione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controversa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la performance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“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Idomeneo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” al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Teatro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dell’Opera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Berlino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venne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cancellata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 </a:t>
                      </a:r>
                      <a:r>
                        <a:rPr kumimoji="0" lang="en-US" altLang="de-DE" sz="1400" b="0" i="1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paura</a:t>
                      </a:r>
                      <a:r>
                        <a:rPr kumimoji="0" lang="en-US" altLang="de-DE" sz="14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proteste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gruppi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islamici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(lo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spettacolo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metteva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in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scena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alcuni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capi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religiosi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cui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Maometto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in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tale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una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persona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profondamente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religiosa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lo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avrebbe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potuto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considerare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offensivo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).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guardando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indietro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molte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persone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affermano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ricordare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performance è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cancellata</a:t>
                      </a:r>
                      <a:r>
                        <a:rPr kumimoji="0" lang="en-US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a </a:t>
                      </a:r>
                      <a:r>
                        <a:rPr kumimoji="0" lang="en-US" altLang="de-DE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seguit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reali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proteste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pubbliche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parte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gruppi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islamici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il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ché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non è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vero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Invece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stati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islamici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hanno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criticato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la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cancellazione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della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rappresentazione</a:t>
                      </a:r>
                      <a:r>
                        <a:rPr kumimoji="0" lang="en-US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8684" name="Picture 47" descr="Theatre Royal Panorama, Brighton, UK_von Ian Mutto_CCC-flick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20" y="2060848"/>
            <a:ext cx="4103688" cy="29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5" name="Text Box 48"/>
          <p:cNvSpPr txBox="1">
            <a:spLocks noChangeArrowheads="1"/>
          </p:cNvSpPr>
          <p:nvPr/>
        </p:nvSpPr>
        <p:spPr bwMode="auto">
          <a:xfrm>
            <a:off x="-96838" y="6681788"/>
            <a:ext cx="313739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b="0" i="1" dirty="0" smtClean="0"/>
              <a:t>(“Theatre Royal Panorama, Brighton, UK” by Ian </a:t>
            </a:r>
            <a:r>
              <a:rPr lang="en-US" altLang="de-DE" sz="800" b="0" i="1" dirty="0" err="1" smtClean="0"/>
              <a:t>Muttoo</a:t>
            </a:r>
            <a:r>
              <a:rPr lang="en-US" altLang="de-DE" sz="800" b="0" i="1" dirty="0" smtClean="0"/>
              <a:t>)</a:t>
            </a:r>
            <a:endParaRPr lang="en-US" altLang="de-DE" sz="800" b="0" i="1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.28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ChangeArrowheads="1"/>
          </p:cNvSpPr>
          <p:nvPr/>
        </p:nvSpPr>
        <p:spPr bwMode="auto">
          <a:xfrm>
            <a:off x="3924300" y="2636912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buClr>
                <a:schemeClr val="bg1"/>
              </a:buClr>
              <a:buSzTx/>
              <a:buFontTx/>
              <a:buNone/>
            </a:pPr>
            <a:r>
              <a:rPr lang="de-DE" altLang="de-DE" sz="1800" dirty="0"/>
              <a:t>???</a:t>
            </a:r>
          </a:p>
        </p:txBody>
      </p:sp>
      <p:sp>
        <p:nvSpPr>
          <p:cNvPr id="29699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anchor="ctr"/>
          <a:lstStyle/>
          <a:p>
            <a:pPr eaLnBrk="1" hangingPunct="1"/>
            <a:r>
              <a:rPr lang="en-US" altLang="de-DE" dirty="0" err="1" smtClean="0"/>
              <a:t>Aggrapparsi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ai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falsi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ricordi</a:t>
            </a:r>
            <a:r>
              <a:rPr lang="en-US" altLang="de-DE" sz="1800" dirty="0" smtClean="0"/>
              <a:t/>
            </a:r>
            <a:br>
              <a:rPr lang="en-US" altLang="de-DE" sz="1800" dirty="0" smtClean="0"/>
            </a:br>
            <a:r>
              <a:rPr lang="en-US" altLang="de-DE" dirty="0" err="1" smtClean="0"/>
              <a:t>Quali</a:t>
            </a:r>
            <a:r>
              <a:rPr lang="en-US" altLang="de-DE" dirty="0" smtClean="0"/>
              <a:t> </a:t>
            </a:r>
            <a:r>
              <a:rPr lang="en-US" altLang="de-DE" dirty="0" err="1" smtClean="0"/>
              <a:t>sono</a:t>
            </a:r>
            <a:r>
              <a:rPr lang="en-US" altLang="de-DE" dirty="0" smtClean="0"/>
              <a:t> le </a:t>
            </a:r>
            <a:r>
              <a:rPr lang="en-US" altLang="de-DE" dirty="0" err="1" smtClean="0"/>
              <a:t>conseguenze</a:t>
            </a:r>
            <a:r>
              <a:rPr lang="en-US" altLang="de-DE" dirty="0" smtClean="0"/>
              <a:t>? </a:t>
            </a:r>
          </a:p>
        </p:txBody>
      </p:sp>
      <p:sp>
        <p:nvSpPr>
          <p:cNvPr id="29702" name="Rectangle 19"/>
          <p:cNvSpPr>
            <a:spLocks noChangeArrowheads="1"/>
          </p:cNvSpPr>
          <p:nvPr/>
        </p:nvSpPr>
        <p:spPr bwMode="auto">
          <a:xfrm>
            <a:off x="252000" y="1340768"/>
            <a:ext cx="86400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>
                <a:schemeClr val="bg1"/>
              </a:buClr>
            </a:pPr>
            <a:r>
              <a:rPr lang="en-US" altLang="de-DE" sz="1800" b="0" dirty="0" err="1" smtClean="0"/>
              <a:t>Quali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le </a:t>
            </a:r>
            <a:r>
              <a:rPr lang="en-US" altLang="de-DE" sz="1800" b="0" dirty="0" err="1" smtClean="0"/>
              <a:t>possibili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conseguenze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nell’insistere</a:t>
            </a:r>
            <a:r>
              <a:rPr lang="en-US" altLang="de-DE" sz="1800" b="0" dirty="0" smtClean="0"/>
              <a:t> sui </a:t>
            </a:r>
            <a:r>
              <a:rPr lang="en-US" altLang="de-DE" sz="1800" b="0" dirty="0" err="1" smtClean="0"/>
              <a:t>falsi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, ad </a:t>
            </a:r>
            <a:r>
              <a:rPr lang="en-US" altLang="de-DE" sz="1800" b="0" dirty="0" err="1" smtClean="0"/>
              <a:t>esempio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quando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si</a:t>
            </a:r>
            <a:r>
              <a:rPr lang="en-US" altLang="de-DE" sz="1800" b="0" dirty="0" smtClean="0"/>
              <a:t> è </a:t>
            </a:r>
            <a:r>
              <a:rPr lang="en-US" altLang="de-DE" sz="1800" b="0" dirty="0" err="1" smtClean="0"/>
              <a:t>erroneamente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convinti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realmente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accaduti</a:t>
            </a:r>
            <a:r>
              <a:rPr lang="en-US" altLang="de-DE" sz="1800" b="0" dirty="0" smtClean="0"/>
              <a:t>?</a:t>
            </a:r>
            <a:endParaRPr lang="en-US" altLang="de-DE" sz="1800" b="0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.29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252000" y="1340768"/>
            <a:ext cx="864000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>
                <a:schemeClr val="bg1"/>
              </a:buClr>
            </a:pPr>
            <a:r>
              <a:rPr lang="en-US" altLang="de-DE" sz="1800" b="0" dirty="0" err="1" smtClean="0"/>
              <a:t>Quali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le </a:t>
            </a:r>
            <a:r>
              <a:rPr lang="en-US" altLang="de-DE" sz="1800" b="0" dirty="0" err="1" smtClean="0"/>
              <a:t>possibili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conseguenze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nell’insistere</a:t>
            </a:r>
            <a:r>
              <a:rPr lang="en-US" altLang="de-DE" sz="1800" b="0" dirty="0" smtClean="0"/>
              <a:t> sui </a:t>
            </a:r>
            <a:r>
              <a:rPr lang="en-US" altLang="de-DE" sz="1800" b="0" dirty="0" err="1" smtClean="0"/>
              <a:t>falsi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, ad </a:t>
            </a:r>
            <a:r>
              <a:rPr lang="en-US" altLang="de-DE" sz="1800" b="0" dirty="0" err="1" smtClean="0"/>
              <a:t>esempio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quando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si</a:t>
            </a:r>
            <a:r>
              <a:rPr lang="en-US" altLang="de-DE" sz="1800" b="0" dirty="0" smtClean="0"/>
              <a:t> è </a:t>
            </a:r>
            <a:r>
              <a:rPr lang="en-US" altLang="de-DE" sz="1800" b="0" dirty="0" err="1" smtClean="0"/>
              <a:t>erroneamente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convinti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realmente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accaduti</a:t>
            </a:r>
            <a:r>
              <a:rPr lang="en-US" altLang="de-DE" sz="1800" b="0" dirty="0" smtClean="0"/>
              <a:t>?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Discuto</a:t>
            </a:r>
            <a:r>
              <a:rPr lang="en-US" altLang="de-DE" sz="1800" b="0" dirty="0" smtClean="0"/>
              <a:t> con </a:t>
            </a:r>
            <a:r>
              <a:rPr lang="en-US" altLang="de-DE" sz="1800" b="0" dirty="0" err="1" smtClean="0"/>
              <a:t>altri</a:t>
            </a:r>
            <a:r>
              <a:rPr lang="en-US" altLang="de-DE" sz="1800" b="0" dirty="0" smtClean="0"/>
              <a:t> a </a:t>
            </a:r>
            <a:r>
              <a:rPr lang="en-US" altLang="de-DE" sz="1800" b="0" dirty="0" err="1" smtClean="0"/>
              <a:t>causa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riguardanti</a:t>
            </a:r>
            <a:r>
              <a:rPr lang="en-US" altLang="de-DE" sz="1800" b="0" dirty="0" smtClean="0"/>
              <a:t> lo </a:t>
            </a:r>
            <a:r>
              <a:rPr lang="en-US" altLang="de-DE" sz="1800" b="0" dirty="0" err="1" smtClean="0"/>
              <a:t>stesso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evento</a:t>
            </a:r>
            <a:r>
              <a:rPr lang="en-US" altLang="de-DE" sz="1800" b="0" dirty="0" smtClean="0"/>
              <a:t>, in </a:t>
            </a:r>
            <a:r>
              <a:rPr lang="en-US" altLang="de-DE" sz="1800" b="0" dirty="0" err="1" smtClean="0"/>
              <a:t>disaccordo</a:t>
            </a:r>
            <a:r>
              <a:rPr lang="en-US" altLang="de-DE" sz="1800" b="0" dirty="0" smtClean="0"/>
              <a:t> (ad </a:t>
            </a:r>
            <a:r>
              <a:rPr lang="en-US" altLang="de-DE" sz="1800" b="0" dirty="0" err="1" smtClean="0"/>
              <a:t>esempio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chiedo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indietro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soldi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già</a:t>
            </a:r>
            <a:r>
              <a:rPr lang="en-US" altLang="de-DE" sz="1800" b="0" dirty="0" smtClean="0"/>
              <a:t> mi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stati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restituiti</a:t>
            </a:r>
            <a:r>
              <a:rPr lang="en-US" altLang="de-DE" sz="1800" b="0" dirty="0" smtClean="0"/>
              <a:t> tempo </a:t>
            </a:r>
            <a:r>
              <a:rPr lang="en-US" altLang="de-DE" sz="1800" b="0" dirty="0" err="1" smtClean="0"/>
              <a:t>fa</a:t>
            </a:r>
            <a:r>
              <a:rPr lang="en-US" altLang="de-DE" sz="1800" b="0" dirty="0" smtClean="0"/>
              <a:t>).</a:t>
            </a:r>
            <a:endParaRPr lang="en-US" altLang="de-DE" sz="1800" b="0" dirty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Nel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caso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(</a:t>
            </a:r>
            <a:r>
              <a:rPr lang="en-US" altLang="de-DE" sz="1800" b="0" dirty="0" err="1" smtClean="0"/>
              <a:t>falsi</a:t>
            </a:r>
            <a:r>
              <a:rPr lang="en-US" altLang="de-DE" sz="1800" b="0" dirty="0" smtClean="0"/>
              <a:t>)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eventi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negativi</a:t>
            </a:r>
            <a:r>
              <a:rPr lang="en-US" altLang="de-DE" sz="1800" b="0" dirty="0" smtClean="0"/>
              <a:t> (</a:t>
            </a:r>
            <a:r>
              <a:rPr lang="de-DE" altLang="de-DE" sz="1800" b="0" dirty="0" smtClean="0"/>
              <a:t>ad </a:t>
            </a:r>
            <a:r>
              <a:rPr lang="de-DE" altLang="de-DE" sz="1800" b="0" dirty="0" err="1" smtClean="0"/>
              <a:t>esempio</a:t>
            </a:r>
            <a:r>
              <a:rPr lang="de-DE" altLang="de-DE" sz="1800" b="0" dirty="0" smtClean="0"/>
              <a:t> si </a:t>
            </a:r>
            <a:r>
              <a:rPr lang="de-DE" altLang="de-DE" sz="1800" b="0" dirty="0" err="1" smtClean="0"/>
              <a:t>presume</a:t>
            </a:r>
            <a:r>
              <a:rPr lang="de-DE" altLang="de-DE" sz="1800" b="0" dirty="0" smtClean="0"/>
              <a:t> di </a:t>
            </a:r>
            <a:r>
              <a:rPr lang="de-DE" altLang="de-DE" sz="1800" b="0" dirty="0" err="1" smtClean="0"/>
              <a:t>essere</a:t>
            </a:r>
            <a:r>
              <a:rPr lang="de-DE" altLang="de-DE" sz="1800" b="0" dirty="0" smtClean="0"/>
              <a:t> </a:t>
            </a:r>
            <a:r>
              <a:rPr lang="de-DE" altLang="de-DE" sz="1800" b="0" dirty="0" err="1" smtClean="0"/>
              <a:t>stati</a:t>
            </a:r>
            <a:r>
              <a:rPr lang="de-DE" altLang="de-DE" sz="1800" b="0" dirty="0" smtClean="0"/>
              <a:t> </a:t>
            </a:r>
            <a:r>
              <a:rPr lang="de-DE" altLang="de-DE" sz="1800" b="0" dirty="0" err="1" smtClean="0"/>
              <a:t>respinti</a:t>
            </a:r>
            <a:r>
              <a:rPr lang="de-DE" altLang="de-DE" sz="1800" b="0" dirty="0" smtClean="0"/>
              <a:t>)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reagisco</a:t>
            </a:r>
            <a:r>
              <a:rPr lang="en-US" altLang="de-DE" sz="1800" b="0" dirty="0" smtClean="0"/>
              <a:t> al </a:t>
            </a:r>
            <a:r>
              <a:rPr lang="en-US" altLang="de-DE" sz="1800" b="0" dirty="0" err="1" smtClean="0"/>
              <a:t>mio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ambiente</a:t>
            </a:r>
            <a:r>
              <a:rPr lang="en-US" altLang="de-DE" sz="1800" b="0" dirty="0" smtClean="0"/>
              <a:t> in </a:t>
            </a:r>
            <a:r>
              <a:rPr lang="en-US" altLang="de-DE" sz="1800" b="0" dirty="0" err="1" smtClean="0"/>
              <a:t>modo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ostile</a:t>
            </a:r>
            <a:r>
              <a:rPr lang="en-US" altLang="de-DE" sz="1800" b="0" dirty="0" smtClean="0"/>
              <a:t> e </a:t>
            </a:r>
            <a:r>
              <a:rPr lang="en-US" altLang="de-DE" sz="1800" b="0" dirty="0" err="1" smtClean="0"/>
              <a:t>tratto</a:t>
            </a:r>
            <a:r>
              <a:rPr lang="en-US" altLang="de-DE" sz="1800" b="0" dirty="0" smtClean="0"/>
              <a:t> male le </a:t>
            </a:r>
            <a:r>
              <a:rPr lang="en-US" altLang="de-DE" sz="1800" b="0" dirty="0" err="1" smtClean="0"/>
              <a:t>persone</a:t>
            </a:r>
            <a:r>
              <a:rPr lang="en-US" altLang="de-DE" sz="1800" b="0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smtClean="0"/>
              <a:t>La </a:t>
            </a:r>
            <a:r>
              <a:rPr lang="en-US" altLang="de-DE" sz="1800" b="0" dirty="0" err="1" smtClean="0"/>
              <a:t>linea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tra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realtà</a:t>
            </a:r>
            <a:r>
              <a:rPr lang="en-US" altLang="de-DE" sz="1800" b="0" dirty="0" smtClean="0"/>
              <a:t> e </a:t>
            </a:r>
            <a:r>
              <a:rPr lang="en-US" altLang="de-DE" sz="1800" b="0" dirty="0" err="1" smtClean="0"/>
              <a:t>immaginazione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diventa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sfocata</a:t>
            </a:r>
            <a:r>
              <a:rPr lang="en-US" altLang="de-DE" sz="1800" b="0" dirty="0" smtClean="0"/>
              <a:t>.</a:t>
            </a:r>
          </a:p>
          <a:p>
            <a:pPr marL="180000" eaLnBrk="1" hangingPunct="1">
              <a:spcBef>
                <a:spcPts val="1200"/>
              </a:spcBef>
              <a:buClr>
                <a:schemeClr val="bg1"/>
              </a:buClr>
            </a:pPr>
            <a:endParaRPr lang="de-DE" altLang="de-DE" sz="1800" b="0" dirty="0"/>
          </a:p>
        </p:txBody>
      </p:sp>
      <p:sp>
        <p:nvSpPr>
          <p:cNvPr id="6" name="Rectangle 16"/>
          <p:cNvSpPr txBox="1">
            <a:spLocks noChangeArrowheads="1"/>
          </p:cNvSpPr>
          <p:nvPr/>
        </p:nvSpPr>
        <p:spPr bwMode="auto">
          <a:xfrm>
            <a:off x="0" y="0"/>
            <a:ext cx="9144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D16349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de-DE" b="0" dirty="0" err="1" smtClean="0"/>
              <a:t>Aggrapparsi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ai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falsi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ricordi</a:t>
            </a:r>
            <a:r>
              <a:rPr lang="en-US" altLang="de-DE" sz="1800" b="0" dirty="0" smtClean="0"/>
              <a:t/>
            </a:r>
            <a:br>
              <a:rPr lang="en-US" altLang="de-DE" sz="1800" b="0" dirty="0" smtClean="0"/>
            </a:br>
            <a:r>
              <a:rPr lang="en-US" altLang="de-DE" b="0" dirty="0" err="1" smtClean="0"/>
              <a:t>Quali</a:t>
            </a:r>
            <a:r>
              <a:rPr lang="en-US" altLang="de-DE" b="0" dirty="0" smtClean="0"/>
              <a:t> </a:t>
            </a:r>
            <a:r>
              <a:rPr lang="en-US" altLang="de-DE" b="0" dirty="0" err="1" smtClean="0"/>
              <a:t>sono</a:t>
            </a:r>
            <a:r>
              <a:rPr lang="en-US" altLang="de-DE" b="0" dirty="0" smtClean="0"/>
              <a:t> le </a:t>
            </a:r>
            <a:r>
              <a:rPr lang="en-US" altLang="de-DE" b="0" dirty="0" err="1" smtClean="0"/>
              <a:t>conseguenze</a:t>
            </a:r>
            <a:r>
              <a:rPr lang="en-US" altLang="de-DE" b="0" kern="0" dirty="0" smtClean="0"/>
              <a:t>? 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.30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92000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JM" altLang="de-DE" kern="1200" dirty="0" err="1" smtClean="0">
                <a:latin typeface="Verdana" pitchFamily="34" charset="0"/>
                <a:ea typeface="+mn-ea"/>
                <a:cs typeface="Times New Roman" pitchFamily="18" charset="0"/>
              </a:rPr>
              <a:t>Aiutare</a:t>
            </a:r>
            <a:r>
              <a:rPr lang="en-JM" altLang="de-DE" kern="1200" dirty="0" smtClean="0">
                <a:latin typeface="Verdana" pitchFamily="34" charset="0"/>
                <a:ea typeface="+mn-ea"/>
                <a:cs typeface="Times New Roman" pitchFamily="18" charset="0"/>
              </a:rPr>
              <a:t> la </a:t>
            </a:r>
            <a:r>
              <a:rPr lang="en-JM" altLang="de-DE" kern="1200" dirty="0" err="1" smtClean="0">
                <a:latin typeface="Verdana" pitchFamily="34" charset="0"/>
                <a:ea typeface="+mn-ea"/>
                <a:cs typeface="Times New Roman" pitchFamily="18" charset="0"/>
              </a:rPr>
              <a:t>memoria</a:t>
            </a:r>
            <a:r>
              <a:rPr lang="en-JM" altLang="de-DE" kern="1200" dirty="0" smtClean="0"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JM" altLang="de-DE" kern="1200" dirty="0" err="1" smtClean="0">
                <a:latin typeface="Verdana" pitchFamily="34" charset="0"/>
                <a:ea typeface="+mn-ea"/>
                <a:cs typeface="Times New Roman" pitchFamily="18" charset="0"/>
              </a:rPr>
              <a:t>nel</a:t>
            </a:r>
            <a:r>
              <a:rPr lang="en-JM" altLang="de-DE" kern="1200" dirty="0" smtClean="0">
                <a:latin typeface="Verdana" pitchFamily="34" charset="0"/>
                <a:ea typeface="+mn-ea"/>
                <a:cs typeface="Times New Roman" pitchFamily="18" charset="0"/>
              </a:rPr>
              <a:t> </a:t>
            </a:r>
            <a:r>
              <a:rPr lang="en-JM" altLang="de-DE" kern="1200" dirty="0" err="1" smtClean="0">
                <a:latin typeface="Verdana" pitchFamily="34" charset="0"/>
                <a:ea typeface="+mn-ea"/>
                <a:cs typeface="Times New Roman" pitchFamily="18" charset="0"/>
              </a:rPr>
              <a:t>quotidiano</a:t>
            </a:r>
            <a:endParaRPr lang="en-JM" altLang="de-DE" kern="1200" dirty="0">
              <a:latin typeface="Verdan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33795" name="Rectangle 9"/>
          <p:cNvSpPr>
            <a:spLocks noChangeArrowheads="1"/>
          </p:cNvSpPr>
          <p:nvPr/>
        </p:nvSpPr>
        <p:spPr bwMode="auto">
          <a:xfrm>
            <a:off x="250825" y="1340768"/>
            <a:ext cx="8640000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>
                <a:srgbClr val="336699"/>
              </a:buClr>
              <a:buSzTx/>
              <a:buFontTx/>
              <a:buNone/>
            </a:pPr>
            <a:r>
              <a:rPr lang="en-US" altLang="de-DE" sz="1800" dirty="0" smtClean="0"/>
              <a:t>Non </a:t>
            </a:r>
            <a:r>
              <a:rPr lang="en-US" altLang="de-DE" sz="1800" dirty="0" err="1" smtClean="0"/>
              <a:t>affaticare</a:t>
            </a:r>
            <a:r>
              <a:rPr lang="en-US" altLang="de-DE" sz="1800" dirty="0" smtClean="0"/>
              <a:t> la </a:t>
            </a:r>
            <a:r>
              <a:rPr lang="en-US" altLang="de-DE" sz="1800" dirty="0" err="1" smtClean="0"/>
              <a:t>tua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memoria</a:t>
            </a:r>
            <a:r>
              <a:rPr lang="en-US" altLang="de-DE" sz="1800" dirty="0" smtClean="0"/>
              <a:t>. </a:t>
            </a:r>
            <a:r>
              <a:rPr lang="en-US" altLang="de-DE" sz="1800" dirty="0" err="1" smtClean="0"/>
              <a:t>Prendi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appunti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sistematicamente</a:t>
            </a:r>
            <a:r>
              <a:rPr lang="en-US" altLang="de-DE" sz="1800" dirty="0" smtClean="0"/>
              <a:t>:</a:t>
            </a:r>
          </a:p>
          <a:p>
            <a:pPr marL="702900" indent="-342900" eaLnBrk="1" hangingPunct="1">
              <a:spcBef>
                <a:spcPts val="1200"/>
              </a:spcBef>
              <a:buClrTx/>
              <a:buSzTx/>
              <a:buFont typeface="+mj-lt"/>
              <a:buAutoNum type="arabicPeriod"/>
              <a:tabLst>
                <a:tab pos="712788" algn="l"/>
              </a:tabLst>
            </a:pPr>
            <a:r>
              <a:rPr lang="en-US" altLang="de-DE" sz="1800" b="0" dirty="0" err="1" smtClean="0"/>
              <a:t>Segna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gli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appuntamenti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sul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calendario</a:t>
            </a:r>
            <a:r>
              <a:rPr lang="en-US" altLang="de-DE" sz="1800" b="0" dirty="0" smtClean="0"/>
              <a:t>/block notes o </a:t>
            </a:r>
            <a:r>
              <a:rPr lang="en-US" altLang="de-DE" sz="1800" b="0" dirty="0" err="1" smtClean="0"/>
              <a:t>usa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il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tuo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smartphone</a:t>
            </a:r>
            <a:r>
              <a:rPr lang="en-US" altLang="de-DE" sz="1800" b="0" dirty="0" smtClean="0"/>
              <a:t> (se </a:t>
            </a:r>
            <a:r>
              <a:rPr lang="en-US" altLang="de-DE" sz="1800" b="0" dirty="0" err="1" smtClean="0"/>
              <a:t>possibile</a:t>
            </a:r>
            <a:r>
              <a:rPr lang="en-US" altLang="de-DE" sz="1800" b="0" dirty="0" smtClean="0"/>
              <a:t>).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336699"/>
              </a:buClr>
              <a:buSzTx/>
              <a:tabLst>
                <a:tab pos="712788" algn="l"/>
              </a:tabLst>
            </a:pPr>
            <a:r>
              <a:rPr lang="en-US" altLang="de-DE" sz="1800" b="0" dirty="0" smtClean="0"/>
              <a:t>2.	</a:t>
            </a:r>
            <a:r>
              <a:rPr lang="en-US" altLang="de-DE" sz="1800" b="0" dirty="0" err="1" smtClean="0"/>
              <a:t>Evita</a:t>
            </a:r>
            <a:r>
              <a:rPr lang="en-US" altLang="de-DE" sz="1800" b="0" dirty="0" smtClean="0"/>
              <a:t> la </a:t>
            </a:r>
            <a:r>
              <a:rPr lang="en-US" altLang="de-DE" sz="1800" b="0" dirty="0" err="1" smtClean="0"/>
              <a:t>confusione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carte: </a:t>
            </a:r>
            <a:r>
              <a:rPr lang="en-US" altLang="de-DE" sz="1800" b="0" dirty="0" err="1" smtClean="0"/>
              <a:t>Utilizza</a:t>
            </a:r>
            <a:r>
              <a:rPr lang="en-US" altLang="de-DE" sz="1800" b="0" dirty="0" smtClean="0"/>
              <a:t> un solo notebook </a:t>
            </a:r>
            <a:r>
              <a:rPr lang="en-US" altLang="de-DE" sz="1800" b="0" dirty="0" err="1" smtClean="0"/>
              <a:t>principale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scrivere</a:t>
            </a:r>
            <a:r>
              <a:rPr lang="en-US" altLang="de-DE" sz="1800" b="0" dirty="0" smtClean="0"/>
              <a:t> le </a:t>
            </a:r>
            <a:r>
              <a:rPr lang="en-US" altLang="de-DE" sz="1800" b="0" dirty="0" err="1" smtClean="0"/>
              <a:t>cose</a:t>
            </a:r>
            <a:r>
              <a:rPr lang="en-US" altLang="de-DE" sz="1800" b="0" dirty="0" smtClean="0"/>
              <a:t> o </a:t>
            </a:r>
            <a:r>
              <a:rPr lang="en-US" altLang="de-DE" sz="1800" b="0" dirty="0" err="1" smtClean="0"/>
              <a:t>usa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strumenti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elettronici</a:t>
            </a:r>
            <a:r>
              <a:rPr lang="en-US" altLang="de-DE" sz="1800" b="0" dirty="0" smtClean="0"/>
              <a:t>. 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336699"/>
              </a:buClr>
              <a:buSzTx/>
              <a:tabLst>
                <a:tab pos="712788" algn="l"/>
              </a:tabLst>
            </a:pPr>
            <a:r>
              <a:rPr lang="en-US" altLang="de-DE" sz="1800" b="0" dirty="0" smtClean="0"/>
              <a:t>3.	</a:t>
            </a:r>
            <a:r>
              <a:rPr lang="en-US" altLang="de-DE" sz="1800" b="0" dirty="0" err="1" smtClean="0"/>
              <a:t>Usa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promemoria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eventi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importanti</a:t>
            </a:r>
            <a:r>
              <a:rPr lang="en-US" altLang="de-DE" sz="1800" b="0" dirty="0" smtClean="0"/>
              <a:t> (ad </a:t>
            </a:r>
            <a:r>
              <a:rPr lang="en-US" altLang="de-DE" sz="1800" b="0" dirty="0" err="1" smtClean="0"/>
              <a:t>esempio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l’ora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prendere</a:t>
            </a:r>
            <a:r>
              <a:rPr lang="en-US" altLang="de-DE" sz="1800" b="0" dirty="0" smtClean="0"/>
              <a:t> le medicine) </a:t>
            </a:r>
            <a:r>
              <a:rPr lang="en-US" altLang="de-DE" sz="1800" b="0" dirty="0" err="1" smtClean="0"/>
              <a:t>nei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luoghi</a:t>
            </a:r>
            <a:r>
              <a:rPr lang="en-US" altLang="de-DE" sz="1800" b="0" dirty="0" smtClean="0"/>
              <a:t> dove </a:t>
            </a:r>
            <a:r>
              <a:rPr lang="en-US" altLang="de-DE" sz="1800" b="0" dirty="0" err="1" smtClean="0"/>
              <a:t>passi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spesso</a:t>
            </a:r>
            <a:r>
              <a:rPr lang="en-US" altLang="de-DE" sz="1800" b="0" dirty="0" smtClean="0"/>
              <a:t> (</a:t>
            </a:r>
            <a:r>
              <a:rPr lang="de-DE" altLang="de-DE" sz="1800" b="0" dirty="0" smtClean="0"/>
              <a:t>es.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frigorifero</a:t>
            </a:r>
            <a:r>
              <a:rPr lang="en-US" altLang="de-DE" sz="1800" b="0" dirty="0" smtClean="0"/>
              <a:t>, lo </a:t>
            </a:r>
            <a:r>
              <a:rPr lang="en-US" altLang="de-DE" sz="1800" b="0" dirty="0" err="1" smtClean="0"/>
              <a:t>specchio</a:t>
            </a:r>
            <a:r>
              <a:rPr lang="en-US" altLang="de-DE" sz="1800" b="0" dirty="0" smtClean="0"/>
              <a:t> del </a:t>
            </a:r>
            <a:r>
              <a:rPr lang="en-US" altLang="de-DE" sz="1800" b="0" dirty="0" err="1" smtClean="0"/>
              <a:t>bagno</a:t>
            </a:r>
            <a:r>
              <a:rPr lang="en-US" altLang="de-DE" sz="1800" b="0" dirty="0" smtClean="0"/>
              <a:t>). 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336699"/>
              </a:buClr>
              <a:buSzTx/>
              <a:tabLst>
                <a:tab pos="712788" algn="l"/>
              </a:tabLst>
            </a:pPr>
            <a:r>
              <a:rPr lang="en-US" altLang="de-DE" sz="1800" b="0" dirty="0" smtClean="0"/>
              <a:t>4.	</a:t>
            </a:r>
            <a:r>
              <a:rPr lang="en-US" altLang="de-DE" sz="1800" b="0" dirty="0" err="1" smtClean="0"/>
              <a:t>Annotare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intenzioni</a:t>
            </a:r>
            <a:r>
              <a:rPr lang="en-US" altLang="de-DE" sz="1800" b="0" dirty="0" smtClean="0"/>
              <a:t>/</a:t>
            </a:r>
            <a:r>
              <a:rPr lang="en-US" altLang="de-DE" sz="1800" b="0" dirty="0" err="1" smtClean="0"/>
              <a:t>piani</a:t>
            </a:r>
            <a:r>
              <a:rPr lang="en-US" altLang="de-DE" sz="1800" b="0" dirty="0" smtClean="0"/>
              <a:t>! </a:t>
            </a:r>
            <a:r>
              <a:rPr lang="en-US" altLang="de-DE" sz="1800" b="0" dirty="0" err="1" smtClean="0"/>
              <a:t>Tutto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ciò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viene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scritto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alleggerisce</a:t>
            </a:r>
            <a:r>
              <a:rPr lang="en-US" altLang="de-DE" sz="1800" b="0" dirty="0" smtClean="0"/>
              <a:t> la nostra </a:t>
            </a:r>
            <a:r>
              <a:rPr lang="en-US" altLang="de-DE" sz="1800" b="0" dirty="0" err="1" smtClean="0"/>
              <a:t>memoria</a:t>
            </a:r>
            <a:r>
              <a:rPr lang="en-US" altLang="de-DE" sz="1800" b="0" dirty="0" smtClean="0"/>
              <a:t>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336699"/>
              </a:buClr>
              <a:buSzTx/>
              <a:tabLst>
                <a:tab pos="712788" algn="l"/>
              </a:tabLst>
            </a:pPr>
            <a:r>
              <a:rPr lang="en-US" altLang="de-DE" sz="1800" b="0" dirty="0" smtClean="0"/>
              <a:t>5.	</a:t>
            </a:r>
            <a:r>
              <a:rPr lang="en-US" altLang="de-DE" sz="1800" b="0" dirty="0" err="1" smtClean="0"/>
              <a:t>Cerca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memorizzare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senza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aiuti</a:t>
            </a:r>
            <a:r>
              <a:rPr lang="en-US" altLang="de-DE" sz="1800" b="0" dirty="0" smtClean="0"/>
              <a:t>.</a:t>
            </a:r>
          </a:p>
          <a:p>
            <a:pPr eaLnBrk="1" hangingPunct="1">
              <a:spcBef>
                <a:spcPct val="40000"/>
              </a:spcBef>
              <a:buClr>
                <a:srgbClr val="336699"/>
              </a:buClr>
              <a:buSzTx/>
              <a:buFont typeface="Wingdings" pitchFamily="2" charset="2"/>
              <a:buNone/>
            </a:pPr>
            <a:endParaRPr lang="en-US" altLang="de-DE" sz="1800" b="0" dirty="0"/>
          </a:p>
        </p:txBody>
      </p:sp>
      <p:pic>
        <p:nvPicPr>
          <p:cNvPr id="33796" name="Picture 11" descr="To-do list book - koalazymonkey - flickr - c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888" y="5060950"/>
            <a:ext cx="1154112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12"/>
          <p:cNvSpPr>
            <a:spLocks noChangeArrowheads="1"/>
          </p:cNvSpPr>
          <p:nvPr/>
        </p:nvSpPr>
        <p:spPr bwMode="auto">
          <a:xfrm>
            <a:off x="-76200" y="6670675"/>
            <a:ext cx="217880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800" b="0" i="1" dirty="0"/>
              <a:t>(</a:t>
            </a:r>
            <a:r>
              <a:rPr lang="en-GB" altLang="de-DE" sz="800" b="0" i="1" dirty="0"/>
              <a:t>“To-do list book.” </a:t>
            </a:r>
            <a:r>
              <a:rPr lang="en-GB" altLang="de-DE" sz="800" b="0" i="1" dirty="0" smtClean="0"/>
              <a:t>by </a:t>
            </a:r>
            <a:r>
              <a:rPr lang="en-GB" altLang="de-DE" sz="800" b="0" i="1" dirty="0" err="1"/>
              <a:t>koalazymonkey</a:t>
            </a:r>
            <a:r>
              <a:rPr lang="en-GB" altLang="de-DE" sz="800" b="0" i="1" dirty="0"/>
              <a:t>)</a:t>
            </a:r>
            <a:endParaRPr lang="en-US" altLang="de-DE" sz="800" b="0" i="1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.31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52000" y="1340768"/>
            <a:ext cx="86400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385763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ripetere</a:t>
            </a:r>
            <a:r>
              <a:rPr lang="en-US" altLang="de-DE" sz="1800" b="0" dirty="0" smtClean="0"/>
              <a:t> e </a:t>
            </a:r>
            <a:r>
              <a:rPr lang="en-US" altLang="de-DE" sz="1800" b="0" dirty="0" err="1" smtClean="0"/>
              <a:t>rivedere</a:t>
            </a:r>
            <a:r>
              <a:rPr lang="en-US" altLang="de-DE" sz="1800" b="0" dirty="0" smtClean="0"/>
              <a:t>, </a:t>
            </a:r>
            <a:r>
              <a:rPr lang="en-US" altLang="de-DE" sz="1800" dirty="0" smtClean="0"/>
              <a:t>COMPRENDERE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utilizzare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degli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aiuti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mnemonici</a:t>
            </a:r>
            <a:r>
              <a:rPr lang="en-US" altLang="de-DE" sz="1800" b="0" dirty="0" smtClean="0"/>
              <a:t>, in </a:t>
            </a:r>
            <a:r>
              <a:rPr lang="en-US" altLang="de-DE" sz="1800" b="0" dirty="0" err="1" smtClean="0"/>
              <a:t>particolare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contesti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astratti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es</a:t>
            </a:r>
            <a:r>
              <a:rPr lang="en-US" altLang="de-DE" sz="1800" b="0" dirty="0" smtClean="0"/>
              <a:t>.:</a:t>
            </a:r>
          </a:p>
          <a:p>
            <a:pPr marL="1077187" lvl="1" indent="-360000" eaLnBrk="1" hangingPunct="1">
              <a:spcBef>
                <a:spcPts val="0"/>
              </a:spcBef>
              <a:buFontTx/>
              <a:buChar char="o"/>
            </a:pPr>
            <a:r>
              <a:rPr lang="en-US" altLang="de-DE" sz="1800" b="0" dirty="0" err="1" smtClean="0"/>
              <a:t>L’ora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legale</a:t>
            </a:r>
            <a:r>
              <a:rPr lang="en-US" altLang="de-DE" sz="1800" b="0" dirty="0" smtClean="0"/>
              <a:t>: </a:t>
            </a:r>
          </a:p>
          <a:p>
            <a:pPr marL="1082675" lvl="1" indent="-366713" eaLnBrk="1" hangingPunct="1">
              <a:spcBef>
                <a:spcPts val="0"/>
              </a:spcBef>
              <a:buNone/>
              <a:tabLst>
                <a:tab pos="385763" algn="l"/>
                <a:tab pos="1073150" algn="l"/>
              </a:tabLst>
            </a:pPr>
            <a:r>
              <a:rPr lang="en-US" altLang="de-DE" sz="1800" b="0" dirty="0" smtClean="0"/>
              <a:t>	In primavera </a:t>
            </a:r>
            <a:r>
              <a:rPr lang="en-US" altLang="de-DE" sz="1800" b="0" dirty="0" err="1" smtClean="0"/>
              <a:t>sposti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gli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accessori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giardinaggio</a:t>
            </a:r>
            <a:r>
              <a:rPr lang="en-US" altLang="de-DE" sz="1800" b="0" u="sng" dirty="0" smtClean="0"/>
              <a:t> </a:t>
            </a:r>
            <a:r>
              <a:rPr lang="en-US" altLang="de-DE" sz="1800" b="0" u="sng" dirty="0" err="1" smtClean="0"/>
              <a:t>davanti</a:t>
            </a:r>
            <a:r>
              <a:rPr lang="en-US" altLang="de-DE" sz="1800" b="0" u="sng" dirty="0" smtClean="0"/>
              <a:t> </a:t>
            </a:r>
            <a:r>
              <a:rPr lang="en-US" altLang="de-DE" sz="1800" b="0" dirty="0" err="1" smtClean="0"/>
              <a:t>alla</a:t>
            </a:r>
            <a:r>
              <a:rPr lang="en-US" altLang="de-DE" sz="1800" b="0" dirty="0" smtClean="0"/>
              <a:t> casa.</a:t>
            </a:r>
          </a:p>
          <a:p>
            <a:pPr marL="717187" lvl="1" indent="0" eaLnBrk="1" hangingPunct="1">
              <a:spcBef>
                <a:spcPts val="0"/>
              </a:spcBef>
              <a:buNone/>
              <a:tabLst>
                <a:tab pos="385763" algn="l"/>
                <a:tab pos="1073150" algn="l"/>
              </a:tabLst>
            </a:pPr>
            <a:r>
              <a:rPr lang="en-US" altLang="de-DE" sz="1800" b="0" dirty="0" smtClean="0"/>
              <a:t>	In </a:t>
            </a:r>
            <a:r>
              <a:rPr lang="en-US" altLang="de-DE" sz="1800" b="0" dirty="0" err="1" smtClean="0"/>
              <a:t>autunno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sposti</a:t>
            </a:r>
            <a:r>
              <a:rPr lang="en-US" altLang="de-DE" sz="1800" b="0" dirty="0" smtClean="0"/>
              <a:t> </a:t>
            </a:r>
            <a:r>
              <a:rPr lang="en-US" altLang="de-DE" sz="1800" b="0" u="sng" dirty="0" err="1" smtClean="0"/>
              <a:t>dietro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nel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capanno</a:t>
            </a:r>
            <a:r>
              <a:rPr lang="en-US" altLang="de-DE" sz="1800" b="0" dirty="0" smtClean="0"/>
              <a:t>.</a:t>
            </a:r>
          </a:p>
          <a:p>
            <a:pPr marL="1077187" lvl="1" indent="-360000" eaLnBrk="1" hangingPunct="1">
              <a:spcBef>
                <a:spcPts val="0"/>
              </a:spcBef>
              <a:buFontTx/>
              <a:buChar char="o"/>
            </a:pPr>
            <a:r>
              <a:rPr lang="en-US" altLang="de-DE" sz="1800" b="0" dirty="0" err="1" smtClean="0"/>
              <a:t>giraviti</a:t>
            </a:r>
            <a:r>
              <a:rPr lang="en-US" altLang="de-DE" sz="1800" b="0" dirty="0" smtClean="0"/>
              <a:t>: verso </a:t>
            </a:r>
            <a:r>
              <a:rPr lang="en-US" altLang="de-DE" sz="1800" dirty="0" err="1" smtClean="0"/>
              <a:t>s</a:t>
            </a:r>
            <a:r>
              <a:rPr lang="en-US" altLang="de-DE" sz="1800" b="0" dirty="0" err="1" smtClean="0"/>
              <a:t>inistra</a:t>
            </a:r>
            <a:r>
              <a:rPr lang="en-US" altLang="de-DE" sz="1800" b="0" dirty="0" smtClean="0"/>
              <a:t> = </a:t>
            </a:r>
            <a:r>
              <a:rPr lang="en-US" altLang="de-DE" sz="1800" dirty="0" err="1" smtClean="0"/>
              <a:t>s</a:t>
            </a:r>
            <a:r>
              <a:rPr lang="en-US" altLang="de-DE" sz="1800" b="0" dirty="0" err="1" smtClean="0"/>
              <a:t>vitare</a:t>
            </a:r>
            <a:endParaRPr lang="en-US" altLang="de-DE" sz="1800" b="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collegare</a:t>
            </a:r>
            <a:r>
              <a:rPr lang="en-US" altLang="de-DE" sz="1800" b="0" dirty="0" smtClean="0"/>
              <a:t> le </a:t>
            </a:r>
            <a:r>
              <a:rPr lang="en-US" altLang="de-DE" sz="1800" b="0" dirty="0" err="1" smtClean="0"/>
              <a:t>nuove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informazioni</a:t>
            </a:r>
            <a:r>
              <a:rPr lang="en-US" altLang="de-DE" sz="1800" b="0" dirty="0" smtClean="0"/>
              <a:t> con le </a:t>
            </a:r>
            <a:r>
              <a:rPr lang="en-US" altLang="de-DE" sz="1800" b="0" dirty="0" err="1" smtClean="0"/>
              <a:t>conoscenze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pregresse</a:t>
            </a:r>
            <a:endParaRPr lang="en-US" altLang="de-DE" sz="1800" b="0" dirty="0" smtClean="0"/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smtClean="0"/>
              <a:t>non </a:t>
            </a:r>
            <a:r>
              <a:rPr lang="en-US" altLang="de-DE" sz="1800" b="0" dirty="0" err="1" smtClean="0"/>
              <a:t>studiare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tante</a:t>
            </a:r>
            <a:r>
              <a:rPr lang="en-US" altLang="de-DE" sz="1800" b="0" dirty="0" smtClean="0"/>
              <a:t> ore consecutive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smtClean="0"/>
              <a:t>non </a:t>
            </a:r>
            <a:r>
              <a:rPr lang="en-US" altLang="de-DE" sz="1800" b="0" dirty="0" err="1" smtClean="0"/>
              <a:t>assumere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alcolici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durante</a:t>
            </a:r>
            <a:r>
              <a:rPr lang="en-US" altLang="de-DE" sz="1800" b="0" dirty="0" smtClean="0"/>
              <a:t> lo studio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dopo</a:t>
            </a:r>
            <a:r>
              <a:rPr lang="en-US" altLang="de-DE" sz="1800" b="0" dirty="0" smtClean="0"/>
              <a:t> aver </a:t>
            </a:r>
            <a:r>
              <a:rPr lang="en-US" altLang="de-DE" sz="1800" b="0" dirty="0" err="1" smtClean="0"/>
              <a:t>studiato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andare</a:t>
            </a:r>
            <a:r>
              <a:rPr lang="en-US" altLang="de-DE" sz="1800" b="0" dirty="0" smtClean="0"/>
              <a:t> a </a:t>
            </a:r>
            <a:r>
              <a:rPr lang="en-US" altLang="de-DE" sz="1800" b="0" dirty="0" err="1" smtClean="0"/>
              <a:t>letto</a:t>
            </a:r>
            <a:r>
              <a:rPr lang="en-US" altLang="de-DE" sz="1800" b="0" dirty="0" smtClean="0"/>
              <a:t> presto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FontTx/>
              <a:buChar char="o"/>
            </a:pPr>
            <a:r>
              <a:rPr lang="en-US" altLang="de-DE" sz="1800" b="0" dirty="0" err="1" smtClean="0"/>
              <a:t>studiare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usando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più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sensi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possibili</a:t>
            </a:r>
            <a:r>
              <a:rPr lang="en-US" altLang="de-DE" sz="1800" b="0" dirty="0" smtClean="0"/>
              <a:t> (</a:t>
            </a:r>
            <a:r>
              <a:rPr lang="en-US" altLang="de-DE" sz="1800" b="0" dirty="0" err="1" smtClean="0"/>
              <a:t>es</a:t>
            </a:r>
            <a:r>
              <a:rPr lang="en-US" altLang="de-DE" sz="1800" b="0" dirty="0" smtClean="0"/>
              <a:t>. </a:t>
            </a:r>
            <a:r>
              <a:rPr lang="en-US" altLang="de-DE" sz="1800" b="0" dirty="0" err="1" smtClean="0"/>
              <a:t>sentire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vedere</a:t>
            </a:r>
            <a:r>
              <a:rPr lang="en-US" altLang="de-DE" sz="1800" b="0" dirty="0" smtClean="0"/>
              <a:t>…)</a:t>
            </a:r>
            <a:endParaRPr lang="en-US" altLang="de-DE" sz="1800" b="0" dirty="0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b="0" dirty="0" smtClean="0">
                <a:solidFill>
                  <a:schemeClr val="accent1"/>
                </a:solidFill>
              </a:rPr>
              <a:t>Come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posso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ricordare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meglio</a:t>
            </a:r>
            <a:r>
              <a:rPr lang="en-US" altLang="de-DE" b="0" dirty="0" smtClean="0">
                <a:solidFill>
                  <a:schemeClr val="accent1"/>
                </a:solidFill>
              </a:rPr>
              <a:t> le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cose</a:t>
            </a:r>
            <a:r>
              <a:rPr lang="en-US" altLang="de-DE" b="0" dirty="0" smtClean="0">
                <a:solidFill>
                  <a:schemeClr val="accent1"/>
                </a:solidFill>
              </a:rPr>
              <a:t>?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.32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026"/>
          <p:cNvSpPr txBox="1">
            <a:spLocks noChangeArrowheads="1"/>
          </p:cNvSpPr>
          <p:nvPr/>
        </p:nvSpPr>
        <p:spPr bwMode="auto">
          <a:xfrm>
            <a:off x="315169" y="2924944"/>
            <a:ext cx="274466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800" b="0" dirty="0" err="1" smtClean="0"/>
              <a:t>Più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sensi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coinvolti</a:t>
            </a:r>
            <a:r>
              <a:rPr lang="en-US" altLang="de-DE" sz="1800" b="0" dirty="0" smtClean="0"/>
              <a:t> in un </a:t>
            </a:r>
            <a:r>
              <a:rPr lang="en-US" altLang="de-DE" sz="1800" b="0" dirty="0" err="1" smtClean="0"/>
              <a:t>processo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apprendimento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meglio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ricorderai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ciò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impari</a:t>
            </a:r>
            <a:r>
              <a:rPr lang="en-US" altLang="de-DE" sz="1800" b="0" dirty="0" smtClean="0"/>
              <a:t>! </a:t>
            </a:r>
            <a:endParaRPr lang="en-US" altLang="de-DE" b="0" dirty="0"/>
          </a:p>
        </p:txBody>
      </p:sp>
      <p:pic>
        <p:nvPicPr>
          <p:cNvPr id="32771" name="Picture 1028" descr="img0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408" y="1758280"/>
            <a:ext cx="6161088" cy="469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1029"/>
          <p:cNvSpPr txBox="1">
            <a:spLocks noChangeArrowheads="1"/>
          </p:cNvSpPr>
          <p:nvPr/>
        </p:nvSpPr>
        <p:spPr bwMode="auto">
          <a:xfrm>
            <a:off x="3990974" y="2659063"/>
            <a:ext cx="9410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ascoltare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73" name="Text Box 1030"/>
          <p:cNvSpPr txBox="1">
            <a:spLocks noChangeArrowheads="1"/>
          </p:cNvSpPr>
          <p:nvPr/>
        </p:nvSpPr>
        <p:spPr bwMode="auto">
          <a:xfrm>
            <a:off x="3914774" y="5249863"/>
            <a:ext cx="9452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ascoltare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4" name="Text Box 1031"/>
          <p:cNvSpPr txBox="1">
            <a:spLocks noChangeArrowheads="1"/>
          </p:cNvSpPr>
          <p:nvPr/>
        </p:nvSpPr>
        <p:spPr bwMode="auto">
          <a:xfrm>
            <a:off x="3838574" y="4370388"/>
            <a:ext cx="877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ascoltare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5" name="Text Box 1032"/>
          <p:cNvSpPr txBox="1">
            <a:spLocks noChangeArrowheads="1"/>
          </p:cNvSpPr>
          <p:nvPr/>
        </p:nvSpPr>
        <p:spPr bwMode="auto">
          <a:xfrm>
            <a:off x="3914774" y="6088063"/>
            <a:ext cx="9452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ascoltare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6" name="Text Box 1033"/>
          <p:cNvSpPr txBox="1">
            <a:spLocks noChangeArrowheads="1"/>
          </p:cNvSpPr>
          <p:nvPr/>
        </p:nvSpPr>
        <p:spPr bwMode="auto">
          <a:xfrm>
            <a:off x="3914775" y="3497263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vedere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77" name="Text Box 1034"/>
          <p:cNvSpPr txBox="1">
            <a:spLocks noChangeArrowheads="1"/>
          </p:cNvSpPr>
          <p:nvPr/>
        </p:nvSpPr>
        <p:spPr bwMode="auto">
          <a:xfrm>
            <a:off x="4905375" y="4365625"/>
            <a:ext cx="762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vedere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8" name="Text Box 1035"/>
          <p:cNvSpPr txBox="1">
            <a:spLocks noChangeArrowheads="1"/>
          </p:cNvSpPr>
          <p:nvPr/>
        </p:nvSpPr>
        <p:spPr bwMode="auto">
          <a:xfrm>
            <a:off x="4981575" y="5249863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vedere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79" name="Text Box 1036"/>
          <p:cNvSpPr txBox="1">
            <a:spLocks noChangeArrowheads="1"/>
          </p:cNvSpPr>
          <p:nvPr/>
        </p:nvSpPr>
        <p:spPr bwMode="auto">
          <a:xfrm>
            <a:off x="5057775" y="6088063"/>
            <a:ext cx="762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vedere</a:t>
            </a:r>
            <a:endParaRPr lang="en-GB" altLang="de-DE" sz="1200" dirty="0">
              <a:latin typeface="Arial" charset="0"/>
            </a:endParaRPr>
          </a:p>
        </p:txBody>
      </p:sp>
      <p:sp>
        <p:nvSpPr>
          <p:cNvPr id="32780" name="Text Box 1037"/>
          <p:cNvSpPr txBox="1">
            <a:spLocks noChangeArrowheads="1"/>
          </p:cNvSpPr>
          <p:nvPr/>
        </p:nvSpPr>
        <p:spPr bwMode="auto">
          <a:xfrm>
            <a:off x="5868144" y="5242594"/>
            <a:ext cx="106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discutere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81" name="Text Box 1038"/>
          <p:cNvSpPr txBox="1">
            <a:spLocks noChangeArrowheads="1"/>
          </p:cNvSpPr>
          <p:nvPr/>
        </p:nvSpPr>
        <p:spPr bwMode="auto">
          <a:xfrm>
            <a:off x="5972175" y="6102350"/>
            <a:ext cx="1066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</a:pPr>
            <a:r>
              <a:rPr lang="en-US" altLang="de-DE" sz="1200" dirty="0" err="1" smtClean="0">
                <a:latin typeface="Arial" charset="0"/>
              </a:rPr>
              <a:t>discutere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82" name="Text Box 1039"/>
          <p:cNvSpPr txBox="1">
            <a:spLocks noChangeArrowheads="1"/>
          </p:cNvSpPr>
          <p:nvPr/>
        </p:nvSpPr>
        <p:spPr bwMode="auto">
          <a:xfrm>
            <a:off x="7343775" y="6102350"/>
            <a:ext cx="106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dirty="0" err="1" smtClean="0">
                <a:latin typeface="Arial" charset="0"/>
              </a:rPr>
              <a:t>applicare</a:t>
            </a:r>
            <a:endParaRPr lang="en-US" altLang="de-DE" sz="1200" dirty="0">
              <a:latin typeface="Arial" charset="0"/>
            </a:endParaRPr>
          </a:p>
        </p:txBody>
      </p:sp>
      <p:sp>
        <p:nvSpPr>
          <p:cNvPr id="32783" name="Rectangle 1040"/>
          <p:cNvSpPr>
            <a:spLocks noChangeArrowheads="1"/>
          </p:cNvSpPr>
          <p:nvPr/>
        </p:nvSpPr>
        <p:spPr bwMode="auto">
          <a:xfrm>
            <a:off x="2924175" y="1530350"/>
            <a:ext cx="6172200" cy="228600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Arial" charset="0"/>
            </a:endParaRPr>
          </a:p>
        </p:txBody>
      </p:sp>
      <p:sp>
        <p:nvSpPr>
          <p:cNvPr id="32784" name="Text Box 1041"/>
          <p:cNvSpPr txBox="1">
            <a:spLocks noChangeArrowheads="1"/>
          </p:cNvSpPr>
          <p:nvPr/>
        </p:nvSpPr>
        <p:spPr bwMode="auto">
          <a:xfrm>
            <a:off x="2875408" y="1340768"/>
            <a:ext cx="615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800" dirty="0" err="1" smtClean="0"/>
              <a:t>efficienza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della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memoria</a:t>
            </a:r>
            <a:r>
              <a:rPr lang="en-US" altLang="de-DE" sz="1800" dirty="0" smtClean="0"/>
              <a:t> in %</a:t>
            </a:r>
            <a:endParaRPr lang="en-US" altLang="de-DE" sz="1800" dirty="0"/>
          </a:p>
        </p:txBody>
      </p:sp>
      <p:sp>
        <p:nvSpPr>
          <p:cNvPr id="32785" name="Text Box 1050"/>
          <p:cNvSpPr txBox="1">
            <a:spLocks noChangeArrowheads="1"/>
          </p:cNvSpPr>
          <p:nvPr/>
        </p:nvSpPr>
        <p:spPr bwMode="auto">
          <a:xfrm>
            <a:off x="-85725" y="6670675"/>
            <a:ext cx="193033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800" b="0" i="1" dirty="0" smtClean="0"/>
              <a:t>(“</a:t>
            </a:r>
            <a:r>
              <a:rPr lang="en-US" altLang="de-DE" sz="800" b="0" i="1" dirty="0" err="1" smtClean="0"/>
              <a:t>Sinne</a:t>
            </a:r>
            <a:r>
              <a:rPr lang="en-US" altLang="de-DE" sz="800" b="0" i="1" dirty="0" smtClean="0"/>
              <a:t>” by </a:t>
            </a:r>
            <a:r>
              <a:rPr lang="en-US" altLang="de-DE" sz="800" b="0" i="1" dirty="0" err="1" smtClean="0"/>
              <a:t>Benni</a:t>
            </a:r>
            <a:r>
              <a:rPr lang="en-US" altLang="de-DE" sz="800" b="0" i="1" dirty="0" smtClean="0"/>
              <a:t>-Kristin Fischer)</a:t>
            </a:r>
            <a:endParaRPr lang="en-US" altLang="de-DE" sz="800" b="0" i="1" dirty="0"/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b="0" dirty="0" smtClean="0">
                <a:solidFill>
                  <a:schemeClr val="accent1"/>
                </a:solidFill>
              </a:rPr>
              <a:t>Come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posso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ricordare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meglio</a:t>
            </a:r>
            <a:r>
              <a:rPr lang="en-US" altLang="de-DE" b="0" dirty="0" smtClean="0">
                <a:solidFill>
                  <a:schemeClr val="accent1"/>
                </a:solidFill>
              </a:rPr>
              <a:t> le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cose</a:t>
            </a:r>
            <a:r>
              <a:rPr lang="en-US" altLang="de-DE" b="0" dirty="0" smtClean="0">
                <a:solidFill>
                  <a:schemeClr val="accent1"/>
                </a:solidFill>
              </a:rPr>
              <a:t>?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.33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52000" y="1740878"/>
            <a:ext cx="8280440" cy="297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US" altLang="de-DE" sz="1800" b="0" dirty="0" smtClean="0"/>
              <a:t>I </a:t>
            </a:r>
            <a:r>
              <a:rPr lang="en-US" altLang="de-DE" sz="1800" b="0" dirty="0" err="1" smtClean="0"/>
              <a:t>nostri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possono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giocarci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brutti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scherzi</a:t>
            </a:r>
            <a:r>
              <a:rPr lang="en-US" altLang="de-DE" sz="1800" b="0" dirty="0" smtClean="0"/>
              <a:t>! </a:t>
            </a:r>
            <a:r>
              <a:rPr lang="en-US" altLang="de-DE" sz="1800" b="0" dirty="0" err="1" smtClean="0"/>
              <a:t>Specialmente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gli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eventi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importanti</a:t>
            </a:r>
            <a:r>
              <a:rPr lang="en-US" altLang="de-DE" sz="1800" b="0" dirty="0" smtClean="0"/>
              <a:t> (</a:t>
            </a:r>
            <a:r>
              <a:rPr lang="en-US" altLang="de-DE" sz="1800" b="0" dirty="0" err="1" smtClean="0"/>
              <a:t>liti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testimonianze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oculari</a:t>
            </a:r>
            <a:r>
              <a:rPr lang="en-US" altLang="de-DE" sz="1800" b="0" dirty="0" smtClean="0"/>
              <a:t> etc.) </a:t>
            </a:r>
            <a:r>
              <a:rPr lang="en-US" altLang="de-DE" sz="1800" b="0" dirty="0" err="1" smtClean="0"/>
              <a:t>tieni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presente</a:t>
            </a:r>
            <a:r>
              <a:rPr lang="en-US" altLang="de-DE" sz="1800" b="0" dirty="0" smtClean="0"/>
              <a:t>:</a:t>
            </a:r>
          </a:p>
          <a:p>
            <a:pPr marL="715963" indent="0" eaLnBrk="1" hangingPunct="1">
              <a:spcBef>
                <a:spcPts val="600"/>
              </a:spcBef>
              <a:buClr>
                <a:srgbClr val="8CADAE"/>
              </a:buClr>
              <a:buSzTx/>
            </a:pPr>
            <a:r>
              <a:rPr lang="en-US" altLang="de-DE" sz="1800" b="0" dirty="0" smtClean="0"/>
              <a:t>Se non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dettagli</a:t>
            </a:r>
            <a:r>
              <a:rPr lang="en-US" altLang="de-DE" sz="1800" b="0" dirty="0" smtClean="0"/>
              <a:t> </a:t>
            </a:r>
            <a:r>
              <a:rPr lang="en-US" altLang="de-DE" sz="1800" b="0" i="1" dirty="0" err="1" smtClean="0"/>
              <a:t>vividi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un </a:t>
            </a:r>
            <a:r>
              <a:rPr lang="en-US" altLang="de-DE" sz="1800" b="0" dirty="0" err="1" smtClean="0"/>
              <a:t>evento</a:t>
            </a:r>
            <a:r>
              <a:rPr lang="en-US" altLang="de-DE" sz="1800" b="0" dirty="0" smtClean="0"/>
              <a:t>, </a:t>
            </a:r>
            <a:r>
              <a:rPr lang="en-US" altLang="de-DE" sz="1800" dirty="0" err="1" smtClean="0"/>
              <a:t>pensa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alla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possibilità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di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poter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essere</a:t>
            </a:r>
            <a:r>
              <a:rPr lang="en-US" altLang="de-DE" sz="1800" dirty="0" smtClean="0"/>
              <a:t> in </a:t>
            </a:r>
            <a:r>
              <a:rPr lang="en-US" altLang="de-DE" sz="1800" dirty="0" err="1" smtClean="0"/>
              <a:t>torto</a:t>
            </a:r>
            <a:r>
              <a:rPr lang="en-US" altLang="de-DE" sz="1800" dirty="0" smtClean="0"/>
              <a:t>. </a:t>
            </a:r>
            <a:r>
              <a:rPr lang="en-US" altLang="de-DE" sz="1800" dirty="0" err="1" smtClean="0"/>
              <a:t>Richiedi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ulteriori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informazioni</a:t>
            </a:r>
            <a:r>
              <a:rPr lang="en-US" altLang="de-DE" sz="1800" dirty="0" smtClean="0"/>
              <a:t> (ad </a:t>
            </a:r>
            <a:r>
              <a:rPr lang="en-US" altLang="de-DE" sz="1800" dirty="0" err="1" smtClean="0"/>
              <a:t>esempio</a:t>
            </a:r>
            <a:r>
              <a:rPr lang="en-US" altLang="de-DE" sz="1800" dirty="0" smtClean="0"/>
              <a:t> </a:t>
            </a:r>
            <a:r>
              <a:rPr lang="en-US" altLang="de-DE" sz="1800" dirty="0" err="1" smtClean="0"/>
              <a:t>chiedi</a:t>
            </a:r>
            <a:r>
              <a:rPr lang="en-US" altLang="de-DE" sz="1800" dirty="0" smtClean="0"/>
              <a:t> a un </a:t>
            </a:r>
            <a:r>
              <a:rPr lang="en-US" altLang="de-DE" sz="1800" dirty="0" err="1" smtClean="0"/>
              <a:t>testimone</a:t>
            </a:r>
            <a:r>
              <a:rPr lang="en-US" altLang="de-DE" sz="1800" dirty="0" smtClean="0"/>
              <a:t>).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US" altLang="de-DE" sz="1800" b="0" dirty="0" err="1" smtClean="0"/>
              <a:t>Utilizza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degli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aiuti</a:t>
            </a:r>
            <a:r>
              <a:rPr lang="en-US" altLang="de-DE" sz="1800" b="0" dirty="0" smtClean="0"/>
              <a:t> per la </a:t>
            </a:r>
            <a:r>
              <a:rPr lang="en-US" altLang="de-DE" sz="1800" b="0" dirty="0" err="1" smtClean="0"/>
              <a:t>memoria</a:t>
            </a:r>
            <a:r>
              <a:rPr lang="en-US" altLang="de-DE" sz="1800" b="0" dirty="0" smtClean="0"/>
              <a:t> (</a:t>
            </a:r>
            <a:r>
              <a:rPr lang="en-US" altLang="de-DE" sz="1800" b="0" dirty="0" err="1" smtClean="0"/>
              <a:t>calendari</a:t>
            </a:r>
            <a:r>
              <a:rPr lang="en-US" altLang="de-DE" sz="1800" b="0" dirty="0" smtClean="0"/>
              <a:t>, smartphone, notebook per </a:t>
            </a:r>
            <a:r>
              <a:rPr lang="en-US" altLang="de-DE" sz="1800" b="0" dirty="0" err="1" smtClean="0"/>
              <a:t>annotare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appuntamenti</a:t>
            </a:r>
            <a:r>
              <a:rPr lang="en-US" altLang="de-DE" sz="1800" b="0" dirty="0" smtClean="0"/>
              <a:t> e le </a:t>
            </a:r>
            <a:r>
              <a:rPr lang="en-US" altLang="de-DE" sz="1800" b="0" dirty="0" err="1" smtClean="0"/>
              <a:t>cose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da</a:t>
            </a:r>
            <a:r>
              <a:rPr lang="en-US" altLang="de-DE" sz="1800" b="0" dirty="0" smtClean="0"/>
              <a:t> fare).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endParaRPr lang="en-US" altLang="de-DE" sz="1800" b="0" dirty="0" smtClean="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52000" y="1340768"/>
            <a:ext cx="86400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/>
            <a:r>
              <a:rPr lang="en-US" altLang="de-DE" sz="1800" dirty="0" err="1" smtClean="0">
                <a:latin typeface="Verdana" pitchFamily="34" charset="0"/>
              </a:rPr>
              <a:t>Obiettivi</a:t>
            </a:r>
            <a:r>
              <a:rPr lang="en-US" altLang="de-DE" sz="1800" dirty="0" smtClean="0">
                <a:latin typeface="Verdana" pitchFamily="34" charset="0"/>
              </a:rPr>
              <a:t> </a:t>
            </a:r>
            <a:r>
              <a:rPr lang="en-US" altLang="de-DE" sz="1800" dirty="0" err="1" smtClean="0">
                <a:latin typeface="Verdana" pitchFamily="34" charset="0"/>
              </a:rPr>
              <a:t>di</a:t>
            </a:r>
            <a:r>
              <a:rPr lang="en-US" altLang="de-DE" sz="1800" dirty="0" smtClean="0">
                <a:latin typeface="Verdana" pitchFamily="34" charset="0"/>
              </a:rPr>
              <a:t> </a:t>
            </a:r>
            <a:r>
              <a:rPr lang="en-US" altLang="de-DE" sz="1800" dirty="0" err="1" smtClean="0">
                <a:latin typeface="Verdana" pitchFamily="34" charset="0"/>
              </a:rPr>
              <a:t>apprendimento</a:t>
            </a:r>
            <a:r>
              <a:rPr lang="en-US" altLang="de-DE" sz="1800" dirty="0" smtClean="0">
                <a:latin typeface="Verdana" pitchFamily="34" charset="0"/>
              </a:rPr>
              <a:t>: </a:t>
            </a:r>
            <a:endParaRPr lang="en-US" altLang="de-DE" sz="1800" dirty="0">
              <a:latin typeface="Verdana" pitchFamily="34" charset="0"/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b="0" dirty="0" err="1" smtClean="0">
                <a:solidFill>
                  <a:schemeClr val="accent1"/>
                </a:solidFill>
              </a:rPr>
              <a:t>Applicazione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nella</a:t>
            </a:r>
            <a:r>
              <a:rPr lang="en-US" altLang="de-DE" b="0" dirty="0" smtClean="0">
                <a:solidFill>
                  <a:schemeClr val="accent1"/>
                </a:solidFill>
              </a:rPr>
              <a:t> vita di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tutti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giorni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.34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52000" y="1740878"/>
            <a:ext cx="8640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tabLst>
                <a:tab pos="450850" algn="l"/>
              </a:tabLs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US" altLang="de-DE" sz="1800" b="0" dirty="0" smtClean="0"/>
              <a:t>È </a:t>
            </a:r>
            <a:r>
              <a:rPr lang="en-US" altLang="de-DE" sz="1800" b="0" dirty="0" err="1" smtClean="0"/>
              <a:t>più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probabile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sorgano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falsi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quando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si</a:t>
            </a:r>
            <a:r>
              <a:rPr lang="en-US" altLang="de-DE" sz="1800" b="0" dirty="0" smtClean="0"/>
              <a:t> è </a:t>
            </a:r>
            <a:r>
              <a:rPr lang="en-US" altLang="de-DE" sz="1800" b="0" dirty="0" err="1" smtClean="0"/>
              <a:t>spaventati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minacciati</a:t>
            </a:r>
            <a:r>
              <a:rPr lang="en-US" altLang="de-DE" sz="1800" b="0" dirty="0" smtClean="0"/>
              <a:t> o sotto stress.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AU" altLang="de-DE" sz="1800" b="0" dirty="0" smtClean="0"/>
              <a:t>Prima </a:t>
            </a:r>
            <a:r>
              <a:rPr lang="en-AU" altLang="de-DE" sz="1800" b="0" dirty="0" err="1" smtClean="0"/>
              <a:t>di</a:t>
            </a:r>
            <a:r>
              <a:rPr lang="en-AU" altLang="de-DE" sz="1800" b="0" dirty="0" smtClean="0"/>
              <a:t> </a:t>
            </a:r>
            <a:r>
              <a:rPr lang="en-AU" altLang="de-DE" sz="1800" b="0" dirty="0" err="1" smtClean="0"/>
              <a:t>trarre</a:t>
            </a:r>
            <a:r>
              <a:rPr lang="en-AU" altLang="de-DE" sz="1800" b="0" dirty="0" smtClean="0"/>
              <a:t> </a:t>
            </a:r>
            <a:r>
              <a:rPr lang="en-AU" altLang="de-DE" sz="1800" b="0" dirty="0" err="1" smtClean="0"/>
              <a:t>conclusioni</a:t>
            </a:r>
            <a:r>
              <a:rPr lang="en-AU" altLang="de-DE" sz="1800" b="0" dirty="0" smtClean="0"/>
              <a:t> </a:t>
            </a:r>
            <a:r>
              <a:rPr lang="en-AU" altLang="de-DE" sz="1800" b="0" dirty="0" err="1" smtClean="0"/>
              <a:t>generali</a:t>
            </a:r>
            <a:r>
              <a:rPr lang="en-AU" altLang="de-DE" sz="1800" b="0" dirty="0" smtClean="0"/>
              <a:t>:</a:t>
            </a:r>
            <a:r>
              <a:rPr lang="de-DE" altLang="de-DE" sz="1800" b="0" dirty="0" smtClean="0"/>
              <a:t> </a:t>
            </a:r>
            <a:r>
              <a:rPr lang="en-US" altLang="de-DE" sz="1800" b="0" dirty="0" err="1" smtClean="0"/>
              <a:t>considera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quanto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siano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veramente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oggettivi</a:t>
            </a:r>
            <a:r>
              <a:rPr lang="en-US" altLang="de-DE" sz="1800" b="0" dirty="0" smtClean="0"/>
              <a:t> e </a:t>
            </a:r>
            <a:r>
              <a:rPr lang="en-US" altLang="de-DE" sz="1800" b="0" dirty="0" err="1" smtClean="0"/>
              <a:t>fondati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tuoi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e le </a:t>
            </a:r>
            <a:r>
              <a:rPr lang="en-US" altLang="de-DE" sz="1800" b="0" dirty="0" err="1" smtClean="0"/>
              <a:t>tue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supposizioni</a:t>
            </a:r>
            <a:r>
              <a:rPr lang="en-US" altLang="de-DE" sz="1800" b="0" dirty="0" smtClean="0"/>
              <a:t>!</a:t>
            </a:r>
          </a:p>
          <a:p>
            <a:pPr marL="720000" indent="-360000" eaLnBrk="1" hangingPunct="1">
              <a:spcBef>
                <a:spcPts val="1200"/>
              </a:spcBef>
              <a:buClr>
                <a:srgbClr val="8CADAE"/>
              </a:buClr>
              <a:buSzTx/>
              <a:buFontTx/>
              <a:buChar char="o"/>
            </a:pPr>
            <a:r>
              <a:rPr lang="en-US" altLang="de-DE" sz="1800" b="0" dirty="0" err="1" smtClean="0"/>
              <a:t>Considera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anche</a:t>
            </a:r>
            <a:r>
              <a:rPr lang="en-US" altLang="de-DE" sz="1800" b="0" dirty="0" smtClean="0"/>
              <a:t>: </a:t>
            </a:r>
            <a:r>
              <a:rPr lang="en-US" altLang="de-DE" sz="1800" b="0" dirty="0" err="1" smtClean="0"/>
              <a:t>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falsi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sono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spesso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più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sbiaditi</a:t>
            </a:r>
            <a:r>
              <a:rPr lang="en-US" altLang="de-DE" sz="1800" b="0" dirty="0" smtClean="0"/>
              <a:t> (ad </a:t>
            </a:r>
            <a:r>
              <a:rPr lang="en-US" altLang="de-DE" sz="1800" b="0" dirty="0" err="1" smtClean="0"/>
              <a:t>esempio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meno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dettagliati</a:t>
            </a:r>
            <a:r>
              <a:rPr lang="en-US" altLang="de-DE" sz="1800" b="0" dirty="0" smtClean="0"/>
              <a:t> e </a:t>
            </a:r>
            <a:r>
              <a:rPr lang="en-US" altLang="de-DE" sz="1800" b="0" dirty="0" err="1" smtClean="0"/>
              <a:t>vividi</a:t>
            </a:r>
            <a:r>
              <a:rPr lang="en-US" altLang="de-DE" sz="1800" b="0" dirty="0" smtClean="0"/>
              <a:t>) </a:t>
            </a:r>
            <a:r>
              <a:rPr lang="en-US" altLang="de-DE" sz="1800" b="0" dirty="0" err="1" smtClean="0"/>
              <a:t>dei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veri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ricordi</a:t>
            </a:r>
            <a:r>
              <a:rPr lang="en-US" altLang="de-DE" sz="1800" b="0" dirty="0" smtClean="0"/>
              <a:t>.</a:t>
            </a:r>
            <a:endParaRPr lang="en-US" altLang="de-DE" sz="1800" b="0" dirty="0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52000" y="1340768"/>
            <a:ext cx="86400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/>
            <a:r>
              <a:rPr lang="it-IT" altLang="de-DE" sz="1800" dirty="0" smtClean="0">
                <a:latin typeface="Verdana" pitchFamily="34" charset="0"/>
              </a:rPr>
              <a:t>Obiettivi di apprendimento</a:t>
            </a:r>
            <a:r>
              <a:rPr lang="de-DE" altLang="de-DE" sz="1800" dirty="0" smtClean="0">
                <a:latin typeface="Verdana" pitchFamily="34" charset="0"/>
              </a:rPr>
              <a:t>: </a:t>
            </a:r>
            <a:endParaRPr lang="de-DE" altLang="de-DE" sz="1800" dirty="0">
              <a:latin typeface="Verdana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b="0" dirty="0" err="1" smtClean="0">
                <a:solidFill>
                  <a:schemeClr val="accent1"/>
                </a:solidFill>
              </a:rPr>
              <a:t>Applicazione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nella</a:t>
            </a:r>
            <a:r>
              <a:rPr lang="en-US" altLang="de-DE" b="0" dirty="0" smtClean="0">
                <a:solidFill>
                  <a:schemeClr val="accent1"/>
                </a:solidFill>
              </a:rPr>
              <a:t> vita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tutti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giorni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.35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254000" y="1340768"/>
            <a:ext cx="8640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000">
              <a:spcBef>
                <a:spcPts val="1200"/>
              </a:spcBef>
              <a:defRPr/>
            </a:pPr>
            <a:r>
              <a:rPr lang="en-AU" altLang="de-DE" sz="1800" b="0" dirty="0" smtClean="0">
                <a:latin typeface="+mn-lt"/>
              </a:rPr>
              <a:t>Durante </a:t>
            </a:r>
            <a:r>
              <a:rPr lang="en-AU" altLang="de-DE" sz="1800" b="0" dirty="0" err="1" smtClean="0">
                <a:latin typeface="+mn-lt"/>
              </a:rPr>
              <a:t>una</a:t>
            </a:r>
            <a:r>
              <a:rPr lang="en-AU" altLang="de-DE" sz="1800" b="0" dirty="0" smtClean="0">
                <a:latin typeface="+mn-lt"/>
              </a:rPr>
              <a:t> </a:t>
            </a:r>
            <a:r>
              <a:rPr lang="en-AU" altLang="de-DE" sz="1800" b="0" dirty="0" err="1" smtClean="0">
                <a:latin typeface="+mn-lt"/>
              </a:rPr>
              <a:t>psicosi</a:t>
            </a:r>
            <a:r>
              <a:rPr lang="en-AU" altLang="de-DE" sz="1800" b="0" dirty="0" smtClean="0">
                <a:latin typeface="+mn-lt"/>
              </a:rPr>
              <a:t> le </a:t>
            </a:r>
            <a:r>
              <a:rPr lang="en-AU" altLang="de-DE" sz="1800" b="0" dirty="0" err="1" smtClean="0">
                <a:latin typeface="+mn-lt"/>
              </a:rPr>
              <a:t>persone</a:t>
            </a:r>
            <a:r>
              <a:rPr lang="en-AU" altLang="de-DE" sz="1800" b="0" dirty="0" smtClean="0">
                <a:latin typeface="+mn-lt"/>
              </a:rPr>
              <a:t> </a:t>
            </a:r>
            <a:r>
              <a:rPr lang="en-AU" altLang="de-DE" sz="1800" b="0" dirty="0" err="1" smtClean="0">
                <a:latin typeface="+mn-lt"/>
              </a:rPr>
              <a:t>sono</a:t>
            </a:r>
            <a:r>
              <a:rPr lang="en-AU" altLang="de-DE" sz="1800" b="0" dirty="0" smtClean="0">
                <a:latin typeface="+mn-lt"/>
              </a:rPr>
              <a:t> </a:t>
            </a:r>
            <a:r>
              <a:rPr lang="en-AU" altLang="de-DE" sz="1800" b="0" dirty="0" err="1" smtClean="0">
                <a:latin typeface="+mn-lt"/>
              </a:rPr>
              <a:t>propense</a:t>
            </a:r>
            <a:r>
              <a:rPr lang="en-AU" altLang="de-DE" sz="1800" b="0" dirty="0" smtClean="0">
                <a:latin typeface="+mn-lt"/>
              </a:rPr>
              <a:t> a </a:t>
            </a:r>
            <a:r>
              <a:rPr lang="en-AU" altLang="de-DE" sz="1800" b="0" dirty="0" err="1" smtClean="0">
                <a:latin typeface="+mn-lt"/>
              </a:rPr>
              <a:t>ricordare</a:t>
            </a:r>
            <a:r>
              <a:rPr lang="en-AU" altLang="de-DE" sz="1800" b="0" dirty="0" smtClean="0">
                <a:latin typeface="+mn-lt"/>
              </a:rPr>
              <a:t> </a:t>
            </a:r>
            <a:r>
              <a:rPr lang="en-AU" altLang="de-DE" sz="1800" b="0" dirty="0" err="1" smtClean="0">
                <a:latin typeface="+mn-lt"/>
              </a:rPr>
              <a:t>gli</a:t>
            </a:r>
            <a:r>
              <a:rPr lang="en-AU" altLang="de-DE" sz="1800" b="0" dirty="0" smtClean="0">
                <a:latin typeface="+mn-lt"/>
              </a:rPr>
              <a:t> </a:t>
            </a:r>
            <a:r>
              <a:rPr lang="en-AU" altLang="de-DE" sz="1800" b="0" dirty="0" err="1" smtClean="0">
                <a:latin typeface="+mn-lt"/>
              </a:rPr>
              <a:t>eventi</a:t>
            </a:r>
            <a:r>
              <a:rPr lang="en-AU" altLang="de-DE" sz="1800" b="0" dirty="0" smtClean="0">
                <a:latin typeface="+mn-lt"/>
              </a:rPr>
              <a:t> in </a:t>
            </a:r>
            <a:r>
              <a:rPr lang="en-AU" altLang="de-DE" sz="1800" b="0" dirty="0" err="1" smtClean="0">
                <a:latin typeface="+mn-lt"/>
              </a:rPr>
              <a:t>modo</a:t>
            </a:r>
            <a:r>
              <a:rPr lang="en-AU" altLang="de-DE" sz="1800" b="0" dirty="0" smtClean="0">
                <a:latin typeface="+mn-lt"/>
              </a:rPr>
              <a:t> </a:t>
            </a:r>
            <a:r>
              <a:rPr lang="en-AU" altLang="de-DE" sz="1800" b="0" dirty="0" err="1" smtClean="0">
                <a:latin typeface="+mn-lt"/>
              </a:rPr>
              <a:t>diverso</a:t>
            </a:r>
            <a:r>
              <a:rPr lang="en-AU" altLang="de-DE" sz="1800" b="0" dirty="0" smtClean="0">
                <a:latin typeface="+mn-lt"/>
              </a:rPr>
              <a:t> o in </a:t>
            </a:r>
            <a:r>
              <a:rPr lang="en-AU" altLang="de-DE" sz="1800" b="0" dirty="0" err="1" smtClean="0">
                <a:latin typeface="+mn-lt"/>
              </a:rPr>
              <a:t>modo</a:t>
            </a:r>
            <a:r>
              <a:rPr lang="en-AU" altLang="de-DE" sz="1800" b="0" dirty="0" smtClean="0">
                <a:latin typeface="+mn-lt"/>
              </a:rPr>
              <a:t> del tutto </a:t>
            </a:r>
            <a:r>
              <a:rPr lang="en-AU" altLang="de-DE" sz="1800" b="0" dirty="0" err="1" smtClean="0">
                <a:latin typeface="+mn-lt"/>
              </a:rPr>
              <a:t>sbagliato</a:t>
            </a:r>
            <a:r>
              <a:rPr lang="de-DE" altLang="de-DE" sz="1800" b="0" dirty="0" smtClean="0">
                <a:latin typeface="+mn-lt"/>
              </a:rPr>
              <a:t>. </a:t>
            </a:r>
          </a:p>
          <a:p>
            <a:pPr marL="180000">
              <a:spcBef>
                <a:spcPts val="1200"/>
              </a:spcBef>
              <a:defRPr/>
            </a:pPr>
            <a:endParaRPr lang="de-DE" altLang="de-DE" sz="1800" b="0" i="1" dirty="0" smtClean="0">
              <a:latin typeface="+mj-lt"/>
            </a:endParaRPr>
          </a:p>
          <a:p>
            <a:pPr marL="180000">
              <a:spcBef>
                <a:spcPts val="1200"/>
              </a:spcBef>
              <a:defRPr/>
            </a:pPr>
            <a:r>
              <a:rPr lang="en-US" altLang="de-DE" sz="1800" b="0" i="1" dirty="0" err="1" smtClean="0">
                <a:latin typeface="+mj-lt"/>
              </a:rPr>
              <a:t>Quali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aspetti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di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questo</a:t>
            </a:r>
            <a:r>
              <a:rPr lang="en-US" altLang="de-DE" sz="1800" b="0" i="1" dirty="0" smtClean="0">
                <a:latin typeface="+mj-lt"/>
              </a:rPr>
              <a:t> modulo </a:t>
            </a:r>
            <a:r>
              <a:rPr lang="en-US" altLang="de-DE" sz="1800" b="0" i="1" dirty="0" err="1" smtClean="0">
                <a:latin typeface="+mj-lt"/>
              </a:rPr>
              <a:t>trovo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particolarmente</a:t>
            </a:r>
            <a:r>
              <a:rPr lang="en-US" altLang="de-DE" sz="1800" b="0" i="1" dirty="0" smtClean="0">
                <a:latin typeface="+mj-lt"/>
              </a:rPr>
              <a:t> utile? </a:t>
            </a:r>
          </a:p>
          <a:p>
            <a:pPr marL="180000">
              <a:spcBef>
                <a:spcPts val="1200"/>
              </a:spcBef>
              <a:defRPr/>
            </a:pPr>
            <a:endParaRPr lang="en-US" altLang="de-DE" sz="1800" b="0" i="1" dirty="0" smtClean="0">
              <a:latin typeface="+mj-lt"/>
            </a:endParaRPr>
          </a:p>
          <a:p>
            <a:pPr marL="180000">
              <a:spcBef>
                <a:spcPts val="1200"/>
              </a:spcBef>
              <a:defRPr/>
            </a:pPr>
            <a:r>
              <a:rPr lang="en-US" altLang="de-DE" sz="1800" b="0" i="1" dirty="0" err="1" smtClean="0">
                <a:latin typeface="+mj-lt"/>
              </a:rPr>
              <a:t>Quando</a:t>
            </a:r>
            <a:r>
              <a:rPr lang="en-US" altLang="de-DE" sz="1800" b="0" i="1" dirty="0" smtClean="0">
                <a:latin typeface="+mj-lt"/>
              </a:rPr>
              <a:t> e in </a:t>
            </a:r>
            <a:r>
              <a:rPr lang="en-US" altLang="de-DE" sz="1800" b="0" i="1" dirty="0" err="1" smtClean="0">
                <a:latin typeface="+mj-lt"/>
              </a:rPr>
              <a:t>quale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specifica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situazione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futura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potrei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applicare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ciò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che</a:t>
            </a:r>
            <a:r>
              <a:rPr lang="en-US" altLang="de-DE" sz="1800" b="0" i="1" dirty="0" smtClean="0">
                <a:latin typeface="+mj-lt"/>
              </a:rPr>
              <a:t> ho </a:t>
            </a:r>
            <a:r>
              <a:rPr lang="en-US" altLang="de-DE" sz="1800" b="0" i="1" dirty="0" err="1" smtClean="0">
                <a:latin typeface="+mj-lt"/>
              </a:rPr>
              <a:t>appreso</a:t>
            </a:r>
            <a:r>
              <a:rPr lang="en-US" altLang="de-DE" sz="1800" b="0" i="1" dirty="0" smtClean="0">
                <a:latin typeface="+mj-lt"/>
              </a:rPr>
              <a:t>? </a:t>
            </a:r>
            <a:r>
              <a:rPr lang="en-US" altLang="de-DE" sz="1800" b="0" i="1" dirty="0" err="1" smtClean="0">
                <a:latin typeface="+mj-lt"/>
              </a:rPr>
              <a:t>Cosa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potrebbe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aiutarmi</a:t>
            </a:r>
            <a:r>
              <a:rPr lang="en-US" altLang="de-DE" sz="1800" b="0" i="1" dirty="0" smtClean="0">
                <a:latin typeface="+mj-lt"/>
              </a:rPr>
              <a:t> con (ad </a:t>
            </a:r>
            <a:r>
              <a:rPr lang="en-US" altLang="de-DE" sz="1800" b="0" i="1" dirty="0" err="1" smtClean="0">
                <a:latin typeface="+mj-lt"/>
              </a:rPr>
              <a:t>es</a:t>
            </a:r>
            <a:r>
              <a:rPr lang="en-US" altLang="de-DE" sz="1800" b="0" i="1" dirty="0" smtClean="0">
                <a:latin typeface="+mj-lt"/>
              </a:rPr>
              <a:t>. </a:t>
            </a:r>
            <a:r>
              <a:rPr lang="en-US" altLang="de-DE" sz="1800" b="0" i="1" dirty="0" err="1" smtClean="0">
                <a:latin typeface="+mj-lt"/>
              </a:rPr>
              <a:t>sentirmi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meno</a:t>
            </a:r>
            <a:r>
              <a:rPr lang="en-US" altLang="de-DE" sz="1800" b="0" i="1" dirty="0" smtClean="0">
                <a:latin typeface="+mj-lt"/>
              </a:rPr>
              <a:t> </a:t>
            </a:r>
            <a:r>
              <a:rPr lang="en-US" altLang="de-DE" sz="1800" b="0" i="1" dirty="0" err="1" smtClean="0">
                <a:latin typeface="+mj-lt"/>
              </a:rPr>
              <a:t>nervoso</a:t>
            </a:r>
            <a:r>
              <a:rPr lang="en-US" altLang="de-DE" sz="1800" b="0" i="1" dirty="0" smtClean="0">
                <a:latin typeface="+mj-lt"/>
              </a:rPr>
              <a:t>)?</a:t>
            </a:r>
            <a:endParaRPr lang="en-US" altLang="de-DE" sz="1800" b="0" i="1" dirty="0">
              <a:latin typeface="+mj-lt"/>
            </a:endParaRPr>
          </a:p>
        </p:txBody>
      </p:sp>
      <p:grpSp>
        <p:nvGrpSpPr>
          <p:cNvPr id="36871" name="Group 53"/>
          <p:cNvGrpSpPr>
            <a:grpSpLocks/>
          </p:cNvGrpSpPr>
          <p:nvPr/>
        </p:nvGrpSpPr>
        <p:grpSpPr bwMode="auto">
          <a:xfrm>
            <a:off x="0" y="6167438"/>
            <a:ext cx="2627784" cy="536575"/>
            <a:chOff x="0" y="3957"/>
            <a:chExt cx="1474" cy="338"/>
          </a:xfrm>
        </p:grpSpPr>
        <p:sp>
          <p:nvSpPr>
            <p:cNvPr id="36872" name="Rectangle 69"/>
            <p:cNvSpPr>
              <a:spLocks noChangeArrowheads="1"/>
            </p:cNvSpPr>
            <p:nvPr/>
          </p:nvSpPr>
          <p:spPr bwMode="auto">
            <a:xfrm>
              <a:off x="0" y="3957"/>
              <a:ext cx="1225" cy="2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b="0"/>
            </a:p>
          </p:txBody>
        </p:sp>
        <p:pic>
          <p:nvPicPr>
            <p:cNvPr id="36873" name="Picture 70" descr="Notizen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" y="3996"/>
              <a:ext cx="212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4" name="Text Box 71"/>
            <p:cNvSpPr txBox="1">
              <a:spLocks noChangeArrowheads="1"/>
            </p:cNvSpPr>
            <p:nvPr/>
          </p:nvSpPr>
          <p:spPr bwMode="auto">
            <a:xfrm>
              <a:off x="160" y="3985"/>
              <a:ext cx="131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8CADAE"/>
                </a:buClr>
                <a:buSzPct val="85000"/>
                <a:buFont typeface="Courier New" pitchFamily="49" charset="0"/>
                <a:buChar char="o"/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8CADAE"/>
                </a:buClr>
                <a:buSzPct val="75000"/>
                <a:buFont typeface="Wingdings 2" pitchFamily="18" charset="2"/>
                <a:buChar char=""/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8C7B70"/>
                </a:buClr>
                <a:buSzPct val="7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8FB08C"/>
                </a:buClr>
                <a:buChar char="•"/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400" b="0" dirty="0">
                  <a:sym typeface="Wingdings" pitchFamily="2" charset="2"/>
                </a:rPr>
                <a:t>  </a:t>
              </a:r>
              <a:r>
                <a:rPr lang="de-DE" altLang="de-DE" sz="1200" b="0" dirty="0">
                  <a:sym typeface="Wingdings" pitchFamily="2" charset="2"/>
                </a:rPr>
                <a:t></a:t>
              </a:r>
              <a:r>
                <a:rPr lang="de-DE" altLang="de-DE" sz="1200" b="0" dirty="0"/>
                <a:t> </a:t>
              </a:r>
              <a:r>
                <a:rPr lang="en-US" altLang="de-DE" sz="1200" b="0" i="1" dirty="0" err="1" smtClean="0"/>
                <a:t>foglio</a:t>
              </a:r>
              <a:r>
                <a:rPr lang="en-US" altLang="de-DE" sz="1200" b="0" i="1" dirty="0" smtClean="0"/>
                <a:t> di </a:t>
              </a:r>
              <a:r>
                <a:rPr lang="en-US" altLang="de-DE" sz="1200" b="0" i="1" dirty="0" err="1" smtClean="0"/>
                <a:t>lavoro</a:t>
              </a:r>
              <a:r>
                <a:rPr lang="de-DE" altLang="de-DE" sz="1200" b="0" dirty="0" smtClean="0"/>
                <a:t> </a:t>
              </a:r>
              <a:r>
                <a:rPr lang="de-DE" altLang="de-DE" sz="1200" b="0" dirty="0"/>
                <a:t>8.2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1200" b="0" dirty="0"/>
                <a:t>     </a:t>
              </a:r>
            </a:p>
          </p:txBody>
        </p:sp>
      </p:grp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b="0" dirty="0" err="1" smtClean="0">
                <a:solidFill>
                  <a:schemeClr val="accent1"/>
                </a:solidFill>
              </a:rPr>
              <a:t>Applicazione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nella</a:t>
            </a:r>
            <a:r>
              <a:rPr lang="en-US" altLang="de-DE" b="0" dirty="0" smtClean="0">
                <a:solidFill>
                  <a:schemeClr val="accent1"/>
                </a:solidFill>
              </a:rPr>
              <a:t> vita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di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tutti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i</a:t>
            </a:r>
            <a:r>
              <a:rPr lang="en-US" altLang="de-DE" b="0" dirty="0" smtClean="0">
                <a:solidFill>
                  <a:schemeClr val="accent1"/>
                </a:solidFill>
              </a:rPr>
              <a:t>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giorni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.36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026"/>
          <p:cNvSpPr txBox="1">
            <a:spLocks noChangeArrowheads="1"/>
          </p:cNvSpPr>
          <p:nvPr/>
        </p:nvSpPr>
        <p:spPr bwMode="auto">
          <a:xfrm>
            <a:off x="252000" y="1340768"/>
            <a:ext cx="8640000" cy="346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180000" eaLnBrk="1" hangingPunct="1">
              <a:spcBef>
                <a:spcPts val="1200"/>
              </a:spcBef>
              <a:buClrTx/>
              <a:buSzTx/>
            </a:pPr>
            <a:r>
              <a:rPr lang="en-US" altLang="de-DE" sz="1800" dirty="0" err="1" smtClean="0"/>
              <a:t>Esempio</a:t>
            </a:r>
            <a:r>
              <a:rPr lang="en-US" altLang="de-DE" sz="1800" dirty="0" smtClean="0"/>
              <a:t>:</a:t>
            </a:r>
            <a:r>
              <a:rPr lang="en-US" altLang="de-DE" sz="1800" b="0" dirty="0" smtClean="0">
                <a:solidFill>
                  <a:srgbClr val="336699"/>
                </a:solidFill>
              </a:rPr>
              <a:t> </a:t>
            </a:r>
            <a:r>
              <a:rPr lang="en-US" altLang="de-DE" sz="1800" b="0" dirty="0" smtClean="0"/>
              <a:t>Karen è </a:t>
            </a:r>
            <a:r>
              <a:rPr lang="en-US" altLang="de-DE" sz="1800" b="0" dirty="0" err="1" smtClean="0"/>
              <a:t>convinta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qualcuno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sia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entrato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nel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suo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appartamento</a:t>
            </a:r>
            <a:r>
              <a:rPr lang="en-US" altLang="de-DE" sz="1800" b="0" dirty="0" smtClean="0"/>
              <a:t>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sz="1800" dirty="0" err="1" smtClean="0"/>
              <a:t>Contesto</a:t>
            </a:r>
            <a:r>
              <a:rPr lang="en-US" altLang="de-DE" sz="1800" dirty="0" smtClean="0"/>
              <a:t>:</a:t>
            </a:r>
            <a:r>
              <a:rPr lang="en-US" altLang="de-DE" sz="1800" b="0" dirty="0" smtClean="0">
                <a:solidFill>
                  <a:srgbClr val="336699"/>
                </a:solidFill>
              </a:rPr>
              <a:t> </a:t>
            </a:r>
            <a:r>
              <a:rPr lang="en-US" altLang="de-DE" sz="1800" b="0" dirty="0" err="1" smtClean="0"/>
              <a:t>Quando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rientra</a:t>
            </a:r>
            <a:r>
              <a:rPr lang="en-US" altLang="de-DE" sz="1800" b="0" dirty="0" smtClean="0"/>
              <a:t> a casa </a:t>
            </a:r>
            <a:r>
              <a:rPr lang="en-US" altLang="de-DE" sz="1800" b="0" dirty="0" err="1" smtClean="0"/>
              <a:t>dal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lavoro</a:t>
            </a:r>
            <a:r>
              <a:rPr lang="en-US" altLang="de-DE" sz="1800" b="0" dirty="0" smtClean="0"/>
              <a:t>, nota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la </a:t>
            </a:r>
            <a:r>
              <a:rPr lang="en-US" altLang="de-DE" sz="1800" b="0" dirty="0" err="1" smtClean="0"/>
              <a:t>porta</a:t>
            </a:r>
            <a:r>
              <a:rPr lang="en-US" altLang="de-DE" sz="1800" b="0" dirty="0" smtClean="0"/>
              <a:t> non era </a:t>
            </a:r>
            <a:r>
              <a:rPr lang="en-US" altLang="de-DE" sz="1800" b="0" dirty="0" err="1" smtClean="0"/>
              <a:t>chiusa</a:t>
            </a:r>
            <a:r>
              <a:rPr lang="en-US" altLang="de-DE" sz="1800" b="0" dirty="0" smtClean="0"/>
              <a:t> a </a:t>
            </a:r>
            <a:r>
              <a:rPr lang="en-US" altLang="de-DE" sz="1800" b="0" dirty="0" err="1" smtClean="0"/>
              <a:t>chiave</a:t>
            </a:r>
            <a:r>
              <a:rPr lang="en-US" altLang="de-DE" sz="1800" b="0" dirty="0" smtClean="0"/>
              <a:t> e </a:t>
            </a:r>
            <a:r>
              <a:rPr lang="en-US" altLang="de-DE" sz="1800" b="0" dirty="0" err="1" smtClean="0"/>
              <a:t>l’anta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dell’armadio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nella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sua</a:t>
            </a:r>
            <a:r>
              <a:rPr lang="en-US" altLang="de-DE" sz="1800" b="0" dirty="0" smtClean="0"/>
              <a:t> stanza è </a:t>
            </a:r>
            <a:r>
              <a:rPr lang="en-US" altLang="de-DE" sz="1800" b="0" dirty="0" err="1" smtClean="0"/>
              <a:t>aperta</a:t>
            </a:r>
            <a:r>
              <a:rPr lang="en-US" altLang="de-DE" sz="1800" b="0" dirty="0" smtClean="0"/>
              <a:t>. </a:t>
            </a:r>
            <a:r>
              <a:rPr lang="en-US" altLang="de-DE" sz="1800" b="0" dirty="0" err="1" smtClean="0"/>
              <a:t>Inoltre</a:t>
            </a:r>
            <a:r>
              <a:rPr lang="en-US" altLang="de-DE" sz="1800" b="0" dirty="0" smtClean="0"/>
              <a:t>, </a:t>
            </a:r>
            <a:r>
              <a:rPr lang="en-US" altLang="de-DE" sz="1800" b="0" dirty="0" err="1" smtClean="0"/>
              <a:t>questa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mattina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aveva</a:t>
            </a:r>
            <a:r>
              <a:rPr lang="en-US" altLang="de-DE" sz="1800" b="0" dirty="0" smtClean="0"/>
              <a:t> la </a:t>
            </a:r>
            <a:r>
              <a:rPr lang="en-US" altLang="de-DE" sz="1800" b="0" dirty="0" err="1" smtClean="0"/>
              <a:t>sensazione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essere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guardata</a:t>
            </a:r>
            <a:r>
              <a:rPr lang="en-US" altLang="de-DE" sz="1800" b="0" dirty="0" smtClean="0"/>
              <a:t> in </a:t>
            </a:r>
            <a:r>
              <a:rPr lang="en-US" altLang="de-DE" sz="1800" b="0" dirty="0" err="1" smtClean="0"/>
              <a:t>strada</a:t>
            </a:r>
            <a:r>
              <a:rPr lang="en-US" altLang="de-DE" sz="1800" b="0" dirty="0" smtClean="0"/>
              <a:t>. Karen </a:t>
            </a:r>
            <a:r>
              <a:rPr lang="en-US" altLang="de-DE" sz="1800" b="0" dirty="0" err="1" smtClean="0"/>
              <a:t>sta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chiamare</a:t>
            </a:r>
            <a:r>
              <a:rPr lang="en-US" altLang="de-DE" sz="1800" b="0" dirty="0" smtClean="0"/>
              <a:t> la </a:t>
            </a:r>
            <a:r>
              <a:rPr lang="en-US" altLang="de-DE" sz="1800" b="0" dirty="0" err="1" smtClean="0"/>
              <a:t>polizia</a:t>
            </a:r>
            <a:r>
              <a:rPr lang="en-US" altLang="de-DE" sz="1800" b="0" dirty="0" smtClean="0"/>
              <a:t> per </a:t>
            </a:r>
            <a:r>
              <a:rPr lang="en-US" altLang="de-DE" sz="1800" b="0" dirty="0" err="1" smtClean="0"/>
              <a:t>segnalare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il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furto</a:t>
            </a:r>
            <a:r>
              <a:rPr lang="en-US" altLang="de-DE" sz="1800" b="0" dirty="0" smtClean="0"/>
              <a:t> con </a:t>
            </a:r>
            <a:r>
              <a:rPr lang="en-US" altLang="de-DE" sz="1800" b="0" dirty="0" err="1" smtClean="0"/>
              <a:t>scasso</a:t>
            </a:r>
            <a:r>
              <a:rPr lang="en-US" altLang="de-DE" sz="1800" b="0" dirty="0" smtClean="0"/>
              <a:t> e </a:t>
            </a:r>
            <a:r>
              <a:rPr lang="en-US" altLang="de-DE" sz="1800" b="0" dirty="0" err="1" smtClean="0"/>
              <a:t>il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presunto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persecutore</a:t>
            </a:r>
            <a:r>
              <a:rPr lang="en-US" altLang="de-DE" sz="1800" b="0" dirty="0" smtClean="0"/>
              <a:t>.</a:t>
            </a:r>
          </a:p>
          <a:p>
            <a:pPr marL="180000"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de-DE" sz="1800" dirty="0" smtClean="0"/>
              <a:t>Ma:</a:t>
            </a:r>
            <a:r>
              <a:rPr lang="en-US" altLang="de-DE" sz="1800" b="0" dirty="0" smtClean="0">
                <a:solidFill>
                  <a:srgbClr val="336699"/>
                </a:solidFill>
              </a:rPr>
              <a:t> </a:t>
            </a:r>
            <a:r>
              <a:rPr lang="en-US" altLang="de-DE" sz="1800" b="0" dirty="0" smtClean="0"/>
              <a:t>Karen </a:t>
            </a:r>
            <a:r>
              <a:rPr lang="en-US" altLang="de-DE" sz="1800" b="0" dirty="0" err="1" smtClean="0"/>
              <a:t>improvvisamente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ricorda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che</a:t>
            </a:r>
            <a:r>
              <a:rPr lang="en-US" altLang="de-DE" sz="1800" b="0" dirty="0" smtClean="0"/>
              <a:t> ha </a:t>
            </a:r>
            <a:r>
              <a:rPr lang="en-US" altLang="de-DE" sz="1800" b="0" dirty="0" err="1" smtClean="0"/>
              <a:t>dormito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tanto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ed</a:t>
            </a:r>
            <a:r>
              <a:rPr lang="en-US" altLang="de-DE" sz="1800" b="0" dirty="0" smtClean="0"/>
              <a:t> è </a:t>
            </a:r>
            <a:r>
              <a:rPr lang="en-US" altLang="de-DE" sz="1800" b="0" dirty="0" err="1" smtClean="0"/>
              <a:t>uscita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frettolosamente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casa. Di </a:t>
            </a:r>
            <a:r>
              <a:rPr lang="en-US" altLang="de-DE" sz="1800" b="0" dirty="0" err="1" smtClean="0"/>
              <a:t>conseguenza</a:t>
            </a:r>
            <a:r>
              <a:rPr lang="en-US" altLang="de-DE" sz="1800" b="0" dirty="0" smtClean="0"/>
              <a:t>, ha </a:t>
            </a:r>
            <a:r>
              <a:rPr lang="en-US" altLang="de-DE" sz="1800" b="0" dirty="0" err="1" smtClean="0"/>
              <a:t>dimenticato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chiudere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l’armadio</a:t>
            </a:r>
            <a:r>
              <a:rPr lang="en-US" altLang="de-DE" sz="1800" b="0" dirty="0" smtClean="0"/>
              <a:t> e </a:t>
            </a:r>
            <a:r>
              <a:rPr lang="en-US" altLang="de-DE" sz="1800" b="0" dirty="0" err="1" smtClean="0"/>
              <a:t>chiudere</a:t>
            </a:r>
            <a:r>
              <a:rPr lang="en-US" altLang="de-DE" sz="1800" b="0" dirty="0" smtClean="0"/>
              <a:t> a </a:t>
            </a:r>
            <a:r>
              <a:rPr lang="en-US" altLang="de-DE" sz="1800" b="0" dirty="0" err="1" smtClean="0"/>
              <a:t>chiave</a:t>
            </a:r>
            <a:r>
              <a:rPr lang="en-US" altLang="de-DE" sz="1800" b="0" dirty="0" smtClean="0"/>
              <a:t> la </a:t>
            </a:r>
            <a:r>
              <a:rPr lang="en-US" altLang="de-DE" sz="1800" b="0" dirty="0" err="1" smtClean="0"/>
              <a:t>porta</a:t>
            </a:r>
            <a:r>
              <a:rPr lang="en-US" altLang="de-DE" sz="1800" b="0" dirty="0" smtClean="0"/>
              <a:t> </a:t>
            </a:r>
            <a:r>
              <a:rPr lang="en-US" altLang="de-DE" sz="1800" b="0" dirty="0" err="1" smtClean="0"/>
              <a:t>di</a:t>
            </a:r>
            <a:r>
              <a:rPr lang="en-US" altLang="de-DE" sz="1800" b="0" dirty="0" smtClean="0"/>
              <a:t> casa.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de-DE" altLang="de-DE" sz="1600" b="0" dirty="0"/>
          </a:p>
        </p:txBody>
      </p:sp>
      <p:sp>
        <p:nvSpPr>
          <p:cNvPr id="37891" name="Text Box 1035"/>
          <p:cNvSpPr txBox="1">
            <a:spLocks noChangeArrowheads="1"/>
          </p:cNvSpPr>
          <p:nvPr/>
        </p:nvSpPr>
        <p:spPr bwMode="auto">
          <a:xfrm>
            <a:off x="0" y="19594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8CADAE"/>
              </a:buClr>
              <a:buSzPct val="85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de-DE" b="0" dirty="0" err="1" smtClean="0">
                <a:solidFill>
                  <a:schemeClr val="accent1"/>
                </a:solidFill>
              </a:rPr>
              <a:t>Cosa</a:t>
            </a:r>
            <a:r>
              <a:rPr lang="en-US" altLang="de-DE" b="0" dirty="0" smtClean="0">
                <a:solidFill>
                  <a:schemeClr val="accent1"/>
                </a:solidFill>
              </a:rPr>
              <a:t> ha a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che</a:t>
            </a:r>
            <a:r>
              <a:rPr lang="en-US" altLang="de-DE" b="0" dirty="0" smtClean="0">
                <a:solidFill>
                  <a:schemeClr val="accent1"/>
                </a:solidFill>
              </a:rPr>
              <a:t> fare con la </a:t>
            </a:r>
            <a:r>
              <a:rPr lang="en-US" altLang="de-DE" b="0" dirty="0" err="1" smtClean="0">
                <a:solidFill>
                  <a:schemeClr val="accent1"/>
                </a:solidFill>
              </a:rPr>
              <a:t>psicosi</a:t>
            </a:r>
            <a:r>
              <a:rPr lang="en-US" altLang="de-DE" b="0" dirty="0" smtClean="0">
                <a:solidFill>
                  <a:schemeClr val="accent1"/>
                </a:solidFill>
              </a:rPr>
              <a:t>?</a:t>
            </a:r>
            <a:endParaRPr lang="en-US" altLang="de-DE" b="0" dirty="0">
              <a:solidFill>
                <a:schemeClr val="accent1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60032" y="6626320"/>
            <a:ext cx="4283968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B5DAC7"/>
                    </a:gs>
                    <a:gs pos="100000">
                      <a:srgbClr val="339966">
                        <a:alpha val="95000"/>
                      </a:srgbClr>
                    </a:gs>
                  </a:gsLst>
                  <a:lin ang="189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  <a:tabLst>
                <a:tab pos="1344613" algn="l"/>
                <a:tab pos="2508250" algn="l"/>
              </a:tabLst>
            </a:pP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Memoria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ed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eccesso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di </a:t>
            </a:r>
            <a:r>
              <a:rPr lang="en-US" altLang="de-DE" sz="1200" dirty="0" err="1">
                <a:solidFill>
                  <a:schemeClr val="tx2"/>
                </a:solidFill>
                <a:latin typeface="Verdana" pitchFamily="34" charset="0"/>
              </a:rPr>
              <a:t>fiducia</a:t>
            </a:r>
            <a:r>
              <a:rPr lang="en-US" altLang="de-DE" sz="1200" dirty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n-US" altLang="de-DE" sz="1200" dirty="0" smtClean="0">
                <a:solidFill>
                  <a:schemeClr val="tx2"/>
                </a:solidFill>
                <a:latin typeface="+mn-lt"/>
              </a:rPr>
              <a:t>8</a:t>
            </a:r>
            <a:r>
              <a:rPr lang="en-US" altLang="de-DE" sz="1200" b="1" dirty="0" smtClean="0">
                <a:solidFill>
                  <a:schemeClr val="tx2"/>
                </a:solidFill>
                <a:latin typeface="+mn-lt"/>
              </a:rPr>
              <a:t>.37</a:t>
            </a:r>
            <a:endParaRPr lang="en-US" altLang="de-DE" sz="12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andarddesign">
  <a:themeElements>
    <a:clrScheme name="1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andarddesign">
  <a:themeElements>
    <a:clrScheme name="2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tandarddesign">
  <a:themeElements>
    <a:clrScheme name="3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Verdana"/>
        <a:ea typeface=""/>
        <a:cs typeface="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Standarddesign">
  <a:themeElements>
    <a:clrScheme name="4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Standarddesign">
  <a:themeElements>
    <a:clrScheme name="5_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Standarddesign">
      <a:majorFont>
        <a:latin typeface="Verdana"/>
        <a:ea typeface="Times New Roman"/>
        <a:cs typeface="Times New Roman"/>
      </a:majorFont>
      <a:minorFont>
        <a:latin typeface="Verdana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Cronus">
  <a:themeElements>
    <a:clrScheme name="2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2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ronus">
  <a:themeElements>
    <a:clrScheme name="3_Cronus 1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FFFFFF"/>
      </a:accent3>
      <a:accent4>
        <a:srgbClr val="000000"/>
      </a:accent4>
      <a:accent5>
        <a:srgbClr val="E5B7B1"/>
      </a:accent5>
      <a:accent6>
        <a:srgbClr val="B9A300"/>
      </a:accent6>
      <a:hlink>
        <a:srgbClr val="00A3D6"/>
      </a:hlink>
      <a:folHlink>
        <a:srgbClr val="694F07"/>
      </a:folHlink>
    </a:clrScheme>
    <a:fontScheme name="3_Cron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ronus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2044</Words>
  <Application>Microsoft Office PowerPoint</Application>
  <PresentationFormat>Bildschirmpräsentation (4:3)</PresentationFormat>
  <Paragraphs>317</Paragraphs>
  <Slides>37</Slides>
  <Notes>34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8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54" baseType="lpstr">
      <vt:lpstr>ＭＳ Ｐゴシック</vt:lpstr>
      <vt:lpstr>Arial</vt:lpstr>
      <vt:lpstr>Courier New</vt:lpstr>
      <vt:lpstr>Georgia</vt:lpstr>
      <vt:lpstr>Times New Roman</vt:lpstr>
      <vt:lpstr>Verdana</vt:lpstr>
      <vt:lpstr>Wingdings</vt:lpstr>
      <vt:lpstr>Wingdings 2</vt:lpstr>
      <vt:lpstr>1_Standarddesign</vt:lpstr>
      <vt:lpstr>2_Standarddesign</vt:lpstr>
      <vt:lpstr>3_Standarddesign</vt:lpstr>
      <vt:lpstr>Standarddesign</vt:lpstr>
      <vt:lpstr>4_Standarddesign</vt:lpstr>
      <vt:lpstr>5_Standarddesign</vt:lpstr>
      <vt:lpstr>2_Cronus</vt:lpstr>
      <vt:lpstr>3_Cronus</vt:lpstr>
      <vt:lpstr>Image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Esercizio 1</vt:lpstr>
      <vt:lpstr>PowerPoint-Präsentation</vt:lpstr>
      <vt:lpstr>L’artista Cosa hai visto? Quanto ne sei sicuro?</vt:lpstr>
      <vt:lpstr>L’artista</vt:lpstr>
      <vt:lpstr>Perché lo facciamo?</vt:lpstr>
      <vt:lpstr>PowerPoint-Präsentation</vt:lpstr>
      <vt:lpstr>Esercizio 2</vt:lpstr>
      <vt:lpstr>PowerPoint-Präsentation</vt:lpstr>
      <vt:lpstr>Brainstorming</vt:lpstr>
      <vt:lpstr>La grigliata Cosa hai visto ? Quanto ne sei sicuro?</vt:lpstr>
      <vt:lpstr>La grigliata</vt:lpstr>
      <vt:lpstr>PowerPoint-Präsentation</vt:lpstr>
      <vt:lpstr>PowerPoint-Präsentation</vt:lpstr>
      <vt:lpstr>La camera dei bambini Cosa hai visto nell’immagine? Quanto ne sei sicuro?</vt:lpstr>
      <vt:lpstr>La camera dei bambini</vt:lpstr>
      <vt:lpstr>PowerPoint-Präsentation</vt:lpstr>
      <vt:lpstr>PowerPoint-Präsentation</vt:lpstr>
      <vt:lpstr>La cucina Cosa hai visto nell’immagine? Quanto ne sei sicuro?</vt:lpstr>
      <vt:lpstr>La cucina</vt:lpstr>
      <vt:lpstr>PowerPoint-Präsentation</vt:lpstr>
      <vt:lpstr>Cosa causa i falsi ricordi? </vt:lpstr>
      <vt:lpstr>I falsi ricordi nella vita di tutti i giorni</vt:lpstr>
      <vt:lpstr>Falsi ricordi nel pubblico generale</vt:lpstr>
      <vt:lpstr>Aggrapparsi ai falsi ricordi Quali sono le conseguenze? </vt:lpstr>
      <vt:lpstr>PowerPoint-Präsentation</vt:lpstr>
      <vt:lpstr>Aiutare la memoria nel quotidiano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Hiwis</cp:lastModifiedBy>
  <cp:revision>837</cp:revision>
  <cp:lastPrinted>2010-08-18T10:38:38Z</cp:lastPrinted>
  <dcterms:created xsi:type="dcterms:W3CDTF">2010-08-11T09:19:42Z</dcterms:created>
  <dcterms:modified xsi:type="dcterms:W3CDTF">2018-09-07T11:10:28Z</dcterms:modified>
</cp:coreProperties>
</file>